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9" r:id="rId2"/>
    <p:sldId id="371" r:id="rId3"/>
    <p:sldId id="264" r:id="rId4"/>
    <p:sldId id="265" r:id="rId5"/>
    <p:sldId id="266" r:id="rId6"/>
    <p:sldId id="267" r:id="rId7"/>
    <p:sldId id="372" r:id="rId8"/>
    <p:sldId id="373" r:id="rId9"/>
    <p:sldId id="374" r:id="rId10"/>
    <p:sldId id="283" r:id="rId11"/>
    <p:sldId id="375" r:id="rId12"/>
    <p:sldId id="376" r:id="rId13"/>
    <p:sldId id="377" r:id="rId14"/>
    <p:sldId id="378" r:id="rId15"/>
    <p:sldId id="286"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1FF"/>
    <a:srgbClr val="EAEAEA"/>
    <a:srgbClr val="C9E4FB"/>
    <a:srgbClr val="A9E5E4"/>
    <a:srgbClr val="F9C9E8"/>
    <a:srgbClr val="EEEEEE"/>
    <a:srgbClr val="F1C8F4"/>
    <a:srgbClr val="E8A1ED"/>
    <a:srgbClr val="F6CAF7"/>
    <a:srgbClr val="7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905636760"/>
      </p:ext>
    </p:extLst>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495067252"/>
      </p:ext>
    </p:extLst>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104229661"/>
      </p:ext>
    </p:extLst>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4107749050"/>
      </p:ext>
    </p:extLst>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58170765"/>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934561116"/>
      </p:ext>
    </p:extLst>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pPr/>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922307855"/>
      </p:ext>
    </p:extLst>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pPr/>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095030670"/>
      </p:ext>
    </p:extLst>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215593034"/>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810518136"/>
      </p:ext>
    </p:extLst>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805427599"/>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10/11/2021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44226" y="40254"/>
            <a:ext cx="8303543" cy="1370489"/>
          </a:xfrm>
          <a:prstGeom prst="rect">
            <a:avLst/>
          </a:prstGeom>
        </p:spPr>
      </p:pic>
      <p:sp>
        <p:nvSpPr>
          <p:cNvPr id="3" name="مستطيل 2">
            <a:extLst>
              <a:ext uri="{FF2B5EF4-FFF2-40B4-BE49-F238E27FC236}">
                <a16:creationId xmlns:a16="http://schemas.microsoft.com/office/drawing/2014/main" id="{E555AA2F-0120-4F92-B36E-7BB3586189E5}"/>
              </a:ext>
            </a:extLst>
          </p:cNvPr>
          <p:cNvSpPr/>
          <p:nvPr/>
        </p:nvSpPr>
        <p:spPr>
          <a:xfrm>
            <a:off x="3860072" y="1766877"/>
            <a:ext cx="5376918" cy="1954381"/>
          </a:xfrm>
          <a:prstGeom prst="rect">
            <a:avLst/>
          </a:prstGeom>
        </p:spPr>
        <p:txBody>
          <a:bodyPr wrap="square">
            <a:spAutoFit/>
          </a:bodyPr>
          <a:lstStyle/>
          <a:p>
            <a:pPr lvl="0" algn="ctr" rtl="1">
              <a:lnSpc>
                <a:spcPct val="150000"/>
              </a:lnSpc>
            </a:pPr>
            <a:r>
              <a:rPr lang="ar-BH" sz="8800" b="1" dirty="0">
                <a:solidFill>
                  <a:srgbClr val="C00000"/>
                </a:solidFill>
                <a:latin typeface="Sakkal Majalla" panose="02000000000000000000" pitchFamily="2" charset="-78"/>
                <a:cs typeface="Sakkal Majalla" panose="02000000000000000000" pitchFamily="2" charset="-78"/>
              </a:rPr>
              <a:t>م</a:t>
            </a:r>
            <a:r>
              <a:rPr lang="ar-SA" sz="8800" b="1" dirty="0">
                <a:solidFill>
                  <a:srgbClr val="C00000"/>
                </a:solidFill>
                <a:latin typeface="Sakkal Majalla" panose="02000000000000000000" pitchFamily="2" charset="-78"/>
                <a:cs typeface="Sakkal Majalla" panose="02000000000000000000" pitchFamily="2" charset="-78"/>
              </a:rPr>
              <a:t>ـ</a:t>
            </a:r>
            <a:r>
              <a:rPr lang="ar-BH" sz="8800" b="1" dirty="0">
                <a:solidFill>
                  <a:srgbClr val="C00000"/>
                </a:solidFill>
                <a:latin typeface="Sakkal Majalla" panose="02000000000000000000" pitchFamily="2" charset="-78"/>
                <a:cs typeface="Sakkal Majalla" panose="02000000000000000000" pitchFamily="2" charset="-78"/>
              </a:rPr>
              <a:t>وان</a:t>
            </a:r>
            <a:r>
              <a:rPr lang="ar-SA" sz="8800" b="1" dirty="0">
                <a:solidFill>
                  <a:srgbClr val="C00000"/>
                </a:solidFill>
                <a:latin typeface="Sakkal Majalla" panose="02000000000000000000" pitchFamily="2" charset="-78"/>
                <a:cs typeface="Sakkal Majalla" panose="02000000000000000000" pitchFamily="2" charset="-78"/>
              </a:rPr>
              <a:t>ـ</a:t>
            </a:r>
            <a:r>
              <a:rPr lang="ar-BH" sz="8800" b="1" dirty="0">
                <a:solidFill>
                  <a:srgbClr val="C00000"/>
                </a:solidFill>
                <a:latin typeface="Sakkal Majalla" panose="02000000000000000000" pitchFamily="2" charset="-78"/>
                <a:cs typeface="Sakkal Majalla" panose="02000000000000000000" pitchFamily="2" charset="-78"/>
              </a:rPr>
              <a:t>عُ ال</a:t>
            </a:r>
            <a:r>
              <a:rPr lang="ar-SA" sz="8800" b="1" dirty="0">
                <a:solidFill>
                  <a:srgbClr val="C00000"/>
                </a:solidFill>
                <a:latin typeface="Sakkal Majalla" panose="02000000000000000000" pitchFamily="2" charset="-78"/>
                <a:cs typeface="Sakkal Majalla" panose="02000000000000000000" pitchFamily="2" charset="-78"/>
              </a:rPr>
              <a:t>ـ</a:t>
            </a:r>
            <a:r>
              <a:rPr lang="ar-BH" sz="8800" b="1" dirty="0">
                <a:solidFill>
                  <a:srgbClr val="C00000"/>
                </a:solidFill>
                <a:latin typeface="Sakkal Majalla" panose="02000000000000000000" pitchFamily="2" charset="-78"/>
                <a:cs typeface="Sakkal Majalla" panose="02000000000000000000" pitchFamily="2" charset="-78"/>
              </a:rPr>
              <a:t>زَّواجِ</a:t>
            </a:r>
            <a:endParaRPr lang="ar-SA" sz="8800" b="1" dirty="0">
              <a:solidFill>
                <a:srgbClr val="C00000"/>
              </a:solidFill>
              <a:latin typeface="Sakkal Majalla" panose="02000000000000000000" pitchFamily="2" charset="-78"/>
              <a:cs typeface="Sakkal Majalla" panose="02000000000000000000" pitchFamily="2" charset="-78"/>
            </a:endParaRPr>
          </a:p>
        </p:txBody>
      </p:sp>
      <p:sp>
        <p:nvSpPr>
          <p:cNvPr id="6" name="مستطيل 5">
            <a:extLst>
              <a:ext uri="{FF2B5EF4-FFF2-40B4-BE49-F238E27FC236}">
                <a16:creationId xmlns:a16="http://schemas.microsoft.com/office/drawing/2014/main" id="{478AE330-B7A3-4861-BF72-B5B9D9C3330A}"/>
              </a:ext>
            </a:extLst>
          </p:cNvPr>
          <p:cNvSpPr/>
          <p:nvPr/>
        </p:nvSpPr>
        <p:spPr>
          <a:xfrm>
            <a:off x="4329508" y="4349950"/>
            <a:ext cx="4438046" cy="1508105"/>
          </a:xfrm>
          <a:prstGeom prst="rect">
            <a:avLst/>
          </a:prstGeom>
        </p:spPr>
        <p:txBody>
          <a:bodyPr wrap="square">
            <a:spAutoFit/>
          </a:bodyPr>
          <a:lstStyle/>
          <a:p>
            <a:pPr lvl="0" algn="ctr" rtl="1">
              <a:lnSpc>
                <a:spcPct val="150000"/>
              </a:lnSpc>
            </a:pPr>
            <a:r>
              <a:rPr lang="ar-BH" sz="3200" b="1" dirty="0">
                <a:solidFill>
                  <a:prstClr val="black"/>
                </a:solidFill>
                <a:latin typeface="Sakkal Majalla" panose="02000000000000000000" pitchFamily="2" charset="-78"/>
                <a:cs typeface="Sakkal Majalla" panose="02000000000000000000" pitchFamily="2" charset="-78"/>
              </a:rPr>
              <a:t>أحكام الأسرة في الإسلام</a:t>
            </a:r>
            <a:endParaRPr lang="ar-SA" sz="3200" b="1" dirty="0">
              <a:solidFill>
                <a:prstClr val="black"/>
              </a:solidFill>
              <a:latin typeface="Sakkal Majalla" panose="02000000000000000000" pitchFamily="2" charset="-78"/>
              <a:cs typeface="Sakkal Majalla" panose="02000000000000000000" pitchFamily="2" charset="-78"/>
            </a:endParaRPr>
          </a:p>
          <a:p>
            <a:pPr lvl="0" algn="ctr" rtl="1">
              <a:lnSpc>
                <a:spcPct val="150000"/>
              </a:lnSpc>
            </a:pPr>
            <a:r>
              <a:rPr lang="ar-SA" sz="3200" b="1" dirty="0">
                <a:solidFill>
                  <a:schemeClr val="accent6">
                    <a:lumMod val="75000"/>
                  </a:schemeClr>
                </a:solidFill>
                <a:latin typeface="Sakkal Majalla" panose="02000000000000000000" pitchFamily="2" charset="-78"/>
                <a:cs typeface="Sakkal Majalla" panose="02000000000000000000" pitchFamily="2" charset="-78"/>
              </a:rPr>
              <a:t>(دين 201)</a:t>
            </a:r>
          </a:p>
        </p:txBody>
      </p:sp>
      <p:pic>
        <p:nvPicPr>
          <p:cNvPr id="5" name="Picture 4">
            <a:extLst>
              <a:ext uri="{FF2B5EF4-FFF2-40B4-BE49-F238E27FC236}">
                <a16:creationId xmlns:a16="http://schemas.microsoft.com/office/drawing/2014/main" id="{65B5CAFC-6C24-4F50-ACA8-05CB94AF7E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7081" y="1678031"/>
            <a:ext cx="2594289" cy="404182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700814981"/>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a:extLst>
              <a:ext uri="{FF2B5EF4-FFF2-40B4-BE49-F238E27FC236}">
                <a16:creationId xmlns:a16="http://schemas.microsoft.com/office/drawing/2014/main" id="{31C74848-3851-40EC-9440-B6E830F5435B}"/>
              </a:ext>
            </a:extLst>
          </p:cNvPr>
          <p:cNvSpPr/>
          <p:nvPr/>
        </p:nvSpPr>
        <p:spPr>
          <a:xfrm>
            <a:off x="203003" y="836909"/>
            <a:ext cx="11785993" cy="559867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400" b="1" dirty="0">
                <a:solidFill>
                  <a:schemeClr val="tx1"/>
                </a:solidFill>
                <a:latin typeface="Sakkal Majalla" panose="02000000000000000000" pitchFamily="2" charset="-78"/>
                <a:cs typeface="Sakkal Majalla" panose="02000000000000000000" pitchFamily="2" charset="-78"/>
              </a:rPr>
              <a:t>1- استنتج من الآيات الآتية سبب تحريم الزواج من بعض النساء.</a:t>
            </a:r>
            <a:endParaRPr lang="ar-BH" sz="2400" b="1" dirty="0">
              <a:solidFill>
                <a:schemeClr val="tx1"/>
              </a:solidFill>
              <a:latin typeface="Sakkal Majalla" panose="02000000000000000000" pitchFamily="2" charset="-78"/>
              <a:cs typeface="Sakkal Majalla" panose="02000000000000000000" pitchFamily="2" charset="-78"/>
            </a:endParaRPr>
          </a:p>
          <a:p>
            <a:pPr marL="279400" algn="just" rtl="1"/>
            <a:r>
              <a:rPr lang="ar-SA" sz="2400" b="1" dirty="0">
                <a:solidFill>
                  <a:schemeClr val="tx1"/>
                </a:solidFill>
                <a:latin typeface="Sakkal Majalla" panose="02000000000000000000" pitchFamily="2" charset="-78"/>
                <a:cs typeface="Sakkal Majalla" panose="02000000000000000000" pitchFamily="2" charset="-78"/>
              </a:rPr>
              <a:t>-يُستنتج من قوله تعالى:</a:t>
            </a:r>
            <a:endParaRPr lang="ar-BH" sz="2400" b="1" dirty="0">
              <a:solidFill>
                <a:schemeClr val="tx1"/>
              </a:solidFill>
              <a:latin typeface="Sakkal Majalla" panose="02000000000000000000" pitchFamily="2" charset="-78"/>
              <a:cs typeface="Sakkal Majalla" panose="02000000000000000000" pitchFamily="2" charset="-78"/>
            </a:endParaRPr>
          </a:p>
          <a:p>
            <a:pPr marL="279400" algn="just" rtl="1"/>
            <a:r>
              <a:rPr lang="ar-SA" sz="2400" b="1" dirty="0">
                <a:solidFill>
                  <a:schemeClr val="tx1"/>
                </a:solidFill>
                <a:latin typeface="Sakkal Majalla" panose="02000000000000000000" pitchFamily="2" charset="-78"/>
                <a:cs typeface="Sakkal Majalla" panose="02000000000000000000" pitchFamily="2" charset="-78"/>
              </a:rPr>
              <a:t>أ- </a:t>
            </a:r>
            <a:r>
              <a:rPr lang="ar-SA" sz="24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chemeClr val="accent5">
                    <a:lumMod val="50000"/>
                  </a:schemeClr>
                </a:solidFill>
                <a:latin typeface="Sakkal Majalla" panose="02000000000000000000" pitchFamily="2" charset="-78"/>
                <a:cs typeface="Sakkal Majalla" panose="02000000000000000000" pitchFamily="2" charset="-78"/>
              </a:rPr>
              <a:t>وَلا تَنكِحُوا مَا نَكَحَ آبَاؤُكُمْ مِنْ النِّسَاءِ إِلاَّ مَا قَدْ سَلَفَ إِنَّهُ كَانَ فَاحِشَةً وَمَقْتاً وَسَاءَ سَبِيلاً</a:t>
            </a:r>
            <a:r>
              <a:rPr lang="ar-SA" sz="2400" b="1" dirty="0">
                <a:solidFill>
                  <a:schemeClr val="tx1"/>
                </a:solidFill>
                <a:latin typeface="Sakkal Majalla" panose="02000000000000000000" pitchFamily="2" charset="-78"/>
                <a:cs typeface="Sakkal Majalla" panose="02000000000000000000" pitchFamily="2" charset="-78"/>
              </a:rPr>
              <a:t>﴾.</a:t>
            </a:r>
          </a:p>
          <a:p>
            <a:pPr algn="just" rtl="1"/>
            <a:endParaRPr lang="ar-SA" b="1" dirty="0">
              <a:solidFill>
                <a:schemeClr val="tx1"/>
              </a:solidFill>
              <a:latin typeface="Sakkal Majalla" panose="02000000000000000000" pitchFamily="2" charset="-78"/>
              <a:cs typeface="Sakkal Majalla" panose="02000000000000000000" pitchFamily="2" charset="-78"/>
            </a:endParaRPr>
          </a:p>
          <a:p>
            <a:pPr marL="279400" algn="just" rtl="1"/>
            <a:r>
              <a:rPr lang="ar-SA" sz="2400" b="1" dirty="0">
                <a:solidFill>
                  <a:schemeClr val="tx1"/>
                </a:solidFill>
                <a:latin typeface="Sakkal Majalla" panose="02000000000000000000" pitchFamily="2" charset="-78"/>
                <a:cs typeface="Sakkal Majalla" panose="02000000000000000000" pitchFamily="2" charset="-78"/>
              </a:rPr>
              <a:t>ب- </a:t>
            </a:r>
            <a:r>
              <a:rPr lang="ar-SA" sz="24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chemeClr val="accent5">
                    <a:lumMod val="50000"/>
                  </a:schemeClr>
                </a:solidFill>
                <a:latin typeface="Sakkal Majalla" panose="02000000000000000000" pitchFamily="2" charset="-78"/>
                <a:cs typeface="Sakkal Majalla" panose="02000000000000000000" pitchFamily="2" charset="-78"/>
              </a:rPr>
              <a:t>حُرِّمَتْ عَلَيْكُمْ أُمَّهَاتُكُمْ</a:t>
            </a:r>
            <a:r>
              <a:rPr lang="ar-SA" sz="2400" b="1" dirty="0">
                <a:solidFill>
                  <a:schemeClr val="tx1"/>
                </a:solidFill>
                <a:latin typeface="Sakkal Majalla" panose="02000000000000000000" pitchFamily="2" charset="-78"/>
                <a:cs typeface="Sakkal Majalla" panose="02000000000000000000" pitchFamily="2" charset="-78"/>
              </a:rPr>
              <a:t>﴾</a:t>
            </a:r>
            <a:r>
              <a:rPr lang="en-US" sz="2400" b="1" dirty="0">
                <a:solidFill>
                  <a:schemeClr val="tx1"/>
                </a:solidFill>
                <a:latin typeface="Sakkal Majalla" panose="02000000000000000000" pitchFamily="2" charset="-78"/>
                <a:cs typeface="Sakkal Majalla" panose="02000000000000000000" pitchFamily="2" charset="-78"/>
              </a:rPr>
              <a:t>.</a:t>
            </a:r>
            <a:endParaRPr lang="ar-SA" sz="2400" b="1" dirty="0">
              <a:solidFill>
                <a:schemeClr val="tx1"/>
              </a:solidFill>
              <a:latin typeface="Sakkal Majalla" panose="02000000000000000000" pitchFamily="2" charset="-78"/>
              <a:cs typeface="Sakkal Majalla" panose="02000000000000000000" pitchFamily="2" charset="-78"/>
            </a:endParaRPr>
          </a:p>
          <a:p>
            <a:pPr algn="just" rtl="1"/>
            <a:endParaRPr lang="ar-SA" sz="2000" b="1" dirty="0">
              <a:solidFill>
                <a:schemeClr val="tx1"/>
              </a:solidFill>
              <a:latin typeface="Sakkal Majalla" panose="02000000000000000000" pitchFamily="2" charset="-78"/>
              <a:cs typeface="Sakkal Majalla" panose="02000000000000000000" pitchFamily="2" charset="-78"/>
            </a:endParaRPr>
          </a:p>
          <a:p>
            <a:pPr marL="279400" algn="just" rtl="1"/>
            <a:r>
              <a:rPr lang="ar-SA" sz="2400" b="1" dirty="0">
                <a:solidFill>
                  <a:schemeClr val="tx1"/>
                </a:solidFill>
                <a:latin typeface="Sakkal Majalla" panose="02000000000000000000" pitchFamily="2" charset="-78"/>
                <a:cs typeface="Sakkal Majalla" panose="02000000000000000000" pitchFamily="2" charset="-78"/>
              </a:rPr>
              <a:t>ج- </a:t>
            </a:r>
            <a:r>
              <a:rPr lang="ar-SA" sz="24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chemeClr val="accent5">
                    <a:lumMod val="50000"/>
                  </a:schemeClr>
                </a:solidFill>
                <a:latin typeface="Sakkal Majalla" panose="02000000000000000000" pitchFamily="2" charset="-78"/>
                <a:cs typeface="Sakkal Majalla" panose="02000000000000000000" pitchFamily="2" charset="-78"/>
              </a:rPr>
              <a:t>وَأُمَّهَاتُكُمْ اللاَّتِي أَرْضَعْنَكُمْ وَأَخَوَاتُكُمْ مِنْ الرَّضَاعَةِ</a:t>
            </a:r>
            <a:r>
              <a:rPr lang="ar-SA" sz="2400" b="1" dirty="0">
                <a:solidFill>
                  <a:schemeClr val="tx1"/>
                </a:solidFill>
                <a:latin typeface="Sakkal Majalla" panose="02000000000000000000" pitchFamily="2" charset="-78"/>
                <a:cs typeface="Sakkal Majalla" panose="02000000000000000000" pitchFamily="2" charset="-78"/>
              </a:rPr>
              <a:t>﴾.</a:t>
            </a:r>
            <a:endParaRPr lang="ar-BH" sz="2400" b="1" dirty="0">
              <a:solidFill>
                <a:schemeClr val="tx1"/>
              </a:solidFill>
              <a:latin typeface="Sakkal Majalla" panose="02000000000000000000" pitchFamily="2" charset="-78"/>
              <a:cs typeface="Sakkal Majalla" panose="02000000000000000000" pitchFamily="2" charset="-78"/>
            </a:endParaRPr>
          </a:p>
          <a:p>
            <a:pPr algn="just" rtl="1"/>
            <a:endParaRPr lang="ar-SA" sz="2400" b="1" dirty="0">
              <a:solidFill>
                <a:schemeClr val="tx1"/>
              </a:solidFill>
              <a:highlight>
                <a:srgbClr val="FFFF00"/>
              </a:highlight>
              <a:latin typeface="Sakkal Majalla" panose="02000000000000000000" pitchFamily="2" charset="-78"/>
              <a:cs typeface="Sakkal Majalla" panose="02000000000000000000" pitchFamily="2" charset="-78"/>
            </a:endParaRPr>
          </a:p>
          <a:p>
            <a:pPr algn="just" rtl="1"/>
            <a:r>
              <a:rPr lang="ar-SA" sz="2400" b="1" dirty="0">
                <a:solidFill>
                  <a:schemeClr val="tx1"/>
                </a:solidFill>
                <a:latin typeface="Sakkal Majalla" panose="02000000000000000000" pitchFamily="2" charset="-78"/>
                <a:cs typeface="Sakkal Majalla" panose="02000000000000000000" pitchFamily="2" charset="-78"/>
              </a:rPr>
              <a:t>2- من خلال النص</a:t>
            </a:r>
            <a:r>
              <a:rPr lang="ar-BH" sz="2400" b="1" dirty="0">
                <a:solidFill>
                  <a:schemeClr val="tx1"/>
                </a:solidFill>
                <a:latin typeface="Sakkal Majalla" panose="02000000000000000000" pitchFamily="2" charset="-78"/>
                <a:cs typeface="Sakkal Majalla" panose="02000000000000000000" pitchFamily="2" charset="-78"/>
              </a:rPr>
              <a:t> القانوني</a:t>
            </a:r>
            <a:r>
              <a:rPr lang="ar-SA" sz="2400" b="1" dirty="0">
                <a:solidFill>
                  <a:schemeClr val="tx1"/>
                </a:solidFill>
                <a:latin typeface="Sakkal Majalla" panose="02000000000000000000" pitchFamily="2" charset="-78"/>
                <a:cs typeface="Sakkal Majalla" panose="02000000000000000000" pitchFamily="2" charset="-78"/>
              </a:rPr>
              <a:t> </a:t>
            </a:r>
            <a:r>
              <a:rPr lang="ar-BH" sz="2400" b="1" dirty="0">
                <a:solidFill>
                  <a:schemeClr val="tx1"/>
                </a:solidFill>
                <a:latin typeface="Sakkal Majalla" panose="02000000000000000000" pitchFamily="2" charset="-78"/>
                <a:cs typeface="Sakkal Majalla" panose="02000000000000000000" pitchFamily="2" charset="-78"/>
              </a:rPr>
              <a:t>الآتي</a:t>
            </a:r>
            <a:r>
              <a:rPr lang="ar-SA" sz="2400" b="1" dirty="0">
                <a:solidFill>
                  <a:schemeClr val="tx1"/>
                </a:solidFill>
                <a:latin typeface="Sakkal Majalla" panose="02000000000000000000" pitchFamily="2" charset="-78"/>
                <a:cs typeface="Sakkal Majalla" panose="02000000000000000000" pitchFamily="2" charset="-78"/>
              </a:rPr>
              <a:t> استخرج شرط</a:t>
            </a:r>
            <a:r>
              <a:rPr lang="ar-BH" sz="2400" b="1" dirty="0">
                <a:solidFill>
                  <a:schemeClr val="tx1"/>
                </a:solidFill>
                <a:latin typeface="Sakkal Majalla" panose="02000000000000000000" pitchFamily="2" charset="-78"/>
                <a:cs typeface="Sakkal Majalla" panose="02000000000000000000" pitchFamily="2" charset="-78"/>
              </a:rPr>
              <a:t>ي</a:t>
            </a:r>
            <a:r>
              <a:rPr lang="ar-SA" sz="2400" b="1" dirty="0">
                <a:solidFill>
                  <a:schemeClr val="tx1"/>
                </a:solidFill>
                <a:latin typeface="Sakkal Majalla" panose="02000000000000000000" pitchFamily="2" charset="-78"/>
                <a:cs typeface="Sakkal Majalla" panose="02000000000000000000" pitchFamily="2" charset="-78"/>
              </a:rPr>
              <a:t>ن من</a:t>
            </a:r>
            <a:r>
              <a:rPr lang="ar-BH"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شروط الرضاع المانع للزواج</a:t>
            </a:r>
            <a:r>
              <a:rPr lang="ar-BH"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"يحرم من الرضاع ما يحرم من النسب إذا وقع في العامَين الأوَّلين، وبلغ خمس رضعات متفرّقات مشبعات"</a:t>
            </a:r>
            <a:r>
              <a:rPr lang="ar-BH" sz="2400" b="1" dirty="0">
                <a:solidFill>
                  <a:schemeClr val="tx1"/>
                </a:solidFill>
                <a:latin typeface="Sakkal Majalla" panose="02000000000000000000" pitchFamily="2" charset="-78"/>
                <a:cs typeface="Sakkal Majalla" panose="02000000000000000000" pitchFamily="2" charset="-78"/>
              </a:rPr>
              <a:t> </a:t>
            </a:r>
            <a:r>
              <a:rPr lang="ar-BH" dirty="0">
                <a:solidFill>
                  <a:schemeClr val="tx1"/>
                </a:solidFill>
                <a:latin typeface="Sakkal Majalla" panose="02000000000000000000" pitchFamily="2" charset="-78"/>
                <a:cs typeface="Sakkal Majalla" panose="02000000000000000000" pitchFamily="2" charset="-78"/>
              </a:rPr>
              <a:t>قانون الأسرة البحريني المادة (10)</a:t>
            </a:r>
            <a:r>
              <a:rPr lang="ar-BH" sz="2400" dirty="0">
                <a:solidFill>
                  <a:schemeClr val="tx1"/>
                </a:solidFill>
                <a:latin typeface="Sakkal Majalla" panose="02000000000000000000" pitchFamily="2" charset="-78"/>
                <a:cs typeface="Sakkal Majalla" panose="02000000000000000000" pitchFamily="2" charset="-78"/>
              </a:rPr>
              <a:t>.</a:t>
            </a:r>
          </a:p>
          <a:p>
            <a:pPr algn="just" rtl="1"/>
            <a:endParaRPr lang="ar-SA" sz="1200" b="1" dirty="0">
              <a:solidFill>
                <a:schemeClr val="tx1"/>
              </a:solidFill>
              <a:latin typeface="Sakkal Majalla" panose="02000000000000000000" pitchFamily="2" charset="-78"/>
              <a:cs typeface="Sakkal Majalla" panose="02000000000000000000" pitchFamily="2" charset="-78"/>
            </a:endParaRPr>
          </a:p>
          <a:p>
            <a:pPr algn="just" rtl="1"/>
            <a:r>
              <a:rPr lang="ar-SA" sz="2400" b="1" dirty="0">
                <a:solidFill>
                  <a:schemeClr val="tx1"/>
                </a:solidFill>
                <a:latin typeface="Sakkal Majalla" panose="02000000000000000000" pitchFamily="2" charset="-78"/>
                <a:cs typeface="Sakkal Majalla" panose="02000000000000000000" pitchFamily="2" charset="-78"/>
              </a:rPr>
              <a:t> </a:t>
            </a:r>
            <a:r>
              <a:rPr lang="ar-BH" sz="2400" b="1" dirty="0">
                <a:solidFill>
                  <a:schemeClr val="tx1"/>
                </a:solidFill>
                <a:latin typeface="Sakkal Majalla" panose="02000000000000000000" pitchFamily="2" charset="-78"/>
                <a:cs typeface="Sakkal Majalla" panose="02000000000000000000" pitchFamily="2" charset="-78"/>
              </a:rPr>
              <a:t>3</a:t>
            </a:r>
            <a:r>
              <a:rPr lang="ar-SA" sz="2400" b="1" dirty="0">
                <a:solidFill>
                  <a:schemeClr val="tx1"/>
                </a:solidFill>
                <a:latin typeface="Sakkal Majalla" panose="02000000000000000000" pitchFamily="2" charset="-78"/>
                <a:cs typeface="Sakkal Majalla" panose="02000000000000000000" pitchFamily="2" charset="-78"/>
              </a:rPr>
              <a:t>- بي</a:t>
            </a:r>
            <a:r>
              <a:rPr lang="ar-BH" sz="2400" b="1" dirty="0">
                <a:solidFill>
                  <a:schemeClr val="tx1"/>
                </a:solidFill>
                <a:latin typeface="Sakkal Majalla" panose="02000000000000000000" pitchFamily="2" charset="-78"/>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ن الأحكام الفقهية في المسائل </a:t>
            </a:r>
            <a:r>
              <a:rPr lang="ar-BH" sz="2400" b="1" dirty="0">
                <a:solidFill>
                  <a:schemeClr val="tx1"/>
                </a:solidFill>
                <a:latin typeface="Sakkal Majalla" panose="02000000000000000000" pitchFamily="2" charset="-78"/>
                <a:cs typeface="Sakkal Majalla" panose="02000000000000000000" pitchFamily="2" charset="-78"/>
              </a:rPr>
              <a:t>الآتية</a:t>
            </a:r>
            <a:r>
              <a:rPr lang="ar-SA" sz="2400" b="1" dirty="0">
                <a:solidFill>
                  <a:schemeClr val="tx1"/>
                </a:solidFill>
                <a:latin typeface="Sakkal Majalla" panose="02000000000000000000" pitchFamily="2" charset="-78"/>
                <a:cs typeface="Sakkal Majalla" panose="02000000000000000000" pitchFamily="2" charset="-78"/>
              </a:rPr>
              <a:t>:</a:t>
            </a:r>
            <a:endParaRPr lang="ar-BH" sz="2400" b="1" dirty="0">
              <a:solidFill>
                <a:schemeClr val="tx1"/>
              </a:solidFill>
              <a:latin typeface="Sakkal Majalla" panose="02000000000000000000" pitchFamily="2" charset="-78"/>
              <a:cs typeface="Sakkal Majalla" panose="02000000000000000000" pitchFamily="2" charset="-78"/>
            </a:endParaRPr>
          </a:p>
          <a:p>
            <a:pPr algn="just" rtl="1"/>
            <a:endParaRPr lang="ar-BH" sz="2400" b="1" dirty="0">
              <a:solidFill>
                <a:schemeClr val="tx1"/>
              </a:solidFill>
              <a:latin typeface="Sakkal Majalla" panose="02000000000000000000" pitchFamily="2" charset="-78"/>
              <a:cs typeface="Sakkal Majalla" panose="02000000000000000000" pitchFamily="2" charset="-78"/>
            </a:endParaRPr>
          </a:p>
          <a:p>
            <a:pPr marL="279400" algn="just" rtl="1"/>
            <a:r>
              <a:rPr lang="ar-SA" sz="2400" b="1" dirty="0">
                <a:solidFill>
                  <a:schemeClr val="tx1"/>
                </a:solidFill>
                <a:latin typeface="Sakkal Majalla" panose="02000000000000000000" pitchFamily="2" charset="-78"/>
                <a:cs typeface="Sakkal Majalla" panose="02000000000000000000" pitchFamily="2" charset="-78"/>
              </a:rPr>
              <a:t>أ- عقد على الأم</a:t>
            </a:r>
            <a:r>
              <a:rPr lang="ar-BH" sz="2400" b="1" dirty="0">
                <a:solidFill>
                  <a:schemeClr val="tx1"/>
                </a:solidFill>
                <a:latin typeface="Sakkal Majalla" panose="02000000000000000000" pitchFamily="2" charset="-78"/>
                <a:cs typeface="Sakkal Majalla" panose="02000000000000000000" pitchFamily="2" charset="-78"/>
              </a:rPr>
              <a:t>ّ ثم طلقها قبل الدخول،</a:t>
            </a:r>
            <a:r>
              <a:rPr lang="ar-SA" sz="2400" b="1" dirty="0">
                <a:solidFill>
                  <a:schemeClr val="tx1"/>
                </a:solidFill>
                <a:latin typeface="Sakkal Majalla" panose="02000000000000000000" pitchFamily="2" charset="-78"/>
                <a:cs typeface="Sakkal Majalla" panose="02000000000000000000" pitchFamily="2" charset="-78"/>
              </a:rPr>
              <a:t> و</a:t>
            </a:r>
            <a:r>
              <a:rPr lang="ar-BH" sz="2400" b="1" dirty="0">
                <a:solidFill>
                  <a:schemeClr val="tx1"/>
                </a:solidFill>
                <a:latin typeface="Sakkal Majalla" panose="02000000000000000000" pitchFamily="2" charset="-78"/>
                <a:cs typeface="Sakkal Majalla" panose="02000000000000000000" pitchFamily="2" charset="-78"/>
              </a:rPr>
              <a:t>أ</a:t>
            </a:r>
            <a:r>
              <a:rPr lang="ar-SA" sz="2400" b="1" dirty="0">
                <a:solidFill>
                  <a:schemeClr val="tx1"/>
                </a:solidFill>
                <a:latin typeface="Sakkal Majalla" panose="02000000000000000000" pitchFamily="2" charset="-78"/>
                <a:cs typeface="Sakkal Majalla" panose="02000000000000000000" pitchFamily="2" charset="-78"/>
              </a:rPr>
              <a:t>راد أن يتزوج ابنتها</a:t>
            </a:r>
            <a:r>
              <a:rPr lang="ar-BH" sz="2400" b="1" dirty="0">
                <a:solidFill>
                  <a:schemeClr val="tx1"/>
                </a:solidFill>
                <a:latin typeface="Sakkal Majalla" panose="02000000000000000000" pitchFamily="2" charset="-78"/>
                <a:cs typeface="Sakkal Majalla" panose="02000000000000000000" pitchFamily="2" charset="-78"/>
              </a:rPr>
              <a:t>.</a:t>
            </a:r>
            <a:endParaRPr lang="ar-SA" sz="2400" b="1" dirty="0">
              <a:solidFill>
                <a:schemeClr val="tx1"/>
              </a:solidFill>
              <a:latin typeface="Sakkal Majalla" panose="02000000000000000000" pitchFamily="2" charset="-78"/>
              <a:cs typeface="Sakkal Majalla" panose="02000000000000000000" pitchFamily="2" charset="-78"/>
            </a:endParaRPr>
          </a:p>
          <a:p>
            <a:pPr algn="just" rtl="1"/>
            <a:endParaRPr lang="ar-SA" sz="1600" b="1" dirty="0">
              <a:solidFill>
                <a:schemeClr val="tx1"/>
              </a:solidFill>
              <a:latin typeface="Sakkal Majalla" panose="02000000000000000000" pitchFamily="2" charset="-78"/>
              <a:cs typeface="Sakkal Majalla" panose="02000000000000000000" pitchFamily="2" charset="-78"/>
            </a:endParaRPr>
          </a:p>
          <a:p>
            <a:pPr marL="279400" algn="just" rtl="1"/>
            <a:r>
              <a:rPr lang="ar-SA" sz="2400" b="1" dirty="0">
                <a:solidFill>
                  <a:schemeClr val="tx1"/>
                </a:solidFill>
                <a:latin typeface="Sakkal Majalla" panose="02000000000000000000" pitchFamily="2" charset="-78"/>
                <a:cs typeface="Sakkal Majalla" panose="02000000000000000000" pitchFamily="2" charset="-78"/>
              </a:rPr>
              <a:t>ب- </a:t>
            </a:r>
            <a:r>
              <a:rPr lang="ar-BH" sz="2400" b="1" dirty="0">
                <a:solidFill>
                  <a:schemeClr val="tx1"/>
                </a:solidFill>
                <a:latin typeface="Sakkal Majalla" panose="02000000000000000000" pitchFamily="2" charset="-78"/>
                <a:cs typeface="Sakkal Majalla" panose="02000000000000000000" pitchFamily="2" charset="-78"/>
              </a:rPr>
              <a:t>أ</a:t>
            </a:r>
            <a:r>
              <a:rPr lang="ar-SA" sz="2400" b="1" dirty="0">
                <a:solidFill>
                  <a:schemeClr val="tx1"/>
                </a:solidFill>
                <a:latin typeface="Sakkal Majalla" panose="02000000000000000000" pitchFamily="2" charset="-78"/>
                <a:cs typeface="Sakkal Majalla" panose="02000000000000000000" pitchFamily="2" charset="-78"/>
              </a:rPr>
              <a:t>راد </a:t>
            </a:r>
            <a:r>
              <a:rPr lang="ar-BH" sz="2400" b="1" dirty="0">
                <a:solidFill>
                  <a:schemeClr val="tx1"/>
                </a:solidFill>
                <a:latin typeface="Sakkal Majalla" panose="02000000000000000000" pitchFamily="2" charset="-78"/>
                <a:cs typeface="Sakkal Majalla" panose="02000000000000000000" pitchFamily="2" charset="-78"/>
              </a:rPr>
              <a:t>رجلٌ </a:t>
            </a:r>
            <a:r>
              <a:rPr lang="ar-SA" sz="2400" b="1" dirty="0">
                <a:solidFill>
                  <a:schemeClr val="tx1"/>
                </a:solidFill>
                <a:latin typeface="Sakkal Majalla" panose="02000000000000000000" pitchFamily="2" charset="-78"/>
                <a:cs typeface="Sakkal Majalla" panose="02000000000000000000" pitchFamily="2" charset="-78"/>
              </a:rPr>
              <a:t>الزواج من ابنة مرضعته</a:t>
            </a:r>
            <a:r>
              <a:rPr lang="ar-BH" sz="2400" b="1" dirty="0">
                <a:solidFill>
                  <a:schemeClr val="tx1"/>
                </a:solidFill>
                <a:latin typeface="Sakkal Majalla" panose="02000000000000000000" pitchFamily="2" charset="-78"/>
                <a:cs typeface="Sakkal Majalla" panose="02000000000000000000" pitchFamily="2" charset="-78"/>
              </a:rPr>
              <a:t>.</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14" name="مستطيل 13">
            <a:extLst>
              <a:ext uri="{FF2B5EF4-FFF2-40B4-BE49-F238E27FC236}">
                <a16:creationId xmlns:a16="http://schemas.microsoft.com/office/drawing/2014/main" id="{6D5233AC-E6C6-4047-A08E-68E7B41DC1E6}"/>
              </a:ext>
            </a:extLst>
          </p:cNvPr>
          <p:cNvSpPr/>
          <p:nvPr/>
        </p:nvSpPr>
        <p:spPr>
          <a:xfrm>
            <a:off x="922945" y="1625913"/>
            <a:ext cx="2429423" cy="420421"/>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latin typeface="Sakkal Majalla" panose="02000000000000000000" pitchFamily="2" charset="-78"/>
                <a:cs typeface="Sakkal Majalla" panose="02000000000000000000" pitchFamily="2" charset="-78"/>
              </a:rPr>
              <a:t>التحريم بسبب المصاهرة</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15" name="مستطيل 14">
            <a:extLst>
              <a:ext uri="{FF2B5EF4-FFF2-40B4-BE49-F238E27FC236}">
                <a16:creationId xmlns:a16="http://schemas.microsoft.com/office/drawing/2014/main" id="{47B9BADF-E8EE-43EB-BD3D-2CC1FC39E37D}"/>
              </a:ext>
            </a:extLst>
          </p:cNvPr>
          <p:cNvSpPr/>
          <p:nvPr/>
        </p:nvSpPr>
        <p:spPr>
          <a:xfrm>
            <a:off x="6414777" y="2229444"/>
            <a:ext cx="2534430" cy="382137"/>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latin typeface="Sakkal Majalla" panose="02000000000000000000" pitchFamily="2" charset="-78"/>
                <a:cs typeface="Sakkal Majalla" panose="02000000000000000000" pitchFamily="2" charset="-78"/>
              </a:rPr>
              <a:t>التحريم بسبب النسب</a:t>
            </a:r>
          </a:p>
        </p:txBody>
      </p:sp>
      <p:sp>
        <p:nvSpPr>
          <p:cNvPr id="16" name="مستطيل 15">
            <a:extLst>
              <a:ext uri="{FF2B5EF4-FFF2-40B4-BE49-F238E27FC236}">
                <a16:creationId xmlns:a16="http://schemas.microsoft.com/office/drawing/2014/main" id="{7812A2F7-38AA-4CE8-A843-AB014B3A5091}"/>
              </a:ext>
            </a:extLst>
          </p:cNvPr>
          <p:cNvSpPr/>
          <p:nvPr/>
        </p:nvSpPr>
        <p:spPr>
          <a:xfrm>
            <a:off x="3838149" y="2929432"/>
            <a:ext cx="2738625" cy="406434"/>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latin typeface="Sakkal Majalla" panose="02000000000000000000" pitchFamily="2" charset="-78"/>
                <a:cs typeface="Sakkal Majalla" panose="02000000000000000000" pitchFamily="2" charset="-78"/>
              </a:rPr>
              <a:t>التحريم بسبب الرضاع</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17" name="مستطيل 16">
            <a:extLst>
              <a:ext uri="{FF2B5EF4-FFF2-40B4-BE49-F238E27FC236}">
                <a16:creationId xmlns:a16="http://schemas.microsoft.com/office/drawing/2014/main" id="{0A2D93BB-BF77-4FCE-9427-BE9B7F9A5599}"/>
              </a:ext>
            </a:extLst>
          </p:cNvPr>
          <p:cNvSpPr/>
          <p:nvPr/>
        </p:nvSpPr>
        <p:spPr>
          <a:xfrm>
            <a:off x="203003" y="4539116"/>
            <a:ext cx="4722874" cy="1801329"/>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400" b="1" dirty="0">
                <a:solidFill>
                  <a:srgbClr val="C00000"/>
                </a:solidFill>
                <a:latin typeface="Sakkal Majalla" panose="02000000000000000000" pitchFamily="2" charset="-78"/>
                <a:cs typeface="Sakkal Majalla" panose="02000000000000000000" pitchFamily="2" charset="-78"/>
              </a:rPr>
              <a:t>2</a:t>
            </a:r>
            <a:r>
              <a:rPr lang="ar-SA" sz="2400" b="1" dirty="0">
                <a:solidFill>
                  <a:srgbClr val="C00000"/>
                </a:solidFill>
                <a:latin typeface="Sakkal Majalla" panose="02000000000000000000" pitchFamily="2" charset="-78"/>
                <a:cs typeface="Sakkal Majalla" panose="02000000000000000000" pitchFamily="2" charset="-78"/>
              </a:rPr>
              <a:t>- الرضاع المانع من الزواج ي</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err="1">
                <a:solidFill>
                  <a:srgbClr val="C00000"/>
                </a:solidFill>
                <a:latin typeface="Sakkal Majalla" panose="02000000000000000000" pitchFamily="2" charset="-78"/>
                <a:cs typeface="Sakkal Majalla" panose="02000000000000000000" pitchFamily="2" charset="-78"/>
              </a:rPr>
              <a:t>شترط</a:t>
            </a:r>
            <a:r>
              <a:rPr lang="ar-SA" sz="2400" b="1" dirty="0">
                <a:solidFill>
                  <a:srgbClr val="C00000"/>
                </a:solidFill>
                <a:latin typeface="Sakkal Majalla" panose="02000000000000000000" pitchFamily="2" charset="-78"/>
                <a:cs typeface="Sakkal Majalla" panose="02000000000000000000" pitchFamily="2" charset="-78"/>
              </a:rPr>
              <a:t> فيه</a:t>
            </a:r>
            <a:r>
              <a:rPr lang="ar-BH" sz="2400" b="1" dirty="0">
                <a:solidFill>
                  <a:srgbClr val="C00000"/>
                </a:solidFill>
                <a:latin typeface="Sakkal Majalla" panose="02000000000000000000" pitchFamily="2" charset="-78"/>
                <a:cs typeface="Sakkal Majalla" panose="02000000000000000000" pitchFamily="2" charset="-78"/>
              </a:rPr>
              <a:t>: أ</a:t>
            </a:r>
            <a:r>
              <a:rPr lang="ar-SA" sz="2400" b="1" dirty="0">
                <a:solidFill>
                  <a:srgbClr val="C00000"/>
                </a:solidFill>
                <a:latin typeface="Sakkal Majalla" panose="02000000000000000000" pitchFamily="2" charset="-78"/>
                <a:cs typeface="Sakkal Majalla" panose="02000000000000000000" pitchFamily="2" charset="-78"/>
              </a:rPr>
              <a:t>- ألاّ يتجاوز سن الرضيع العامين، فإذا رضع من كان عمره </a:t>
            </a:r>
            <a:r>
              <a:rPr lang="ar-BH" sz="2400" b="1" dirty="0">
                <a:solidFill>
                  <a:srgbClr val="C00000"/>
                </a:solidFill>
                <a:latin typeface="Sakkal Majalla" panose="02000000000000000000" pitchFamily="2" charset="-78"/>
                <a:cs typeface="Sakkal Majalla" panose="02000000000000000000" pitchFamily="2" charset="-78"/>
              </a:rPr>
              <a:t>أ</a:t>
            </a:r>
            <a:r>
              <a:rPr lang="ar-SA" sz="2400" b="1" dirty="0">
                <a:solidFill>
                  <a:srgbClr val="C00000"/>
                </a:solidFill>
                <a:latin typeface="Sakkal Majalla" panose="02000000000000000000" pitchFamily="2" charset="-78"/>
                <a:cs typeface="Sakkal Majalla" panose="02000000000000000000" pitchFamily="2" charset="-78"/>
              </a:rPr>
              <a:t>كبر من عامين فلا تحريم.   </a:t>
            </a:r>
            <a:r>
              <a:rPr lang="ar-BH" sz="2400" b="1" dirty="0">
                <a:solidFill>
                  <a:srgbClr val="C00000"/>
                </a:solidFill>
                <a:latin typeface="Sakkal Majalla" panose="02000000000000000000" pitchFamily="2" charset="-78"/>
                <a:cs typeface="Sakkal Majalla" panose="02000000000000000000" pitchFamily="2" charset="-78"/>
              </a:rPr>
              <a:t>ب</a:t>
            </a:r>
            <a:r>
              <a:rPr lang="ar-SA" sz="2400" b="1" dirty="0">
                <a:solidFill>
                  <a:srgbClr val="C00000"/>
                </a:solidFill>
                <a:latin typeface="Sakkal Majalla" panose="02000000000000000000" pitchFamily="2" charset="-78"/>
                <a:cs typeface="Sakkal Majalla" panose="02000000000000000000" pitchFamily="2" charset="-78"/>
              </a:rPr>
              <a:t>- أن تكون عدد الرضعات خمس رضعات مشبعات متفرقات</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أي تم</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ت على فترات زمنية متباعدة. </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18" name="مستطيل 17">
            <a:extLst>
              <a:ext uri="{FF2B5EF4-FFF2-40B4-BE49-F238E27FC236}">
                <a16:creationId xmlns:a16="http://schemas.microsoft.com/office/drawing/2014/main" id="{06F2927C-AF1C-4B0F-B862-7FD016E7A9EF}"/>
              </a:ext>
            </a:extLst>
          </p:cNvPr>
          <p:cNvSpPr/>
          <p:nvPr/>
        </p:nvSpPr>
        <p:spPr>
          <a:xfrm>
            <a:off x="5006635" y="5326716"/>
            <a:ext cx="1209261" cy="406434"/>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rgbClr val="C00000"/>
                </a:solidFill>
                <a:latin typeface="Sakkal Majalla" panose="02000000000000000000" pitchFamily="2" charset="-78"/>
                <a:cs typeface="Sakkal Majalla" panose="02000000000000000000" pitchFamily="2" charset="-78"/>
              </a:rPr>
              <a:t>يــجــوز</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19" name="مستطيل 18">
            <a:extLst>
              <a:ext uri="{FF2B5EF4-FFF2-40B4-BE49-F238E27FC236}">
                <a16:creationId xmlns:a16="http://schemas.microsoft.com/office/drawing/2014/main" id="{1D5B9A78-B178-4E7A-862A-6EC377EBC873}"/>
              </a:ext>
            </a:extLst>
          </p:cNvPr>
          <p:cNvSpPr/>
          <p:nvPr/>
        </p:nvSpPr>
        <p:spPr>
          <a:xfrm>
            <a:off x="7086391" y="5934011"/>
            <a:ext cx="1139686" cy="406434"/>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latin typeface="Sakkal Majalla" panose="02000000000000000000" pitchFamily="2" charset="-78"/>
                <a:cs typeface="Sakkal Majalla" panose="02000000000000000000" pitchFamily="2" charset="-78"/>
              </a:rPr>
              <a:t>لا يجوز</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4" name="مستطيل 3">
            <a:extLst>
              <a:ext uri="{FF2B5EF4-FFF2-40B4-BE49-F238E27FC236}">
                <a16:creationId xmlns:a16="http://schemas.microsoft.com/office/drawing/2014/main" id="{78386C44-0554-4CF5-8451-BF39CFDF07D2}"/>
              </a:ext>
            </a:extLst>
          </p:cNvPr>
          <p:cNvSpPr/>
          <p:nvPr/>
        </p:nvSpPr>
        <p:spPr>
          <a:xfrm>
            <a:off x="4925877" y="125878"/>
            <a:ext cx="2340244" cy="532199"/>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chemeClr val="tx1"/>
                </a:solidFill>
                <a:latin typeface="Sakkal Majalla" panose="02000000000000000000" pitchFamily="2" charset="-78"/>
                <a:cs typeface="Sakkal Majalla" panose="02000000000000000000" pitchFamily="2" charset="-78"/>
              </a:rPr>
              <a:t>نشاط 2</a:t>
            </a:r>
            <a:endParaRPr lang="en-US" sz="4000" b="1" dirty="0">
              <a:solidFill>
                <a:schemeClr val="tx1"/>
              </a:solidFill>
              <a:latin typeface="Sakkal Majalla" panose="02000000000000000000" pitchFamily="2" charset="-78"/>
              <a:cs typeface="Sakkal Majalla" panose="02000000000000000000" pitchFamily="2" charset="-78"/>
            </a:endParaRPr>
          </a:p>
        </p:txBody>
      </p:sp>
      <p:sp>
        <p:nvSpPr>
          <p:cNvPr id="2" name="مستطيل 5">
            <a:extLst>
              <a:ext uri="{FF2B5EF4-FFF2-40B4-BE49-F238E27FC236}">
                <a16:creationId xmlns:a16="http://schemas.microsoft.com/office/drawing/2014/main" id="{D2D8C311-46F3-48D4-BFC0-4EC1D7DD1319}"/>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
        <p:nvSpPr>
          <p:cNvPr id="11" name="مستطيل 3">
            <a:extLst>
              <a:ext uri="{FF2B5EF4-FFF2-40B4-BE49-F238E27FC236}">
                <a16:creationId xmlns:a16="http://schemas.microsoft.com/office/drawing/2014/main" id="{B6F33910-051B-447E-85A3-E6D0BAEE6D9C}"/>
              </a:ext>
            </a:extLst>
          </p:cNvPr>
          <p:cNvSpPr/>
          <p:nvPr/>
        </p:nvSpPr>
        <p:spPr>
          <a:xfrm>
            <a:off x="8332921" y="125877"/>
            <a:ext cx="2340244" cy="532199"/>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a:solidFill>
                  <a:schemeClr val="tx1"/>
                </a:solidFill>
                <a:latin typeface="Sakkal Majalla" panose="02000000000000000000" pitchFamily="2" charset="-78"/>
                <a:cs typeface="Sakkal Majalla" panose="02000000000000000000" pitchFamily="2" charset="-78"/>
              </a:rPr>
              <a:t>الإجابة</a:t>
            </a:r>
            <a:endParaRPr lang="en-US" sz="4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1315187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childTnLst>
                          </p:cTn>
                        </p:par>
                        <p:par>
                          <p:cTn id="25" fill="hold">
                            <p:stCondLst>
                              <p:cond delay="4000"/>
                            </p:stCondLst>
                            <p:childTnLst>
                              <p:par>
                                <p:cTn id="26" presetID="26" presetClass="entr" presetSubtype="0" fill="hold"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80">
                                          <p:stCondLst>
                                            <p:cond delay="0"/>
                                          </p:stCondLst>
                                        </p:cTn>
                                        <p:tgtEl>
                                          <p:spTgt spid="13">
                                            <p:txEl>
                                              <p:pRg st="0" end="0"/>
                                            </p:txEl>
                                          </p:spTgt>
                                        </p:tgtEl>
                                      </p:cBhvr>
                                    </p:animEffect>
                                    <p:anim calcmode="lin" valueType="num">
                                      <p:cBhvr>
                                        <p:cTn id="29"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xEl>
                                              <p:pRg st="0" end="0"/>
                                            </p:txEl>
                                          </p:spTgt>
                                        </p:tgtEl>
                                      </p:cBhvr>
                                      <p:to x="100000" y="60000"/>
                                    </p:animScale>
                                    <p:animScale>
                                      <p:cBhvr>
                                        <p:cTn id="35" dur="166" decel="50000">
                                          <p:stCondLst>
                                            <p:cond delay="676"/>
                                          </p:stCondLst>
                                        </p:cTn>
                                        <p:tgtEl>
                                          <p:spTgt spid="13">
                                            <p:txEl>
                                              <p:pRg st="0" end="0"/>
                                            </p:txEl>
                                          </p:spTgt>
                                        </p:tgtEl>
                                      </p:cBhvr>
                                      <p:to x="100000" y="100000"/>
                                    </p:animScale>
                                    <p:animScale>
                                      <p:cBhvr>
                                        <p:cTn id="36" dur="26">
                                          <p:stCondLst>
                                            <p:cond delay="1312"/>
                                          </p:stCondLst>
                                        </p:cTn>
                                        <p:tgtEl>
                                          <p:spTgt spid="13">
                                            <p:txEl>
                                              <p:pRg st="0" end="0"/>
                                            </p:txEl>
                                          </p:spTgt>
                                        </p:tgtEl>
                                      </p:cBhvr>
                                      <p:to x="100000" y="80000"/>
                                    </p:animScale>
                                    <p:animScale>
                                      <p:cBhvr>
                                        <p:cTn id="37" dur="166" decel="50000">
                                          <p:stCondLst>
                                            <p:cond delay="1338"/>
                                          </p:stCondLst>
                                        </p:cTn>
                                        <p:tgtEl>
                                          <p:spTgt spid="13">
                                            <p:txEl>
                                              <p:pRg st="0" end="0"/>
                                            </p:txEl>
                                          </p:spTgt>
                                        </p:tgtEl>
                                      </p:cBhvr>
                                      <p:to x="100000" y="100000"/>
                                    </p:animScale>
                                    <p:animScale>
                                      <p:cBhvr>
                                        <p:cTn id="38" dur="26">
                                          <p:stCondLst>
                                            <p:cond delay="1642"/>
                                          </p:stCondLst>
                                        </p:cTn>
                                        <p:tgtEl>
                                          <p:spTgt spid="13">
                                            <p:txEl>
                                              <p:pRg st="0" end="0"/>
                                            </p:txEl>
                                          </p:spTgt>
                                        </p:tgtEl>
                                      </p:cBhvr>
                                      <p:to x="100000" y="90000"/>
                                    </p:animScale>
                                    <p:animScale>
                                      <p:cBhvr>
                                        <p:cTn id="39" dur="166" decel="50000">
                                          <p:stCondLst>
                                            <p:cond delay="1668"/>
                                          </p:stCondLst>
                                        </p:cTn>
                                        <p:tgtEl>
                                          <p:spTgt spid="13">
                                            <p:txEl>
                                              <p:pRg st="0" end="0"/>
                                            </p:txEl>
                                          </p:spTgt>
                                        </p:tgtEl>
                                      </p:cBhvr>
                                      <p:to x="100000" y="100000"/>
                                    </p:animScale>
                                    <p:animScale>
                                      <p:cBhvr>
                                        <p:cTn id="40" dur="26">
                                          <p:stCondLst>
                                            <p:cond delay="1808"/>
                                          </p:stCondLst>
                                        </p:cTn>
                                        <p:tgtEl>
                                          <p:spTgt spid="13">
                                            <p:txEl>
                                              <p:pRg st="0" end="0"/>
                                            </p:txEl>
                                          </p:spTgt>
                                        </p:tgtEl>
                                      </p:cBhvr>
                                      <p:to x="100000" y="95000"/>
                                    </p:animScale>
                                    <p:animScale>
                                      <p:cBhvr>
                                        <p:cTn id="41" dur="166" decel="50000">
                                          <p:stCondLst>
                                            <p:cond delay="1834"/>
                                          </p:stCondLst>
                                        </p:cTn>
                                        <p:tgtEl>
                                          <p:spTgt spid="13">
                                            <p:txEl>
                                              <p:pRg st="0" end="0"/>
                                            </p:txEl>
                                          </p:spTgt>
                                        </p:tgtEl>
                                      </p:cBhvr>
                                      <p:to x="100000" y="100000"/>
                                    </p:animScale>
                                  </p:childTnLst>
                                </p:cTn>
                              </p:par>
                            </p:childTnLst>
                          </p:cTn>
                        </p:par>
                        <p:par>
                          <p:cTn id="42" fill="hold">
                            <p:stCondLst>
                              <p:cond delay="6000"/>
                            </p:stCondLst>
                            <p:childTnLst>
                              <p:par>
                                <p:cTn id="43" presetID="26" presetClass="entr" presetSubtype="0" fill="hold" nodeType="afterEffect">
                                  <p:stCondLst>
                                    <p:cond delay="0"/>
                                  </p:stCondLst>
                                  <p:childTnLst>
                                    <p:set>
                                      <p:cBhvr>
                                        <p:cTn id="44" dur="1" fill="hold">
                                          <p:stCondLst>
                                            <p:cond delay="0"/>
                                          </p:stCondLst>
                                        </p:cTn>
                                        <p:tgtEl>
                                          <p:spTgt spid="13">
                                            <p:txEl>
                                              <p:pRg st="2" end="2"/>
                                            </p:txEl>
                                          </p:spTgt>
                                        </p:tgtEl>
                                        <p:attrNameLst>
                                          <p:attrName>style.visibility</p:attrName>
                                        </p:attrNameLst>
                                      </p:cBhvr>
                                      <p:to>
                                        <p:strVal val="visible"/>
                                      </p:to>
                                    </p:set>
                                    <p:animEffect transition="in" filter="wipe(down)">
                                      <p:cBhvr>
                                        <p:cTn id="45" dur="580">
                                          <p:stCondLst>
                                            <p:cond delay="0"/>
                                          </p:stCondLst>
                                        </p:cTn>
                                        <p:tgtEl>
                                          <p:spTgt spid="13">
                                            <p:txEl>
                                              <p:pRg st="2" end="2"/>
                                            </p:txEl>
                                          </p:spTgt>
                                        </p:tgtEl>
                                      </p:cBhvr>
                                    </p:animEffect>
                                    <p:anim calcmode="lin" valueType="num">
                                      <p:cBhvr>
                                        <p:cTn id="46" dur="1822" tmFilter="0,0; 0.14,0.36; 0.43,0.73; 0.71,0.91; 1.0,1.0">
                                          <p:stCondLst>
                                            <p:cond delay="0"/>
                                          </p:stCondLst>
                                        </p:cTn>
                                        <p:tgtEl>
                                          <p:spTgt spid="13">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xEl>
                                              <p:pRg st="2" end="2"/>
                                            </p:txEl>
                                          </p:spTgt>
                                        </p:tgtEl>
                                      </p:cBhvr>
                                      <p:to x="100000" y="60000"/>
                                    </p:animScale>
                                    <p:animScale>
                                      <p:cBhvr>
                                        <p:cTn id="52" dur="166" decel="50000">
                                          <p:stCondLst>
                                            <p:cond delay="676"/>
                                          </p:stCondLst>
                                        </p:cTn>
                                        <p:tgtEl>
                                          <p:spTgt spid="13">
                                            <p:txEl>
                                              <p:pRg st="2" end="2"/>
                                            </p:txEl>
                                          </p:spTgt>
                                        </p:tgtEl>
                                      </p:cBhvr>
                                      <p:to x="100000" y="100000"/>
                                    </p:animScale>
                                    <p:animScale>
                                      <p:cBhvr>
                                        <p:cTn id="53" dur="26">
                                          <p:stCondLst>
                                            <p:cond delay="1312"/>
                                          </p:stCondLst>
                                        </p:cTn>
                                        <p:tgtEl>
                                          <p:spTgt spid="13">
                                            <p:txEl>
                                              <p:pRg st="2" end="2"/>
                                            </p:txEl>
                                          </p:spTgt>
                                        </p:tgtEl>
                                      </p:cBhvr>
                                      <p:to x="100000" y="80000"/>
                                    </p:animScale>
                                    <p:animScale>
                                      <p:cBhvr>
                                        <p:cTn id="54" dur="166" decel="50000">
                                          <p:stCondLst>
                                            <p:cond delay="1338"/>
                                          </p:stCondLst>
                                        </p:cTn>
                                        <p:tgtEl>
                                          <p:spTgt spid="13">
                                            <p:txEl>
                                              <p:pRg st="2" end="2"/>
                                            </p:txEl>
                                          </p:spTgt>
                                        </p:tgtEl>
                                      </p:cBhvr>
                                      <p:to x="100000" y="100000"/>
                                    </p:animScale>
                                    <p:animScale>
                                      <p:cBhvr>
                                        <p:cTn id="55" dur="26">
                                          <p:stCondLst>
                                            <p:cond delay="1642"/>
                                          </p:stCondLst>
                                        </p:cTn>
                                        <p:tgtEl>
                                          <p:spTgt spid="13">
                                            <p:txEl>
                                              <p:pRg st="2" end="2"/>
                                            </p:txEl>
                                          </p:spTgt>
                                        </p:tgtEl>
                                      </p:cBhvr>
                                      <p:to x="100000" y="90000"/>
                                    </p:animScale>
                                    <p:animScale>
                                      <p:cBhvr>
                                        <p:cTn id="56" dur="166" decel="50000">
                                          <p:stCondLst>
                                            <p:cond delay="1668"/>
                                          </p:stCondLst>
                                        </p:cTn>
                                        <p:tgtEl>
                                          <p:spTgt spid="13">
                                            <p:txEl>
                                              <p:pRg st="2" end="2"/>
                                            </p:txEl>
                                          </p:spTgt>
                                        </p:tgtEl>
                                      </p:cBhvr>
                                      <p:to x="100000" y="100000"/>
                                    </p:animScale>
                                    <p:animScale>
                                      <p:cBhvr>
                                        <p:cTn id="57" dur="26">
                                          <p:stCondLst>
                                            <p:cond delay="1808"/>
                                          </p:stCondLst>
                                        </p:cTn>
                                        <p:tgtEl>
                                          <p:spTgt spid="13">
                                            <p:txEl>
                                              <p:pRg st="2" end="2"/>
                                            </p:txEl>
                                          </p:spTgt>
                                        </p:tgtEl>
                                      </p:cBhvr>
                                      <p:to x="100000" y="95000"/>
                                    </p:animScale>
                                    <p:animScale>
                                      <p:cBhvr>
                                        <p:cTn id="58" dur="166" decel="50000">
                                          <p:stCondLst>
                                            <p:cond delay="1834"/>
                                          </p:stCondLst>
                                        </p:cTn>
                                        <p:tgtEl>
                                          <p:spTgt spid="13">
                                            <p:txEl>
                                              <p:pRg st="2" end="2"/>
                                            </p:txEl>
                                          </p:spTgt>
                                        </p:tgtEl>
                                      </p:cBhvr>
                                      <p:to x="100000" y="100000"/>
                                    </p:animScale>
                                  </p:childTnLst>
                                </p:cTn>
                              </p:par>
                            </p:childTnLst>
                          </p:cTn>
                        </p:par>
                        <p:par>
                          <p:cTn id="59" fill="hold">
                            <p:stCondLst>
                              <p:cond delay="8000"/>
                            </p:stCondLst>
                            <p:childTnLst>
                              <p:par>
                                <p:cTn id="60" presetID="42" presetClass="entr" presetSubtype="0" fill="hold" nodeType="afterEffect">
                                  <p:stCondLst>
                                    <p:cond delay="0"/>
                                  </p:stCondLst>
                                  <p:childTnLst>
                                    <p:set>
                                      <p:cBhvr>
                                        <p:cTn id="61" dur="1" fill="hold">
                                          <p:stCondLst>
                                            <p:cond delay="0"/>
                                          </p:stCondLst>
                                        </p:cTn>
                                        <p:tgtEl>
                                          <p:spTgt spid="13">
                                            <p:txEl>
                                              <p:pRg st="4" end="4"/>
                                            </p:txEl>
                                          </p:spTgt>
                                        </p:tgtEl>
                                        <p:attrNameLst>
                                          <p:attrName>style.visibility</p:attrName>
                                        </p:attrNameLst>
                                      </p:cBhvr>
                                      <p:to>
                                        <p:strVal val="visible"/>
                                      </p:to>
                                    </p:set>
                                    <p:animEffect transition="in" filter="fade">
                                      <p:cBhvr>
                                        <p:cTn id="62" dur="1000"/>
                                        <p:tgtEl>
                                          <p:spTgt spid="13">
                                            <p:txEl>
                                              <p:pRg st="4" end="4"/>
                                            </p:txEl>
                                          </p:spTgt>
                                        </p:tgtEl>
                                      </p:cBhvr>
                                    </p:animEffect>
                                    <p:anim calcmode="lin" valueType="num">
                                      <p:cBhvr>
                                        <p:cTn id="6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53" presetClass="entr" presetSubtype="16" fill="hold" nodeType="afterEffect">
                                  <p:stCondLst>
                                    <p:cond delay="0"/>
                                  </p:stCondLst>
                                  <p:childTnLst>
                                    <p:set>
                                      <p:cBhvr>
                                        <p:cTn id="67" dur="1" fill="hold">
                                          <p:stCondLst>
                                            <p:cond delay="0"/>
                                          </p:stCondLst>
                                        </p:cTn>
                                        <p:tgtEl>
                                          <p:spTgt spid="13">
                                            <p:txEl>
                                              <p:pRg st="6" end="6"/>
                                            </p:txEl>
                                          </p:spTgt>
                                        </p:tgtEl>
                                        <p:attrNameLst>
                                          <p:attrName>style.visibility</p:attrName>
                                        </p:attrNameLst>
                                      </p:cBhvr>
                                      <p:to>
                                        <p:strVal val="visible"/>
                                      </p:to>
                                    </p:set>
                                    <p:anim calcmode="lin" valueType="num">
                                      <p:cBhvr>
                                        <p:cTn id="68" dur="5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69" dur="500" fill="hold"/>
                                        <p:tgtEl>
                                          <p:spTgt spid="13">
                                            <p:txEl>
                                              <p:pRg st="6" end="6"/>
                                            </p:txEl>
                                          </p:spTgt>
                                        </p:tgtEl>
                                        <p:attrNameLst>
                                          <p:attrName>ppt_h</p:attrName>
                                        </p:attrNameLst>
                                      </p:cBhvr>
                                      <p:tavLst>
                                        <p:tav tm="0">
                                          <p:val>
                                            <p:fltVal val="0"/>
                                          </p:val>
                                        </p:tav>
                                        <p:tav tm="100000">
                                          <p:val>
                                            <p:strVal val="#ppt_h"/>
                                          </p:val>
                                        </p:tav>
                                      </p:tavLst>
                                    </p:anim>
                                    <p:animEffect transition="in" filter="fade">
                                      <p:cBhvr>
                                        <p:cTn id="70" dur="500"/>
                                        <p:tgtEl>
                                          <p:spTgt spid="13">
                                            <p:txEl>
                                              <p:pRg st="6" end="6"/>
                                            </p:txEl>
                                          </p:spTgt>
                                        </p:tgtEl>
                                      </p:cBhvr>
                                    </p:animEffect>
                                  </p:childTnLst>
                                </p:cTn>
                              </p:par>
                            </p:childTnLst>
                          </p:cTn>
                        </p:par>
                        <p:par>
                          <p:cTn id="71" fill="hold">
                            <p:stCondLst>
                              <p:cond delay="9500"/>
                            </p:stCondLst>
                            <p:childTnLst>
                              <p:par>
                                <p:cTn id="72" presetID="25" presetClass="entr" presetSubtype="0" fill="hold" nodeType="afterEffect">
                                  <p:stCondLst>
                                    <p:cond delay="0"/>
                                  </p:stCondLst>
                                  <p:childTnLst>
                                    <p:set>
                                      <p:cBhvr>
                                        <p:cTn id="73" dur="1" fill="hold">
                                          <p:stCondLst>
                                            <p:cond delay="0"/>
                                          </p:stCondLst>
                                        </p:cTn>
                                        <p:tgtEl>
                                          <p:spTgt spid="13">
                                            <p:txEl>
                                              <p:pRg st="8" end="8"/>
                                            </p:txEl>
                                          </p:spTgt>
                                        </p:tgtEl>
                                        <p:attrNameLst>
                                          <p:attrName>style.visibility</p:attrName>
                                        </p:attrNameLst>
                                      </p:cBhvr>
                                      <p:to>
                                        <p:strVal val="visible"/>
                                      </p:to>
                                    </p:set>
                                    <p:anim calcmode="lin" valueType="num">
                                      <p:cBhvr>
                                        <p:cTn id="74" dur="500" decel="50000" fill="hold">
                                          <p:stCondLst>
                                            <p:cond delay="0"/>
                                          </p:stCondLst>
                                        </p:cTn>
                                        <p:tgtEl>
                                          <p:spTgt spid="13">
                                            <p:txEl>
                                              <p:pRg st="8" end="8"/>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3">
                                            <p:txEl>
                                              <p:pRg st="8" end="8"/>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3">
                                            <p:txEl>
                                              <p:pRg st="8" end="8"/>
                                            </p:txEl>
                                          </p:spTgt>
                                        </p:tgtEl>
                                        <p:attrNameLst>
                                          <p:attrName>ppt_w</p:attrName>
                                        </p:attrNameLst>
                                      </p:cBhvr>
                                      <p:tavLst>
                                        <p:tav tm="0">
                                          <p:val>
                                            <p:strVal val="#ppt_w*.05"/>
                                          </p:val>
                                        </p:tav>
                                        <p:tav tm="100000">
                                          <p:val>
                                            <p:strVal val="#ppt_w"/>
                                          </p:val>
                                        </p:tav>
                                      </p:tavLst>
                                    </p:anim>
                                    <p:anim calcmode="lin" valueType="num">
                                      <p:cBhvr>
                                        <p:cTn id="77" dur="1000" fill="hold"/>
                                        <p:tgtEl>
                                          <p:spTgt spid="13">
                                            <p:txEl>
                                              <p:pRg st="8" end="8"/>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3">
                                            <p:txEl>
                                              <p:pRg st="8" end="8"/>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3">
                                            <p:txEl>
                                              <p:pRg st="8" end="8"/>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3">
                                            <p:txEl>
                                              <p:pRg st="8" end="8"/>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3">
                                            <p:txEl>
                                              <p:pRg st="8" end="8"/>
                                            </p:txEl>
                                          </p:spTgt>
                                        </p:tgtEl>
                                      </p:cBhvr>
                                    </p:animEffect>
                                  </p:childTnLst>
                                </p:cTn>
                              </p:par>
                            </p:childTnLst>
                          </p:cTn>
                        </p:par>
                        <p:par>
                          <p:cTn id="82" fill="hold">
                            <p:stCondLst>
                              <p:cond delay="10500"/>
                            </p:stCondLst>
                            <p:childTnLst>
                              <p:par>
                                <p:cTn id="83" presetID="15" presetClass="entr" presetSubtype="0" fill="hold" nodeType="afterEffect">
                                  <p:stCondLst>
                                    <p:cond delay="0"/>
                                  </p:stCondLst>
                                  <p:childTnLst>
                                    <p:set>
                                      <p:cBhvr>
                                        <p:cTn id="84" dur="1" fill="hold">
                                          <p:stCondLst>
                                            <p:cond delay="0"/>
                                          </p:stCondLst>
                                        </p:cTn>
                                        <p:tgtEl>
                                          <p:spTgt spid="13">
                                            <p:txEl>
                                              <p:pRg st="10" end="10"/>
                                            </p:txEl>
                                          </p:spTgt>
                                        </p:tgtEl>
                                        <p:attrNameLst>
                                          <p:attrName>style.visibility</p:attrName>
                                        </p:attrNameLst>
                                      </p:cBhvr>
                                      <p:to>
                                        <p:strVal val="visible"/>
                                      </p:to>
                                    </p:set>
                                    <p:anim calcmode="lin" valueType="num">
                                      <p:cBhvr>
                                        <p:cTn id="85" dur="1000" fill="hold"/>
                                        <p:tgtEl>
                                          <p:spTgt spid="13">
                                            <p:txEl>
                                              <p:pRg st="10" end="10"/>
                                            </p:txEl>
                                          </p:spTgt>
                                        </p:tgtEl>
                                        <p:attrNameLst>
                                          <p:attrName>ppt_w</p:attrName>
                                        </p:attrNameLst>
                                      </p:cBhvr>
                                      <p:tavLst>
                                        <p:tav tm="0">
                                          <p:val>
                                            <p:fltVal val="0"/>
                                          </p:val>
                                        </p:tav>
                                        <p:tav tm="100000">
                                          <p:val>
                                            <p:strVal val="#ppt_w"/>
                                          </p:val>
                                        </p:tav>
                                      </p:tavLst>
                                    </p:anim>
                                    <p:anim calcmode="lin" valueType="num">
                                      <p:cBhvr>
                                        <p:cTn id="86" dur="1000" fill="hold"/>
                                        <p:tgtEl>
                                          <p:spTgt spid="13">
                                            <p:txEl>
                                              <p:pRg st="10" end="10"/>
                                            </p:txEl>
                                          </p:spTgt>
                                        </p:tgtEl>
                                        <p:attrNameLst>
                                          <p:attrName>ppt_h</p:attrName>
                                        </p:attrNameLst>
                                      </p:cBhvr>
                                      <p:tavLst>
                                        <p:tav tm="0">
                                          <p:val>
                                            <p:fltVal val="0"/>
                                          </p:val>
                                        </p:tav>
                                        <p:tav tm="100000">
                                          <p:val>
                                            <p:strVal val="#ppt_h"/>
                                          </p:val>
                                        </p:tav>
                                      </p:tavLst>
                                    </p:anim>
                                    <p:anim calcmode="lin" valueType="num">
                                      <p:cBhvr>
                                        <p:cTn id="87" dur="1000" fill="hold"/>
                                        <p:tgtEl>
                                          <p:spTgt spid="1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1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par>
                          <p:cTn id="89" fill="hold">
                            <p:stCondLst>
                              <p:cond delay="11500"/>
                            </p:stCondLst>
                            <p:childTnLst>
                              <p:par>
                                <p:cTn id="90" presetID="15" presetClass="entr" presetSubtype="0" fill="hold" nodeType="afterEffect">
                                  <p:stCondLst>
                                    <p:cond delay="0"/>
                                  </p:stCondLst>
                                  <p:childTnLst>
                                    <p:set>
                                      <p:cBhvr>
                                        <p:cTn id="91" dur="1" fill="hold">
                                          <p:stCondLst>
                                            <p:cond delay="0"/>
                                          </p:stCondLst>
                                        </p:cTn>
                                        <p:tgtEl>
                                          <p:spTgt spid="13">
                                            <p:txEl>
                                              <p:pRg st="12" end="12"/>
                                            </p:txEl>
                                          </p:spTgt>
                                        </p:tgtEl>
                                        <p:attrNameLst>
                                          <p:attrName>style.visibility</p:attrName>
                                        </p:attrNameLst>
                                      </p:cBhvr>
                                      <p:to>
                                        <p:strVal val="visible"/>
                                      </p:to>
                                    </p:set>
                                    <p:anim calcmode="lin" valueType="num">
                                      <p:cBhvr>
                                        <p:cTn id="92" dur="1000" fill="hold"/>
                                        <p:tgtEl>
                                          <p:spTgt spid="13">
                                            <p:txEl>
                                              <p:pRg st="12" end="12"/>
                                            </p:txEl>
                                          </p:spTgt>
                                        </p:tgtEl>
                                        <p:attrNameLst>
                                          <p:attrName>ppt_w</p:attrName>
                                        </p:attrNameLst>
                                      </p:cBhvr>
                                      <p:tavLst>
                                        <p:tav tm="0">
                                          <p:val>
                                            <p:fltVal val="0"/>
                                          </p:val>
                                        </p:tav>
                                        <p:tav tm="100000">
                                          <p:val>
                                            <p:strVal val="#ppt_w"/>
                                          </p:val>
                                        </p:tav>
                                      </p:tavLst>
                                    </p:anim>
                                    <p:anim calcmode="lin" valueType="num">
                                      <p:cBhvr>
                                        <p:cTn id="93" dur="1000" fill="hold"/>
                                        <p:tgtEl>
                                          <p:spTgt spid="13">
                                            <p:txEl>
                                              <p:pRg st="12" end="12"/>
                                            </p:txEl>
                                          </p:spTgt>
                                        </p:tgtEl>
                                        <p:attrNameLst>
                                          <p:attrName>ppt_h</p:attrName>
                                        </p:attrNameLst>
                                      </p:cBhvr>
                                      <p:tavLst>
                                        <p:tav tm="0">
                                          <p:val>
                                            <p:fltVal val="0"/>
                                          </p:val>
                                        </p:tav>
                                        <p:tav tm="100000">
                                          <p:val>
                                            <p:strVal val="#ppt_h"/>
                                          </p:val>
                                        </p:tav>
                                      </p:tavLst>
                                    </p:anim>
                                    <p:anim calcmode="lin" valueType="num">
                                      <p:cBhvr>
                                        <p:cTn id="94" dur="1000" fill="hold"/>
                                        <p:tgtEl>
                                          <p:spTgt spid="1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13">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par>
                          <p:cTn id="96" fill="hold">
                            <p:stCondLst>
                              <p:cond delay="12500"/>
                            </p:stCondLst>
                            <p:childTnLst>
                              <p:par>
                                <p:cTn id="97" presetID="42" presetClass="entr" presetSubtype="0" fill="hold" nodeType="afterEffect">
                                  <p:stCondLst>
                                    <p:cond delay="0"/>
                                  </p:stCondLst>
                                  <p:childTnLst>
                                    <p:set>
                                      <p:cBhvr>
                                        <p:cTn id="98" dur="1" fill="hold">
                                          <p:stCondLst>
                                            <p:cond delay="0"/>
                                          </p:stCondLst>
                                        </p:cTn>
                                        <p:tgtEl>
                                          <p:spTgt spid="13">
                                            <p:txEl>
                                              <p:pRg st="14" end="14"/>
                                            </p:txEl>
                                          </p:spTgt>
                                        </p:tgtEl>
                                        <p:attrNameLst>
                                          <p:attrName>style.visibility</p:attrName>
                                        </p:attrNameLst>
                                      </p:cBhvr>
                                      <p:to>
                                        <p:strVal val="visible"/>
                                      </p:to>
                                    </p:set>
                                    <p:animEffect transition="in" filter="fade">
                                      <p:cBhvr>
                                        <p:cTn id="99" dur="1000"/>
                                        <p:tgtEl>
                                          <p:spTgt spid="13">
                                            <p:txEl>
                                              <p:pRg st="14" end="14"/>
                                            </p:txEl>
                                          </p:spTgt>
                                        </p:tgtEl>
                                      </p:cBhvr>
                                    </p:animEffect>
                                    <p:anim calcmode="lin" valueType="num">
                                      <p:cBhvr>
                                        <p:cTn id="100" dur="1000" fill="hold"/>
                                        <p:tgtEl>
                                          <p:spTgt spid="13">
                                            <p:txEl>
                                              <p:pRg st="14" end="14"/>
                                            </p:txEl>
                                          </p:spTgt>
                                        </p:tgtEl>
                                        <p:attrNameLst>
                                          <p:attrName>ppt_x</p:attrName>
                                        </p:attrNameLst>
                                      </p:cBhvr>
                                      <p:tavLst>
                                        <p:tav tm="0">
                                          <p:val>
                                            <p:strVal val="#ppt_x"/>
                                          </p:val>
                                        </p:tav>
                                        <p:tav tm="100000">
                                          <p:val>
                                            <p:strVal val="#ppt_x"/>
                                          </p:val>
                                        </p:tav>
                                      </p:tavLst>
                                    </p:anim>
                                    <p:anim calcmode="lin" valueType="num">
                                      <p:cBhvr>
                                        <p:cTn id="101" dur="1000" fill="hold"/>
                                        <p:tgtEl>
                                          <p:spTgt spid="1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wipe(down)">
                                      <p:cBhvr>
                                        <p:cTn id="106" dur="580">
                                          <p:stCondLst>
                                            <p:cond delay="0"/>
                                          </p:stCondLst>
                                        </p:cTn>
                                        <p:tgtEl>
                                          <p:spTgt spid="11"/>
                                        </p:tgtEl>
                                      </p:cBhvr>
                                    </p:animEffect>
                                    <p:anim calcmode="lin" valueType="num">
                                      <p:cBhvr>
                                        <p:cTn id="10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2" dur="26">
                                          <p:stCondLst>
                                            <p:cond delay="650"/>
                                          </p:stCondLst>
                                        </p:cTn>
                                        <p:tgtEl>
                                          <p:spTgt spid="11"/>
                                        </p:tgtEl>
                                      </p:cBhvr>
                                      <p:to x="100000" y="60000"/>
                                    </p:animScale>
                                    <p:animScale>
                                      <p:cBhvr>
                                        <p:cTn id="113" dur="166" decel="50000">
                                          <p:stCondLst>
                                            <p:cond delay="676"/>
                                          </p:stCondLst>
                                        </p:cTn>
                                        <p:tgtEl>
                                          <p:spTgt spid="11"/>
                                        </p:tgtEl>
                                      </p:cBhvr>
                                      <p:to x="100000" y="100000"/>
                                    </p:animScale>
                                    <p:animScale>
                                      <p:cBhvr>
                                        <p:cTn id="114" dur="26">
                                          <p:stCondLst>
                                            <p:cond delay="1312"/>
                                          </p:stCondLst>
                                        </p:cTn>
                                        <p:tgtEl>
                                          <p:spTgt spid="11"/>
                                        </p:tgtEl>
                                      </p:cBhvr>
                                      <p:to x="100000" y="80000"/>
                                    </p:animScale>
                                    <p:animScale>
                                      <p:cBhvr>
                                        <p:cTn id="115" dur="166" decel="50000">
                                          <p:stCondLst>
                                            <p:cond delay="1338"/>
                                          </p:stCondLst>
                                        </p:cTn>
                                        <p:tgtEl>
                                          <p:spTgt spid="11"/>
                                        </p:tgtEl>
                                      </p:cBhvr>
                                      <p:to x="100000" y="100000"/>
                                    </p:animScale>
                                    <p:animScale>
                                      <p:cBhvr>
                                        <p:cTn id="116" dur="26">
                                          <p:stCondLst>
                                            <p:cond delay="1642"/>
                                          </p:stCondLst>
                                        </p:cTn>
                                        <p:tgtEl>
                                          <p:spTgt spid="11"/>
                                        </p:tgtEl>
                                      </p:cBhvr>
                                      <p:to x="100000" y="90000"/>
                                    </p:animScale>
                                    <p:animScale>
                                      <p:cBhvr>
                                        <p:cTn id="117" dur="166" decel="50000">
                                          <p:stCondLst>
                                            <p:cond delay="1668"/>
                                          </p:stCondLst>
                                        </p:cTn>
                                        <p:tgtEl>
                                          <p:spTgt spid="11"/>
                                        </p:tgtEl>
                                      </p:cBhvr>
                                      <p:to x="100000" y="100000"/>
                                    </p:animScale>
                                    <p:animScale>
                                      <p:cBhvr>
                                        <p:cTn id="118" dur="26">
                                          <p:stCondLst>
                                            <p:cond delay="1808"/>
                                          </p:stCondLst>
                                        </p:cTn>
                                        <p:tgtEl>
                                          <p:spTgt spid="11"/>
                                        </p:tgtEl>
                                      </p:cBhvr>
                                      <p:to x="100000" y="95000"/>
                                    </p:animScale>
                                    <p:animScale>
                                      <p:cBhvr>
                                        <p:cTn id="119" dur="166" decel="50000">
                                          <p:stCondLst>
                                            <p:cond delay="1834"/>
                                          </p:stCondLst>
                                        </p:cTn>
                                        <p:tgtEl>
                                          <p:spTgt spid="11"/>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nodeType="clickEffect">
                                  <p:stCondLst>
                                    <p:cond delay="0"/>
                                  </p:stCondLst>
                                  <p:childTnLst>
                                    <p:set>
                                      <p:cBhvr>
                                        <p:cTn id="123" dur="1" fill="hold">
                                          <p:stCondLst>
                                            <p:cond delay="0"/>
                                          </p:stCondLst>
                                        </p:cTn>
                                        <p:tgtEl>
                                          <p:spTgt spid="13">
                                            <p:txEl>
                                              <p:pRg st="1" end="1"/>
                                            </p:txEl>
                                          </p:spTgt>
                                        </p:tgtEl>
                                        <p:attrNameLst>
                                          <p:attrName>style.visibility</p:attrName>
                                        </p:attrNameLst>
                                      </p:cBhvr>
                                      <p:to>
                                        <p:strVal val="visible"/>
                                      </p:to>
                                    </p:set>
                                    <p:animEffect transition="in" filter="wipe(down)">
                                      <p:cBhvr>
                                        <p:cTn id="124" dur="580">
                                          <p:stCondLst>
                                            <p:cond delay="0"/>
                                          </p:stCondLst>
                                        </p:cTn>
                                        <p:tgtEl>
                                          <p:spTgt spid="13">
                                            <p:txEl>
                                              <p:pRg st="1" end="1"/>
                                            </p:txEl>
                                          </p:spTgt>
                                        </p:tgtEl>
                                      </p:cBhvr>
                                    </p:animEffect>
                                    <p:anim calcmode="lin" valueType="num">
                                      <p:cBhvr>
                                        <p:cTn id="125" dur="1822" tmFilter="0,0; 0.14,0.36; 0.43,0.73; 0.71,0.91; 1.0,1.0">
                                          <p:stCondLst>
                                            <p:cond delay="0"/>
                                          </p:stCondLst>
                                        </p:cTn>
                                        <p:tgtEl>
                                          <p:spTgt spid="13">
                                            <p:txEl>
                                              <p:pRg st="1" end="1"/>
                                            </p:txEl>
                                          </p:spTgt>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3">
                                            <p:txEl>
                                              <p:pRg st="1" end="1"/>
                                            </p:txEl>
                                          </p:spTgt>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3">
                                            <p:txEl>
                                              <p:pRg st="1" end="1"/>
                                            </p:txEl>
                                          </p:spTgt>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3">
                                            <p:txEl>
                                              <p:pRg st="1" end="1"/>
                                            </p:txEl>
                                          </p:spTgt>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3">
                                            <p:txEl>
                                              <p:pRg st="1" end="1"/>
                                            </p:txEl>
                                          </p:spTgt>
                                        </p:tgtEl>
                                        <p:attrNameLst>
                                          <p:attrName>ppt_y</p:attrName>
                                        </p:attrNameLst>
                                      </p:cBhvr>
                                      <p:tavLst>
                                        <p:tav tm="0" fmla="#ppt_y-sin(pi*$)/81">
                                          <p:val>
                                            <p:fltVal val="0"/>
                                          </p:val>
                                        </p:tav>
                                        <p:tav tm="100000">
                                          <p:val>
                                            <p:fltVal val="1"/>
                                          </p:val>
                                        </p:tav>
                                      </p:tavLst>
                                    </p:anim>
                                    <p:animScale>
                                      <p:cBhvr>
                                        <p:cTn id="130" dur="26">
                                          <p:stCondLst>
                                            <p:cond delay="650"/>
                                          </p:stCondLst>
                                        </p:cTn>
                                        <p:tgtEl>
                                          <p:spTgt spid="13">
                                            <p:txEl>
                                              <p:pRg st="1" end="1"/>
                                            </p:txEl>
                                          </p:spTgt>
                                        </p:tgtEl>
                                      </p:cBhvr>
                                      <p:to x="100000" y="60000"/>
                                    </p:animScale>
                                    <p:animScale>
                                      <p:cBhvr>
                                        <p:cTn id="131" dur="166" decel="50000">
                                          <p:stCondLst>
                                            <p:cond delay="676"/>
                                          </p:stCondLst>
                                        </p:cTn>
                                        <p:tgtEl>
                                          <p:spTgt spid="13">
                                            <p:txEl>
                                              <p:pRg st="1" end="1"/>
                                            </p:txEl>
                                          </p:spTgt>
                                        </p:tgtEl>
                                      </p:cBhvr>
                                      <p:to x="100000" y="100000"/>
                                    </p:animScale>
                                    <p:animScale>
                                      <p:cBhvr>
                                        <p:cTn id="132" dur="26">
                                          <p:stCondLst>
                                            <p:cond delay="1312"/>
                                          </p:stCondLst>
                                        </p:cTn>
                                        <p:tgtEl>
                                          <p:spTgt spid="13">
                                            <p:txEl>
                                              <p:pRg st="1" end="1"/>
                                            </p:txEl>
                                          </p:spTgt>
                                        </p:tgtEl>
                                      </p:cBhvr>
                                      <p:to x="100000" y="80000"/>
                                    </p:animScale>
                                    <p:animScale>
                                      <p:cBhvr>
                                        <p:cTn id="133" dur="166" decel="50000">
                                          <p:stCondLst>
                                            <p:cond delay="1338"/>
                                          </p:stCondLst>
                                        </p:cTn>
                                        <p:tgtEl>
                                          <p:spTgt spid="13">
                                            <p:txEl>
                                              <p:pRg st="1" end="1"/>
                                            </p:txEl>
                                          </p:spTgt>
                                        </p:tgtEl>
                                      </p:cBhvr>
                                      <p:to x="100000" y="100000"/>
                                    </p:animScale>
                                    <p:animScale>
                                      <p:cBhvr>
                                        <p:cTn id="134" dur="26">
                                          <p:stCondLst>
                                            <p:cond delay="1642"/>
                                          </p:stCondLst>
                                        </p:cTn>
                                        <p:tgtEl>
                                          <p:spTgt spid="13">
                                            <p:txEl>
                                              <p:pRg st="1" end="1"/>
                                            </p:txEl>
                                          </p:spTgt>
                                        </p:tgtEl>
                                      </p:cBhvr>
                                      <p:to x="100000" y="90000"/>
                                    </p:animScale>
                                    <p:animScale>
                                      <p:cBhvr>
                                        <p:cTn id="135" dur="166" decel="50000">
                                          <p:stCondLst>
                                            <p:cond delay="1668"/>
                                          </p:stCondLst>
                                        </p:cTn>
                                        <p:tgtEl>
                                          <p:spTgt spid="13">
                                            <p:txEl>
                                              <p:pRg st="1" end="1"/>
                                            </p:txEl>
                                          </p:spTgt>
                                        </p:tgtEl>
                                      </p:cBhvr>
                                      <p:to x="100000" y="100000"/>
                                    </p:animScale>
                                    <p:animScale>
                                      <p:cBhvr>
                                        <p:cTn id="136" dur="26">
                                          <p:stCondLst>
                                            <p:cond delay="1808"/>
                                          </p:stCondLst>
                                        </p:cTn>
                                        <p:tgtEl>
                                          <p:spTgt spid="13">
                                            <p:txEl>
                                              <p:pRg st="1" end="1"/>
                                            </p:txEl>
                                          </p:spTgt>
                                        </p:tgtEl>
                                      </p:cBhvr>
                                      <p:to x="100000" y="95000"/>
                                    </p:animScale>
                                    <p:animScale>
                                      <p:cBhvr>
                                        <p:cTn id="137" dur="166" decel="50000">
                                          <p:stCondLst>
                                            <p:cond delay="1834"/>
                                          </p:stCondLst>
                                        </p:cTn>
                                        <p:tgtEl>
                                          <p:spTgt spid="13">
                                            <p:txEl>
                                              <p:pRg st="1" end="1"/>
                                            </p:txEl>
                                          </p:spTgt>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grpId="0" nodeType="clickEffect">
                                  <p:stCondLst>
                                    <p:cond delay="0"/>
                                  </p:stCondLst>
                                  <p:childTnLst>
                                    <p:set>
                                      <p:cBhvr>
                                        <p:cTn id="141" dur="1" fill="hold">
                                          <p:stCondLst>
                                            <p:cond delay="0"/>
                                          </p:stCondLst>
                                        </p:cTn>
                                        <p:tgtEl>
                                          <p:spTgt spid="14"/>
                                        </p:tgtEl>
                                        <p:attrNameLst>
                                          <p:attrName>style.visibility</p:attrName>
                                        </p:attrNameLst>
                                      </p:cBhvr>
                                      <p:to>
                                        <p:strVal val="visible"/>
                                      </p:to>
                                    </p:set>
                                    <p:animEffect transition="in" filter="wipe(down)">
                                      <p:cBhvr>
                                        <p:cTn id="142" dur="580">
                                          <p:stCondLst>
                                            <p:cond delay="0"/>
                                          </p:stCondLst>
                                        </p:cTn>
                                        <p:tgtEl>
                                          <p:spTgt spid="14"/>
                                        </p:tgtEl>
                                      </p:cBhvr>
                                    </p:animEffect>
                                    <p:anim calcmode="lin" valueType="num">
                                      <p:cBhvr>
                                        <p:cTn id="14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8" dur="26">
                                          <p:stCondLst>
                                            <p:cond delay="650"/>
                                          </p:stCondLst>
                                        </p:cTn>
                                        <p:tgtEl>
                                          <p:spTgt spid="14"/>
                                        </p:tgtEl>
                                      </p:cBhvr>
                                      <p:to x="100000" y="60000"/>
                                    </p:animScale>
                                    <p:animScale>
                                      <p:cBhvr>
                                        <p:cTn id="149" dur="166" decel="50000">
                                          <p:stCondLst>
                                            <p:cond delay="676"/>
                                          </p:stCondLst>
                                        </p:cTn>
                                        <p:tgtEl>
                                          <p:spTgt spid="14"/>
                                        </p:tgtEl>
                                      </p:cBhvr>
                                      <p:to x="100000" y="100000"/>
                                    </p:animScale>
                                    <p:animScale>
                                      <p:cBhvr>
                                        <p:cTn id="150" dur="26">
                                          <p:stCondLst>
                                            <p:cond delay="1312"/>
                                          </p:stCondLst>
                                        </p:cTn>
                                        <p:tgtEl>
                                          <p:spTgt spid="14"/>
                                        </p:tgtEl>
                                      </p:cBhvr>
                                      <p:to x="100000" y="80000"/>
                                    </p:animScale>
                                    <p:animScale>
                                      <p:cBhvr>
                                        <p:cTn id="151" dur="166" decel="50000">
                                          <p:stCondLst>
                                            <p:cond delay="1338"/>
                                          </p:stCondLst>
                                        </p:cTn>
                                        <p:tgtEl>
                                          <p:spTgt spid="14"/>
                                        </p:tgtEl>
                                      </p:cBhvr>
                                      <p:to x="100000" y="100000"/>
                                    </p:animScale>
                                    <p:animScale>
                                      <p:cBhvr>
                                        <p:cTn id="152" dur="26">
                                          <p:stCondLst>
                                            <p:cond delay="1642"/>
                                          </p:stCondLst>
                                        </p:cTn>
                                        <p:tgtEl>
                                          <p:spTgt spid="14"/>
                                        </p:tgtEl>
                                      </p:cBhvr>
                                      <p:to x="100000" y="90000"/>
                                    </p:animScale>
                                    <p:animScale>
                                      <p:cBhvr>
                                        <p:cTn id="153" dur="166" decel="50000">
                                          <p:stCondLst>
                                            <p:cond delay="1668"/>
                                          </p:stCondLst>
                                        </p:cTn>
                                        <p:tgtEl>
                                          <p:spTgt spid="14"/>
                                        </p:tgtEl>
                                      </p:cBhvr>
                                      <p:to x="100000" y="100000"/>
                                    </p:animScale>
                                    <p:animScale>
                                      <p:cBhvr>
                                        <p:cTn id="154" dur="26">
                                          <p:stCondLst>
                                            <p:cond delay="1808"/>
                                          </p:stCondLst>
                                        </p:cTn>
                                        <p:tgtEl>
                                          <p:spTgt spid="14"/>
                                        </p:tgtEl>
                                      </p:cBhvr>
                                      <p:to x="100000" y="95000"/>
                                    </p:animScale>
                                    <p:animScale>
                                      <p:cBhvr>
                                        <p:cTn id="155" dur="166" decel="50000">
                                          <p:stCondLst>
                                            <p:cond delay="1834"/>
                                          </p:stCondLst>
                                        </p:cTn>
                                        <p:tgtEl>
                                          <p:spTgt spid="14"/>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fade">
                                      <p:cBhvr>
                                        <p:cTn id="160" dur="1000"/>
                                        <p:tgtEl>
                                          <p:spTgt spid="15"/>
                                        </p:tgtEl>
                                      </p:cBhvr>
                                    </p:animEffect>
                                    <p:anim calcmode="lin" valueType="num">
                                      <p:cBhvr>
                                        <p:cTn id="161" dur="1000" fill="hold"/>
                                        <p:tgtEl>
                                          <p:spTgt spid="15"/>
                                        </p:tgtEl>
                                        <p:attrNameLst>
                                          <p:attrName>ppt_x</p:attrName>
                                        </p:attrNameLst>
                                      </p:cBhvr>
                                      <p:tavLst>
                                        <p:tav tm="0">
                                          <p:val>
                                            <p:strVal val="#ppt_x"/>
                                          </p:val>
                                        </p:tav>
                                        <p:tav tm="100000">
                                          <p:val>
                                            <p:strVal val="#ppt_x"/>
                                          </p:val>
                                        </p:tav>
                                      </p:tavLst>
                                    </p:anim>
                                    <p:anim calcmode="lin" valueType="num">
                                      <p:cBhvr>
                                        <p:cTn id="1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5" presetClass="entr" presetSubtype="0" fill="hold" grpId="0" nodeType="clickEffect">
                                  <p:stCondLst>
                                    <p:cond delay="0"/>
                                  </p:stCondLst>
                                  <p:childTnLst>
                                    <p:set>
                                      <p:cBhvr>
                                        <p:cTn id="166" dur="1" fill="hold">
                                          <p:stCondLst>
                                            <p:cond delay="0"/>
                                          </p:stCondLst>
                                        </p:cTn>
                                        <p:tgtEl>
                                          <p:spTgt spid="16"/>
                                        </p:tgtEl>
                                        <p:attrNameLst>
                                          <p:attrName>style.visibility</p:attrName>
                                        </p:attrNameLst>
                                      </p:cBhvr>
                                      <p:to>
                                        <p:strVal val="visible"/>
                                      </p:to>
                                    </p:set>
                                    <p:anim calcmode="lin" valueType="num">
                                      <p:cBhvr>
                                        <p:cTn id="167" dur="1000" fill="hold"/>
                                        <p:tgtEl>
                                          <p:spTgt spid="16"/>
                                        </p:tgtEl>
                                        <p:attrNameLst>
                                          <p:attrName>ppt_w</p:attrName>
                                        </p:attrNameLst>
                                      </p:cBhvr>
                                      <p:tavLst>
                                        <p:tav tm="0">
                                          <p:val>
                                            <p:fltVal val="0"/>
                                          </p:val>
                                        </p:tav>
                                        <p:tav tm="100000">
                                          <p:val>
                                            <p:strVal val="#ppt_w"/>
                                          </p:val>
                                        </p:tav>
                                      </p:tavLst>
                                    </p:anim>
                                    <p:anim calcmode="lin" valueType="num">
                                      <p:cBhvr>
                                        <p:cTn id="168" dur="1000" fill="hold"/>
                                        <p:tgtEl>
                                          <p:spTgt spid="16"/>
                                        </p:tgtEl>
                                        <p:attrNameLst>
                                          <p:attrName>ppt_h</p:attrName>
                                        </p:attrNameLst>
                                      </p:cBhvr>
                                      <p:tavLst>
                                        <p:tav tm="0">
                                          <p:val>
                                            <p:fltVal val="0"/>
                                          </p:val>
                                        </p:tav>
                                        <p:tav tm="100000">
                                          <p:val>
                                            <p:strVal val="#ppt_h"/>
                                          </p:val>
                                        </p:tav>
                                      </p:tavLst>
                                    </p:anim>
                                    <p:anim calcmode="lin" valueType="num">
                                      <p:cBhvr>
                                        <p:cTn id="16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7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17"/>
                                        </p:tgtEl>
                                        <p:attrNameLst>
                                          <p:attrName>style.visibility</p:attrName>
                                        </p:attrNameLst>
                                      </p:cBhvr>
                                      <p:to>
                                        <p:strVal val="visible"/>
                                      </p:to>
                                    </p:set>
                                    <p:animEffect transition="in" filter="wipe(down)">
                                      <p:cBhvr>
                                        <p:cTn id="175" dur="580">
                                          <p:stCondLst>
                                            <p:cond delay="0"/>
                                          </p:stCondLst>
                                        </p:cTn>
                                        <p:tgtEl>
                                          <p:spTgt spid="17"/>
                                        </p:tgtEl>
                                      </p:cBhvr>
                                    </p:animEffect>
                                    <p:anim calcmode="lin" valueType="num">
                                      <p:cBhvr>
                                        <p:cTn id="1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1" dur="26">
                                          <p:stCondLst>
                                            <p:cond delay="650"/>
                                          </p:stCondLst>
                                        </p:cTn>
                                        <p:tgtEl>
                                          <p:spTgt spid="17"/>
                                        </p:tgtEl>
                                      </p:cBhvr>
                                      <p:to x="100000" y="60000"/>
                                    </p:animScale>
                                    <p:animScale>
                                      <p:cBhvr>
                                        <p:cTn id="182" dur="166" decel="50000">
                                          <p:stCondLst>
                                            <p:cond delay="676"/>
                                          </p:stCondLst>
                                        </p:cTn>
                                        <p:tgtEl>
                                          <p:spTgt spid="17"/>
                                        </p:tgtEl>
                                      </p:cBhvr>
                                      <p:to x="100000" y="100000"/>
                                    </p:animScale>
                                    <p:animScale>
                                      <p:cBhvr>
                                        <p:cTn id="183" dur="26">
                                          <p:stCondLst>
                                            <p:cond delay="1312"/>
                                          </p:stCondLst>
                                        </p:cTn>
                                        <p:tgtEl>
                                          <p:spTgt spid="17"/>
                                        </p:tgtEl>
                                      </p:cBhvr>
                                      <p:to x="100000" y="80000"/>
                                    </p:animScale>
                                    <p:animScale>
                                      <p:cBhvr>
                                        <p:cTn id="184" dur="166" decel="50000">
                                          <p:stCondLst>
                                            <p:cond delay="1338"/>
                                          </p:stCondLst>
                                        </p:cTn>
                                        <p:tgtEl>
                                          <p:spTgt spid="17"/>
                                        </p:tgtEl>
                                      </p:cBhvr>
                                      <p:to x="100000" y="100000"/>
                                    </p:animScale>
                                    <p:animScale>
                                      <p:cBhvr>
                                        <p:cTn id="185" dur="26">
                                          <p:stCondLst>
                                            <p:cond delay="1642"/>
                                          </p:stCondLst>
                                        </p:cTn>
                                        <p:tgtEl>
                                          <p:spTgt spid="17"/>
                                        </p:tgtEl>
                                      </p:cBhvr>
                                      <p:to x="100000" y="90000"/>
                                    </p:animScale>
                                    <p:animScale>
                                      <p:cBhvr>
                                        <p:cTn id="186" dur="166" decel="50000">
                                          <p:stCondLst>
                                            <p:cond delay="1668"/>
                                          </p:stCondLst>
                                        </p:cTn>
                                        <p:tgtEl>
                                          <p:spTgt spid="17"/>
                                        </p:tgtEl>
                                      </p:cBhvr>
                                      <p:to x="100000" y="100000"/>
                                    </p:animScale>
                                    <p:animScale>
                                      <p:cBhvr>
                                        <p:cTn id="187" dur="26">
                                          <p:stCondLst>
                                            <p:cond delay="1808"/>
                                          </p:stCondLst>
                                        </p:cTn>
                                        <p:tgtEl>
                                          <p:spTgt spid="17"/>
                                        </p:tgtEl>
                                      </p:cBhvr>
                                      <p:to x="100000" y="95000"/>
                                    </p:animScale>
                                    <p:animScale>
                                      <p:cBhvr>
                                        <p:cTn id="188" dur="166" decel="50000">
                                          <p:stCondLst>
                                            <p:cond delay="1834"/>
                                          </p:stCondLst>
                                        </p:cTn>
                                        <p:tgtEl>
                                          <p:spTgt spid="17"/>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6" presetClass="entr" presetSubtype="0" fill="hold" grpId="0" nodeType="clickEffect">
                                  <p:stCondLst>
                                    <p:cond delay="0"/>
                                  </p:stCondLst>
                                  <p:childTnLst>
                                    <p:set>
                                      <p:cBhvr>
                                        <p:cTn id="192" dur="1" fill="hold">
                                          <p:stCondLst>
                                            <p:cond delay="0"/>
                                          </p:stCondLst>
                                        </p:cTn>
                                        <p:tgtEl>
                                          <p:spTgt spid="18"/>
                                        </p:tgtEl>
                                        <p:attrNameLst>
                                          <p:attrName>style.visibility</p:attrName>
                                        </p:attrNameLst>
                                      </p:cBhvr>
                                      <p:to>
                                        <p:strVal val="visible"/>
                                      </p:to>
                                    </p:set>
                                    <p:animEffect transition="in" filter="wipe(down)">
                                      <p:cBhvr>
                                        <p:cTn id="193" dur="580">
                                          <p:stCondLst>
                                            <p:cond delay="0"/>
                                          </p:stCondLst>
                                        </p:cTn>
                                        <p:tgtEl>
                                          <p:spTgt spid="18"/>
                                        </p:tgtEl>
                                      </p:cBhvr>
                                    </p:animEffect>
                                    <p:anim calcmode="lin" valueType="num">
                                      <p:cBhvr>
                                        <p:cTn id="19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9" dur="26">
                                          <p:stCondLst>
                                            <p:cond delay="650"/>
                                          </p:stCondLst>
                                        </p:cTn>
                                        <p:tgtEl>
                                          <p:spTgt spid="18"/>
                                        </p:tgtEl>
                                      </p:cBhvr>
                                      <p:to x="100000" y="60000"/>
                                    </p:animScale>
                                    <p:animScale>
                                      <p:cBhvr>
                                        <p:cTn id="200" dur="166" decel="50000">
                                          <p:stCondLst>
                                            <p:cond delay="676"/>
                                          </p:stCondLst>
                                        </p:cTn>
                                        <p:tgtEl>
                                          <p:spTgt spid="18"/>
                                        </p:tgtEl>
                                      </p:cBhvr>
                                      <p:to x="100000" y="100000"/>
                                    </p:animScale>
                                    <p:animScale>
                                      <p:cBhvr>
                                        <p:cTn id="201" dur="26">
                                          <p:stCondLst>
                                            <p:cond delay="1312"/>
                                          </p:stCondLst>
                                        </p:cTn>
                                        <p:tgtEl>
                                          <p:spTgt spid="18"/>
                                        </p:tgtEl>
                                      </p:cBhvr>
                                      <p:to x="100000" y="80000"/>
                                    </p:animScale>
                                    <p:animScale>
                                      <p:cBhvr>
                                        <p:cTn id="202" dur="166" decel="50000">
                                          <p:stCondLst>
                                            <p:cond delay="1338"/>
                                          </p:stCondLst>
                                        </p:cTn>
                                        <p:tgtEl>
                                          <p:spTgt spid="18"/>
                                        </p:tgtEl>
                                      </p:cBhvr>
                                      <p:to x="100000" y="100000"/>
                                    </p:animScale>
                                    <p:animScale>
                                      <p:cBhvr>
                                        <p:cTn id="203" dur="26">
                                          <p:stCondLst>
                                            <p:cond delay="1642"/>
                                          </p:stCondLst>
                                        </p:cTn>
                                        <p:tgtEl>
                                          <p:spTgt spid="18"/>
                                        </p:tgtEl>
                                      </p:cBhvr>
                                      <p:to x="100000" y="90000"/>
                                    </p:animScale>
                                    <p:animScale>
                                      <p:cBhvr>
                                        <p:cTn id="204" dur="166" decel="50000">
                                          <p:stCondLst>
                                            <p:cond delay="1668"/>
                                          </p:stCondLst>
                                        </p:cTn>
                                        <p:tgtEl>
                                          <p:spTgt spid="18"/>
                                        </p:tgtEl>
                                      </p:cBhvr>
                                      <p:to x="100000" y="100000"/>
                                    </p:animScale>
                                    <p:animScale>
                                      <p:cBhvr>
                                        <p:cTn id="205" dur="26">
                                          <p:stCondLst>
                                            <p:cond delay="1808"/>
                                          </p:stCondLst>
                                        </p:cTn>
                                        <p:tgtEl>
                                          <p:spTgt spid="18"/>
                                        </p:tgtEl>
                                      </p:cBhvr>
                                      <p:to x="100000" y="95000"/>
                                    </p:animScale>
                                    <p:animScale>
                                      <p:cBhvr>
                                        <p:cTn id="206" dur="166" decel="50000">
                                          <p:stCondLst>
                                            <p:cond delay="1834"/>
                                          </p:stCondLst>
                                        </p:cTn>
                                        <p:tgtEl>
                                          <p:spTgt spid="18"/>
                                        </p:tgtEl>
                                      </p:cBhvr>
                                      <p:to x="100000" y="100000"/>
                                    </p:animScale>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19"/>
                                        </p:tgtEl>
                                        <p:attrNameLst>
                                          <p:attrName>style.visibility</p:attrName>
                                        </p:attrNameLst>
                                      </p:cBhvr>
                                      <p:to>
                                        <p:strVal val="visible"/>
                                      </p:to>
                                    </p:set>
                                    <p:anim calcmode="lin" valueType="num">
                                      <p:cBhvr additive="base">
                                        <p:cTn id="211" dur="500" fill="hold"/>
                                        <p:tgtEl>
                                          <p:spTgt spid="19"/>
                                        </p:tgtEl>
                                        <p:attrNameLst>
                                          <p:attrName>ppt_x</p:attrName>
                                        </p:attrNameLst>
                                      </p:cBhvr>
                                      <p:tavLst>
                                        <p:tav tm="0">
                                          <p:val>
                                            <p:strVal val="#ppt_x"/>
                                          </p:val>
                                        </p:tav>
                                        <p:tav tm="100000">
                                          <p:val>
                                            <p:strVal val="#ppt_x"/>
                                          </p:val>
                                        </p:tav>
                                      </p:tavLst>
                                    </p:anim>
                                    <p:anim calcmode="lin" valueType="num">
                                      <p:cBhvr additive="base">
                                        <p:cTn id="2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AC95179B-2777-4BC9-A38A-BCA18AABBE2D}"/>
              </a:ext>
            </a:extLst>
          </p:cNvPr>
          <p:cNvSpPr/>
          <p:nvPr/>
        </p:nvSpPr>
        <p:spPr>
          <a:xfrm>
            <a:off x="3882885" y="72007"/>
            <a:ext cx="4607971" cy="5705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solidFill>
                  <a:schemeClr val="tx1"/>
                </a:solidFill>
                <a:latin typeface="Sakkal Majalla" panose="02000000000000000000" pitchFamily="2" charset="-78"/>
                <a:cs typeface="Sakkal Majalla" panose="02000000000000000000" pitchFamily="2" charset="-78"/>
              </a:rPr>
              <a:t>القسم الثاني: </a:t>
            </a:r>
            <a:r>
              <a:rPr lang="ar-BH" sz="3600" b="1" dirty="0">
                <a:solidFill>
                  <a:schemeClr val="tx1"/>
                </a:solidFill>
                <a:latin typeface="Sakkal Majalla" panose="02000000000000000000" pitchFamily="2" charset="-78"/>
                <a:cs typeface="Sakkal Majalla" panose="02000000000000000000" pitchFamily="2" charset="-78"/>
              </a:rPr>
              <a:t>ال</a:t>
            </a:r>
            <a:r>
              <a:rPr lang="ar-SA" sz="3600" b="1" dirty="0">
                <a:solidFill>
                  <a:schemeClr val="tx1"/>
                </a:solidFill>
                <a:latin typeface="Sakkal Majalla" panose="02000000000000000000" pitchFamily="2" charset="-78"/>
                <a:cs typeface="Sakkal Majalla" panose="02000000000000000000" pitchFamily="2" charset="-78"/>
              </a:rPr>
              <a:t>مـوانـع </a:t>
            </a:r>
            <a:r>
              <a:rPr lang="ar-BH" sz="3600" b="1" dirty="0">
                <a:solidFill>
                  <a:schemeClr val="tx1"/>
                </a:solidFill>
                <a:latin typeface="Sakkal Majalla" panose="02000000000000000000" pitchFamily="2" charset="-78"/>
                <a:cs typeface="Sakkal Majalla" panose="02000000000000000000" pitchFamily="2" charset="-78"/>
              </a:rPr>
              <a:t>ال</a:t>
            </a:r>
            <a:r>
              <a:rPr lang="ar-SA" sz="3600" b="1" dirty="0">
                <a:solidFill>
                  <a:schemeClr val="tx1"/>
                </a:solidFill>
                <a:latin typeface="Sakkal Majalla" panose="02000000000000000000" pitchFamily="2" charset="-78"/>
                <a:cs typeface="Sakkal Majalla" panose="02000000000000000000" pitchFamily="2" charset="-78"/>
              </a:rPr>
              <a:t>مـؤق</a:t>
            </a:r>
            <a:r>
              <a:rPr lang="ar-BH" sz="3600" b="1" dirty="0">
                <a:solidFill>
                  <a:schemeClr val="tx1"/>
                </a:solidFill>
                <a:latin typeface="Sakkal Majalla" panose="02000000000000000000" pitchFamily="2" charset="-78"/>
                <a:cs typeface="Sakkal Majalla" panose="02000000000000000000" pitchFamily="2" charset="-78"/>
              </a:rPr>
              <a:t>ّ</a:t>
            </a:r>
            <a:r>
              <a:rPr lang="ar-SA" sz="3600" b="1" dirty="0">
                <a:solidFill>
                  <a:schemeClr val="tx1"/>
                </a:solidFill>
                <a:latin typeface="Sakkal Majalla" panose="02000000000000000000" pitchFamily="2" charset="-78"/>
                <a:cs typeface="Sakkal Majalla" panose="02000000000000000000" pitchFamily="2" charset="-78"/>
              </a:rPr>
              <a:t>ــ</a:t>
            </a:r>
            <a:r>
              <a:rPr lang="ar-SA" sz="3600" b="1" dirty="0" err="1">
                <a:solidFill>
                  <a:schemeClr val="tx1"/>
                </a:solidFill>
                <a:latin typeface="Sakkal Majalla" panose="02000000000000000000" pitchFamily="2" charset="-78"/>
                <a:cs typeface="Sakkal Majalla" panose="02000000000000000000" pitchFamily="2" charset="-78"/>
              </a:rPr>
              <a:t>تة</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9" name="عنوان 1">
            <a:extLst>
              <a:ext uri="{FF2B5EF4-FFF2-40B4-BE49-F238E27FC236}">
                <a16:creationId xmlns:a16="http://schemas.microsoft.com/office/drawing/2014/main" id="{226F3D36-9CBD-4F72-9905-5FA4C061466E}"/>
              </a:ext>
            </a:extLst>
          </p:cNvPr>
          <p:cNvSpPr>
            <a:spLocks noGrp="1"/>
          </p:cNvSpPr>
          <p:nvPr>
            <p:ph type="title"/>
          </p:nvPr>
        </p:nvSpPr>
        <p:spPr>
          <a:xfrm>
            <a:off x="142454" y="642583"/>
            <a:ext cx="11764627" cy="1027192"/>
          </a:xfrm>
        </p:spPr>
        <p:txBody>
          <a:bodyPr>
            <a:normAutofit/>
          </a:bodyPr>
          <a:lstStyle/>
          <a:p>
            <a:pPr algn="r" rtl="1"/>
            <a:r>
              <a:rPr lang="ar-BH" sz="2600" b="1" dirty="0">
                <a:latin typeface="Sakkal Majalla" panose="02000000000000000000" pitchFamily="2" charset="-78"/>
                <a:cs typeface="Sakkal Majalla" panose="02000000000000000000" pitchFamily="2" charset="-78"/>
              </a:rPr>
              <a:t>الموانع المؤقّتة</a:t>
            </a:r>
            <a:r>
              <a:rPr lang="ar-SA" sz="2600" b="1" dirty="0">
                <a:latin typeface="Sakkal Majalla" panose="02000000000000000000" pitchFamily="2" charset="-78"/>
                <a:cs typeface="Sakkal Majalla" panose="02000000000000000000" pitchFamily="2" charset="-78"/>
              </a:rPr>
              <a:t>: </a:t>
            </a:r>
            <a:r>
              <a:rPr lang="ar-SA" sz="2600" b="1" dirty="0">
                <a:solidFill>
                  <a:srgbClr val="FF0000"/>
                </a:solidFill>
                <a:latin typeface="Sakkal Majalla" panose="02000000000000000000" pitchFamily="2" charset="-78"/>
                <a:cs typeface="Sakkal Majalla" panose="02000000000000000000" pitchFamily="2" charset="-78"/>
              </a:rPr>
              <a:t>هي وصفٌ غيرُ ثابتٍ في بعض النساء، يمنع الزواجَ بهنّ ما دام ذلك الوصف قائمًا، فإذا زال الوصفُ زالت الحرمة والمنع</a:t>
            </a:r>
            <a:r>
              <a:rPr lang="ar-BH" sz="2600" b="1" dirty="0">
                <a:latin typeface="Sakkal Majalla" panose="02000000000000000000" pitchFamily="2" charset="-78"/>
                <a:cs typeface="Sakkal Majalla" panose="02000000000000000000" pitchFamily="2" charset="-78"/>
              </a:rPr>
              <a:t>، وهنّ كالآتي:</a:t>
            </a:r>
            <a:endParaRPr lang="en-US" sz="2600" b="1" dirty="0">
              <a:latin typeface="Sakkal Majalla" panose="02000000000000000000" pitchFamily="2" charset="-78"/>
              <a:cs typeface="Sakkal Majalla" panose="02000000000000000000" pitchFamily="2" charset="-78"/>
            </a:endParaRPr>
          </a:p>
        </p:txBody>
      </p:sp>
      <p:graphicFrame>
        <p:nvGraphicFramePr>
          <p:cNvPr id="12" name="جدول 7">
            <a:extLst>
              <a:ext uri="{FF2B5EF4-FFF2-40B4-BE49-F238E27FC236}">
                <a16:creationId xmlns:a16="http://schemas.microsoft.com/office/drawing/2014/main" id="{A0B71A5E-E375-4539-B6EB-77B93B67D424}"/>
              </a:ext>
            </a:extLst>
          </p:cNvPr>
          <p:cNvGraphicFramePr>
            <a:graphicFrameLocks noGrp="1"/>
          </p:cNvGraphicFramePr>
          <p:nvPr>
            <p:extLst>
              <p:ext uri="{D42A27DB-BD31-4B8C-83A1-F6EECF244321}">
                <p14:modId xmlns:p14="http://schemas.microsoft.com/office/powerpoint/2010/main" val="362201680"/>
              </p:ext>
            </p:extLst>
          </p:nvPr>
        </p:nvGraphicFramePr>
        <p:xfrm>
          <a:off x="239086" y="1555475"/>
          <a:ext cx="11764627" cy="4850334"/>
        </p:xfrm>
        <a:graphic>
          <a:graphicData uri="http://schemas.openxmlformats.org/drawingml/2006/table">
            <a:tbl>
              <a:tblPr firstRow="1" bandRow="1">
                <a:tableStyleId>{1FECB4D8-DB02-4DC6-A0A2-4F2EBAE1DC90}</a:tableStyleId>
              </a:tblPr>
              <a:tblGrid>
                <a:gridCol w="5998972">
                  <a:extLst>
                    <a:ext uri="{9D8B030D-6E8A-4147-A177-3AD203B41FA5}">
                      <a16:colId xmlns:a16="http://schemas.microsoft.com/office/drawing/2014/main" val="3881035387"/>
                    </a:ext>
                  </a:extLst>
                </a:gridCol>
                <a:gridCol w="3256806">
                  <a:extLst>
                    <a:ext uri="{9D8B030D-6E8A-4147-A177-3AD203B41FA5}">
                      <a16:colId xmlns:a16="http://schemas.microsoft.com/office/drawing/2014/main" val="4076542912"/>
                    </a:ext>
                  </a:extLst>
                </a:gridCol>
                <a:gridCol w="2508849">
                  <a:extLst>
                    <a:ext uri="{9D8B030D-6E8A-4147-A177-3AD203B41FA5}">
                      <a16:colId xmlns:a16="http://schemas.microsoft.com/office/drawing/2014/main" val="3383619401"/>
                    </a:ext>
                  </a:extLst>
                </a:gridCol>
              </a:tblGrid>
              <a:tr h="428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الح</a:t>
                      </a: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كم الشرعي</a:t>
                      </a:r>
                      <a:endParaRPr kumimoji="0" lang="en-US"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الدليل</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الصنف</a:t>
                      </a:r>
                      <a:endPar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2263428160"/>
                  </a:ext>
                </a:extLst>
              </a:tr>
              <a:tr h="1069552">
                <a:tc>
                  <a:txBody>
                    <a:bodyPr/>
                    <a:lstStyle/>
                    <a:p>
                      <a:pPr algn="just" rtl="1"/>
                      <a:r>
                        <a:rPr lang="ar-SA" sz="2400" b="1" dirty="0">
                          <a:solidFill>
                            <a:srgbClr val="FF0000"/>
                          </a:solidFill>
                          <a:latin typeface="Sakkal Majalla" panose="02000000000000000000" pitchFamily="2" charset="-78"/>
                          <a:cs typeface="Sakkal Majalla" panose="02000000000000000000" pitchFamily="2" charset="-78"/>
                        </a:rPr>
                        <a:t>ي</a:t>
                      </a:r>
                      <a:r>
                        <a:rPr lang="ar-SA" sz="2400" b="1" u="sng" dirty="0">
                          <a:solidFill>
                            <a:srgbClr val="FF0000"/>
                          </a:solidFill>
                          <a:latin typeface="Sakkal Majalla" panose="02000000000000000000" pitchFamily="2" charset="-78"/>
                          <a:cs typeface="Sakkal Majalla" panose="02000000000000000000" pitchFamily="2" charset="-78"/>
                        </a:rPr>
                        <a:t>حرم</a:t>
                      </a:r>
                      <a:r>
                        <a:rPr lang="ar-SA" sz="2400" b="1" dirty="0">
                          <a:solidFill>
                            <a:schemeClr val="tx1"/>
                          </a:solidFill>
                          <a:latin typeface="Sakkal Majalla" panose="02000000000000000000" pitchFamily="2" charset="-78"/>
                          <a:cs typeface="Sakkal Majalla" panose="02000000000000000000" pitchFamily="2" charset="-78"/>
                        </a:rPr>
                        <a:t> الزواج بزوجة الغير </a:t>
                      </a:r>
                      <a:r>
                        <a:rPr lang="ar-BH" sz="2400" b="1" dirty="0">
                          <a:solidFill>
                            <a:schemeClr val="tx1"/>
                          </a:solidFill>
                          <a:latin typeface="Sakkal Majalla" panose="02000000000000000000" pitchFamily="2" charset="-78"/>
                          <a:cs typeface="Sakkal Majalla" panose="02000000000000000000" pitchFamily="2" charset="-78"/>
                        </a:rPr>
                        <a:t>أ</a:t>
                      </a:r>
                      <a:r>
                        <a:rPr lang="ar-SA" sz="2400" b="1" dirty="0">
                          <a:solidFill>
                            <a:schemeClr val="tx1"/>
                          </a:solidFill>
                          <a:latin typeface="Sakkal Majalla" panose="02000000000000000000" pitchFamily="2" charset="-78"/>
                          <a:cs typeface="Sakkal Majalla" panose="02000000000000000000" pitchFamily="2" charset="-78"/>
                        </a:rPr>
                        <a:t>و معتدته، والمحصنةُ هنا هي المرأة المتزوجة، وأما المعتدة فهي التي تكون في عد</a:t>
                      </a:r>
                      <a:r>
                        <a:rPr lang="ar-BH" sz="2400" b="1" dirty="0">
                          <a:solidFill>
                            <a:schemeClr val="tx1"/>
                          </a:solidFill>
                          <a:latin typeface="Sakkal Majalla" panose="02000000000000000000" pitchFamily="2" charset="-78"/>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ة طلاق رجعي، </a:t>
                      </a:r>
                      <a:r>
                        <a:rPr lang="ar-SA" sz="2400" b="1" u="none" dirty="0">
                          <a:solidFill>
                            <a:schemeClr val="tx1"/>
                          </a:solidFill>
                          <a:latin typeface="Sakkal Majalla" panose="02000000000000000000" pitchFamily="2" charset="-78"/>
                          <a:cs typeface="Sakkal Majalla" panose="02000000000000000000" pitchFamily="2" charset="-78"/>
                        </a:rPr>
                        <a:t>فلا يجوز </a:t>
                      </a:r>
                      <a:r>
                        <a:rPr lang="ar-SA" sz="2400" b="1" dirty="0">
                          <a:solidFill>
                            <a:schemeClr val="tx1"/>
                          </a:solidFill>
                          <a:latin typeface="Sakkal Majalla" panose="02000000000000000000" pitchFamily="2" charset="-78"/>
                          <a:cs typeface="Sakkal Majalla" panose="02000000000000000000" pitchFamily="2" charset="-78"/>
                        </a:rPr>
                        <a:t>الاعتداء على حق</a:t>
                      </a:r>
                      <a:r>
                        <a:rPr lang="ar-BH" sz="2400" b="1" dirty="0">
                          <a:solidFill>
                            <a:schemeClr val="tx1"/>
                          </a:solidFill>
                          <a:latin typeface="Sakkal Majalla" panose="02000000000000000000" pitchFamily="2" charset="-78"/>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 الزوج في رد</a:t>
                      </a:r>
                      <a:r>
                        <a:rPr lang="ar-BH" sz="2400" b="1" dirty="0">
                          <a:solidFill>
                            <a:schemeClr val="tx1"/>
                          </a:solidFill>
                          <a:latin typeface="Sakkal Majalla" panose="02000000000000000000" pitchFamily="2" charset="-78"/>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ها. </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a:txBody>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ar-SA" sz="2400" b="1" dirty="0">
                          <a:solidFill>
                            <a:schemeClr val="tx1"/>
                          </a:solidFill>
                          <a:latin typeface="Sakkal Majalla" panose="02000000000000000000" pitchFamily="2" charset="-78"/>
                          <a:cs typeface="Sakkal Majalla" panose="02000000000000000000" pitchFamily="2" charset="-78"/>
                        </a:rPr>
                        <a:t>قوله</a:t>
                      </a:r>
                      <a:r>
                        <a:rPr lang="ar-BH"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تعالى:</a:t>
                      </a:r>
                      <a:r>
                        <a:rPr lang="ar-BH"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chemeClr val="accent5">
                              <a:lumMod val="50000"/>
                            </a:schemeClr>
                          </a:solidFill>
                          <a:latin typeface="Sakkal Majalla" panose="02000000000000000000" pitchFamily="2" charset="-78"/>
                          <a:cs typeface="Sakkal Majalla" panose="02000000000000000000" pitchFamily="2" charset="-78"/>
                        </a:rPr>
                        <a:t>والمحصنات</a:t>
                      </a:r>
                      <a:r>
                        <a:rPr lang="ar-BH" sz="2400" b="1" dirty="0">
                          <a:solidFill>
                            <a:schemeClr val="accent5">
                              <a:lumMod val="50000"/>
                            </a:schemeClr>
                          </a:solidFill>
                          <a:latin typeface="Sakkal Majalla" panose="02000000000000000000" pitchFamily="2" charset="-78"/>
                          <a:cs typeface="Sakkal Majalla" panose="02000000000000000000" pitchFamily="2" charset="-78"/>
                        </a:rPr>
                        <a:t> </a:t>
                      </a:r>
                      <a:r>
                        <a:rPr lang="ar-SA" sz="2400" b="1" dirty="0">
                          <a:solidFill>
                            <a:schemeClr val="accent5">
                              <a:lumMod val="50000"/>
                            </a:schemeClr>
                          </a:solidFill>
                          <a:latin typeface="Sakkal Majalla" panose="02000000000000000000" pitchFamily="2" charset="-78"/>
                          <a:cs typeface="Sakkal Majalla" panose="02000000000000000000" pitchFamily="2" charset="-78"/>
                        </a:rPr>
                        <a:t>من النساء</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1- </a:t>
                      </a:r>
                      <a:r>
                        <a:rPr lang="ar-SA" sz="2400" b="1" dirty="0">
                          <a:solidFill>
                            <a:srgbClr val="FF0000"/>
                          </a:solidFill>
                          <a:latin typeface="Sakkal Majalla" panose="02000000000000000000" pitchFamily="2" charset="-78"/>
                          <a:cs typeface="Sakkal Majalla" panose="02000000000000000000" pitchFamily="2" charset="-78"/>
                        </a:rPr>
                        <a:t>زوجةُ</a:t>
                      </a:r>
                      <a:r>
                        <a:rPr lang="ar-BH" sz="2400" b="1" dirty="0">
                          <a:solidFill>
                            <a:srgbClr val="FF0000"/>
                          </a:solidFill>
                          <a:latin typeface="Sakkal Majalla" panose="02000000000000000000" pitchFamily="2" charset="-78"/>
                          <a:cs typeface="Sakkal Majalla" panose="02000000000000000000" pitchFamily="2" charset="-78"/>
                        </a:rPr>
                        <a:t> </a:t>
                      </a:r>
                      <a:r>
                        <a:rPr lang="ar-SA" sz="2400" b="1" dirty="0">
                          <a:solidFill>
                            <a:srgbClr val="FF0000"/>
                          </a:solidFill>
                          <a:latin typeface="Sakkal Majalla" panose="02000000000000000000" pitchFamily="2" charset="-78"/>
                          <a:cs typeface="Sakkal Majalla" panose="02000000000000000000" pitchFamily="2" charset="-78"/>
                        </a:rPr>
                        <a:t>الغير أو معتد</a:t>
                      </a:r>
                      <a:r>
                        <a:rPr lang="ar-BH" sz="2400" b="1" dirty="0">
                          <a:solidFill>
                            <a:srgbClr val="FF0000"/>
                          </a:solidFill>
                          <a:latin typeface="Sakkal Majalla" panose="02000000000000000000" pitchFamily="2" charset="-78"/>
                          <a:cs typeface="Sakkal Majalla" panose="02000000000000000000" pitchFamily="2" charset="-78"/>
                        </a:rPr>
                        <a:t>َّ</a:t>
                      </a:r>
                      <a:r>
                        <a:rPr lang="ar-SA" sz="2400" b="1" dirty="0">
                          <a:solidFill>
                            <a:srgbClr val="FF0000"/>
                          </a:solidFill>
                          <a:latin typeface="Sakkal Majalla" panose="02000000000000000000" pitchFamily="2" charset="-78"/>
                          <a:cs typeface="Sakkal Majalla" panose="02000000000000000000" pitchFamily="2" charset="-78"/>
                        </a:rPr>
                        <a:t>ته</a:t>
                      </a:r>
                      <a:r>
                        <a:rPr lang="ar-BH" sz="2400" b="1" dirty="0">
                          <a:solidFill>
                            <a:srgbClr val="FF0000"/>
                          </a:solidFill>
                          <a:latin typeface="Sakkal Majalla" panose="02000000000000000000" pitchFamily="2" charset="-78"/>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497931684"/>
                  </a:ext>
                </a:extLst>
              </a:tr>
              <a:tr h="1069552">
                <a:tc>
                  <a:txBody>
                    <a:bodyPr/>
                    <a:lstStyle/>
                    <a:p>
                      <a:pPr algn="just" rtl="1"/>
                      <a:r>
                        <a:rPr lang="ar-SA" sz="2400" b="1" u="sng" kern="1200" dirty="0">
                          <a:solidFill>
                            <a:srgbClr val="FF0000"/>
                          </a:solidFill>
                          <a:latin typeface="Sakkal Majalla" panose="02000000000000000000" pitchFamily="2" charset="-78"/>
                          <a:ea typeface="+mn-ea"/>
                          <a:cs typeface="Sakkal Majalla" panose="02000000000000000000" pitchFamily="2" charset="-78"/>
                        </a:rPr>
                        <a:t>تحرم</a:t>
                      </a:r>
                      <a:r>
                        <a:rPr lang="ar-SA" sz="2400" b="1" kern="1200" dirty="0">
                          <a:solidFill>
                            <a:prstClr val="black"/>
                          </a:solidFill>
                          <a:latin typeface="Sakkal Majalla" panose="02000000000000000000" pitchFamily="2" charset="-78"/>
                          <a:ea typeface="+mn-ea"/>
                          <a:cs typeface="Sakkal Majalla" panose="02000000000000000000" pitchFamily="2" charset="-78"/>
                        </a:rPr>
                        <a:t> على مطل</a:t>
                      </a:r>
                      <a:r>
                        <a:rPr lang="ar-BH" sz="2400" b="1" kern="1200" dirty="0">
                          <a:solidFill>
                            <a:prstClr val="black"/>
                          </a:solidFill>
                          <a:latin typeface="Sakkal Majalla" panose="02000000000000000000" pitchFamily="2" charset="-78"/>
                          <a:ea typeface="+mn-ea"/>
                          <a:cs typeface="Sakkal Majalla" panose="02000000000000000000" pitchFamily="2" charset="-78"/>
                        </a:rPr>
                        <a:t>ِّ</a:t>
                      </a:r>
                      <a:r>
                        <a:rPr lang="ar-SA" sz="2400" b="1" kern="1200" dirty="0">
                          <a:solidFill>
                            <a:prstClr val="black"/>
                          </a:solidFill>
                          <a:latin typeface="Sakkal Majalla" panose="02000000000000000000" pitchFamily="2" charset="-78"/>
                          <a:ea typeface="+mn-ea"/>
                          <a:cs typeface="Sakkal Majalla" panose="02000000000000000000" pitchFamily="2" charset="-78"/>
                        </a:rPr>
                        <a:t>قها ولا تحل</a:t>
                      </a:r>
                      <a:r>
                        <a:rPr lang="ar-BH" sz="2400" b="1" kern="1200" dirty="0">
                          <a:solidFill>
                            <a:prstClr val="black"/>
                          </a:solidFill>
                          <a:latin typeface="Sakkal Majalla" panose="02000000000000000000" pitchFamily="2" charset="-78"/>
                          <a:ea typeface="+mn-ea"/>
                          <a:cs typeface="Sakkal Majalla" panose="02000000000000000000" pitchFamily="2" charset="-78"/>
                        </a:rPr>
                        <a:t>ّ</a:t>
                      </a:r>
                      <a:r>
                        <a:rPr lang="ar-SA" sz="2400" b="1" kern="1200" dirty="0">
                          <a:solidFill>
                            <a:prstClr val="black"/>
                          </a:solidFill>
                          <a:latin typeface="Sakkal Majalla" panose="02000000000000000000" pitchFamily="2" charset="-78"/>
                          <a:ea typeface="+mn-ea"/>
                          <a:cs typeface="Sakkal Majalla" panose="02000000000000000000" pitchFamily="2" charset="-78"/>
                        </a:rPr>
                        <a:t> له إلا بعد أن تنكح زوجًا غيره</a:t>
                      </a:r>
                      <a:r>
                        <a:rPr lang="ar-BH" sz="2400" b="1" kern="1200" dirty="0">
                          <a:solidFill>
                            <a:prstClr val="black"/>
                          </a:solidFill>
                          <a:latin typeface="Sakkal Majalla" panose="02000000000000000000" pitchFamily="2" charset="-78"/>
                          <a:ea typeface="+mn-ea"/>
                          <a:cs typeface="Sakkal Majalla" panose="02000000000000000000" pitchFamily="2" charset="-78"/>
                        </a:rPr>
                        <a:t>،</a:t>
                      </a:r>
                      <a:r>
                        <a:rPr lang="ar-SA" sz="2400" b="1" kern="1200" dirty="0">
                          <a:solidFill>
                            <a:prstClr val="black"/>
                          </a:solidFill>
                          <a:latin typeface="Sakkal Majalla" panose="02000000000000000000" pitchFamily="2" charset="-78"/>
                          <a:ea typeface="+mn-ea"/>
                          <a:cs typeface="Sakkal Majalla" panose="02000000000000000000" pitchFamily="2" charset="-78"/>
                        </a:rPr>
                        <a:t> ثمّ يفارقها وتنقضي عد</a:t>
                      </a:r>
                      <a:r>
                        <a:rPr lang="ar-BH" sz="2400" b="1" kern="1200" dirty="0">
                          <a:solidFill>
                            <a:prstClr val="black"/>
                          </a:solidFill>
                          <a:latin typeface="Sakkal Majalla" panose="02000000000000000000" pitchFamily="2" charset="-78"/>
                          <a:ea typeface="+mn-ea"/>
                          <a:cs typeface="Sakkal Majalla" panose="02000000000000000000" pitchFamily="2" charset="-78"/>
                        </a:rPr>
                        <a:t>ّ</a:t>
                      </a:r>
                      <a:r>
                        <a:rPr lang="ar-SA" sz="2400" b="1" kern="1200" dirty="0" err="1">
                          <a:solidFill>
                            <a:prstClr val="black"/>
                          </a:solidFill>
                          <a:latin typeface="Sakkal Majalla" panose="02000000000000000000" pitchFamily="2" charset="-78"/>
                          <a:ea typeface="+mn-ea"/>
                          <a:cs typeface="Sakkal Majalla" panose="02000000000000000000" pitchFamily="2" charset="-78"/>
                        </a:rPr>
                        <a:t>تها</a:t>
                      </a:r>
                      <a:r>
                        <a:rPr lang="ar-SA" sz="2400" b="1" kern="1200" dirty="0">
                          <a:solidFill>
                            <a:prstClr val="black"/>
                          </a:solidFill>
                          <a:latin typeface="Sakkal Majalla" panose="02000000000000000000" pitchFamily="2" charset="-78"/>
                          <a:ea typeface="+mn-ea"/>
                          <a:cs typeface="Sakkal Majalla" panose="02000000000000000000" pitchFamily="2" charset="-78"/>
                        </a:rPr>
                        <a:t>، حينئذ يحق</a:t>
                      </a:r>
                      <a:r>
                        <a:rPr lang="ar-BH" sz="2400" b="1" kern="1200" dirty="0">
                          <a:solidFill>
                            <a:prstClr val="black"/>
                          </a:solidFill>
                          <a:latin typeface="Sakkal Majalla" panose="02000000000000000000" pitchFamily="2" charset="-78"/>
                          <a:ea typeface="+mn-ea"/>
                          <a:cs typeface="Sakkal Majalla" panose="02000000000000000000" pitchFamily="2" charset="-78"/>
                        </a:rPr>
                        <a:t>ّ</a:t>
                      </a:r>
                      <a:r>
                        <a:rPr lang="ar-SA" sz="2400" b="1" kern="1200" dirty="0">
                          <a:solidFill>
                            <a:prstClr val="black"/>
                          </a:solidFill>
                          <a:latin typeface="Sakkal Majalla" panose="02000000000000000000" pitchFamily="2" charset="-78"/>
                          <a:ea typeface="+mn-ea"/>
                          <a:cs typeface="Sakkal Majalla" panose="02000000000000000000" pitchFamily="2" charset="-78"/>
                        </a:rPr>
                        <a:t> للزوج الأول العقد عليها من جديد.</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a:txBody>
                    <a:bodyPr/>
                    <a:lstStyle/>
                    <a:p>
                      <a:pPr algn="just" rtl="1">
                        <a:lnSpc>
                          <a:spcPct val="150000"/>
                        </a:lnSpc>
                      </a:pPr>
                      <a:r>
                        <a:rPr lang="ar-SA" sz="2400" b="1" kern="1200" dirty="0">
                          <a:solidFill>
                            <a:prstClr val="black"/>
                          </a:solidFill>
                          <a:latin typeface="Sakkal Majalla" panose="02000000000000000000" pitchFamily="2" charset="-78"/>
                          <a:ea typeface="+mn-ea"/>
                          <a:cs typeface="Sakkal Majalla" panose="02000000000000000000" pitchFamily="2" charset="-78"/>
                        </a:rPr>
                        <a:t>قوله</a:t>
                      </a:r>
                      <a:r>
                        <a:rPr lang="ar-BH" sz="2400" b="1" kern="1200" dirty="0">
                          <a:solidFill>
                            <a:prstClr val="black"/>
                          </a:solidFill>
                          <a:latin typeface="Sakkal Majalla" panose="02000000000000000000" pitchFamily="2" charset="-78"/>
                          <a:ea typeface="+mn-ea"/>
                          <a:cs typeface="Sakkal Majalla" panose="02000000000000000000" pitchFamily="2" charset="-78"/>
                        </a:rPr>
                        <a:t> </a:t>
                      </a:r>
                      <a:r>
                        <a:rPr lang="ar-SA" sz="2400" b="1" kern="1200" dirty="0">
                          <a:solidFill>
                            <a:prstClr val="black"/>
                          </a:solidFill>
                          <a:latin typeface="Sakkal Majalla" panose="02000000000000000000" pitchFamily="2" charset="-78"/>
                          <a:ea typeface="+mn-ea"/>
                          <a:cs typeface="Sakkal Majalla" panose="02000000000000000000" pitchFamily="2" charset="-78"/>
                        </a:rPr>
                        <a:t>تعالى: </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lang="ar-SA" sz="2400" b="1" kern="1200" dirty="0">
                          <a:solidFill>
                            <a:schemeClr val="accent5">
                              <a:lumMod val="50000"/>
                            </a:schemeClr>
                          </a:solidFill>
                          <a:latin typeface="Sakkal Majalla" panose="02000000000000000000" pitchFamily="2" charset="-78"/>
                          <a:ea typeface="+mn-ea"/>
                          <a:cs typeface="Sakkal Majalla" panose="02000000000000000000" pitchFamily="2" charset="-78"/>
                        </a:rPr>
                        <a:t>فَإِنْ</a:t>
                      </a:r>
                      <a:r>
                        <a:rPr lang="ar-BH" sz="2400" b="1" kern="1200" dirty="0">
                          <a:solidFill>
                            <a:schemeClr val="accent5">
                              <a:lumMod val="50000"/>
                            </a:schemeClr>
                          </a:solidFill>
                          <a:latin typeface="Sakkal Majalla" panose="02000000000000000000" pitchFamily="2" charset="-78"/>
                          <a:ea typeface="+mn-ea"/>
                          <a:cs typeface="Sakkal Majalla" panose="02000000000000000000" pitchFamily="2" charset="-78"/>
                        </a:rPr>
                        <a:t> </a:t>
                      </a:r>
                      <a:r>
                        <a:rPr lang="ar-SA" sz="2400" b="1" kern="1200" dirty="0">
                          <a:solidFill>
                            <a:schemeClr val="accent5">
                              <a:lumMod val="50000"/>
                            </a:schemeClr>
                          </a:solidFill>
                          <a:latin typeface="Sakkal Majalla" panose="02000000000000000000" pitchFamily="2" charset="-78"/>
                          <a:ea typeface="+mn-ea"/>
                          <a:cs typeface="Sakkal Majalla" panose="02000000000000000000" pitchFamily="2" charset="-78"/>
                        </a:rPr>
                        <a:t>طَلَّقَهَا فَلا تَحِلُّ لَهُ مِنْ بَعْدُ حَتَّى تَنكِحَ غَيْرَهُ</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lang="ar-SA" sz="2400" b="1" kern="1200" dirty="0">
                          <a:solidFill>
                            <a:prstClr val="black"/>
                          </a:solidFill>
                          <a:latin typeface="Sakkal Majalla" panose="02000000000000000000" pitchFamily="2" charset="-78"/>
                          <a:ea typeface="+mn-ea"/>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2</a:t>
                      </a:r>
                      <a:r>
                        <a:rPr lang="ar-SA" sz="2400" b="1" kern="1200" dirty="0">
                          <a:solidFill>
                            <a:schemeClr val="tx1"/>
                          </a:solidFill>
                          <a:latin typeface="Sakkal Majalla" panose="02000000000000000000" pitchFamily="2" charset="-78"/>
                          <a:ea typeface="+mn-ea"/>
                          <a:cs typeface="Sakkal Majalla" panose="02000000000000000000" pitchFamily="2" charset="-78"/>
                        </a:rPr>
                        <a:t>-</a:t>
                      </a:r>
                      <a:r>
                        <a:rPr lang="ar-BH" sz="2400" b="1" kern="1200" dirty="0">
                          <a:solidFill>
                            <a:schemeClr val="tx1"/>
                          </a:solidFill>
                          <a:latin typeface="Sakkal Majalla" panose="02000000000000000000" pitchFamily="2" charset="-78"/>
                          <a:ea typeface="+mn-ea"/>
                          <a:cs typeface="Sakkal Majalla" panose="02000000000000000000" pitchFamily="2" charset="-78"/>
                        </a:rPr>
                        <a:t> </a:t>
                      </a:r>
                      <a:r>
                        <a:rPr lang="ar-SA" sz="2400" b="1" kern="1200" dirty="0">
                          <a:solidFill>
                            <a:srgbClr val="FF0000"/>
                          </a:solidFill>
                          <a:latin typeface="Sakkal Majalla" panose="02000000000000000000" pitchFamily="2" charset="-78"/>
                          <a:ea typeface="+mn-ea"/>
                          <a:cs typeface="Sakkal Majalla" panose="02000000000000000000" pitchFamily="2" charset="-78"/>
                        </a:rPr>
                        <a:t>المطل</a:t>
                      </a:r>
                      <a:r>
                        <a:rPr lang="ar-BH" sz="2400" b="1" kern="1200" dirty="0">
                          <a:solidFill>
                            <a:srgbClr val="FF0000"/>
                          </a:solidFill>
                          <a:latin typeface="Sakkal Majalla" panose="02000000000000000000" pitchFamily="2" charset="-78"/>
                          <a:ea typeface="+mn-ea"/>
                          <a:cs typeface="Sakkal Majalla" panose="02000000000000000000" pitchFamily="2" charset="-78"/>
                        </a:rPr>
                        <a:t>ّ</a:t>
                      </a:r>
                      <a:r>
                        <a:rPr lang="ar-SA" sz="2400" b="1" kern="1200" dirty="0" err="1">
                          <a:solidFill>
                            <a:srgbClr val="FF0000"/>
                          </a:solidFill>
                          <a:latin typeface="Sakkal Majalla" panose="02000000000000000000" pitchFamily="2" charset="-78"/>
                          <a:ea typeface="+mn-ea"/>
                          <a:cs typeface="Sakkal Majalla" panose="02000000000000000000" pitchFamily="2" charset="-78"/>
                        </a:rPr>
                        <a:t>قةُ</a:t>
                      </a:r>
                      <a:r>
                        <a:rPr lang="ar-SA" sz="2400" b="1" kern="1200" dirty="0">
                          <a:solidFill>
                            <a:srgbClr val="FF0000"/>
                          </a:solidFill>
                          <a:latin typeface="Sakkal Majalla" panose="02000000000000000000" pitchFamily="2" charset="-78"/>
                          <a:ea typeface="+mn-ea"/>
                          <a:cs typeface="Sakkal Majalla" panose="02000000000000000000" pitchFamily="2" charset="-78"/>
                        </a:rPr>
                        <a:t> ثلاثًا</a:t>
                      </a:r>
                      <a:r>
                        <a:rPr lang="ar-BH" sz="2400" b="1" kern="1200" baseline="0" dirty="0">
                          <a:solidFill>
                            <a:srgbClr val="C00000"/>
                          </a:solidFill>
                          <a:latin typeface="Sakkal Majalla" panose="02000000000000000000" pitchFamily="2" charset="-78"/>
                          <a:ea typeface="+mn-ea"/>
                          <a:cs typeface="Sakkal Majalla" panose="02000000000000000000" pitchFamily="2" charset="-78"/>
                        </a:rPr>
                        <a:t> </a:t>
                      </a:r>
                      <a:r>
                        <a:rPr lang="ar-BH" sz="2400" b="1" kern="1200" dirty="0">
                          <a:solidFill>
                            <a:prstClr val="black"/>
                          </a:solidFill>
                          <a:latin typeface="Sakkal Majalla" panose="02000000000000000000" pitchFamily="2" charset="-78"/>
                          <a:ea typeface="+mn-ea"/>
                          <a:cs typeface="Sakkal Majalla" panose="02000000000000000000" pitchFamily="2" charset="-78"/>
                        </a:rPr>
                        <a:t>(</a:t>
                      </a:r>
                      <a:r>
                        <a:rPr lang="ar-SA" sz="2400" b="1" kern="1200" dirty="0">
                          <a:solidFill>
                            <a:prstClr val="black"/>
                          </a:solidFill>
                          <a:latin typeface="Sakkal Majalla" panose="02000000000000000000" pitchFamily="2" charset="-78"/>
                          <a:ea typeface="+mn-ea"/>
                          <a:cs typeface="Sakkal Majalla" panose="02000000000000000000" pitchFamily="2" charset="-78"/>
                        </a:rPr>
                        <a:t>هي المرأة التي ط</a:t>
                      </a:r>
                      <a:r>
                        <a:rPr lang="ar-BH" sz="2400" b="1" kern="1200" dirty="0">
                          <a:solidFill>
                            <a:prstClr val="black"/>
                          </a:solidFill>
                          <a:latin typeface="Sakkal Majalla" panose="02000000000000000000" pitchFamily="2" charset="-78"/>
                          <a:ea typeface="+mn-ea"/>
                          <a:cs typeface="Sakkal Majalla" panose="02000000000000000000" pitchFamily="2" charset="-78"/>
                        </a:rPr>
                        <a:t>ُ</a:t>
                      </a:r>
                      <a:r>
                        <a:rPr lang="ar-SA" sz="2400" b="1" kern="1200" dirty="0">
                          <a:solidFill>
                            <a:prstClr val="black"/>
                          </a:solidFill>
                          <a:latin typeface="Sakkal Majalla" panose="02000000000000000000" pitchFamily="2" charset="-78"/>
                          <a:ea typeface="+mn-ea"/>
                          <a:cs typeface="Sakkal Majalla" panose="02000000000000000000" pitchFamily="2" charset="-78"/>
                        </a:rPr>
                        <a:t>لقت ثلاث طلقات</a:t>
                      </a:r>
                      <a:r>
                        <a:rPr lang="ar-BH" sz="2400" b="1" kern="1200" dirty="0">
                          <a:solidFill>
                            <a:prstClr val="black"/>
                          </a:solidFill>
                          <a:latin typeface="Sakkal Majalla" panose="02000000000000000000" pitchFamily="2" charset="-78"/>
                          <a:ea typeface="+mn-ea"/>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4116696811"/>
                  </a:ext>
                </a:extLst>
              </a:tr>
              <a:tr h="2015694">
                <a:tc>
                  <a:txBody>
                    <a:bodyPr/>
                    <a:lstStyle/>
                    <a:p>
                      <a:pPr algn="just" rtl="1">
                        <a:lnSpc>
                          <a:spcPct val="150000"/>
                        </a:lnSpc>
                      </a:pPr>
                      <a:r>
                        <a:rPr lang="ar-SA" sz="2400" b="1" u="sng" dirty="0">
                          <a:solidFill>
                            <a:srgbClr val="FF0000"/>
                          </a:solidFill>
                          <a:latin typeface="Sakkal Majalla" panose="02000000000000000000" pitchFamily="2" charset="-78"/>
                          <a:cs typeface="Sakkal Majalla" panose="02000000000000000000" pitchFamily="2" charset="-78"/>
                        </a:rPr>
                        <a:t>يحرم </a:t>
                      </a:r>
                      <a:r>
                        <a:rPr lang="ar-SA" sz="2400" b="1" dirty="0">
                          <a:solidFill>
                            <a:schemeClr val="tx1"/>
                          </a:solidFill>
                          <a:latin typeface="Sakkal Majalla" panose="02000000000000000000" pitchFamily="2" charset="-78"/>
                          <a:cs typeface="Sakkal Majalla" panose="02000000000000000000" pitchFamily="2" charset="-78"/>
                        </a:rPr>
                        <a:t>الزواج بها.</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a:txBody>
                    <a:bodyPr/>
                    <a:lstStyle/>
                    <a:p>
                      <a:pPr algn="just" rtl="1"/>
                      <a:r>
                        <a:rPr lang="ar-SA" sz="2400" b="1" dirty="0">
                          <a:solidFill>
                            <a:schemeClr val="tx1"/>
                          </a:solidFill>
                          <a:latin typeface="Sakkal Majalla" panose="02000000000000000000" pitchFamily="2" charset="-78"/>
                          <a:cs typeface="Sakkal Majalla" panose="02000000000000000000" pitchFamily="2" charset="-78"/>
                        </a:rPr>
                        <a:t>قوله</a:t>
                      </a:r>
                      <a:r>
                        <a:rPr lang="ar-BH"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تعالى: </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chemeClr val="accent5">
                              <a:lumMod val="50000"/>
                            </a:schemeClr>
                          </a:solidFill>
                          <a:latin typeface="Sakkal Majalla" panose="02000000000000000000" pitchFamily="2" charset="-78"/>
                          <a:cs typeface="Sakkal Majalla" panose="02000000000000000000" pitchFamily="2" charset="-78"/>
                        </a:rPr>
                        <a:t>وَلاَ</a:t>
                      </a:r>
                      <a:r>
                        <a:rPr lang="ar-BH" sz="2400" b="1" dirty="0">
                          <a:solidFill>
                            <a:schemeClr val="accent5">
                              <a:lumMod val="50000"/>
                            </a:schemeClr>
                          </a:solidFill>
                          <a:latin typeface="Sakkal Majalla" panose="02000000000000000000" pitchFamily="2" charset="-78"/>
                          <a:cs typeface="Sakkal Majalla" panose="02000000000000000000" pitchFamily="2" charset="-78"/>
                        </a:rPr>
                        <a:t> </a:t>
                      </a:r>
                      <a:r>
                        <a:rPr lang="ar-SA" sz="2400" b="1" dirty="0">
                          <a:solidFill>
                            <a:schemeClr val="accent5">
                              <a:lumMod val="50000"/>
                            </a:schemeClr>
                          </a:solidFill>
                          <a:latin typeface="Sakkal Majalla" panose="02000000000000000000" pitchFamily="2" charset="-78"/>
                          <a:cs typeface="Sakkal Majalla" panose="02000000000000000000" pitchFamily="2" charset="-78"/>
                        </a:rPr>
                        <a:t>تُنكِحُواْ الْمُشِرِكِينَ حَتَّى</a:t>
                      </a:r>
                      <a:r>
                        <a:rPr lang="ar-BH" sz="2400" b="1" dirty="0">
                          <a:solidFill>
                            <a:schemeClr val="accent5">
                              <a:lumMod val="50000"/>
                            </a:schemeClr>
                          </a:solidFill>
                          <a:latin typeface="Sakkal Majalla" panose="02000000000000000000" pitchFamily="2" charset="-78"/>
                          <a:cs typeface="Sakkal Majalla" panose="02000000000000000000" pitchFamily="2" charset="-78"/>
                        </a:rPr>
                        <a:t> </a:t>
                      </a:r>
                      <a:r>
                        <a:rPr lang="ar-SA" sz="2400" b="1" dirty="0">
                          <a:solidFill>
                            <a:schemeClr val="accent5">
                              <a:lumMod val="50000"/>
                            </a:schemeClr>
                          </a:solidFill>
                          <a:latin typeface="Sakkal Majalla" panose="02000000000000000000" pitchFamily="2" charset="-78"/>
                          <a:cs typeface="Sakkal Majalla" panose="02000000000000000000" pitchFamily="2" charset="-78"/>
                        </a:rPr>
                        <a:t>يُؤْمِنُواْ</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a:t>
                      </a:r>
                      <a:r>
                        <a:rPr lang="ar-BH"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وقوله</a:t>
                      </a:r>
                      <a:r>
                        <a:rPr lang="ar-BH"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تعالى:</a:t>
                      </a:r>
                      <a:r>
                        <a:rPr lang="ar-BH"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chemeClr val="accent5">
                              <a:lumMod val="50000"/>
                            </a:schemeClr>
                          </a:solidFill>
                          <a:latin typeface="Sakkal Majalla" panose="02000000000000000000" pitchFamily="2" charset="-78"/>
                          <a:cs typeface="Sakkal Majalla" panose="02000000000000000000" pitchFamily="2" charset="-78"/>
                        </a:rPr>
                        <a:t>وَلاَ تَنكِحُواْ الْمُشْرِكَاتِ حَتَّى يُؤْمِنَّ</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lnSpc>
                          <a:spcPct val="100000"/>
                        </a:lnSpc>
                      </a:pP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3-</a:t>
                      </a: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lang="ar-SA" sz="2400" b="1" dirty="0">
                          <a:solidFill>
                            <a:srgbClr val="FF0000"/>
                          </a:solidFill>
                          <a:latin typeface="Sakkal Majalla" panose="02000000000000000000" pitchFamily="2" charset="-78"/>
                          <a:cs typeface="Sakkal Majalla" panose="02000000000000000000" pitchFamily="2" charset="-78"/>
                        </a:rPr>
                        <a:t>المرأةُ غير المسلمة ما لم تكن كتابيّة</a:t>
                      </a:r>
                      <a:r>
                        <a:rPr lang="ar-BH" sz="2400" b="1" baseline="0" dirty="0">
                          <a:solidFill>
                            <a:srgbClr val="FF0000"/>
                          </a:solidFill>
                          <a:latin typeface="Sakkal Majalla" panose="02000000000000000000" pitchFamily="2" charset="-78"/>
                          <a:cs typeface="Sakkal Majalla" panose="02000000000000000000" pitchFamily="2" charset="-78"/>
                        </a:rPr>
                        <a:t> </a:t>
                      </a:r>
                      <a:r>
                        <a:rPr lang="ar-BH" sz="2400" b="1" kern="1200" dirty="0">
                          <a:solidFill>
                            <a:schemeClr val="tx1"/>
                          </a:solidFill>
                          <a:latin typeface="Sakkal Majalla" panose="02000000000000000000" pitchFamily="2" charset="-78"/>
                          <a:ea typeface="+mn-ea"/>
                          <a:cs typeface="Sakkal Majalla" panose="02000000000000000000" pitchFamily="2" charset="-78"/>
                        </a:rPr>
                        <a:t>(</a:t>
                      </a:r>
                      <a:r>
                        <a:rPr lang="ar-SA" sz="2400" b="1" kern="1200" dirty="0">
                          <a:solidFill>
                            <a:schemeClr val="tx1"/>
                          </a:solidFill>
                          <a:latin typeface="Sakkal Majalla" panose="02000000000000000000" pitchFamily="2" charset="-78"/>
                          <a:ea typeface="+mn-ea"/>
                          <a:cs typeface="Sakkal Majalla" panose="02000000000000000000" pitchFamily="2" charset="-78"/>
                        </a:rPr>
                        <a:t>هي</a:t>
                      </a:r>
                      <a:r>
                        <a:rPr lang="ar-BH" sz="2400" b="1" kern="1200" dirty="0">
                          <a:solidFill>
                            <a:schemeClr val="tx1"/>
                          </a:solidFill>
                          <a:latin typeface="Sakkal Majalla" panose="02000000000000000000" pitchFamily="2" charset="-78"/>
                          <a:ea typeface="+mn-ea"/>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التي تشرك بالله، أو التي ارْتَدَّتْ عن الإسلام</a:t>
                      </a:r>
                      <a:r>
                        <a:rPr lang="ar-BH" sz="2400" b="1" dirty="0">
                          <a:solidFill>
                            <a:schemeClr val="tx1"/>
                          </a:solidFill>
                          <a:latin typeface="Sakkal Majalla" panose="02000000000000000000" pitchFamily="2" charset="-78"/>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319652315"/>
                  </a:ext>
                </a:extLst>
              </a:tr>
            </a:tbl>
          </a:graphicData>
        </a:graphic>
      </p:graphicFrame>
      <p:sp>
        <p:nvSpPr>
          <p:cNvPr id="2" name="مستطيل 5">
            <a:extLst>
              <a:ext uri="{FF2B5EF4-FFF2-40B4-BE49-F238E27FC236}">
                <a16:creationId xmlns:a16="http://schemas.microsoft.com/office/drawing/2014/main" id="{C37B95BF-885D-4D63-BF36-036DAD8A65F3}"/>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9031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par>
                          <p:cTn id="25" fill="hold">
                            <p:stCondLst>
                              <p:cond delay="25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7E85F6A0-06AB-4C75-9E5E-605650CA7543}"/>
              </a:ext>
            </a:extLst>
          </p:cNvPr>
          <p:cNvSpPr/>
          <p:nvPr/>
        </p:nvSpPr>
        <p:spPr>
          <a:xfrm>
            <a:off x="4260574" y="561658"/>
            <a:ext cx="3670852" cy="5680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chemeClr val="tx1"/>
                </a:solidFill>
                <a:latin typeface="Sakkal Majalla" panose="02000000000000000000" pitchFamily="2" charset="-78"/>
                <a:cs typeface="Sakkal Majalla" panose="02000000000000000000" pitchFamily="2" charset="-78"/>
              </a:rPr>
              <a:t>تابع الموانع المؤق</a:t>
            </a:r>
            <a:r>
              <a:rPr lang="ar-BH" sz="4000" b="1" dirty="0">
                <a:solidFill>
                  <a:schemeClr val="tx1"/>
                </a:solidFill>
                <a:latin typeface="Sakkal Majalla" panose="02000000000000000000" pitchFamily="2" charset="-78"/>
                <a:cs typeface="Sakkal Majalla" panose="02000000000000000000" pitchFamily="2" charset="-78"/>
              </a:rPr>
              <a:t>ّ</a:t>
            </a:r>
            <a:r>
              <a:rPr lang="ar-SA" sz="4000" b="1" dirty="0" err="1">
                <a:solidFill>
                  <a:schemeClr val="tx1"/>
                </a:solidFill>
                <a:latin typeface="Sakkal Majalla" panose="02000000000000000000" pitchFamily="2" charset="-78"/>
                <a:cs typeface="Sakkal Majalla" panose="02000000000000000000" pitchFamily="2" charset="-78"/>
              </a:rPr>
              <a:t>تة</a:t>
            </a:r>
            <a:endParaRPr lang="en-US" sz="4000" b="1" dirty="0">
              <a:solidFill>
                <a:schemeClr val="tx1"/>
              </a:solidFill>
              <a:latin typeface="Sakkal Majalla" panose="02000000000000000000" pitchFamily="2" charset="-78"/>
              <a:cs typeface="Sakkal Majalla" panose="02000000000000000000" pitchFamily="2" charset="-78"/>
            </a:endParaRPr>
          </a:p>
        </p:txBody>
      </p:sp>
      <p:graphicFrame>
        <p:nvGraphicFramePr>
          <p:cNvPr id="7" name="جدول 7">
            <a:extLst>
              <a:ext uri="{FF2B5EF4-FFF2-40B4-BE49-F238E27FC236}">
                <a16:creationId xmlns:a16="http://schemas.microsoft.com/office/drawing/2014/main" id="{41CDF640-98AC-44C3-8CA0-D2DAA93D4B4E}"/>
              </a:ext>
            </a:extLst>
          </p:cNvPr>
          <p:cNvGraphicFramePr>
            <a:graphicFrameLocks noGrp="1"/>
          </p:cNvGraphicFramePr>
          <p:nvPr>
            <p:extLst>
              <p:ext uri="{D42A27DB-BD31-4B8C-83A1-F6EECF244321}">
                <p14:modId xmlns:p14="http://schemas.microsoft.com/office/powerpoint/2010/main" val="3977517530"/>
              </p:ext>
            </p:extLst>
          </p:nvPr>
        </p:nvGraphicFramePr>
        <p:xfrm>
          <a:off x="290285" y="1518770"/>
          <a:ext cx="11611429" cy="4283982"/>
        </p:xfrm>
        <a:graphic>
          <a:graphicData uri="http://schemas.openxmlformats.org/drawingml/2006/table">
            <a:tbl>
              <a:tblPr firstRow="1" bandRow="1">
                <a:tableStyleId>{1FECB4D8-DB02-4DC6-A0A2-4F2EBAE1DC90}</a:tableStyleId>
              </a:tblPr>
              <a:tblGrid>
                <a:gridCol w="3956314">
                  <a:extLst>
                    <a:ext uri="{9D8B030D-6E8A-4147-A177-3AD203B41FA5}">
                      <a16:colId xmlns:a16="http://schemas.microsoft.com/office/drawing/2014/main" val="3881035387"/>
                    </a:ext>
                  </a:extLst>
                </a:gridCol>
                <a:gridCol w="5173235">
                  <a:extLst>
                    <a:ext uri="{9D8B030D-6E8A-4147-A177-3AD203B41FA5}">
                      <a16:colId xmlns:a16="http://schemas.microsoft.com/office/drawing/2014/main" val="4076542912"/>
                    </a:ext>
                  </a:extLst>
                </a:gridCol>
                <a:gridCol w="2481880">
                  <a:extLst>
                    <a:ext uri="{9D8B030D-6E8A-4147-A177-3AD203B41FA5}">
                      <a16:colId xmlns:a16="http://schemas.microsoft.com/office/drawing/2014/main" val="3383619401"/>
                    </a:ext>
                  </a:extLst>
                </a:gridCol>
              </a:tblGrid>
              <a:tr h="5627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الح</a:t>
                      </a:r>
                      <a:r>
                        <a:rPr kumimoji="0" lang="ar-BH"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kumimoji="0" lang="ar-SA"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كم الشرعي</a:t>
                      </a:r>
                      <a:endPar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endParaRPr>
                    </a:p>
                  </a:txBody>
                  <a:tcPr>
                    <a:lnR w="12700" cap="flat" cmpd="sng" algn="ctr">
                      <a:solidFill>
                        <a:schemeClr val="bg1">
                          <a:lumMod val="50000"/>
                        </a:schemeClr>
                      </a:solidFill>
                      <a:prstDash val="solid"/>
                      <a:round/>
                      <a:headEnd type="none" w="med" len="med"/>
                      <a:tailEnd type="none" w="med" len="med"/>
                    </a:lnR>
                  </a:tcPr>
                </a:tc>
                <a:tc>
                  <a:txBody>
                    <a:bodyPr/>
                    <a:lstStyle/>
                    <a:p>
                      <a:pPr algn="ctr"/>
                      <a:r>
                        <a:rPr kumimoji="0" lang="ar-SA"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الـدلـيـل</a:t>
                      </a:r>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الحالات</a:t>
                      </a:r>
                      <a:endPar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endParaRPr>
                    </a:p>
                  </a:txBody>
                  <a:tcP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2263428160"/>
                  </a:ext>
                </a:extLst>
              </a:tr>
              <a:tr h="1140627">
                <a:tc>
                  <a:txBody>
                    <a:bodyPr/>
                    <a:lstStyle/>
                    <a:p>
                      <a:pPr algn="just" rtl="1"/>
                      <a:r>
                        <a:rPr lang="ar-SA" sz="2400" b="1" dirty="0">
                          <a:solidFill>
                            <a:schemeClr val="tx1"/>
                          </a:solidFill>
                          <a:latin typeface="Sakkal Majalla" panose="02000000000000000000" pitchFamily="2" charset="-78"/>
                          <a:cs typeface="Sakkal Majalla" panose="02000000000000000000" pitchFamily="2" charset="-78"/>
                        </a:rPr>
                        <a:t>إذا أراد الرجل أن يتزوج بأخرى </a:t>
                      </a:r>
                      <a:r>
                        <a:rPr lang="ar-SA" sz="2400" b="1" u="sng" dirty="0">
                          <a:solidFill>
                            <a:srgbClr val="FF0000"/>
                          </a:solidFill>
                          <a:latin typeface="Sakkal Majalla" panose="02000000000000000000" pitchFamily="2" charset="-78"/>
                          <a:cs typeface="Sakkal Majalla" panose="02000000000000000000" pitchFamily="2" charset="-78"/>
                        </a:rPr>
                        <a:t>فيحرم</a:t>
                      </a:r>
                      <a:r>
                        <a:rPr lang="ar-SA" sz="2400" b="1" u="sng" dirty="0">
                          <a:solidFill>
                            <a:schemeClr val="tx1"/>
                          </a:solidFill>
                          <a:latin typeface="Sakkal Majalla" panose="02000000000000000000" pitchFamily="2" charset="-78"/>
                          <a:cs typeface="Sakkal Majalla" panose="02000000000000000000" pitchFamily="2" charset="-78"/>
                        </a:rPr>
                        <a:t> </a:t>
                      </a:r>
                      <a:r>
                        <a:rPr lang="ar-SA" sz="2400" b="1" i="0" u="sng" dirty="0">
                          <a:solidFill>
                            <a:srgbClr val="FF0000"/>
                          </a:solidFill>
                          <a:latin typeface="Sakkal Majalla" panose="02000000000000000000" pitchFamily="2" charset="-78"/>
                          <a:cs typeface="Sakkal Majalla" panose="02000000000000000000" pitchFamily="2" charset="-78"/>
                        </a:rPr>
                        <a:t>عليه </a:t>
                      </a:r>
                      <a:r>
                        <a:rPr lang="ar-SA" sz="2400" b="1" dirty="0">
                          <a:solidFill>
                            <a:schemeClr val="tx1"/>
                          </a:solidFill>
                          <a:latin typeface="Sakkal Majalla" panose="02000000000000000000" pitchFamily="2" charset="-78"/>
                          <a:cs typeface="Sakkal Majalla" panose="02000000000000000000" pitchFamily="2" charset="-78"/>
                        </a:rPr>
                        <a:t>أن تكون الزوجة الثانية أخت </a:t>
                      </a:r>
                      <a:r>
                        <a:rPr lang="ar-BH" sz="2400" b="1" dirty="0">
                          <a:solidFill>
                            <a:schemeClr val="tx1"/>
                          </a:solidFill>
                          <a:latin typeface="Sakkal Majalla" panose="02000000000000000000" pitchFamily="2" charset="-78"/>
                          <a:cs typeface="Sakkal Majalla" panose="02000000000000000000" pitchFamily="2" charset="-78"/>
                        </a:rPr>
                        <a:t>زوجته </a:t>
                      </a:r>
                      <a:r>
                        <a:rPr lang="ar-SA" sz="2400" b="1" dirty="0">
                          <a:solidFill>
                            <a:schemeClr val="tx1"/>
                          </a:solidFill>
                          <a:latin typeface="Sakkal Majalla" panose="02000000000000000000" pitchFamily="2" charset="-78"/>
                          <a:cs typeface="Sakkal Majalla" panose="02000000000000000000" pitchFamily="2" charset="-78"/>
                        </a:rPr>
                        <a:t>أو عم</a:t>
                      </a:r>
                      <a:r>
                        <a:rPr lang="ar-BH" sz="2400" b="1" dirty="0">
                          <a:solidFill>
                            <a:schemeClr val="tx1"/>
                          </a:solidFill>
                          <a:latin typeface="Sakkal Majalla" panose="02000000000000000000" pitchFamily="2" charset="-78"/>
                          <a:cs typeface="Sakkal Majalla" panose="02000000000000000000" pitchFamily="2" charset="-78"/>
                        </a:rPr>
                        <a:t>ّ</a:t>
                      </a:r>
                      <a:r>
                        <a:rPr lang="ar-BH" sz="2400" b="1" dirty="0" err="1">
                          <a:solidFill>
                            <a:schemeClr val="tx1"/>
                          </a:solidFill>
                          <a:latin typeface="Sakkal Majalla" panose="02000000000000000000" pitchFamily="2" charset="-78"/>
                          <a:cs typeface="Sakkal Majalla" panose="02000000000000000000" pitchFamily="2" charset="-78"/>
                        </a:rPr>
                        <a:t>تها</a:t>
                      </a:r>
                      <a:r>
                        <a:rPr lang="ar-SA" sz="2400" b="1" dirty="0">
                          <a:solidFill>
                            <a:schemeClr val="tx1"/>
                          </a:solidFill>
                          <a:latin typeface="Sakkal Majalla" panose="02000000000000000000" pitchFamily="2" charset="-78"/>
                          <a:cs typeface="Sakkal Majalla" panose="02000000000000000000" pitchFamily="2" charset="-78"/>
                        </a:rPr>
                        <a:t> أو خال</a:t>
                      </a:r>
                      <a:r>
                        <a:rPr lang="ar-BH" sz="2400" b="1" dirty="0" err="1">
                          <a:solidFill>
                            <a:schemeClr val="tx1"/>
                          </a:solidFill>
                          <a:latin typeface="Sakkal Majalla" panose="02000000000000000000" pitchFamily="2" charset="-78"/>
                          <a:cs typeface="Sakkal Majalla" panose="02000000000000000000" pitchFamily="2" charset="-78"/>
                        </a:rPr>
                        <a:t>تها</a:t>
                      </a:r>
                      <a:r>
                        <a:rPr lang="ar-SA" sz="2400" b="1" dirty="0">
                          <a:solidFill>
                            <a:schemeClr val="tx1"/>
                          </a:solidFill>
                          <a:latin typeface="Sakkal Majalla" panose="02000000000000000000" pitchFamily="2" charset="-78"/>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قوله تعالى: </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kumimoji="0" lang="ar-SA" sz="24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وَأَنْ تَجْمَعُوا بَيْنَ الأُخْتَيْنِ إِلاَّ مَا قَدْ سَلَفَ</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وقول </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النبيّ </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a:t>
                      </a: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 </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قال: "</a:t>
                      </a:r>
                      <a:r>
                        <a:rPr kumimoji="0" lang="ar-SA" sz="2400" b="1" i="0" u="none" strike="noStrike" kern="1200" cap="none" spc="0" normalizeH="0" baseline="0" noProof="0" dirty="0">
                          <a:ln>
                            <a:noFill/>
                          </a:ln>
                          <a:solidFill>
                            <a:schemeClr val="accent6">
                              <a:lumMod val="50000"/>
                            </a:schemeClr>
                          </a:solidFill>
                          <a:effectLst/>
                          <a:uLnTx/>
                          <a:uFillTx/>
                          <a:latin typeface="Sakkal Majalla" panose="02000000000000000000" pitchFamily="2" charset="-78"/>
                          <a:ea typeface="+mn-ea"/>
                          <a:cs typeface="Sakkal Majalla" panose="02000000000000000000" pitchFamily="2" charset="-78"/>
                        </a:rPr>
                        <a:t>لاَ يُجْمَعُ بَيْنَ المَرْأَةِ وَعَمَّتِهَا، وَلاَ بَيْنَ المَرْأَةِ وَخَالَتِهَا</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endParaRPr lang="en-US" sz="18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4-</a:t>
                      </a: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الجمعُ بين</a:t>
                      </a: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الأختين، وبين المرأة وعمّتها، والمرأة وخالتها.</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497931684"/>
                  </a:ext>
                </a:extLst>
              </a:tr>
              <a:tr h="1241415">
                <a:tc>
                  <a:txBody>
                    <a:bodyPr/>
                    <a:lstStyle/>
                    <a:p>
                      <a:pPr algn="just" rtl="1"/>
                      <a:r>
                        <a:rPr lang="ar-SA" sz="2400" b="1" dirty="0">
                          <a:solidFill>
                            <a:schemeClr val="tx1"/>
                          </a:solidFill>
                          <a:latin typeface="Sakkal Majalla" panose="02000000000000000000" pitchFamily="2" charset="-78"/>
                          <a:cs typeface="Sakkal Majalla" panose="02000000000000000000" pitchFamily="2" charset="-78"/>
                        </a:rPr>
                        <a:t>للرجل أن يجمع في عصمته أربع زوجات فقط في وقت واحد، </a:t>
                      </a:r>
                      <a:r>
                        <a:rPr lang="ar-SA" sz="2400" b="1" u="sng" dirty="0">
                          <a:solidFill>
                            <a:srgbClr val="FF0000"/>
                          </a:solidFill>
                          <a:latin typeface="Sakkal Majalla" panose="02000000000000000000" pitchFamily="2" charset="-78"/>
                          <a:cs typeface="Sakkal Majalla" panose="02000000000000000000" pitchFamily="2" charset="-78"/>
                        </a:rPr>
                        <a:t>ويحرم</a:t>
                      </a:r>
                      <a:r>
                        <a:rPr lang="ar-SA" sz="2400" b="1" u="sng" dirty="0">
                          <a:solidFill>
                            <a:schemeClr val="tx1"/>
                          </a:solidFill>
                          <a:latin typeface="Sakkal Majalla" panose="02000000000000000000" pitchFamily="2" charset="-78"/>
                          <a:cs typeface="Sakkal Majalla" panose="02000000000000000000" pitchFamily="2" charset="-78"/>
                        </a:rPr>
                        <a:t> </a:t>
                      </a:r>
                      <a:r>
                        <a:rPr lang="ar-SA" sz="2400" b="1" u="sng" dirty="0">
                          <a:solidFill>
                            <a:srgbClr val="FF0000"/>
                          </a:solidFill>
                          <a:latin typeface="Sakkal Majalla" panose="02000000000000000000" pitchFamily="2" charset="-78"/>
                          <a:cs typeface="Sakkal Majalla" panose="02000000000000000000" pitchFamily="2" charset="-78"/>
                        </a:rPr>
                        <a:t>عليه</a:t>
                      </a:r>
                      <a:r>
                        <a:rPr lang="ar-SA" sz="2400" b="1" u="sng"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أن يجمع </a:t>
                      </a:r>
                      <a:r>
                        <a:rPr lang="ar-BH" sz="2400" b="1" dirty="0">
                          <a:solidFill>
                            <a:schemeClr val="tx1"/>
                          </a:solidFill>
                          <a:latin typeface="Sakkal Majalla" panose="02000000000000000000" pitchFamily="2" charset="-78"/>
                          <a:cs typeface="Sakkal Majalla" panose="02000000000000000000" pitchFamily="2" charset="-78"/>
                        </a:rPr>
                        <a:t>أ</a:t>
                      </a:r>
                      <a:r>
                        <a:rPr lang="ar-SA" sz="2400" b="1" dirty="0">
                          <a:solidFill>
                            <a:schemeClr val="tx1"/>
                          </a:solidFill>
                          <a:latin typeface="Sakkal Majalla" panose="02000000000000000000" pitchFamily="2" charset="-78"/>
                          <a:cs typeface="Sakkal Majalla" panose="02000000000000000000" pitchFamily="2" charset="-78"/>
                        </a:rPr>
                        <a:t>كثر من ذلك في وقتٍ واحدٍ.</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just" rtl="1">
                        <a:lnSpc>
                          <a:spcPct val="150000"/>
                        </a:lnSpc>
                      </a:pPr>
                      <a:r>
                        <a:rPr lang="ar-SA" sz="2400" b="1" dirty="0">
                          <a:solidFill>
                            <a:schemeClr val="tx1"/>
                          </a:solidFill>
                          <a:latin typeface="Sakkal Majalla" panose="02000000000000000000" pitchFamily="2" charset="-78"/>
                          <a:cs typeface="Sakkal Majalla" panose="02000000000000000000" pitchFamily="2" charset="-78"/>
                        </a:rPr>
                        <a:t>قوله</a:t>
                      </a:r>
                      <a:r>
                        <a:rPr lang="ar-BH"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تعالى:</a:t>
                      </a:r>
                      <a:r>
                        <a:rPr lang="ar-BH"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chemeClr val="accent5">
                              <a:lumMod val="50000"/>
                            </a:schemeClr>
                          </a:solidFill>
                          <a:latin typeface="Sakkal Majalla" panose="02000000000000000000" pitchFamily="2" charset="-78"/>
                          <a:cs typeface="Sakkal Majalla" panose="02000000000000000000" pitchFamily="2" charset="-78"/>
                        </a:rPr>
                        <a:t>فَانكِحُواْ</a:t>
                      </a:r>
                      <a:r>
                        <a:rPr lang="ar-BH" sz="2400" b="1" dirty="0">
                          <a:solidFill>
                            <a:schemeClr val="accent5">
                              <a:lumMod val="50000"/>
                            </a:schemeClr>
                          </a:solidFill>
                          <a:latin typeface="Sakkal Majalla" panose="02000000000000000000" pitchFamily="2" charset="-78"/>
                          <a:cs typeface="Sakkal Majalla" panose="02000000000000000000" pitchFamily="2" charset="-78"/>
                        </a:rPr>
                        <a:t> </a:t>
                      </a:r>
                      <a:r>
                        <a:rPr lang="ar-SA" sz="2400" b="1" dirty="0">
                          <a:solidFill>
                            <a:schemeClr val="accent5">
                              <a:lumMod val="50000"/>
                            </a:schemeClr>
                          </a:solidFill>
                          <a:latin typeface="Sakkal Majalla" panose="02000000000000000000" pitchFamily="2" charset="-78"/>
                          <a:cs typeface="Sakkal Majalla" panose="02000000000000000000" pitchFamily="2" charset="-78"/>
                        </a:rPr>
                        <a:t>مَا</a:t>
                      </a:r>
                      <a:r>
                        <a:rPr lang="ar-BH" sz="2400" b="1" dirty="0">
                          <a:solidFill>
                            <a:schemeClr val="accent5">
                              <a:lumMod val="50000"/>
                            </a:schemeClr>
                          </a:solidFill>
                          <a:latin typeface="Sakkal Majalla" panose="02000000000000000000" pitchFamily="2" charset="-78"/>
                          <a:cs typeface="Sakkal Majalla" panose="02000000000000000000" pitchFamily="2" charset="-78"/>
                        </a:rPr>
                        <a:t> </a:t>
                      </a:r>
                      <a:r>
                        <a:rPr lang="ar-SA" sz="2400" b="1" dirty="0">
                          <a:solidFill>
                            <a:schemeClr val="accent5">
                              <a:lumMod val="50000"/>
                            </a:schemeClr>
                          </a:solidFill>
                          <a:latin typeface="Sakkal Majalla" panose="02000000000000000000" pitchFamily="2" charset="-78"/>
                          <a:cs typeface="Sakkal Majalla" panose="02000000000000000000" pitchFamily="2" charset="-78"/>
                        </a:rPr>
                        <a:t>طَابَ</a:t>
                      </a:r>
                      <a:r>
                        <a:rPr lang="ar-BH" sz="2400" b="1" dirty="0">
                          <a:solidFill>
                            <a:schemeClr val="accent5">
                              <a:lumMod val="50000"/>
                            </a:schemeClr>
                          </a:solidFill>
                          <a:latin typeface="Sakkal Majalla" panose="02000000000000000000" pitchFamily="2" charset="-78"/>
                          <a:cs typeface="Sakkal Majalla" panose="02000000000000000000" pitchFamily="2" charset="-78"/>
                        </a:rPr>
                        <a:t> </a:t>
                      </a:r>
                      <a:r>
                        <a:rPr lang="ar-SA" sz="2400" b="1" dirty="0">
                          <a:solidFill>
                            <a:schemeClr val="accent5">
                              <a:lumMod val="50000"/>
                            </a:schemeClr>
                          </a:solidFill>
                          <a:latin typeface="Sakkal Majalla" panose="02000000000000000000" pitchFamily="2" charset="-78"/>
                          <a:cs typeface="Sakkal Majalla" panose="02000000000000000000" pitchFamily="2" charset="-78"/>
                        </a:rPr>
                        <a:t>لَكُم</a:t>
                      </a:r>
                      <a:r>
                        <a:rPr lang="ar-BH" sz="2400" b="1" dirty="0">
                          <a:solidFill>
                            <a:schemeClr val="accent5">
                              <a:lumMod val="50000"/>
                            </a:schemeClr>
                          </a:solidFill>
                          <a:latin typeface="Sakkal Majalla" panose="02000000000000000000" pitchFamily="2" charset="-78"/>
                          <a:cs typeface="Sakkal Majalla" panose="02000000000000000000" pitchFamily="2" charset="-78"/>
                        </a:rPr>
                        <a:t> </a:t>
                      </a:r>
                      <a:r>
                        <a:rPr lang="ar-SA" sz="2400" b="1" dirty="0">
                          <a:solidFill>
                            <a:schemeClr val="accent5">
                              <a:lumMod val="50000"/>
                            </a:schemeClr>
                          </a:solidFill>
                          <a:latin typeface="Sakkal Majalla" panose="02000000000000000000" pitchFamily="2" charset="-78"/>
                          <a:cs typeface="Sakkal Majalla" panose="02000000000000000000" pitchFamily="2" charset="-78"/>
                        </a:rPr>
                        <a:t>مِّنَ</a:t>
                      </a:r>
                      <a:r>
                        <a:rPr lang="ar-BH" sz="2400" b="1" dirty="0">
                          <a:solidFill>
                            <a:schemeClr val="accent5">
                              <a:lumMod val="50000"/>
                            </a:schemeClr>
                          </a:solidFill>
                          <a:latin typeface="Sakkal Majalla" panose="02000000000000000000" pitchFamily="2" charset="-78"/>
                          <a:cs typeface="Sakkal Majalla" panose="02000000000000000000" pitchFamily="2" charset="-78"/>
                        </a:rPr>
                        <a:t> </a:t>
                      </a:r>
                      <a:r>
                        <a:rPr lang="ar-SA" sz="2400" b="1" dirty="0">
                          <a:solidFill>
                            <a:schemeClr val="accent5">
                              <a:lumMod val="50000"/>
                            </a:schemeClr>
                          </a:solidFill>
                          <a:latin typeface="Sakkal Majalla" panose="02000000000000000000" pitchFamily="2" charset="-78"/>
                          <a:cs typeface="Sakkal Majalla" panose="02000000000000000000" pitchFamily="2" charset="-78"/>
                        </a:rPr>
                        <a:t>النِّسَاء مَثْنَى وَثُلاَثَ وَرُبَاع</a:t>
                      </a:r>
                      <a:r>
                        <a:rPr lang="ar-SA" sz="2400" b="1" dirty="0">
                          <a:solidFill>
                            <a:schemeClr val="tx1"/>
                          </a:solidFill>
                          <a:latin typeface="Sakkal Majalla" panose="02000000000000000000" pitchFamily="2" charset="-78"/>
                          <a:cs typeface="Sakkal Majalla" panose="02000000000000000000" pitchFamily="2" charset="-78"/>
                        </a:rPr>
                        <a:t>َ</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r" rtl="1"/>
                      <a:r>
                        <a:rPr lang="ar-SA" sz="2400" b="1" dirty="0">
                          <a:solidFill>
                            <a:schemeClr val="tx1"/>
                          </a:solidFill>
                          <a:latin typeface="Sakkal Majalla" panose="02000000000000000000" pitchFamily="2" charset="-78"/>
                          <a:cs typeface="Sakkal Majalla" panose="02000000000000000000" pitchFamily="2" charset="-78"/>
                        </a:rPr>
                        <a:t>5-</a:t>
                      </a:r>
                      <a:r>
                        <a:rPr lang="ar-SA" sz="2400" b="1" dirty="0">
                          <a:solidFill>
                            <a:srgbClr val="C00000"/>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الزيادةُ على الأربع.</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4116696811"/>
                  </a:ext>
                </a:extLst>
              </a:tr>
              <a:tr h="1291072">
                <a:tc>
                  <a:txBody>
                    <a:bodyPr/>
                    <a:lstStyle/>
                    <a:p>
                      <a:pPr algn="just" rtl="1"/>
                      <a:r>
                        <a:rPr lang="ar-SA" sz="2400" b="1" dirty="0">
                          <a:solidFill>
                            <a:schemeClr val="tx1"/>
                          </a:solidFill>
                          <a:latin typeface="Sakkal Majalla" panose="02000000000000000000" pitchFamily="2" charset="-78"/>
                          <a:cs typeface="Sakkal Majalla" panose="02000000000000000000" pitchFamily="2" charset="-78"/>
                        </a:rPr>
                        <a:t> </a:t>
                      </a:r>
                      <a:r>
                        <a:rPr lang="ar-BH" sz="2400" b="1" dirty="0">
                          <a:solidFill>
                            <a:schemeClr val="tx1"/>
                          </a:solidFill>
                          <a:latin typeface="Sakkal Majalla" panose="02000000000000000000" pitchFamily="2" charset="-78"/>
                          <a:cs typeface="Sakkal Majalla" panose="02000000000000000000" pitchFamily="2" charset="-78"/>
                        </a:rPr>
                        <a:t>م</a:t>
                      </a:r>
                      <a:r>
                        <a:rPr lang="ar-SA" sz="2400" b="1" dirty="0">
                          <a:solidFill>
                            <a:schemeClr val="tx1"/>
                          </a:solidFill>
                          <a:latin typeface="Sakkal Majalla" panose="02000000000000000000" pitchFamily="2" charset="-78"/>
                          <a:cs typeface="Sakkal Majalla" panose="02000000000000000000" pitchFamily="2" charset="-78"/>
                        </a:rPr>
                        <a:t>ن</a:t>
                      </a:r>
                      <a:r>
                        <a:rPr lang="ar-BH" sz="2400" b="1" dirty="0">
                          <a:solidFill>
                            <a:schemeClr val="tx1"/>
                          </a:solidFill>
                          <a:latin typeface="Sakkal Majalla" panose="02000000000000000000" pitchFamily="2" charset="-78"/>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 كان في عمرة أو حج </a:t>
                      </a:r>
                      <a:r>
                        <a:rPr lang="ar-SA" sz="2400" b="1" u="sng" dirty="0">
                          <a:solidFill>
                            <a:srgbClr val="FF0000"/>
                          </a:solidFill>
                          <a:latin typeface="Sakkal Majalla" panose="02000000000000000000" pitchFamily="2" charset="-78"/>
                          <a:cs typeface="Sakkal Majalla" panose="02000000000000000000" pitchFamily="2" charset="-78"/>
                        </a:rPr>
                        <a:t>يحرم عليه </a:t>
                      </a:r>
                      <a:r>
                        <a:rPr lang="ar-SA" sz="2400" b="1" dirty="0">
                          <a:solidFill>
                            <a:schemeClr val="tx1"/>
                          </a:solidFill>
                          <a:latin typeface="Sakkal Majalla" panose="02000000000000000000" pitchFamily="2" charset="-78"/>
                          <a:cs typeface="Sakkal Majalla" panose="02000000000000000000" pitchFamily="2" charset="-78"/>
                        </a:rPr>
                        <a:t>أن ينكح أو يخطب إلا بعد </a:t>
                      </a:r>
                      <a:r>
                        <a:rPr lang="ar-SA" sz="2400" b="1" dirty="0" err="1">
                          <a:solidFill>
                            <a:schemeClr val="tx1"/>
                          </a:solidFill>
                          <a:latin typeface="Sakkal Majalla" panose="02000000000000000000" pitchFamily="2" charset="-78"/>
                          <a:cs typeface="Sakkal Majalla" panose="02000000000000000000" pitchFamily="2" charset="-78"/>
                        </a:rPr>
                        <a:t>التحل</a:t>
                      </a:r>
                      <a:r>
                        <a:rPr lang="ar-BH" sz="2400" b="1" dirty="0">
                          <a:solidFill>
                            <a:schemeClr val="tx1"/>
                          </a:solidFill>
                          <a:latin typeface="Sakkal Majalla" panose="02000000000000000000" pitchFamily="2" charset="-78"/>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ل من الحج أو العمرة.</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a:txBody>
                    <a:bodyPr/>
                    <a:lstStyle/>
                    <a:p>
                      <a:pPr algn="r"/>
                      <a:r>
                        <a:rPr lang="ar-SA" sz="2400" b="1" dirty="0">
                          <a:solidFill>
                            <a:schemeClr val="tx1"/>
                          </a:solidFill>
                          <a:latin typeface="Sakkal Majalla" panose="02000000000000000000" pitchFamily="2" charset="-78"/>
                          <a:cs typeface="Sakkal Majalla" panose="02000000000000000000" pitchFamily="2" charset="-78"/>
                        </a:rPr>
                        <a:t>قوله </a:t>
                      </a:r>
                      <a:r>
                        <a:rPr lang="ar-SA"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SA"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accent6">
                              <a:lumMod val="50000"/>
                            </a:schemeClr>
                          </a:solidFill>
                          <a:latin typeface="Sakkal Majalla" panose="02000000000000000000" pitchFamily="2" charset="-78"/>
                          <a:cs typeface="Sakkal Majalla" panose="02000000000000000000" pitchFamily="2" charset="-78"/>
                        </a:rPr>
                        <a:t>لَا يَنْكِحُ الْمُحْرِمُ، وَلَا يُنْكَحُ، وَلَا يَخْطُبُ</a:t>
                      </a:r>
                      <a:r>
                        <a:rPr lang="ar-SA" sz="2400" b="1" dirty="0">
                          <a:solidFill>
                            <a:schemeClr val="tx1"/>
                          </a:solidFill>
                          <a:latin typeface="Sakkal Majalla" panose="02000000000000000000" pitchFamily="2" charset="-78"/>
                          <a:cs typeface="Sakkal Majalla" panose="02000000000000000000" pitchFamily="2" charset="-78"/>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lang="ar-SA" sz="2400" b="1" dirty="0">
                          <a:solidFill>
                            <a:schemeClr val="tx1"/>
                          </a:solidFill>
                          <a:latin typeface="Sakkal Majalla" panose="02000000000000000000" pitchFamily="2" charset="-78"/>
                          <a:cs typeface="Sakkal Majalla" panose="02000000000000000000" pitchFamily="2" charset="-78"/>
                        </a:rPr>
                        <a:t>6- الإحرامُ بعمرة أو حجّ.</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319652315"/>
                  </a:ext>
                </a:extLst>
              </a:tr>
            </a:tbl>
          </a:graphicData>
        </a:graphic>
      </p:graphicFrame>
      <p:sp>
        <p:nvSpPr>
          <p:cNvPr id="2" name="مستطيل 5">
            <a:extLst>
              <a:ext uri="{FF2B5EF4-FFF2-40B4-BE49-F238E27FC236}">
                <a16:creationId xmlns:a16="http://schemas.microsoft.com/office/drawing/2014/main" id="{EE0A57E4-D4AA-455A-8C74-0F9BDC6D0A1A}"/>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338392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35"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style.rotation</p:attrName>
                                        </p:attrNameLst>
                                      </p:cBhvr>
                                      <p:tavLst>
                                        <p:tav tm="0">
                                          <p:val>
                                            <p:fltVal val="720"/>
                                          </p:val>
                                        </p:tav>
                                        <p:tav tm="100000">
                                          <p:val>
                                            <p:fltVal val="0"/>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A57B810C-CD4F-4BB4-9023-289FA641625C}"/>
              </a:ext>
            </a:extLst>
          </p:cNvPr>
          <p:cNvSpPr/>
          <p:nvPr/>
        </p:nvSpPr>
        <p:spPr>
          <a:xfrm>
            <a:off x="4936908" y="140167"/>
            <a:ext cx="2318184" cy="703233"/>
          </a:xfrm>
          <a:prstGeom prst="roundRect">
            <a:avLst/>
          </a:prstGeom>
          <a:solidFill>
            <a:srgbClr val="EEEE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chemeClr val="tx1"/>
                </a:solidFill>
                <a:latin typeface="Sakkal Majalla" panose="02000000000000000000" pitchFamily="2" charset="-78"/>
                <a:cs typeface="Sakkal Majalla" panose="02000000000000000000" pitchFamily="2" charset="-78"/>
              </a:rPr>
              <a:t>موانع الزواج</a:t>
            </a:r>
            <a:endParaRPr lang="en-US" sz="4000" b="1" dirty="0">
              <a:solidFill>
                <a:schemeClr val="tx1"/>
              </a:solidFill>
              <a:latin typeface="Sakkal Majalla" panose="02000000000000000000" pitchFamily="2" charset="-78"/>
              <a:cs typeface="Sakkal Majalla" panose="02000000000000000000" pitchFamily="2" charset="-78"/>
            </a:endParaRPr>
          </a:p>
        </p:txBody>
      </p:sp>
      <p:sp>
        <p:nvSpPr>
          <p:cNvPr id="6" name="مستطيل: زوايا مستديرة 5">
            <a:extLst>
              <a:ext uri="{FF2B5EF4-FFF2-40B4-BE49-F238E27FC236}">
                <a16:creationId xmlns:a16="http://schemas.microsoft.com/office/drawing/2014/main" id="{996C65DE-20AA-4C65-9F51-AD2CF015B2B8}"/>
              </a:ext>
            </a:extLst>
          </p:cNvPr>
          <p:cNvSpPr/>
          <p:nvPr/>
        </p:nvSpPr>
        <p:spPr>
          <a:xfrm>
            <a:off x="4769427" y="932102"/>
            <a:ext cx="2583386" cy="520147"/>
          </a:xfrm>
          <a:prstGeom prst="roundRect">
            <a:avLst/>
          </a:prstGeom>
          <a:solidFill>
            <a:srgbClr val="A9E5E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tx1"/>
                </a:solidFill>
                <a:latin typeface="Sakkal Majalla" panose="02000000000000000000" pitchFamily="2" charset="-78"/>
                <a:cs typeface="Sakkal Majalla" panose="02000000000000000000" pitchFamily="2" charset="-78"/>
              </a:rPr>
              <a:t>1- </a:t>
            </a:r>
            <a:r>
              <a:rPr lang="ar-BH" sz="3200" b="1" dirty="0">
                <a:solidFill>
                  <a:schemeClr val="tx1"/>
                </a:solidFill>
                <a:latin typeface="Sakkal Majalla" panose="02000000000000000000" pitchFamily="2" charset="-78"/>
                <a:cs typeface="Sakkal Majalla" panose="02000000000000000000" pitchFamily="2" charset="-78"/>
              </a:rPr>
              <a:t>ال</a:t>
            </a:r>
            <a:r>
              <a:rPr lang="ar-SA" sz="3200" b="1" dirty="0">
                <a:solidFill>
                  <a:schemeClr val="tx1"/>
                </a:solidFill>
                <a:latin typeface="Sakkal Majalla" panose="02000000000000000000" pitchFamily="2" charset="-78"/>
                <a:cs typeface="Sakkal Majalla" panose="02000000000000000000" pitchFamily="2" charset="-78"/>
              </a:rPr>
              <a:t>موانع </a:t>
            </a:r>
            <a:r>
              <a:rPr lang="ar-BH" sz="3200" b="1" dirty="0">
                <a:solidFill>
                  <a:schemeClr val="tx1"/>
                </a:solidFill>
                <a:latin typeface="Sakkal Majalla" panose="02000000000000000000" pitchFamily="2" charset="-78"/>
                <a:cs typeface="Sakkal Majalla" panose="02000000000000000000" pitchFamily="2" charset="-78"/>
              </a:rPr>
              <a:t>ال</a:t>
            </a:r>
            <a:r>
              <a:rPr lang="ar-SA" sz="3200" b="1" dirty="0" err="1">
                <a:solidFill>
                  <a:schemeClr val="tx1"/>
                </a:solidFill>
                <a:latin typeface="Sakkal Majalla" panose="02000000000000000000" pitchFamily="2" charset="-78"/>
                <a:cs typeface="Sakkal Majalla" panose="02000000000000000000" pitchFamily="2" charset="-78"/>
              </a:rPr>
              <a:t>مؤب</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err="1">
                <a:solidFill>
                  <a:schemeClr val="tx1"/>
                </a:solidFill>
                <a:latin typeface="Sakkal Majalla" panose="02000000000000000000" pitchFamily="2" charset="-78"/>
                <a:cs typeface="Sakkal Majalla" panose="02000000000000000000" pitchFamily="2" charset="-78"/>
              </a:rPr>
              <a:t>دة</a:t>
            </a:r>
            <a:endParaRPr lang="en-US" sz="3200" b="1" dirty="0">
              <a:solidFill>
                <a:schemeClr val="tx1"/>
              </a:solidFill>
              <a:latin typeface="Sakkal Majalla" panose="02000000000000000000" pitchFamily="2" charset="-78"/>
              <a:cs typeface="Sakkal Majalla" panose="02000000000000000000" pitchFamily="2" charset="-78"/>
            </a:endParaRPr>
          </a:p>
        </p:txBody>
      </p:sp>
      <p:grpSp>
        <p:nvGrpSpPr>
          <p:cNvPr id="147" name="Group 146">
            <a:extLst>
              <a:ext uri="{FF2B5EF4-FFF2-40B4-BE49-F238E27FC236}">
                <a16:creationId xmlns:a16="http://schemas.microsoft.com/office/drawing/2014/main" id="{47F17996-9735-4D71-BBCF-69AC76B93CD1}"/>
              </a:ext>
            </a:extLst>
          </p:cNvPr>
          <p:cNvGrpSpPr/>
          <p:nvPr/>
        </p:nvGrpSpPr>
        <p:grpSpPr>
          <a:xfrm>
            <a:off x="2462581" y="1465946"/>
            <a:ext cx="7073792" cy="618912"/>
            <a:chOff x="2433553" y="1465946"/>
            <a:chExt cx="7073792" cy="618912"/>
          </a:xfrm>
        </p:grpSpPr>
        <p:cxnSp>
          <p:nvCxnSpPr>
            <p:cNvPr id="8" name="رابط مستقيم 7">
              <a:extLst>
                <a:ext uri="{FF2B5EF4-FFF2-40B4-BE49-F238E27FC236}">
                  <a16:creationId xmlns:a16="http://schemas.microsoft.com/office/drawing/2014/main" id="{3EC74D7F-2C8E-4567-A161-4E0BF2C6F989}"/>
                </a:ext>
              </a:extLst>
            </p:cNvPr>
            <p:cNvCxnSpPr>
              <a:cxnSpLocks/>
            </p:cNvCxnSpPr>
            <p:nvPr/>
          </p:nvCxnSpPr>
          <p:spPr>
            <a:xfrm flipH="1">
              <a:off x="6032092" y="1465946"/>
              <a:ext cx="1" cy="202882"/>
            </a:xfrm>
            <a:prstGeom prst="line">
              <a:avLst/>
            </a:prstGeom>
            <a:ln w="381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2" name="رابط مستقيم 11">
              <a:extLst>
                <a:ext uri="{FF2B5EF4-FFF2-40B4-BE49-F238E27FC236}">
                  <a16:creationId xmlns:a16="http://schemas.microsoft.com/office/drawing/2014/main" id="{E2C5CF27-526E-4689-9D42-FAEAFF293C4C}"/>
                </a:ext>
              </a:extLst>
            </p:cNvPr>
            <p:cNvCxnSpPr>
              <a:cxnSpLocks/>
            </p:cNvCxnSpPr>
            <p:nvPr/>
          </p:nvCxnSpPr>
          <p:spPr>
            <a:xfrm flipH="1" flipV="1">
              <a:off x="2433553" y="1652655"/>
              <a:ext cx="7073792" cy="4871"/>
            </a:xfrm>
            <a:prstGeom prst="line">
              <a:avLst/>
            </a:prstGeom>
            <a:ln w="381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0" name="رابط كسهم مستقيم 19">
              <a:extLst>
                <a:ext uri="{FF2B5EF4-FFF2-40B4-BE49-F238E27FC236}">
                  <a16:creationId xmlns:a16="http://schemas.microsoft.com/office/drawing/2014/main" id="{62E055E9-A74E-4F49-BCD4-9DE4E6CCDABB}"/>
                </a:ext>
              </a:extLst>
            </p:cNvPr>
            <p:cNvCxnSpPr>
              <a:cxnSpLocks/>
            </p:cNvCxnSpPr>
            <p:nvPr/>
          </p:nvCxnSpPr>
          <p:spPr>
            <a:xfrm>
              <a:off x="5611174" y="1652655"/>
              <a:ext cx="0" cy="404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a:extLst>
                <a:ext uri="{FF2B5EF4-FFF2-40B4-BE49-F238E27FC236}">
                  <a16:creationId xmlns:a16="http://schemas.microsoft.com/office/drawing/2014/main" id="{3697C9DD-F080-4A4F-B6DB-23FD3AA7C3E7}"/>
                </a:ext>
              </a:extLst>
            </p:cNvPr>
            <p:cNvCxnSpPr>
              <a:cxnSpLocks/>
            </p:cNvCxnSpPr>
            <p:nvPr/>
          </p:nvCxnSpPr>
          <p:spPr>
            <a:xfrm>
              <a:off x="2435372" y="1654714"/>
              <a:ext cx="0" cy="417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a:extLst>
                <a:ext uri="{FF2B5EF4-FFF2-40B4-BE49-F238E27FC236}">
                  <a16:creationId xmlns:a16="http://schemas.microsoft.com/office/drawing/2014/main" id="{27D47F86-6C63-455C-8B94-8A46C23A1297}"/>
                </a:ext>
              </a:extLst>
            </p:cNvPr>
            <p:cNvCxnSpPr>
              <a:cxnSpLocks/>
            </p:cNvCxnSpPr>
            <p:nvPr/>
          </p:nvCxnSpPr>
          <p:spPr>
            <a:xfrm>
              <a:off x="9494310" y="1652655"/>
              <a:ext cx="0" cy="4322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مستطيل: زوايا مستديرة 23">
            <a:extLst>
              <a:ext uri="{FF2B5EF4-FFF2-40B4-BE49-F238E27FC236}">
                <a16:creationId xmlns:a16="http://schemas.microsoft.com/office/drawing/2014/main" id="{2D469D7F-06F6-44A5-9006-4E690A23F6DC}"/>
              </a:ext>
            </a:extLst>
          </p:cNvPr>
          <p:cNvSpPr/>
          <p:nvPr/>
        </p:nvSpPr>
        <p:spPr>
          <a:xfrm>
            <a:off x="1621127" y="2140621"/>
            <a:ext cx="1643264" cy="443274"/>
          </a:xfrm>
          <a:prstGeom prst="roundRect">
            <a:avLst/>
          </a:prstGeom>
          <a:solidFill>
            <a:srgbClr val="EAEAE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ج- </a:t>
            </a:r>
            <a:r>
              <a:rPr lang="ar-SA" sz="2800" b="1" dirty="0">
                <a:solidFill>
                  <a:schemeClr val="tx1"/>
                </a:solidFill>
                <a:latin typeface="Sakkal Majalla" panose="02000000000000000000" pitchFamily="2" charset="-78"/>
                <a:cs typeface="Sakkal Majalla" panose="02000000000000000000" pitchFamily="2" charset="-78"/>
              </a:rPr>
              <a:t>المصاهرة</a:t>
            </a:r>
            <a:endParaRPr lang="en-US" b="1" dirty="0">
              <a:solidFill>
                <a:schemeClr val="tx1"/>
              </a:solidFill>
              <a:latin typeface="Sakkal Majalla" panose="02000000000000000000" pitchFamily="2" charset="-78"/>
              <a:cs typeface="Sakkal Majalla" panose="02000000000000000000" pitchFamily="2" charset="-78"/>
            </a:endParaRPr>
          </a:p>
        </p:txBody>
      </p:sp>
      <p:sp>
        <p:nvSpPr>
          <p:cNvPr id="26" name="مستطيل: زوايا مستديرة 25">
            <a:extLst>
              <a:ext uri="{FF2B5EF4-FFF2-40B4-BE49-F238E27FC236}">
                <a16:creationId xmlns:a16="http://schemas.microsoft.com/office/drawing/2014/main" id="{42CD7B33-5C73-4F24-AB6F-693EB9503556}"/>
              </a:ext>
            </a:extLst>
          </p:cNvPr>
          <p:cNvSpPr/>
          <p:nvPr/>
        </p:nvSpPr>
        <p:spPr>
          <a:xfrm>
            <a:off x="4821614" y="2128980"/>
            <a:ext cx="1643264" cy="443275"/>
          </a:xfrm>
          <a:prstGeom prst="roundRect">
            <a:avLst/>
          </a:prstGeom>
          <a:solidFill>
            <a:srgbClr val="EAEAE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tx1"/>
                </a:solidFill>
                <a:latin typeface="Sakkal Majalla" panose="02000000000000000000" pitchFamily="2" charset="-78"/>
                <a:cs typeface="Sakkal Majalla" panose="02000000000000000000" pitchFamily="2" charset="-78"/>
              </a:rPr>
              <a:t>ب- الرضاع</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119" name="Group 118">
            <a:extLst>
              <a:ext uri="{FF2B5EF4-FFF2-40B4-BE49-F238E27FC236}">
                <a16:creationId xmlns:a16="http://schemas.microsoft.com/office/drawing/2014/main" id="{3CA14043-9AC7-4F15-B816-CE853722281C}"/>
              </a:ext>
            </a:extLst>
          </p:cNvPr>
          <p:cNvGrpSpPr/>
          <p:nvPr/>
        </p:nvGrpSpPr>
        <p:grpSpPr>
          <a:xfrm>
            <a:off x="812008" y="2606675"/>
            <a:ext cx="3205558" cy="599661"/>
            <a:chOff x="8070008" y="2606674"/>
            <a:chExt cx="3205558" cy="599661"/>
          </a:xfrm>
        </p:grpSpPr>
        <p:cxnSp>
          <p:nvCxnSpPr>
            <p:cNvPr id="31" name="رابط مستقيم 30">
              <a:extLst>
                <a:ext uri="{FF2B5EF4-FFF2-40B4-BE49-F238E27FC236}">
                  <a16:creationId xmlns:a16="http://schemas.microsoft.com/office/drawing/2014/main" id="{E0F766F2-617E-499E-8824-D61508985417}"/>
                </a:ext>
              </a:extLst>
            </p:cNvPr>
            <p:cNvCxnSpPr>
              <a:cxnSpLocks/>
            </p:cNvCxnSpPr>
            <p:nvPr/>
          </p:nvCxnSpPr>
          <p:spPr>
            <a:xfrm>
              <a:off x="9720581" y="2606674"/>
              <a:ext cx="0" cy="231913"/>
            </a:xfrm>
            <a:prstGeom prst="line">
              <a:avLst/>
            </a:prstGeom>
            <a:ln w="381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6" name="رابط مستقيم 35">
              <a:extLst>
                <a:ext uri="{FF2B5EF4-FFF2-40B4-BE49-F238E27FC236}">
                  <a16:creationId xmlns:a16="http://schemas.microsoft.com/office/drawing/2014/main" id="{01ECC16D-6B41-4A71-8F29-C04AA8E41D56}"/>
                </a:ext>
              </a:extLst>
            </p:cNvPr>
            <p:cNvCxnSpPr>
              <a:cxnSpLocks/>
            </p:cNvCxnSpPr>
            <p:nvPr/>
          </p:nvCxnSpPr>
          <p:spPr>
            <a:xfrm flipH="1">
              <a:off x="8070008" y="2838589"/>
              <a:ext cx="3204021" cy="9937"/>
            </a:xfrm>
            <a:prstGeom prst="line">
              <a:avLst/>
            </a:prstGeom>
            <a:ln w="381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5" name="رابط كسهم مستقيم 44">
              <a:extLst>
                <a:ext uri="{FF2B5EF4-FFF2-40B4-BE49-F238E27FC236}">
                  <a16:creationId xmlns:a16="http://schemas.microsoft.com/office/drawing/2014/main" id="{65828D19-5AB8-46D7-B9D1-DC6C13A276E6}"/>
                </a:ext>
              </a:extLst>
            </p:cNvPr>
            <p:cNvCxnSpPr/>
            <p:nvPr/>
          </p:nvCxnSpPr>
          <p:spPr>
            <a:xfrm>
              <a:off x="10198694" y="2848526"/>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رابط كسهم مستقيم 45">
              <a:extLst>
                <a:ext uri="{FF2B5EF4-FFF2-40B4-BE49-F238E27FC236}">
                  <a16:creationId xmlns:a16="http://schemas.microsoft.com/office/drawing/2014/main" id="{8333B744-85EA-4C68-A3E3-E863F27B3264}"/>
                </a:ext>
              </a:extLst>
            </p:cNvPr>
            <p:cNvCxnSpPr/>
            <p:nvPr/>
          </p:nvCxnSpPr>
          <p:spPr>
            <a:xfrm>
              <a:off x="9126785" y="2828648"/>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رابط كسهم مستقيم 46">
              <a:extLst>
                <a:ext uri="{FF2B5EF4-FFF2-40B4-BE49-F238E27FC236}">
                  <a16:creationId xmlns:a16="http://schemas.microsoft.com/office/drawing/2014/main" id="{093B8A87-8624-4452-B324-D798158C4C7B}"/>
                </a:ext>
              </a:extLst>
            </p:cNvPr>
            <p:cNvCxnSpPr/>
            <p:nvPr/>
          </p:nvCxnSpPr>
          <p:spPr>
            <a:xfrm>
              <a:off x="11275566" y="2828648"/>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رابط كسهم مستقيم 47">
              <a:extLst>
                <a:ext uri="{FF2B5EF4-FFF2-40B4-BE49-F238E27FC236}">
                  <a16:creationId xmlns:a16="http://schemas.microsoft.com/office/drawing/2014/main" id="{BC3E7EB1-33FC-4536-A689-BB7DF46D3CA2}"/>
                </a:ext>
              </a:extLst>
            </p:cNvPr>
            <p:cNvCxnSpPr/>
            <p:nvPr/>
          </p:nvCxnSpPr>
          <p:spPr>
            <a:xfrm>
              <a:off x="8079869" y="2848526"/>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مستطيل: زوايا مستديرة 51">
            <a:extLst>
              <a:ext uri="{FF2B5EF4-FFF2-40B4-BE49-F238E27FC236}">
                <a16:creationId xmlns:a16="http://schemas.microsoft.com/office/drawing/2014/main" id="{F141AF2B-F0A2-4E47-BA1D-38B6C99730ED}"/>
              </a:ext>
            </a:extLst>
          </p:cNvPr>
          <p:cNvSpPr/>
          <p:nvPr/>
        </p:nvSpPr>
        <p:spPr>
          <a:xfrm>
            <a:off x="199541" y="3199055"/>
            <a:ext cx="1120424" cy="1213618"/>
          </a:xfrm>
          <a:prstGeom prst="roundRect">
            <a:avLst/>
          </a:prstGeom>
          <a:solidFill>
            <a:srgbClr val="C9E4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فروع الزوجة وإنْ نَزَلْنَ.</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54" name="مستطيل: زوايا مستديرة 53">
            <a:extLst>
              <a:ext uri="{FF2B5EF4-FFF2-40B4-BE49-F238E27FC236}">
                <a16:creationId xmlns:a16="http://schemas.microsoft.com/office/drawing/2014/main" id="{E8B25D0C-D52B-4505-9E2D-7B653984E295}"/>
              </a:ext>
            </a:extLst>
          </p:cNvPr>
          <p:cNvSpPr/>
          <p:nvPr/>
        </p:nvSpPr>
        <p:spPr>
          <a:xfrm>
            <a:off x="2431949" y="3213583"/>
            <a:ext cx="1039358" cy="1213618"/>
          </a:xfrm>
          <a:prstGeom prst="roundRect">
            <a:avLst/>
          </a:prstGeom>
          <a:solidFill>
            <a:srgbClr val="C9E4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زوجة فرع الرجل وإنْ نَزَلَ.</a:t>
            </a:r>
            <a:endParaRPr lang="en-US" sz="2000" b="1" dirty="0">
              <a:solidFill>
                <a:schemeClr val="tx1"/>
              </a:solidFill>
              <a:latin typeface="Sakkal Majalla" panose="02000000000000000000" pitchFamily="2" charset="-78"/>
              <a:cs typeface="Sakkal Majalla" panose="02000000000000000000" pitchFamily="2" charset="-78"/>
            </a:endParaRPr>
          </a:p>
        </p:txBody>
      </p:sp>
      <p:cxnSp>
        <p:nvCxnSpPr>
          <p:cNvPr id="57" name="رابط كسهم مستقيم 56">
            <a:extLst>
              <a:ext uri="{FF2B5EF4-FFF2-40B4-BE49-F238E27FC236}">
                <a16:creationId xmlns:a16="http://schemas.microsoft.com/office/drawing/2014/main" id="{E0C6E346-9078-4DA7-B84D-91A50FA69FE0}"/>
              </a:ext>
            </a:extLst>
          </p:cNvPr>
          <p:cNvCxnSpPr/>
          <p:nvPr/>
        </p:nvCxnSpPr>
        <p:spPr>
          <a:xfrm>
            <a:off x="3032333" y="4467928"/>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رابط كسهم مستقيم 57">
            <a:extLst>
              <a:ext uri="{FF2B5EF4-FFF2-40B4-BE49-F238E27FC236}">
                <a16:creationId xmlns:a16="http://schemas.microsoft.com/office/drawing/2014/main" id="{90C1C491-AD27-4752-8C6C-75313B83B7B9}"/>
              </a:ext>
            </a:extLst>
          </p:cNvPr>
          <p:cNvCxnSpPr/>
          <p:nvPr/>
        </p:nvCxnSpPr>
        <p:spPr>
          <a:xfrm>
            <a:off x="772526" y="4453399"/>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مستطيل: زوايا مستديرة 60">
            <a:extLst>
              <a:ext uri="{FF2B5EF4-FFF2-40B4-BE49-F238E27FC236}">
                <a16:creationId xmlns:a16="http://schemas.microsoft.com/office/drawing/2014/main" id="{816B75D0-1771-42DA-8B75-B5D02D0875BC}"/>
              </a:ext>
            </a:extLst>
          </p:cNvPr>
          <p:cNvSpPr/>
          <p:nvPr/>
        </p:nvSpPr>
        <p:spPr>
          <a:xfrm>
            <a:off x="2417881" y="4855202"/>
            <a:ext cx="1086570" cy="1421027"/>
          </a:xfrm>
          <a:prstGeom prst="roundRect">
            <a:avLst/>
          </a:prstGeom>
          <a:solidFill>
            <a:srgbClr val="C9E4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زوجة الابن وابن الابن وإن نزل.</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63" name="مستطيل: زوايا مستديرة 62">
            <a:extLst>
              <a:ext uri="{FF2B5EF4-FFF2-40B4-BE49-F238E27FC236}">
                <a16:creationId xmlns:a16="http://schemas.microsoft.com/office/drawing/2014/main" id="{842A4C68-D2ED-4689-98D7-43461334D1BE}"/>
              </a:ext>
            </a:extLst>
          </p:cNvPr>
          <p:cNvSpPr/>
          <p:nvPr/>
        </p:nvSpPr>
        <p:spPr>
          <a:xfrm>
            <a:off x="200234" y="4840675"/>
            <a:ext cx="1120424" cy="1421026"/>
          </a:xfrm>
          <a:prstGeom prst="roundRect">
            <a:avLst/>
          </a:prstGeom>
          <a:solidFill>
            <a:srgbClr val="C9E4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000" b="1" dirty="0">
                <a:solidFill>
                  <a:schemeClr val="tx1"/>
                </a:solidFill>
                <a:latin typeface="Sakkal Majalla" panose="02000000000000000000" pitchFamily="2" charset="-78"/>
                <a:cs typeface="Sakkal Majalla" panose="02000000000000000000" pitchFamily="2" charset="-78"/>
              </a:rPr>
              <a:t>بنت الزوجة وبنت ابنتها وإن نزلت.</a:t>
            </a:r>
            <a:endParaRPr lang="en-US" sz="2000" dirty="0">
              <a:solidFill>
                <a:schemeClr val="tx1"/>
              </a:solidFill>
              <a:latin typeface="Sakkal Majalla" panose="02000000000000000000" pitchFamily="2" charset="-78"/>
              <a:cs typeface="Sakkal Majalla" panose="02000000000000000000" pitchFamily="2" charset="-78"/>
            </a:endParaRPr>
          </a:p>
        </p:txBody>
      </p:sp>
      <p:cxnSp>
        <p:nvCxnSpPr>
          <p:cNvPr id="65" name="رابط كسهم مستقيم 64">
            <a:extLst>
              <a:ext uri="{FF2B5EF4-FFF2-40B4-BE49-F238E27FC236}">
                <a16:creationId xmlns:a16="http://schemas.microsoft.com/office/drawing/2014/main" id="{2CE9B97F-09B7-4C2B-8D0B-30BBF6970291}"/>
              </a:ext>
            </a:extLst>
          </p:cNvPr>
          <p:cNvCxnSpPr/>
          <p:nvPr/>
        </p:nvCxnSpPr>
        <p:spPr>
          <a:xfrm>
            <a:off x="5648035" y="2627472"/>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مستطيل: زوايا مستديرة 65">
            <a:extLst>
              <a:ext uri="{FF2B5EF4-FFF2-40B4-BE49-F238E27FC236}">
                <a16:creationId xmlns:a16="http://schemas.microsoft.com/office/drawing/2014/main" id="{EE6AF704-0971-481D-B9CE-36579402614A}"/>
              </a:ext>
            </a:extLst>
          </p:cNvPr>
          <p:cNvSpPr/>
          <p:nvPr/>
        </p:nvSpPr>
        <p:spPr>
          <a:xfrm>
            <a:off x="4781854" y="3166434"/>
            <a:ext cx="1749285" cy="1249125"/>
          </a:xfrm>
          <a:prstGeom prst="round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كلُّ الأصول والفروع التي تُحرّم بالنسب تُحرّم بالرضاع.</a:t>
            </a:r>
            <a:endParaRPr lang="en-US" sz="2000" b="1" dirty="0">
              <a:solidFill>
                <a:schemeClr val="tx1"/>
              </a:solidFill>
              <a:latin typeface="Sakkal Majalla" panose="02000000000000000000" pitchFamily="2" charset="-78"/>
              <a:cs typeface="Sakkal Majalla" panose="02000000000000000000" pitchFamily="2" charset="-78"/>
            </a:endParaRPr>
          </a:p>
        </p:txBody>
      </p:sp>
      <p:cxnSp>
        <p:nvCxnSpPr>
          <p:cNvPr id="67" name="رابط كسهم مستقيم 66">
            <a:extLst>
              <a:ext uri="{FF2B5EF4-FFF2-40B4-BE49-F238E27FC236}">
                <a16:creationId xmlns:a16="http://schemas.microsoft.com/office/drawing/2014/main" id="{13A5F9E7-234B-4B1F-A756-752B7327C569}"/>
              </a:ext>
            </a:extLst>
          </p:cNvPr>
          <p:cNvCxnSpPr>
            <a:cxnSpLocks/>
          </p:cNvCxnSpPr>
          <p:nvPr/>
        </p:nvCxnSpPr>
        <p:spPr>
          <a:xfrm>
            <a:off x="5681164" y="4492462"/>
            <a:ext cx="0" cy="2285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مستطيل: زوايا مستديرة 67">
            <a:extLst>
              <a:ext uri="{FF2B5EF4-FFF2-40B4-BE49-F238E27FC236}">
                <a16:creationId xmlns:a16="http://schemas.microsoft.com/office/drawing/2014/main" id="{EEB2C966-D523-4E2B-AD12-315522D2E3ED}"/>
              </a:ext>
            </a:extLst>
          </p:cNvPr>
          <p:cNvSpPr/>
          <p:nvPr/>
        </p:nvSpPr>
        <p:spPr>
          <a:xfrm>
            <a:off x="4576480" y="4749624"/>
            <a:ext cx="2219735" cy="1509341"/>
          </a:xfrm>
          <a:prstGeom prst="round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الأم</a:t>
            </a:r>
            <a:r>
              <a:rPr lang="ar-BH" sz="2000" b="1" dirty="0">
                <a:solidFill>
                  <a:schemeClr val="tx1"/>
                </a:solidFill>
                <a:latin typeface="Sakkal Majalla" panose="02000000000000000000" pitchFamily="2" charset="-78"/>
                <a:cs typeface="Sakkal Majalla" panose="02000000000000000000" pitchFamily="2" charset="-78"/>
              </a:rPr>
              <a:t>ّ</a:t>
            </a:r>
            <a:r>
              <a:rPr lang="ar-SA" sz="2000" b="1" dirty="0">
                <a:solidFill>
                  <a:schemeClr val="tx1"/>
                </a:solidFill>
                <a:latin typeface="Sakkal Majalla" panose="02000000000000000000" pitchFamily="2" charset="-78"/>
                <a:cs typeface="Sakkal Majalla" panose="02000000000000000000" pitchFamily="2" charset="-78"/>
              </a:rPr>
              <a:t> المرضعة وأم</a:t>
            </a:r>
            <a:r>
              <a:rPr lang="ar-BH" sz="2000" b="1" dirty="0">
                <a:solidFill>
                  <a:schemeClr val="tx1"/>
                </a:solidFill>
                <a:latin typeface="Sakkal Majalla" panose="02000000000000000000" pitchFamily="2" charset="-78"/>
                <a:cs typeface="Sakkal Majalla" panose="02000000000000000000" pitchFamily="2" charset="-78"/>
              </a:rPr>
              <a:t>ّ</a:t>
            </a:r>
            <a:r>
              <a:rPr lang="ar-SA" sz="2000" b="1" dirty="0">
                <a:solidFill>
                  <a:schemeClr val="tx1"/>
                </a:solidFill>
                <a:latin typeface="Sakkal Majalla" panose="02000000000000000000" pitchFamily="2" charset="-78"/>
                <a:cs typeface="Sakkal Majalla" panose="02000000000000000000" pitchFamily="2" charset="-78"/>
              </a:rPr>
              <a:t>ها وجد</a:t>
            </a:r>
            <a:r>
              <a:rPr lang="ar-BH" sz="2000" b="1" dirty="0">
                <a:solidFill>
                  <a:schemeClr val="tx1"/>
                </a:solidFill>
                <a:latin typeface="Sakkal Majalla" panose="02000000000000000000" pitchFamily="2" charset="-78"/>
                <a:cs typeface="Sakkal Majalla" panose="02000000000000000000" pitchFamily="2" charset="-78"/>
              </a:rPr>
              <a:t>ّ</a:t>
            </a:r>
            <a:r>
              <a:rPr lang="ar-SA" sz="2000" b="1" dirty="0">
                <a:solidFill>
                  <a:schemeClr val="tx1"/>
                </a:solidFill>
                <a:latin typeface="Sakkal Majalla" panose="02000000000000000000" pitchFamily="2" charset="-78"/>
                <a:cs typeface="Sakkal Majalla" panose="02000000000000000000" pitchFamily="2" charset="-78"/>
              </a:rPr>
              <a:t>اتها وإن علون، وبناتها وبنات أولادها وإن نزلن، وأخواتها، وعم</a:t>
            </a:r>
            <a:r>
              <a:rPr lang="ar-BH" sz="2000" b="1" dirty="0">
                <a:solidFill>
                  <a:schemeClr val="tx1"/>
                </a:solidFill>
                <a:latin typeface="Sakkal Majalla" panose="02000000000000000000" pitchFamily="2" charset="-78"/>
                <a:cs typeface="Sakkal Majalla" panose="02000000000000000000" pitchFamily="2" charset="-78"/>
              </a:rPr>
              <a:t>ّ</a:t>
            </a:r>
            <a:r>
              <a:rPr lang="ar-SA" sz="2000" b="1" dirty="0">
                <a:solidFill>
                  <a:schemeClr val="tx1"/>
                </a:solidFill>
                <a:latin typeface="Sakkal Majalla" panose="02000000000000000000" pitchFamily="2" charset="-78"/>
                <a:cs typeface="Sakkal Majalla" panose="02000000000000000000" pitchFamily="2" charset="-78"/>
              </a:rPr>
              <a:t>اتها وخالاتها.</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10" name="مستطيل: زوايا مستديرة 109">
            <a:extLst>
              <a:ext uri="{FF2B5EF4-FFF2-40B4-BE49-F238E27FC236}">
                <a16:creationId xmlns:a16="http://schemas.microsoft.com/office/drawing/2014/main" id="{B8729C3C-CB55-48DF-B037-6C26D3063FDA}"/>
              </a:ext>
            </a:extLst>
          </p:cNvPr>
          <p:cNvSpPr/>
          <p:nvPr/>
        </p:nvSpPr>
        <p:spPr>
          <a:xfrm>
            <a:off x="9713843" y="125654"/>
            <a:ext cx="2315796" cy="434990"/>
          </a:xfrm>
          <a:prstGeom prst="roundRect">
            <a:avLst/>
          </a:prstGeom>
          <a:solidFill>
            <a:srgbClr val="A9E5E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latin typeface="Sakkal Majalla" panose="02000000000000000000" pitchFamily="2" charset="-78"/>
                <a:cs typeface="Sakkal Majalla" panose="02000000000000000000" pitchFamily="2" charset="-78"/>
              </a:rPr>
              <a:t>خريطة ذهنية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مستطيل 5">
            <a:extLst>
              <a:ext uri="{FF2B5EF4-FFF2-40B4-BE49-F238E27FC236}">
                <a16:creationId xmlns:a16="http://schemas.microsoft.com/office/drawing/2014/main" id="{B3CE668A-18F3-4A57-BB4F-B102C8E6DF32}"/>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
        <p:nvSpPr>
          <p:cNvPr id="120" name="مستطيل: زوايا مستديرة 24">
            <a:extLst>
              <a:ext uri="{FF2B5EF4-FFF2-40B4-BE49-F238E27FC236}">
                <a16:creationId xmlns:a16="http://schemas.microsoft.com/office/drawing/2014/main" id="{F90C5A6A-601B-4D5A-B0D4-65F35B478286}"/>
              </a:ext>
            </a:extLst>
          </p:cNvPr>
          <p:cNvSpPr/>
          <p:nvPr/>
        </p:nvSpPr>
        <p:spPr>
          <a:xfrm>
            <a:off x="8400487" y="2163413"/>
            <a:ext cx="2315796" cy="443281"/>
          </a:xfrm>
          <a:prstGeom prst="roundRect">
            <a:avLst/>
          </a:prstGeom>
          <a:solidFill>
            <a:srgbClr val="EAEAE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tx1"/>
                </a:solidFill>
                <a:latin typeface="Sakkal Majalla" panose="02000000000000000000" pitchFamily="2" charset="-78"/>
                <a:cs typeface="Sakkal Majalla" panose="02000000000000000000" pitchFamily="2" charset="-78"/>
              </a:rPr>
              <a:t>أ- النسب أو القرابة</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121" name="Group 120">
            <a:extLst>
              <a:ext uri="{FF2B5EF4-FFF2-40B4-BE49-F238E27FC236}">
                <a16:creationId xmlns:a16="http://schemas.microsoft.com/office/drawing/2014/main" id="{1C16C1EE-3787-4520-A866-ADD7945520B1}"/>
              </a:ext>
            </a:extLst>
          </p:cNvPr>
          <p:cNvGrpSpPr/>
          <p:nvPr/>
        </p:nvGrpSpPr>
        <p:grpSpPr>
          <a:xfrm>
            <a:off x="7424907" y="2632761"/>
            <a:ext cx="4128915" cy="529080"/>
            <a:chOff x="571078" y="2639112"/>
            <a:chExt cx="4128915" cy="529080"/>
          </a:xfrm>
        </p:grpSpPr>
        <p:cxnSp>
          <p:nvCxnSpPr>
            <p:cNvPr id="122" name="رابط مستقيم 29">
              <a:extLst>
                <a:ext uri="{FF2B5EF4-FFF2-40B4-BE49-F238E27FC236}">
                  <a16:creationId xmlns:a16="http://schemas.microsoft.com/office/drawing/2014/main" id="{8714AB74-66C7-4A3D-B8CE-2FBC8ADE73C3}"/>
                </a:ext>
              </a:extLst>
            </p:cNvPr>
            <p:cNvCxnSpPr>
              <a:cxnSpLocks/>
            </p:cNvCxnSpPr>
            <p:nvPr/>
          </p:nvCxnSpPr>
          <p:spPr>
            <a:xfrm>
              <a:off x="2682543" y="2639112"/>
              <a:ext cx="0" cy="210655"/>
            </a:xfrm>
            <a:prstGeom prst="line">
              <a:avLst/>
            </a:prstGeom>
            <a:ln w="381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23" name="رابط مستقيم 33">
              <a:extLst>
                <a:ext uri="{FF2B5EF4-FFF2-40B4-BE49-F238E27FC236}">
                  <a16:creationId xmlns:a16="http://schemas.microsoft.com/office/drawing/2014/main" id="{113E5161-8FAC-4CCB-A2F3-10BCA94AB9B1}"/>
                </a:ext>
              </a:extLst>
            </p:cNvPr>
            <p:cNvCxnSpPr>
              <a:cxnSpLocks/>
            </p:cNvCxnSpPr>
            <p:nvPr/>
          </p:nvCxnSpPr>
          <p:spPr>
            <a:xfrm flipH="1">
              <a:off x="571078" y="2845426"/>
              <a:ext cx="4128915" cy="10399"/>
            </a:xfrm>
            <a:prstGeom prst="line">
              <a:avLst/>
            </a:prstGeom>
            <a:ln w="381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24" name="رابط كسهم مستقيم 71">
              <a:extLst>
                <a:ext uri="{FF2B5EF4-FFF2-40B4-BE49-F238E27FC236}">
                  <a16:creationId xmlns:a16="http://schemas.microsoft.com/office/drawing/2014/main" id="{B0A8C689-FAE4-4AEA-A1F5-8CB8A8AB43F7}"/>
                </a:ext>
              </a:extLst>
            </p:cNvPr>
            <p:cNvCxnSpPr>
              <a:cxnSpLocks/>
            </p:cNvCxnSpPr>
            <p:nvPr/>
          </p:nvCxnSpPr>
          <p:spPr>
            <a:xfrm>
              <a:off x="3352800" y="2876550"/>
              <a:ext cx="821" cy="291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رابط كسهم مستقيم 72">
              <a:extLst>
                <a:ext uri="{FF2B5EF4-FFF2-40B4-BE49-F238E27FC236}">
                  <a16:creationId xmlns:a16="http://schemas.microsoft.com/office/drawing/2014/main" id="{1A7DA60E-D331-4418-91D8-112A76121583}"/>
                </a:ext>
              </a:extLst>
            </p:cNvPr>
            <p:cNvCxnSpPr>
              <a:cxnSpLocks/>
            </p:cNvCxnSpPr>
            <p:nvPr/>
          </p:nvCxnSpPr>
          <p:spPr>
            <a:xfrm>
              <a:off x="1882859" y="2856461"/>
              <a:ext cx="0" cy="3032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رابط كسهم مستقيم 73">
              <a:extLst>
                <a:ext uri="{FF2B5EF4-FFF2-40B4-BE49-F238E27FC236}">
                  <a16:creationId xmlns:a16="http://schemas.microsoft.com/office/drawing/2014/main" id="{2D82D382-9D21-413E-BF96-834E30BCEFE0}"/>
                </a:ext>
              </a:extLst>
            </p:cNvPr>
            <p:cNvCxnSpPr>
              <a:cxnSpLocks/>
            </p:cNvCxnSpPr>
            <p:nvPr/>
          </p:nvCxnSpPr>
          <p:spPr>
            <a:xfrm>
              <a:off x="4688284" y="2864293"/>
              <a:ext cx="1" cy="2798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رابط كسهم مستقيم 74">
              <a:extLst>
                <a:ext uri="{FF2B5EF4-FFF2-40B4-BE49-F238E27FC236}">
                  <a16:creationId xmlns:a16="http://schemas.microsoft.com/office/drawing/2014/main" id="{7228E9C7-9B5C-4997-8F7A-887923FF31B2}"/>
                </a:ext>
              </a:extLst>
            </p:cNvPr>
            <p:cNvCxnSpPr>
              <a:cxnSpLocks/>
            </p:cNvCxnSpPr>
            <p:nvPr/>
          </p:nvCxnSpPr>
          <p:spPr>
            <a:xfrm flipH="1">
              <a:off x="581025" y="2853307"/>
              <a:ext cx="1872" cy="2908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9" name="مستطيل: زوايا مستديرة 79">
            <a:extLst>
              <a:ext uri="{FF2B5EF4-FFF2-40B4-BE49-F238E27FC236}">
                <a16:creationId xmlns:a16="http://schemas.microsoft.com/office/drawing/2014/main" id="{B0C4A02F-80BC-4299-B9C2-D0D34FD3829E}"/>
              </a:ext>
            </a:extLst>
          </p:cNvPr>
          <p:cNvSpPr/>
          <p:nvPr/>
        </p:nvSpPr>
        <p:spPr>
          <a:xfrm>
            <a:off x="8141604" y="3173859"/>
            <a:ext cx="1170357" cy="1281468"/>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a:solidFill>
                  <a:schemeClr val="tx1"/>
                </a:solidFill>
                <a:latin typeface="Sakkal Majalla" panose="02000000000000000000" pitchFamily="2" charset="-78"/>
                <a:cs typeface="Sakkal Majalla" panose="02000000000000000000" pitchFamily="2" charset="-78"/>
              </a:rPr>
              <a:t>فروع أبويه من النساء.</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30" name="مستطيل: زوايا مستديرة 80">
            <a:extLst>
              <a:ext uri="{FF2B5EF4-FFF2-40B4-BE49-F238E27FC236}">
                <a16:creationId xmlns:a16="http://schemas.microsoft.com/office/drawing/2014/main" id="{6F3B9CF9-EC5F-4FA1-B19F-56745DF6DDE0}"/>
              </a:ext>
            </a:extLst>
          </p:cNvPr>
          <p:cNvSpPr/>
          <p:nvPr/>
        </p:nvSpPr>
        <p:spPr>
          <a:xfrm>
            <a:off x="9825333" y="3204192"/>
            <a:ext cx="890815" cy="1263735"/>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فروع الرجل من النساء.</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31" name="مستطيل: زوايا مستديرة 82">
            <a:extLst>
              <a:ext uri="{FF2B5EF4-FFF2-40B4-BE49-F238E27FC236}">
                <a16:creationId xmlns:a16="http://schemas.microsoft.com/office/drawing/2014/main" id="{1AE9AE39-4966-4F52-A424-B14A71F232B3}"/>
              </a:ext>
            </a:extLst>
          </p:cNvPr>
          <p:cNvSpPr/>
          <p:nvPr/>
        </p:nvSpPr>
        <p:spPr>
          <a:xfrm>
            <a:off x="11054955" y="3222158"/>
            <a:ext cx="1012587" cy="1260492"/>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أصول الرجل من النساء.</a:t>
            </a:r>
            <a:endParaRPr lang="en-US" sz="2000" b="1" dirty="0">
              <a:solidFill>
                <a:schemeClr val="tx1"/>
              </a:solidFill>
              <a:latin typeface="Sakkal Majalla" panose="02000000000000000000" pitchFamily="2" charset="-78"/>
              <a:cs typeface="Sakkal Majalla" panose="02000000000000000000" pitchFamily="2" charset="-78"/>
            </a:endParaRPr>
          </a:p>
        </p:txBody>
      </p:sp>
      <p:cxnSp>
        <p:nvCxnSpPr>
          <p:cNvPr id="132" name="رابط كسهم مستقيم 87">
            <a:extLst>
              <a:ext uri="{FF2B5EF4-FFF2-40B4-BE49-F238E27FC236}">
                <a16:creationId xmlns:a16="http://schemas.microsoft.com/office/drawing/2014/main" id="{35D6ADBC-10C5-4CF5-A99C-89F7E2A7E010}"/>
              </a:ext>
            </a:extLst>
          </p:cNvPr>
          <p:cNvCxnSpPr>
            <a:cxnSpLocks/>
          </p:cNvCxnSpPr>
          <p:nvPr/>
        </p:nvCxnSpPr>
        <p:spPr>
          <a:xfrm>
            <a:off x="8723587" y="4495313"/>
            <a:ext cx="8978" cy="1885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رابط كسهم مستقيم 88">
            <a:extLst>
              <a:ext uri="{FF2B5EF4-FFF2-40B4-BE49-F238E27FC236}">
                <a16:creationId xmlns:a16="http://schemas.microsoft.com/office/drawing/2014/main" id="{E6CF29BE-B736-43FA-9E4C-F7D1A3BD2C7B}"/>
              </a:ext>
            </a:extLst>
          </p:cNvPr>
          <p:cNvCxnSpPr>
            <a:cxnSpLocks/>
          </p:cNvCxnSpPr>
          <p:nvPr/>
        </p:nvCxnSpPr>
        <p:spPr>
          <a:xfrm>
            <a:off x="10264913" y="4500173"/>
            <a:ext cx="0" cy="214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رابط كسهم مستقيم 92">
            <a:extLst>
              <a:ext uri="{FF2B5EF4-FFF2-40B4-BE49-F238E27FC236}">
                <a16:creationId xmlns:a16="http://schemas.microsoft.com/office/drawing/2014/main" id="{CDC7C35C-80AE-4383-B370-B1D6EA151CAC}"/>
              </a:ext>
            </a:extLst>
          </p:cNvPr>
          <p:cNvCxnSpPr>
            <a:cxnSpLocks/>
          </p:cNvCxnSpPr>
          <p:nvPr/>
        </p:nvCxnSpPr>
        <p:spPr>
          <a:xfrm>
            <a:off x="11557465" y="4516119"/>
            <a:ext cx="3784" cy="2033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مستطيل: زوايا مستديرة 97">
            <a:extLst>
              <a:ext uri="{FF2B5EF4-FFF2-40B4-BE49-F238E27FC236}">
                <a16:creationId xmlns:a16="http://schemas.microsoft.com/office/drawing/2014/main" id="{7019223B-7C93-46F0-805E-E8F74A9F9BC9}"/>
              </a:ext>
            </a:extLst>
          </p:cNvPr>
          <p:cNvSpPr/>
          <p:nvPr/>
        </p:nvSpPr>
        <p:spPr>
          <a:xfrm>
            <a:off x="8027718" y="4713162"/>
            <a:ext cx="1409693" cy="1543530"/>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الأخوات وبنات</a:t>
            </a:r>
            <a:r>
              <a:rPr lang="ar-BH" sz="2000" b="1" dirty="0">
                <a:solidFill>
                  <a:schemeClr val="tx1"/>
                </a:solidFill>
                <a:latin typeface="Sakkal Majalla" panose="02000000000000000000" pitchFamily="2" charset="-78"/>
                <a:cs typeface="Sakkal Majalla" panose="02000000000000000000" pitchFamily="2" charset="-78"/>
              </a:rPr>
              <a:t>هنّ وبنات</a:t>
            </a:r>
            <a:r>
              <a:rPr lang="ar-SA" sz="2000" b="1" dirty="0">
                <a:solidFill>
                  <a:schemeClr val="tx1"/>
                </a:solidFill>
                <a:latin typeface="Sakkal Majalla" panose="02000000000000000000" pitchFamily="2" charset="-78"/>
                <a:cs typeface="Sakkal Majalla" panose="02000000000000000000" pitchFamily="2" charset="-78"/>
              </a:rPr>
              <a:t> الإخوة</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وإن نزلن.</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38" name="مستطيل: زوايا مستديرة 99">
            <a:extLst>
              <a:ext uri="{FF2B5EF4-FFF2-40B4-BE49-F238E27FC236}">
                <a16:creationId xmlns:a16="http://schemas.microsoft.com/office/drawing/2014/main" id="{3437C5D3-0CCF-4D12-A9DC-4EB5AEBD4617}"/>
              </a:ext>
            </a:extLst>
          </p:cNvPr>
          <p:cNvSpPr/>
          <p:nvPr/>
        </p:nvSpPr>
        <p:spPr>
          <a:xfrm>
            <a:off x="9560066" y="4747810"/>
            <a:ext cx="1409692" cy="1514965"/>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البنات وبناتهن وبنات الأبناء وإن نزلن.</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39" name="مستطيل: زوايا مستديرة 100">
            <a:extLst>
              <a:ext uri="{FF2B5EF4-FFF2-40B4-BE49-F238E27FC236}">
                <a16:creationId xmlns:a16="http://schemas.microsoft.com/office/drawing/2014/main" id="{BA4B3192-1AA9-46A6-BB6B-8961DF9959AA}"/>
              </a:ext>
            </a:extLst>
          </p:cNvPr>
          <p:cNvSpPr/>
          <p:nvPr/>
        </p:nvSpPr>
        <p:spPr>
          <a:xfrm>
            <a:off x="11054955" y="4762533"/>
            <a:ext cx="1012587" cy="1514966"/>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الأم والجد</a:t>
            </a:r>
            <a:r>
              <a:rPr lang="ar-BH" sz="2000" b="1" dirty="0">
                <a:solidFill>
                  <a:schemeClr val="tx1"/>
                </a:solidFill>
                <a:latin typeface="Sakkal Majalla" panose="02000000000000000000" pitchFamily="2" charset="-78"/>
                <a:cs typeface="Sakkal Majalla" panose="02000000000000000000" pitchFamily="2" charset="-78"/>
              </a:rPr>
              <a:t>ّ</a:t>
            </a:r>
            <a:r>
              <a:rPr lang="ar-SA" sz="2000" b="1" dirty="0">
                <a:solidFill>
                  <a:schemeClr val="tx1"/>
                </a:solidFill>
                <a:latin typeface="Sakkal Majalla" panose="02000000000000000000" pitchFamily="2" charset="-78"/>
                <a:cs typeface="Sakkal Majalla" panose="02000000000000000000" pitchFamily="2" charset="-78"/>
              </a:rPr>
              <a:t>ات وإن علون.</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51" name="مستطيل: زوايا مستديرة 77">
            <a:extLst>
              <a:ext uri="{FF2B5EF4-FFF2-40B4-BE49-F238E27FC236}">
                <a16:creationId xmlns:a16="http://schemas.microsoft.com/office/drawing/2014/main" id="{BB219416-A855-4A37-B7CD-6152442CACDE}"/>
              </a:ext>
            </a:extLst>
          </p:cNvPr>
          <p:cNvSpPr/>
          <p:nvPr/>
        </p:nvSpPr>
        <p:spPr>
          <a:xfrm>
            <a:off x="6907305" y="3188706"/>
            <a:ext cx="994081" cy="1261591"/>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فروع الأجداد والجدّات بدرجة </a:t>
            </a:r>
            <a:endParaRPr lang="en-US" sz="2000" b="1" dirty="0">
              <a:solidFill>
                <a:schemeClr val="tx1"/>
              </a:solidFill>
              <a:latin typeface="Sakkal Majalla" panose="02000000000000000000" pitchFamily="2" charset="-78"/>
              <a:cs typeface="Sakkal Majalla" panose="02000000000000000000" pitchFamily="2" charset="-78"/>
            </a:endParaRPr>
          </a:p>
        </p:txBody>
      </p:sp>
      <p:cxnSp>
        <p:nvCxnSpPr>
          <p:cNvPr id="152" name="رابط كسهم مستقيم 89">
            <a:extLst>
              <a:ext uri="{FF2B5EF4-FFF2-40B4-BE49-F238E27FC236}">
                <a16:creationId xmlns:a16="http://schemas.microsoft.com/office/drawing/2014/main" id="{059E06D8-A54D-4B9B-99C5-0E4A806983A8}"/>
              </a:ext>
            </a:extLst>
          </p:cNvPr>
          <p:cNvCxnSpPr>
            <a:cxnSpLocks/>
          </p:cNvCxnSpPr>
          <p:nvPr/>
        </p:nvCxnSpPr>
        <p:spPr>
          <a:xfrm>
            <a:off x="7396360" y="4497746"/>
            <a:ext cx="662" cy="1885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 name="مستطيل: زوايا مستديرة 96">
            <a:extLst>
              <a:ext uri="{FF2B5EF4-FFF2-40B4-BE49-F238E27FC236}">
                <a16:creationId xmlns:a16="http://schemas.microsoft.com/office/drawing/2014/main" id="{8F06B9EF-B444-499C-98A6-4D316186A76A}"/>
              </a:ext>
            </a:extLst>
          </p:cNvPr>
          <p:cNvSpPr/>
          <p:nvPr/>
        </p:nvSpPr>
        <p:spPr>
          <a:xfrm>
            <a:off x="6898054" y="4733957"/>
            <a:ext cx="1012585" cy="1538807"/>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العم</a:t>
            </a:r>
            <a:r>
              <a:rPr lang="ar-BH" sz="2000" b="1" dirty="0">
                <a:solidFill>
                  <a:schemeClr val="tx1"/>
                </a:solidFill>
                <a:latin typeface="Sakkal Majalla" panose="02000000000000000000" pitchFamily="2" charset="-78"/>
                <a:cs typeface="Sakkal Majalla" panose="02000000000000000000" pitchFamily="2" charset="-78"/>
              </a:rPr>
              <a:t>ّ</a:t>
            </a:r>
            <a:r>
              <a:rPr lang="ar-SA" sz="2000" b="1" dirty="0">
                <a:solidFill>
                  <a:schemeClr val="tx1"/>
                </a:solidFill>
                <a:latin typeface="Sakkal Majalla" panose="02000000000000000000" pitchFamily="2" charset="-78"/>
                <a:cs typeface="Sakkal Majalla" panose="02000000000000000000" pitchFamily="2" charset="-78"/>
              </a:rPr>
              <a:t>ات والخالات.</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54" name="مستطيل: زوايا مستديرة 59">
            <a:extLst>
              <a:ext uri="{FF2B5EF4-FFF2-40B4-BE49-F238E27FC236}">
                <a16:creationId xmlns:a16="http://schemas.microsoft.com/office/drawing/2014/main" id="{9A5EC71D-58B7-4575-885F-83B49C79DDBF}"/>
              </a:ext>
            </a:extLst>
          </p:cNvPr>
          <p:cNvSpPr/>
          <p:nvPr/>
        </p:nvSpPr>
        <p:spPr>
          <a:xfrm>
            <a:off x="3568378" y="4855481"/>
            <a:ext cx="904461" cy="1401490"/>
          </a:xfrm>
          <a:prstGeom prst="roundRect">
            <a:avLst/>
          </a:prstGeom>
          <a:solidFill>
            <a:srgbClr val="C9E4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زوجة الأب والجد</a:t>
            </a:r>
            <a:r>
              <a:rPr lang="ar-BH" sz="2000" b="1" dirty="0">
                <a:solidFill>
                  <a:schemeClr val="tx1"/>
                </a:solidFill>
                <a:latin typeface="Sakkal Majalla" panose="02000000000000000000" pitchFamily="2" charset="-78"/>
                <a:cs typeface="Sakkal Majalla" panose="02000000000000000000" pitchFamily="2" charset="-78"/>
              </a:rPr>
              <a:t>ّ</a:t>
            </a:r>
            <a:r>
              <a:rPr lang="ar-SA" sz="2000" b="1" dirty="0">
                <a:solidFill>
                  <a:schemeClr val="tx1"/>
                </a:solidFill>
                <a:latin typeface="Sakkal Majalla" panose="02000000000000000000" pitchFamily="2" charset="-78"/>
                <a:cs typeface="Sakkal Majalla" panose="02000000000000000000" pitchFamily="2" charset="-78"/>
              </a:rPr>
              <a:t> وإن علا.</a:t>
            </a:r>
            <a:endParaRPr lang="en-US" sz="2000" b="1" dirty="0">
              <a:solidFill>
                <a:schemeClr val="tx1"/>
              </a:solidFill>
              <a:latin typeface="Sakkal Majalla" panose="02000000000000000000" pitchFamily="2" charset="-78"/>
              <a:cs typeface="Sakkal Majalla" panose="02000000000000000000" pitchFamily="2" charset="-78"/>
            </a:endParaRPr>
          </a:p>
        </p:txBody>
      </p:sp>
      <p:cxnSp>
        <p:nvCxnSpPr>
          <p:cNvPr id="155" name="رابط كسهم مستقيم 58">
            <a:extLst>
              <a:ext uri="{FF2B5EF4-FFF2-40B4-BE49-F238E27FC236}">
                <a16:creationId xmlns:a16="http://schemas.microsoft.com/office/drawing/2014/main" id="{B6768F15-4BA6-4CB3-95A3-DEA5E4860978}"/>
              </a:ext>
            </a:extLst>
          </p:cNvPr>
          <p:cNvCxnSpPr/>
          <p:nvPr/>
        </p:nvCxnSpPr>
        <p:spPr>
          <a:xfrm>
            <a:off x="4048747" y="4467927"/>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6" name="مستطيل: زوايا مستديرة 54">
            <a:extLst>
              <a:ext uri="{FF2B5EF4-FFF2-40B4-BE49-F238E27FC236}">
                <a16:creationId xmlns:a16="http://schemas.microsoft.com/office/drawing/2014/main" id="{4006B755-50C6-41DA-B2B1-8CE770B1958F}"/>
              </a:ext>
            </a:extLst>
          </p:cNvPr>
          <p:cNvSpPr/>
          <p:nvPr/>
        </p:nvSpPr>
        <p:spPr>
          <a:xfrm>
            <a:off x="3594849" y="3224563"/>
            <a:ext cx="904462" cy="1243364"/>
          </a:xfrm>
          <a:prstGeom prst="roundRect">
            <a:avLst/>
          </a:prstGeom>
          <a:solidFill>
            <a:srgbClr val="C9E4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زوجة أصل الرجل وإنْ عَلَا.</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57" name="مستطيل: زوايا مستديرة 52">
            <a:extLst>
              <a:ext uri="{FF2B5EF4-FFF2-40B4-BE49-F238E27FC236}">
                <a16:creationId xmlns:a16="http://schemas.microsoft.com/office/drawing/2014/main" id="{03ECE7E2-FE64-4F57-A4F1-E81BCC6093B2}"/>
              </a:ext>
            </a:extLst>
          </p:cNvPr>
          <p:cNvSpPr/>
          <p:nvPr/>
        </p:nvSpPr>
        <p:spPr>
          <a:xfrm>
            <a:off x="1366612" y="3213583"/>
            <a:ext cx="997226" cy="1213618"/>
          </a:xfrm>
          <a:prstGeom prst="roundRect">
            <a:avLst/>
          </a:prstGeom>
          <a:solidFill>
            <a:srgbClr val="C9E4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أصول الزوجة وإنْ عَلَوْنَ.</a:t>
            </a:r>
            <a:endParaRPr lang="en-US" sz="2000" b="1" dirty="0">
              <a:solidFill>
                <a:schemeClr val="tx1"/>
              </a:solidFill>
              <a:latin typeface="Sakkal Majalla" panose="02000000000000000000" pitchFamily="2" charset="-78"/>
              <a:cs typeface="Sakkal Majalla" panose="02000000000000000000" pitchFamily="2" charset="-78"/>
            </a:endParaRPr>
          </a:p>
        </p:txBody>
      </p:sp>
      <p:cxnSp>
        <p:nvCxnSpPr>
          <p:cNvPr id="158" name="رابط كسهم مستقيم 55">
            <a:extLst>
              <a:ext uri="{FF2B5EF4-FFF2-40B4-BE49-F238E27FC236}">
                <a16:creationId xmlns:a16="http://schemas.microsoft.com/office/drawing/2014/main" id="{992A0F66-9CDF-4905-959B-D632C4F8130C}"/>
              </a:ext>
            </a:extLst>
          </p:cNvPr>
          <p:cNvCxnSpPr/>
          <p:nvPr/>
        </p:nvCxnSpPr>
        <p:spPr>
          <a:xfrm>
            <a:off x="1871861" y="4467928"/>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مستطيل: زوايا مستديرة 61">
            <a:extLst>
              <a:ext uri="{FF2B5EF4-FFF2-40B4-BE49-F238E27FC236}">
                <a16:creationId xmlns:a16="http://schemas.microsoft.com/office/drawing/2014/main" id="{5DB3ADE4-AB78-4C3B-A8C1-72A27058644D}"/>
              </a:ext>
            </a:extLst>
          </p:cNvPr>
          <p:cNvSpPr/>
          <p:nvPr/>
        </p:nvSpPr>
        <p:spPr>
          <a:xfrm>
            <a:off x="1355002" y="4855203"/>
            <a:ext cx="997226" cy="1421026"/>
          </a:xfrm>
          <a:prstGeom prst="roundRect">
            <a:avLst/>
          </a:prstGeom>
          <a:solidFill>
            <a:srgbClr val="C9E4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akkal Majalla" panose="02000000000000000000" pitchFamily="2" charset="-78"/>
                <a:cs typeface="Sakkal Majalla" panose="02000000000000000000" pitchFamily="2" charset="-78"/>
              </a:rPr>
              <a:t>أم الزوجة وجد</a:t>
            </a:r>
            <a:r>
              <a:rPr lang="ar-BH" sz="2000" b="1" dirty="0">
                <a:solidFill>
                  <a:schemeClr val="tx1"/>
                </a:solidFill>
                <a:latin typeface="Sakkal Majalla" panose="02000000000000000000" pitchFamily="2" charset="-78"/>
                <a:cs typeface="Sakkal Majalla" panose="02000000000000000000" pitchFamily="2" charset="-78"/>
              </a:rPr>
              <a:t>ّ</a:t>
            </a:r>
            <a:r>
              <a:rPr lang="ar-SA" sz="2000" b="1" dirty="0" err="1">
                <a:solidFill>
                  <a:schemeClr val="tx1"/>
                </a:solidFill>
                <a:latin typeface="Sakkal Majalla" panose="02000000000000000000" pitchFamily="2" charset="-78"/>
                <a:cs typeface="Sakkal Majalla" panose="02000000000000000000" pitchFamily="2" charset="-78"/>
              </a:rPr>
              <a:t>تها</a:t>
            </a:r>
            <a:r>
              <a:rPr lang="ar-SA" sz="2000" b="1" dirty="0">
                <a:solidFill>
                  <a:schemeClr val="tx1"/>
                </a:solidFill>
                <a:latin typeface="Sakkal Majalla" panose="02000000000000000000" pitchFamily="2" charset="-78"/>
                <a:cs typeface="Sakkal Majalla" panose="02000000000000000000" pitchFamily="2" charset="-78"/>
              </a:rPr>
              <a:t> وإن علت.</a:t>
            </a:r>
            <a:endParaRPr lang="en-US" sz="2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4554715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2500"/>
                            </p:stCondLst>
                            <p:childTnLst>
                              <p:par>
                                <p:cTn id="27" presetID="6" presetClass="entr" presetSubtype="16" fill="hold" nodeType="afterEffect">
                                  <p:stCondLst>
                                    <p:cond delay="0"/>
                                  </p:stCondLst>
                                  <p:childTnLst>
                                    <p:set>
                                      <p:cBhvr>
                                        <p:cTn id="28" dur="1" fill="hold">
                                          <p:stCondLst>
                                            <p:cond delay="0"/>
                                          </p:stCondLst>
                                        </p:cTn>
                                        <p:tgtEl>
                                          <p:spTgt spid="147"/>
                                        </p:tgtEl>
                                        <p:attrNameLst>
                                          <p:attrName>style.visibility</p:attrName>
                                        </p:attrNameLst>
                                      </p:cBhvr>
                                      <p:to>
                                        <p:strVal val="visible"/>
                                      </p:to>
                                    </p:set>
                                    <p:animEffect transition="in" filter="circle(in)">
                                      <p:cBhvr>
                                        <p:cTn id="29" dur="2000"/>
                                        <p:tgtEl>
                                          <p:spTgt spid="147"/>
                                        </p:tgtEl>
                                      </p:cBhvr>
                                    </p:animEffect>
                                  </p:childTnLst>
                                </p:cTn>
                              </p:par>
                            </p:childTnLst>
                          </p:cTn>
                        </p:par>
                        <p:par>
                          <p:cTn id="30" fill="hold">
                            <p:stCondLst>
                              <p:cond delay="4500"/>
                            </p:stCondLst>
                            <p:childTnLst>
                              <p:par>
                                <p:cTn id="31" presetID="26" presetClass="entr" presetSubtype="0" fill="hold" grpId="0" nodeType="after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wipe(down)">
                                      <p:cBhvr>
                                        <p:cTn id="33" dur="580">
                                          <p:stCondLst>
                                            <p:cond delay="0"/>
                                          </p:stCondLst>
                                        </p:cTn>
                                        <p:tgtEl>
                                          <p:spTgt spid="120"/>
                                        </p:tgtEl>
                                      </p:cBhvr>
                                    </p:animEffect>
                                    <p:anim calcmode="lin" valueType="num">
                                      <p:cBhvr>
                                        <p:cTn id="34" dur="1822" tmFilter="0,0; 0.14,0.36; 0.43,0.73; 0.71,0.91; 1.0,1.0">
                                          <p:stCondLst>
                                            <p:cond delay="0"/>
                                          </p:stCondLst>
                                        </p:cTn>
                                        <p:tgtEl>
                                          <p:spTgt spid="12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2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2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2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20"/>
                                        </p:tgtEl>
                                        <p:attrNameLst>
                                          <p:attrName>ppt_y</p:attrName>
                                        </p:attrNameLst>
                                      </p:cBhvr>
                                      <p:tavLst>
                                        <p:tav tm="0" fmla="#ppt_y-sin(pi*$)/81">
                                          <p:val>
                                            <p:fltVal val="0"/>
                                          </p:val>
                                        </p:tav>
                                        <p:tav tm="100000">
                                          <p:val>
                                            <p:fltVal val="1"/>
                                          </p:val>
                                        </p:tav>
                                      </p:tavLst>
                                    </p:anim>
                                    <p:animScale>
                                      <p:cBhvr>
                                        <p:cTn id="39" dur="26">
                                          <p:stCondLst>
                                            <p:cond delay="650"/>
                                          </p:stCondLst>
                                        </p:cTn>
                                        <p:tgtEl>
                                          <p:spTgt spid="120"/>
                                        </p:tgtEl>
                                      </p:cBhvr>
                                      <p:to x="100000" y="60000"/>
                                    </p:animScale>
                                    <p:animScale>
                                      <p:cBhvr>
                                        <p:cTn id="40" dur="166" decel="50000">
                                          <p:stCondLst>
                                            <p:cond delay="676"/>
                                          </p:stCondLst>
                                        </p:cTn>
                                        <p:tgtEl>
                                          <p:spTgt spid="120"/>
                                        </p:tgtEl>
                                      </p:cBhvr>
                                      <p:to x="100000" y="100000"/>
                                    </p:animScale>
                                    <p:animScale>
                                      <p:cBhvr>
                                        <p:cTn id="41" dur="26">
                                          <p:stCondLst>
                                            <p:cond delay="1312"/>
                                          </p:stCondLst>
                                        </p:cTn>
                                        <p:tgtEl>
                                          <p:spTgt spid="120"/>
                                        </p:tgtEl>
                                      </p:cBhvr>
                                      <p:to x="100000" y="80000"/>
                                    </p:animScale>
                                    <p:animScale>
                                      <p:cBhvr>
                                        <p:cTn id="42" dur="166" decel="50000">
                                          <p:stCondLst>
                                            <p:cond delay="1338"/>
                                          </p:stCondLst>
                                        </p:cTn>
                                        <p:tgtEl>
                                          <p:spTgt spid="120"/>
                                        </p:tgtEl>
                                      </p:cBhvr>
                                      <p:to x="100000" y="100000"/>
                                    </p:animScale>
                                    <p:animScale>
                                      <p:cBhvr>
                                        <p:cTn id="43" dur="26">
                                          <p:stCondLst>
                                            <p:cond delay="1642"/>
                                          </p:stCondLst>
                                        </p:cTn>
                                        <p:tgtEl>
                                          <p:spTgt spid="120"/>
                                        </p:tgtEl>
                                      </p:cBhvr>
                                      <p:to x="100000" y="90000"/>
                                    </p:animScale>
                                    <p:animScale>
                                      <p:cBhvr>
                                        <p:cTn id="44" dur="166" decel="50000">
                                          <p:stCondLst>
                                            <p:cond delay="1668"/>
                                          </p:stCondLst>
                                        </p:cTn>
                                        <p:tgtEl>
                                          <p:spTgt spid="120"/>
                                        </p:tgtEl>
                                      </p:cBhvr>
                                      <p:to x="100000" y="100000"/>
                                    </p:animScale>
                                    <p:animScale>
                                      <p:cBhvr>
                                        <p:cTn id="45" dur="26">
                                          <p:stCondLst>
                                            <p:cond delay="1808"/>
                                          </p:stCondLst>
                                        </p:cTn>
                                        <p:tgtEl>
                                          <p:spTgt spid="120"/>
                                        </p:tgtEl>
                                      </p:cBhvr>
                                      <p:to x="100000" y="95000"/>
                                    </p:animScale>
                                    <p:animScale>
                                      <p:cBhvr>
                                        <p:cTn id="46" dur="166" decel="50000">
                                          <p:stCondLst>
                                            <p:cond delay="1834"/>
                                          </p:stCondLst>
                                        </p:cTn>
                                        <p:tgtEl>
                                          <p:spTgt spid="120"/>
                                        </p:tgtEl>
                                      </p:cBhvr>
                                      <p:to x="100000" y="100000"/>
                                    </p:animScale>
                                  </p:childTnLst>
                                </p:cTn>
                              </p:par>
                            </p:childTnLst>
                          </p:cTn>
                        </p:par>
                        <p:par>
                          <p:cTn id="47" fill="hold">
                            <p:stCondLst>
                              <p:cond delay="6500"/>
                            </p:stCondLst>
                            <p:childTnLst>
                              <p:par>
                                <p:cTn id="48" presetID="14" presetClass="entr" presetSubtype="10" fill="hold" nodeType="afterEffect">
                                  <p:stCondLst>
                                    <p:cond delay="0"/>
                                  </p:stCondLst>
                                  <p:childTnLst>
                                    <p:set>
                                      <p:cBhvr>
                                        <p:cTn id="49" dur="1" fill="hold">
                                          <p:stCondLst>
                                            <p:cond delay="0"/>
                                          </p:stCondLst>
                                        </p:cTn>
                                        <p:tgtEl>
                                          <p:spTgt spid="121"/>
                                        </p:tgtEl>
                                        <p:attrNameLst>
                                          <p:attrName>style.visibility</p:attrName>
                                        </p:attrNameLst>
                                      </p:cBhvr>
                                      <p:to>
                                        <p:strVal val="visible"/>
                                      </p:to>
                                    </p:set>
                                    <p:animEffect transition="in" filter="randombar(horizontal)">
                                      <p:cBhvr>
                                        <p:cTn id="50" dur="500"/>
                                        <p:tgtEl>
                                          <p:spTgt spid="121"/>
                                        </p:tgtEl>
                                      </p:cBhvr>
                                    </p:animEffect>
                                  </p:childTnLst>
                                </p:cTn>
                              </p:par>
                            </p:childTnLst>
                          </p:cTn>
                        </p:par>
                        <p:par>
                          <p:cTn id="51" fill="hold">
                            <p:stCondLst>
                              <p:cond delay="7000"/>
                            </p:stCondLst>
                            <p:childTnLst>
                              <p:par>
                                <p:cTn id="52" presetID="42" presetClass="entr" presetSubtype="0" fill="hold" grpId="0" nodeType="after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fade">
                                      <p:cBhvr>
                                        <p:cTn id="54" dur="1000"/>
                                        <p:tgtEl>
                                          <p:spTgt spid="131"/>
                                        </p:tgtEl>
                                      </p:cBhvr>
                                    </p:animEffect>
                                    <p:anim calcmode="lin" valueType="num">
                                      <p:cBhvr>
                                        <p:cTn id="55" dur="1000" fill="hold"/>
                                        <p:tgtEl>
                                          <p:spTgt spid="131"/>
                                        </p:tgtEl>
                                        <p:attrNameLst>
                                          <p:attrName>ppt_x</p:attrName>
                                        </p:attrNameLst>
                                      </p:cBhvr>
                                      <p:tavLst>
                                        <p:tav tm="0">
                                          <p:val>
                                            <p:strVal val="#ppt_x"/>
                                          </p:val>
                                        </p:tav>
                                        <p:tav tm="100000">
                                          <p:val>
                                            <p:strVal val="#ppt_x"/>
                                          </p:val>
                                        </p:tav>
                                      </p:tavLst>
                                    </p:anim>
                                    <p:anim calcmode="lin" valueType="num">
                                      <p:cBhvr>
                                        <p:cTn id="56" dur="1000" fill="hold"/>
                                        <p:tgtEl>
                                          <p:spTgt spid="1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5"/>
                                        </p:tgtEl>
                                        <p:attrNameLst>
                                          <p:attrName>style.visibility</p:attrName>
                                        </p:attrNameLst>
                                      </p:cBhvr>
                                      <p:to>
                                        <p:strVal val="visible"/>
                                      </p:to>
                                    </p:set>
                                    <p:animEffect transition="in" filter="fade">
                                      <p:cBhvr>
                                        <p:cTn id="59" dur="1000"/>
                                        <p:tgtEl>
                                          <p:spTgt spid="135"/>
                                        </p:tgtEl>
                                      </p:cBhvr>
                                    </p:animEffect>
                                    <p:anim calcmode="lin" valueType="num">
                                      <p:cBhvr>
                                        <p:cTn id="60" dur="1000" fill="hold"/>
                                        <p:tgtEl>
                                          <p:spTgt spid="135"/>
                                        </p:tgtEl>
                                        <p:attrNameLst>
                                          <p:attrName>ppt_x</p:attrName>
                                        </p:attrNameLst>
                                      </p:cBhvr>
                                      <p:tavLst>
                                        <p:tav tm="0">
                                          <p:val>
                                            <p:strVal val="#ppt_x"/>
                                          </p:val>
                                        </p:tav>
                                        <p:tav tm="100000">
                                          <p:val>
                                            <p:strVal val="#ppt_x"/>
                                          </p:val>
                                        </p:tav>
                                      </p:tavLst>
                                    </p:anim>
                                    <p:anim calcmode="lin" valueType="num">
                                      <p:cBhvr>
                                        <p:cTn id="61" dur="1000" fill="hold"/>
                                        <p:tgtEl>
                                          <p:spTgt spid="135"/>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139"/>
                                        </p:tgtEl>
                                        <p:attrNameLst>
                                          <p:attrName>style.visibility</p:attrName>
                                        </p:attrNameLst>
                                      </p:cBhvr>
                                      <p:to>
                                        <p:strVal val="visible"/>
                                      </p:to>
                                    </p:set>
                                    <p:animEffect transition="in" filter="fade">
                                      <p:cBhvr>
                                        <p:cTn id="65" dur="500"/>
                                        <p:tgtEl>
                                          <p:spTgt spid="139"/>
                                        </p:tgtEl>
                                      </p:cBhvr>
                                    </p:animEffect>
                                  </p:childTnLst>
                                </p:cTn>
                              </p:par>
                            </p:childTnLst>
                          </p:cTn>
                        </p:par>
                        <p:par>
                          <p:cTn id="66" fill="hold">
                            <p:stCondLst>
                              <p:cond delay="8500"/>
                            </p:stCondLst>
                            <p:childTnLst>
                              <p:par>
                                <p:cTn id="67" presetID="30" presetClass="entr" presetSubtype="0" fill="hold" grpId="0" nodeType="afterEffect">
                                  <p:stCondLst>
                                    <p:cond delay="0"/>
                                  </p:stCondLst>
                                  <p:childTnLst>
                                    <p:set>
                                      <p:cBhvr>
                                        <p:cTn id="68" dur="1" fill="hold">
                                          <p:stCondLst>
                                            <p:cond delay="0"/>
                                          </p:stCondLst>
                                        </p:cTn>
                                        <p:tgtEl>
                                          <p:spTgt spid="130"/>
                                        </p:tgtEl>
                                        <p:attrNameLst>
                                          <p:attrName>style.visibility</p:attrName>
                                        </p:attrNameLst>
                                      </p:cBhvr>
                                      <p:to>
                                        <p:strVal val="visible"/>
                                      </p:to>
                                    </p:set>
                                    <p:animEffect transition="in" filter="fade">
                                      <p:cBhvr>
                                        <p:cTn id="69" dur="800" decel="100000"/>
                                        <p:tgtEl>
                                          <p:spTgt spid="130"/>
                                        </p:tgtEl>
                                      </p:cBhvr>
                                    </p:animEffect>
                                    <p:anim calcmode="lin" valueType="num">
                                      <p:cBhvr>
                                        <p:cTn id="70" dur="800" decel="100000" fill="hold"/>
                                        <p:tgtEl>
                                          <p:spTgt spid="130"/>
                                        </p:tgtEl>
                                        <p:attrNameLst>
                                          <p:attrName>style.rotation</p:attrName>
                                        </p:attrNameLst>
                                      </p:cBhvr>
                                      <p:tavLst>
                                        <p:tav tm="0">
                                          <p:val>
                                            <p:fltVal val="-90"/>
                                          </p:val>
                                        </p:tav>
                                        <p:tav tm="100000">
                                          <p:val>
                                            <p:fltVal val="0"/>
                                          </p:val>
                                        </p:tav>
                                      </p:tavLst>
                                    </p:anim>
                                    <p:anim calcmode="lin" valueType="num">
                                      <p:cBhvr>
                                        <p:cTn id="71" dur="800" decel="100000" fill="hold"/>
                                        <p:tgtEl>
                                          <p:spTgt spid="130"/>
                                        </p:tgtEl>
                                        <p:attrNameLst>
                                          <p:attrName>ppt_x</p:attrName>
                                        </p:attrNameLst>
                                      </p:cBhvr>
                                      <p:tavLst>
                                        <p:tav tm="0">
                                          <p:val>
                                            <p:strVal val="#ppt_x+0.4"/>
                                          </p:val>
                                        </p:tav>
                                        <p:tav tm="100000">
                                          <p:val>
                                            <p:strVal val="#ppt_x-0.05"/>
                                          </p:val>
                                        </p:tav>
                                      </p:tavLst>
                                    </p:anim>
                                    <p:anim calcmode="lin" valueType="num">
                                      <p:cBhvr>
                                        <p:cTn id="72" dur="800" decel="100000" fill="hold"/>
                                        <p:tgtEl>
                                          <p:spTgt spid="130"/>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130"/>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130"/>
                                        </p:tgtEl>
                                        <p:attrNameLst>
                                          <p:attrName>ppt_y</p:attrName>
                                        </p:attrNameLst>
                                      </p:cBhvr>
                                      <p:tavLst>
                                        <p:tav tm="0">
                                          <p:val>
                                            <p:strVal val="#ppt_y+0.1"/>
                                          </p:val>
                                        </p:tav>
                                        <p:tav tm="100000">
                                          <p:val>
                                            <p:strVal val="#ppt_y"/>
                                          </p:val>
                                        </p:tav>
                                      </p:tavLst>
                                    </p:anim>
                                  </p:childTnLst>
                                </p:cTn>
                              </p:par>
                              <p:par>
                                <p:cTn id="75" presetID="30" presetClass="entr" presetSubtype="0" fill="hold" nodeType="with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fade">
                                      <p:cBhvr>
                                        <p:cTn id="77" dur="800" decel="100000"/>
                                        <p:tgtEl>
                                          <p:spTgt spid="133"/>
                                        </p:tgtEl>
                                      </p:cBhvr>
                                    </p:animEffect>
                                    <p:anim calcmode="lin" valueType="num">
                                      <p:cBhvr>
                                        <p:cTn id="78" dur="800" decel="100000" fill="hold"/>
                                        <p:tgtEl>
                                          <p:spTgt spid="133"/>
                                        </p:tgtEl>
                                        <p:attrNameLst>
                                          <p:attrName>style.rotation</p:attrName>
                                        </p:attrNameLst>
                                      </p:cBhvr>
                                      <p:tavLst>
                                        <p:tav tm="0">
                                          <p:val>
                                            <p:fltVal val="-90"/>
                                          </p:val>
                                        </p:tav>
                                        <p:tav tm="100000">
                                          <p:val>
                                            <p:fltVal val="0"/>
                                          </p:val>
                                        </p:tav>
                                      </p:tavLst>
                                    </p:anim>
                                    <p:anim calcmode="lin" valueType="num">
                                      <p:cBhvr>
                                        <p:cTn id="79" dur="800" decel="100000" fill="hold"/>
                                        <p:tgtEl>
                                          <p:spTgt spid="133"/>
                                        </p:tgtEl>
                                        <p:attrNameLst>
                                          <p:attrName>ppt_x</p:attrName>
                                        </p:attrNameLst>
                                      </p:cBhvr>
                                      <p:tavLst>
                                        <p:tav tm="0">
                                          <p:val>
                                            <p:strVal val="#ppt_x+0.4"/>
                                          </p:val>
                                        </p:tav>
                                        <p:tav tm="100000">
                                          <p:val>
                                            <p:strVal val="#ppt_x-0.05"/>
                                          </p:val>
                                        </p:tav>
                                      </p:tavLst>
                                    </p:anim>
                                    <p:anim calcmode="lin" valueType="num">
                                      <p:cBhvr>
                                        <p:cTn id="80" dur="800" decel="100000" fill="hold"/>
                                        <p:tgtEl>
                                          <p:spTgt spid="133"/>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33"/>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33"/>
                                        </p:tgtEl>
                                        <p:attrNameLst>
                                          <p:attrName>ppt_y</p:attrName>
                                        </p:attrNameLst>
                                      </p:cBhvr>
                                      <p:tavLst>
                                        <p:tav tm="0">
                                          <p:val>
                                            <p:strVal val="#ppt_y+0.1"/>
                                          </p:val>
                                        </p:tav>
                                        <p:tav tm="100000">
                                          <p:val>
                                            <p:strVal val="#ppt_y"/>
                                          </p:val>
                                        </p:tav>
                                      </p:tavLst>
                                    </p:anim>
                                  </p:childTnLst>
                                </p:cTn>
                              </p:par>
                            </p:childTnLst>
                          </p:cTn>
                        </p:par>
                        <p:par>
                          <p:cTn id="83" fill="hold">
                            <p:stCondLst>
                              <p:cond delay="9500"/>
                            </p:stCondLst>
                            <p:childTnLst>
                              <p:par>
                                <p:cTn id="84" presetID="21" presetClass="entr" presetSubtype="1" fill="hold" grpId="0" nodeType="afterEffect">
                                  <p:stCondLst>
                                    <p:cond delay="0"/>
                                  </p:stCondLst>
                                  <p:childTnLst>
                                    <p:set>
                                      <p:cBhvr>
                                        <p:cTn id="85" dur="1" fill="hold">
                                          <p:stCondLst>
                                            <p:cond delay="0"/>
                                          </p:stCondLst>
                                        </p:cTn>
                                        <p:tgtEl>
                                          <p:spTgt spid="138"/>
                                        </p:tgtEl>
                                        <p:attrNameLst>
                                          <p:attrName>style.visibility</p:attrName>
                                        </p:attrNameLst>
                                      </p:cBhvr>
                                      <p:to>
                                        <p:strVal val="visible"/>
                                      </p:to>
                                    </p:set>
                                    <p:animEffect transition="in" filter="wheel(1)">
                                      <p:cBhvr>
                                        <p:cTn id="86" dur="2000"/>
                                        <p:tgtEl>
                                          <p:spTgt spid="138"/>
                                        </p:tgtEl>
                                      </p:cBhvr>
                                    </p:animEffect>
                                  </p:childTnLst>
                                </p:cTn>
                              </p:par>
                            </p:childTnLst>
                          </p:cTn>
                        </p:par>
                        <p:par>
                          <p:cTn id="87" fill="hold">
                            <p:stCondLst>
                              <p:cond delay="11500"/>
                            </p:stCondLst>
                            <p:childTnLst>
                              <p:par>
                                <p:cTn id="88" presetID="6" presetClass="entr" presetSubtype="16" fill="hold" grpId="0" nodeType="afterEffect">
                                  <p:stCondLst>
                                    <p:cond delay="0"/>
                                  </p:stCondLst>
                                  <p:childTnLst>
                                    <p:set>
                                      <p:cBhvr>
                                        <p:cTn id="89" dur="1" fill="hold">
                                          <p:stCondLst>
                                            <p:cond delay="0"/>
                                          </p:stCondLst>
                                        </p:cTn>
                                        <p:tgtEl>
                                          <p:spTgt spid="129"/>
                                        </p:tgtEl>
                                        <p:attrNameLst>
                                          <p:attrName>style.visibility</p:attrName>
                                        </p:attrNameLst>
                                      </p:cBhvr>
                                      <p:to>
                                        <p:strVal val="visible"/>
                                      </p:to>
                                    </p:set>
                                    <p:animEffect transition="in" filter="circle(in)">
                                      <p:cBhvr>
                                        <p:cTn id="90" dur="2000"/>
                                        <p:tgtEl>
                                          <p:spTgt spid="129"/>
                                        </p:tgtEl>
                                      </p:cBhvr>
                                    </p:animEffect>
                                  </p:childTnLst>
                                </p:cTn>
                              </p:par>
                              <p:par>
                                <p:cTn id="91" presetID="6" presetClass="entr" presetSubtype="16" fill="hold" nodeType="withEffect">
                                  <p:stCondLst>
                                    <p:cond delay="0"/>
                                  </p:stCondLst>
                                  <p:childTnLst>
                                    <p:set>
                                      <p:cBhvr>
                                        <p:cTn id="92" dur="1" fill="hold">
                                          <p:stCondLst>
                                            <p:cond delay="0"/>
                                          </p:stCondLst>
                                        </p:cTn>
                                        <p:tgtEl>
                                          <p:spTgt spid="132"/>
                                        </p:tgtEl>
                                        <p:attrNameLst>
                                          <p:attrName>style.visibility</p:attrName>
                                        </p:attrNameLst>
                                      </p:cBhvr>
                                      <p:to>
                                        <p:strVal val="visible"/>
                                      </p:to>
                                    </p:set>
                                    <p:animEffect transition="in" filter="circle(in)">
                                      <p:cBhvr>
                                        <p:cTn id="93" dur="2000"/>
                                        <p:tgtEl>
                                          <p:spTgt spid="132"/>
                                        </p:tgtEl>
                                      </p:cBhvr>
                                    </p:animEffect>
                                  </p:childTnLst>
                                </p:cTn>
                              </p:par>
                            </p:childTnLst>
                          </p:cTn>
                        </p:par>
                        <p:par>
                          <p:cTn id="94" fill="hold">
                            <p:stCondLst>
                              <p:cond delay="13500"/>
                            </p:stCondLst>
                            <p:childTnLst>
                              <p:par>
                                <p:cTn id="95" presetID="26" presetClass="entr" presetSubtype="0" fill="hold" grpId="0" nodeType="afterEffect">
                                  <p:stCondLst>
                                    <p:cond delay="0"/>
                                  </p:stCondLst>
                                  <p:childTnLst>
                                    <p:set>
                                      <p:cBhvr>
                                        <p:cTn id="96" dur="1" fill="hold">
                                          <p:stCondLst>
                                            <p:cond delay="0"/>
                                          </p:stCondLst>
                                        </p:cTn>
                                        <p:tgtEl>
                                          <p:spTgt spid="137"/>
                                        </p:tgtEl>
                                        <p:attrNameLst>
                                          <p:attrName>style.visibility</p:attrName>
                                        </p:attrNameLst>
                                      </p:cBhvr>
                                      <p:to>
                                        <p:strVal val="visible"/>
                                      </p:to>
                                    </p:set>
                                    <p:animEffect transition="in" filter="wipe(down)">
                                      <p:cBhvr>
                                        <p:cTn id="97" dur="580">
                                          <p:stCondLst>
                                            <p:cond delay="0"/>
                                          </p:stCondLst>
                                        </p:cTn>
                                        <p:tgtEl>
                                          <p:spTgt spid="137"/>
                                        </p:tgtEl>
                                      </p:cBhvr>
                                    </p:animEffect>
                                    <p:anim calcmode="lin" valueType="num">
                                      <p:cBhvr>
                                        <p:cTn id="98" dur="1822" tmFilter="0,0; 0.14,0.36; 0.43,0.73; 0.71,0.91; 1.0,1.0">
                                          <p:stCondLst>
                                            <p:cond delay="0"/>
                                          </p:stCondLst>
                                        </p:cTn>
                                        <p:tgtEl>
                                          <p:spTgt spid="13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3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3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3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37"/>
                                        </p:tgtEl>
                                        <p:attrNameLst>
                                          <p:attrName>ppt_y</p:attrName>
                                        </p:attrNameLst>
                                      </p:cBhvr>
                                      <p:tavLst>
                                        <p:tav tm="0" fmla="#ppt_y-sin(pi*$)/81">
                                          <p:val>
                                            <p:fltVal val="0"/>
                                          </p:val>
                                        </p:tav>
                                        <p:tav tm="100000">
                                          <p:val>
                                            <p:fltVal val="1"/>
                                          </p:val>
                                        </p:tav>
                                      </p:tavLst>
                                    </p:anim>
                                    <p:animScale>
                                      <p:cBhvr>
                                        <p:cTn id="103" dur="26">
                                          <p:stCondLst>
                                            <p:cond delay="650"/>
                                          </p:stCondLst>
                                        </p:cTn>
                                        <p:tgtEl>
                                          <p:spTgt spid="137"/>
                                        </p:tgtEl>
                                      </p:cBhvr>
                                      <p:to x="100000" y="60000"/>
                                    </p:animScale>
                                    <p:animScale>
                                      <p:cBhvr>
                                        <p:cTn id="104" dur="166" decel="50000">
                                          <p:stCondLst>
                                            <p:cond delay="676"/>
                                          </p:stCondLst>
                                        </p:cTn>
                                        <p:tgtEl>
                                          <p:spTgt spid="137"/>
                                        </p:tgtEl>
                                      </p:cBhvr>
                                      <p:to x="100000" y="100000"/>
                                    </p:animScale>
                                    <p:animScale>
                                      <p:cBhvr>
                                        <p:cTn id="105" dur="26">
                                          <p:stCondLst>
                                            <p:cond delay="1312"/>
                                          </p:stCondLst>
                                        </p:cTn>
                                        <p:tgtEl>
                                          <p:spTgt spid="137"/>
                                        </p:tgtEl>
                                      </p:cBhvr>
                                      <p:to x="100000" y="80000"/>
                                    </p:animScale>
                                    <p:animScale>
                                      <p:cBhvr>
                                        <p:cTn id="106" dur="166" decel="50000">
                                          <p:stCondLst>
                                            <p:cond delay="1338"/>
                                          </p:stCondLst>
                                        </p:cTn>
                                        <p:tgtEl>
                                          <p:spTgt spid="137"/>
                                        </p:tgtEl>
                                      </p:cBhvr>
                                      <p:to x="100000" y="100000"/>
                                    </p:animScale>
                                    <p:animScale>
                                      <p:cBhvr>
                                        <p:cTn id="107" dur="26">
                                          <p:stCondLst>
                                            <p:cond delay="1642"/>
                                          </p:stCondLst>
                                        </p:cTn>
                                        <p:tgtEl>
                                          <p:spTgt spid="137"/>
                                        </p:tgtEl>
                                      </p:cBhvr>
                                      <p:to x="100000" y="90000"/>
                                    </p:animScale>
                                    <p:animScale>
                                      <p:cBhvr>
                                        <p:cTn id="108" dur="166" decel="50000">
                                          <p:stCondLst>
                                            <p:cond delay="1668"/>
                                          </p:stCondLst>
                                        </p:cTn>
                                        <p:tgtEl>
                                          <p:spTgt spid="137"/>
                                        </p:tgtEl>
                                      </p:cBhvr>
                                      <p:to x="100000" y="100000"/>
                                    </p:animScale>
                                    <p:animScale>
                                      <p:cBhvr>
                                        <p:cTn id="109" dur="26">
                                          <p:stCondLst>
                                            <p:cond delay="1808"/>
                                          </p:stCondLst>
                                        </p:cTn>
                                        <p:tgtEl>
                                          <p:spTgt spid="137"/>
                                        </p:tgtEl>
                                      </p:cBhvr>
                                      <p:to x="100000" y="95000"/>
                                    </p:animScale>
                                    <p:animScale>
                                      <p:cBhvr>
                                        <p:cTn id="110" dur="166" decel="50000">
                                          <p:stCondLst>
                                            <p:cond delay="1834"/>
                                          </p:stCondLst>
                                        </p:cTn>
                                        <p:tgtEl>
                                          <p:spTgt spid="137"/>
                                        </p:tgtEl>
                                      </p:cBhvr>
                                      <p:to x="100000" y="100000"/>
                                    </p:animScale>
                                  </p:childTnLst>
                                </p:cTn>
                              </p:par>
                            </p:childTnLst>
                          </p:cTn>
                        </p:par>
                        <p:par>
                          <p:cTn id="111" fill="hold">
                            <p:stCondLst>
                              <p:cond delay="15500"/>
                            </p:stCondLst>
                            <p:childTnLst>
                              <p:par>
                                <p:cTn id="112" presetID="52" presetClass="entr" presetSubtype="0" fill="hold" grpId="0" nodeType="afterEffect">
                                  <p:stCondLst>
                                    <p:cond delay="0"/>
                                  </p:stCondLst>
                                  <p:childTnLst>
                                    <p:set>
                                      <p:cBhvr>
                                        <p:cTn id="113" dur="1" fill="hold">
                                          <p:stCondLst>
                                            <p:cond delay="0"/>
                                          </p:stCondLst>
                                        </p:cTn>
                                        <p:tgtEl>
                                          <p:spTgt spid="151"/>
                                        </p:tgtEl>
                                        <p:attrNameLst>
                                          <p:attrName>style.visibility</p:attrName>
                                        </p:attrNameLst>
                                      </p:cBhvr>
                                      <p:to>
                                        <p:strVal val="visible"/>
                                      </p:to>
                                    </p:set>
                                    <p:animScale>
                                      <p:cBhvr>
                                        <p:cTn id="114" dur="1000" decel="50000" fill="hold">
                                          <p:stCondLst>
                                            <p:cond delay="0"/>
                                          </p:stCondLst>
                                        </p:cTn>
                                        <p:tgtEl>
                                          <p:spTgt spid="1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5" dur="1000" decel="50000" fill="hold">
                                          <p:stCondLst>
                                            <p:cond delay="0"/>
                                          </p:stCondLst>
                                        </p:cTn>
                                        <p:tgtEl>
                                          <p:spTgt spid="151"/>
                                        </p:tgtEl>
                                        <p:attrNameLst>
                                          <p:attrName>ppt_x</p:attrName>
                                          <p:attrName>ppt_y</p:attrName>
                                        </p:attrNameLst>
                                      </p:cBhvr>
                                    </p:animMotion>
                                    <p:animEffect transition="in" filter="fade">
                                      <p:cBhvr>
                                        <p:cTn id="116" dur="1000"/>
                                        <p:tgtEl>
                                          <p:spTgt spid="151"/>
                                        </p:tgtEl>
                                      </p:cBhvr>
                                    </p:animEffect>
                                  </p:childTnLst>
                                </p:cTn>
                              </p:par>
                              <p:par>
                                <p:cTn id="117" presetID="52" presetClass="entr" presetSubtype="0" fill="hold" nodeType="withEffect">
                                  <p:stCondLst>
                                    <p:cond delay="0"/>
                                  </p:stCondLst>
                                  <p:childTnLst>
                                    <p:set>
                                      <p:cBhvr>
                                        <p:cTn id="118" dur="1" fill="hold">
                                          <p:stCondLst>
                                            <p:cond delay="0"/>
                                          </p:stCondLst>
                                        </p:cTn>
                                        <p:tgtEl>
                                          <p:spTgt spid="152"/>
                                        </p:tgtEl>
                                        <p:attrNameLst>
                                          <p:attrName>style.visibility</p:attrName>
                                        </p:attrNameLst>
                                      </p:cBhvr>
                                      <p:to>
                                        <p:strVal val="visible"/>
                                      </p:to>
                                    </p:set>
                                    <p:animScale>
                                      <p:cBhvr>
                                        <p:cTn id="119" dur="1000" decel="50000" fill="hold">
                                          <p:stCondLst>
                                            <p:cond delay="0"/>
                                          </p:stCondLst>
                                        </p:cTn>
                                        <p:tgtEl>
                                          <p:spTgt spid="1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52"/>
                                        </p:tgtEl>
                                        <p:attrNameLst>
                                          <p:attrName>ppt_x</p:attrName>
                                          <p:attrName>ppt_y</p:attrName>
                                        </p:attrNameLst>
                                      </p:cBhvr>
                                    </p:animMotion>
                                    <p:animEffect transition="in" filter="fade">
                                      <p:cBhvr>
                                        <p:cTn id="121" dur="1000"/>
                                        <p:tgtEl>
                                          <p:spTgt spid="152"/>
                                        </p:tgtEl>
                                      </p:cBhvr>
                                    </p:animEffect>
                                  </p:childTnLst>
                                </p:cTn>
                              </p:par>
                            </p:childTnLst>
                          </p:cTn>
                        </p:par>
                        <p:par>
                          <p:cTn id="122" fill="hold">
                            <p:stCondLst>
                              <p:cond delay="16500"/>
                            </p:stCondLst>
                            <p:childTnLst>
                              <p:par>
                                <p:cTn id="123" presetID="52" presetClass="entr" presetSubtype="0" fill="hold" grpId="0" nodeType="afterEffect">
                                  <p:stCondLst>
                                    <p:cond delay="0"/>
                                  </p:stCondLst>
                                  <p:childTnLst>
                                    <p:set>
                                      <p:cBhvr>
                                        <p:cTn id="124" dur="1" fill="hold">
                                          <p:stCondLst>
                                            <p:cond delay="0"/>
                                          </p:stCondLst>
                                        </p:cTn>
                                        <p:tgtEl>
                                          <p:spTgt spid="153"/>
                                        </p:tgtEl>
                                        <p:attrNameLst>
                                          <p:attrName>style.visibility</p:attrName>
                                        </p:attrNameLst>
                                      </p:cBhvr>
                                      <p:to>
                                        <p:strVal val="visible"/>
                                      </p:to>
                                    </p:set>
                                    <p:animScale>
                                      <p:cBhvr>
                                        <p:cTn id="125" dur="1000" decel="50000" fill="hold">
                                          <p:stCondLst>
                                            <p:cond delay="0"/>
                                          </p:stCondLst>
                                        </p:cTn>
                                        <p:tgtEl>
                                          <p:spTgt spid="1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6" dur="1000" decel="50000" fill="hold">
                                          <p:stCondLst>
                                            <p:cond delay="0"/>
                                          </p:stCondLst>
                                        </p:cTn>
                                        <p:tgtEl>
                                          <p:spTgt spid="153"/>
                                        </p:tgtEl>
                                        <p:attrNameLst>
                                          <p:attrName>ppt_x</p:attrName>
                                          <p:attrName>ppt_y</p:attrName>
                                        </p:attrNameLst>
                                      </p:cBhvr>
                                    </p:animMotion>
                                    <p:animEffect transition="in" filter="fade">
                                      <p:cBhvr>
                                        <p:cTn id="127" dur="1000"/>
                                        <p:tgtEl>
                                          <p:spTgt spid="153"/>
                                        </p:tgtEl>
                                      </p:cBhvr>
                                    </p:animEffect>
                                  </p:childTnLst>
                                </p:cTn>
                              </p:par>
                            </p:childTnLst>
                          </p:cTn>
                        </p:par>
                        <p:par>
                          <p:cTn id="128" fill="hold">
                            <p:stCondLst>
                              <p:cond delay="17500"/>
                            </p:stCondLst>
                            <p:childTnLst>
                              <p:par>
                                <p:cTn id="129" presetID="26" presetClass="entr" presetSubtype="0" fill="hold" grpId="0"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down)">
                                      <p:cBhvr>
                                        <p:cTn id="131" dur="580">
                                          <p:stCondLst>
                                            <p:cond delay="0"/>
                                          </p:stCondLst>
                                        </p:cTn>
                                        <p:tgtEl>
                                          <p:spTgt spid="26"/>
                                        </p:tgtEl>
                                      </p:cBhvr>
                                    </p:animEffect>
                                    <p:anim calcmode="lin" valueType="num">
                                      <p:cBhvr>
                                        <p:cTn id="13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7" dur="26">
                                          <p:stCondLst>
                                            <p:cond delay="650"/>
                                          </p:stCondLst>
                                        </p:cTn>
                                        <p:tgtEl>
                                          <p:spTgt spid="26"/>
                                        </p:tgtEl>
                                      </p:cBhvr>
                                      <p:to x="100000" y="60000"/>
                                    </p:animScale>
                                    <p:animScale>
                                      <p:cBhvr>
                                        <p:cTn id="138" dur="166" decel="50000">
                                          <p:stCondLst>
                                            <p:cond delay="676"/>
                                          </p:stCondLst>
                                        </p:cTn>
                                        <p:tgtEl>
                                          <p:spTgt spid="26"/>
                                        </p:tgtEl>
                                      </p:cBhvr>
                                      <p:to x="100000" y="100000"/>
                                    </p:animScale>
                                    <p:animScale>
                                      <p:cBhvr>
                                        <p:cTn id="139" dur="26">
                                          <p:stCondLst>
                                            <p:cond delay="1312"/>
                                          </p:stCondLst>
                                        </p:cTn>
                                        <p:tgtEl>
                                          <p:spTgt spid="26"/>
                                        </p:tgtEl>
                                      </p:cBhvr>
                                      <p:to x="100000" y="80000"/>
                                    </p:animScale>
                                    <p:animScale>
                                      <p:cBhvr>
                                        <p:cTn id="140" dur="166" decel="50000">
                                          <p:stCondLst>
                                            <p:cond delay="1338"/>
                                          </p:stCondLst>
                                        </p:cTn>
                                        <p:tgtEl>
                                          <p:spTgt spid="26"/>
                                        </p:tgtEl>
                                      </p:cBhvr>
                                      <p:to x="100000" y="100000"/>
                                    </p:animScale>
                                    <p:animScale>
                                      <p:cBhvr>
                                        <p:cTn id="141" dur="26">
                                          <p:stCondLst>
                                            <p:cond delay="1642"/>
                                          </p:stCondLst>
                                        </p:cTn>
                                        <p:tgtEl>
                                          <p:spTgt spid="26"/>
                                        </p:tgtEl>
                                      </p:cBhvr>
                                      <p:to x="100000" y="90000"/>
                                    </p:animScale>
                                    <p:animScale>
                                      <p:cBhvr>
                                        <p:cTn id="142" dur="166" decel="50000">
                                          <p:stCondLst>
                                            <p:cond delay="1668"/>
                                          </p:stCondLst>
                                        </p:cTn>
                                        <p:tgtEl>
                                          <p:spTgt spid="26"/>
                                        </p:tgtEl>
                                      </p:cBhvr>
                                      <p:to x="100000" y="100000"/>
                                    </p:animScale>
                                    <p:animScale>
                                      <p:cBhvr>
                                        <p:cTn id="143" dur="26">
                                          <p:stCondLst>
                                            <p:cond delay="1808"/>
                                          </p:stCondLst>
                                        </p:cTn>
                                        <p:tgtEl>
                                          <p:spTgt spid="26"/>
                                        </p:tgtEl>
                                      </p:cBhvr>
                                      <p:to x="100000" y="95000"/>
                                    </p:animScale>
                                    <p:animScale>
                                      <p:cBhvr>
                                        <p:cTn id="144" dur="166" decel="50000">
                                          <p:stCondLst>
                                            <p:cond delay="1834"/>
                                          </p:stCondLst>
                                        </p:cTn>
                                        <p:tgtEl>
                                          <p:spTgt spid="26"/>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down)">
                                      <p:cBhvr>
                                        <p:cTn id="147" dur="580">
                                          <p:stCondLst>
                                            <p:cond delay="0"/>
                                          </p:stCondLst>
                                        </p:cTn>
                                        <p:tgtEl>
                                          <p:spTgt spid="65"/>
                                        </p:tgtEl>
                                      </p:cBhvr>
                                    </p:animEffect>
                                    <p:anim calcmode="lin" valueType="num">
                                      <p:cBhvr>
                                        <p:cTn id="148"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53" dur="26">
                                          <p:stCondLst>
                                            <p:cond delay="650"/>
                                          </p:stCondLst>
                                        </p:cTn>
                                        <p:tgtEl>
                                          <p:spTgt spid="65"/>
                                        </p:tgtEl>
                                      </p:cBhvr>
                                      <p:to x="100000" y="60000"/>
                                    </p:animScale>
                                    <p:animScale>
                                      <p:cBhvr>
                                        <p:cTn id="154" dur="166" decel="50000">
                                          <p:stCondLst>
                                            <p:cond delay="676"/>
                                          </p:stCondLst>
                                        </p:cTn>
                                        <p:tgtEl>
                                          <p:spTgt spid="65"/>
                                        </p:tgtEl>
                                      </p:cBhvr>
                                      <p:to x="100000" y="100000"/>
                                    </p:animScale>
                                    <p:animScale>
                                      <p:cBhvr>
                                        <p:cTn id="155" dur="26">
                                          <p:stCondLst>
                                            <p:cond delay="1312"/>
                                          </p:stCondLst>
                                        </p:cTn>
                                        <p:tgtEl>
                                          <p:spTgt spid="65"/>
                                        </p:tgtEl>
                                      </p:cBhvr>
                                      <p:to x="100000" y="80000"/>
                                    </p:animScale>
                                    <p:animScale>
                                      <p:cBhvr>
                                        <p:cTn id="156" dur="166" decel="50000">
                                          <p:stCondLst>
                                            <p:cond delay="1338"/>
                                          </p:stCondLst>
                                        </p:cTn>
                                        <p:tgtEl>
                                          <p:spTgt spid="65"/>
                                        </p:tgtEl>
                                      </p:cBhvr>
                                      <p:to x="100000" y="100000"/>
                                    </p:animScale>
                                    <p:animScale>
                                      <p:cBhvr>
                                        <p:cTn id="157" dur="26">
                                          <p:stCondLst>
                                            <p:cond delay="1642"/>
                                          </p:stCondLst>
                                        </p:cTn>
                                        <p:tgtEl>
                                          <p:spTgt spid="65"/>
                                        </p:tgtEl>
                                      </p:cBhvr>
                                      <p:to x="100000" y="90000"/>
                                    </p:animScale>
                                    <p:animScale>
                                      <p:cBhvr>
                                        <p:cTn id="158" dur="166" decel="50000">
                                          <p:stCondLst>
                                            <p:cond delay="1668"/>
                                          </p:stCondLst>
                                        </p:cTn>
                                        <p:tgtEl>
                                          <p:spTgt spid="65"/>
                                        </p:tgtEl>
                                      </p:cBhvr>
                                      <p:to x="100000" y="100000"/>
                                    </p:animScale>
                                    <p:animScale>
                                      <p:cBhvr>
                                        <p:cTn id="159" dur="26">
                                          <p:stCondLst>
                                            <p:cond delay="1808"/>
                                          </p:stCondLst>
                                        </p:cTn>
                                        <p:tgtEl>
                                          <p:spTgt spid="65"/>
                                        </p:tgtEl>
                                      </p:cBhvr>
                                      <p:to x="100000" y="95000"/>
                                    </p:animScale>
                                    <p:animScale>
                                      <p:cBhvr>
                                        <p:cTn id="160" dur="166" decel="50000">
                                          <p:stCondLst>
                                            <p:cond delay="1834"/>
                                          </p:stCondLst>
                                        </p:cTn>
                                        <p:tgtEl>
                                          <p:spTgt spid="65"/>
                                        </p:tgtEl>
                                      </p:cBhvr>
                                      <p:to x="100000" y="100000"/>
                                    </p:animScale>
                                  </p:childTnLst>
                                </p:cTn>
                              </p:par>
                            </p:childTnLst>
                          </p:cTn>
                        </p:par>
                        <p:par>
                          <p:cTn id="161" fill="hold">
                            <p:stCondLst>
                              <p:cond delay="19500"/>
                            </p:stCondLst>
                            <p:childTnLst>
                              <p:par>
                                <p:cTn id="162" presetID="31" presetClass="entr" presetSubtype="0" fill="hold" grpId="0" nodeType="afterEffect">
                                  <p:stCondLst>
                                    <p:cond delay="0"/>
                                  </p:stCondLst>
                                  <p:childTnLst>
                                    <p:set>
                                      <p:cBhvr>
                                        <p:cTn id="163" dur="1" fill="hold">
                                          <p:stCondLst>
                                            <p:cond delay="0"/>
                                          </p:stCondLst>
                                        </p:cTn>
                                        <p:tgtEl>
                                          <p:spTgt spid="66"/>
                                        </p:tgtEl>
                                        <p:attrNameLst>
                                          <p:attrName>style.visibility</p:attrName>
                                        </p:attrNameLst>
                                      </p:cBhvr>
                                      <p:to>
                                        <p:strVal val="visible"/>
                                      </p:to>
                                    </p:set>
                                    <p:anim calcmode="lin" valueType="num">
                                      <p:cBhvr>
                                        <p:cTn id="164" dur="1000" fill="hold"/>
                                        <p:tgtEl>
                                          <p:spTgt spid="66"/>
                                        </p:tgtEl>
                                        <p:attrNameLst>
                                          <p:attrName>ppt_w</p:attrName>
                                        </p:attrNameLst>
                                      </p:cBhvr>
                                      <p:tavLst>
                                        <p:tav tm="0">
                                          <p:val>
                                            <p:fltVal val="0"/>
                                          </p:val>
                                        </p:tav>
                                        <p:tav tm="100000">
                                          <p:val>
                                            <p:strVal val="#ppt_w"/>
                                          </p:val>
                                        </p:tav>
                                      </p:tavLst>
                                    </p:anim>
                                    <p:anim calcmode="lin" valueType="num">
                                      <p:cBhvr>
                                        <p:cTn id="165" dur="1000" fill="hold"/>
                                        <p:tgtEl>
                                          <p:spTgt spid="66"/>
                                        </p:tgtEl>
                                        <p:attrNameLst>
                                          <p:attrName>ppt_h</p:attrName>
                                        </p:attrNameLst>
                                      </p:cBhvr>
                                      <p:tavLst>
                                        <p:tav tm="0">
                                          <p:val>
                                            <p:fltVal val="0"/>
                                          </p:val>
                                        </p:tav>
                                        <p:tav tm="100000">
                                          <p:val>
                                            <p:strVal val="#ppt_h"/>
                                          </p:val>
                                        </p:tav>
                                      </p:tavLst>
                                    </p:anim>
                                    <p:anim calcmode="lin" valueType="num">
                                      <p:cBhvr>
                                        <p:cTn id="166" dur="1000" fill="hold"/>
                                        <p:tgtEl>
                                          <p:spTgt spid="66"/>
                                        </p:tgtEl>
                                        <p:attrNameLst>
                                          <p:attrName>style.rotation</p:attrName>
                                        </p:attrNameLst>
                                      </p:cBhvr>
                                      <p:tavLst>
                                        <p:tav tm="0">
                                          <p:val>
                                            <p:fltVal val="90"/>
                                          </p:val>
                                        </p:tav>
                                        <p:tav tm="100000">
                                          <p:val>
                                            <p:fltVal val="0"/>
                                          </p:val>
                                        </p:tav>
                                      </p:tavLst>
                                    </p:anim>
                                    <p:animEffect transition="in" filter="fade">
                                      <p:cBhvr>
                                        <p:cTn id="167" dur="1000"/>
                                        <p:tgtEl>
                                          <p:spTgt spid="66"/>
                                        </p:tgtEl>
                                      </p:cBhvr>
                                    </p:animEffect>
                                  </p:childTnLst>
                                </p:cTn>
                              </p:par>
                              <p:par>
                                <p:cTn id="168" presetID="31" presetClass="entr" presetSubtype="0" fill="hold" nodeType="withEffect">
                                  <p:stCondLst>
                                    <p:cond delay="0"/>
                                  </p:stCondLst>
                                  <p:childTnLst>
                                    <p:set>
                                      <p:cBhvr>
                                        <p:cTn id="169" dur="1" fill="hold">
                                          <p:stCondLst>
                                            <p:cond delay="0"/>
                                          </p:stCondLst>
                                        </p:cTn>
                                        <p:tgtEl>
                                          <p:spTgt spid="67"/>
                                        </p:tgtEl>
                                        <p:attrNameLst>
                                          <p:attrName>style.visibility</p:attrName>
                                        </p:attrNameLst>
                                      </p:cBhvr>
                                      <p:to>
                                        <p:strVal val="visible"/>
                                      </p:to>
                                    </p:set>
                                    <p:anim calcmode="lin" valueType="num">
                                      <p:cBhvr>
                                        <p:cTn id="170" dur="1000" fill="hold"/>
                                        <p:tgtEl>
                                          <p:spTgt spid="67"/>
                                        </p:tgtEl>
                                        <p:attrNameLst>
                                          <p:attrName>ppt_w</p:attrName>
                                        </p:attrNameLst>
                                      </p:cBhvr>
                                      <p:tavLst>
                                        <p:tav tm="0">
                                          <p:val>
                                            <p:fltVal val="0"/>
                                          </p:val>
                                        </p:tav>
                                        <p:tav tm="100000">
                                          <p:val>
                                            <p:strVal val="#ppt_w"/>
                                          </p:val>
                                        </p:tav>
                                      </p:tavLst>
                                    </p:anim>
                                    <p:anim calcmode="lin" valueType="num">
                                      <p:cBhvr>
                                        <p:cTn id="171" dur="1000" fill="hold"/>
                                        <p:tgtEl>
                                          <p:spTgt spid="67"/>
                                        </p:tgtEl>
                                        <p:attrNameLst>
                                          <p:attrName>ppt_h</p:attrName>
                                        </p:attrNameLst>
                                      </p:cBhvr>
                                      <p:tavLst>
                                        <p:tav tm="0">
                                          <p:val>
                                            <p:fltVal val="0"/>
                                          </p:val>
                                        </p:tav>
                                        <p:tav tm="100000">
                                          <p:val>
                                            <p:strVal val="#ppt_h"/>
                                          </p:val>
                                        </p:tav>
                                      </p:tavLst>
                                    </p:anim>
                                    <p:anim calcmode="lin" valueType="num">
                                      <p:cBhvr>
                                        <p:cTn id="172" dur="1000" fill="hold"/>
                                        <p:tgtEl>
                                          <p:spTgt spid="67"/>
                                        </p:tgtEl>
                                        <p:attrNameLst>
                                          <p:attrName>style.rotation</p:attrName>
                                        </p:attrNameLst>
                                      </p:cBhvr>
                                      <p:tavLst>
                                        <p:tav tm="0">
                                          <p:val>
                                            <p:fltVal val="90"/>
                                          </p:val>
                                        </p:tav>
                                        <p:tav tm="100000">
                                          <p:val>
                                            <p:fltVal val="0"/>
                                          </p:val>
                                        </p:tav>
                                      </p:tavLst>
                                    </p:anim>
                                    <p:animEffect transition="in" filter="fade">
                                      <p:cBhvr>
                                        <p:cTn id="173" dur="1000"/>
                                        <p:tgtEl>
                                          <p:spTgt spid="67"/>
                                        </p:tgtEl>
                                      </p:cBhvr>
                                    </p:animEffect>
                                  </p:childTnLst>
                                </p:cTn>
                              </p:par>
                            </p:childTnLst>
                          </p:cTn>
                        </p:par>
                        <p:par>
                          <p:cTn id="174" fill="hold">
                            <p:stCondLst>
                              <p:cond delay="20500"/>
                            </p:stCondLst>
                            <p:childTnLst>
                              <p:par>
                                <p:cTn id="175" presetID="26" presetClass="entr" presetSubtype="0" fill="hold" grpId="0" nodeType="afterEffect">
                                  <p:stCondLst>
                                    <p:cond delay="0"/>
                                  </p:stCondLst>
                                  <p:childTnLst>
                                    <p:set>
                                      <p:cBhvr>
                                        <p:cTn id="176" dur="1" fill="hold">
                                          <p:stCondLst>
                                            <p:cond delay="0"/>
                                          </p:stCondLst>
                                        </p:cTn>
                                        <p:tgtEl>
                                          <p:spTgt spid="68"/>
                                        </p:tgtEl>
                                        <p:attrNameLst>
                                          <p:attrName>style.visibility</p:attrName>
                                        </p:attrNameLst>
                                      </p:cBhvr>
                                      <p:to>
                                        <p:strVal val="visible"/>
                                      </p:to>
                                    </p:set>
                                    <p:animEffect transition="in" filter="wipe(down)">
                                      <p:cBhvr>
                                        <p:cTn id="177" dur="580">
                                          <p:stCondLst>
                                            <p:cond delay="0"/>
                                          </p:stCondLst>
                                        </p:cTn>
                                        <p:tgtEl>
                                          <p:spTgt spid="68"/>
                                        </p:tgtEl>
                                      </p:cBhvr>
                                    </p:animEffect>
                                    <p:anim calcmode="lin" valueType="num">
                                      <p:cBhvr>
                                        <p:cTn id="178"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83" dur="26">
                                          <p:stCondLst>
                                            <p:cond delay="650"/>
                                          </p:stCondLst>
                                        </p:cTn>
                                        <p:tgtEl>
                                          <p:spTgt spid="68"/>
                                        </p:tgtEl>
                                      </p:cBhvr>
                                      <p:to x="100000" y="60000"/>
                                    </p:animScale>
                                    <p:animScale>
                                      <p:cBhvr>
                                        <p:cTn id="184" dur="166" decel="50000">
                                          <p:stCondLst>
                                            <p:cond delay="676"/>
                                          </p:stCondLst>
                                        </p:cTn>
                                        <p:tgtEl>
                                          <p:spTgt spid="68"/>
                                        </p:tgtEl>
                                      </p:cBhvr>
                                      <p:to x="100000" y="100000"/>
                                    </p:animScale>
                                    <p:animScale>
                                      <p:cBhvr>
                                        <p:cTn id="185" dur="26">
                                          <p:stCondLst>
                                            <p:cond delay="1312"/>
                                          </p:stCondLst>
                                        </p:cTn>
                                        <p:tgtEl>
                                          <p:spTgt spid="68"/>
                                        </p:tgtEl>
                                      </p:cBhvr>
                                      <p:to x="100000" y="80000"/>
                                    </p:animScale>
                                    <p:animScale>
                                      <p:cBhvr>
                                        <p:cTn id="186" dur="166" decel="50000">
                                          <p:stCondLst>
                                            <p:cond delay="1338"/>
                                          </p:stCondLst>
                                        </p:cTn>
                                        <p:tgtEl>
                                          <p:spTgt spid="68"/>
                                        </p:tgtEl>
                                      </p:cBhvr>
                                      <p:to x="100000" y="100000"/>
                                    </p:animScale>
                                    <p:animScale>
                                      <p:cBhvr>
                                        <p:cTn id="187" dur="26">
                                          <p:stCondLst>
                                            <p:cond delay="1642"/>
                                          </p:stCondLst>
                                        </p:cTn>
                                        <p:tgtEl>
                                          <p:spTgt spid="68"/>
                                        </p:tgtEl>
                                      </p:cBhvr>
                                      <p:to x="100000" y="90000"/>
                                    </p:animScale>
                                    <p:animScale>
                                      <p:cBhvr>
                                        <p:cTn id="188" dur="166" decel="50000">
                                          <p:stCondLst>
                                            <p:cond delay="1668"/>
                                          </p:stCondLst>
                                        </p:cTn>
                                        <p:tgtEl>
                                          <p:spTgt spid="68"/>
                                        </p:tgtEl>
                                      </p:cBhvr>
                                      <p:to x="100000" y="100000"/>
                                    </p:animScale>
                                    <p:animScale>
                                      <p:cBhvr>
                                        <p:cTn id="189" dur="26">
                                          <p:stCondLst>
                                            <p:cond delay="1808"/>
                                          </p:stCondLst>
                                        </p:cTn>
                                        <p:tgtEl>
                                          <p:spTgt spid="68"/>
                                        </p:tgtEl>
                                      </p:cBhvr>
                                      <p:to x="100000" y="95000"/>
                                    </p:animScale>
                                    <p:animScale>
                                      <p:cBhvr>
                                        <p:cTn id="190" dur="166" decel="50000">
                                          <p:stCondLst>
                                            <p:cond delay="1834"/>
                                          </p:stCondLst>
                                        </p:cTn>
                                        <p:tgtEl>
                                          <p:spTgt spid="68"/>
                                        </p:tgtEl>
                                      </p:cBhvr>
                                      <p:to x="100000" y="100000"/>
                                    </p:animScale>
                                  </p:childTnLst>
                                </p:cTn>
                              </p:par>
                            </p:childTnLst>
                          </p:cTn>
                        </p:par>
                        <p:par>
                          <p:cTn id="191" fill="hold">
                            <p:stCondLst>
                              <p:cond delay="22500"/>
                            </p:stCondLst>
                            <p:childTnLst>
                              <p:par>
                                <p:cTn id="192" presetID="2" presetClass="entr" presetSubtype="4" fill="hold" grpId="0" nodeType="afterEffect">
                                  <p:stCondLst>
                                    <p:cond delay="0"/>
                                  </p:stCondLst>
                                  <p:childTnLst>
                                    <p:set>
                                      <p:cBhvr>
                                        <p:cTn id="193" dur="1" fill="hold">
                                          <p:stCondLst>
                                            <p:cond delay="0"/>
                                          </p:stCondLst>
                                        </p:cTn>
                                        <p:tgtEl>
                                          <p:spTgt spid="24"/>
                                        </p:tgtEl>
                                        <p:attrNameLst>
                                          <p:attrName>style.visibility</p:attrName>
                                        </p:attrNameLst>
                                      </p:cBhvr>
                                      <p:to>
                                        <p:strVal val="visible"/>
                                      </p:to>
                                    </p:set>
                                    <p:anim calcmode="lin" valueType="num">
                                      <p:cBhvr additive="base">
                                        <p:cTn id="194" dur="500" fill="hold"/>
                                        <p:tgtEl>
                                          <p:spTgt spid="24"/>
                                        </p:tgtEl>
                                        <p:attrNameLst>
                                          <p:attrName>ppt_x</p:attrName>
                                        </p:attrNameLst>
                                      </p:cBhvr>
                                      <p:tavLst>
                                        <p:tav tm="0">
                                          <p:val>
                                            <p:strVal val="#ppt_x"/>
                                          </p:val>
                                        </p:tav>
                                        <p:tav tm="100000">
                                          <p:val>
                                            <p:strVal val="#ppt_x"/>
                                          </p:val>
                                        </p:tav>
                                      </p:tavLst>
                                    </p:anim>
                                    <p:anim calcmode="lin" valueType="num">
                                      <p:cBhvr additive="base">
                                        <p:cTn id="195" dur="500" fill="hold"/>
                                        <p:tgtEl>
                                          <p:spTgt spid="24"/>
                                        </p:tgtEl>
                                        <p:attrNameLst>
                                          <p:attrName>ppt_y</p:attrName>
                                        </p:attrNameLst>
                                      </p:cBhvr>
                                      <p:tavLst>
                                        <p:tav tm="0">
                                          <p:val>
                                            <p:strVal val="1+#ppt_h/2"/>
                                          </p:val>
                                        </p:tav>
                                        <p:tav tm="100000">
                                          <p:val>
                                            <p:strVal val="#ppt_y"/>
                                          </p:val>
                                        </p:tav>
                                      </p:tavLst>
                                    </p:anim>
                                  </p:childTnLst>
                                </p:cTn>
                              </p:par>
                            </p:childTnLst>
                          </p:cTn>
                        </p:par>
                        <p:par>
                          <p:cTn id="196" fill="hold">
                            <p:stCondLst>
                              <p:cond delay="23000"/>
                            </p:stCondLst>
                            <p:childTnLst>
                              <p:par>
                                <p:cTn id="197" presetID="14" presetClass="entr" presetSubtype="10" fill="hold" nodeType="afterEffect">
                                  <p:stCondLst>
                                    <p:cond delay="0"/>
                                  </p:stCondLst>
                                  <p:childTnLst>
                                    <p:set>
                                      <p:cBhvr>
                                        <p:cTn id="198" dur="1" fill="hold">
                                          <p:stCondLst>
                                            <p:cond delay="0"/>
                                          </p:stCondLst>
                                        </p:cTn>
                                        <p:tgtEl>
                                          <p:spTgt spid="119"/>
                                        </p:tgtEl>
                                        <p:attrNameLst>
                                          <p:attrName>style.visibility</p:attrName>
                                        </p:attrNameLst>
                                      </p:cBhvr>
                                      <p:to>
                                        <p:strVal val="visible"/>
                                      </p:to>
                                    </p:set>
                                    <p:animEffect transition="in" filter="randombar(horizontal)">
                                      <p:cBhvr>
                                        <p:cTn id="199" dur="500"/>
                                        <p:tgtEl>
                                          <p:spTgt spid="119"/>
                                        </p:tgtEl>
                                      </p:cBhvr>
                                    </p:animEffect>
                                  </p:childTnLst>
                                </p:cTn>
                              </p:par>
                            </p:childTnLst>
                          </p:cTn>
                        </p:par>
                        <p:par>
                          <p:cTn id="200" fill="hold">
                            <p:stCondLst>
                              <p:cond delay="23500"/>
                            </p:stCondLst>
                            <p:childTnLst>
                              <p:par>
                                <p:cTn id="201" presetID="25"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 calcmode="lin" valueType="num">
                                      <p:cBhvr>
                                        <p:cTn id="203" dur="500" decel="50000" fill="hold">
                                          <p:stCondLst>
                                            <p:cond delay="0"/>
                                          </p:stCondLst>
                                        </p:cTn>
                                        <p:tgtEl>
                                          <p:spTgt spid="156"/>
                                        </p:tgtEl>
                                        <p:attrNameLst>
                                          <p:attrName>style.rotation</p:attrName>
                                        </p:attrNameLst>
                                      </p:cBhvr>
                                      <p:tavLst>
                                        <p:tav tm="0">
                                          <p:val>
                                            <p:fltVal val="-90"/>
                                          </p:val>
                                        </p:tav>
                                        <p:tav tm="100000">
                                          <p:val>
                                            <p:fltVal val="0"/>
                                          </p:val>
                                        </p:tav>
                                      </p:tavLst>
                                    </p:anim>
                                    <p:anim calcmode="lin" valueType="num">
                                      <p:cBhvr>
                                        <p:cTn id="204" dur="500" decel="50000" fill="hold">
                                          <p:stCondLst>
                                            <p:cond delay="0"/>
                                          </p:stCondLst>
                                        </p:cTn>
                                        <p:tgtEl>
                                          <p:spTgt spid="156"/>
                                        </p:tgtEl>
                                        <p:attrNameLst>
                                          <p:attrName>ppt_w</p:attrName>
                                        </p:attrNameLst>
                                      </p:cBhvr>
                                      <p:tavLst>
                                        <p:tav tm="0">
                                          <p:val>
                                            <p:strVal val="#ppt_w"/>
                                          </p:val>
                                        </p:tav>
                                        <p:tav tm="100000">
                                          <p:val>
                                            <p:strVal val="#ppt_w*.05"/>
                                          </p:val>
                                        </p:tav>
                                      </p:tavLst>
                                    </p:anim>
                                    <p:anim calcmode="lin" valueType="num">
                                      <p:cBhvr>
                                        <p:cTn id="205" dur="500" accel="50000" fill="hold">
                                          <p:stCondLst>
                                            <p:cond delay="500"/>
                                          </p:stCondLst>
                                        </p:cTn>
                                        <p:tgtEl>
                                          <p:spTgt spid="156"/>
                                        </p:tgtEl>
                                        <p:attrNameLst>
                                          <p:attrName>ppt_w</p:attrName>
                                        </p:attrNameLst>
                                      </p:cBhvr>
                                      <p:tavLst>
                                        <p:tav tm="0">
                                          <p:val>
                                            <p:strVal val="#ppt_w*.05"/>
                                          </p:val>
                                        </p:tav>
                                        <p:tav tm="100000">
                                          <p:val>
                                            <p:strVal val="#ppt_w"/>
                                          </p:val>
                                        </p:tav>
                                      </p:tavLst>
                                    </p:anim>
                                    <p:anim calcmode="lin" valueType="num">
                                      <p:cBhvr>
                                        <p:cTn id="206" dur="1000" fill="hold"/>
                                        <p:tgtEl>
                                          <p:spTgt spid="156"/>
                                        </p:tgtEl>
                                        <p:attrNameLst>
                                          <p:attrName>ppt_h</p:attrName>
                                        </p:attrNameLst>
                                      </p:cBhvr>
                                      <p:tavLst>
                                        <p:tav tm="0">
                                          <p:val>
                                            <p:strVal val="#ppt_h"/>
                                          </p:val>
                                        </p:tav>
                                        <p:tav tm="100000">
                                          <p:val>
                                            <p:strVal val="#ppt_h"/>
                                          </p:val>
                                        </p:tav>
                                      </p:tavLst>
                                    </p:anim>
                                    <p:anim calcmode="lin" valueType="num">
                                      <p:cBhvr>
                                        <p:cTn id="207" dur="500" decel="50000" fill="hold">
                                          <p:stCondLst>
                                            <p:cond delay="0"/>
                                          </p:stCondLst>
                                        </p:cTn>
                                        <p:tgtEl>
                                          <p:spTgt spid="156"/>
                                        </p:tgtEl>
                                        <p:attrNameLst>
                                          <p:attrName>ppt_x</p:attrName>
                                        </p:attrNameLst>
                                      </p:cBhvr>
                                      <p:tavLst>
                                        <p:tav tm="0">
                                          <p:val>
                                            <p:strVal val="#ppt_x+.4"/>
                                          </p:val>
                                        </p:tav>
                                        <p:tav tm="100000">
                                          <p:val>
                                            <p:strVal val="#ppt_x"/>
                                          </p:val>
                                        </p:tav>
                                      </p:tavLst>
                                    </p:anim>
                                    <p:anim calcmode="lin" valueType="num">
                                      <p:cBhvr>
                                        <p:cTn id="208" dur="500" decel="50000" fill="hold">
                                          <p:stCondLst>
                                            <p:cond delay="0"/>
                                          </p:stCondLst>
                                        </p:cTn>
                                        <p:tgtEl>
                                          <p:spTgt spid="156"/>
                                        </p:tgtEl>
                                        <p:attrNameLst>
                                          <p:attrName>ppt_y</p:attrName>
                                        </p:attrNameLst>
                                      </p:cBhvr>
                                      <p:tavLst>
                                        <p:tav tm="0">
                                          <p:val>
                                            <p:strVal val="#ppt_y-.2"/>
                                          </p:val>
                                        </p:tav>
                                        <p:tav tm="100000">
                                          <p:val>
                                            <p:strVal val="#ppt_y+.1"/>
                                          </p:val>
                                        </p:tav>
                                      </p:tavLst>
                                    </p:anim>
                                    <p:anim calcmode="lin" valueType="num">
                                      <p:cBhvr>
                                        <p:cTn id="209" dur="500" accel="50000" fill="hold">
                                          <p:stCondLst>
                                            <p:cond delay="500"/>
                                          </p:stCondLst>
                                        </p:cTn>
                                        <p:tgtEl>
                                          <p:spTgt spid="156"/>
                                        </p:tgtEl>
                                        <p:attrNameLst>
                                          <p:attrName>ppt_y</p:attrName>
                                        </p:attrNameLst>
                                      </p:cBhvr>
                                      <p:tavLst>
                                        <p:tav tm="0">
                                          <p:val>
                                            <p:strVal val="#ppt_y+.1"/>
                                          </p:val>
                                        </p:tav>
                                        <p:tav tm="100000">
                                          <p:val>
                                            <p:strVal val="#ppt_y"/>
                                          </p:val>
                                        </p:tav>
                                      </p:tavLst>
                                    </p:anim>
                                    <p:animEffect transition="in" filter="fade">
                                      <p:cBhvr>
                                        <p:cTn id="210" dur="1000" decel="50000">
                                          <p:stCondLst>
                                            <p:cond delay="0"/>
                                          </p:stCondLst>
                                        </p:cTn>
                                        <p:tgtEl>
                                          <p:spTgt spid="156"/>
                                        </p:tgtEl>
                                      </p:cBhvr>
                                    </p:animEffect>
                                  </p:childTnLst>
                                </p:cTn>
                              </p:par>
                              <p:par>
                                <p:cTn id="211" presetID="25" presetClass="entr" presetSubtype="0" fill="hold" nodeType="withEffect">
                                  <p:stCondLst>
                                    <p:cond delay="0"/>
                                  </p:stCondLst>
                                  <p:childTnLst>
                                    <p:set>
                                      <p:cBhvr>
                                        <p:cTn id="212" dur="1" fill="hold">
                                          <p:stCondLst>
                                            <p:cond delay="0"/>
                                          </p:stCondLst>
                                        </p:cTn>
                                        <p:tgtEl>
                                          <p:spTgt spid="155"/>
                                        </p:tgtEl>
                                        <p:attrNameLst>
                                          <p:attrName>style.visibility</p:attrName>
                                        </p:attrNameLst>
                                      </p:cBhvr>
                                      <p:to>
                                        <p:strVal val="visible"/>
                                      </p:to>
                                    </p:set>
                                    <p:anim calcmode="lin" valueType="num">
                                      <p:cBhvr>
                                        <p:cTn id="213" dur="500" decel="50000" fill="hold">
                                          <p:stCondLst>
                                            <p:cond delay="0"/>
                                          </p:stCondLst>
                                        </p:cTn>
                                        <p:tgtEl>
                                          <p:spTgt spid="155"/>
                                        </p:tgtEl>
                                        <p:attrNameLst>
                                          <p:attrName>style.rotation</p:attrName>
                                        </p:attrNameLst>
                                      </p:cBhvr>
                                      <p:tavLst>
                                        <p:tav tm="0">
                                          <p:val>
                                            <p:fltVal val="-90"/>
                                          </p:val>
                                        </p:tav>
                                        <p:tav tm="100000">
                                          <p:val>
                                            <p:fltVal val="0"/>
                                          </p:val>
                                        </p:tav>
                                      </p:tavLst>
                                    </p:anim>
                                    <p:anim calcmode="lin" valueType="num">
                                      <p:cBhvr>
                                        <p:cTn id="214" dur="500" decel="50000" fill="hold">
                                          <p:stCondLst>
                                            <p:cond delay="0"/>
                                          </p:stCondLst>
                                        </p:cTn>
                                        <p:tgtEl>
                                          <p:spTgt spid="155"/>
                                        </p:tgtEl>
                                        <p:attrNameLst>
                                          <p:attrName>ppt_w</p:attrName>
                                        </p:attrNameLst>
                                      </p:cBhvr>
                                      <p:tavLst>
                                        <p:tav tm="0">
                                          <p:val>
                                            <p:strVal val="#ppt_w"/>
                                          </p:val>
                                        </p:tav>
                                        <p:tav tm="100000">
                                          <p:val>
                                            <p:strVal val="#ppt_w*.05"/>
                                          </p:val>
                                        </p:tav>
                                      </p:tavLst>
                                    </p:anim>
                                    <p:anim calcmode="lin" valueType="num">
                                      <p:cBhvr>
                                        <p:cTn id="215" dur="500" accel="50000" fill="hold">
                                          <p:stCondLst>
                                            <p:cond delay="500"/>
                                          </p:stCondLst>
                                        </p:cTn>
                                        <p:tgtEl>
                                          <p:spTgt spid="155"/>
                                        </p:tgtEl>
                                        <p:attrNameLst>
                                          <p:attrName>ppt_w</p:attrName>
                                        </p:attrNameLst>
                                      </p:cBhvr>
                                      <p:tavLst>
                                        <p:tav tm="0">
                                          <p:val>
                                            <p:strVal val="#ppt_w*.05"/>
                                          </p:val>
                                        </p:tav>
                                        <p:tav tm="100000">
                                          <p:val>
                                            <p:strVal val="#ppt_w"/>
                                          </p:val>
                                        </p:tav>
                                      </p:tavLst>
                                    </p:anim>
                                    <p:anim calcmode="lin" valueType="num">
                                      <p:cBhvr>
                                        <p:cTn id="216" dur="1000" fill="hold"/>
                                        <p:tgtEl>
                                          <p:spTgt spid="155"/>
                                        </p:tgtEl>
                                        <p:attrNameLst>
                                          <p:attrName>ppt_h</p:attrName>
                                        </p:attrNameLst>
                                      </p:cBhvr>
                                      <p:tavLst>
                                        <p:tav tm="0">
                                          <p:val>
                                            <p:strVal val="#ppt_h"/>
                                          </p:val>
                                        </p:tav>
                                        <p:tav tm="100000">
                                          <p:val>
                                            <p:strVal val="#ppt_h"/>
                                          </p:val>
                                        </p:tav>
                                      </p:tavLst>
                                    </p:anim>
                                    <p:anim calcmode="lin" valueType="num">
                                      <p:cBhvr>
                                        <p:cTn id="217" dur="500" decel="50000" fill="hold">
                                          <p:stCondLst>
                                            <p:cond delay="0"/>
                                          </p:stCondLst>
                                        </p:cTn>
                                        <p:tgtEl>
                                          <p:spTgt spid="155"/>
                                        </p:tgtEl>
                                        <p:attrNameLst>
                                          <p:attrName>ppt_x</p:attrName>
                                        </p:attrNameLst>
                                      </p:cBhvr>
                                      <p:tavLst>
                                        <p:tav tm="0">
                                          <p:val>
                                            <p:strVal val="#ppt_x+.4"/>
                                          </p:val>
                                        </p:tav>
                                        <p:tav tm="100000">
                                          <p:val>
                                            <p:strVal val="#ppt_x"/>
                                          </p:val>
                                        </p:tav>
                                      </p:tavLst>
                                    </p:anim>
                                    <p:anim calcmode="lin" valueType="num">
                                      <p:cBhvr>
                                        <p:cTn id="218" dur="500" decel="50000" fill="hold">
                                          <p:stCondLst>
                                            <p:cond delay="0"/>
                                          </p:stCondLst>
                                        </p:cTn>
                                        <p:tgtEl>
                                          <p:spTgt spid="155"/>
                                        </p:tgtEl>
                                        <p:attrNameLst>
                                          <p:attrName>ppt_y</p:attrName>
                                        </p:attrNameLst>
                                      </p:cBhvr>
                                      <p:tavLst>
                                        <p:tav tm="0">
                                          <p:val>
                                            <p:strVal val="#ppt_y-.2"/>
                                          </p:val>
                                        </p:tav>
                                        <p:tav tm="100000">
                                          <p:val>
                                            <p:strVal val="#ppt_y+.1"/>
                                          </p:val>
                                        </p:tav>
                                      </p:tavLst>
                                    </p:anim>
                                    <p:anim calcmode="lin" valueType="num">
                                      <p:cBhvr>
                                        <p:cTn id="219" dur="500" accel="50000" fill="hold">
                                          <p:stCondLst>
                                            <p:cond delay="500"/>
                                          </p:stCondLst>
                                        </p:cTn>
                                        <p:tgtEl>
                                          <p:spTgt spid="155"/>
                                        </p:tgtEl>
                                        <p:attrNameLst>
                                          <p:attrName>ppt_y</p:attrName>
                                        </p:attrNameLst>
                                      </p:cBhvr>
                                      <p:tavLst>
                                        <p:tav tm="0">
                                          <p:val>
                                            <p:strVal val="#ppt_y+.1"/>
                                          </p:val>
                                        </p:tav>
                                        <p:tav tm="100000">
                                          <p:val>
                                            <p:strVal val="#ppt_y"/>
                                          </p:val>
                                        </p:tav>
                                      </p:tavLst>
                                    </p:anim>
                                    <p:animEffect transition="in" filter="fade">
                                      <p:cBhvr>
                                        <p:cTn id="220" dur="1000" decel="50000">
                                          <p:stCondLst>
                                            <p:cond delay="0"/>
                                          </p:stCondLst>
                                        </p:cTn>
                                        <p:tgtEl>
                                          <p:spTgt spid="155"/>
                                        </p:tgtEl>
                                      </p:cBhvr>
                                    </p:animEffect>
                                  </p:childTnLst>
                                </p:cTn>
                              </p:par>
                            </p:childTnLst>
                          </p:cTn>
                        </p:par>
                        <p:par>
                          <p:cTn id="221" fill="hold">
                            <p:stCondLst>
                              <p:cond delay="24500"/>
                            </p:stCondLst>
                            <p:childTnLst>
                              <p:par>
                                <p:cTn id="222" presetID="26" presetClass="entr" presetSubtype="0" fill="hold" grpId="0" nodeType="afterEffect">
                                  <p:stCondLst>
                                    <p:cond delay="0"/>
                                  </p:stCondLst>
                                  <p:childTnLst>
                                    <p:set>
                                      <p:cBhvr>
                                        <p:cTn id="223" dur="1" fill="hold">
                                          <p:stCondLst>
                                            <p:cond delay="0"/>
                                          </p:stCondLst>
                                        </p:cTn>
                                        <p:tgtEl>
                                          <p:spTgt spid="154"/>
                                        </p:tgtEl>
                                        <p:attrNameLst>
                                          <p:attrName>style.visibility</p:attrName>
                                        </p:attrNameLst>
                                      </p:cBhvr>
                                      <p:to>
                                        <p:strVal val="visible"/>
                                      </p:to>
                                    </p:set>
                                    <p:animEffect transition="in" filter="wipe(down)">
                                      <p:cBhvr>
                                        <p:cTn id="224" dur="580">
                                          <p:stCondLst>
                                            <p:cond delay="0"/>
                                          </p:stCondLst>
                                        </p:cTn>
                                        <p:tgtEl>
                                          <p:spTgt spid="154"/>
                                        </p:tgtEl>
                                      </p:cBhvr>
                                    </p:animEffect>
                                    <p:anim calcmode="lin" valueType="num">
                                      <p:cBhvr>
                                        <p:cTn id="225" dur="1822" tmFilter="0,0; 0.14,0.36; 0.43,0.73; 0.71,0.91; 1.0,1.0">
                                          <p:stCondLst>
                                            <p:cond delay="0"/>
                                          </p:stCondLst>
                                        </p:cTn>
                                        <p:tgtEl>
                                          <p:spTgt spid="154"/>
                                        </p:tgtEl>
                                        <p:attrNameLst>
                                          <p:attrName>ppt_x</p:attrName>
                                        </p:attrNameLst>
                                      </p:cBhvr>
                                      <p:tavLst>
                                        <p:tav tm="0">
                                          <p:val>
                                            <p:strVal val="#ppt_x-0.25"/>
                                          </p:val>
                                        </p:tav>
                                        <p:tav tm="100000">
                                          <p:val>
                                            <p:strVal val="#ppt_x"/>
                                          </p:val>
                                        </p:tav>
                                      </p:tavLst>
                                    </p:anim>
                                    <p:anim calcmode="lin" valueType="num">
                                      <p:cBhvr>
                                        <p:cTn id="226" dur="664" tmFilter="0.0,0.0; 0.25,0.07; 0.50,0.2; 0.75,0.467; 1.0,1.0">
                                          <p:stCondLst>
                                            <p:cond delay="0"/>
                                          </p:stCondLst>
                                        </p:cTn>
                                        <p:tgtEl>
                                          <p:spTgt spid="154"/>
                                        </p:tgtEl>
                                        <p:attrNameLst>
                                          <p:attrName>ppt_y</p:attrName>
                                        </p:attrNameLst>
                                      </p:cBhvr>
                                      <p:tavLst>
                                        <p:tav tm="0" fmla="#ppt_y-sin(pi*$)/3">
                                          <p:val>
                                            <p:fltVal val="0.5"/>
                                          </p:val>
                                        </p:tav>
                                        <p:tav tm="100000">
                                          <p:val>
                                            <p:fltVal val="1"/>
                                          </p:val>
                                        </p:tav>
                                      </p:tavLst>
                                    </p:anim>
                                    <p:anim calcmode="lin" valueType="num">
                                      <p:cBhvr>
                                        <p:cTn id="227" dur="664" tmFilter="0, 0; 0.125,0.2665; 0.25,0.4; 0.375,0.465; 0.5,0.5;  0.625,0.535; 0.75,0.6; 0.875,0.7335; 1,1">
                                          <p:stCondLst>
                                            <p:cond delay="664"/>
                                          </p:stCondLst>
                                        </p:cTn>
                                        <p:tgtEl>
                                          <p:spTgt spid="154"/>
                                        </p:tgtEl>
                                        <p:attrNameLst>
                                          <p:attrName>ppt_y</p:attrName>
                                        </p:attrNameLst>
                                      </p:cBhvr>
                                      <p:tavLst>
                                        <p:tav tm="0" fmla="#ppt_y-sin(pi*$)/9">
                                          <p:val>
                                            <p:fltVal val="0"/>
                                          </p:val>
                                        </p:tav>
                                        <p:tav tm="100000">
                                          <p:val>
                                            <p:fltVal val="1"/>
                                          </p:val>
                                        </p:tav>
                                      </p:tavLst>
                                    </p:anim>
                                    <p:anim calcmode="lin" valueType="num">
                                      <p:cBhvr>
                                        <p:cTn id="228" dur="332" tmFilter="0, 0; 0.125,0.2665; 0.25,0.4; 0.375,0.465; 0.5,0.5;  0.625,0.535; 0.75,0.6; 0.875,0.7335; 1,1">
                                          <p:stCondLst>
                                            <p:cond delay="1324"/>
                                          </p:stCondLst>
                                        </p:cTn>
                                        <p:tgtEl>
                                          <p:spTgt spid="154"/>
                                        </p:tgtEl>
                                        <p:attrNameLst>
                                          <p:attrName>ppt_y</p:attrName>
                                        </p:attrNameLst>
                                      </p:cBhvr>
                                      <p:tavLst>
                                        <p:tav tm="0" fmla="#ppt_y-sin(pi*$)/27">
                                          <p:val>
                                            <p:fltVal val="0"/>
                                          </p:val>
                                        </p:tav>
                                        <p:tav tm="100000">
                                          <p:val>
                                            <p:fltVal val="1"/>
                                          </p:val>
                                        </p:tav>
                                      </p:tavLst>
                                    </p:anim>
                                    <p:anim calcmode="lin" valueType="num">
                                      <p:cBhvr>
                                        <p:cTn id="229" dur="164" tmFilter="0, 0; 0.125,0.2665; 0.25,0.4; 0.375,0.465; 0.5,0.5;  0.625,0.535; 0.75,0.6; 0.875,0.7335; 1,1">
                                          <p:stCondLst>
                                            <p:cond delay="1656"/>
                                          </p:stCondLst>
                                        </p:cTn>
                                        <p:tgtEl>
                                          <p:spTgt spid="154"/>
                                        </p:tgtEl>
                                        <p:attrNameLst>
                                          <p:attrName>ppt_y</p:attrName>
                                        </p:attrNameLst>
                                      </p:cBhvr>
                                      <p:tavLst>
                                        <p:tav tm="0" fmla="#ppt_y-sin(pi*$)/81">
                                          <p:val>
                                            <p:fltVal val="0"/>
                                          </p:val>
                                        </p:tav>
                                        <p:tav tm="100000">
                                          <p:val>
                                            <p:fltVal val="1"/>
                                          </p:val>
                                        </p:tav>
                                      </p:tavLst>
                                    </p:anim>
                                    <p:animScale>
                                      <p:cBhvr>
                                        <p:cTn id="230" dur="26">
                                          <p:stCondLst>
                                            <p:cond delay="650"/>
                                          </p:stCondLst>
                                        </p:cTn>
                                        <p:tgtEl>
                                          <p:spTgt spid="154"/>
                                        </p:tgtEl>
                                      </p:cBhvr>
                                      <p:to x="100000" y="60000"/>
                                    </p:animScale>
                                    <p:animScale>
                                      <p:cBhvr>
                                        <p:cTn id="231" dur="166" decel="50000">
                                          <p:stCondLst>
                                            <p:cond delay="676"/>
                                          </p:stCondLst>
                                        </p:cTn>
                                        <p:tgtEl>
                                          <p:spTgt spid="154"/>
                                        </p:tgtEl>
                                      </p:cBhvr>
                                      <p:to x="100000" y="100000"/>
                                    </p:animScale>
                                    <p:animScale>
                                      <p:cBhvr>
                                        <p:cTn id="232" dur="26">
                                          <p:stCondLst>
                                            <p:cond delay="1312"/>
                                          </p:stCondLst>
                                        </p:cTn>
                                        <p:tgtEl>
                                          <p:spTgt spid="154"/>
                                        </p:tgtEl>
                                      </p:cBhvr>
                                      <p:to x="100000" y="80000"/>
                                    </p:animScale>
                                    <p:animScale>
                                      <p:cBhvr>
                                        <p:cTn id="233" dur="166" decel="50000">
                                          <p:stCondLst>
                                            <p:cond delay="1338"/>
                                          </p:stCondLst>
                                        </p:cTn>
                                        <p:tgtEl>
                                          <p:spTgt spid="154"/>
                                        </p:tgtEl>
                                      </p:cBhvr>
                                      <p:to x="100000" y="100000"/>
                                    </p:animScale>
                                    <p:animScale>
                                      <p:cBhvr>
                                        <p:cTn id="234" dur="26">
                                          <p:stCondLst>
                                            <p:cond delay="1642"/>
                                          </p:stCondLst>
                                        </p:cTn>
                                        <p:tgtEl>
                                          <p:spTgt spid="154"/>
                                        </p:tgtEl>
                                      </p:cBhvr>
                                      <p:to x="100000" y="90000"/>
                                    </p:animScale>
                                    <p:animScale>
                                      <p:cBhvr>
                                        <p:cTn id="235" dur="166" decel="50000">
                                          <p:stCondLst>
                                            <p:cond delay="1668"/>
                                          </p:stCondLst>
                                        </p:cTn>
                                        <p:tgtEl>
                                          <p:spTgt spid="154"/>
                                        </p:tgtEl>
                                      </p:cBhvr>
                                      <p:to x="100000" y="100000"/>
                                    </p:animScale>
                                    <p:animScale>
                                      <p:cBhvr>
                                        <p:cTn id="236" dur="26">
                                          <p:stCondLst>
                                            <p:cond delay="1808"/>
                                          </p:stCondLst>
                                        </p:cTn>
                                        <p:tgtEl>
                                          <p:spTgt spid="154"/>
                                        </p:tgtEl>
                                      </p:cBhvr>
                                      <p:to x="100000" y="95000"/>
                                    </p:animScale>
                                    <p:animScale>
                                      <p:cBhvr>
                                        <p:cTn id="237" dur="166" decel="50000">
                                          <p:stCondLst>
                                            <p:cond delay="1834"/>
                                          </p:stCondLst>
                                        </p:cTn>
                                        <p:tgtEl>
                                          <p:spTgt spid="154"/>
                                        </p:tgtEl>
                                      </p:cBhvr>
                                      <p:to x="100000" y="100000"/>
                                    </p:animScale>
                                  </p:childTnLst>
                                </p:cTn>
                              </p:par>
                            </p:childTnLst>
                          </p:cTn>
                        </p:par>
                        <p:par>
                          <p:cTn id="238" fill="hold">
                            <p:stCondLst>
                              <p:cond delay="26500"/>
                            </p:stCondLst>
                            <p:childTnLst>
                              <p:par>
                                <p:cTn id="239" presetID="42" presetClass="entr" presetSubtype="0" fill="hold" grpId="0" nodeType="afterEffect">
                                  <p:stCondLst>
                                    <p:cond delay="0"/>
                                  </p:stCondLst>
                                  <p:childTnLst>
                                    <p:set>
                                      <p:cBhvr>
                                        <p:cTn id="240" dur="1" fill="hold">
                                          <p:stCondLst>
                                            <p:cond delay="0"/>
                                          </p:stCondLst>
                                        </p:cTn>
                                        <p:tgtEl>
                                          <p:spTgt spid="54"/>
                                        </p:tgtEl>
                                        <p:attrNameLst>
                                          <p:attrName>style.visibility</p:attrName>
                                        </p:attrNameLst>
                                      </p:cBhvr>
                                      <p:to>
                                        <p:strVal val="visible"/>
                                      </p:to>
                                    </p:set>
                                    <p:animEffect transition="in" filter="fade">
                                      <p:cBhvr>
                                        <p:cTn id="241" dur="1000"/>
                                        <p:tgtEl>
                                          <p:spTgt spid="54"/>
                                        </p:tgtEl>
                                      </p:cBhvr>
                                    </p:animEffect>
                                    <p:anim calcmode="lin" valueType="num">
                                      <p:cBhvr>
                                        <p:cTn id="242" dur="1000" fill="hold"/>
                                        <p:tgtEl>
                                          <p:spTgt spid="54"/>
                                        </p:tgtEl>
                                        <p:attrNameLst>
                                          <p:attrName>ppt_x</p:attrName>
                                        </p:attrNameLst>
                                      </p:cBhvr>
                                      <p:tavLst>
                                        <p:tav tm="0">
                                          <p:val>
                                            <p:strVal val="#ppt_x"/>
                                          </p:val>
                                        </p:tav>
                                        <p:tav tm="100000">
                                          <p:val>
                                            <p:strVal val="#ppt_x"/>
                                          </p:val>
                                        </p:tav>
                                      </p:tavLst>
                                    </p:anim>
                                    <p:anim calcmode="lin" valueType="num">
                                      <p:cBhvr>
                                        <p:cTn id="243" dur="1000" fill="hold"/>
                                        <p:tgtEl>
                                          <p:spTgt spid="54"/>
                                        </p:tgtEl>
                                        <p:attrNameLst>
                                          <p:attrName>ppt_y</p:attrName>
                                        </p:attrNameLst>
                                      </p:cBhvr>
                                      <p:tavLst>
                                        <p:tav tm="0">
                                          <p:val>
                                            <p:strVal val="#ppt_y+.1"/>
                                          </p:val>
                                        </p:tav>
                                        <p:tav tm="100000">
                                          <p:val>
                                            <p:strVal val="#ppt_y"/>
                                          </p:val>
                                        </p:tav>
                                      </p:tavLst>
                                    </p:anim>
                                  </p:childTnLst>
                                </p:cTn>
                              </p:par>
                              <p:par>
                                <p:cTn id="244" presetID="42" presetClass="entr" presetSubtype="0" fill="hold" nodeType="withEffect">
                                  <p:stCondLst>
                                    <p:cond delay="0"/>
                                  </p:stCondLst>
                                  <p:childTnLst>
                                    <p:set>
                                      <p:cBhvr>
                                        <p:cTn id="245" dur="1" fill="hold">
                                          <p:stCondLst>
                                            <p:cond delay="0"/>
                                          </p:stCondLst>
                                        </p:cTn>
                                        <p:tgtEl>
                                          <p:spTgt spid="57"/>
                                        </p:tgtEl>
                                        <p:attrNameLst>
                                          <p:attrName>style.visibility</p:attrName>
                                        </p:attrNameLst>
                                      </p:cBhvr>
                                      <p:to>
                                        <p:strVal val="visible"/>
                                      </p:to>
                                    </p:set>
                                    <p:animEffect transition="in" filter="fade">
                                      <p:cBhvr>
                                        <p:cTn id="246" dur="1000"/>
                                        <p:tgtEl>
                                          <p:spTgt spid="57"/>
                                        </p:tgtEl>
                                      </p:cBhvr>
                                    </p:animEffect>
                                    <p:anim calcmode="lin" valueType="num">
                                      <p:cBhvr>
                                        <p:cTn id="247" dur="1000" fill="hold"/>
                                        <p:tgtEl>
                                          <p:spTgt spid="57"/>
                                        </p:tgtEl>
                                        <p:attrNameLst>
                                          <p:attrName>ppt_x</p:attrName>
                                        </p:attrNameLst>
                                      </p:cBhvr>
                                      <p:tavLst>
                                        <p:tav tm="0">
                                          <p:val>
                                            <p:strVal val="#ppt_x"/>
                                          </p:val>
                                        </p:tav>
                                        <p:tav tm="100000">
                                          <p:val>
                                            <p:strVal val="#ppt_x"/>
                                          </p:val>
                                        </p:tav>
                                      </p:tavLst>
                                    </p:anim>
                                    <p:anim calcmode="lin" valueType="num">
                                      <p:cBhvr>
                                        <p:cTn id="248" dur="1000" fill="hold"/>
                                        <p:tgtEl>
                                          <p:spTgt spid="57"/>
                                        </p:tgtEl>
                                        <p:attrNameLst>
                                          <p:attrName>ppt_y</p:attrName>
                                        </p:attrNameLst>
                                      </p:cBhvr>
                                      <p:tavLst>
                                        <p:tav tm="0">
                                          <p:val>
                                            <p:strVal val="#ppt_y+.1"/>
                                          </p:val>
                                        </p:tav>
                                        <p:tav tm="100000">
                                          <p:val>
                                            <p:strVal val="#ppt_y"/>
                                          </p:val>
                                        </p:tav>
                                      </p:tavLst>
                                    </p:anim>
                                  </p:childTnLst>
                                </p:cTn>
                              </p:par>
                            </p:childTnLst>
                          </p:cTn>
                        </p:par>
                        <p:par>
                          <p:cTn id="249" fill="hold">
                            <p:stCondLst>
                              <p:cond delay="27500"/>
                            </p:stCondLst>
                            <p:childTnLst>
                              <p:par>
                                <p:cTn id="250" presetID="26" presetClass="entr" presetSubtype="0" fill="hold" grpId="0" nodeType="afterEffect">
                                  <p:stCondLst>
                                    <p:cond delay="0"/>
                                  </p:stCondLst>
                                  <p:childTnLst>
                                    <p:set>
                                      <p:cBhvr>
                                        <p:cTn id="251" dur="1" fill="hold">
                                          <p:stCondLst>
                                            <p:cond delay="0"/>
                                          </p:stCondLst>
                                        </p:cTn>
                                        <p:tgtEl>
                                          <p:spTgt spid="61"/>
                                        </p:tgtEl>
                                        <p:attrNameLst>
                                          <p:attrName>style.visibility</p:attrName>
                                        </p:attrNameLst>
                                      </p:cBhvr>
                                      <p:to>
                                        <p:strVal val="visible"/>
                                      </p:to>
                                    </p:set>
                                    <p:animEffect transition="in" filter="wipe(down)">
                                      <p:cBhvr>
                                        <p:cTn id="252" dur="580">
                                          <p:stCondLst>
                                            <p:cond delay="0"/>
                                          </p:stCondLst>
                                        </p:cTn>
                                        <p:tgtEl>
                                          <p:spTgt spid="61"/>
                                        </p:tgtEl>
                                      </p:cBhvr>
                                    </p:animEffect>
                                    <p:anim calcmode="lin" valueType="num">
                                      <p:cBhvr>
                                        <p:cTn id="253"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254"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255"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256"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257"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258" dur="26">
                                          <p:stCondLst>
                                            <p:cond delay="650"/>
                                          </p:stCondLst>
                                        </p:cTn>
                                        <p:tgtEl>
                                          <p:spTgt spid="61"/>
                                        </p:tgtEl>
                                      </p:cBhvr>
                                      <p:to x="100000" y="60000"/>
                                    </p:animScale>
                                    <p:animScale>
                                      <p:cBhvr>
                                        <p:cTn id="259" dur="166" decel="50000">
                                          <p:stCondLst>
                                            <p:cond delay="676"/>
                                          </p:stCondLst>
                                        </p:cTn>
                                        <p:tgtEl>
                                          <p:spTgt spid="61"/>
                                        </p:tgtEl>
                                      </p:cBhvr>
                                      <p:to x="100000" y="100000"/>
                                    </p:animScale>
                                    <p:animScale>
                                      <p:cBhvr>
                                        <p:cTn id="260" dur="26">
                                          <p:stCondLst>
                                            <p:cond delay="1312"/>
                                          </p:stCondLst>
                                        </p:cTn>
                                        <p:tgtEl>
                                          <p:spTgt spid="61"/>
                                        </p:tgtEl>
                                      </p:cBhvr>
                                      <p:to x="100000" y="80000"/>
                                    </p:animScale>
                                    <p:animScale>
                                      <p:cBhvr>
                                        <p:cTn id="261" dur="166" decel="50000">
                                          <p:stCondLst>
                                            <p:cond delay="1338"/>
                                          </p:stCondLst>
                                        </p:cTn>
                                        <p:tgtEl>
                                          <p:spTgt spid="61"/>
                                        </p:tgtEl>
                                      </p:cBhvr>
                                      <p:to x="100000" y="100000"/>
                                    </p:animScale>
                                    <p:animScale>
                                      <p:cBhvr>
                                        <p:cTn id="262" dur="26">
                                          <p:stCondLst>
                                            <p:cond delay="1642"/>
                                          </p:stCondLst>
                                        </p:cTn>
                                        <p:tgtEl>
                                          <p:spTgt spid="61"/>
                                        </p:tgtEl>
                                      </p:cBhvr>
                                      <p:to x="100000" y="90000"/>
                                    </p:animScale>
                                    <p:animScale>
                                      <p:cBhvr>
                                        <p:cTn id="263" dur="166" decel="50000">
                                          <p:stCondLst>
                                            <p:cond delay="1668"/>
                                          </p:stCondLst>
                                        </p:cTn>
                                        <p:tgtEl>
                                          <p:spTgt spid="61"/>
                                        </p:tgtEl>
                                      </p:cBhvr>
                                      <p:to x="100000" y="100000"/>
                                    </p:animScale>
                                    <p:animScale>
                                      <p:cBhvr>
                                        <p:cTn id="264" dur="26">
                                          <p:stCondLst>
                                            <p:cond delay="1808"/>
                                          </p:stCondLst>
                                        </p:cTn>
                                        <p:tgtEl>
                                          <p:spTgt spid="61"/>
                                        </p:tgtEl>
                                      </p:cBhvr>
                                      <p:to x="100000" y="95000"/>
                                    </p:animScale>
                                    <p:animScale>
                                      <p:cBhvr>
                                        <p:cTn id="265" dur="166" decel="50000">
                                          <p:stCondLst>
                                            <p:cond delay="1834"/>
                                          </p:stCondLst>
                                        </p:cTn>
                                        <p:tgtEl>
                                          <p:spTgt spid="61"/>
                                        </p:tgtEl>
                                      </p:cBhvr>
                                      <p:to x="100000" y="100000"/>
                                    </p:animScale>
                                  </p:childTnLst>
                                </p:cTn>
                              </p:par>
                            </p:childTnLst>
                          </p:cTn>
                        </p:par>
                        <p:par>
                          <p:cTn id="266" fill="hold">
                            <p:stCondLst>
                              <p:cond delay="29500"/>
                            </p:stCondLst>
                            <p:childTnLst>
                              <p:par>
                                <p:cTn id="267" presetID="47" presetClass="entr" presetSubtype="0" fill="hold" grpId="0" nodeType="afterEffect">
                                  <p:stCondLst>
                                    <p:cond delay="0"/>
                                  </p:stCondLst>
                                  <p:childTnLst>
                                    <p:set>
                                      <p:cBhvr>
                                        <p:cTn id="268" dur="1" fill="hold">
                                          <p:stCondLst>
                                            <p:cond delay="0"/>
                                          </p:stCondLst>
                                        </p:cTn>
                                        <p:tgtEl>
                                          <p:spTgt spid="157"/>
                                        </p:tgtEl>
                                        <p:attrNameLst>
                                          <p:attrName>style.visibility</p:attrName>
                                        </p:attrNameLst>
                                      </p:cBhvr>
                                      <p:to>
                                        <p:strVal val="visible"/>
                                      </p:to>
                                    </p:set>
                                    <p:animEffect transition="in" filter="fade">
                                      <p:cBhvr>
                                        <p:cTn id="269" dur="1000"/>
                                        <p:tgtEl>
                                          <p:spTgt spid="157"/>
                                        </p:tgtEl>
                                      </p:cBhvr>
                                    </p:animEffect>
                                    <p:anim calcmode="lin" valueType="num">
                                      <p:cBhvr>
                                        <p:cTn id="270" dur="1000" fill="hold"/>
                                        <p:tgtEl>
                                          <p:spTgt spid="157"/>
                                        </p:tgtEl>
                                        <p:attrNameLst>
                                          <p:attrName>ppt_x</p:attrName>
                                        </p:attrNameLst>
                                      </p:cBhvr>
                                      <p:tavLst>
                                        <p:tav tm="0">
                                          <p:val>
                                            <p:strVal val="#ppt_x"/>
                                          </p:val>
                                        </p:tav>
                                        <p:tav tm="100000">
                                          <p:val>
                                            <p:strVal val="#ppt_x"/>
                                          </p:val>
                                        </p:tav>
                                      </p:tavLst>
                                    </p:anim>
                                    <p:anim calcmode="lin" valueType="num">
                                      <p:cBhvr>
                                        <p:cTn id="271" dur="1000" fill="hold"/>
                                        <p:tgtEl>
                                          <p:spTgt spid="157"/>
                                        </p:tgtEl>
                                        <p:attrNameLst>
                                          <p:attrName>ppt_y</p:attrName>
                                        </p:attrNameLst>
                                      </p:cBhvr>
                                      <p:tavLst>
                                        <p:tav tm="0">
                                          <p:val>
                                            <p:strVal val="#ppt_y-.1"/>
                                          </p:val>
                                        </p:tav>
                                        <p:tav tm="100000">
                                          <p:val>
                                            <p:strVal val="#ppt_y"/>
                                          </p:val>
                                        </p:tav>
                                      </p:tavLst>
                                    </p:anim>
                                  </p:childTnLst>
                                </p:cTn>
                              </p:par>
                              <p:par>
                                <p:cTn id="272" presetID="47" presetClass="entr" presetSubtype="0" fill="hold" nodeType="withEffect">
                                  <p:stCondLst>
                                    <p:cond delay="0"/>
                                  </p:stCondLst>
                                  <p:childTnLst>
                                    <p:set>
                                      <p:cBhvr>
                                        <p:cTn id="273" dur="1" fill="hold">
                                          <p:stCondLst>
                                            <p:cond delay="0"/>
                                          </p:stCondLst>
                                        </p:cTn>
                                        <p:tgtEl>
                                          <p:spTgt spid="158"/>
                                        </p:tgtEl>
                                        <p:attrNameLst>
                                          <p:attrName>style.visibility</p:attrName>
                                        </p:attrNameLst>
                                      </p:cBhvr>
                                      <p:to>
                                        <p:strVal val="visible"/>
                                      </p:to>
                                    </p:set>
                                    <p:animEffect transition="in" filter="fade">
                                      <p:cBhvr>
                                        <p:cTn id="274" dur="1000"/>
                                        <p:tgtEl>
                                          <p:spTgt spid="158"/>
                                        </p:tgtEl>
                                      </p:cBhvr>
                                    </p:animEffect>
                                    <p:anim calcmode="lin" valueType="num">
                                      <p:cBhvr>
                                        <p:cTn id="275" dur="1000" fill="hold"/>
                                        <p:tgtEl>
                                          <p:spTgt spid="158"/>
                                        </p:tgtEl>
                                        <p:attrNameLst>
                                          <p:attrName>ppt_x</p:attrName>
                                        </p:attrNameLst>
                                      </p:cBhvr>
                                      <p:tavLst>
                                        <p:tav tm="0">
                                          <p:val>
                                            <p:strVal val="#ppt_x"/>
                                          </p:val>
                                        </p:tav>
                                        <p:tav tm="100000">
                                          <p:val>
                                            <p:strVal val="#ppt_x"/>
                                          </p:val>
                                        </p:tav>
                                      </p:tavLst>
                                    </p:anim>
                                    <p:anim calcmode="lin" valueType="num">
                                      <p:cBhvr>
                                        <p:cTn id="276" dur="1000" fill="hold"/>
                                        <p:tgtEl>
                                          <p:spTgt spid="158"/>
                                        </p:tgtEl>
                                        <p:attrNameLst>
                                          <p:attrName>ppt_y</p:attrName>
                                        </p:attrNameLst>
                                      </p:cBhvr>
                                      <p:tavLst>
                                        <p:tav tm="0">
                                          <p:val>
                                            <p:strVal val="#ppt_y-.1"/>
                                          </p:val>
                                        </p:tav>
                                        <p:tav tm="100000">
                                          <p:val>
                                            <p:strVal val="#ppt_y"/>
                                          </p:val>
                                        </p:tav>
                                      </p:tavLst>
                                    </p:anim>
                                  </p:childTnLst>
                                </p:cTn>
                              </p:par>
                            </p:childTnLst>
                          </p:cTn>
                        </p:par>
                        <p:par>
                          <p:cTn id="277" fill="hold">
                            <p:stCondLst>
                              <p:cond delay="30500"/>
                            </p:stCondLst>
                            <p:childTnLst>
                              <p:par>
                                <p:cTn id="278" presetID="15" presetClass="entr" presetSubtype="0" fill="hold" grpId="0" nodeType="afterEffect">
                                  <p:stCondLst>
                                    <p:cond delay="0"/>
                                  </p:stCondLst>
                                  <p:childTnLst>
                                    <p:set>
                                      <p:cBhvr>
                                        <p:cTn id="279" dur="1" fill="hold">
                                          <p:stCondLst>
                                            <p:cond delay="0"/>
                                          </p:stCondLst>
                                        </p:cTn>
                                        <p:tgtEl>
                                          <p:spTgt spid="159"/>
                                        </p:tgtEl>
                                        <p:attrNameLst>
                                          <p:attrName>style.visibility</p:attrName>
                                        </p:attrNameLst>
                                      </p:cBhvr>
                                      <p:to>
                                        <p:strVal val="visible"/>
                                      </p:to>
                                    </p:set>
                                    <p:anim calcmode="lin" valueType="num">
                                      <p:cBhvr>
                                        <p:cTn id="280" dur="1000" fill="hold"/>
                                        <p:tgtEl>
                                          <p:spTgt spid="159"/>
                                        </p:tgtEl>
                                        <p:attrNameLst>
                                          <p:attrName>ppt_w</p:attrName>
                                        </p:attrNameLst>
                                      </p:cBhvr>
                                      <p:tavLst>
                                        <p:tav tm="0">
                                          <p:val>
                                            <p:fltVal val="0"/>
                                          </p:val>
                                        </p:tav>
                                        <p:tav tm="100000">
                                          <p:val>
                                            <p:strVal val="#ppt_w"/>
                                          </p:val>
                                        </p:tav>
                                      </p:tavLst>
                                    </p:anim>
                                    <p:anim calcmode="lin" valueType="num">
                                      <p:cBhvr>
                                        <p:cTn id="281" dur="1000" fill="hold"/>
                                        <p:tgtEl>
                                          <p:spTgt spid="159"/>
                                        </p:tgtEl>
                                        <p:attrNameLst>
                                          <p:attrName>ppt_h</p:attrName>
                                        </p:attrNameLst>
                                      </p:cBhvr>
                                      <p:tavLst>
                                        <p:tav tm="0">
                                          <p:val>
                                            <p:fltVal val="0"/>
                                          </p:val>
                                        </p:tav>
                                        <p:tav tm="100000">
                                          <p:val>
                                            <p:strVal val="#ppt_h"/>
                                          </p:val>
                                        </p:tav>
                                      </p:tavLst>
                                    </p:anim>
                                    <p:anim calcmode="lin" valueType="num">
                                      <p:cBhvr>
                                        <p:cTn id="282" dur="1000" fill="hold"/>
                                        <p:tgtEl>
                                          <p:spTgt spid="159"/>
                                        </p:tgtEl>
                                        <p:attrNameLst>
                                          <p:attrName>ppt_x</p:attrName>
                                        </p:attrNameLst>
                                      </p:cBhvr>
                                      <p:tavLst>
                                        <p:tav tm="0" fmla="#ppt_x+(cos(-2*pi*(1-$))*-#ppt_x-sin(-2*pi*(1-$))*(1-#ppt_y))*(1-$)">
                                          <p:val>
                                            <p:fltVal val="0"/>
                                          </p:val>
                                        </p:tav>
                                        <p:tav tm="100000">
                                          <p:val>
                                            <p:fltVal val="1"/>
                                          </p:val>
                                        </p:tav>
                                      </p:tavLst>
                                    </p:anim>
                                    <p:anim calcmode="lin" valueType="num">
                                      <p:cBhvr>
                                        <p:cTn id="283" dur="1000" fill="hold"/>
                                        <p:tgtEl>
                                          <p:spTgt spid="159"/>
                                        </p:tgtEl>
                                        <p:attrNameLst>
                                          <p:attrName>ppt_y</p:attrName>
                                        </p:attrNameLst>
                                      </p:cBhvr>
                                      <p:tavLst>
                                        <p:tav tm="0" fmla="#ppt_y+(sin(-2*pi*(1-$))*-#ppt_x+cos(-2*pi*(1-$))*(1-#ppt_y))*(1-$)">
                                          <p:val>
                                            <p:fltVal val="0"/>
                                          </p:val>
                                        </p:tav>
                                        <p:tav tm="100000">
                                          <p:val>
                                            <p:fltVal val="1"/>
                                          </p:val>
                                        </p:tav>
                                      </p:tavLst>
                                    </p:anim>
                                  </p:childTnLst>
                                </p:cTn>
                              </p:par>
                            </p:childTnLst>
                          </p:cTn>
                        </p:par>
                        <p:par>
                          <p:cTn id="284" fill="hold">
                            <p:stCondLst>
                              <p:cond delay="31500"/>
                            </p:stCondLst>
                            <p:childTnLst>
                              <p:par>
                                <p:cTn id="285" presetID="31" presetClass="entr" presetSubtype="0" fill="hold" grpId="0" nodeType="afterEffect">
                                  <p:stCondLst>
                                    <p:cond delay="0"/>
                                  </p:stCondLst>
                                  <p:childTnLst>
                                    <p:set>
                                      <p:cBhvr>
                                        <p:cTn id="286" dur="1" fill="hold">
                                          <p:stCondLst>
                                            <p:cond delay="0"/>
                                          </p:stCondLst>
                                        </p:cTn>
                                        <p:tgtEl>
                                          <p:spTgt spid="52"/>
                                        </p:tgtEl>
                                        <p:attrNameLst>
                                          <p:attrName>style.visibility</p:attrName>
                                        </p:attrNameLst>
                                      </p:cBhvr>
                                      <p:to>
                                        <p:strVal val="visible"/>
                                      </p:to>
                                    </p:set>
                                    <p:anim calcmode="lin" valueType="num">
                                      <p:cBhvr>
                                        <p:cTn id="287" dur="1000" fill="hold"/>
                                        <p:tgtEl>
                                          <p:spTgt spid="52"/>
                                        </p:tgtEl>
                                        <p:attrNameLst>
                                          <p:attrName>ppt_w</p:attrName>
                                        </p:attrNameLst>
                                      </p:cBhvr>
                                      <p:tavLst>
                                        <p:tav tm="0">
                                          <p:val>
                                            <p:fltVal val="0"/>
                                          </p:val>
                                        </p:tav>
                                        <p:tav tm="100000">
                                          <p:val>
                                            <p:strVal val="#ppt_w"/>
                                          </p:val>
                                        </p:tav>
                                      </p:tavLst>
                                    </p:anim>
                                    <p:anim calcmode="lin" valueType="num">
                                      <p:cBhvr>
                                        <p:cTn id="288" dur="1000" fill="hold"/>
                                        <p:tgtEl>
                                          <p:spTgt spid="52"/>
                                        </p:tgtEl>
                                        <p:attrNameLst>
                                          <p:attrName>ppt_h</p:attrName>
                                        </p:attrNameLst>
                                      </p:cBhvr>
                                      <p:tavLst>
                                        <p:tav tm="0">
                                          <p:val>
                                            <p:fltVal val="0"/>
                                          </p:val>
                                        </p:tav>
                                        <p:tav tm="100000">
                                          <p:val>
                                            <p:strVal val="#ppt_h"/>
                                          </p:val>
                                        </p:tav>
                                      </p:tavLst>
                                    </p:anim>
                                    <p:anim calcmode="lin" valueType="num">
                                      <p:cBhvr>
                                        <p:cTn id="289" dur="1000" fill="hold"/>
                                        <p:tgtEl>
                                          <p:spTgt spid="52"/>
                                        </p:tgtEl>
                                        <p:attrNameLst>
                                          <p:attrName>style.rotation</p:attrName>
                                        </p:attrNameLst>
                                      </p:cBhvr>
                                      <p:tavLst>
                                        <p:tav tm="0">
                                          <p:val>
                                            <p:fltVal val="90"/>
                                          </p:val>
                                        </p:tav>
                                        <p:tav tm="100000">
                                          <p:val>
                                            <p:fltVal val="0"/>
                                          </p:val>
                                        </p:tav>
                                      </p:tavLst>
                                    </p:anim>
                                    <p:animEffect transition="in" filter="fade">
                                      <p:cBhvr>
                                        <p:cTn id="290" dur="1000"/>
                                        <p:tgtEl>
                                          <p:spTgt spid="52"/>
                                        </p:tgtEl>
                                      </p:cBhvr>
                                    </p:animEffect>
                                  </p:childTnLst>
                                </p:cTn>
                              </p:par>
                              <p:par>
                                <p:cTn id="291" presetID="31" presetClass="entr" presetSubtype="0" fill="hold" nodeType="withEffect">
                                  <p:stCondLst>
                                    <p:cond delay="0"/>
                                  </p:stCondLst>
                                  <p:childTnLst>
                                    <p:set>
                                      <p:cBhvr>
                                        <p:cTn id="292" dur="1" fill="hold">
                                          <p:stCondLst>
                                            <p:cond delay="0"/>
                                          </p:stCondLst>
                                        </p:cTn>
                                        <p:tgtEl>
                                          <p:spTgt spid="58"/>
                                        </p:tgtEl>
                                        <p:attrNameLst>
                                          <p:attrName>style.visibility</p:attrName>
                                        </p:attrNameLst>
                                      </p:cBhvr>
                                      <p:to>
                                        <p:strVal val="visible"/>
                                      </p:to>
                                    </p:set>
                                    <p:anim calcmode="lin" valueType="num">
                                      <p:cBhvr>
                                        <p:cTn id="293" dur="1000" fill="hold"/>
                                        <p:tgtEl>
                                          <p:spTgt spid="58"/>
                                        </p:tgtEl>
                                        <p:attrNameLst>
                                          <p:attrName>ppt_w</p:attrName>
                                        </p:attrNameLst>
                                      </p:cBhvr>
                                      <p:tavLst>
                                        <p:tav tm="0">
                                          <p:val>
                                            <p:fltVal val="0"/>
                                          </p:val>
                                        </p:tav>
                                        <p:tav tm="100000">
                                          <p:val>
                                            <p:strVal val="#ppt_w"/>
                                          </p:val>
                                        </p:tav>
                                      </p:tavLst>
                                    </p:anim>
                                    <p:anim calcmode="lin" valueType="num">
                                      <p:cBhvr>
                                        <p:cTn id="294" dur="1000" fill="hold"/>
                                        <p:tgtEl>
                                          <p:spTgt spid="58"/>
                                        </p:tgtEl>
                                        <p:attrNameLst>
                                          <p:attrName>ppt_h</p:attrName>
                                        </p:attrNameLst>
                                      </p:cBhvr>
                                      <p:tavLst>
                                        <p:tav tm="0">
                                          <p:val>
                                            <p:fltVal val="0"/>
                                          </p:val>
                                        </p:tav>
                                        <p:tav tm="100000">
                                          <p:val>
                                            <p:strVal val="#ppt_h"/>
                                          </p:val>
                                        </p:tav>
                                      </p:tavLst>
                                    </p:anim>
                                    <p:anim calcmode="lin" valueType="num">
                                      <p:cBhvr>
                                        <p:cTn id="295" dur="1000" fill="hold"/>
                                        <p:tgtEl>
                                          <p:spTgt spid="58"/>
                                        </p:tgtEl>
                                        <p:attrNameLst>
                                          <p:attrName>style.rotation</p:attrName>
                                        </p:attrNameLst>
                                      </p:cBhvr>
                                      <p:tavLst>
                                        <p:tav tm="0">
                                          <p:val>
                                            <p:fltVal val="90"/>
                                          </p:val>
                                        </p:tav>
                                        <p:tav tm="100000">
                                          <p:val>
                                            <p:fltVal val="0"/>
                                          </p:val>
                                        </p:tav>
                                      </p:tavLst>
                                    </p:anim>
                                    <p:animEffect transition="in" filter="fade">
                                      <p:cBhvr>
                                        <p:cTn id="296" dur="1000"/>
                                        <p:tgtEl>
                                          <p:spTgt spid="58"/>
                                        </p:tgtEl>
                                      </p:cBhvr>
                                    </p:animEffect>
                                  </p:childTnLst>
                                </p:cTn>
                              </p:par>
                            </p:childTnLst>
                          </p:cTn>
                        </p:par>
                        <p:par>
                          <p:cTn id="297" fill="hold">
                            <p:stCondLst>
                              <p:cond delay="32500"/>
                            </p:stCondLst>
                            <p:childTnLst>
                              <p:par>
                                <p:cTn id="298" presetID="53" presetClass="entr" presetSubtype="16" fill="hold" grpId="0" nodeType="afterEffect">
                                  <p:stCondLst>
                                    <p:cond delay="0"/>
                                  </p:stCondLst>
                                  <p:childTnLst>
                                    <p:set>
                                      <p:cBhvr>
                                        <p:cTn id="299" dur="1" fill="hold">
                                          <p:stCondLst>
                                            <p:cond delay="0"/>
                                          </p:stCondLst>
                                        </p:cTn>
                                        <p:tgtEl>
                                          <p:spTgt spid="63"/>
                                        </p:tgtEl>
                                        <p:attrNameLst>
                                          <p:attrName>style.visibility</p:attrName>
                                        </p:attrNameLst>
                                      </p:cBhvr>
                                      <p:to>
                                        <p:strVal val="visible"/>
                                      </p:to>
                                    </p:set>
                                    <p:anim calcmode="lin" valueType="num">
                                      <p:cBhvr>
                                        <p:cTn id="300" dur="500" fill="hold"/>
                                        <p:tgtEl>
                                          <p:spTgt spid="63"/>
                                        </p:tgtEl>
                                        <p:attrNameLst>
                                          <p:attrName>ppt_w</p:attrName>
                                        </p:attrNameLst>
                                      </p:cBhvr>
                                      <p:tavLst>
                                        <p:tav tm="0">
                                          <p:val>
                                            <p:fltVal val="0"/>
                                          </p:val>
                                        </p:tav>
                                        <p:tav tm="100000">
                                          <p:val>
                                            <p:strVal val="#ppt_w"/>
                                          </p:val>
                                        </p:tav>
                                      </p:tavLst>
                                    </p:anim>
                                    <p:anim calcmode="lin" valueType="num">
                                      <p:cBhvr>
                                        <p:cTn id="301" dur="500" fill="hold"/>
                                        <p:tgtEl>
                                          <p:spTgt spid="63"/>
                                        </p:tgtEl>
                                        <p:attrNameLst>
                                          <p:attrName>ppt_h</p:attrName>
                                        </p:attrNameLst>
                                      </p:cBhvr>
                                      <p:tavLst>
                                        <p:tav tm="0">
                                          <p:val>
                                            <p:fltVal val="0"/>
                                          </p:val>
                                        </p:tav>
                                        <p:tav tm="100000">
                                          <p:val>
                                            <p:strVal val="#ppt_h"/>
                                          </p:val>
                                        </p:tav>
                                      </p:tavLst>
                                    </p:anim>
                                    <p:animEffect transition="in" filter="fade">
                                      <p:cBhvr>
                                        <p:cTn id="30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animBg="1"/>
      <p:bldP spid="26" grpId="0" animBg="1"/>
      <p:bldP spid="52" grpId="0" animBg="1"/>
      <p:bldP spid="54" grpId="0" animBg="1"/>
      <p:bldP spid="61" grpId="0" animBg="1"/>
      <p:bldP spid="63" grpId="0" animBg="1"/>
      <p:bldP spid="66" grpId="0" animBg="1"/>
      <p:bldP spid="68" grpId="0" animBg="1"/>
      <p:bldP spid="120" grpId="0" animBg="1"/>
      <p:bldP spid="129" grpId="0" animBg="1"/>
      <p:bldP spid="130" grpId="0" animBg="1"/>
      <p:bldP spid="131" grpId="0" animBg="1"/>
      <p:bldP spid="137" grpId="0" animBg="1"/>
      <p:bldP spid="138" grpId="0" animBg="1"/>
      <p:bldP spid="139" grpId="0" animBg="1"/>
      <p:bldP spid="151" grpId="0" animBg="1"/>
      <p:bldP spid="153" grpId="0" animBg="1"/>
      <p:bldP spid="154" grpId="0" animBg="1"/>
      <p:bldP spid="156" grpId="0" animBg="1"/>
      <p:bldP spid="157" grpId="0" animBg="1"/>
      <p:bldP spid="1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9498ABB6-7EE1-4C6F-8E48-BBE92A09D207}"/>
              </a:ext>
            </a:extLst>
          </p:cNvPr>
          <p:cNvSpPr/>
          <p:nvPr/>
        </p:nvSpPr>
        <p:spPr>
          <a:xfrm>
            <a:off x="4643033" y="125654"/>
            <a:ext cx="2905933" cy="748081"/>
          </a:xfrm>
          <a:prstGeom prst="roundRect">
            <a:avLst/>
          </a:prstGeom>
          <a:solidFill>
            <a:srgbClr val="EEEE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chemeClr val="tx1"/>
                </a:solidFill>
                <a:latin typeface="Sakkal Majalla" panose="02000000000000000000" pitchFamily="2" charset="-78"/>
                <a:cs typeface="Sakkal Majalla" panose="02000000000000000000" pitchFamily="2" charset="-78"/>
              </a:rPr>
              <a:t>تابع: موانع الزواج</a:t>
            </a:r>
            <a:endParaRPr lang="en-US" sz="4000" b="1" dirty="0">
              <a:solidFill>
                <a:schemeClr val="tx1"/>
              </a:solidFill>
              <a:latin typeface="Sakkal Majalla" panose="02000000000000000000" pitchFamily="2" charset="-78"/>
              <a:cs typeface="Sakkal Majalla" panose="02000000000000000000" pitchFamily="2" charset="-78"/>
            </a:endParaRPr>
          </a:p>
        </p:txBody>
      </p:sp>
      <p:sp>
        <p:nvSpPr>
          <p:cNvPr id="6" name="مستطيل: زوايا مستديرة 5">
            <a:extLst>
              <a:ext uri="{FF2B5EF4-FFF2-40B4-BE49-F238E27FC236}">
                <a16:creationId xmlns:a16="http://schemas.microsoft.com/office/drawing/2014/main" id="{A73BDBDB-98A7-4E9C-809B-D8B40B69B6EC}"/>
              </a:ext>
            </a:extLst>
          </p:cNvPr>
          <p:cNvSpPr/>
          <p:nvPr/>
        </p:nvSpPr>
        <p:spPr>
          <a:xfrm>
            <a:off x="10098153" y="125654"/>
            <a:ext cx="1931486" cy="434990"/>
          </a:xfrm>
          <a:prstGeom prst="roundRect">
            <a:avLst/>
          </a:prstGeom>
          <a:solidFill>
            <a:srgbClr val="A9E5E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latin typeface="Sakkal Majalla" panose="02000000000000000000" pitchFamily="2" charset="-78"/>
                <a:cs typeface="Sakkal Majalla" panose="02000000000000000000" pitchFamily="2" charset="-78"/>
              </a:rPr>
              <a:t>خريطة ذهنية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7" name="مستطيل: زوايا مستديرة 6">
            <a:extLst>
              <a:ext uri="{FF2B5EF4-FFF2-40B4-BE49-F238E27FC236}">
                <a16:creationId xmlns:a16="http://schemas.microsoft.com/office/drawing/2014/main" id="{FE0461AD-B30D-42C3-9D4E-EFA65CB90498}"/>
              </a:ext>
            </a:extLst>
          </p:cNvPr>
          <p:cNvSpPr/>
          <p:nvPr/>
        </p:nvSpPr>
        <p:spPr>
          <a:xfrm>
            <a:off x="4830933" y="1360456"/>
            <a:ext cx="2527812" cy="520147"/>
          </a:xfrm>
          <a:prstGeom prst="roundRect">
            <a:avLst/>
          </a:prstGeom>
          <a:solidFill>
            <a:srgbClr val="A9E5E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tx1"/>
                </a:solidFill>
                <a:latin typeface="Sakkal Majalla" panose="02000000000000000000" pitchFamily="2" charset="-78"/>
                <a:cs typeface="Sakkal Majalla" panose="02000000000000000000" pitchFamily="2" charset="-78"/>
              </a:rPr>
              <a:t>2- </a:t>
            </a:r>
            <a:r>
              <a:rPr lang="ar-BH" sz="3200" b="1" dirty="0">
                <a:solidFill>
                  <a:schemeClr val="tx1"/>
                </a:solidFill>
                <a:latin typeface="Sakkal Majalla" panose="02000000000000000000" pitchFamily="2" charset="-78"/>
                <a:cs typeface="Sakkal Majalla" panose="02000000000000000000" pitchFamily="2" charset="-78"/>
              </a:rPr>
              <a:t>ال</a:t>
            </a:r>
            <a:r>
              <a:rPr lang="ar-SA" sz="3200" b="1" dirty="0">
                <a:solidFill>
                  <a:schemeClr val="tx1"/>
                </a:solidFill>
                <a:latin typeface="Sakkal Majalla" panose="02000000000000000000" pitchFamily="2" charset="-78"/>
                <a:cs typeface="Sakkal Majalla" panose="02000000000000000000" pitchFamily="2" charset="-78"/>
              </a:rPr>
              <a:t>موانع </a:t>
            </a:r>
            <a:r>
              <a:rPr lang="ar-BH" sz="3200" b="1" dirty="0">
                <a:solidFill>
                  <a:schemeClr val="tx1"/>
                </a:solidFill>
                <a:latin typeface="Sakkal Majalla" panose="02000000000000000000" pitchFamily="2" charset="-78"/>
                <a:cs typeface="Sakkal Majalla" panose="02000000000000000000" pitchFamily="2" charset="-78"/>
              </a:rPr>
              <a:t>ال</a:t>
            </a:r>
            <a:r>
              <a:rPr lang="ar-SA" sz="3200" b="1" dirty="0">
                <a:solidFill>
                  <a:schemeClr val="tx1"/>
                </a:solidFill>
                <a:latin typeface="Sakkal Majalla" panose="02000000000000000000" pitchFamily="2" charset="-78"/>
                <a:cs typeface="Sakkal Majalla" panose="02000000000000000000" pitchFamily="2" charset="-78"/>
              </a:rPr>
              <a:t>مؤق</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err="1">
                <a:solidFill>
                  <a:schemeClr val="tx1"/>
                </a:solidFill>
                <a:latin typeface="Sakkal Majalla" panose="02000000000000000000" pitchFamily="2" charset="-78"/>
                <a:cs typeface="Sakkal Majalla" panose="02000000000000000000" pitchFamily="2" charset="-78"/>
              </a:rPr>
              <a:t>تة</a:t>
            </a:r>
            <a:endParaRPr lang="en-US" sz="3200" b="1" dirty="0">
              <a:solidFill>
                <a:schemeClr val="tx1"/>
              </a:solidFill>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4D7E1FF0-7F45-4FC2-88DC-BC669ED1EADA}"/>
              </a:ext>
            </a:extLst>
          </p:cNvPr>
          <p:cNvGrpSpPr/>
          <p:nvPr/>
        </p:nvGrpSpPr>
        <p:grpSpPr>
          <a:xfrm>
            <a:off x="1662638" y="1898143"/>
            <a:ext cx="9171320" cy="613144"/>
            <a:chOff x="1662638" y="1898143"/>
            <a:chExt cx="9171320" cy="613144"/>
          </a:xfrm>
        </p:grpSpPr>
        <p:cxnSp>
          <p:nvCxnSpPr>
            <p:cNvPr id="8" name="رابط مستقيم 7">
              <a:extLst>
                <a:ext uri="{FF2B5EF4-FFF2-40B4-BE49-F238E27FC236}">
                  <a16:creationId xmlns:a16="http://schemas.microsoft.com/office/drawing/2014/main" id="{F40D5159-2E98-4D63-B1F1-71BBC964A3B5}"/>
                </a:ext>
              </a:extLst>
            </p:cNvPr>
            <p:cNvCxnSpPr>
              <a:cxnSpLocks/>
            </p:cNvCxnSpPr>
            <p:nvPr/>
          </p:nvCxnSpPr>
          <p:spPr>
            <a:xfrm>
              <a:off x="6079606" y="1898143"/>
              <a:ext cx="0" cy="231913"/>
            </a:xfrm>
            <a:prstGeom prst="line">
              <a:avLst/>
            </a:prstGeom>
            <a:ln w="381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9" name="رابط مستقيم 8">
              <a:extLst>
                <a:ext uri="{FF2B5EF4-FFF2-40B4-BE49-F238E27FC236}">
                  <a16:creationId xmlns:a16="http://schemas.microsoft.com/office/drawing/2014/main" id="{EB4A01CE-75A8-4399-B9A1-15CBD5F86BFE}"/>
                </a:ext>
              </a:extLst>
            </p:cNvPr>
            <p:cNvCxnSpPr>
              <a:cxnSpLocks/>
            </p:cNvCxnSpPr>
            <p:nvPr/>
          </p:nvCxnSpPr>
          <p:spPr>
            <a:xfrm flipH="1" flipV="1">
              <a:off x="1663454" y="2108815"/>
              <a:ext cx="9170504" cy="42482"/>
            </a:xfrm>
            <a:prstGeom prst="line">
              <a:avLst/>
            </a:prstGeom>
            <a:ln w="381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0" name="رابط كسهم مستقيم 9">
              <a:extLst>
                <a:ext uri="{FF2B5EF4-FFF2-40B4-BE49-F238E27FC236}">
                  <a16:creationId xmlns:a16="http://schemas.microsoft.com/office/drawing/2014/main" id="{D507DDCC-233C-4ADC-99A2-E8D8796E1F14}"/>
                </a:ext>
              </a:extLst>
            </p:cNvPr>
            <p:cNvCxnSpPr/>
            <p:nvPr/>
          </p:nvCxnSpPr>
          <p:spPr>
            <a:xfrm>
              <a:off x="5365204" y="2133991"/>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a:extLst>
                <a:ext uri="{FF2B5EF4-FFF2-40B4-BE49-F238E27FC236}">
                  <a16:creationId xmlns:a16="http://schemas.microsoft.com/office/drawing/2014/main" id="{93421968-3940-4E45-BF74-CE116238F0E7}"/>
                </a:ext>
              </a:extLst>
            </p:cNvPr>
            <p:cNvCxnSpPr/>
            <p:nvPr/>
          </p:nvCxnSpPr>
          <p:spPr>
            <a:xfrm>
              <a:off x="1662638" y="2091510"/>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a:extLst>
                <a:ext uri="{FF2B5EF4-FFF2-40B4-BE49-F238E27FC236}">
                  <a16:creationId xmlns:a16="http://schemas.microsoft.com/office/drawing/2014/main" id="{57A11A1B-A777-43F3-A150-7E7A894F478F}"/>
                </a:ext>
              </a:extLst>
            </p:cNvPr>
            <p:cNvCxnSpPr/>
            <p:nvPr/>
          </p:nvCxnSpPr>
          <p:spPr>
            <a:xfrm>
              <a:off x="10833958" y="2133991"/>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a:extLst>
                <a:ext uri="{FF2B5EF4-FFF2-40B4-BE49-F238E27FC236}">
                  <a16:creationId xmlns:a16="http://schemas.microsoft.com/office/drawing/2014/main" id="{EFC6CD97-86BC-4A1B-9297-2115399398BD}"/>
                </a:ext>
              </a:extLst>
            </p:cNvPr>
            <p:cNvCxnSpPr/>
            <p:nvPr/>
          </p:nvCxnSpPr>
          <p:spPr>
            <a:xfrm>
              <a:off x="3409576" y="2133991"/>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a:extLst>
                <a:ext uri="{FF2B5EF4-FFF2-40B4-BE49-F238E27FC236}">
                  <a16:creationId xmlns:a16="http://schemas.microsoft.com/office/drawing/2014/main" id="{2D8A3F0A-9203-443A-9832-EFA8A087DA07}"/>
                </a:ext>
              </a:extLst>
            </p:cNvPr>
            <p:cNvCxnSpPr/>
            <p:nvPr/>
          </p:nvCxnSpPr>
          <p:spPr>
            <a:xfrm>
              <a:off x="9075591" y="2153478"/>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a:extLst>
                <a:ext uri="{FF2B5EF4-FFF2-40B4-BE49-F238E27FC236}">
                  <a16:creationId xmlns:a16="http://schemas.microsoft.com/office/drawing/2014/main" id="{C6FC12D6-BD7D-46F6-B5DD-9154A1CC11B4}"/>
                </a:ext>
              </a:extLst>
            </p:cNvPr>
            <p:cNvCxnSpPr/>
            <p:nvPr/>
          </p:nvCxnSpPr>
          <p:spPr>
            <a:xfrm>
              <a:off x="7335485" y="2153478"/>
              <a:ext cx="0" cy="357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مستطيل: زوايا مستديرة 16">
            <a:extLst>
              <a:ext uri="{FF2B5EF4-FFF2-40B4-BE49-F238E27FC236}">
                <a16:creationId xmlns:a16="http://schemas.microsoft.com/office/drawing/2014/main" id="{D1287EF3-8F57-490E-BCF3-FCD197132416}"/>
              </a:ext>
            </a:extLst>
          </p:cNvPr>
          <p:cNvSpPr/>
          <p:nvPr/>
        </p:nvSpPr>
        <p:spPr>
          <a:xfrm>
            <a:off x="10107110" y="2551792"/>
            <a:ext cx="1472751" cy="2252870"/>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latin typeface="Sakkal Majalla" panose="02000000000000000000" pitchFamily="2" charset="-78"/>
                <a:cs typeface="Sakkal Majalla" panose="02000000000000000000" pitchFamily="2" charset="-78"/>
              </a:rPr>
              <a:t>زوجة الغير أو معتدَّته.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8" name="مستطيل: زوايا مستديرة 17">
            <a:extLst>
              <a:ext uri="{FF2B5EF4-FFF2-40B4-BE49-F238E27FC236}">
                <a16:creationId xmlns:a16="http://schemas.microsoft.com/office/drawing/2014/main" id="{6FF28CB8-2081-421F-B51D-1E61AD98A923}"/>
              </a:ext>
            </a:extLst>
          </p:cNvPr>
          <p:cNvSpPr/>
          <p:nvPr/>
        </p:nvSpPr>
        <p:spPr>
          <a:xfrm>
            <a:off x="4432781" y="2551792"/>
            <a:ext cx="1879404" cy="2252870"/>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latin typeface="Sakkal Majalla" panose="02000000000000000000" pitchFamily="2" charset="-78"/>
                <a:cs typeface="Sakkal Majalla" panose="02000000000000000000" pitchFamily="2" charset="-78"/>
              </a:rPr>
              <a:t>الجمع بين الأختين، وبين المرأة وعمَّتها، والمرأة وخالتها.</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9" name="مستطيل: زوايا مستديرة 18">
            <a:extLst>
              <a:ext uri="{FF2B5EF4-FFF2-40B4-BE49-F238E27FC236}">
                <a16:creationId xmlns:a16="http://schemas.microsoft.com/office/drawing/2014/main" id="{5C837747-CBFF-48DB-9F19-4FF68EA9A3BE}"/>
              </a:ext>
            </a:extLst>
          </p:cNvPr>
          <p:cNvSpPr/>
          <p:nvPr/>
        </p:nvSpPr>
        <p:spPr>
          <a:xfrm>
            <a:off x="8351218" y="2551792"/>
            <a:ext cx="1472751" cy="2252870"/>
          </a:xfrm>
          <a:prstGeom prst="round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latin typeface="Sakkal Majalla" panose="02000000000000000000" pitchFamily="2" charset="-78"/>
                <a:cs typeface="Sakkal Majalla" panose="02000000000000000000" pitchFamily="2" charset="-78"/>
              </a:rPr>
              <a:t>المطل</a:t>
            </a:r>
            <a:r>
              <a:rPr lang="ar-BH" sz="2800" b="1" dirty="0">
                <a:solidFill>
                  <a:schemeClr val="tx1"/>
                </a:solidFill>
                <a:latin typeface="Sakkal Majalla" panose="02000000000000000000" pitchFamily="2" charset="-78"/>
                <a:cs typeface="Sakkal Majalla" panose="02000000000000000000" pitchFamily="2" charset="-78"/>
              </a:rPr>
              <a:t>ّ</a:t>
            </a:r>
            <a:r>
              <a:rPr lang="ar-SA" sz="2800" b="1" dirty="0" err="1">
                <a:solidFill>
                  <a:schemeClr val="tx1"/>
                </a:solidFill>
                <a:latin typeface="Sakkal Majalla" panose="02000000000000000000" pitchFamily="2" charset="-78"/>
                <a:cs typeface="Sakkal Majalla" panose="02000000000000000000" pitchFamily="2" charset="-78"/>
              </a:rPr>
              <a:t>قة</a:t>
            </a:r>
            <a:r>
              <a:rPr lang="ar-SA" sz="2800" b="1" dirty="0">
                <a:solidFill>
                  <a:schemeClr val="tx1"/>
                </a:solidFill>
                <a:latin typeface="Sakkal Majalla" panose="02000000000000000000" pitchFamily="2" charset="-78"/>
                <a:cs typeface="Sakkal Majalla" panose="02000000000000000000" pitchFamily="2" charset="-78"/>
              </a:rPr>
              <a:t> ثلاثًا.</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0" name="مستطيل: زوايا مستديرة 19">
            <a:extLst>
              <a:ext uri="{FF2B5EF4-FFF2-40B4-BE49-F238E27FC236}">
                <a16:creationId xmlns:a16="http://schemas.microsoft.com/office/drawing/2014/main" id="{3417CC68-3669-4A9E-97F1-4E346BADCA21}"/>
              </a:ext>
            </a:extLst>
          </p:cNvPr>
          <p:cNvSpPr/>
          <p:nvPr/>
        </p:nvSpPr>
        <p:spPr>
          <a:xfrm>
            <a:off x="2676889" y="2551792"/>
            <a:ext cx="1472751" cy="2252870"/>
          </a:xfrm>
          <a:prstGeom prst="round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latin typeface="Sakkal Majalla" panose="02000000000000000000" pitchFamily="2" charset="-78"/>
                <a:cs typeface="Sakkal Majalla" panose="02000000000000000000" pitchFamily="2" charset="-78"/>
              </a:rPr>
              <a:t>الزيادة على أربع زوجات.</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1" name="مستطيل: زوايا مستديرة 20">
            <a:extLst>
              <a:ext uri="{FF2B5EF4-FFF2-40B4-BE49-F238E27FC236}">
                <a16:creationId xmlns:a16="http://schemas.microsoft.com/office/drawing/2014/main" id="{6DD35077-8FDB-47AF-AC00-C8964C580504}"/>
              </a:ext>
            </a:extLst>
          </p:cNvPr>
          <p:cNvSpPr/>
          <p:nvPr/>
        </p:nvSpPr>
        <p:spPr>
          <a:xfrm>
            <a:off x="6595326" y="2551792"/>
            <a:ext cx="1472751" cy="2252870"/>
          </a:xfrm>
          <a:prstGeom prst="roundRect">
            <a:avLst/>
          </a:prstGeom>
          <a:solidFill>
            <a:srgbClr val="C9E4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latin typeface="Sakkal Majalla" panose="02000000000000000000" pitchFamily="2" charset="-78"/>
                <a:cs typeface="Sakkal Majalla" panose="02000000000000000000" pitchFamily="2" charset="-78"/>
              </a:rPr>
              <a:t>المرأة غير المسلمة ما لم تكن كتابية.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2" name="مستطيل: زوايا مستديرة 21">
            <a:extLst>
              <a:ext uri="{FF2B5EF4-FFF2-40B4-BE49-F238E27FC236}">
                <a16:creationId xmlns:a16="http://schemas.microsoft.com/office/drawing/2014/main" id="{DE9303FB-4E60-4367-A65D-DD71030626F5}"/>
              </a:ext>
            </a:extLst>
          </p:cNvPr>
          <p:cNvSpPr/>
          <p:nvPr/>
        </p:nvSpPr>
        <p:spPr>
          <a:xfrm>
            <a:off x="920997" y="2551792"/>
            <a:ext cx="1472751" cy="2252870"/>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latin typeface="Sakkal Majalla" panose="02000000000000000000" pitchFamily="2" charset="-78"/>
                <a:cs typeface="Sakkal Majalla" panose="02000000000000000000" pitchFamily="2" charset="-78"/>
              </a:rPr>
              <a:t>الإحرام بحج</a:t>
            </a:r>
            <a:r>
              <a:rPr lang="ar-BH" sz="2800" b="1"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 أو عمرة.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مستطيل 5">
            <a:extLst>
              <a:ext uri="{FF2B5EF4-FFF2-40B4-BE49-F238E27FC236}">
                <a16:creationId xmlns:a16="http://schemas.microsoft.com/office/drawing/2014/main" id="{E0C3F2D0-1997-4BCE-AD68-6CAE095B13E0}"/>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3265412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par>
                          <p:cTn id="26" fill="hold">
                            <p:stCondLst>
                              <p:cond delay="2500"/>
                            </p:stCondLst>
                            <p:childTnLst>
                              <p:par>
                                <p:cTn id="27" presetID="6"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par>
                          <p:cTn id="30" fill="hold">
                            <p:stCondLst>
                              <p:cond delay="4500"/>
                            </p:stCondLst>
                            <p:childTnLst>
                              <p:par>
                                <p:cTn id="31" presetID="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5500"/>
                            </p:stCondLst>
                            <p:childTnLst>
                              <p:par>
                                <p:cTn id="42" presetID="31"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anim calcmode="lin" valueType="num">
                                      <p:cBhvr>
                                        <p:cTn id="46" dur="1000" fill="hold"/>
                                        <p:tgtEl>
                                          <p:spTgt spid="21"/>
                                        </p:tgtEl>
                                        <p:attrNameLst>
                                          <p:attrName>style.rotation</p:attrName>
                                        </p:attrNameLst>
                                      </p:cBhvr>
                                      <p:tavLst>
                                        <p:tav tm="0">
                                          <p:val>
                                            <p:fltVal val="90"/>
                                          </p:val>
                                        </p:tav>
                                        <p:tav tm="100000">
                                          <p:val>
                                            <p:fltVal val="0"/>
                                          </p:val>
                                        </p:tav>
                                      </p:tavLst>
                                    </p:anim>
                                    <p:animEffect transition="in" filter="fade">
                                      <p:cBhvr>
                                        <p:cTn id="47" dur="1000"/>
                                        <p:tgtEl>
                                          <p:spTgt spid="21"/>
                                        </p:tgtEl>
                                      </p:cBhvr>
                                    </p:animEffect>
                                  </p:childTnLst>
                                </p:cTn>
                              </p:par>
                            </p:childTnLst>
                          </p:cTn>
                        </p:par>
                        <p:par>
                          <p:cTn id="48" fill="hold">
                            <p:stCondLst>
                              <p:cond delay="6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8"/>
                                        </p:tgtEl>
                                        <p:attrNameLst>
                                          <p:attrName>ppt_y</p:attrName>
                                        </p:attrNameLst>
                                      </p:cBhvr>
                                      <p:tavLst>
                                        <p:tav tm="0">
                                          <p:val>
                                            <p:strVal val="#ppt_y"/>
                                          </p:val>
                                        </p:tav>
                                        <p:tav tm="100000">
                                          <p:val>
                                            <p:strVal val="#ppt_y"/>
                                          </p:val>
                                        </p:tav>
                                      </p:tavLst>
                                    </p:anim>
                                    <p:anim calcmode="lin" valueType="num">
                                      <p:cBhvr>
                                        <p:cTn id="5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8"/>
                                        </p:tgtEl>
                                      </p:cBhvr>
                                    </p:animEffect>
                                  </p:childTnLst>
                                </p:cTn>
                              </p:par>
                            </p:childTnLst>
                          </p:cTn>
                        </p:par>
                        <p:par>
                          <p:cTn id="56" fill="hold">
                            <p:stCondLst>
                              <p:cond delay="94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63" fill="hold">
                            <p:stCondLst>
                              <p:cond delay="10450"/>
                            </p:stCondLst>
                            <p:childTnLst>
                              <p:par>
                                <p:cTn id="64" presetID="52"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Scale>
                                      <p:cBhvr>
                                        <p:cTn id="6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22"/>
                                        </p:tgtEl>
                                        <p:attrNameLst>
                                          <p:attrName>ppt_x</p:attrName>
                                          <p:attrName>ppt_y</p:attrName>
                                        </p:attrNameLst>
                                      </p:cBhvr>
                                    </p:animMotion>
                                    <p:animEffect transition="in" filter="fade">
                                      <p:cBhvr>
                                        <p:cTn id="6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66FA2FFD-6A87-442D-9E97-7810FBCC76D4}"/>
              </a:ext>
            </a:extLst>
          </p:cNvPr>
          <p:cNvSpPr/>
          <p:nvPr/>
        </p:nvSpPr>
        <p:spPr>
          <a:xfrm>
            <a:off x="4817165" y="83435"/>
            <a:ext cx="2557670" cy="61556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solidFill>
                  <a:schemeClr val="tx1"/>
                </a:solidFill>
                <a:latin typeface="Sakkal Majalla" panose="02000000000000000000" pitchFamily="2" charset="-78"/>
                <a:cs typeface="Sakkal Majalla" panose="02000000000000000000" pitchFamily="2" charset="-78"/>
              </a:rPr>
              <a:t>تــقـويـم خــتـامـي</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5" name="مستطيل 4">
            <a:extLst>
              <a:ext uri="{FF2B5EF4-FFF2-40B4-BE49-F238E27FC236}">
                <a16:creationId xmlns:a16="http://schemas.microsoft.com/office/drawing/2014/main" id="{F222800E-4E4B-42FD-9B4D-B24250C9ECF3}"/>
              </a:ext>
            </a:extLst>
          </p:cNvPr>
          <p:cNvSpPr/>
          <p:nvPr/>
        </p:nvSpPr>
        <p:spPr>
          <a:xfrm>
            <a:off x="227757" y="2612699"/>
            <a:ext cx="6570607" cy="821634"/>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400" b="1" dirty="0">
                <a:solidFill>
                  <a:srgbClr val="C00000"/>
                </a:solidFill>
                <a:latin typeface="Sakkal Majalla" panose="02000000000000000000" pitchFamily="2" charset="-78"/>
                <a:cs typeface="Sakkal Majalla" panose="02000000000000000000" pitchFamily="2" charset="-78"/>
              </a:rPr>
              <a:t>أ- </a:t>
            </a:r>
            <a:r>
              <a:rPr lang="ar-SA" sz="2400" b="1" dirty="0">
                <a:solidFill>
                  <a:srgbClr val="C00000"/>
                </a:solidFill>
                <a:latin typeface="Sakkal Majalla" panose="02000000000000000000" pitchFamily="2" charset="-78"/>
                <a:cs typeface="Sakkal Majalla" panose="02000000000000000000" pitchFamily="2" charset="-78"/>
              </a:rPr>
              <a:t>لا </a:t>
            </a:r>
            <a:r>
              <a:rPr lang="ar-BH" sz="2400" b="1" dirty="0">
                <a:solidFill>
                  <a:srgbClr val="C00000"/>
                </a:solidFill>
                <a:latin typeface="Sakkal Majalla" panose="02000000000000000000" pitchFamily="2" charset="-78"/>
                <a:cs typeface="Sakkal Majalla" panose="02000000000000000000" pitchFamily="2" charset="-78"/>
              </a:rPr>
              <a:t>ي</a:t>
            </a:r>
            <a:r>
              <a:rPr lang="ar-SA" sz="2400" b="1" dirty="0">
                <a:solidFill>
                  <a:srgbClr val="C00000"/>
                </a:solidFill>
                <a:latin typeface="Sakkal Majalla" panose="02000000000000000000" pitchFamily="2" charset="-78"/>
                <a:cs typeface="Sakkal Majalla" panose="02000000000000000000" pitchFamily="2" charset="-78"/>
              </a:rPr>
              <a:t>جوز</a:t>
            </a:r>
            <a:r>
              <a:rPr lang="ar-BH" sz="2400" b="1" dirty="0">
                <a:solidFill>
                  <a:srgbClr val="C00000"/>
                </a:solidFill>
                <a:latin typeface="Sakkal Majalla" panose="02000000000000000000" pitchFamily="2" charset="-78"/>
                <a:cs typeface="Sakkal Majalla" panose="02000000000000000000" pitchFamily="2" charset="-78"/>
              </a:rPr>
              <a:t>؛ </a:t>
            </a:r>
            <a:r>
              <a:rPr lang="ar-SA" sz="2400" b="1" dirty="0">
                <a:solidFill>
                  <a:srgbClr val="C00000"/>
                </a:solidFill>
                <a:latin typeface="Sakkal Majalla" panose="02000000000000000000" pitchFamily="2" charset="-78"/>
                <a:cs typeface="Sakkal Majalla" panose="02000000000000000000" pitchFamily="2" charset="-78"/>
              </a:rPr>
              <a:t>لأن</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ه استوفى عدد الطلقات المشروعة، قال تعالى: </a:t>
            </a:r>
            <a:r>
              <a:rPr lang="ar-SA" sz="24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فَإِنْ طَلَّقَهَا فَلا تَحِلُّ لَهُ مِنْ بَعْدُ حَتَّى تَنكِحَ زَوْج</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ا غَيْرَهُ</a:t>
            </a:r>
            <a:r>
              <a:rPr lang="ar-SA" sz="2400" b="1" dirty="0">
                <a:solidFill>
                  <a:schemeClr val="tx1"/>
                </a:solidFill>
                <a:latin typeface="Sakkal Majalla" panose="02000000000000000000" pitchFamily="2" charset="-78"/>
                <a:cs typeface="Sakkal Majalla" panose="02000000000000000000" pitchFamily="2" charset="-78"/>
              </a:rPr>
              <a:t>﴾</a:t>
            </a:r>
            <a:r>
              <a:rPr lang="ar-BH" sz="2400" b="1" dirty="0">
                <a:solidFill>
                  <a:schemeClr val="tx1"/>
                </a:solidFill>
                <a:latin typeface="Sakkal Majalla" panose="02000000000000000000" pitchFamily="2" charset="-78"/>
                <a:cs typeface="Sakkal Majalla" panose="02000000000000000000" pitchFamily="2" charset="-78"/>
              </a:rPr>
              <a:t>.</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7A3FE34E-C297-4204-8647-CA21B0910379}"/>
              </a:ext>
            </a:extLst>
          </p:cNvPr>
          <p:cNvSpPr/>
          <p:nvPr/>
        </p:nvSpPr>
        <p:spPr>
          <a:xfrm>
            <a:off x="6964015" y="2612699"/>
            <a:ext cx="5000226" cy="821635"/>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600" b="1" dirty="0">
                <a:solidFill>
                  <a:schemeClr val="tx1"/>
                </a:solidFill>
                <a:latin typeface="Sakkal Majalla" panose="02000000000000000000" pitchFamily="2" charset="-78"/>
                <a:cs typeface="Sakkal Majalla" panose="02000000000000000000" pitchFamily="2" charset="-78"/>
              </a:rPr>
              <a:t>أ- طَلَبَ رجلٌ من وليّ زوجته التي طل</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err="1">
                <a:solidFill>
                  <a:schemeClr val="tx1"/>
                </a:solidFill>
                <a:latin typeface="Sakkal Majalla" panose="02000000000000000000" pitchFamily="2" charset="-78"/>
                <a:cs typeface="Sakkal Majalla" panose="02000000000000000000" pitchFamily="2" charset="-78"/>
              </a:rPr>
              <a:t>قها</a:t>
            </a:r>
            <a:r>
              <a:rPr lang="ar-SA" sz="2600" b="1" dirty="0">
                <a:solidFill>
                  <a:schemeClr val="tx1"/>
                </a:solidFill>
                <a:latin typeface="Sakkal Majalla" panose="02000000000000000000" pitchFamily="2" charset="-78"/>
                <a:cs typeface="Sakkal Majalla" panose="02000000000000000000" pitchFamily="2" charset="-78"/>
              </a:rPr>
              <a:t> ثلاثًا الزواج منها بمهرٍ وعَقْدٍ</a:t>
            </a:r>
            <a:r>
              <a:rPr lang="ar-BH" sz="2600" b="1" dirty="0">
                <a:solidFill>
                  <a:schemeClr val="tx1"/>
                </a:solidFill>
                <a:latin typeface="Sakkal Majalla" panose="02000000000000000000" pitchFamily="2" charset="-78"/>
                <a:cs typeface="Sakkal Majalla" panose="02000000000000000000" pitchFamily="2" charset="-78"/>
              </a:rPr>
              <a:t> </a:t>
            </a:r>
            <a:r>
              <a:rPr lang="ar-SA" sz="2600" b="1" dirty="0">
                <a:solidFill>
                  <a:schemeClr val="tx1"/>
                </a:solidFill>
                <a:latin typeface="Sakkal Majalla" panose="02000000000000000000" pitchFamily="2" charset="-78"/>
                <a:cs typeface="Sakkal Majalla" panose="02000000000000000000" pitchFamily="2" charset="-78"/>
              </a:rPr>
              <a:t>جديدٍ.</a:t>
            </a:r>
            <a:endParaRPr lang="en-US" sz="2600" b="1" dirty="0">
              <a:solidFill>
                <a:schemeClr val="tx1"/>
              </a:solidFill>
              <a:latin typeface="Sakkal Majalla" panose="02000000000000000000" pitchFamily="2" charset="-78"/>
              <a:cs typeface="Sakkal Majalla" panose="02000000000000000000" pitchFamily="2" charset="-78"/>
            </a:endParaRPr>
          </a:p>
        </p:txBody>
      </p:sp>
      <p:sp>
        <p:nvSpPr>
          <p:cNvPr id="8" name="مستطيل 7">
            <a:extLst>
              <a:ext uri="{FF2B5EF4-FFF2-40B4-BE49-F238E27FC236}">
                <a16:creationId xmlns:a16="http://schemas.microsoft.com/office/drawing/2014/main" id="{5D77EBDB-4568-46E2-BC10-F9D233D7E794}"/>
              </a:ext>
            </a:extLst>
          </p:cNvPr>
          <p:cNvSpPr/>
          <p:nvPr/>
        </p:nvSpPr>
        <p:spPr>
          <a:xfrm>
            <a:off x="6970641" y="3540097"/>
            <a:ext cx="4993599" cy="630396"/>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600" b="1" dirty="0">
                <a:solidFill>
                  <a:schemeClr val="tx1"/>
                </a:solidFill>
                <a:latin typeface="Sakkal Majalla" panose="02000000000000000000" pitchFamily="2" charset="-78"/>
                <a:cs typeface="Sakkal Majalla" panose="02000000000000000000" pitchFamily="2" charset="-78"/>
              </a:rPr>
              <a:t>ب</a:t>
            </a:r>
            <a:r>
              <a:rPr lang="ar-SA" sz="2600" dirty="0">
                <a:solidFill>
                  <a:schemeClr val="tx1"/>
                </a:solidFill>
                <a:latin typeface="Sakkal Majalla" panose="02000000000000000000" pitchFamily="2" charset="-78"/>
                <a:cs typeface="Sakkal Majalla" panose="02000000000000000000" pitchFamily="2" charset="-78"/>
              </a:rPr>
              <a:t>- </a:t>
            </a:r>
            <a:r>
              <a:rPr lang="ar-SA" sz="2600" b="1" dirty="0">
                <a:solidFill>
                  <a:schemeClr val="tx1"/>
                </a:solidFill>
                <a:latin typeface="Sakkal Majalla" panose="02000000000000000000" pitchFamily="2" charset="-78"/>
                <a:cs typeface="Sakkal Majalla" panose="02000000000000000000" pitchFamily="2" charset="-78"/>
              </a:rPr>
              <a:t>خطب</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 الأم</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 ثم تزوج بابنتها.</a:t>
            </a:r>
            <a:endParaRPr lang="en-US" sz="2600" b="1" dirty="0">
              <a:solidFill>
                <a:schemeClr val="tx1"/>
              </a:solidFill>
              <a:latin typeface="Sakkal Majalla" panose="02000000000000000000" pitchFamily="2" charset="-78"/>
              <a:cs typeface="Sakkal Majalla" panose="02000000000000000000" pitchFamily="2" charset="-78"/>
            </a:endParaRPr>
          </a:p>
        </p:txBody>
      </p:sp>
      <p:sp>
        <p:nvSpPr>
          <p:cNvPr id="9" name="مستطيل 8">
            <a:extLst>
              <a:ext uri="{FF2B5EF4-FFF2-40B4-BE49-F238E27FC236}">
                <a16:creationId xmlns:a16="http://schemas.microsoft.com/office/drawing/2014/main" id="{81DEDB95-EF1C-4A11-8189-0196D6C782B4}"/>
              </a:ext>
            </a:extLst>
          </p:cNvPr>
          <p:cNvSpPr/>
          <p:nvPr/>
        </p:nvSpPr>
        <p:spPr>
          <a:xfrm>
            <a:off x="227756" y="3537381"/>
            <a:ext cx="6570608" cy="630396"/>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400" b="1" dirty="0">
                <a:solidFill>
                  <a:srgbClr val="C00000"/>
                </a:solidFill>
                <a:latin typeface="Sakkal Majalla" panose="02000000000000000000" pitchFamily="2" charset="-78"/>
                <a:cs typeface="Sakkal Majalla" panose="02000000000000000000" pitchFamily="2" charset="-78"/>
              </a:rPr>
              <a:t>ب- يجوز الزواج بالابنة، لأنه لم يدخل بالأم</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a:t>
            </a:r>
            <a:endParaRPr lang="en-US" sz="2400" b="1" dirty="0">
              <a:solidFill>
                <a:srgbClr val="C00000"/>
              </a:solidFill>
              <a:highlight>
                <a:srgbClr val="FFFF00"/>
              </a:highlight>
              <a:latin typeface="Sakkal Majalla" panose="02000000000000000000" pitchFamily="2" charset="-78"/>
              <a:cs typeface="Sakkal Majalla" panose="02000000000000000000" pitchFamily="2" charset="-78"/>
            </a:endParaRPr>
          </a:p>
        </p:txBody>
      </p:sp>
      <p:sp>
        <p:nvSpPr>
          <p:cNvPr id="10" name="مستطيل 9">
            <a:extLst>
              <a:ext uri="{FF2B5EF4-FFF2-40B4-BE49-F238E27FC236}">
                <a16:creationId xmlns:a16="http://schemas.microsoft.com/office/drawing/2014/main" id="{89C0A07A-6AF2-49B7-8E8D-C515F28EEB38}"/>
              </a:ext>
            </a:extLst>
          </p:cNvPr>
          <p:cNvSpPr/>
          <p:nvPr/>
        </p:nvSpPr>
        <p:spPr>
          <a:xfrm>
            <a:off x="6970641" y="4254574"/>
            <a:ext cx="4993600" cy="1088477"/>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600" b="1" dirty="0">
                <a:solidFill>
                  <a:schemeClr val="tx1"/>
                </a:solidFill>
                <a:latin typeface="Sakkal Majalla" panose="02000000000000000000" pitchFamily="2" charset="-78"/>
                <a:cs typeface="Sakkal Majalla" panose="02000000000000000000" pitchFamily="2" charset="-78"/>
              </a:rPr>
              <a:t>3- عبّر بأسلوبك عن الح</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كمة من التحريم </a:t>
            </a:r>
            <a:r>
              <a:rPr lang="ar-SA" sz="2600" b="1" dirty="0" err="1">
                <a:solidFill>
                  <a:schemeClr val="tx1"/>
                </a:solidFill>
                <a:latin typeface="Sakkal Majalla" panose="02000000000000000000" pitchFamily="2" charset="-78"/>
                <a:cs typeface="Sakkal Majalla" panose="02000000000000000000" pitchFamily="2" charset="-78"/>
              </a:rPr>
              <a:t>المؤب</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د والمؤق</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ت.</a:t>
            </a:r>
            <a:endParaRPr lang="en-US" sz="2600" b="1" dirty="0">
              <a:solidFill>
                <a:schemeClr val="tx1"/>
              </a:solidFill>
              <a:latin typeface="Sakkal Majalla" panose="02000000000000000000" pitchFamily="2" charset="-78"/>
              <a:cs typeface="Sakkal Majalla" panose="02000000000000000000" pitchFamily="2" charset="-78"/>
            </a:endParaRPr>
          </a:p>
        </p:txBody>
      </p:sp>
      <p:sp>
        <p:nvSpPr>
          <p:cNvPr id="11" name="مستطيل 10">
            <a:extLst>
              <a:ext uri="{FF2B5EF4-FFF2-40B4-BE49-F238E27FC236}">
                <a16:creationId xmlns:a16="http://schemas.microsoft.com/office/drawing/2014/main" id="{D6F61BCE-5867-441F-9F1F-2DCE0CA8A36F}"/>
              </a:ext>
            </a:extLst>
          </p:cNvPr>
          <p:cNvSpPr/>
          <p:nvPr/>
        </p:nvSpPr>
        <p:spPr>
          <a:xfrm>
            <a:off x="227755" y="4254574"/>
            <a:ext cx="6570609" cy="1088477"/>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400" b="1" dirty="0">
                <a:solidFill>
                  <a:srgbClr val="C00000"/>
                </a:solidFill>
                <a:latin typeface="Sakkal Majalla" panose="02000000000000000000" pitchFamily="2" charset="-78"/>
                <a:cs typeface="Sakkal Majalla" panose="02000000000000000000" pitchFamily="2" charset="-78"/>
              </a:rPr>
              <a:t>3 </a:t>
            </a:r>
            <a:r>
              <a:rPr lang="ar-SA" sz="2400" dirty="0">
                <a:solidFill>
                  <a:srgbClr val="C00000"/>
                </a:solidFill>
                <a:latin typeface="Sakkal Majalla" panose="02000000000000000000" pitchFamily="2" charset="-78"/>
                <a:cs typeface="Sakkal Majalla" panose="02000000000000000000" pitchFamily="2" charset="-78"/>
              </a:rPr>
              <a:t>– </a:t>
            </a:r>
            <a:r>
              <a:rPr lang="ar-BH" sz="2400" b="1" dirty="0">
                <a:solidFill>
                  <a:srgbClr val="C00000"/>
                </a:solidFill>
                <a:latin typeface="Sakkal Majalla" panose="02000000000000000000" pitchFamily="2" charset="-78"/>
                <a:cs typeface="Sakkal Majalla" panose="02000000000000000000" pitchFamily="2" charset="-78"/>
              </a:rPr>
              <a:t>الحِكمة من التحريم المؤبّد والمؤقّت </a:t>
            </a:r>
            <a:r>
              <a:rPr lang="ar-SA" sz="2400" b="1" dirty="0">
                <a:solidFill>
                  <a:srgbClr val="C00000"/>
                </a:solidFill>
                <a:latin typeface="Sakkal Majalla" panose="02000000000000000000" pitchFamily="2" charset="-78"/>
                <a:cs typeface="Sakkal Majalla" panose="02000000000000000000" pitchFamily="2" charset="-78"/>
              </a:rPr>
              <a:t>هي </a:t>
            </a:r>
            <a:r>
              <a:rPr lang="ar-BH" sz="2400" b="1" dirty="0">
                <a:solidFill>
                  <a:srgbClr val="C00000"/>
                </a:solidFill>
                <a:latin typeface="Sakkal Majalla" panose="02000000000000000000" pitchFamily="2" charset="-78"/>
                <a:cs typeface="Sakkal Majalla" panose="02000000000000000000" pitchFamily="2" charset="-78"/>
              </a:rPr>
              <a:t>حفظ ال</a:t>
            </a:r>
            <a:r>
              <a:rPr lang="ar-SA" sz="2400" b="1" dirty="0">
                <a:solidFill>
                  <a:srgbClr val="C00000"/>
                </a:solidFill>
                <a:latin typeface="Sakkal Majalla" panose="02000000000000000000" pitchFamily="2" charset="-78"/>
                <a:cs typeface="Sakkal Majalla" panose="02000000000000000000" pitchFamily="2" charset="-78"/>
              </a:rPr>
              <a:t>مجتمع من الاختلال؛ لأن</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الزواج بالمحارم سبب</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في انتشار البغضاء والكراهية، وقطع الأرحام</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وتوارث الأمراض وضعف النسل...الخ.</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12" name="مستطيل 11">
            <a:extLst>
              <a:ext uri="{FF2B5EF4-FFF2-40B4-BE49-F238E27FC236}">
                <a16:creationId xmlns:a16="http://schemas.microsoft.com/office/drawing/2014/main" id="{C2B31AA7-4BBE-4D40-BD5D-E2331CFFA3F3}"/>
              </a:ext>
            </a:extLst>
          </p:cNvPr>
          <p:cNvSpPr/>
          <p:nvPr/>
        </p:nvSpPr>
        <p:spPr>
          <a:xfrm>
            <a:off x="4651513" y="5427132"/>
            <a:ext cx="7312728" cy="981758"/>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600" b="1" dirty="0">
                <a:solidFill>
                  <a:schemeClr val="tx1"/>
                </a:solidFill>
                <a:latin typeface="Sakkal Majalla" panose="02000000000000000000" pitchFamily="2" charset="-78"/>
                <a:cs typeface="Sakkal Majalla" panose="02000000000000000000" pitchFamily="2" charset="-78"/>
              </a:rPr>
              <a:t>4-</a:t>
            </a:r>
            <a:r>
              <a:rPr lang="ar-SA" sz="2600" dirty="0">
                <a:solidFill>
                  <a:schemeClr val="tx1"/>
                </a:solidFill>
                <a:latin typeface="Sakkal Majalla" panose="02000000000000000000" pitchFamily="2" charset="-78"/>
                <a:cs typeface="Sakkal Majalla" panose="02000000000000000000" pitchFamily="2" charset="-78"/>
              </a:rPr>
              <a:t> </a:t>
            </a:r>
            <a:r>
              <a:rPr lang="ar-SA" sz="2600" b="1" dirty="0">
                <a:solidFill>
                  <a:schemeClr val="tx1"/>
                </a:solidFill>
                <a:latin typeface="Sakkal Majalla" panose="02000000000000000000" pitchFamily="2" charset="-78"/>
                <a:cs typeface="Sakkal Majalla" panose="02000000000000000000" pitchFamily="2" charset="-78"/>
              </a:rPr>
              <a:t>بيِّن نوعَ مانعِ الزواج الوارد في الحديث الآتي: عن أبي هريرة </a:t>
            </a:r>
            <a:r>
              <a:rPr lang="ar-SA" sz="26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SA" sz="2600" b="1" dirty="0">
                <a:solidFill>
                  <a:schemeClr val="tx1"/>
                </a:solidFill>
                <a:latin typeface="Sakkal Majalla" panose="02000000000000000000" pitchFamily="2" charset="-78"/>
                <a:cs typeface="Sakkal Majalla" panose="02000000000000000000" pitchFamily="2" charset="-78"/>
              </a:rPr>
              <a:t> عن النبيّ </a:t>
            </a:r>
            <a:r>
              <a:rPr lang="ar-SA" sz="26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SA" sz="2600" b="1" dirty="0">
                <a:solidFill>
                  <a:schemeClr val="tx1"/>
                </a:solidFill>
                <a:latin typeface="Sakkal Majalla" panose="02000000000000000000" pitchFamily="2" charset="-78"/>
                <a:cs typeface="Sakkal Majalla" panose="02000000000000000000" pitchFamily="2" charset="-78"/>
              </a:rPr>
              <a:t> قال: "</a:t>
            </a:r>
            <a:r>
              <a:rPr lang="ar-SA" sz="2600" b="1" dirty="0">
                <a:solidFill>
                  <a:schemeClr val="accent6">
                    <a:lumMod val="50000"/>
                  </a:schemeClr>
                </a:solidFill>
                <a:latin typeface="Sakkal Majalla" panose="02000000000000000000" pitchFamily="2" charset="-78"/>
                <a:cs typeface="Sakkal Majalla" panose="02000000000000000000" pitchFamily="2" charset="-78"/>
              </a:rPr>
              <a:t>لاَ  يُجْمَعُ بَيْنَ المَرْأَةِ وعَمَّتِهَا، وَلاَ بَيْنَ المَرْأَةِ وَخَالَتِهَا</a:t>
            </a:r>
            <a:r>
              <a:rPr lang="ar-SA" sz="2600" b="1" dirty="0">
                <a:solidFill>
                  <a:schemeClr val="tx1"/>
                </a:solidFill>
                <a:latin typeface="Sakkal Majalla" panose="02000000000000000000" pitchFamily="2" charset="-78"/>
                <a:cs typeface="Sakkal Majalla" panose="02000000000000000000" pitchFamily="2" charset="-78"/>
              </a:rPr>
              <a:t>".</a:t>
            </a:r>
            <a:endParaRPr lang="en-US" sz="2600" b="1" dirty="0">
              <a:solidFill>
                <a:schemeClr val="tx1"/>
              </a:solidFill>
              <a:latin typeface="Sakkal Majalla" panose="02000000000000000000" pitchFamily="2" charset="-78"/>
              <a:cs typeface="Sakkal Majalla" panose="02000000000000000000" pitchFamily="2" charset="-78"/>
            </a:endParaRPr>
          </a:p>
        </p:txBody>
      </p:sp>
      <p:sp>
        <p:nvSpPr>
          <p:cNvPr id="13" name="مستطيل 12">
            <a:extLst>
              <a:ext uri="{FF2B5EF4-FFF2-40B4-BE49-F238E27FC236}">
                <a16:creationId xmlns:a16="http://schemas.microsoft.com/office/drawing/2014/main" id="{3A06B288-BD9D-4735-8E00-F41150E3EF6A}"/>
              </a:ext>
            </a:extLst>
          </p:cNvPr>
          <p:cNvSpPr/>
          <p:nvPr/>
        </p:nvSpPr>
        <p:spPr>
          <a:xfrm>
            <a:off x="227755" y="5427132"/>
            <a:ext cx="4266753" cy="981758"/>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400" b="1" dirty="0">
                <a:solidFill>
                  <a:srgbClr val="C00000"/>
                </a:solidFill>
                <a:latin typeface="Sakkal Majalla" panose="02000000000000000000" pitchFamily="2" charset="-78"/>
                <a:cs typeface="Sakkal Majalla" panose="02000000000000000000" pitchFamily="2" charset="-78"/>
              </a:rPr>
              <a:t>4- المانع الوارد في الحديث: من الموانع المؤق</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err="1">
                <a:solidFill>
                  <a:srgbClr val="C00000"/>
                </a:solidFill>
                <a:latin typeface="Sakkal Majalla" panose="02000000000000000000" pitchFamily="2" charset="-78"/>
                <a:cs typeface="Sakkal Majalla" panose="02000000000000000000" pitchFamily="2" charset="-78"/>
              </a:rPr>
              <a:t>تة</a:t>
            </a:r>
            <a:r>
              <a:rPr lang="ar-SA" sz="2400" b="1" dirty="0">
                <a:solidFill>
                  <a:srgbClr val="C00000"/>
                </a:solidFill>
                <a:latin typeface="Sakkal Majalla" panose="02000000000000000000" pitchFamily="2" charset="-78"/>
                <a:cs typeface="Sakkal Majalla" panose="02000000000000000000" pitchFamily="2" charset="-78"/>
              </a:rPr>
              <a:t>.</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3" name="مستطيل 2">
            <a:extLst>
              <a:ext uri="{FF2B5EF4-FFF2-40B4-BE49-F238E27FC236}">
                <a16:creationId xmlns:a16="http://schemas.microsoft.com/office/drawing/2014/main" id="{0FD02DDC-ED57-40C9-92F6-462296BB2BA4}"/>
              </a:ext>
            </a:extLst>
          </p:cNvPr>
          <p:cNvSpPr/>
          <p:nvPr/>
        </p:nvSpPr>
        <p:spPr>
          <a:xfrm>
            <a:off x="6970642" y="1900596"/>
            <a:ext cx="4993599" cy="60200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600" b="1" dirty="0">
                <a:solidFill>
                  <a:schemeClr val="tx1"/>
                </a:solidFill>
                <a:latin typeface="Sakkal Majalla" panose="02000000000000000000" pitchFamily="2" charset="-78"/>
                <a:cs typeface="Sakkal Majalla" panose="02000000000000000000" pitchFamily="2" charset="-78"/>
              </a:rPr>
              <a:t>2- أُوضّحُ الحُكم في المسائل الآتية مع التعليل: </a:t>
            </a:r>
            <a:endParaRPr lang="en-US" sz="2600" b="1" dirty="0">
              <a:solidFill>
                <a:schemeClr val="tx1"/>
              </a:solidFill>
              <a:latin typeface="Sakkal Majalla" panose="02000000000000000000" pitchFamily="2" charset="-78"/>
              <a:cs typeface="Sakkal Majalla" panose="02000000000000000000" pitchFamily="2" charset="-78"/>
            </a:endParaRPr>
          </a:p>
        </p:txBody>
      </p:sp>
      <p:sp>
        <p:nvSpPr>
          <p:cNvPr id="2" name="مستطيل 1">
            <a:extLst>
              <a:ext uri="{FF2B5EF4-FFF2-40B4-BE49-F238E27FC236}">
                <a16:creationId xmlns:a16="http://schemas.microsoft.com/office/drawing/2014/main" id="{559DB8DD-6EC1-4EF3-B0E4-A610EFBEFFE1}"/>
              </a:ext>
            </a:extLst>
          </p:cNvPr>
          <p:cNvSpPr/>
          <p:nvPr/>
        </p:nvSpPr>
        <p:spPr>
          <a:xfrm>
            <a:off x="6970641" y="841393"/>
            <a:ext cx="4993601" cy="981758"/>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600" b="1" dirty="0">
                <a:solidFill>
                  <a:schemeClr val="tx1"/>
                </a:solidFill>
                <a:latin typeface="Sakkal Majalla" panose="02000000000000000000" pitchFamily="2" charset="-78"/>
                <a:cs typeface="Sakkal Majalla" panose="02000000000000000000" pitchFamily="2" charset="-78"/>
              </a:rPr>
              <a:t>1- ما الفرق بين المانع </a:t>
            </a:r>
            <a:r>
              <a:rPr lang="ar-SA" sz="2600" b="1" dirty="0" err="1">
                <a:solidFill>
                  <a:schemeClr val="tx1"/>
                </a:solidFill>
                <a:latin typeface="Sakkal Majalla" panose="02000000000000000000" pitchFamily="2" charset="-78"/>
                <a:cs typeface="Sakkal Majalla" panose="02000000000000000000" pitchFamily="2" charset="-78"/>
              </a:rPr>
              <a:t>المؤب</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د و المانع المؤق</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ت؟</a:t>
            </a:r>
            <a:endParaRPr lang="en-US" sz="2600" b="1" dirty="0">
              <a:solidFill>
                <a:schemeClr val="tx1"/>
              </a:solidFill>
              <a:latin typeface="Sakkal Majalla" panose="02000000000000000000" pitchFamily="2" charset="-78"/>
              <a:cs typeface="Sakkal Majalla" panose="02000000000000000000" pitchFamily="2" charset="-78"/>
            </a:endParaRPr>
          </a:p>
        </p:txBody>
      </p:sp>
      <p:sp>
        <p:nvSpPr>
          <p:cNvPr id="15" name="مستطيل 14">
            <a:extLst>
              <a:ext uri="{FF2B5EF4-FFF2-40B4-BE49-F238E27FC236}">
                <a16:creationId xmlns:a16="http://schemas.microsoft.com/office/drawing/2014/main" id="{FAA812C8-5C5D-4D25-B564-CF0403A9A76F}"/>
              </a:ext>
            </a:extLst>
          </p:cNvPr>
          <p:cNvSpPr/>
          <p:nvPr/>
        </p:nvSpPr>
        <p:spPr>
          <a:xfrm>
            <a:off x="227758" y="841697"/>
            <a:ext cx="6570607" cy="98175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latin typeface="Sakkal Majalla" panose="02000000000000000000" pitchFamily="2" charset="-78"/>
                <a:cs typeface="Sakkal Majalla" panose="02000000000000000000" pitchFamily="2" charset="-78"/>
              </a:rPr>
              <a:t>1- المانع </a:t>
            </a:r>
            <a:r>
              <a:rPr lang="ar-SA" sz="2400" b="1" dirty="0" err="1">
                <a:solidFill>
                  <a:schemeClr val="tx1"/>
                </a:solidFill>
                <a:latin typeface="Sakkal Majalla" panose="02000000000000000000" pitchFamily="2" charset="-78"/>
                <a:cs typeface="Sakkal Majalla" panose="02000000000000000000" pitchFamily="2" charset="-78"/>
              </a:rPr>
              <a:t>المؤب</a:t>
            </a:r>
            <a:r>
              <a:rPr lang="ar-BH" sz="2400" b="1" dirty="0">
                <a:solidFill>
                  <a:schemeClr val="tx1"/>
                </a:solidFill>
                <a:latin typeface="Sakkal Majalla" panose="02000000000000000000" pitchFamily="2" charset="-78"/>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د: </a:t>
            </a:r>
            <a:r>
              <a:rPr lang="ar-SA" sz="2400" b="1" dirty="0">
                <a:solidFill>
                  <a:srgbClr val="C00000"/>
                </a:solidFill>
                <a:latin typeface="Sakkal Majalla" panose="02000000000000000000" pitchFamily="2" charset="-78"/>
                <a:cs typeface="Sakkal Majalla" panose="02000000000000000000" pitchFamily="2" charset="-78"/>
              </a:rPr>
              <a:t>هو ما كان فيه الزواج ببعض النسوة محر</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م</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ا على التأبيد. </a:t>
            </a:r>
            <a:r>
              <a:rPr lang="ar-SA" sz="2400" b="1" dirty="0">
                <a:solidFill>
                  <a:schemeClr val="tx1"/>
                </a:solidFill>
                <a:latin typeface="Sakkal Majalla" panose="02000000000000000000" pitchFamily="2" charset="-78"/>
                <a:cs typeface="Sakkal Majalla" panose="02000000000000000000" pitchFamily="2" charset="-78"/>
              </a:rPr>
              <a:t>أما</a:t>
            </a:r>
            <a:r>
              <a:rPr lang="ar-SA" sz="2400" b="1" dirty="0">
                <a:solidFill>
                  <a:srgbClr val="C00000"/>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المانع المؤق</a:t>
            </a:r>
            <a:r>
              <a:rPr lang="ar-BH" sz="2400" b="1" dirty="0">
                <a:solidFill>
                  <a:schemeClr val="tx1"/>
                </a:solidFill>
                <a:latin typeface="Sakkal Majalla" panose="02000000000000000000" pitchFamily="2" charset="-78"/>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ت: </a:t>
            </a:r>
            <a:r>
              <a:rPr lang="ar-SA" sz="2400" b="1" dirty="0">
                <a:solidFill>
                  <a:srgbClr val="C00000"/>
                </a:solidFill>
                <a:latin typeface="Sakkal Majalla" panose="02000000000000000000" pitchFamily="2" charset="-78"/>
                <a:cs typeface="Sakkal Majalla" panose="02000000000000000000" pitchFamily="2" charset="-78"/>
              </a:rPr>
              <a:t>فيكون التحريم فيه مؤق</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تً</a:t>
            </a:r>
            <a:r>
              <a:rPr lang="ar-BH" sz="2400" b="1" dirty="0">
                <a:solidFill>
                  <a:srgbClr val="C00000"/>
                </a:solidFill>
                <a:latin typeface="Sakkal Majalla" panose="02000000000000000000" pitchFamily="2" charset="-78"/>
                <a:cs typeface="Sakkal Majalla" panose="02000000000000000000" pitchFamily="2" charset="-78"/>
              </a:rPr>
              <a:t>ا</a:t>
            </a:r>
            <a:r>
              <a:rPr lang="ar-SA" sz="2400" b="1" dirty="0">
                <a:solidFill>
                  <a:srgbClr val="C00000"/>
                </a:solidFill>
                <a:latin typeface="Sakkal Majalla" panose="02000000000000000000" pitchFamily="2" charset="-78"/>
                <a:cs typeface="Sakkal Majalla" panose="02000000000000000000" pitchFamily="2" charset="-78"/>
              </a:rPr>
              <a:t> حتى يزول سبب المنع. </a:t>
            </a:r>
            <a:endParaRPr lang="en-US" sz="2000" b="1" dirty="0">
              <a:solidFill>
                <a:srgbClr val="C00000"/>
              </a:solidFill>
              <a:latin typeface="Sakkal Majalla" panose="02000000000000000000" pitchFamily="2" charset="-78"/>
              <a:cs typeface="Sakkal Majalla" panose="02000000000000000000" pitchFamily="2" charset="-78"/>
            </a:endParaRPr>
          </a:p>
        </p:txBody>
      </p:sp>
      <p:sp>
        <p:nvSpPr>
          <p:cNvPr id="6" name="مستطيل 5">
            <a:extLst>
              <a:ext uri="{FF2B5EF4-FFF2-40B4-BE49-F238E27FC236}">
                <a16:creationId xmlns:a16="http://schemas.microsoft.com/office/drawing/2014/main" id="{8F90895C-A16E-498C-892B-C69C10603D79}"/>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
        <p:nvSpPr>
          <p:cNvPr id="16" name="مستطيل 3">
            <a:extLst>
              <a:ext uri="{FF2B5EF4-FFF2-40B4-BE49-F238E27FC236}">
                <a16:creationId xmlns:a16="http://schemas.microsoft.com/office/drawing/2014/main" id="{BB8382BB-396C-437C-B95B-1705EB512411}"/>
              </a:ext>
            </a:extLst>
          </p:cNvPr>
          <p:cNvSpPr/>
          <p:nvPr/>
        </p:nvSpPr>
        <p:spPr>
          <a:xfrm>
            <a:off x="8425687" y="115735"/>
            <a:ext cx="2557670" cy="61556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chemeClr val="tx1"/>
                </a:solidFill>
                <a:latin typeface="Sakkal Majalla" panose="02000000000000000000" pitchFamily="2" charset="-78"/>
                <a:cs typeface="Sakkal Majalla" panose="02000000000000000000" pitchFamily="2" charset="-78"/>
              </a:rPr>
              <a:t>الإجابة</a:t>
            </a:r>
            <a:endParaRPr lang="en-US" sz="3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016062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par>
                          <p:cTn id="36" fill="hold">
                            <p:stCondLst>
                              <p:cond delay="5500"/>
                            </p:stCondLst>
                            <p:childTnLst>
                              <p:par>
                                <p:cTn id="37" presetID="15"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500"/>
                            </p:stCondLst>
                            <p:childTnLst>
                              <p:par>
                                <p:cTn id="44" presetID="16" presetClass="entr" presetSubtype="2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par>
                          <p:cTn id="47" fill="hold">
                            <p:stCondLst>
                              <p:cond delay="7000"/>
                            </p:stCondLst>
                            <p:childTnLst>
                              <p:par>
                                <p:cTn id="48" presetID="21" presetClass="entr" presetSubtype="1"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80">
                                          <p:stCondLst>
                                            <p:cond delay="0"/>
                                          </p:stCondLst>
                                        </p:cTn>
                                        <p:tgtEl>
                                          <p:spTgt spid="16"/>
                                        </p:tgtEl>
                                      </p:cBhvr>
                                    </p:animEffect>
                                    <p:anim calcmode="lin" valueType="num">
                                      <p:cBhvr>
                                        <p:cTn id="5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
                                        </p:tgtEl>
                                      </p:cBhvr>
                                      <p:to x="100000" y="60000"/>
                                    </p:animScale>
                                    <p:animScale>
                                      <p:cBhvr>
                                        <p:cTn id="62" dur="166" decel="50000">
                                          <p:stCondLst>
                                            <p:cond delay="676"/>
                                          </p:stCondLst>
                                        </p:cTn>
                                        <p:tgtEl>
                                          <p:spTgt spid="16"/>
                                        </p:tgtEl>
                                      </p:cBhvr>
                                      <p:to x="100000" y="100000"/>
                                    </p:animScale>
                                    <p:animScale>
                                      <p:cBhvr>
                                        <p:cTn id="63" dur="26">
                                          <p:stCondLst>
                                            <p:cond delay="1312"/>
                                          </p:stCondLst>
                                        </p:cTn>
                                        <p:tgtEl>
                                          <p:spTgt spid="16"/>
                                        </p:tgtEl>
                                      </p:cBhvr>
                                      <p:to x="100000" y="80000"/>
                                    </p:animScale>
                                    <p:animScale>
                                      <p:cBhvr>
                                        <p:cTn id="64" dur="166" decel="50000">
                                          <p:stCondLst>
                                            <p:cond delay="1338"/>
                                          </p:stCondLst>
                                        </p:cTn>
                                        <p:tgtEl>
                                          <p:spTgt spid="16"/>
                                        </p:tgtEl>
                                      </p:cBhvr>
                                      <p:to x="100000" y="100000"/>
                                    </p:animScale>
                                    <p:animScale>
                                      <p:cBhvr>
                                        <p:cTn id="65" dur="26">
                                          <p:stCondLst>
                                            <p:cond delay="1642"/>
                                          </p:stCondLst>
                                        </p:cTn>
                                        <p:tgtEl>
                                          <p:spTgt spid="16"/>
                                        </p:tgtEl>
                                      </p:cBhvr>
                                      <p:to x="100000" y="90000"/>
                                    </p:animScale>
                                    <p:animScale>
                                      <p:cBhvr>
                                        <p:cTn id="66" dur="166" decel="50000">
                                          <p:stCondLst>
                                            <p:cond delay="1668"/>
                                          </p:stCondLst>
                                        </p:cTn>
                                        <p:tgtEl>
                                          <p:spTgt spid="16"/>
                                        </p:tgtEl>
                                      </p:cBhvr>
                                      <p:to x="100000" y="100000"/>
                                    </p:animScale>
                                    <p:animScale>
                                      <p:cBhvr>
                                        <p:cTn id="67" dur="26">
                                          <p:stCondLst>
                                            <p:cond delay="1808"/>
                                          </p:stCondLst>
                                        </p:cTn>
                                        <p:tgtEl>
                                          <p:spTgt spid="16"/>
                                        </p:tgtEl>
                                      </p:cBhvr>
                                      <p:to x="100000" y="95000"/>
                                    </p:animScale>
                                    <p:animScale>
                                      <p:cBhvr>
                                        <p:cTn id="68" dur="166" decel="50000">
                                          <p:stCondLst>
                                            <p:cond delay="1834"/>
                                          </p:stCondLst>
                                        </p:cTn>
                                        <p:tgtEl>
                                          <p:spTgt spid="1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80">
                                          <p:stCondLst>
                                            <p:cond delay="0"/>
                                          </p:stCondLst>
                                        </p:cTn>
                                        <p:tgtEl>
                                          <p:spTgt spid="5"/>
                                        </p:tgtEl>
                                      </p:cBhvr>
                                    </p:animEffect>
                                    <p:anim calcmode="lin" valueType="num">
                                      <p:cBhvr>
                                        <p:cTn id="8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6" dur="26">
                                          <p:stCondLst>
                                            <p:cond delay="650"/>
                                          </p:stCondLst>
                                        </p:cTn>
                                        <p:tgtEl>
                                          <p:spTgt spid="5"/>
                                        </p:tgtEl>
                                      </p:cBhvr>
                                      <p:to x="100000" y="60000"/>
                                    </p:animScale>
                                    <p:animScale>
                                      <p:cBhvr>
                                        <p:cTn id="87" dur="166" decel="50000">
                                          <p:stCondLst>
                                            <p:cond delay="676"/>
                                          </p:stCondLst>
                                        </p:cTn>
                                        <p:tgtEl>
                                          <p:spTgt spid="5"/>
                                        </p:tgtEl>
                                      </p:cBhvr>
                                      <p:to x="100000" y="100000"/>
                                    </p:animScale>
                                    <p:animScale>
                                      <p:cBhvr>
                                        <p:cTn id="88" dur="26">
                                          <p:stCondLst>
                                            <p:cond delay="1312"/>
                                          </p:stCondLst>
                                        </p:cTn>
                                        <p:tgtEl>
                                          <p:spTgt spid="5"/>
                                        </p:tgtEl>
                                      </p:cBhvr>
                                      <p:to x="100000" y="80000"/>
                                    </p:animScale>
                                    <p:animScale>
                                      <p:cBhvr>
                                        <p:cTn id="89" dur="166" decel="50000">
                                          <p:stCondLst>
                                            <p:cond delay="1338"/>
                                          </p:stCondLst>
                                        </p:cTn>
                                        <p:tgtEl>
                                          <p:spTgt spid="5"/>
                                        </p:tgtEl>
                                      </p:cBhvr>
                                      <p:to x="100000" y="100000"/>
                                    </p:animScale>
                                    <p:animScale>
                                      <p:cBhvr>
                                        <p:cTn id="90" dur="26">
                                          <p:stCondLst>
                                            <p:cond delay="1642"/>
                                          </p:stCondLst>
                                        </p:cTn>
                                        <p:tgtEl>
                                          <p:spTgt spid="5"/>
                                        </p:tgtEl>
                                      </p:cBhvr>
                                      <p:to x="100000" y="90000"/>
                                    </p:animScale>
                                    <p:animScale>
                                      <p:cBhvr>
                                        <p:cTn id="91" dur="166" decel="50000">
                                          <p:stCondLst>
                                            <p:cond delay="1668"/>
                                          </p:stCondLst>
                                        </p:cTn>
                                        <p:tgtEl>
                                          <p:spTgt spid="5"/>
                                        </p:tgtEl>
                                      </p:cBhvr>
                                      <p:to x="100000" y="100000"/>
                                    </p:animScale>
                                    <p:animScale>
                                      <p:cBhvr>
                                        <p:cTn id="92" dur="26">
                                          <p:stCondLst>
                                            <p:cond delay="1808"/>
                                          </p:stCondLst>
                                        </p:cTn>
                                        <p:tgtEl>
                                          <p:spTgt spid="5"/>
                                        </p:tgtEl>
                                      </p:cBhvr>
                                      <p:to x="100000" y="95000"/>
                                    </p:animScale>
                                    <p:animScale>
                                      <p:cBhvr>
                                        <p:cTn id="93" dur="166" decel="50000">
                                          <p:stCondLst>
                                            <p:cond delay="1834"/>
                                          </p:stCondLst>
                                        </p:cTn>
                                        <p:tgtEl>
                                          <p:spTgt spid="5"/>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30" presetClass="entr" presetSubtype="0"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800" decel="100000"/>
                                        <p:tgtEl>
                                          <p:spTgt spid="9"/>
                                        </p:tgtEl>
                                      </p:cBhvr>
                                    </p:animEffect>
                                    <p:anim calcmode="lin" valueType="num">
                                      <p:cBhvr>
                                        <p:cTn id="99" dur="800" decel="100000" fill="hold"/>
                                        <p:tgtEl>
                                          <p:spTgt spid="9"/>
                                        </p:tgtEl>
                                        <p:attrNameLst>
                                          <p:attrName>style.rotation</p:attrName>
                                        </p:attrNameLst>
                                      </p:cBhvr>
                                      <p:tavLst>
                                        <p:tav tm="0">
                                          <p:val>
                                            <p:fltVal val="-90"/>
                                          </p:val>
                                        </p:tav>
                                        <p:tav tm="100000">
                                          <p:val>
                                            <p:fltVal val="0"/>
                                          </p:val>
                                        </p:tav>
                                      </p:tavLst>
                                    </p:anim>
                                    <p:anim calcmode="lin" valueType="num">
                                      <p:cBhvr>
                                        <p:cTn id="100" dur="800" decel="100000" fill="hold"/>
                                        <p:tgtEl>
                                          <p:spTgt spid="9"/>
                                        </p:tgtEl>
                                        <p:attrNameLst>
                                          <p:attrName>ppt_x</p:attrName>
                                        </p:attrNameLst>
                                      </p:cBhvr>
                                      <p:tavLst>
                                        <p:tav tm="0">
                                          <p:val>
                                            <p:strVal val="#ppt_x+0.4"/>
                                          </p:val>
                                        </p:tav>
                                        <p:tav tm="100000">
                                          <p:val>
                                            <p:strVal val="#ppt_x-0.05"/>
                                          </p:val>
                                        </p:tav>
                                      </p:tavLst>
                                    </p:anim>
                                    <p:anim calcmode="lin" valueType="num">
                                      <p:cBhvr>
                                        <p:cTn id="101" dur="800" decel="100000" fill="hold"/>
                                        <p:tgtEl>
                                          <p:spTgt spid="9"/>
                                        </p:tgtEl>
                                        <p:attrNameLst>
                                          <p:attrName>ppt_y</p:attrName>
                                        </p:attrNameLst>
                                      </p:cBhvr>
                                      <p:tavLst>
                                        <p:tav tm="0">
                                          <p:val>
                                            <p:strVal val="#ppt_y-0.4"/>
                                          </p:val>
                                        </p:tav>
                                        <p:tav tm="100000">
                                          <p:val>
                                            <p:strVal val="#ppt_y+0.1"/>
                                          </p:val>
                                        </p:tav>
                                      </p:tavLst>
                                    </p:anim>
                                    <p:anim calcmode="lin" valueType="num">
                                      <p:cBhvr>
                                        <p:cTn id="10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0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1" presetClass="entr" presetSubtype="0" fill="hold" grpId="0" nodeType="clickEffect">
                                  <p:stCondLst>
                                    <p:cond delay="0"/>
                                  </p:stCondLst>
                                  <p:iterate type="lt">
                                    <p:tmPct val="10000"/>
                                  </p:iterate>
                                  <p:childTnLst>
                                    <p:set>
                                      <p:cBhvr>
                                        <p:cTn id="107" dur="1" fill="hold">
                                          <p:stCondLst>
                                            <p:cond delay="0"/>
                                          </p:stCondLst>
                                        </p:cTn>
                                        <p:tgtEl>
                                          <p:spTgt spid="11"/>
                                        </p:tgtEl>
                                        <p:attrNameLst>
                                          <p:attrName>style.visibility</p:attrName>
                                        </p:attrNameLst>
                                      </p:cBhvr>
                                      <p:to>
                                        <p:strVal val="visible"/>
                                      </p:to>
                                    </p:set>
                                    <p:anim calcmode="lin" valueType="num">
                                      <p:cBhvr>
                                        <p:cTn id="10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11"/>
                                        </p:tgtEl>
                                        <p:attrNameLst>
                                          <p:attrName>ppt_y</p:attrName>
                                        </p:attrNameLst>
                                      </p:cBhvr>
                                      <p:tavLst>
                                        <p:tav tm="0">
                                          <p:val>
                                            <p:strVal val="#ppt_y"/>
                                          </p:val>
                                        </p:tav>
                                        <p:tav tm="100000">
                                          <p:val>
                                            <p:strVal val="#ppt_y"/>
                                          </p:val>
                                        </p:tav>
                                      </p:tavLst>
                                    </p:anim>
                                    <p:anim calcmode="lin" valueType="num">
                                      <p:cBhvr>
                                        <p:cTn id="11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11"/>
                                        </p:tgtEl>
                                      </p:cBhvr>
                                    </p:animEffect>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nodeType="clickEffect">
                                  <p:stCondLst>
                                    <p:cond delay="0"/>
                                  </p:stCondLst>
                                  <p:childTnLst>
                                    <p:set>
                                      <p:cBhvr>
                                        <p:cTn id="116" dur="1" fill="hold">
                                          <p:stCondLst>
                                            <p:cond delay="0"/>
                                          </p:stCondLst>
                                        </p:cTn>
                                        <p:tgtEl>
                                          <p:spTgt spid="11">
                                            <p:txEl>
                                              <p:pRg st="0" end="0"/>
                                            </p:txEl>
                                          </p:spTgt>
                                        </p:tgtEl>
                                        <p:attrNameLst>
                                          <p:attrName>style.visibility</p:attrName>
                                        </p:attrNameLst>
                                      </p:cBhvr>
                                      <p:to>
                                        <p:strVal val="visible"/>
                                      </p:to>
                                    </p:set>
                                    <p:animEffect transition="in" filter="wipe(down)">
                                      <p:cBhvr>
                                        <p:cTn id="117" dur="580">
                                          <p:stCondLst>
                                            <p:cond delay="0"/>
                                          </p:stCondLst>
                                        </p:cTn>
                                        <p:tgtEl>
                                          <p:spTgt spid="11">
                                            <p:txEl>
                                              <p:pRg st="0" end="0"/>
                                            </p:txEl>
                                          </p:spTgt>
                                        </p:tgtEl>
                                      </p:cBhvr>
                                    </p:animEffect>
                                    <p:anim calcmode="lin" valueType="num">
                                      <p:cBhvr>
                                        <p:cTn id="11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11">
                                            <p:txEl>
                                              <p:pRg st="0" end="0"/>
                                            </p:txEl>
                                          </p:spTgt>
                                        </p:tgtEl>
                                      </p:cBhvr>
                                      <p:to x="100000" y="60000"/>
                                    </p:animScale>
                                    <p:animScale>
                                      <p:cBhvr>
                                        <p:cTn id="124" dur="166" decel="50000">
                                          <p:stCondLst>
                                            <p:cond delay="676"/>
                                          </p:stCondLst>
                                        </p:cTn>
                                        <p:tgtEl>
                                          <p:spTgt spid="11">
                                            <p:txEl>
                                              <p:pRg st="0" end="0"/>
                                            </p:txEl>
                                          </p:spTgt>
                                        </p:tgtEl>
                                      </p:cBhvr>
                                      <p:to x="100000" y="100000"/>
                                    </p:animScale>
                                    <p:animScale>
                                      <p:cBhvr>
                                        <p:cTn id="125" dur="26">
                                          <p:stCondLst>
                                            <p:cond delay="1312"/>
                                          </p:stCondLst>
                                        </p:cTn>
                                        <p:tgtEl>
                                          <p:spTgt spid="11">
                                            <p:txEl>
                                              <p:pRg st="0" end="0"/>
                                            </p:txEl>
                                          </p:spTgt>
                                        </p:tgtEl>
                                      </p:cBhvr>
                                      <p:to x="100000" y="80000"/>
                                    </p:animScale>
                                    <p:animScale>
                                      <p:cBhvr>
                                        <p:cTn id="126" dur="166" decel="50000">
                                          <p:stCondLst>
                                            <p:cond delay="1338"/>
                                          </p:stCondLst>
                                        </p:cTn>
                                        <p:tgtEl>
                                          <p:spTgt spid="11">
                                            <p:txEl>
                                              <p:pRg st="0" end="0"/>
                                            </p:txEl>
                                          </p:spTgt>
                                        </p:tgtEl>
                                      </p:cBhvr>
                                      <p:to x="100000" y="100000"/>
                                    </p:animScale>
                                    <p:animScale>
                                      <p:cBhvr>
                                        <p:cTn id="127" dur="26">
                                          <p:stCondLst>
                                            <p:cond delay="1642"/>
                                          </p:stCondLst>
                                        </p:cTn>
                                        <p:tgtEl>
                                          <p:spTgt spid="11">
                                            <p:txEl>
                                              <p:pRg st="0" end="0"/>
                                            </p:txEl>
                                          </p:spTgt>
                                        </p:tgtEl>
                                      </p:cBhvr>
                                      <p:to x="100000" y="90000"/>
                                    </p:animScale>
                                    <p:animScale>
                                      <p:cBhvr>
                                        <p:cTn id="128" dur="166" decel="50000">
                                          <p:stCondLst>
                                            <p:cond delay="1668"/>
                                          </p:stCondLst>
                                        </p:cTn>
                                        <p:tgtEl>
                                          <p:spTgt spid="11">
                                            <p:txEl>
                                              <p:pRg st="0" end="0"/>
                                            </p:txEl>
                                          </p:spTgt>
                                        </p:tgtEl>
                                      </p:cBhvr>
                                      <p:to x="100000" y="100000"/>
                                    </p:animScale>
                                    <p:animScale>
                                      <p:cBhvr>
                                        <p:cTn id="129" dur="26">
                                          <p:stCondLst>
                                            <p:cond delay="1808"/>
                                          </p:stCondLst>
                                        </p:cTn>
                                        <p:tgtEl>
                                          <p:spTgt spid="11">
                                            <p:txEl>
                                              <p:pRg st="0" end="0"/>
                                            </p:txEl>
                                          </p:spTgt>
                                        </p:tgtEl>
                                      </p:cBhvr>
                                      <p:to x="100000" y="95000"/>
                                    </p:animScale>
                                    <p:animScale>
                                      <p:cBhvr>
                                        <p:cTn id="130" dur="166" decel="50000">
                                          <p:stCondLst>
                                            <p:cond delay="1834"/>
                                          </p:stCondLst>
                                        </p:cTn>
                                        <p:tgtEl>
                                          <p:spTgt spid="11">
                                            <p:txEl>
                                              <p:pRg st="0" end="0"/>
                                            </p:tx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45" presetClass="entr" presetSubtype="0" fill="hold" grpId="0" nodeType="clickEffect">
                                  <p:stCondLst>
                                    <p:cond delay="0"/>
                                  </p:stCondLst>
                                  <p:childTnLst>
                                    <p:set>
                                      <p:cBhvr>
                                        <p:cTn id="134" dur="1" fill="hold">
                                          <p:stCondLst>
                                            <p:cond delay="0"/>
                                          </p:stCondLst>
                                        </p:cTn>
                                        <p:tgtEl>
                                          <p:spTgt spid="13"/>
                                        </p:tgtEl>
                                        <p:attrNameLst>
                                          <p:attrName>style.visibility</p:attrName>
                                        </p:attrNameLst>
                                      </p:cBhvr>
                                      <p:to>
                                        <p:strVal val="visible"/>
                                      </p:to>
                                    </p:set>
                                    <p:animEffect transition="in" filter="fade">
                                      <p:cBhvr>
                                        <p:cTn id="135" dur="2000"/>
                                        <p:tgtEl>
                                          <p:spTgt spid="13"/>
                                        </p:tgtEl>
                                      </p:cBhvr>
                                    </p:animEffect>
                                    <p:anim calcmode="lin" valueType="num">
                                      <p:cBhvr>
                                        <p:cTn id="136" dur="2000" fill="hold"/>
                                        <p:tgtEl>
                                          <p:spTgt spid="13"/>
                                        </p:tgtEl>
                                        <p:attrNameLst>
                                          <p:attrName>ppt_w</p:attrName>
                                        </p:attrNameLst>
                                      </p:cBhvr>
                                      <p:tavLst>
                                        <p:tav tm="0" fmla="#ppt_w*sin(2.5*pi*$)">
                                          <p:val>
                                            <p:fltVal val="0"/>
                                          </p:val>
                                        </p:tav>
                                        <p:tav tm="100000">
                                          <p:val>
                                            <p:fltVal val="1"/>
                                          </p:val>
                                        </p:tav>
                                      </p:tavLst>
                                    </p:anim>
                                    <p:anim calcmode="lin" valueType="num">
                                      <p:cBhvr>
                                        <p:cTn id="13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3" grpId="0" animBg="1"/>
      <p:bldP spid="2"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983852E9-DE74-493A-8532-06210EF6F930}"/>
              </a:ext>
            </a:extLst>
          </p:cNvPr>
          <p:cNvSpPr/>
          <p:nvPr/>
        </p:nvSpPr>
        <p:spPr>
          <a:xfrm>
            <a:off x="2928802" y="2090542"/>
            <a:ext cx="6334396" cy="2676915"/>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lvl="0" algn="ctr" rtl="1">
              <a:lnSpc>
                <a:spcPct val="150000"/>
              </a:lnSpc>
              <a:spcBef>
                <a:spcPts val="1000"/>
              </a:spcBef>
              <a:defRPr/>
            </a:pPr>
            <a:r>
              <a:rPr lang="ar-BH" sz="4800" b="1" dirty="0">
                <a:solidFill>
                  <a:srgbClr val="FF0000"/>
                </a:solidFill>
                <a:latin typeface="Sakkal Majalla" panose="02000000000000000000" pitchFamily="2" charset="-78"/>
                <a:cs typeface="Sakkal Majalla" panose="02000000000000000000" pitchFamily="2" charset="-78"/>
              </a:rPr>
              <a:t>انتهى الدرس</a:t>
            </a:r>
            <a:endParaRPr lang="fr-FR" sz="4800" b="1" dirty="0">
              <a:solidFill>
                <a:srgbClr val="FF0000"/>
              </a:solidFill>
              <a:latin typeface="Sakkal Majalla" panose="02000000000000000000" pitchFamily="2" charset="-78"/>
              <a:cs typeface="Sakkal Majalla" panose="02000000000000000000" pitchFamily="2" charset="-78"/>
            </a:endParaRPr>
          </a:p>
          <a:p>
            <a:pPr lvl="0" algn="ctr" rtl="1">
              <a:lnSpc>
                <a:spcPct val="150000"/>
              </a:lnSpc>
              <a:spcBef>
                <a:spcPts val="1000"/>
              </a:spcBef>
              <a:defRPr/>
            </a:pPr>
            <a:r>
              <a:rPr lang="ar-SA" sz="4400" b="1" dirty="0">
                <a:solidFill>
                  <a:prstClr val="black"/>
                </a:solidFill>
                <a:latin typeface="Sakkal Majalla" panose="02000000000000000000" pitchFamily="2" charset="-78"/>
                <a:cs typeface="Sakkal Majalla" panose="02000000000000000000" pitchFamily="2" charset="-78"/>
              </a:rPr>
              <a:t>بالتوفيق والنجاح الدائم بإذن الله</a:t>
            </a:r>
            <a:r>
              <a:rPr lang="ar-BH" sz="4400" b="1" dirty="0">
                <a:solidFill>
                  <a:prstClr val="black"/>
                </a:solidFill>
                <a:latin typeface="Sakkal Majalla" panose="02000000000000000000" pitchFamily="2" charset="-78"/>
                <a:cs typeface="Sakkal Majalla" panose="02000000000000000000" pitchFamily="2" charset="-78"/>
              </a:rPr>
              <a:t>.</a:t>
            </a:r>
            <a:endParaRPr lang="en-US" sz="44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0207438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8A02BC5-4D6C-4472-B637-FBFEC07E57D0}"/>
              </a:ext>
            </a:extLst>
          </p:cNvPr>
          <p:cNvPicPr>
            <a:picLocks noChangeAspect="1"/>
          </p:cNvPicPr>
          <p:nvPr/>
        </p:nvPicPr>
        <p:blipFill>
          <a:blip r:embed="rId2">
            <a:alphaModFix/>
          </a:blip>
          <a:stretch>
            <a:fillRect/>
          </a:stretch>
        </p:blipFill>
        <p:spPr>
          <a:xfrm>
            <a:off x="10030499" y="44622"/>
            <a:ext cx="1962719" cy="1512020"/>
          </a:xfrm>
          <a:prstGeom prst="rect">
            <a:avLst/>
          </a:prstGeom>
        </p:spPr>
      </p:pic>
      <p:sp>
        <p:nvSpPr>
          <p:cNvPr id="5" name="مستطيل 4">
            <a:extLst>
              <a:ext uri="{FF2B5EF4-FFF2-40B4-BE49-F238E27FC236}">
                <a16:creationId xmlns:a16="http://schemas.microsoft.com/office/drawing/2014/main" id="{283C39B2-2604-49D0-94D0-DE131CD2AAAE}"/>
              </a:ext>
            </a:extLst>
          </p:cNvPr>
          <p:cNvSpPr/>
          <p:nvPr/>
        </p:nvSpPr>
        <p:spPr>
          <a:xfrm>
            <a:off x="4402085" y="192824"/>
            <a:ext cx="2645829" cy="679374"/>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chemeClr val="tx1"/>
                </a:solidFill>
                <a:latin typeface="Sakkal Majalla" panose="02000000000000000000" pitchFamily="2" charset="-78"/>
                <a:cs typeface="Sakkal Majalla" panose="02000000000000000000" pitchFamily="2" charset="-78"/>
              </a:rPr>
              <a:t>أهدافُ الدَّرس:</a:t>
            </a:r>
            <a:endParaRPr lang="en-US" sz="3600" dirty="0">
              <a:latin typeface="Sakkal Majalla" panose="02000000000000000000" pitchFamily="2" charset="-78"/>
              <a:cs typeface="Sakkal Majalla" panose="02000000000000000000" pitchFamily="2" charset="-78"/>
            </a:endParaRPr>
          </a:p>
        </p:txBody>
      </p:sp>
      <p:sp>
        <p:nvSpPr>
          <p:cNvPr id="6" name="مستطيل 5">
            <a:extLst>
              <a:ext uri="{FF2B5EF4-FFF2-40B4-BE49-F238E27FC236}">
                <a16:creationId xmlns:a16="http://schemas.microsoft.com/office/drawing/2014/main" id="{26AACF4D-7D56-4954-BBB9-3034211F4FB7}"/>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
        <p:nvSpPr>
          <p:cNvPr id="7" name="Rounded Rectangle 3">
            <a:extLst>
              <a:ext uri="{FF2B5EF4-FFF2-40B4-BE49-F238E27FC236}">
                <a16:creationId xmlns:a16="http://schemas.microsoft.com/office/drawing/2014/main" id="{FCA0BD80-97ED-46F8-B6D5-AEE4C539FD8F}"/>
              </a:ext>
            </a:extLst>
          </p:cNvPr>
          <p:cNvSpPr/>
          <p:nvPr/>
        </p:nvSpPr>
        <p:spPr>
          <a:xfrm>
            <a:off x="198782" y="1410868"/>
            <a:ext cx="11502887" cy="4942065"/>
          </a:xfrm>
          <a:prstGeom prst="round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ar-SA" sz="3600" b="1" dirty="0">
                <a:solidFill>
                  <a:schemeClr val="tx1"/>
                </a:solidFill>
                <a:latin typeface="Sakkal Majalla" panose="02000000000000000000" pitchFamily="2" charset="-78"/>
                <a:cs typeface="Sakkal Majalla" panose="02000000000000000000" pitchFamily="2" charset="-78"/>
              </a:rPr>
              <a:t>عزيزي </a:t>
            </a:r>
            <a:r>
              <a:rPr lang="ar-BH" sz="3600" b="1" dirty="0">
                <a:solidFill>
                  <a:schemeClr val="tx1"/>
                </a:solidFill>
                <a:latin typeface="Sakkal Majalla" panose="02000000000000000000" pitchFamily="2" charset="-78"/>
                <a:cs typeface="Sakkal Majalla" panose="02000000000000000000" pitchFamily="2" charset="-78"/>
              </a:rPr>
              <a:t>الطالب (ة)، </a:t>
            </a:r>
            <a:r>
              <a:rPr lang="ar-SA" sz="3600" b="1" dirty="0">
                <a:solidFill>
                  <a:schemeClr val="tx1"/>
                </a:solidFill>
                <a:latin typeface="Sakkal Majalla" panose="02000000000000000000" pitchFamily="2" charset="-78"/>
                <a:cs typeface="Sakkal Majalla" panose="02000000000000000000" pitchFamily="2" charset="-78"/>
              </a:rPr>
              <a:t>مع نهاية هذا الدرس </a:t>
            </a:r>
            <a:r>
              <a:rPr lang="ar-BH" sz="3600" b="1" dirty="0">
                <a:solidFill>
                  <a:schemeClr val="tx1"/>
                </a:solidFill>
                <a:latin typeface="Sakkal Majalla" panose="02000000000000000000" pitchFamily="2" charset="-78"/>
                <a:cs typeface="Sakkal Majalla" panose="02000000000000000000" pitchFamily="2" charset="-78"/>
              </a:rPr>
              <a:t>س</a:t>
            </a:r>
            <a:r>
              <a:rPr lang="ar-SA" sz="3600" b="1" dirty="0">
                <a:solidFill>
                  <a:schemeClr val="tx1"/>
                </a:solidFill>
                <a:latin typeface="Sakkal Majalla" panose="02000000000000000000" pitchFamily="2" charset="-78"/>
                <a:cs typeface="Sakkal Majalla" panose="02000000000000000000" pitchFamily="2" charset="-78"/>
              </a:rPr>
              <a:t>تكون قادر</a:t>
            </a:r>
            <a:r>
              <a:rPr lang="ar-BH" sz="3600" b="1" dirty="0">
                <a:solidFill>
                  <a:schemeClr val="tx1"/>
                </a:solidFill>
                <a:latin typeface="Sakkal Majalla" panose="02000000000000000000" pitchFamily="2" charset="-78"/>
                <a:cs typeface="Sakkal Majalla" panose="02000000000000000000" pitchFamily="2" charset="-78"/>
              </a:rPr>
              <a:t>ًا </a:t>
            </a:r>
            <a:r>
              <a:rPr lang="ar-SA" sz="3600" b="1" dirty="0">
                <a:solidFill>
                  <a:schemeClr val="tx1"/>
                </a:solidFill>
                <a:latin typeface="Sakkal Majalla" panose="02000000000000000000" pitchFamily="2" charset="-78"/>
                <a:cs typeface="Sakkal Majalla" panose="02000000000000000000" pitchFamily="2" charset="-78"/>
              </a:rPr>
              <a:t>على</a:t>
            </a:r>
            <a:r>
              <a:rPr lang="ar-BH" sz="3600" b="1" dirty="0">
                <a:solidFill>
                  <a:schemeClr val="tx1"/>
                </a:solidFill>
                <a:latin typeface="Sakkal Majalla" panose="02000000000000000000" pitchFamily="2" charset="-78"/>
                <a:cs typeface="Sakkal Majalla" panose="02000000000000000000" pitchFamily="2" charset="-78"/>
              </a:rPr>
              <a:t> أن:</a:t>
            </a:r>
          </a:p>
          <a:p>
            <a:pPr algn="r" rtl="1">
              <a:lnSpc>
                <a:spcPct val="150000"/>
              </a:lnSpc>
            </a:pPr>
            <a:r>
              <a:rPr lang="ar-SA" sz="3200" b="1" dirty="0">
                <a:solidFill>
                  <a:schemeClr val="tx1"/>
                </a:solidFill>
                <a:latin typeface="Sakkal Majalla" panose="02000000000000000000" pitchFamily="2" charset="-78"/>
                <a:cs typeface="Sakkal Majalla" panose="02000000000000000000" pitchFamily="2" charset="-78"/>
              </a:rPr>
              <a:t>                           1</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 </a:t>
            </a:r>
            <a:r>
              <a:rPr lang="ar-SA" sz="3200" b="1" dirty="0">
                <a:solidFill>
                  <a:schemeClr val="tx1"/>
                </a:solidFill>
                <a:latin typeface="Sakkal Majalla" panose="02000000000000000000" pitchFamily="2" charset="-78"/>
                <a:cs typeface="Sakkal Majalla" panose="02000000000000000000" pitchFamily="2" charset="-78"/>
              </a:rPr>
              <a:t>تُ</a:t>
            </a:r>
            <a:r>
              <a:rPr lang="ar-BH" sz="3200" b="1" dirty="0">
                <a:solidFill>
                  <a:schemeClr val="tx1"/>
                </a:solidFill>
                <a:latin typeface="Sakkal Majalla" panose="02000000000000000000" pitchFamily="2" charset="-78"/>
                <a:cs typeface="Sakkal Majalla" panose="02000000000000000000" pitchFamily="2" charset="-78"/>
              </a:rPr>
              <a:t>عَرِّفَ موانع الزواج.</a:t>
            </a:r>
            <a:endParaRPr lang="ar-SA" sz="3200" b="1" dirty="0">
              <a:solidFill>
                <a:schemeClr val="tx1"/>
              </a:solidFill>
              <a:latin typeface="Sakkal Majalla" panose="02000000000000000000" pitchFamily="2" charset="-78"/>
              <a:cs typeface="Sakkal Majalla" panose="02000000000000000000" pitchFamily="2" charset="-78"/>
            </a:endParaRPr>
          </a:p>
          <a:p>
            <a:pPr algn="r" rtl="1">
              <a:lnSpc>
                <a:spcPct val="150000"/>
              </a:lnSpc>
            </a:pPr>
            <a:r>
              <a:rPr lang="ar-SA" sz="3200" b="1" dirty="0">
                <a:solidFill>
                  <a:schemeClr val="tx1"/>
                </a:solidFill>
                <a:latin typeface="Sakkal Majalla" panose="02000000000000000000" pitchFamily="2" charset="-78"/>
                <a:cs typeface="Sakkal Majalla" panose="02000000000000000000" pitchFamily="2" charset="-78"/>
              </a:rPr>
              <a:t>                           2</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  تُ</a:t>
            </a:r>
            <a:r>
              <a:rPr lang="ar-BH" sz="3200" b="1" dirty="0">
                <a:solidFill>
                  <a:schemeClr val="tx1"/>
                </a:solidFill>
                <a:latin typeface="Sakkal Majalla" panose="02000000000000000000" pitchFamily="2" charset="-78"/>
                <a:cs typeface="Sakkal Majalla" panose="02000000000000000000" pitchFamily="2" charset="-78"/>
              </a:rPr>
              <a:t>عَدِّدَ الموانع الشرعيّة للزواج</a:t>
            </a:r>
            <a:r>
              <a:rPr lang="ar-SA" sz="3200" b="1" dirty="0">
                <a:solidFill>
                  <a:schemeClr val="tx1"/>
                </a:solidFill>
                <a:latin typeface="Sakkal Majalla" panose="02000000000000000000" pitchFamily="2" charset="-78"/>
                <a:cs typeface="Sakkal Majalla" panose="02000000000000000000" pitchFamily="2" charset="-78"/>
              </a:rPr>
              <a:t> م</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م</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err="1">
                <a:solidFill>
                  <a:schemeClr val="tx1"/>
                </a:solidFill>
                <a:latin typeface="Sakkal Majalla" panose="02000000000000000000" pitchFamily="2" charset="-78"/>
                <a:cs typeface="Sakkal Majalla" panose="02000000000000000000" pitchFamily="2" charset="-78"/>
              </a:rPr>
              <a:t>يّزًا</a:t>
            </a:r>
            <a:r>
              <a:rPr lang="ar-SA" sz="3200" b="1" dirty="0">
                <a:solidFill>
                  <a:schemeClr val="tx1"/>
                </a:solidFill>
                <a:latin typeface="Sakkal Majalla" panose="02000000000000000000" pitchFamily="2" charset="-78"/>
                <a:cs typeface="Sakkal Majalla" panose="02000000000000000000" pitchFamily="2" charset="-78"/>
              </a:rPr>
              <a:t> بينها</a:t>
            </a:r>
            <a:r>
              <a:rPr lang="ar-BH" sz="3200" b="1" dirty="0">
                <a:solidFill>
                  <a:schemeClr val="tx1"/>
                </a:solidFill>
                <a:latin typeface="Sakkal Majalla" panose="02000000000000000000" pitchFamily="2" charset="-78"/>
                <a:cs typeface="Sakkal Majalla" panose="02000000000000000000" pitchFamily="2" charset="-78"/>
              </a:rPr>
              <a:t>.</a:t>
            </a:r>
          </a:p>
          <a:p>
            <a:pPr algn="r" rtl="1">
              <a:lnSpc>
                <a:spcPct val="150000"/>
              </a:lnSpc>
            </a:pPr>
            <a:r>
              <a:rPr lang="ar-SA" sz="3200" b="1" dirty="0">
                <a:solidFill>
                  <a:schemeClr val="tx1"/>
                </a:solidFill>
                <a:latin typeface="Sakkal Majalla" panose="02000000000000000000" pitchFamily="2" charset="-78"/>
                <a:cs typeface="Sakkal Majalla" panose="02000000000000000000" pitchFamily="2" charset="-78"/>
              </a:rPr>
              <a:t>                           3</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 </a:t>
            </a:r>
            <a:r>
              <a:rPr lang="ar-SA" sz="3200" b="1" dirty="0">
                <a:solidFill>
                  <a:schemeClr val="tx1"/>
                </a:solidFill>
                <a:latin typeface="Sakkal Majalla" panose="02000000000000000000" pitchFamily="2" charset="-78"/>
                <a:cs typeface="Sakkal Majalla" panose="02000000000000000000" pitchFamily="2" charset="-78"/>
              </a:rPr>
              <a:t>ت</a:t>
            </a:r>
            <a:r>
              <a:rPr lang="ar-BH" sz="3200" b="1" dirty="0">
                <a:solidFill>
                  <a:schemeClr val="tx1"/>
                </a:solidFill>
                <a:latin typeface="Sakkal Majalla" panose="02000000000000000000" pitchFamily="2" charset="-78"/>
                <a:cs typeface="Sakkal Majalla" panose="02000000000000000000" pitchFamily="2" charset="-78"/>
              </a:rPr>
              <a:t>َسْتَدِلَّ بنصوص شرعيّة على هذه الموانع.</a:t>
            </a:r>
            <a:endParaRPr lang="ar-SA" sz="3200" b="1" dirty="0">
              <a:solidFill>
                <a:schemeClr val="tx1"/>
              </a:solidFill>
              <a:latin typeface="Sakkal Majalla" panose="02000000000000000000" pitchFamily="2" charset="-78"/>
              <a:cs typeface="Sakkal Majalla" panose="02000000000000000000" pitchFamily="2" charset="-78"/>
            </a:endParaRPr>
          </a:p>
          <a:p>
            <a:pPr algn="r" rtl="1">
              <a:lnSpc>
                <a:spcPct val="150000"/>
              </a:lnSpc>
            </a:pPr>
            <a:r>
              <a:rPr lang="ar-SA" sz="3200" b="1" dirty="0">
                <a:solidFill>
                  <a:schemeClr val="tx1"/>
                </a:solidFill>
                <a:latin typeface="Sakkal Majalla" panose="02000000000000000000" pitchFamily="2" charset="-78"/>
                <a:cs typeface="Sakkal Majalla" panose="02000000000000000000" pitchFamily="2" charset="-78"/>
              </a:rPr>
              <a:t>                           4</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تُ</a:t>
            </a:r>
            <a:r>
              <a:rPr lang="ar-SA" sz="3200" b="1" dirty="0">
                <a:solidFill>
                  <a:schemeClr val="tx1"/>
                </a:solidFill>
                <a:latin typeface="Sakkal Majalla" panose="02000000000000000000" pitchFamily="2" charset="-78"/>
                <a:cs typeface="Sakkal Majalla" panose="02000000000000000000" pitchFamily="2" charset="-78"/>
              </a:rPr>
              <a:t>علّ</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لَ هذه </a:t>
            </a:r>
            <a:r>
              <a:rPr lang="ar-BH" sz="3200" b="1" dirty="0">
                <a:solidFill>
                  <a:schemeClr val="tx1"/>
                </a:solidFill>
                <a:latin typeface="Sakkal Majalla" panose="02000000000000000000" pitchFamily="2" charset="-78"/>
                <a:cs typeface="Sakkal Majalla" panose="02000000000000000000" pitchFamily="2" charset="-78"/>
              </a:rPr>
              <a:t>الموانع </a:t>
            </a:r>
            <a:r>
              <a:rPr lang="ar-SA" sz="3200" b="1" dirty="0">
                <a:solidFill>
                  <a:schemeClr val="tx1"/>
                </a:solidFill>
                <a:latin typeface="Sakkal Majalla" panose="02000000000000000000" pitchFamily="2" charset="-78"/>
                <a:cs typeface="Sakkal Majalla" panose="02000000000000000000" pitchFamily="2" charset="-78"/>
              </a:rPr>
              <a:t>وأحكامها الشرعية</a:t>
            </a:r>
            <a:r>
              <a:rPr lang="ar-BH" sz="3200" b="1" dirty="0">
                <a:solidFill>
                  <a:schemeClr val="tx1"/>
                </a:solidFill>
                <a:latin typeface="Sakkal Majalla" panose="02000000000000000000" pitchFamily="2" charset="-78"/>
                <a:cs typeface="Sakkal Majalla" panose="02000000000000000000" pitchFamily="2" charset="-78"/>
              </a:rPr>
              <a:t>.</a:t>
            </a:r>
          </a:p>
          <a:p>
            <a:pPr algn="r" rtl="1">
              <a:lnSpc>
                <a:spcPct val="150000"/>
              </a:lnSpc>
            </a:pPr>
            <a:r>
              <a:rPr lang="ar-SA" sz="3200" b="1" dirty="0">
                <a:solidFill>
                  <a:schemeClr val="tx1"/>
                </a:solidFill>
                <a:latin typeface="Sakkal Majalla" panose="02000000000000000000" pitchFamily="2" charset="-78"/>
                <a:cs typeface="Sakkal Majalla" panose="02000000000000000000" pitchFamily="2" charset="-78"/>
              </a:rPr>
              <a:t>                           5</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تُ</a:t>
            </a:r>
            <a:r>
              <a:rPr lang="ar-SA" sz="3200" b="1" dirty="0">
                <a:solidFill>
                  <a:schemeClr val="tx1"/>
                </a:solidFill>
                <a:latin typeface="Sakkal Majalla" panose="02000000000000000000" pitchFamily="2" charset="-78"/>
                <a:cs typeface="Sakkal Majalla" panose="02000000000000000000" pitchFamily="2" charset="-78"/>
              </a:rPr>
              <a:t>بَيّن</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 أهمية موانع الزواج </a:t>
            </a:r>
            <a:r>
              <a:rPr lang="ar-BH" sz="3200" b="1" dirty="0">
                <a:solidFill>
                  <a:schemeClr val="tx1"/>
                </a:solidFill>
                <a:latin typeface="Sakkal Majalla" panose="02000000000000000000" pitchFamily="2" charset="-78"/>
                <a:cs typeface="Sakkal Majalla" panose="02000000000000000000" pitchFamily="2" charset="-78"/>
              </a:rPr>
              <a:t>في تنظيم علاقة الرجل بالمرأة</a:t>
            </a:r>
            <a:r>
              <a:rPr lang="ar-SA" sz="3200" b="1" dirty="0">
                <a:solidFill>
                  <a:schemeClr val="tx1"/>
                </a:solidFill>
                <a:latin typeface="Sakkal Majalla" panose="02000000000000000000" pitchFamily="2" charset="-78"/>
                <a:cs typeface="Sakkal Majalla" panose="02000000000000000000" pitchFamily="2" charset="-78"/>
              </a:rPr>
              <a:t> في الإسلام</a:t>
            </a:r>
            <a:r>
              <a:rPr lang="ar-BH" sz="3600" dirty="0">
                <a:solidFill>
                  <a:schemeClr val="tx1"/>
                </a:solidFill>
                <a:latin typeface="Sakkal Majalla" panose="02000000000000000000" pitchFamily="2" charset="-78"/>
                <a:cs typeface="Sakkal Majalla" panose="02000000000000000000" pitchFamily="2" charset="-78"/>
              </a:rPr>
              <a:t>.</a:t>
            </a:r>
            <a:endParaRPr lang="ar-BH" sz="3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0456442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down)">
                                      <p:cBhvr>
                                        <p:cTn id="30" dur="580">
                                          <p:stCondLst>
                                            <p:cond delay="0"/>
                                          </p:stCondLst>
                                        </p:cTn>
                                        <p:tgtEl>
                                          <p:spTgt spid="7">
                                            <p:txEl>
                                              <p:pRg st="0" end="0"/>
                                            </p:txEl>
                                          </p:spTgt>
                                        </p:tgtEl>
                                      </p:cBhvr>
                                    </p:animEffect>
                                    <p:anim calcmode="lin" valueType="num">
                                      <p:cBhvr>
                                        <p:cTn id="31"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xEl>
                                              <p:pRg st="0" end="0"/>
                                            </p:txEl>
                                          </p:spTgt>
                                        </p:tgtEl>
                                      </p:cBhvr>
                                      <p:to x="100000" y="60000"/>
                                    </p:animScale>
                                    <p:animScale>
                                      <p:cBhvr>
                                        <p:cTn id="37" dur="166" decel="50000">
                                          <p:stCondLst>
                                            <p:cond delay="676"/>
                                          </p:stCondLst>
                                        </p:cTn>
                                        <p:tgtEl>
                                          <p:spTgt spid="7">
                                            <p:txEl>
                                              <p:pRg st="0" end="0"/>
                                            </p:txEl>
                                          </p:spTgt>
                                        </p:tgtEl>
                                      </p:cBhvr>
                                      <p:to x="100000" y="100000"/>
                                    </p:animScale>
                                    <p:animScale>
                                      <p:cBhvr>
                                        <p:cTn id="38" dur="26">
                                          <p:stCondLst>
                                            <p:cond delay="1312"/>
                                          </p:stCondLst>
                                        </p:cTn>
                                        <p:tgtEl>
                                          <p:spTgt spid="7">
                                            <p:txEl>
                                              <p:pRg st="0" end="0"/>
                                            </p:txEl>
                                          </p:spTgt>
                                        </p:tgtEl>
                                      </p:cBhvr>
                                      <p:to x="100000" y="80000"/>
                                    </p:animScale>
                                    <p:animScale>
                                      <p:cBhvr>
                                        <p:cTn id="39" dur="166" decel="50000">
                                          <p:stCondLst>
                                            <p:cond delay="1338"/>
                                          </p:stCondLst>
                                        </p:cTn>
                                        <p:tgtEl>
                                          <p:spTgt spid="7">
                                            <p:txEl>
                                              <p:pRg st="0" end="0"/>
                                            </p:txEl>
                                          </p:spTgt>
                                        </p:tgtEl>
                                      </p:cBhvr>
                                      <p:to x="100000" y="100000"/>
                                    </p:animScale>
                                    <p:animScale>
                                      <p:cBhvr>
                                        <p:cTn id="40" dur="26">
                                          <p:stCondLst>
                                            <p:cond delay="1642"/>
                                          </p:stCondLst>
                                        </p:cTn>
                                        <p:tgtEl>
                                          <p:spTgt spid="7">
                                            <p:txEl>
                                              <p:pRg st="0" end="0"/>
                                            </p:txEl>
                                          </p:spTgt>
                                        </p:tgtEl>
                                      </p:cBhvr>
                                      <p:to x="100000" y="90000"/>
                                    </p:animScale>
                                    <p:animScale>
                                      <p:cBhvr>
                                        <p:cTn id="41" dur="166" decel="50000">
                                          <p:stCondLst>
                                            <p:cond delay="1668"/>
                                          </p:stCondLst>
                                        </p:cTn>
                                        <p:tgtEl>
                                          <p:spTgt spid="7">
                                            <p:txEl>
                                              <p:pRg st="0" end="0"/>
                                            </p:txEl>
                                          </p:spTgt>
                                        </p:tgtEl>
                                      </p:cBhvr>
                                      <p:to x="100000" y="100000"/>
                                    </p:animScale>
                                    <p:animScale>
                                      <p:cBhvr>
                                        <p:cTn id="42" dur="26">
                                          <p:stCondLst>
                                            <p:cond delay="1808"/>
                                          </p:stCondLst>
                                        </p:cTn>
                                        <p:tgtEl>
                                          <p:spTgt spid="7">
                                            <p:txEl>
                                              <p:pRg st="0" end="0"/>
                                            </p:txEl>
                                          </p:spTgt>
                                        </p:tgtEl>
                                      </p:cBhvr>
                                      <p:to x="100000" y="95000"/>
                                    </p:animScale>
                                    <p:animScale>
                                      <p:cBhvr>
                                        <p:cTn id="43" dur="166" decel="50000">
                                          <p:stCondLst>
                                            <p:cond delay="1834"/>
                                          </p:stCondLst>
                                        </p:cTn>
                                        <p:tgtEl>
                                          <p:spTgt spid="7">
                                            <p:txEl>
                                              <p:pRg st="0" end="0"/>
                                            </p:txEl>
                                          </p:spTgt>
                                        </p:tgtEl>
                                      </p:cBhvr>
                                      <p:to x="100000" y="100000"/>
                                    </p:animScale>
                                  </p:childTnLst>
                                </p:cTn>
                              </p:par>
                            </p:childTnLst>
                          </p:cTn>
                        </p:par>
                        <p:par>
                          <p:cTn id="44" fill="hold">
                            <p:stCondLst>
                              <p:cond delay="5000"/>
                            </p:stCondLst>
                            <p:childTnLst>
                              <p:par>
                                <p:cTn id="45" presetID="15" presetClass="entr" presetSubtype="0" fill="hold" nodeType="after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 calcmode="lin" valueType="num">
                                      <p:cBhvr>
                                        <p:cTn id="4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6000"/>
                            </p:stCondLst>
                            <p:childTnLst>
                              <p:par>
                                <p:cTn id="52" presetID="52" presetClass="entr" presetSubtype="0" fill="hold" nodeType="after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Scale>
                                      <p:cBhvr>
                                        <p:cTn id="54" dur="1000" decel="50000" fill="hold">
                                          <p:stCondLst>
                                            <p:cond delay="0"/>
                                          </p:stCondLst>
                                        </p:cTn>
                                        <p:tgtEl>
                                          <p:spTgt spid="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7">
                                            <p:txEl>
                                              <p:pRg st="2" end="2"/>
                                            </p:txEl>
                                          </p:spTgt>
                                        </p:tgtEl>
                                        <p:attrNameLst>
                                          <p:attrName>ppt_x</p:attrName>
                                          <p:attrName>ppt_y</p:attrName>
                                        </p:attrNameLst>
                                      </p:cBhvr>
                                    </p:animMotion>
                                    <p:animEffect transition="in" filter="fade">
                                      <p:cBhvr>
                                        <p:cTn id="56" dur="1000"/>
                                        <p:tgtEl>
                                          <p:spTgt spid="7">
                                            <p:txEl>
                                              <p:pRg st="2" end="2"/>
                                            </p:txEl>
                                          </p:spTgt>
                                        </p:tgtEl>
                                      </p:cBhvr>
                                    </p:animEffect>
                                  </p:childTnLst>
                                </p:cTn>
                              </p:par>
                            </p:childTnLst>
                          </p:cTn>
                        </p:par>
                        <p:par>
                          <p:cTn id="57" fill="hold">
                            <p:stCondLst>
                              <p:cond delay="7000"/>
                            </p:stCondLst>
                            <p:childTnLst>
                              <p:par>
                                <p:cTn id="58" presetID="30" presetClass="entr" presetSubtype="0" fill="hold" nodeType="after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fade">
                                      <p:cBhvr>
                                        <p:cTn id="60" dur="800" decel="100000"/>
                                        <p:tgtEl>
                                          <p:spTgt spid="7">
                                            <p:txEl>
                                              <p:pRg st="3" end="3"/>
                                            </p:txEl>
                                          </p:spTgt>
                                        </p:tgtEl>
                                      </p:cBhvr>
                                    </p:animEffect>
                                    <p:anim calcmode="lin" valueType="num">
                                      <p:cBhvr>
                                        <p:cTn id="61" dur="800" decel="100000" fill="hold"/>
                                        <p:tgtEl>
                                          <p:spTgt spid="7">
                                            <p:txEl>
                                              <p:pRg st="3" end="3"/>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7">
                                            <p:txEl>
                                              <p:pRg st="3" end="3"/>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7">
                                            <p:txEl>
                                              <p:pRg st="3" end="3"/>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7">
                                            <p:txEl>
                                              <p:pRg st="3" end="3"/>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7">
                                            <p:txEl>
                                              <p:pRg st="3" end="3"/>
                                            </p:txEl>
                                          </p:spTgt>
                                        </p:tgtEl>
                                        <p:attrNameLst>
                                          <p:attrName>ppt_y</p:attrName>
                                        </p:attrNameLst>
                                      </p:cBhvr>
                                      <p:tavLst>
                                        <p:tav tm="0">
                                          <p:val>
                                            <p:strVal val="#ppt_y+0.1"/>
                                          </p:val>
                                        </p:tav>
                                        <p:tav tm="100000">
                                          <p:val>
                                            <p:strVal val="#ppt_y"/>
                                          </p:val>
                                        </p:tav>
                                      </p:tavLst>
                                    </p:anim>
                                  </p:childTnLst>
                                </p:cTn>
                              </p:par>
                            </p:childTnLst>
                          </p:cTn>
                        </p:par>
                        <p:par>
                          <p:cTn id="66" fill="hold">
                            <p:stCondLst>
                              <p:cond delay="8000"/>
                            </p:stCondLst>
                            <p:childTnLst>
                              <p:par>
                                <p:cTn id="67" presetID="25" presetClass="entr" presetSubtype="0" fill="hold" nodeType="afterEffect">
                                  <p:stCondLst>
                                    <p:cond delay="0"/>
                                  </p:stCondLst>
                                  <p:childTnLst>
                                    <p:set>
                                      <p:cBhvr>
                                        <p:cTn id="68" dur="1" fill="hold">
                                          <p:stCondLst>
                                            <p:cond delay="0"/>
                                          </p:stCondLst>
                                        </p:cTn>
                                        <p:tgtEl>
                                          <p:spTgt spid="7">
                                            <p:txEl>
                                              <p:pRg st="4" end="4"/>
                                            </p:txEl>
                                          </p:spTgt>
                                        </p:tgtEl>
                                        <p:attrNameLst>
                                          <p:attrName>style.visibility</p:attrName>
                                        </p:attrNameLst>
                                      </p:cBhvr>
                                      <p:to>
                                        <p:strVal val="visible"/>
                                      </p:to>
                                    </p:set>
                                    <p:anim calcmode="lin" valueType="num">
                                      <p:cBhvr>
                                        <p:cTn id="69"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72"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7">
                                            <p:txEl>
                                              <p:pRg st="4" end="4"/>
                                            </p:txEl>
                                          </p:spTgt>
                                        </p:tgtEl>
                                      </p:cBhvr>
                                    </p:animEffect>
                                  </p:childTnLst>
                                </p:cTn>
                              </p:par>
                            </p:childTnLst>
                          </p:cTn>
                        </p:par>
                        <p:par>
                          <p:cTn id="77" fill="hold">
                            <p:stCondLst>
                              <p:cond delay="9000"/>
                            </p:stCondLst>
                            <p:childTnLst>
                              <p:par>
                                <p:cTn id="78" presetID="31" presetClass="entr" presetSubtype="0" fill="hold" nodeType="afterEffect">
                                  <p:stCondLst>
                                    <p:cond delay="0"/>
                                  </p:stCondLst>
                                  <p:childTnLst>
                                    <p:set>
                                      <p:cBhvr>
                                        <p:cTn id="79" dur="1" fill="hold">
                                          <p:stCondLst>
                                            <p:cond delay="0"/>
                                          </p:stCondLst>
                                        </p:cTn>
                                        <p:tgtEl>
                                          <p:spTgt spid="7">
                                            <p:txEl>
                                              <p:pRg st="5" end="5"/>
                                            </p:txEl>
                                          </p:spTgt>
                                        </p:tgtEl>
                                        <p:attrNameLst>
                                          <p:attrName>style.visibility</p:attrName>
                                        </p:attrNameLst>
                                      </p:cBhvr>
                                      <p:to>
                                        <p:strVal val="visible"/>
                                      </p:to>
                                    </p:set>
                                    <p:anim calcmode="lin" valueType="num">
                                      <p:cBhvr>
                                        <p:cTn id="80"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81"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82"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83"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1"/>
          <p:cNvSpPr>
            <a:spLocks noGrp="1"/>
          </p:cNvSpPr>
          <p:nvPr>
            <p:ph type="title"/>
          </p:nvPr>
        </p:nvSpPr>
        <p:spPr>
          <a:xfrm>
            <a:off x="518158" y="2057618"/>
            <a:ext cx="11155681" cy="3493588"/>
          </a:xfrm>
          <a:solidFill>
            <a:schemeClr val="accent2">
              <a:lumMod val="20000"/>
              <a:lumOff val="80000"/>
            </a:schemeClr>
          </a:solidFill>
          <a:ln w="19050">
            <a:prstDash val="sysDash"/>
          </a:ln>
          <a:effectLst>
            <a:outerShdw blurRad="50800" dist="38100" dir="5400000" algn="t"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ormAutofit/>
          </a:bodyPr>
          <a:lstStyle/>
          <a:p>
            <a:pPr algn="r" rtl="1">
              <a:lnSpc>
                <a:spcPct val="150000"/>
              </a:lnSpc>
            </a:pPr>
            <a:r>
              <a:rPr lang="ar-BH" sz="3600" b="1" dirty="0">
                <a:solidFill>
                  <a:schemeClr val="tx1"/>
                </a:solidFill>
                <a:latin typeface="Sakkal Majalla" panose="02000000000000000000" pitchFamily="2" charset="-78"/>
                <a:cs typeface="Sakkal Majalla" panose="02000000000000000000" pitchFamily="2" charset="-78"/>
              </a:rPr>
              <a:t>حرصت الشريعةُ الإسلاميّة على وضعِ ضوابِط مُلزمةٍ في الزواج منذ بدايته حتّى تمامه، الهدف منها تنظيمُ علاقة الرجل بالمرأة، ومن هذه الضوابط موانع الزواج، حيث بيّنتْ من يَحِلُّ للرجل أن يتزوّجها، ومن يمنعُ عنه الزواج بها.</a:t>
            </a:r>
            <a:br>
              <a:rPr lang="ar-BH" sz="3600" b="1" dirty="0">
                <a:solidFill>
                  <a:schemeClr val="tx1"/>
                </a:solidFill>
                <a:latin typeface="Sakkal Majalla" panose="02000000000000000000" pitchFamily="2" charset="-78"/>
                <a:cs typeface="Sakkal Majalla" panose="02000000000000000000" pitchFamily="2" charset="-78"/>
              </a:rPr>
            </a:br>
            <a:r>
              <a:rPr lang="ar-BH" sz="3600" b="1" dirty="0">
                <a:solidFill>
                  <a:srgbClr val="FF0000"/>
                </a:solidFill>
                <a:latin typeface="Sakkal Majalla" panose="02000000000000000000" pitchFamily="2" charset="-78"/>
                <a:cs typeface="Sakkal Majalla" panose="02000000000000000000" pitchFamily="2" charset="-78"/>
              </a:rPr>
              <a:t>فما المقصود بموانع الزواج؟ وما أنواعها؟ وما الحِكْمة من هذا المنع؟</a:t>
            </a:r>
            <a:endParaRPr lang="en-US" sz="3600" b="1" dirty="0">
              <a:solidFill>
                <a:srgbClr val="FF0000"/>
              </a:solidFill>
              <a:latin typeface="Sakkal Majalla" panose="02000000000000000000" pitchFamily="2" charset="-78"/>
              <a:cs typeface="Sakkal Majalla" panose="02000000000000000000" pitchFamily="2" charset="-78"/>
            </a:endParaRPr>
          </a:p>
        </p:txBody>
      </p:sp>
      <p:sp>
        <p:nvSpPr>
          <p:cNvPr id="10" name="مستطيل 9"/>
          <p:cNvSpPr/>
          <p:nvPr/>
        </p:nvSpPr>
        <p:spPr>
          <a:xfrm>
            <a:off x="4690322" y="578555"/>
            <a:ext cx="2811354" cy="760765"/>
          </a:xfrm>
          <a:custGeom>
            <a:avLst/>
            <a:gdLst>
              <a:gd name="connsiteX0" fmla="*/ 0 w 2811354"/>
              <a:gd name="connsiteY0" fmla="*/ 0 h 760765"/>
              <a:gd name="connsiteX1" fmla="*/ 477930 w 2811354"/>
              <a:gd name="connsiteY1" fmla="*/ 0 h 760765"/>
              <a:gd name="connsiteX2" fmla="*/ 955860 w 2811354"/>
              <a:gd name="connsiteY2" fmla="*/ 0 h 760765"/>
              <a:gd name="connsiteX3" fmla="*/ 1461904 w 2811354"/>
              <a:gd name="connsiteY3" fmla="*/ 0 h 760765"/>
              <a:gd name="connsiteX4" fmla="*/ 2052288 w 2811354"/>
              <a:gd name="connsiteY4" fmla="*/ 0 h 760765"/>
              <a:gd name="connsiteX5" fmla="*/ 2811354 w 2811354"/>
              <a:gd name="connsiteY5" fmla="*/ 0 h 760765"/>
              <a:gd name="connsiteX6" fmla="*/ 2811354 w 2811354"/>
              <a:gd name="connsiteY6" fmla="*/ 372775 h 760765"/>
              <a:gd name="connsiteX7" fmla="*/ 2811354 w 2811354"/>
              <a:gd name="connsiteY7" fmla="*/ 760765 h 760765"/>
              <a:gd name="connsiteX8" fmla="*/ 2305310 w 2811354"/>
              <a:gd name="connsiteY8" fmla="*/ 760765 h 760765"/>
              <a:gd name="connsiteX9" fmla="*/ 1771153 w 2811354"/>
              <a:gd name="connsiteY9" fmla="*/ 760765 h 760765"/>
              <a:gd name="connsiteX10" fmla="*/ 1180769 w 2811354"/>
              <a:gd name="connsiteY10" fmla="*/ 760765 h 760765"/>
              <a:gd name="connsiteX11" fmla="*/ 618498 w 2811354"/>
              <a:gd name="connsiteY11" fmla="*/ 760765 h 760765"/>
              <a:gd name="connsiteX12" fmla="*/ 0 w 2811354"/>
              <a:gd name="connsiteY12" fmla="*/ 760765 h 760765"/>
              <a:gd name="connsiteX13" fmla="*/ 0 w 2811354"/>
              <a:gd name="connsiteY13" fmla="*/ 365167 h 760765"/>
              <a:gd name="connsiteX14" fmla="*/ 0 w 2811354"/>
              <a:gd name="connsiteY14" fmla="*/ 0 h 76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11354" h="760765" fill="none" extrusionOk="0">
                <a:moveTo>
                  <a:pt x="0" y="0"/>
                </a:moveTo>
                <a:cubicBezTo>
                  <a:pt x="187602" y="2724"/>
                  <a:pt x="345665" y="10173"/>
                  <a:pt x="477930" y="0"/>
                </a:cubicBezTo>
                <a:cubicBezTo>
                  <a:pt x="610195" y="-10173"/>
                  <a:pt x="857737" y="-15621"/>
                  <a:pt x="955860" y="0"/>
                </a:cubicBezTo>
                <a:cubicBezTo>
                  <a:pt x="1053983" y="15621"/>
                  <a:pt x="1359482" y="24946"/>
                  <a:pt x="1461904" y="0"/>
                </a:cubicBezTo>
                <a:cubicBezTo>
                  <a:pt x="1564326" y="-24946"/>
                  <a:pt x="1828716" y="-14250"/>
                  <a:pt x="2052288" y="0"/>
                </a:cubicBezTo>
                <a:cubicBezTo>
                  <a:pt x="2275860" y="14250"/>
                  <a:pt x="2615343" y="20596"/>
                  <a:pt x="2811354" y="0"/>
                </a:cubicBezTo>
                <a:cubicBezTo>
                  <a:pt x="2804541" y="173906"/>
                  <a:pt x="2803030" y="215694"/>
                  <a:pt x="2811354" y="372775"/>
                </a:cubicBezTo>
                <a:cubicBezTo>
                  <a:pt x="2819678" y="529857"/>
                  <a:pt x="2813190" y="608922"/>
                  <a:pt x="2811354" y="760765"/>
                </a:cubicBezTo>
                <a:cubicBezTo>
                  <a:pt x="2615131" y="768283"/>
                  <a:pt x="2421298" y="783453"/>
                  <a:pt x="2305310" y="760765"/>
                </a:cubicBezTo>
                <a:cubicBezTo>
                  <a:pt x="2189322" y="738077"/>
                  <a:pt x="1942160" y="779518"/>
                  <a:pt x="1771153" y="760765"/>
                </a:cubicBezTo>
                <a:cubicBezTo>
                  <a:pt x="1600146" y="742012"/>
                  <a:pt x="1387064" y="735272"/>
                  <a:pt x="1180769" y="760765"/>
                </a:cubicBezTo>
                <a:cubicBezTo>
                  <a:pt x="974474" y="786258"/>
                  <a:pt x="759690" y="733904"/>
                  <a:pt x="618498" y="760765"/>
                </a:cubicBezTo>
                <a:cubicBezTo>
                  <a:pt x="477306" y="787626"/>
                  <a:pt x="239693" y="770138"/>
                  <a:pt x="0" y="760765"/>
                </a:cubicBezTo>
                <a:cubicBezTo>
                  <a:pt x="3593" y="591198"/>
                  <a:pt x="12457" y="484728"/>
                  <a:pt x="0" y="365167"/>
                </a:cubicBezTo>
                <a:cubicBezTo>
                  <a:pt x="-12457" y="245606"/>
                  <a:pt x="-16552" y="151164"/>
                  <a:pt x="0" y="0"/>
                </a:cubicBezTo>
                <a:close/>
              </a:path>
              <a:path w="2811354" h="760765" stroke="0" extrusionOk="0">
                <a:moveTo>
                  <a:pt x="0" y="0"/>
                </a:moveTo>
                <a:cubicBezTo>
                  <a:pt x="229157" y="6912"/>
                  <a:pt x="288987" y="-753"/>
                  <a:pt x="477930" y="0"/>
                </a:cubicBezTo>
                <a:cubicBezTo>
                  <a:pt x="666873" y="753"/>
                  <a:pt x="811628" y="-11542"/>
                  <a:pt x="1068315" y="0"/>
                </a:cubicBezTo>
                <a:cubicBezTo>
                  <a:pt x="1325003" y="11542"/>
                  <a:pt x="1500082" y="-21999"/>
                  <a:pt x="1658699" y="0"/>
                </a:cubicBezTo>
                <a:cubicBezTo>
                  <a:pt x="1817316" y="21999"/>
                  <a:pt x="1956936" y="-8288"/>
                  <a:pt x="2164743" y="0"/>
                </a:cubicBezTo>
                <a:cubicBezTo>
                  <a:pt x="2372550" y="8288"/>
                  <a:pt x="2500264" y="18301"/>
                  <a:pt x="2811354" y="0"/>
                </a:cubicBezTo>
                <a:cubicBezTo>
                  <a:pt x="2802712" y="95658"/>
                  <a:pt x="2819759" y="271588"/>
                  <a:pt x="2811354" y="357560"/>
                </a:cubicBezTo>
                <a:cubicBezTo>
                  <a:pt x="2802949" y="443532"/>
                  <a:pt x="2798483" y="639925"/>
                  <a:pt x="2811354" y="760765"/>
                </a:cubicBezTo>
                <a:cubicBezTo>
                  <a:pt x="2562529" y="765308"/>
                  <a:pt x="2477491" y="733596"/>
                  <a:pt x="2249083" y="760765"/>
                </a:cubicBezTo>
                <a:cubicBezTo>
                  <a:pt x="2020675" y="787934"/>
                  <a:pt x="1969939" y="751799"/>
                  <a:pt x="1771153" y="760765"/>
                </a:cubicBezTo>
                <a:cubicBezTo>
                  <a:pt x="1572367" y="769732"/>
                  <a:pt x="1457068" y="773229"/>
                  <a:pt x="1293223" y="760765"/>
                </a:cubicBezTo>
                <a:cubicBezTo>
                  <a:pt x="1129378" y="748302"/>
                  <a:pt x="926617" y="741023"/>
                  <a:pt x="759066" y="760765"/>
                </a:cubicBezTo>
                <a:cubicBezTo>
                  <a:pt x="591515" y="780507"/>
                  <a:pt x="308577" y="783843"/>
                  <a:pt x="0" y="760765"/>
                </a:cubicBezTo>
                <a:cubicBezTo>
                  <a:pt x="901" y="649297"/>
                  <a:pt x="4847" y="487914"/>
                  <a:pt x="0" y="380383"/>
                </a:cubicBezTo>
                <a:cubicBezTo>
                  <a:pt x="-4847" y="272852"/>
                  <a:pt x="7079" y="154682"/>
                  <a:pt x="0" y="0"/>
                </a:cubicBezTo>
                <a:close/>
              </a:path>
            </a:pathLst>
          </a:custGeom>
          <a:solidFill>
            <a:schemeClr val="tx2">
              <a:lumMod val="20000"/>
              <a:lumOff val="80000"/>
            </a:schemeClr>
          </a:solidFill>
          <a:ln w="19050">
            <a:prstDash val="sysDash"/>
            <a:extLst>
              <a:ext uri="{C807C97D-BFC1-408E-A445-0C87EB9F89A2}">
                <ask:lineSketchStyleProps xmlns:ask="http://schemas.microsoft.com/office/drawing/2018/sketchyshapes" sd="2785040968">
                  <a:prstGeom prst="rect">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تم</a:t>
            </a:r>
            <a:r>
              <a:rPr lang="ar-SA" sz="4000" b="1" dirty="0">
                <a:solidFill>
                  <a:schemeClr val="tx1"/>
                </a:solidFill>
                <a:latin typeface="Sakkal Majalla" panose="02000000000000000000" pitchFamily="2" charset="-78"/>
                <a:cs typeface="Sakkal Majalla" panose="02000000000000000000" pitchFamily="2" charset="-78"/>
              </a:rPr>
              <a:t>ــــ</a:t>
            </a:r>
            <a:r>
              <a:rPr lang="ar-BH" sz="4000" b="1" dirty="0">
                <a:solidFill>
                  <a:schemeClr val="tx1"/>
                </a:solidFill>
                <a:latin typeface="Sakkal Majalla" panose="02000000000000000000" pitchFamily="2" charset="-78"/>
                <a:cs typeface="Sakkal Majalla" panose="02000000000000000000" pitchFamily="2" charset="-78"/>
              </a:rPr>
              <a:t>ه</a:t>
            </a:r>
            <a:r>
              <a:rPr lang="ar-SA" sz="4000" b="1" dirty="0">
                <a:solidFill>
                  <a:schemeClr val="tx1"/>
                </a:solidFill>
                <a:latin typeface="Sakkal Majalla" panose="02000000000000000000" pitchFamily="2" charset="-78"/>
                <a:cs typeface="Sakkal Majalla" panose="02000000000000000000" pitchFamily="2" charset="-78"/>
              </a:rPr>
              <a:t>ــــــ</a:t>
            </a:r>
            <a:r>
              <a:rPr lang="ar-BH" sz="4000" b="1" dirty="0">
                <a:solidFill>
                  <a:schemeClr val="tx1"/>
                </a:solidFill>
                <a:latin typeface="Sakkal Majalla" panose="02000000000000000000" pitchFamily="2" charset="-78"/>
                <a:cs typeface="Sakkal Majalla" panose="02000000000000000000" pitchFamily="2" charset="-78"/>
              </a:rPr>
              <a:t>ي</a:t>
            </a:r>
            <a:r>
              <a:rPr lang="ar-SA" sz="4000" b="1" dirty="0">
                <a:solidFill>
                  <a:schemeClr val="tx1"/>
                </a:solidFill>
                <a:latin typeface="Sakkal Majalla" panose="02000000000000000000" pitchFamily="2" charset="-78"/>
                <a:cs typeface="Sakkal Majalla" panose="02000000000000000000" pitchFamily="2" charset="-78"/>
              </a:rPr>
              <a:t>ــــ</a:t>
            </a:r>
            <a:r>
              <a:rPr lang="ar-BH" sz="4000" b="1" dirty="0">
                <a:solidFill>
                  <a:schemeClr val="tx1"/>
                </a:solidFill>
                <a:latin typeface="Sakkal Majalla" panose="02000000000000000000" pitchFamily="2" charset="-78"/>
                <a:cs typeface="Sakkal Majalla" panose="02000000000000000000" pitchFamily="2" charset="-78"/>
              </a:rPr>
              <a:t>د</a:t>
            </a:r>
            <a:endParaRPr lang="en-US" sz="4000" b="1" dirty="0">
              <a:solidFill>
                <a:schemeClr val="tx1"/>
              </a:solidFill>
              <a:latin typeface="Sakkal Majalla" panose="02000000000000000000" pitchFamily="2" charset="-78"/>
              <a:cs typeface="Sakkal Majalla" panose="02000000000000000000" pitchFamily="2" charset="-78"/>
            </a:endParaRPr>
          </a:p>
        </p:txBody>
      </p:sp>
      <p:sp>
        <p:nvSpPr>
          <p:cNvPr id="2" name="مستطيل 5">
            <a:extLst>
              <a:ext uri="{FF2B5EF4-FFF2-40B4-BE49-F238E27FC236}">
                <a16:creationId xmlns:a16="http://schemas.microsoft.com/office/drawing/2014/main" id="{7CDB367C-E5A1-4214-8ADF-1DC3703BADE2}"/>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6608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405085" y="412281"/>
            <a:ext cx="3381829" cy="757057"/>
          </a:xfrm>
          <a:prstGeom prst="rect">
            <a:avLst/>
          </a:prstGeom>
          <a:solidFill>
            <a:schemeClr val="tx2">
              <a:lumMod val="20000"/>
              <a:lumOff val="80000"/>
            </a:schemeClr>
          </a:solidFill>
          <a:ln w="28575">
            <a:prstDash val="dash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chemeClr val="tx1"/>
                </a:solidFill>
                <a:latin typeface="Sakkal Majalla" panose="02000000000000000000" pitchFamily="2" charset="-78"/>
                <a:cs typeface="Sakkal Majalla" panose="02000000000000000000" pitchFamily="2" charset="-78"/>
              </a:rPr>
              <a:t>أولا: تعريف المانع</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6" name="عنوان 1">
            <a:extLst>
              <a:ext uri="{FF2B5EF4-FFF2-40B4-BE49-F238E27FC236}">
                <a16:creationId xmlns:a16="http://schemas.microsoft.com/office/drawing/2014/main" id="{C6DFC54B-C9EE-4010-A870-BC94A2B356C9}"/>
              </a:ext>
            </a:extLst>
          </p:cNvPr>
          <p:cNvSpPr txBox="1">
            <a:spLocks/>
          </p:cNvSpPr>
          <p:nvPr/>
        </p:nvSpPr>
        <p:spPr>
          <a:xfrm>
            <a:off x="464456" y="1971906"/>
            <a:ext cx="11263086" cy="3785045"/>
          </a:xfrm>
          <a:custGeom>
            <a:avLst/>
            <a:gdLst>
              <a:gd name="connsiteX0" fmla="*/ 0 w 11263086"/>
              <a:gd name="connsiteY0" fmla="*/ 0 h 3785045"/>
              <a:gd name="connsiteX1" fmla="*/ 480163 w 11263086"/>
              <a:gd name="connsiteY1" fmla="*/ 0 h 3785045"/>
              <a:gd name="connsiteX2" fmla="*/ 735065 w 11263086"/>
              <a:gd name="connsiteY2" fmla="*/ 0 h 3785045"/>
              <a:gd name="connsiteX3" fmla="*/ 1215228 w 11263086"/>
              <a:gd name="connsiteY3" fmla="*/ 0 h 3785045"/>
              <a:gd name="connsiteX4" fmla="*/ 1920653 w 11263086"/>
              <a:gd name="connsiteY4" fmla="*/ 0 h 3785045"/>
              <a:gd name="connsiteX5" fmla="*/ 2738708 w 11263086"/>
              <a:gd name="connsiteY5" fmla="*/ 0 h 3785045"/>
              <a:gd name="connsiteX6" fmla="*/ 3556764 w 11263086"/>
              <a:gd name="connsiteY6" fmla="*/ 0 h 3785045"/>
              <a:gd name="connsiteX7" fmla="*/ 3924296 w 11263086"/>
              <a:gd name="connsiteY7" fmla="*/ 0 h 3785045"/>
              <a:gd name="connsiteX8" fmla="*/ 4179198 w 11263086"/>
              <a:gd name="connsiteY8" fmla="*/ 0 h 3785045"/>
              <a:gd name="connsiteX9" fmla="*/ 4546730 w 11263086"/>
              <a:gd name="connsiteY9" fmla="*/ 0 h 3785045"/>
              <a:gd name="connsiteX10" fmla="*/ 5139524 w 11263086"/>
              <a:gd name="connsiteY10" fmla="*/ 0 h 3785045"/>
              <a:gd name="connsiteX11" fmla="*/ 5732318 w 11263086"/>
              <a:gd name="connsiteY11" fmla="*/ 0 h 3785045"/>
              <a:gd name="connsiteX12" fmla="*/ 5987219 w 11263086"/>
              <a:gd name="connsiteY12" fmla="*/ 0 h 3785045"/>
              <a:gd name="connsiteX13" fmla="*/ 6467383 w 11263086"/>
              <a:gd name="connsiteY13" fmla="*/ 0 h 3785045"/>
              <a:gd name="connsiteX14" fmla="*/ 7285438 w 11263086"/>
              <a:gd name="connsiteY14" fmla="*/ 0 h 3785045"/>
              <a:gd name="connsiteX15" fmla="*/ 7765601 w 11263086"/>
              <a:gd name="connsiteY15" fmla="*/ 0 h 3785045"/>
              <a:gd name="connsiteX16" fmla="*/ 8133134 w 11263086"/>
              <a:gd name="connsiteY16" fmla="*/ 0 h 3785045"/>
              <a:gd name="connsiteX17" fmla="*/ 8613297 w 11263086"/>
              <a:gd name="connsiteY17" fmla="*/ 0 h 3785045"/>
              <a:gd name="connsiteX18" fmla="*/ 9206091 w 11263086"/>
              <a:gd name="connsiteY18" fmla="*/ 0 h 3785045"/>
              <a:gd name="connsiteX19" fmla="*/ 10024147 w 11263086"/>
              <a:gd name="connsiteY19" fmla="*/ 0 h 3785045"/>
              <a:gd name="connsiteX20" fmla="*/ 11263086 w 11263086"/>
              <a:gd name="connsiteY20" fmla="*/ 0 h 3785045"/>
              <a:gd name="connsiteX21" fmla="*/ 11263086 w 11263086"/>
              <a:gd name="connsiteY21" fmla="*/ 427169 h 3785045"/>
              <a:gd name="connsiteX22" fmla="*/ 11263086 w 11263086"/>
              <a:gd name="connsiteY22" fmla="*/ 1005741 h 3785045"/>
              <a:gd name="connsiteX23" fmla="*/ 11263086 w 11263086"/>
              <a:gd name="connsiteY23" fmla="*/ 1584312 h 3785045"/>
              <a:gd name="connsiteX24" fmla="*/ 11263086 w 11263086"/>
              <a:gd name="connsiteY24" fmla="*/ 2087182 h 3785045"/>
              <a:gd name="connsiteX25" fmla="*/ 11263086 w 11263086"/>
              <a:gd name="connsiteY25" fmla="*/ 2627903 h 3785045"/>
              <a:gd name="connsiteX26" fmla="*/ 11263086 w 11263086"/>
              <a:gd name="connsiteY26" fmla="*/ 3244324 h 3785045"/>
              <a:gd name="connsiteX27" fmla="*/ 11263086 w 11263086"/>
              <a:gd name="connsiteY27" fmla="*/ 3785045 h 3785045"/>
              <a:gd name="connsiteX28" fmla="*/ 10557661 w 11263086"/>
              <a:gd name="connsiteY28" fmla="*/ 3785045 h 3785045"/>
              <a:gd name="connsiteX29" fmla="*/ 10190129 w 11263086"/>
              <a:gd name="connsiteY29" fmla="*/ 3785045 h 3785045"/>
              <a:gd name="connsiteX30" fmla="*/ 9484704 w 11263086"/>
              <a:gd name="connsiteY30" fmla="*/ 3785045 h 3785045"/>
              <a:gd name="connsiteX31" fmla="*/ 9117172 w 11263086"/>
              <a:gd name="connsiteY31" fmla="*/ 3785045 h 3785045"/>
              <a:gd name="connsiteX32" fmla="*/ 8411747 w 11263086"/>
              <a:gd name="connsiteY32" fmla="*/ 3785045 h 3785045"/>
              <a:gd name="connsiteX33" fmla="*/ 8156845 w 11263086"/>
              <a:gd name="connsiteY33" fmla="*/ 3785045 h 3785045"/>
              <a:gd name="connsiteX34" fmla="*/ 7564051 w 11263086"/>
              <a:gd name="connsiteY34" fmla="*/ 3785045 h 3785045"/>
              <a:gd name="connsiteX35" fmla="*/ 7083888 w 11263086"/>
              <a:gd name="connsiteY35" fmla="*/ 3785045 h 3785045"/>
              <a:gd name="connsiteX36" fmla="*/ 6491094 w 11263086"/>
              <a:gd name="connsiteY36" fmla="*/ 3785045 h 3785045"/>
              <a:gd name="connsiteX37" fmla="*/ 5898300 w 11263086"/>
              <a:gd name="connsiteY37" fmla="*/ 3785045 h 3785045"/>
              <a:gd name="connsiteX38" fmla="*/ 5305506 w 11263086"/>
              <a:gd name="connsiteY38" fmla="*/ 3785045 h 3785045"/>
              <a:gd name="connsiteX39" fmla="*/ 4600081 w 11263086"/>
              <a:gd name="connsiteY39" fmla="*/ 3785045 h 3785045"/>
              <a:gd name="connsiteX40" fmla="*/ 4345180 w 11263086"/>
              <a:gd name="connsiteY40" fmla="*/ 3785045 h 3785045"/>
              <a:gd name="connsiteX41" fmla="*/ 3639755 w 11263086"/>
              <a:gd name="connsiteY41" fmla="*/ 3785045 h 3785045"/>
              <a:gd name="connsiteX42" fmla="*/ 2934330 w 11263086"/>
              <a:gd name="connsiteY42" fmla="*/ 3785045 h 3785045"/>
              <a:gd name="connsiteX43" fmla="*/ 2454167 w 11263086"/>
              <a:gd name="connsiteY43" fmla="*/ 3785045 h 3785045"/>
              <a:gd name="connsiteX44" fmla="*/ 1974004 w 11263086"/>
              <a:gd name="connsiteY44" fmla="*/ 3785045 h 3785045"/>
              <a:gd name="connsiteX45" fmla="*/ 1381210 w 11263086"/>
              <a:gd name="connsiteY45" fmla="*/ 3785045 h 3785045"/>
              <a:gd name="connsiteX46" fmla="*/ 563154 w 11263086"/>
              <a:gd name="connsiteY46" fmla="*/ 3785045 h 3785045"/>
              <a:gd name="connsiteX47" fmla="*/ 0 w 11263086"/>
              <a:gd name="connsiteY47" fmla="*/ 3785045 h 3785045"/>
              <a:gd name="connsiteX48" fmla="*/ 0 w 11263086"/>
              <a:gd name="connsiteY48" fmla="*/ 3320025 h 3785045"/>
              <a:gd name="connsiteX49" fmla="*/ 0 w 11263086"/>
              <a:gd name="connsiteY49" fmla="*/ 2741454 h 3785045"/>
              <a:gd name="connsiteX50" fmla="*/ 0 w 11263086"/>
              <a:gd name="connsiteY50" fmla="*/ 2125032 h 3785045"/>
              <a:gd name="connsiteX51" fmla="*/ 0 w 11263086"/>
              <a:gd name="connsiteY51" fmla="*/ 1660013 h 3785045"/>
              <a:gd name="connsiteX52" fmla="*/ 0 w 11263086"/>
              <a:gd name="connsiteY52" fmla="*/ 1043591 h 3785045"/>
              <a:gd name="connsiteX53" fmla="*/ 0 w 11263086"/>
              <a:gd name="connsiteY53" fmla="*/ 616422 h 3785045"/>
              <a:gd name="connsiteX54" fmla="*/ 0 w 11263086"/>
              <a:gd name="connsiteY54" fmla="*/ 0 h 37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63086" h="3785045" fill="none" extrusionOk="0">
                <a:moveTo>
                  <a:pt x="0" y="0"/>
                </a:moveTo>
                <a:cubicBezTo>
                  <a:pt x="143568" y="-32295"/>
                  <a:pt x="359510" y="36046"/>
                  <a:pt x="480163" y="0"/>
                </a:cubicBezTo>
                <a:cubicBezTo>
                  <a:pt x="600816" y="-36046"/>
                  <a:pt x="624489" y="27789"/>
                  <a:pt x="735065" y="0"/>
                </a:cubicBezTo>
                <a:cubicBezTo>
                  <a:pt x="845641" y="-27789"/>
                  <a:pt x="1085374" y="9931"/>
                  <a:pt x="1215228" y="0"/>
                </a:cubicBezTo>
                <a:cubicBezTo>
                  <a:pt x="1345082" y="-9931"/>
                  <a:pt x="1573528" y="44798"/>
                  <a:pt x="1920653" y="0"/>
                </a:cubicBezTo>
                <a:cubicBezTo>
                  <a:pt x="2267778" y="-44798"/>
                  <a:pt x="2534083" y="81102"/>
                  <a:pt x="2738708" y="0"/>
                </a:cubicBezTo>
                <a:cubicBezTo>
                  <a:pt x="2943334" y="-81102"/>
                  <a:pt x="3225373" y="85429"/>
                  <a:pt x="3556764" y="0"/>
                </a:cubicBezTo>
                <a:cubicBezTo>
                  <a:pt x="3888155" y="-85429"/>
                  <a:pt x="3805889" y="5890"/>
                  <a:pt x="3924296" y="0"/>
                </a:cubicBezTo>
                <a:cubicBezTo>
                  <a:pt x="4042703" y="-5890"/>
                  <a:pt x="4063964" y="8978"/>
                  <a:pt x="4179198" y="0"/>
                </a:cubicBezTo>
                <a:cubicBezTo>
                  <a:pt x="4294432" y="-8978"/>
                  <a:pt x="4441028" y="30361"/>
                  <a:pt x="4546730" y="0"/>
                </a:cubicBezTo>
                <a:cubicBezTo>
                  <a:pt x="4652432" y="-30361"/>
                  <a:pt x="4905516" y="6428"/>
                  <a:pt x="5139524" y="0"/>
                </a:cubicBezTo>
                <a:cubicBezTo>
                  <a:pt x="5373532" y="-6428"/>
                  <a:pt x="5448693" y="43145"/>
                  <a:pt x="5732318" y="0"/>
                </a:cubicBezTo>
                <a:cubicBezTo>
                  <a:pt x="6015943" y="-43145"/>
                  <a:pt x="5922732" y="17741"/>
                  <a:pt x="5987219" y="0"/>
                </a:cubicBezTo>
                <a:cubicBezTo>
                  <a:pt x="6051706" y="-17741"/>
                  <a:pt x="6289769" y="527"/>
                  <a:pt x="6467383" y="0"/>
                </a:cubicBezTo>
                <a:cubicBezTo>
                  <a:pt x="6644997" y="-527"/>
                  <a:pt x="6965138" y="70269"/>
                  <a:pt x="7285438" y="0"/>
                </a:cubicBezTo>
                <a:cubicBezTo>
                  <a:pt x="7605738" y="-70269"/>
                  <a:pt x="7616144" y="18083"/>
                  <a:pt x="7765601" y="0"/>
                </a:cubicBezTo>
                <a:cubicBezTo>
                  <a:pt x="7915058" y="-18083"/>
                  <a:pt x="7982042" y="27645"/>
                  <a:pt x="8133134" y="0"/>
                </a:cubicBezTo>
                <a:cubicBezTo>
                  <a:pt x="8284226" y="-27645"/>
                  <a:pt x="8411486" y="13129"/>
                  <a:pt x="8613297" y="0"/>
                </a:cubicBezTo>
                <a:cubicBezTo>
                  <a:pt x="8815108" y="-13129"/>
                  <a:pt x="9023525" y="64274"/>
                  <a:pt x="9206091" y="0"/>
                </a:cubicBezTo>
                <a:cubicBezTo>
                  <a:pt x="9388657" y="-64274"/>
                  <a:pt x="9799216" y="45223"/>
                  <a:pt x="10024147" y="0"/>
                </a:cubicBezTo>
                <a:cubicBezTo>
                  <a:pt x="10249078" y="-45223"/>
                  <a:pt x="10923001" y="145750"/>
                  <a:pt x="11263086" y="0"/>
                </a:cubicBezTo>
                <a:cubicBezTo>
                  <a:pt x="11306231" y="169658"/>
                  <a:pt x="11219991" y="232886"/>
                  <a:pt x="11263086" y="427169"/>
                </a:cubicBezTo>
                <a:cubicBezTo>
                  <a:pt x="11306181" y="621452"/>
                  <a:pt x="11246768" y="756948"/>
                  <a:pt x="11263086" y="1005741"/>
                </a:cubicBezTo>
                <a:cubicBezTo>
                  <a:pt x="11279404" y="1254534"/>
                  <a:pt x="11199110" y="1330568"/>
                  <a:pt x="11263086" y="1584312"/>
                </a:cubicBezTo>
                <a:cubicBezTo>
                  <a:pt x="11327062" y="1838056"/>
                  <a:pt x="11220240" y="1894292"/>
                  <a:pt x="11263086" y="2087182"/>
                </a:cubicBezTo>
                <a:cubicBezTo>
                  <a:pt x="11305932" y="2280072"/>
                  <a:pt x="11209835" y="2479655"/>
                  <a:pt x="11263086" y="2627903"/>
                </a:cubicBezTo>
                <a:cubicBezTo>
                  <a:pt x="11316337" y="2776151"/>
                  <a:pt x="11216537" y="2957239"/>
                  <a:pt x="11263086" y="3244324"/>
                </a:cubicBezTo>
                <a:cubicBezTo>
                  <a:pt x="11309635" y="3531409"/>
                  <a:pt x="11232681" y="3591343"/>
                  <a:pt x="11263086" y="3785045"/>
                </a:cubicBezTo>
                <a:cubicBezTo>
                  <a:pt x="11107027" y="3852818"/>
                  <a:pt x="10875162" y="3711653"/>
                  <a:pt x="10557661" y="3785045"/>
                </a:cubicBezTo>
                <a:cubicBezTo>
                  <a:pt x="10240160" y="3858437"/>
                  <a:pt x="10295455" y="3763995"/>
                  <a:pt x="10190129" y="3785045"/>
                </a:cubicBezTo>
                <a:cubicBezTo>
                  <a:pt x="10084803" y="3806095"/>
                  <a:pt x="9722333" y="3778209"/>
                  <a:pt x="9484704" y="3785045"/>
                </a:cubicBezTo>
                <a:cubicBezTo>
                  <a:pt x="9247075" y="3791881"/>
                  <a:pt x="9291805" y="3750782"/>
                  <a:pt x="9117172" y="3785045"/>
                </a:cubicBezTo>
                <a:cubicBezTo>
                  <a:pt x="8942539" y="3819308"/>
                  <a:pt x="8725031" y="3771242"/>
                  <a:pt x="8411747" y="3785045"/>
                </a:cubicBezTo>
                <a:cubicBezTo>
                  <a:pt x="8098463" y="3798848"/>
                  <a:pt x="8256958" y="3772215"/>
                  <a:pt x="8156845" y="3785045"/>
                </a:cubicBezTo>
                <a:cubicBezTo>
                  <a:pt x="8056732" y="3797875"/>
                  <a:pt x="7730772" y="3745410"/>
                  <a:pt x="7564051" y="3785045"/>
                </a:cubicBezTo>
                <a:cubicBezTo>
                  <a:pt x="7397330" y="3824680"/>
                  <a:pt x="7289312" y="3778122"/>
                  <a:pt x="7083888" y="3785045"/>
                </a:cubicBezTo>
                <a:cubicBezTo>
                  <a:pt x="6878464" y="3791968"/>
                  <a:pt x="6653797" y="3749943"/>
                  <a:pt x="6491094" y="3785045"/>
                </a:cubicBezTo>
                <a:cubicBezTo>
                  <a:pt x="6328391" y="3820147"/>
                  <a:pt x="6124985" y="3718997"/>
                  <a:pt x="5898300" y="3785045"/>
                </a:cubicBezTo>
                <a:cubicBezTo>
                  <a:pt x="5671615" y="3851093"/>
                  <a:pt x="5535366" y="3721430"/>
                  <a:pt x="5305506" y="3785045"/>
                </a:cubicBezTo>
                <a:cubicBezTo>
                  <a:pt x="5075646" y="3848660"/>
                  <a:pt x="4768203" y="3739086"/>
                  <a:pt x="4600081" y="3785045"/>
                </a:cubicBezTo>
                <a:cubicBezTo>
                  <a:pt x="4431960" y="3831004"/>
                  <a:pt x="4452310" y="3775381"/>
                  <a:pt x="4345180" y="3785045"/>
                </a:cubicBezTo>
                <a:cubicBezTo>
                  <a:pt x="4238050" y="3794709"/>
                  <a:pt x="3876670" y="3775099"/>
                  <a:pt x="3639755" y="3785045"/>
                </a:cubicBezTo>
                <a:cubicBezTo>
                  <a:pt x="3402840" y="3794991"/>
                  <a:pt x="3252165" y="3752811"/>
                  <a:pt x="2934330" y="3785045"/>
                </a:cubicBezTo>
                <a:cubicBezTo>
                  <a:pt x="2616496" y="3817279"/>
                  <a:pt x="2596692" y="3755617"/>
                  <a:pt x="2454167" y="3785045"/>
                </a:cubicBezTo>
                <a:cubicBezTo>
                  <a:pt x="2311642" y="3814473"/>
                  <a:pt x="2078455" y="3752834"/>
                  <a:pt x="1974004" y="3785045"/>
                </a:cubicBezTo>
                <a:cubicBezTo>
                  <a:pt x="1869553" y="3817256"/>
                  <a:pt x="1643517" y="3738161"/>
                  <a:pt x="1381210" y="3785045"/>
                </a:cubicBezTo>
                <a:cubicBezTo>
                  <a:pt x="1118903" y="3831929"/>
                  <a:pt x="731330" y="3751221"/>
                  <a:pt x="563154" y="3785045"/>
                </a:cubicBezTo>
                <a:cubicBezTo>
                  <a:pt x="394978" y="3818869"/>
                  <a:pt x="133121" y="3734551"/>
                  <a:pt x="0" y="3785045"/>
                </a:cubicBezTo>
                <a:cubicBezTo>
                  <a:pt x="-33807" y="3638174"/>
                  <a:pt x="53591" y="3440007"/>
                  <a:pt x="0" y="3320025"/>
                </a:cubicBezTo>
                <a:cubicBezTo>
                  <a:pt x="-53591" y="3200043"/>
                  <a:pt x="31757" y="2969438"/>
                  <a:pt x="0" y="2741454"/>
                </a:cubicBezTo>
                <a:cubicBezTo>
                  <a:pt x="-31757" y="2513470"/>
                  <a:pt x="10461" y="2267204"/>
                  <a:pt x="0" y="2125032"/>
                </a:cubicBezTo>
                <a:cubicBezTo>
                  <a:pt x="-10461" y="1982860"/>
                  <a:pt x="38586" y="1763321"/>
                  <a:pt x="0" y="1660013"/>
                </a:cubicBezTo>
                <a:cubicBezTo>
                  <a:pt x="-38586" y="1556705"/>
                  <a:pt x="31072" y="1344720"/>
                  <a:pt x="0" y="1043591"/>
                </a:cubicBezTo>
                <a:cubicBezTo>
                  <a:pt x="-31072" y="742462"/>
                  <a:pt x="27545" y="750574"/>
                  <a:pt x="0" y="616422"/>
                </a:cubicBezTo>
                <a:cubicBezTo>
                  <a:pt x="-27545" y="482270"/>
                  <a:pt x="36669" y="275774"/>
                  <a:pt x="0" y="0"/>
                </a:cubicBezTo>
                <a:close/>
              </a:path>
              <a:path w="11263086" h="3785045" stroke="0" extrusionOk="0">
                <a:moveTo>
                  <a:pt x="0" y="0"/>
                </a:moveTo>
                <a:cubicBezTo>
                  <a:pt x="202177" y="-54955"/>
                  <a:pt x="621601" y="18236"/>
                  <a:pt x="818056" y="0"/>
                </a:cubicBezTo>
                <a:cubicBezTo>
                  <a:pt x="1014511" y="-18236"/>
                  <a:pt x="1280837" y="33930"/>
                  <a:pt x="1410850" y="0"/>
                </a:cubicBezTo>
                <a:cubicBezTo>
                  <a:pt x="1540863" y="-33930"/>
                  <a:pt x="1688023" y="24731"/>
                  <a:pt x="1778382" y="0"/>
                </a:cubicBezTo>
                <a:cubicBezTo>
                  <a:pt x="1868741" y="-24731"/>
                  <a:pt x="2142808" y="23879"/>
                  <a:pt x="2371176" y="0"/>
                </a:cubicBezTo>
                <a:cubicBezTo>
                  <a:pt x="2599544" y="-23879"/>
                  <a:pt x="3003260" y="36591"/>
                  <a:pt x="3189232" y="0"/>
                </a:cubicBezTo>
                <a:cubicBezTo>
                  <a:pt x="3375204" y="-36591"/>
                  <a:pt x="3455257" y="30802"/>
                  <a:pt x="3556764" y="0"/>
                </a:cubicBezTo>
                <a:cubicBezTo>
                  <a:pt x="3658271" y="-30802"/>
                  <a:pt x="3736271" y="19770"/>
                  <a:pt x="3811665" y="0"/>
                </a:cubicBezTo>
                <a:cubicBezTo>
                  <a:pt x="3887059" y="-19770"/>
                  <a:pt x="4164388" y="58129"/>
                  <a:pt x="4404459" y="0"/>
                </a:cubicBezTo>
                <a:cubicBezTo>
                  <a:pt x="4644530" y="-58129"/>
                  <a:pt x="4789902" y="44791"/>
                  <a:pt x="4997253" y="0"/>
                </a:cubicBezTo>
                <a:cubicBezTo>
                  <a:pt x="5204604" y="-44791"/>
                  <a:pt x="5514821" y="52747"/>
                  <a:pt x="5702678" y="0"/>
                </a:cubicBezTo>
                <a:cubicBezTo>
                  <a:pt x="5890535" y="-52747"/>
                  <a:pt x="6027548" y="11729"/>
                  <a:pt x="6182841" y="0"/>
                </a:cubicBezTo>
                <a:cubicBezTo>
                  <a:pt x="6338134" y="-11729"/>
                  <a:pt x="6341684" y="29074"/>
                  <a:pt x="6437743" y="0"/>
                </a:cubicBezTo>
                <a:cubicBezTo>
                  <a:pt x="6533802" y="-29074"/>
                  <a:pt x="6664971" y="42729"/>
                  <a:pt x="6805275" y="0"/>
                </a:cubicBezTo>
                <a:cubicBezTo>
                  <a:pt x="6945579" y="-42729"/>
                  <a:pt x="7442051" y="15045"/>
                  <a:pt x="7623331" y="0"/>
                </a:cubicBezTo>
                <a:cubicBezTo>
                  <a:pt x="7804611" y="-15045"/>
                  <a:pt x="7830117" y="6002"/>
                  <a:pt x="7990863" y="0"/>
                </a:cubicBezTo>
                <a:cubicBezTo>
                  <a:pt x="8151609" y="-6002"/>
                  <a:pt x="8263985" y="42917"/>
                  <a:pt x="8358395" y="0"/>
                </a:cubicBezTo>
                <a:cubicBezTo>
                  <a:pt x="8452805" y="-42917"/>
                  <a:pt x="8593637" y="15548"/>
                  <a:pt x="8725928" y="0"/>
                </a:cubicBezTo>
                <a:cubicBezTo>
                  <a:pt x="8858219" y="-15548"/>
                  <a:pt x="9305381" y="79297"/>
                  <a:pt x="9543983" y="0"/>
                </a:cubicBezTo>
                <a:cubicBezTo>
                  <a:pt x="9782586" y="-79297"/>
                  <a:pt x="10055130" y="23342"/>
                  <a:pt x="10249408" y="0"/>
                </a:cubicBezTo>
                <a:cubicBezTo>
                  <a:pt x="10443687" y="-23342"/>
                  <a:pt x="10498053" y="33495"/>
                  <a:pt x="10616941" y="0"/>
                </a:cubicBezTo>
                <a:cubicBezTo>
                  <a:pt x="10735829" y="-33495"/>
                  <a:pt x="10974679" y="63431"/>
                  <a:pt x="11263086" y="0"/>
                </a:cubicBezTo>
                <a:cubicBezTo>
                  <a:pt x="11300137" y="99411"/>
                  <a:pt x="11216592" y="265519"/>
                  <a:pt x="11263086" y="427169"/>
                </a:cubicBezTo>
                <a:cubicBezTo>
                  <a:pt x="11309580" y="588819"/>
                  <a:pt x="11243636" y="718357"/>
                  <a:pt x="11263086" y="1005741"/>
                </a:cubicBezTo>
                <a:cubicBezTo>
                  <a:pt x="11282536" y="1293125"/>
                  <a:pt x="11248259" y="1286385"/>
                  <a:pt x="11263086" y="1508611"/>
                </a:cubicBezTo>
                <a:cubicBezTo>
                  <a:pt x="11277913" y="1730837"/>
                  <a:pt x="11249014" y="1939202"/>
                  <a:pt x="11263086" y="2049332"/>
                </a:cubicBezTo>
                <a:cubicBezTo>
                  <a:pt x="11277158" y="2159462"/>
                  <a:pt x="11226558" y="2322482"/>
                  <a:pt x="11263086" y="2476501"/>
                </a:cubicBezTo>
                <a:cubicBezTo>
                  <a:pt x="11299614" y="2630520"/>
                  <a:pt x="11246344" y="2923927"/>
                  <a:pt x="11263086" y="3092922"/>
                </a:cubicBezTo>
                <a:cubicBezTo>
                  <a:pt x="11279828" y="3261917"/>
                  <a:pt x="11220898" y="3643891"/>
                  <a:pt x="11263086" y="3785045"/>
                </a:cubicBezTo>
                <a:cubicBezTo>
                  <a:pt x="10981574" y="3822033"/>
                  <a:pt x="10741008" y="3759488"/>
                  <a:pt x="10557661" y="3785045"/>
                </a:cubicBezTo>
                <a:cubicBezTo>
                  <a:pt x="10374315" y="3810602"/>
                  <a:pt x="10093277" y="3770087"/>
                  <a:pt x="9964867" y="3785045"/>
                </a:cubicBezTo>
                <a:cubicBezTo>
                  <a:pt x="9836457" y="3800003"/>
                  <a:pt x="9604861" y="3774005"/>
                  <a:pt x="9484704" y="3785045"/>
                </a:cubicBezTo>
                <a:cubicBezTo>
                  <a:pt x="9364547" y="3796085"/>
                  <a:pt x="9032151" y="3769875"/>
                  <a:pt x="8779279" y="3785045"/>
                </a:cubicBezTo>
                <a:cubicBezTo>
                  <a:pt x="8526407" y="3800215"/>
                  <a:pt x="8352423" y="3740364"/>
                  <a:pt x="7961223" y="3785045"/>
                </a:cubicBezTo>
                <a:cubicBezTo>
                  <a:pt x="7570023" y="3829726"/>
                  <a:pt x="7601319" y="3731208"/>
                  <a:pt x="7368429" y="3785045"/>
                </a:cubicBezTo>
                <a:cubicBezTo>
                  <a:pt x="7135539" y="3838882"/>
                  <a:pt x="7008445" y="3773444"/>
                  <a:pt x="6888266" y="3785045"/>
                </a:cubicBezTo>
                <a:cubicBezTo>
                  <a:pt x="6768087" y="3796646"/>
                  <a:pt x="6314521" y="3755026"/>
                  <a:pt x="6070211" y="3785045"/>
                </a:cubicBezTo>
                <a:cubicBezTo>
                  <a:pt x="5825902" y="3815064"/>
                  <a:pt x="5648378" y="3727194"/>
                  <a:pt x="5364786" y="3785045"/>
                </a:cubicBezTo>
                <a:cubicBezTo>
                  <a:pt x="5081195" y="3842896"/>
                  <a:pt x="4832904" y="3769059"/>
                  <a:pt x="4659361" y="3785045"/>
                </a:cubicBezTo>
                <a:cubicBezTo>
                  <a:pt x="4485819" y="3801031"/>
                  <a:pt x="4397314" y="3759861"/>
                  <a:pt x="4291829" y="3785045"/>
                </a:cubicBezTo>
                <a:cubicBezTo>
                  <a:pt x="4186344" y="3810229"/>
                  <a:pt x="3723284" y="3775660"/>
                  <a:pt x="3473773" y="3785045"/>
                </a:cubicBezTo>
                <a:cubicBezTo>
                  <a:pt x="3224262" y="3794430"/>
                  <a:pt x="3062058" y="3772313"/>
                  <a:pt x="2768348" y="3785045"/>
                </a:cubicBezTo>
                <a:cubicBezTo>
                  <a:pt x="2474639" y="3797777"/>
                  <a:pt x="2451409" y="3742873"/>
                  <a:pt x="2288185" y="3785045"/>
                </a:cubicBezTo>
                <a:cubicBezTo>
                  <a:pt x="2124961" y="3827217"/>
                  <a:pt x="2100520" y="3747782"/>
                  <a:pt x="1920653" y="3785045"/>
                </a:cubicBezTo>
                <a:cubicBezTo>
                  <a:pt x="1740786" y="3822308"/>
                  <a:pt x="1491139" y="3776599"/>
                  <a:pt x="1102597" y="3785045"/>
                </a:cubicBezTo>
                <a:cubicBezTo>
                  <a:pt x="714055" y="3793491"/>
                  <a:pt x="875836" y="3777616"/>
                  <a:pt x="735065" y="3785045"/>
                </a:cubicBezTo>
                <a:cubicBezTo>
                  <a:pt x="594294" y="3792474"/>
                  <a:pt x="313711" y="3749463"/>
                  <a:pt x="0" y="3785045"/>
                </a:cubicBezTo>
                <a:cubicBezTo>
                  <a:pt x="-45426" y="3666788"/>
                  <a:pt x="32044" y="3481901"/>
                  <a:pt x="0" y="3244324"/>
                </a:cubicBezTo>
                <a:cubicBezTo>
                  <a:pt x="-32044" y="3006747"/>
                  <a:pt x="39423" y="2864810"/>
                  <a:pt x="0" y="2703604"/>
                </a:cubicBezTo>
                <a:cubicBezTo>
                  <a:pt x="-39423" y="2542398"/>
                  <a:pt x="41767" y="2367363"/>
                  <a:pt x="0" y="2162883"/>
                </a:cubicBezTo>
                <a:cubicBezTo>
                  <a:pt x="-41767" y="1958403"/>
                  <a:pt x="37085" y="1821847"/>
                  <a:pt x="0" y="1622162"/>
                </a:cubicBezTo>
                <a:cubicBezTo>
                  <a:pt x="-37085" y="1422477"/>
                  <a:pt x="10698" y="1151935"/>
                  <a:pt x="0" y="1005741"/>
                </a:cubicBezTo>
                <a:cubicBezTo>
                  <a:pt x="-10698" y="859547"/>
                  <a:pt x="48469" y="325881"/>
                  <a:pt x="0" y="0"/>
                </a:cubicBezTo>
                <a:close/>
              </a:path>
            </a:pathLst>
          </a:custGeom>
          <a:solidFill>
            <a:schemeClr val="accent2">
              <a:lumMod val="20000"/>
              <a:lumOff val="80000"/>
            </a:schemeClr>
          </a:solidFill>
          <a:ln w="28575">
            <a:prstDash val="dash"/>
            <a:extLst>
              <a:ext uri="{C807C97D-BFC1-408E-A445-0C87EB9F89A2}">
                <ask:lineSketchStyleProps xmlns:ask="http://schemas.microsoft.com/office/drawing/2018/sketchyshapes" sd="981765707">
                  <a:prstGeom prst="rect">
                    <a:avLst/>
                  </a:prstGeom>
                  <ask:type>
                    <ask:lineSketchScribble/>
                  </ask:type>
                </ask:lineSketchStyleProps>
              </a:ext>
            </a:extLst>
          </a:ln>
          <a:effectLst>
            <a:outerShdw blurRad="50800" dist="38100" dir="5400000" algn="t"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rtl="1">
              <a:lnSpc>
                <a:spcPct val="150000"/>
              </a:lnSpc>
            </a:pPr>
            <a:r>
              <a:rPr lang="ar-BH" sz="3200" b="1" dirty="0">
                <a:solidFill>
                  <a:schemeClr val="tx1"/>
                </a:solidFill>
                <a:latin typeface="Sakkal Majalla" panose="02000000000000000000" pitchFamily="2" charset="-78"/>
                <a:cs typeface="Sakkal Majalla" panose="02000000000000000000" pitchFamily="2" charset="-78"/>
              </a:rPr>
              <a:t>الموانعُ جمع مانع، </a:t>
            </a:r>
            <a:r>
              <a:rPr lang="ar-BH" sz="3200" b="1" dirty="0">
                <a:solidFill>
                  <a:srgbClr val="FF0000"/>
                </a:solidFill>
                <a:latin typeface="Sakkal Majalla" panose="02000000000000000000" pitchFamily="2" charset="-78"/>
                <a:cs typeface="Sakkal Majalla" panose="02000000000000000000" pitchFamily="2" charset="-78"/>
              </a:rPr>
              <a:t>وهو لغةً</a:t>
            </a:r>
            <a:r>
              <a:rPr lang="ar-BH" sz="3200" b="1" dirty="0">
                <a:solidFill>
                  <a:schemeClr val="tx1"/>
                </a:solidFill>
                <a:latin typeface="Sakkal Majalla" panose="02000000000000000000" pitchFamily="2" charset="-78"/>
                <a:cs typeface="Sakkal Majalla" panose="02000000000000000000" pitchFamily="2" charset="-78"/>
              </a:rPr>
              <a:t>: مِنَ المنع؛ وهو أَن تَحُول بين الرجل وبين الشيء الذي يُريده، وهو خلافُ الإِعْطاء.</a:t>
            </a:r>
            <a:endParaRPr lang="en-US" sz="3200" b="1" dirty="0">
              <a:solidFill>
                <a:srgbClr val="FF0000"/>
              </a:solidFill>
              <a:latin typeface="Sakkal Majalla" panose="02000000000000000000" pitchFamily="2" charset="-78"/>
              <a:cs typeface="Sakkal Majalla" panose="02000000000000000000" pitchFamily="2" charset="-78"/>
            </a:endParaRPr>
          </a:p>
          <a:p>
            <a:pPr algn="just"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المانع</a:t>
            </a:r>
            <a:r>
              <a:rPr lang="ar-BH" sz="3200" b="1" dirty="0">
                <a:solidFill>
                  <a:srgbClr val="FF0000"/>
                </a:solidFill>
                <a:latin typeface="Sakkal Majalla" panose="02000000000000000000" pitchFamily="2" charset="-78"/>
                <a:cs typeface="Sakkal Majalla" panose="02000000000000000000" pitchFamily="2" charset="-78"/>
              </a:rPr>
              <a:t> اصطلاحًا</a:t>
            </a:r>
            <a:r>
              <a:rPr lang="ar-BH" sz="3200" b="1" dirty="0">
                <a:solidFill>
                  <a:schemeClr val="tx1"/>
                </a:solidFill>
                <a:latin typeface="Sakkal Majalla" panose="02000000000000000000" pitchFamily="2" charset="-78"/>
                <a:cs typeface="Sakkal Majalla" panose="02000000000000000000" pitchFamily="2" charset="-78"/>
              </a:rPr>
              <a:t>: ما يلزم من وجوده عدم الحُكْم أو بطلان السبب،</a:t>
            </a:r>
            <a:r>
              <a:rPr lang="ar-BH" sz="3200" b="1" dirty="0">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كالح</a:t>
            </a:r>
            <a:r>
              <a:rPr lang="ar-SA" sz="3200" b="1" dirty="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د</a:t>
            </a:r>
            <a:r>
              <a:rPr lang="ar-SA" sz="3200" b="1" dirty="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ث</a:t>
            </a:r>
            <a:r>
              <a:rPr lang="ar-SA" sz="3200" b="1" dirty="0">
                <a:solidFill>
                  <a:schemeClr val="tx1"/>
                </a:solidFill>
                <a:latin typeface="Sakkal Majalla" panose="02000000000000000000" pitchFamily="2" charset="-78"/>
                <a:cs typeface="Sakkal Majalla" panose="02000000000000000000" pitchFamily="2" charset="-78"/>
              </a:rPr>
              <a:t>ِ (خروج البول أو الريح...)</a:t>
            </a:r>
            <a:r>
              <a:rPr lang="ar-BH" sz="3200" b="1" dirty="0">
                <a:solidFill>
                  <a:schemeClr val="tx1"/>
                </a:solidFill>
                <a:latin typeface="Sakkal Majalla" panose="02000000000000000000" pitchFamily="2" charset="-78"/>
                <a:cs typeface="Sakkal Majalla" panose="02000000000000000000" pitchFamily="2" charset="-78"/>
              </a:rPr>
              <a:t> فهو مانع من الصلاة و</a:t>
            </a:r>
            <a:r>
              <a:rPr lang="ar-SA" sz="3200" b="1" dirty="0">
                <a:solidFill>
                  <a:schemeClr val="tx1"/>
                </a:solidFill>
                <a:latin typeface="Sakkal Majalla" panose="02000000000000000000" pitchFamily="2" charset="-78"/>
                <a:cs typeface="Sakkal Majalla" panose="02000000000000000000" pitchFamily="2" charset="-78"/>
              </a:rPr>
              <a:t>م</a:t>
            </a:r>
            <a:r>
              <a:rPr lang="ar-BH" sz="3200" b="1" dirty="0">
                <a:solidFill>
                  <a:schemeClr val="tx1"/>
                </a:solidFill>
                <a:latin typeface="Sakkal Majalla" panose="02000000000000000000" pitchFamily="2" charset="-78"/>
                <a:cs typeface="Sakkal Majalla" panose="02000000000000000000" pitchFamily="2" charset="-78"/>
              </a:rPr>
              <a:t>س</a:t>
            </a:r>
            <a:r>
              <a:rPr lang="ar-SA" sz="3200" b="1" dirty="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 المصحف.</a:t>
            </a:r>
            <a:r>
              <a:rPr lang="ar-SA" sz="3200" b="1" dirty="0">
                <a:solidFill>
                  <a:schemeClr val="tx1"/>
                </a:solidFill>
                <a:latin typeface="Sakkal Majalla" panose="02000000000000000000" pitchFamily="2" charset="-78"/>
                <a:cs typeface="Sakkal Majalla" panose="02000000000000000000" pitchFamily="2" charset="-78"/>
              </a:rPr>
              <a:t>..</a:t>
            </a:r>
            <a:endParaRPr lang="en-US" sz="3200" b="1" dirty="0">
              <a:latin typeface="Sakkal Majalla" panose="02000000000000000000" pitchFamily="2" charset="-78"/>
              <a:cs typeface="Sakkal Majalla" panose="02000000000000000000" pitchFamily="2" charset="-78"/>
            </a:endParaRPr>
          </a:p>
        </p:txBody>
      </p:sp>
      <p:sp>
        <p:nvSpPr>
          <p:cNvPr id="2" name="مستطيل 5">
            <a:extLst>
              <a:ext uri="{FF2B5EF4-FFF2-40B4-BE49-F238E27FC236}">
                <a16:creationId xmlns:a16="http://schemas.microsoft.com/office/drawing/2014/main" id="{473BE75C-8925-44FD-B1F1-77F2C943816C}"/>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5" presetClass="entr" presetSubtype="0"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3"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6">
                                            <p:txEl>
                                              <p:pRg st="0" end="0"/>
                                            </p:txEl>
                                          </p:spTgt>
                                        </p:tgtEl>
                                      </p:cBhvr>
                                    </p:animEffect>
                                  </p:childTnLst>
                                </p:cTn>
                              </p:par>
                            </p:childTnLst>
                          </p:cTn>
                        </p:par>
                        <p:par>
                          <p:cTn id="28" fill="hold">
                            <p:stCondLst>
                              <p:cond delay="3000"/>
                            </p:stCondLst>
                            <p:childTnLst>
                              <p:par>
                                <p:cTn id="29" presetID="30" presetClass="entr" presetSubtype="0" fill="hold"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800" decel="100000"/>
                                        <p:tgtEl>
                                          <p:spTgt spid="6">
                                            <p:txEl>
                                              <p:pRg st="1" end="1"/>
                                            </p:txEl>
                                          </p:spTgt>
                                        </p:tgtEl>
                                      </p:cBhvr>
                                    </p:animEffect>
                                    <p:anim calcmode="lin" valueType="num">
                                      <p:cBhvr>
                                        <p:cTn id="32"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389135" y="290273"/>
            <a:ext cx="3413730" cy="756136"/>
          </a:xfrm>
          <a:prstGeom prst="rect">
            <a:avLst/>
          </a:prstGeom>
          <a:solidFill>
            <a:schemeClr val="accent3">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000" b="1" dirty="0">
                <a:solidFill>
                  <a:schemeClr val="tx1"/>
                </a:solidFill>
                <a:latin typeface="Sakkal Majalla" panose="02000000000000000000" pitchFamily="2" charset="-78"/>
                <a:cs typeface="Sakkal Majalla" panose="02000000000000000000" pitchFamily="2" charset="-78"/>
              </a:rPr>
              <a:t>  </a:t>
            </a:r>
            <a:r>
              <a:rPr lang="ar-SA" sz="4000" b="1" dirty="0">
                <a:solidFill>
                  <a:schemeClr val="tx1"/>
                </a:solidFill>
                <a:latin typeface="Sakkal Majalla" panose="02000000000000000000" pitchFamily="2" charset="-78"/>
                <a:cs typeface="Sakkal Majalla" panose="02000000000000000000" pitchFamily="2" charset="-78"/>
              </a:rPr>
              <a:t>أقرأ وأتفكَّر:</a:t>
            </a:r>
            <a:endParaRPr lang="en-US" sz="4000" b="1" dirty="0">
              <a:solidFill>
                <a:schemeClr val="tx1"/>
              </a:solidFill>
              <a:latin typeface="Sakkal Majalla" panose="02000000000000000000" pitchFamily="2" charset="-78"/>
              <a:cs typeface="Sakkal Majalla" panose="02000000000000000000" pitchFamily="2" charset="-78"/>
            </a:endParaRPr>
          </a:p>
        </p:txBody>
      </p:sp>
      <p:sp>
        <p:nvSpPr>
          <p:cNvPr id="4" name="مستطيل 3">
            <a:extLst>
              <a:ext uri="{FF2B5EF4-FFF2-40B4-BE49-F238E27FC236}">
                <a16:creationId xmlns:a16="http://schemas.microsoft.com/office/drawing/2014/main" id="{DD2AED6B-77A1-4A09-A52A-5A7F460D8C48}"/>
              </a:ext>
            </a:extLst>
          </p:cNvPr>
          <p:cNvSpPr/>
          <p:nvPr/>
        </p:nvSpPr>
        <p:spPr>
          <a:xfrm>
            <a:off x="311426" y="1181185"/>
            <a:ext cx="11569148" cy="1863821"/>
          </a:xfrm>
          <a:prstGeom prst="rect">
            <a:avLst/>
          </a:prstGeom>
          <a:solidFill>
            <a:schemeClr val="accent5">
              <a:lumMod val="40000"/>
              <a:lumOff val="60000"/>
            </a:schemeClr>
          </a:solidFill>
          <a:ln w="1905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ar-SA" sz="2800" b="1" dirty="0">
                <a:solidFill>
                  <a:srgbClr val="FF0000"/>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انتشرت </a:t>
            </a:r>
            <a:r>
              <a:rPr lang="ar-SA" sz="2800" b="1" dirty="0">
                <a:solidFill>
                  <a:schemeClr val="tx1"/>
                </a:solidFill>
                <a:latin typeface="Sakkal Majalla" panose="02000000000000000000" pitchFamily="2" charset="-78"/>
                <a:cs typeface="Sakkal Majalla" panose="02000000000000000000" pitchFamily="2" charset="-78"/>
              </a:rPr>
              <a:t>قبل الإسلام بعض</a:t>
            </a:r>
            <a:r>
              <a:rPr lang="ar-BH" sz="2800" b="1"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 العادات </a:t>
            </a:r>
            <a:r>
              <a:rPr lang="ar-BH" sz="2800" b="1" dirty="0">
                <a:solidFill>
                  <a:schemeClr val="tx1"/>
                </a:solidFill>
                <a:latin typeface="Sakkal Majalla" panose="02000000000000000000" pitchFamily="2" charset="-78"/>
                <a:cs typeface="Sakkal Majalla" panose="02000000000000000000" pitchFamily="2" charset="-78"/>
              </a:rPr>
              <a:t>المحَرَّمة </a:t>
            </a:r>
            <a:r>
              <a:rPr lang="ar-SA" sz="2800" b="1" dirty="0">
                <a:solidFill>
                  <a:schemeClr val="tx1"/>
                </a:solidFill>
                <a:latin typeface="Sakkal Majalla" panose="02000000000000000000" pitchFamily="2" charset="-78"/>
                <a:cs typeface="Sakkal Majalla" panose="02000000000000000000" pitchFamily="2" charset="-78"/>
              </a:rPr>
              <a:t>في الزواج</a:t>
            </a:r>
            <a:r>
              <a:rPr lang="ar-BH" sz="2800" b="1"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 منها زواج </a:t>
            </a:r>
            <a:r>
              <a:rPr lang="ar-BH" sz="2800" b="1" dirty="0">
                <a:solidFill>
                  <a:schemeClr val="tx1"/>
                </a:solidFill>
                <a:latin typeface="Sakkal Majalla" panose="02000000000000000000" pitchFamily="2" charset="-78"/>
                <a:cs typeface="Sakkal Majalla" panose="02000000000000000000" pitchFamily="2" charset="-78"/>
              </a:rPr>
              <a:t>المقت؛ وهو أن يتزوج الرجل</a:t>
            </a:r>
            <a:r>
              <a:rPr lang="ar-SA"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زوجة</a:t>
            </a:r>
            <a:r>
              <a:rPr lang="ar-SA" sz="2800" b="1" dirty="0">
                <a:solidFill>
                  <a:schemeClr val="tx1"/>
                </a:solidFill>
                <a:latin typeface="Sakkal Majalla" panose="02000000000000000000" pitchFamily="2" charset="-78"/>
                <a:cs typeface="Sakkal Majalla" panose="02000000000000000000" pitchFamily="2" charset="-78"/>
              </a:rPr>
              <a:t> أبيه </a:t>
            </a:r>
            <a:r>
              <a:rPr lang="ar-BH" sz="2800" b="1" dirty="0">
                <a:solidFill>
                  <a:schemeClr val="tx1"/>
                </a:solidFill>
                <a:latin typeface="Sakkal Majalla" panose="02000000000000000000" pitchFamily="2" charset="-78"/>
                <a:cs typeface="Sakkal Majalla" panose="02000000000000000000" pitchFamily="2" charset="-78"/>
              </a:rPr>
              <a:t>من بعده؛</a:t>
            </a:r>
            <a:r>
              <a:rPr lang="ar-SA"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وسُمّي مقتًا لأنّ الله </a:t>
            </a:r>
            <a:r>
              <a:rPr lang="ar-SA" sz="2800" b="1" dirty="0">
                <a:solidFill>
                  <a:schemeClr val="tx1"/>
                </a:solidFill>
                <a:latin typeface="Sakkal Majalla" panose="02000000000000000000" pitchFamily="2" charset="-78"/>
                <a:cs typeface="Sakkal Majalla" panose="02000000000000000000" pitchFamily="2" charset="-78"/>
              </a:rPr>
              <a:t>يبغضه</a:t>
            </a:r>
            <a:r>
              <a:rPr lang="ar-BH" sz="2800" b="1"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 و</a:t>
            </a:r>
            <a:r>
              <a:rPr lang="ar-BH" sz="2800" b="1" dirty="0">
                <a:solidFill>
                  <a:schemeClr val="tx1"/>
                </a:solidFill>
                <a:latin typeface="Sakkal Majalla" panose="02000000000000000000" pitchFamily="2" charset="-78"/>
                <a:cs typeface="Sakkal Majalla" panose="02000000000000000000" pitchFamily="2" charset="-78"/>
              </a:rPr>
              <a:t>هو </a:t>
            </a:r>
            <a:r>
              <a:rPr lang="ar-SA" sz="2800" b="1" dirty="0">
                <a:solidFill>
                  <a:schemeClr val="tx1"/>
                </a:solidFill>
                <a:latin typeface="Sakkal Majalla" panose="02000000000000000000" pitchFamily="2" charset="-78"/>
                <a:cs typeface="Sakkal Majalla" panose="02000000000000000000" pitchFamily="2" charset="-78"/>
              </a:rPr>
              <a:t>عار</a:t>
            </a:r>
            <a:r>
              <a:rPr lang="ar-BH" sz="2800" b="1"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 يلحق</a:t>
            </a:r>
            <a:r>
              <a:rPr lang="ar-BH" sz="2800" b="1"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 فاعله، قال تعالى:</a:t>
            </a:r>
            <a:r>
              <a:rPr lang="ar-BH" sz="2800" dirty="0">
                <a:solidFill>
                  <a:schemeClr val="tx1"/>
                </a:solidFill>
                <a:latin typeface="Sakkal Majalla" panose="02000000000000000000" pitchFamily="2" charset="-78"/>
                <a:cs typeface="Sakkal Majalla" panose="02000000000000000000" pitchFamily="2" charset="-78"/>
              </a:rPr>
              <a:t> ﴿</a:t>
            </a:r>
            <a:r>
              <a:rPr lang="ar-SA" sz="2800" b="1" dirty="0">
                <a:solidFill>
                  <a:schemeClr val="accent5">
                    <a:lumMod val="50000"/>
                  </a:schemeClr>
                </a:solidFill>
                <a:latin typeface="Sakkal Majalla" panose="02000000000000000000" pitchFamily="2" charset="-78"/>
                <a:cs typeface="Sakkal Majalla" panose="02000000000000000000" pitchFamily="2" charset="-78"/>
              </a:rPr>
              <a:t>وَلا تَنكِحُوا مَا نَكَحَ آبَاؤُكُمْ مِنَ النِّسَاءِ إِلاَّ مَا قَدْ سَلَفَ إِنَّهُ كَانَ فَاحِشَةً وَمَقْتًا وَسَاءَ سَبِيلاً</a:t>
            </a:r>
            <a:r>
              <a:rPr lang="ar-SA" sz="2800" b="1" dirty="0">
                <a:solidFill>
                  <a:schemeClr val="tx1"/>
                </a:solidFill>
                <a:latin typeface="Sakkal Majalla" panose="02000000000000000000" pitchFamily="2" charset="-78"/>
                <a:cs typeface="Sakkal Majalla" panose="02000000000000000000" pitchFamily="2" charset="-78"/>
              </a:rPr>
              <a:t>﴾.</a:t>
            </a:r>
            <a:r>
              <a:rPr lang="ar-BH" sz="28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tx1"/>
                </a:solidFill>
                <a:latin typeface="Sakkal Majalla" panose="02000000000000000000" pitchFamily="2" charset="-78"/>
                <a:cs typeface="Sakkal Majalla" panose="02000000000000000000" pitchFamily="2" charset="-78"/>
              </a:rPr>
              <a:t>سورة النساء، الآية22.</a:t>
            </a:r>
            <a:endParaRPr lang="ar-SA" sz="2800" b="1" dirty="0">
              <a:solidFill>
                <a:srgbClr val="FF0000"/>
              </a:solidFill>
              <a:latin typeface="Sakkal Majalla" panose="02000000000000000000" pitchFamily="2" charset="-78"/>
              <a:cs typeface="Sakkal Majalla" panose="02000000000000000000" pitchFamily="2" charset="-78"/>
            </a:endParaRPr>
          </a:p>
        </p:txBody>
      </p:sp>
      <p:sp>
        <p:nvSpPr>
          <p:cNvPr id="5" name="مستطيل 4">
            <a:extLst>
              <a:ext uri="{FF2B5EF4-FFF2-40B4-BE49-F238E27FC236}">
                <a16:creationId xmlns:a16="http://schemas.microsoft.com/office/drawing/2014/main" id="{A66B6660-AB5F-4163-AA51-DF2E5F8EC9DB}"/>
              </a:ext>
            </a:extLst>
          </p:cNvPr>
          <p:cNvSpPr/>
          <p:nvPr/>
        </p:nvSpPr>
        <p:spPr>
          <a:xfrm>
            <a:off x="311426" y="3179782"/>
            <a:ext cx="11569148" cy="3183917"/>
          </a:xfrm>
          <a:prstGeom prst="rect">
            <a:avLst/>
          </a:prstGeom>
          <a:solidFill>
            <a:schemeClr val="accent5">
              <a:lumMod val="40000"/>
              <a:lumOff val="60000"/>
            </a:schemeClr>
          </a:solidFill>
          <a:ln w="1905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ar-SA" sz="2800" b="1" dirty="0">
                <a:solidFill>
                  <a:schemeClr val="tx1"/>
                </a:solidFill>
                <a:latin typeface="Sakkal Majalla" panose="02000000000000000000" pitchFamily="2" charset="-78"/>
                <a:cs typeface="Sakkal Majalla" panose="02000000000000000000" pitchFamily="2" charset="-78"/>
              </a:rPr>
              <a:t>ولما جاءت الشريعة</a:t>
            </a:r>
            <a:r>
              <a:rPr lang="ar-BH" sz="2800" b="1"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 الإسلامية</a:t>
            </a:r>
            <a:r>
              <a:rPr lang="ar-BH" sz="2800" b="1"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 حرصت على تقوية الأسرة والمجتمع، وتمتين صلة الأرحام بين الناس، فمنعت الزواج ببعض الأقارب من النساء إما على سبيل الدوام أو لبعض الوقت، قال تعالى: </a:t>
            </a:r>
            <a:r>
              <a:rPr lang="ar-BH" sz="2800" dirty="0">
                <a:solidFill>
                  <a:schemeClr val="tx1"/>
                </a:solidFill>
                <a:latin typeface="Sakkal Majalla" panose="02000000000000000000" pitchFamily="2" charset="-78"/>
                <a:cs typeface="Sakkal Majalla" panose="02000000000000000000" pitchFamily="2" charset="-78"/>
              </a:rPr>
              <a:t>﴿</a:t>
            </a:r>
            <a:r>
              <a:rPr lang="ar-SA" sz="2800" b="1" dirty="0">
                <a:solidFill>
                  <a:schemeClr val="accent5">
                    <a:lumMod val="50000"/>
                  </a:schemeClr>
                </a:solidFill>
                <a:latin typeface="Sakkal Majalla" panose="02000000000000000000" pitchFamily="2" charset="-78"/>
                <a:cs typeface="Sakkal Majalla" panose="02000000000000000000" pitchFamily="2" charset="-78"/>
              </a:rPr>
              <a:t>حُرِّمَتْ عَلَيْكُمْ أُمَّهَاتُكُمْ وَبَنَاتُكُمْ وَأَخَوَاتُكُمْ وَعَمَّاتُكُمْ وَخَالاتُكُمْ وَبَنَاتُ الأَخِ وَبَنَاتُ الأُخْتِ وَأُمَّهَاتُكُمْ اللاَّتِي أَرْضَعْنَكُمْ وَأَخَوَاتُكُمْ مِنْ الرَّضَاعَةِ...</a:t>
            </a:r>
            <a:r>
              <a:rPr lang="ar-SA" sz="2800" b="1" dirty="0">
                <a:solidFill>
                  <a:schemeClr val="tx1"/>
                </a:solidFill>
                <a:latin typeface="Sakkal Majalla" panose="02000000000000000000" pitchFamily="2" charset="-78"/>
                <a:cs typeface="Sakkal Majalla" panose="02000000000000000000" pitchFamily="2" charset="-78"/>
              </a:rPr>
              <a:t>﴾</a:t>
            </a:r>
            <a:r>
              <a:rPr lang="ar-BH" sz="28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tx1"/>
                </a:solidFill>
                <a:latin typeface="Sakkal Majalla" panose="02000000000000000000" pitchFamily="2" charset="-78"/>
                <a:cs typeface="Sakkal Majalla" panose="02000000000000000000" pitchFamily="2" charset="-78"/>
              </a:rPr>
              <a:t>سورة النساء، الآية 23</a:t>
            </a:r>
            <a:r>
              <a:rPr lang="ar-SA"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و</a:t>
            </a:r>
            <a:r>
              <a:rPr lang="ar-SA" sz="2800" b="1" dirty="0">
                <a:solidFill>
                  <a:schemeClr val="tx1"/>
                </a:solidFill>
                <a:latin typeface="Sakkal Majalla" panose="02000000000000000000" pitchFamily="2" charset="-78"/>
                <a:cs typeface="Sakkal Majalla" panose="02000000000000000000" pitchFamily="2" charset="-78"/>
              </a:rPr>
              <a:t>عن ابْنِ عَبَّاسٍ</a:t>
            </a:r>
            <a:r>
              <a:rPr lang="ar-BH"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SA"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قال: </a:t>
            </a:r>
            <a:r>
              <a:rPr lang="ar-SA" sz="2800" b="1" dirty="0">
                <a:solidFill>
                  <a:schemeClr val="tx1"/>
                </a:solidFill>
                <a:latin typeface="Sakkal Majalla" panose="02000000000000000000" pitchFamily="2" charset="-78"/>
                <a:cs typeface="Sakkal Majalla" panose="02000000000000000000" pitchFamily="2" charset="-78"/>
              </a:rPr>
              <a:t>قَالَ رَسُولُ اللهِ</a:t>
            </a:r>
            <a:r>
              <a:rPr lang="ar-BH"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SA" sz="2800" b="1" dirty="0">
                <a:solidFill>
                  <a:schemeClr val="tx1"/>
                </a:solidFill>
                <a:latin typeface="Sakkal Majalla" panose="02000000000000000000" pitchFamily="2" charset="-78"/>
                <a:cs typeface="Sakkal Majalla" panose="02000000000000000000" pitchFamily="2" charset="-78"/>
              </a:rPr>
              <a:t>:</a:t>
            </a:r>
            <a:r>
              <a:rPr lang="ar-BH" sz="2800" b="1"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a:t>
            </a:r>
            <a:r>
              <a:rPr lang="ar-SA" sz="2800" b="1" dirty="0">
                <a:solidFill>
                  <a:schemeClr val="accent6">
                    <a:lumMod val="50000"/>
                  </a:schemeClr>
                </a:solidFill>
                <a:latin typeface="Sakkal Majalla" panose="02000000000000000000" pitchFamily="2" charset="-78"/>
                <a:cs typeface="Sakkal Majalla" panose="02000000000000000000" pitchFamily="2" charset="-78"/>
              </a:rPr>
              <a:t>يَحْرُمُ مِنَ الرَّضَاعِ مَا يَحْرُمُ مِنَ النَّسَبِ</a:t>
            </a:r>
            <a:r>
              <a:rPr lang="ar-SA" sz="28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tx1"/>
                </a:solidFill>
                <a:latin typeface="Sakkal Majalla" panose="02000000000000000000" pitchFamily="2" charset="-78"/>
                <a:cs typeface="Sakkal Majalla" panose="02000000000000000000" pitchFamily="2" charset="-78"/>
              </a:rPr>
              <a:t>متّفق عليه.</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 name="مستطيل 5">
            <a:extLst>
              <a:ext uri="{FF2B5EF4-FFF2-40B4-BE49-F238E27FC236}">
                <a16:creationId xmlns:a16="http://schemas.microsoft.com/office/drawing/2014/main" id="{3DEADFB0-6D1E-4ADE-9E92-DE5603DA98AC}"/>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7444" y="780466"/>
            <a:ext cx="11337111" cy="56348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ar-BH" sz="3000" b="1" dirty="0">
                <a:solidFill>
                  <a:prstClr val="black"/>
                </a:solidFill>
                <a:latin typeface="Sakkal Majalla" panose="02000000000000000000" pitchFamily="2" charset="-78"/>
                <a:cs typeface="Sakkal Majalla" panose="02000000000000000000" pitchFamily="2" charset="-78"/>
              </a:rPr>
              <a:t>- قال تعالى: </a:t>
            </a:r>
            <a:r>
              <a:rPr lang="ar-BH" sz="2800" dirty="0">
                <a:solidFill>
                  <a:schemeClr val="tx1"/>
                </a:solidFill>
                <a:latin typeface="Sakkal Majalla" panose="02000000000000000000" pitchFamily="2" charset="-78"/>
                <a:cs typeface="Sakkal Majalla" panose="02000000000000000000" pitchFamily="2" charset="-78"/>
              </a:rPr>
              <a:t>﴿</a:t>
            </a:r>
            <a:r>
              <a:rPr lang="ar-BH" sz="3000" b="1" dirty="0">
                <a:solidFill>
                  <a:schemeClr val="accent5">
                    <a:lumMod val="50000"/>
                  </a:schemeClr>
                </a:solidFill>
                <a:latin typeface="Sakkal Majalla" panose="02000000000000000000" pitchFamily="2" charset="-78"/>
                <a:cs typeface="Sakkal Majalla" panose="02000000000000000000" pitchFamily="2" charset="-78"/>
              </a:rPr>
              <a:t>وَلا تَنكِحُوا مَا نَكَحَ آبَاؤُكُمْ مِنَ النِّسَاءِ إِلاَّ </a:t>
            </a:r>
            <a:r>
              <a:rPr lang="ar-BH" sz="3000" b="1" u="sng" dirty="0">
                <a:solidFill>
                  <a:schemeClr val="accent5">
                    <a:lumMod val="50000"/>
                  </a:schemeClr>
                </a:solidFill>
                <a:latin typeface="Sakkal Majalla" panose="02000000000000000000" pitchFamily="2" charset="-78"/>
                <a:cs typeface="Sakkal Majalla" panose="02000000000000000000" pitchFamily="2" charset="-78"/>
              </a:rPr>
              <a:t>مَا قَدْ سَلَفَ</a:t>
            </a:r>
            <a:r>
              <a:rPr lang="ar-BH" sz="3000" b="1" dirty="0">
                <a:solidFill>
                  <a:schemeClr val="accent5">
                    <a:lumMod val="50000"/>
                  </a:schemeClr>
                </a:solidFill>
                <a:latin typeface="Sakkal Majalla" panose="02000000000000000000" pitchFamily="2" charset="-78"/>
                <a:cs typeface="Sakkal Majalla" panose="02000000000000000000" pitchFamily="2" charset="-78"/>
              </a:rPr>
              <a:t> إِنَّهُ كَانَ </a:t>
            </a:r>
            <a:r>
              <a:rPr lang="ar-BH" sz="3000" b="1" u="sng" dirty="0">
                <a:solidFill>
                  <a:schemeClr val="accent5">
                    <a:lumMod val="50000"/>
                  </a:schemeClr>
                </a:solidFill>
                <a:latin typeface="Sakkal Majalla" panose="02000000000000000000" pitchFamily="2" charset="-78"/>
                <a:cs typeface="Sakkal Majalla" panose="02000000000000000000" pitchFamily="2" charset="-78"/>
              </a:rPr>
              <a:t>فَاحِشَةً</a:t>
            </a:r>
            <a:r>
              <a:rPr lang="ar-BH" sz="3000" b="1" dirty="0">
                <a:solidFill>
                  <a:schemeClr val="accent5">
                    <a:lumMod val="50000"/>
                  </a:schemeClr>
                </a:solidFill>
                <a:latin typeface="Sakkal Majalla" panose="02000000000000000000" pitchFamily="2" charset="-78"/>
                <a:cs typeface="Sakkal Majalla" panose="02000000000000000000" pitchFamily="2" charset="-78"/>
              </a:rPr>
              <a:t> </a:t>
            </a:r>
            <a:r>
              <a:rPr lang="ar-BH" sz="3000" b="1" u="sng" dirty="0">
                <a:solidFill>
                  <a:schemeClr val="accent5">
                    <a:lumMod val="50000"/>
                  </a:schemeClr>
                </a:solidFill>
                <a:latin typeface="Sakkal Majalla" panose="02000000000000000000" pitchFamily="2" charset="-78"/>
                <a:cs typeface="Sakkal Majalla" panose="02000000000000000000" pitchFamily="2" charset="-78"/>
              </a:rPr>
              <a:t>وَمَقْتًا</a:t>
            </a:r>
            <a:r>
              <a:rPr lang="ar-BH" sz="3000" b="1" dirty="0">
                <a:solidFill>
                  <a:schemeClr val="accent5">
                    <a:lumMod val="50000"/>
                  </a:schemeClr>
                </a:solidFill>
                <a:latin typeface="Sakkal Majalla" panose="02000000000000000000" pitchFamily="2" charset="-78"/>
                <a:cs typeface="Sakkal Majalla" panose="02000000000000000000" pitchFamily="2" charset="-78"/>
              </a:rPr>
              <a:t> </a:t>
            </a:r>
            <a:r>
              <a:rPr lang="ar-BH" sz="3000" b="1" u="sng" dirty="0">
                <a:solidFill>
                  <a:schemeClr val="accent5">
                    <a:lumMod val="50000"/>
                  </a:schemeClr>
                </a:solidFill>
                <a:latin typeface="Sakkal Majalla" panose="02000000000000000000" pitchFamily="2" charset="-78"/>
                <a:cs typeface="Sakkal Majalla" panose="02000000000000000000" pitchFamily="2" charset="-78"/>
              </a:rPr>
              <a:t>وَسَاءَ سَبِي</a:t>
            </a:r>
            <a:r>
              <a:rPr lang="ar-BH" sz="3000" b="1" dirty="0">
                <a:solidFill>
                  <a:schemeClr val="accent5">
                    <a:lumMod val="50000"/>
                  </a:schemeClr>
                </a:solidFill>
                <a:latin typeface="Sakkal Majalla" panose="02000000000000000000" pitchFamily="2" charset="-78"/>
                <a:cs typeface="Sakkal Majalla" panose="02000000000000000000" pitchFamily="2" charset="-78"/>
              </a:rPr>
              <a:t>لاً</a:t>
            </a:r>
            <a:r>
              <a:rPr lang="ar-SA" sz="3200" b="1" dirty="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 </a:t>
            </a:r>
            <a:r>
              <a:rPr lang="ar-BH" b="1" dirty="0">
                <a:solidFill>
                  <a:schemeClr val="tx1"/>
                </a:solidFill>
                <a:latin typeface="Sakkal Majalla" panose="02000000000000000000" pitchFamily="2" charset="-78"/>
                <a:cs typeface="Sakkal Majalla" panose="02000000000000000000" pitchFamily="2" charset="-78"/>
              </a:rPr>
              <a:t>(سورة النساء، الآية22)</a:t>
            </a:r>
            <a:r>
              <a:rPr lang="ar-BH" sz="3200" b="1" dirty="0">
                <a:solidFill>
                  <a:schemeClr val="tx1"/>
                </a:solidFill>
                <a:latin typeface="Sakkal Majalla" panose="02000000000000000000" pitchFamily="2" charset="-78"/>
                <a:cs typeface="Sakkal Majalla" panose="02000000000000000000" pitchFamily="2" charset="-78"/>
              </a:rPr>
              <a:t>.</a:t>
            </a:r>
          </a:p>
          <a:p>
            <a:pPr algn="just" rtl="1"/>
            <a:r>
              <a:rPr lang="ar-BH" sz="2800" b="1" dirty="0">
                <a:solidFill>
                  <a:prstClr val="black"/>
                </a:solidFill>
                <a:latin typeface="Sakkal Majalla" panose="02000000000000000000" pitchFamily="2" charset="-78"/>
                <a:cs typeface="Sakkal Majalla" panose="02000000000000000000" pitchFamily="2" charset="-78"/>
              </a:rPr>
              <a:t>1</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 بين</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 معاني الكلمات الآتية:</a:t>
            </a:r>
            <a:endParaRPr lang="en-US" sz="2800" b="1" dirty="0">
              <a:solidFill>
                <a:prstClr val="black"/>
              </a:solidFill>
              <a:latin typeface="Sakkal Majalla" panose="02000000000000000000" pitchFamily="2" charset="-78"/>
              <a:cs typeface="Sakkal Majalla" panose="02000000000000000000" pitchFamily="2" charset="-78"/>
            </a:endParaRPr>
          </a:p>
          <a:p>
            <a:pPr algn="just" rtl="1"/>
            <a:r>
              <a:rPr lang="en-US" sz="2800" b="1" dirty="0">
                <a:solidFill>
                  <a:prstClr val="black"/>
                </a:solidFill>
                <a:latin typeface="Sakkal Majalla" panose="02000000000000000000" pitchFamily="2" charset="-78"/>
                <a:cs typeface="Sakkal Majalla" panose="02000000000000000000" pitchFamily="2" charset="-78"/>
              </a:rPr>
              <a:t>     </a:t>
            </a:r>
            <a:r>
              <a:rPr lang="ar-BH" sz="2800" b="1" dirty="0">
                <a:solidFill>
                  <a:prstClr val="black"/>
                </a:solidFill>
                <a:latin typeface="Sakkal Majalla" panose="02000000000000000000" pitchFamily="2" charset="-78"/>
                <a:cs typeface="Sakkal Majalla" panose="02000000000000000000" pitchFamily="2" charset="-78"/>
              </a:rPr>
              <a:t>أ- مَا قَدْ سَلَفَ: ............................................................................................................................</a:t>
            </a:r>
          </a:p>
          <a:p>
            <a:pPr algn="just" rtl="1"/>
            <a:r>
              <a:rPr lang="en-US" sz="2800" b="1" dirty="0">
                <a:solidFill>
                  <a:prstClr val="black"/>
                </a:solidFill>
                <a:latin typeface="Sakkal Majalla" panose="02000000000000000000" pitchFamily="2" charset="-78"/>
                <a:cs typeface="Sakkal Majalla" panose="02000000000000000000" pitchFamily="2" charset="-78"/>
              </a:rPr>
              <a:t>     </a:t>
            </a:r>
            <a:r>
              <a:rPr lang="ar-BH" sz="2800" b="1" dirty="0">
                <a:solidFill>
                  <a:prstClr val="black"/>
                </a:solidFill>
                <a:latin typeface="Sakkal Majalla" panose="02000000000000000000" pitchFamily="2" charset="-78"/>
                <a:cs typeface="Sakkal Majalla" panose="02000000000000000000" pitchFamily="2" charset="-78"/>
              </a:rPr>
              <a:t>ب- </a:t>
            </a:r>
            <a:r>
              <a:rPr lang="ar-SA" sz="28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فَـــاحِــشَ</a:t>
            </a:r>
            <a:r>
              <a:rPr lang="ar-BH" sz="28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ة</a:t>
            </a:r>
            <a:r>
              <a:rPr lang="ar-BH" sz="2800" b="1" dirty="0">
                <a:solidFill>
                  <a:prstClr val="black"/>
                </a:solidFill>
                <a:latin typeface="Sakkal Majalla" panose="02000000000000000000" pitchFamily="2" charset="-78"/>
                <a:cs typeface="Sakkal Majalla" panose="02000000000000000000" pitchFamily="2" charset="-78"/>
              </a:rPr>
              <a:t>: ................................................................................................................................</a:t>
            </a:r>
            <a:endParaRPr lang="ar-SA" sz="2800" b="1" dirty="0">
              <a:solidFill>
                <a:prstClr val="black"/>
              </a:solidFill>
              <a:latin typeface="Sakkal Majalla" panose="02000000000000000000" pitchFamily="2" charset="-78"/>
              <a:cs typeface="Sakkal Majalla" panose="02000000000000000000" pitchFamily="2" charset="-78"/>
            </a:endParaRPr>
          </a:p>
          <a:p>
            <a:pPr algn="just" rtl="1"/>
            <a:r>
              <a:rPr lang="en-US" sz="2800" b="1" dirty="0">
                <a:solidFill>
                  <a:prstClr val="black"/>
                </a:solidFill>
                <a:latin typeface="Sakkal Majalla" panose="02000000000000000000" pitchFamily="2" charset="-78"/>
                <a:cs typeface="Sakkal Majalla" panose="02000000000000000000" pitchFamily="2" charset="-78"/>
              </a:rPr>
              <a:t>     </a:t>
            </a:r>
            <a:r>
              <a:rPr lang="ar-BH" sz="2800" b="1" dirty="0">
                <a:solidFill>
                  <a:prstClr val="black"/>
                </a:solidFill>
                <a:latin typeface="Sakkal Majalla" panose="02000000000000000000" pitchFamily="2" charset="-78"/>
                <a:cs typeface="Sakkal Majalla" panose="02000000000000000000" pitchFamily="2" charset="-78"/>
              </a:rPr>
              <a:t>ج- </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ــ</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قْ</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ــ</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ت</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ــ</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ــ</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 </a:t>
            </a:r>
            <a:r>
              <a:rPr lang="ar-BH" sz="2800" b="1" dirty="0">
                <a:solidFill>
                  <a:prstClr val="black"/>
                </a:solidFill>
                <a:latin typeface="Sakkal Majalla" panose="02000000000000000000" pitchFamily="2" charset="-78"/>
                <a:cs typeface="Sakkal Majalla" panose="02000000000000000000" pitchFamily="2" charset="-78"/>
              </a:rPr>
              <a:t>......</a:t>
            </a:r>
            <a:r>
              <a:rPr lang="en-US"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a:t>
            </a:r>
          </a:p>
          <a:p>
            <a:pPr algn="just" rtl="1"/>
            <a:r>
              <a:rPr lang="en-US" sz="2800" b="1" dirty="0">
                <a:solidFill>
                  <a:prstClr val="black"/>
                </a:solidFill>
                <a:latin typeface="Sakkal Majalla" panose="02000000000000000000" pitchFamily="2" charset="-78"/>
                <a:cs typeface="Sakkal Majalla" panose="02000000000000000000" pitchFamily="2" charset="-78"/>
              </a:rPr>
              <a:t>     </a:t>
            </a:r>
            <a:r>
              <a:rPr lang="ar-BH" sz="2800" b="1" dirty="0">
                <a:solidFill>
                  <a:prstClr val="black"/>
                </a:solidFill>
                <a:latin typeface="Sakkal Majalla" panose="02000000000000000000" pitchFamily="2" charset="-78"/>
                <a:cs typeface="Sakkal Majalla" panose="02000000000000000000" pitchFamily="2" charset="-78"/>
              </a:rPr>
              <a:t>د- </a:t>
            </a:r>
            <a:r>
              <a:rPr lang="ar-BH" sz="2800" b="1" dirty="0">
                <a:solidFill>
                  <a:schemeClr val="tx1"/>
                </a:solidFill>
                <a:latin typeface="Sakkal Majalla" panose="02000000000000000000" pitchFamily="2" charset="-78"/>
                <a:cs typeface="Sakkal Majalla" panose="02000000000000000000" pitchFamily="2" charset="-78"/>
              </a:rPr>
              <a:t>سَاءَ</a:t>
            </a:r>
            <a:r>
              <a:rPr lang="ar-SA"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س</a:t>
            </a:r>
            <a:r>
              <a:rPr lang="ar-SA" sz="28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ــ</a:t>
            </a:r>
            <a:r>
              <a:rPr lang="ar-BH" sz="28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بي</a:t>
            </a:r>
            <a:r>
              <a:rPr lang="ar-SA" sz="28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ــ</a:t>
            </a:r>
            <a:r>
              <a:rPr lang="ar-BH" sz="28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لًا: </a:t>
            </a:r>
            <a:r>
              <a:rPr lang="ar-BH" sz="2800" b="1" dirty="0">
                <a:solidFill>
                  <a:prstClr val="black"/>
                </a:solidFill>
                <a:latin typeface="Sakkal Majalla" panose="02000000000000000000" pitchFamily="2" charset="-78"/>
                <a:cs typeface="Sakkal Majalla" panose="02000000000000000000" pitchFamily="2" charset="-78"/>
              </a:rPr>
              <a:t>.........</a:t>
            </a:r>
            <a:r>
              <a:rPr lang="en-US"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a:t>
            </a:r>
            <a:endParaRPr lang="ar-SA" sz="2800" b="1" dirty="0">
              <a:solidFill>
                <a:prstClr val="black"/>
              </a:solidFill>
              <a:latin typeface="Sakkal Majalla" panose="02000000000000000000" pitchFamily="2" charset="-78"/>
              <a:cs typeface="Sakkal Majalla" panose="02000000000000000000" pitchFamily="2" charset="-78"/>
            </a:endParaRPr>
          </a:p>
          <a:p>
            <a:pPr marL="514350" indent="-514350" algn="just" rtl="1">
              <a:lnSpc>
                <a:spcPct val="150000"/>
              </a:lnSpc>
            </a:pPr>
            <a:r>
              <a:rPr lang="ar-BH" sz="2800" b="1" dirty="0">
                <a:solidFill>
                  <a:prstClr val="black"/>
                </a:solidFill>
                <a:latin typeface="Sakkal Majalla" panose="02000000000000000000" pitchFamily="2" charset="-78"/>
                <a:cs typeface="Sakkal Majalla" panose="02000000000000000000" pitchFamily="2" charset="-78"/>
              </a:rPr>
              <a:t>2- </a:t>
            </a:r>
            <a:r>
              <a:rPr lang="ar-SA" sz="2800" b="1" dirty="0">
                <a:solidFill>
                  <a:prstClr val="black"/>
                </a:solidFill>
                <a:latin typeface="Sakkal Majalla" panose="02000000000000000000" pitchFamily="2" charset="-78"/>
                <a:cs typeface="Sakkal Majalla" panose="02000000000000000000" pitchFamily="2" charset="-78"/>
              </a:rPr>
              <a:t>ضع خط</a:t>
            </a:r>
            <a:r>
              <a:rPr lang="ar-BH" sz="2800" b="1" dirty="0">
                <a:solidFill>
                  <a:prstClr val="black"/>
                </a:solidFill>
                <a:latin typeface="Sakkal Majalla" panose="02000000000000000000" pitchFamily="2" charset="-78"/>
                <a:cs typeface="Sakkal Majalla" panose="02000000000000000000" pitchFamily="2" charset="-78"/>
              </a:rPr>
              <a:t>ًّا</a:t>
            </a:r>
            <a:r>
              <a:rPr lang="ar-SA" sz="2800" b="1" dirty="0">
                <a:solidFill>
                  <a:prstClr val="black"/>
                </a:solidFill>
                <a:latin typeface="Sakkal Majalla" panose="02000000000000000000" pitchFamily="2" charset="-78"/>
                <a:cs typeface="Sakkal Majalla" panose="02000000000000000000" pitchFamily="2" charset="-78"/>
              </a:rPr>
              <a:t> </a:t>
            </a:r>
            <a:r>
              <a:rPr lang="ar-BH" sz="2800" b="1" dirty="0">
                <a:solidFill>
                  <a:prstClr val="black"/>
                </a:solidFill>
                <a:latin typeface="Sakkal Majalla" panose="02000000000000000000" pitchFamily="2" charset="-78"/>
                <a:cs typeface="Sakkal Majalla" panose="02000000000000000000" pitchFamily="2" charset="-78"/>
              </a:rPr>
              <a:t>تحت </a:t>
            </a:r>
            <a:r>
              <a:rPr lang="ar-SA" sz="2800" b="1" dirty="0">
                <a:solidFill>
                  <a:prstClr val="black"/>
                </a:solidFill>
                <a:latin typeface="Sakkal Majalla" panose="02000000000000000000" pitchFamily="2" charset="-78"/>
                <a:cs typeface="Sakkal Majalla" panose="02000000000000000000" pitchFamily="2" charset="-78"/>
              </a:rPr>
              <a:t>الإجابة الصحيحة</a:t>
            </a:r>
            <a:r>
              <a:rPr lang="ar-BH" sz="2800" b="1" dirty="0">
                <a:solidFill>
                  <a:prstClr val="black"/>
                </a:solidFill>
                <a:latin typeface="Sakkal Majalla" panose="02000000000000000000" pitchFamily="2" charset="-78"/>
                <a:cs typeface="Sakkal Majalla" panose="02000000000000000000" pitchFamily="2" charset="-78"/>
              </a:rPr>
              <a:t> في العبارة الآتية</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 </a:t>
            </a:r>
            <a:r>
              <a:rPr lang="ar-SA" sz="2800" b="1" dirty="0">
                <a:solidFill>
                  <a:prstClr val="black"/>
                </a:solidFill>
                <a:latin typeface="Sakkal Majalla" panose="02000000000000000000" pitchFamily="2" charset="-78"/>
                <a:cs typeface="Sakkal Majalla" panose="02000000000000000000" pitchFamily="2" charset="-78"/>
              </a:rPr>
              <a:t>الزواج من أرملة الأب</a:t>
            </a:r>
            <a:r>
              <a:rPr lang="en-US" sz="2800" b="1" dirty="0">
                <a:solidFill>
                  <a:prstClr val="black"/>
                </a:solidFill>
                <a:latin typeface="Sakkal Majalla" panose="02000000000000000000" pitchFamily="2" charset="-78"/>
                <a:cs typeface="Sakkal Majalla" panose="02000000000000000000" pitchFamily="2" charset="-78"/>
              </a:rPr>
              <a:t>:</a:t>
            </a:r>
            <a:r>
              <a:rPr lang="ar-SA" sz="2800" b="1" dirty="0">
                <a:solidFill>
                  <a:prstClr val="black"/>
                </a:solidFill>
                <a:latin typeface="Sakkal Majalla" panose="02000000000000000000" pitchFamily="2" charset="-78"/>
                <a:cs typeface="Sakkal Majalla" panose="02000000000000000000" pitchFamily="2" charset="-78"/>
              </a:rPr>
              <a:t>  (حرام – مكروه – جائز).</a:t>
            </a:r>
            <a:endParaRPr lang="ar-BH" sz="2800" b="1" dirty="0">
              <a:solidFill>
                <a:prstClr val="black"/>
              </a:solidFill>
              <a:latin typeface="Sakkal Majalla" panose="02000000000000000000" pitchFamily="2" charset="-78"/>
              <a:cs typeface="Sakkal Majalla" panose="02000000000000000000" pitchFamily="2" charset="-78"/>
            </a:endParaRPr>
          </a:p>
          <a:p>
            <a:pPr algn="just" rtl="1"/>
            <a:r>
              <a:rPr lang="ar-BH" sz="2800" b="1" dirty="0">
                <a:solidFill>
                  <a:schemeClr val="tx1"/>
                </a:solidFill>
                <a:latin typeface="Sakkal Majalla" panose="02000000000000000000" pitchFamily="2" charset="-78"/>
                <a:cs typeface="Sakkal Majalla" panose="02000000000000000000" pitchFamily="2" charset="-78"/>
              </a:rPr>
              <a:t>3 -</a:t>
            </a:r>
            <a:r>
              <a:rPr lang="ar-SA"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اكتب</a:t>
            </a:r>
            <a:r>
              <a:rPr lang="ar-SA" sz="2800" b="1" dirty="0">
                <a:solidFill>
                  <a:schemeClr val="tx1"/>
                </a:solidFill>
                <a:latin typeface="Sakkal Majalla" panose="02000000000000000000" pitchFamily="2" charset="-78"/>
                <a:cs typeface="Sakkal Majalla" panose="02000000000000000000" pitchFamily="2" charset="-78"/>
              </a:rPr>
              <a:t> المصطلح أمام التعريف</a:t>
            </a:r>
            <a:r>
              <a:rPr lang="en-US" sz="2800" b="1"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المناسب </a:t>
            </a:r>
            <a:r>
              <a:rPr lang="ar-BH" sz="2800" b="1" dirty="0">
                <a:solidFill>
                  <a:schemeClr val="tx1"/>
                </a:solidFill>
                <a:latin typeface="Sakkal Majalla" panose="02000000000000000000" pitchFamily="2" charset="-78"/>
                <a:cs typeface="Sakkal Majalla" panose="02000000000000000000" pitchFamily="2" charset="-78"/>
              </a:rPr>
              <a:t>له فيما يأتي:</a:t>
            </a:r>
            <a:endParaRPr lang="ar-SA" sz="2800" b="1" dirty="0">
              <a:solidFill>
                <a:schemeClr val="tx1"/>
              </a:solidFill>
              <a:latin typeface="Sakkal Majalla" panose="02000000000000000000" pitchFamily="2" charset="-78"/>
              <a:cs typeface="Sakkal Majalla" panose="02000000000000000000" pitchFamily="2" charset="-78"/>
            </a:endParaRPr>
          </a:p>
          <a:p>
            <a:pPr algn="just" rtl="1"/>
            <a:r>
              <a:rPr lang="ar-SA" sz="3200" b="1" dirty="0">
                <a:solidFill>
                  <a:prstClr val="black"/>
                </a:solidFill>
                <a:latin typeface="Sakkal Majalla" panose="02000000000000000000" pitchFamily="2" charset="-78"/>
                <a:cs typeface="Sakkal Majalla" panose="02000000000000000000" pitchFamily="2" charset="-78"/>
              </a:rPr>
              <a:t>      </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a:t>
            </a:r>
            <a:r>
              <a:rPr lang="ar-SA" sz="2800" b="1" dirty="0">
                <a:solidFill>
                  <a:prstClr val="black"/>
                </a:solidFill>
                <a:latin typeface="Sakkal Majalla" panose="02000000000000000000" pitchFamily="2" charset="-78"/>
                <a:cs typeface="Sakkal Majalla" panose="02000000000000000000" pitchFamily="2" charset="-78"/>
              </a:rPr>
              <a:t>) </a:t>
            </a:r>
            <a:r>
              <a:rPr lang="ar-BH" sz="2800" b="1" dirty="0">
                <a:solidFill>
                  <a:prstClr val="black"/>
                </a:solidFill>
                <a:latin typeface="Sakkal Majalla" panose="02000000000000000000" pitchFamily="2" charset="-78"/>
                <a:cs typeface="Sakkal Majalla" panose="02000000000000000000" pitchFamily="2" charset="-78"/>
              </a:rPr>
              <a:t>أَن تَحُول بين الرجل وبين الشيء الذي يُريده</a:t>
            </a:r>
            <a:r>
              <a:rPr lang="ar-SA" sz="2800" b="1" dirty="0">
                <a:solidFill>
                  <a:prstClr val="black"/>
                </a:solidFill>
                <a:latin typeface="Sakkal Majalla" panose="02000000000000000000" pitchFamily="2" charset="-78"/>
                <a:cs typeface="Sakkal Majalla" panose="02000000000000000000" pitchFamily="2" charset="-78"/>
              </a:rPr>
              <a:t>.</a:t>
            </a:r>
            <a:endParaRPr lang="ar-BH" sz="2800" b="1" dirty="0">
              <a:solidFill>
                <a:prstClr val="black"/>
              </a:solidFill>
              <a:latin typeface="Sakkal Majalla" panose="02000000000000000000" pitchFamily="2" charset="-78"/>
              <a:cs typeface="Sakkal Majalla" panose="02000000000000000000" pitchFamily="2" charset="-78"/>
            </a:endParaRPr>
          </a:p>
          <a:p>
            <a:pPr algn="just" rtl="1"/>
            <a:r>
              <a:rPr lang="ar-SA" sz="2800" b="1" dirty="0">
                <a:solidFill>
                  <a:prstClr val="black"/>
                </a:solidFill>
                <a:latin typeface="Sakkal Majalla" panose="02000000000000000000" pitchFamily="2" charset="-78"/>
                <a:cs typeface="Sakkal Majalla" panose="02000000000000000000" pitchFamily="2" charset="-78"/>
              </a:rPr>
              <a:t>       (</a:t>
            </a:r>
            <a:r>
              <a:rPr lang="ar-BH" sz="2800" b="1" dirty="0">
                <a:solidFill>
                  <a:prstClr val="black"/>
                </a:solidFill>
                <a:latin typeface="Sakkal Majalla" panose="02000000000000000000" pitchFamily="2" charset="-78"/>
                <a:cs typeface="Sakkal Majalla" panose="02000000000000000000" pitchFamily="2" charset="-78"/>
              </a:rPr>
              <a:t>............................</a:t>
            </a:r>
            <a:r>
              <a:rPr lang="ar-SA" sz="2800" b="1" dirty="0">
                <a:solidFill>
                  <a:prstClr val="black"/>
                </a:solidFill>
                <a:latin typeface="Sakkal Majalla" panose="02000000000000000000" pitchFamily="2" charset="-78"/>
                <a:cs typeface="Sakkal Majalla" panose="02000000000000000000" pitchFamily="2" charset="-78"/>
              </a:rPr>
              <a:t>) ما يلزم من وجوده عدم الحكم أو بطلان السبب.</a:t>
            </a:r>
            <a:endParaRPr lang="ar-BH" sz="2800" b="1" dirty="0">
              <a:solidFill>
                <a:prstClr val="black"/>
              </a:solidFill>
              <a:latin typeface="Sakkal Majalla" panose="02000000000000000000" pitchFamily="2" charset="-78"/>
              <a:cs typeface="Sakkal Majalla" panose="02000000000000000000" pitchFamily="2" charset="-78"/>
            </a:endParaRPr>
          </a:p>
        </p:txBody>
      </p:sp>
      <p:sp>
        <p:nvSpPr>
          <p:cNvPr id="4" name="مستطيل 2"/>
          <p:cNvSpPr/>
          <p:nvPr/>
        </p:nvSpPr>
        <p:spPr>
          <a:xfrm>
            <a:off x="4942006" y="187049"/>
            <a:ext cx="2307988" cy="455803"/>
          </a:xfrm>
          <a:prstGeom prst="rect">
            <a:avLst/>
          </a:prstGeom>
          <a:solidFill>
            <a:schemeClr val="tx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chemeClr val="tx1"/>
                </a:solidFill>
                <a:latin typeface="Sakkal Majalla" panose="02000000000000000000" pitchFamily="2" charset="-78"/>
                <a:cs typeface="Sakkal Majalla" panose="02000000000000000000" pitchFamily="2" charset="-78"/>
              </a:rPr>
              <a:t>نشاط 1</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7">
            <a:extLst>
              <a:ext uri="{FF2B5EF4-FFF2-40B4-BE49-F238E27FC236}">
                <a16:creationId xmlns:a16="http://schemas.microsoft.com/office/drawing/2014/main" id="{30995DFF-1F68-4AB6-93A0-4DC9CC0D4026}"/>
              </a:ext>
            </a:extLst>
          </p:cNvPr>
          <p:cNvSpPr/>
          <p:nvPr/>
        </p:nvSpPr>
        <p:spPr>
          <a:xfrm>
            <a:off x="495381" y="4445296"/>
            <a:ext cx="3146087"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just"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a:t>
            </a:r>
            <a:r>
              <a:rPr lang="ar-SA" sz="2800" b="1" u="sng" dirty="0">
                <a:solidFill>
                  <a:srgbClr val="C00000"/>
                </a:solidFill>
                <a:latin typeface="Sakkal Majalla" panose="02000000000000000000" pitchFamily="2" charset="-78"/>
                <a:cs typeface="Sakkal Majalla" panose="02000000000000000000" pitchFamily="2" charset="-78"/>
              </a:rPr>
              <a:t>حرام</a:t>
            </a:r>
            <a:r>
              <a:rPr lang="ar-SA" sz="2800" b="1" dirty="0">
                <a:solidFill>
                  <a:prstClr val="black"/>
                </a:solidFill>
                <a:latin typeface="Sakkal Majalla" panose="02000000000000000000" pitchFamily="2" charset="-78"/>
                <a:cs typeface="Sakkal Majalla" panose="02000000000000000000" pitchFamily="2" charset="-78"/>
              </a:rPr>
              <a:t> – مكروه – جائز).</a:t>
            </a:r>
            <a:endParaRPr lang="ar-BH" sz="3200" b="1" dirty="0">
              <a:solidFill>
                <a:prstClr val="black"/>
              </a:solidFill>
              <a:latin typeface="Sakkal Majalla" panose="02000000000000000000" pitchFamily="2" charset="-78"/>
              <a:cs typeface="Sakkal Majalla" panose="02000000000000000000" pitchFamily="2" charset="-78"/>
            </a:endParaRPr>
          </a:p>
        </p:txBody>
      </p:sp>
      <p:sp>
        <p:nvSpPr>
          <p:cNvPr id="3" name="مستطيل 5">
            <a:extLst>
              <a:ext uri="{FF2B5EF4-FFF2-40B4-BE49-F238E27FC236}">
                <a16:creationId xmlns:a16="http://schemas.microsoft.com/office/drawing/2014/main" id="{1B153D2C-A916-4BDF-B76E-C62968D9AF6E}"/>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7F077127-4F24-4B67-A382-BF4F820FBBA6}"/>
              </a:ext>
            </a:extLst>
          </p:cNvPr>
          <p:cNvSpPr txBox="1"/>
          <p:nvPr/>
        </p:nvSpPr>
        <p:spPr>
          <a:xfrm>
            <a:off x="682172" y="2598057"/>
            <a:ext cx="8911772" cy="492443"/>
          </a:xfrm>
          <a:prstGeom prst="rect">
            <a:avLst/>
          </a:prstGeom>
          <a:solidFill>
            <a:schemeClr val="accent2">
              <a:lumMod val="20000"/>
              <a:lumOff val="80000"/>
            </a:schemeClr>
          </a:solidFill>
        </p:spPr>
        <p:txBody>
          <a:bodyPr wrap="square" rtlCol="0">
            <a:spAutoFit/>
          </a:bodyPr>
          <a:lstStyle/>
          <a:p>
            <a:pPr algn="r" rtl="1"/>
            <a:r>
              <a:rPr kumimoji="0" lang="ar-SA" sz="2600" b="1" i="0" u="none" strike="noStrike" kern="1200" cap="none" spc="0" normalizeH="0" baseline="0" noProof="0" dirty="0">
                <a:ln>
                  <a:noFill/>
                </a:ln>
                <a:solidFill>
                  <a:srgbClr val="C00000"/>
                </a:solidFill>
                <a:effectLst/>
                <a:uLnTx/>
                <a:uFillTx/>
                <a:latin typeface="Sakkal Majalla" panose="02000000000000000000" pitchFamily="2" charset="-78"/>
                <a:ea typeface="Times New Roman" panose="02020603050405020304" pitchFamily="18" charset="0"/>
                <a:cs typeface="Sakkal Majalla" panose="02000000000000000000" pitchFamily="2" charset="-78"/>
              </a:rPr>
              <a:t>ما سبق من ف</a:t>
            </a:r>
            <a:r>
              <a:rPr kumimoji="0" lang="ar-BH" sz="2600" b="1" i="0" u="none" strike="noStrike" kern="1200" cap="none" spc="0" normalizeH="0" baseline="0" noProof="0" dirty="0">
                <a:ln>
                  <a:noFill/>
                </a:ln>
                <a:solidFill>
                  <a:srgbClr val="C00000"/>
                </a:solidFill>
                <a:effectLst/>
                <a:uLnTx/>
                <a:uFillTx/>
                <a:latin typeface="Sakkal Majalla" panose="02000000000000000000" pitchFamily="2" charset="-78"/>
                <a:ea typeface="Times New Roman" panose="02020603050405020304" pitchFamily="18" charset="0"/>
                <a:cs typeface="Sakkal Majalla" panose="02000000000000000000" pitchFamily="2" charset="-78"/>
              </a:rPr>
              <a:t>ِ</a:t>
            </a:r>
            <a:r>
              <a:rPr kumimoji="0" lang="ar-SA" sz="2600" b="1" i="0" u="none" strike="noStrike" kern="1200" cap="none" spc="0" normalizeH="0" baseline="0" noProof="0" dirty="0">
                <a:ln>
                  <a:noFill/>
                </a:ln>
                <a:solidFill>
                  <a:srgbClr val="C00000"/>
                </a:solidFill>
                <a:effectLst/>
                <a:uLnTx/>
                <a:uFillTx/>
                <a:latin typeface="Sakkal Majalla" panose="02000000000000000000" pitchFamily="2" charset="-78"/>
                <a:ea typeface="Times New Roman" panose="02020603050405020304" pitchFamily="18" charset="0"/>
                <a:cs typeface="Sakkal Majalla" panose="02000000000000000000" pitchFamily="2" charset="-78"/>
              </a:rPr>
              <a:t>علكم هذا فإنّه مَعْفُوٌّ عنه.</a:t>
            </a:r>
            <a:endParaRPr lang="en-US" sz="2600" dirty="0"/>
          </a:p>
        </p:txBody>
      </p:sp>
      <p:sp>
        <p:nvSpPr>
          <p:cNvPr id="7" name="TextBox 6">
            <a:extLst>
              <a:ext uri="{FF2B5EF4-FFF2-40B4-BE49-F238E27FC236}">
                <a16:creationId xmlns:a16="http://schemas.microsoft.com/office/drawing/2014/main" id="{630134D8-9E3D-4F7E-B8A7-20893711C660}"/>
              </a:ext>
            </a:extLst>
          </p:cNvPr>
          <p:cNvSpPr txBox="1"/>
          <p:nvPr/>
        </p:nvSpPr>
        <p:spPr>
          <a:xfrm>
            <a:off x="667657" y="3479378"/>
            <a:ext cx="9507584" cy="492443"/>
          </a:xfrm>
          <a:prstGeom prst="rect">
            <a:avLst/>
          </a:prstGeom>
          <a:solidFill>
            <a:schemeClr val="accent2">
              <a:lumMod val="20000"/>
              <a:lumOff val="8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C00000"/>
                </a:solidFill>
                <a:effectLst/>
                <a:uLnTx/>
                <a:uFillTx/>
                <a:latin typeface="Sakkal Majalla" panose="02000000000000000000" pitchFamily="2" charset="-78"/>
                <a:ea typeface="Times New Roman" panose="02020603050405020304" pitchFamily="18" charset="0"/>
                <a:cs typeface="Sakkal Majalla" panose="02000000000000000000" pitchFamily="2" charset="-78"/>
              </a:rPr>
              <a:t>المقتُ في الأصل أشدّ البغض، أي ممقوتًا من الله.</a:t>
            </a:r>
            <a:endParaRPr kumimoji="0" lang="en-US" sz="2600" b="1" i="0" u="none" strike="noStrike" kern="1200" cap="none" spc="0" normalizeH="0" baseline="0" noProof="0" dirty="0">
              <a:ln>
                <a:noFill/>
              </a:ln>
              <a:solidFill>
                <a:srgbClr val="C00000"/>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TextBox 9">
            <a:extLst>
              <a:ext uri="{FF2B5EF4-FFF2-40B4-BE49-F238E27FC236}">
                <a16:creationId xmlns:a16="http://schemas.microsoft.com/office/drawing/2014/main" id="{B65E5903-33CA-4F37-982B-51E98620B8F8}"/>
              </a:ext>
            </a:extLst>
          </p:cNvPr>
          <p:cNvSpPr txBox="1"/>
          <p:nvPr/>
        </p:nvSpPr>
        <p:spPr>
          <a:xfrm>
            <a:off x="667657" y="3933787"/>
            <a:ext cx="8926287" cy="492443"/>
          </a:xfrm>
          <a:prstGeom prst="rect">
            <a:avLst/>
          </a:prstGeom>
          <a:solidFill>
            <a:schemeClr val="accent2">
              <a:lumMod val="20000"/>
              <a:lumOff val="8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C00000"/>
                </a:solidFill>
                <a:effectLst/>
                <a:uLnTx/>
                <a:uFillTx/>
                <a:latin typeface="Sakkal Majalla" panose="02000000000000000000" pitchFamily="2" charset="-78"/>
                <a:ea typeface="Times New Roman" panose="02020603050405020304" pitchFamily="18" charset="0"/>
                <a:cs typeface="Sakkal Majalla" panose="02000000000000000000" pitchFamily="2" charset="-78"/>
              </a:rPr>
              <a:t>أي بئس الطريقُ والمسلكُ ذلك.</a:t>
            </a:r>
            <a:endParaRPr kumimoji="0" lang="en-US" sz="2600" b="1" i="0" u="none" strike="noStrike" kern="1200" cap="none" spc="0" normalizeH="0" baseline="0" noProof="0" dirty="0">
              <a:ln>
                <a:noFill/>
              </a:ln>
              <a:solidFill>
                <a:srgbClr val="C00000"/>
              </a:solidFill>
              <a:effectLst/>
              <a:uLnTx/>
              <a:uFillTx/>
              <a:latin typeface="Sakkal Majalla" panose="02000000000000000000" pitchFamily="2" charset="-78"/>
              <a:ea typeface="+mn-ea"/>
              <a:cs typeface="Sakkal Majalla" panose="02000000000000000000" pitchFamily="2" charset="-78"/>
            </a:endParaRPr>
          </a:p>
        </p:txBody>
      </p:sp>
      <p:sp>
        <p:nvSpPr>
          <p:cNvPr id="12" name="TextBox 11">
            <a:extLst>
              <a:ext uri="{FF2B5EF4-FFF2-40B4-BE49-F238E27FC236}">
                <a16:creationId xmlns:a16="http://schemas.microsoft.com/office/drawing/2014/main" id="{3C9D0B34-8691-4CCE-ADEA-880390FBB985}"/>
              </a:ext>
            </a:extLst>
          </p:cNvPr>
          <p:cNvSpPr txBox="1"/>
          <p:nvPr/>
        </p:nvSpPr>
        <p:spPr>
          <a:xfrm>
            <a:off x="682171" y="3050500"/>
            <a:ext cx="9165233" cy="492443"/>
          </a:xfrm>
          <a:prstGeom prst="rect">
            <a:avLst/>
          </a:prstGeom>
          <a:solidFill>
            <a:schemeClr val="accent2">
              <a:lumMod val="20000"/>
              <a:lumOff val="8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2600" b="1" i="0" u="none" strike="noStrike" kern="1200" cap="none" spc="0" normalizeH="0" baseline="0" noProof="0" dirty="0">
                <a:ln>
                  <a:noFill/>
                </a:ln>
                <a:solidFill>
                  <a:srgbClr val="C00000"/>
                </a:solidFill>
                <a:effectLst/>
                <a:uLnTx/>
                <a:uFillTx/>
                <a:latin typeface="Sakkal Majalla" panose="02000000000000000000" pitchFamily="2" charset="-78"/>
                <a:ea typeface="Times New Roman" panose="02020603050405020304" pitchFamily="18" charset="0"/>
                <a:cs typeface="Sakkal Majalla" panose="02000000000000000000" pitchFamily="2" charset="-78"/>
              </a:rPr>
              <a:t>الشيءُ القبيح أو المعصية</a:t>
            </a:r>
            <a:r>
              <a:rPr kumimoji="0" lang="ar-SA" sz="2600" b="1" i="0" u="none" strike="noStrike" kern="1200" cap="none" spc="0" normalizeH="0" baseline="0" noProof="0" dirty="0">
                <a:ln>
                  <a:noFill/>
                </a:ln>
                <a:solidFill>
                  <a:srgbClr val="C00000"/>
                </a:solidFill>
                <a:effectLst/>
                <a:uLnTx/>
                <a:uFillTx/>
                <a:latin typeface="Sakkal Majalla" panose="02000000000000000000" pitchFamily="2" charset="-78"/>
                <a:ea typeface="+mn-ea"/>
                <a:cs typeface="Sakkal Majalla" panose="02000000000000000000" pitchFamily="2" charset="-78"/>
              </a:rPr>
              <a:t>.</a:t>
            </a:r>
            <a:endParaRPr lang="en-US" sz="2600" b="1" dirty="0">
              <a:solidFill>
                <a:srgbClr val="C00000"/>
              </a:solidFill>
              <a:latin typeface="Sakkal Majalla" panose="02000000000000000000" pitchFamily="2" charset="-78"/>
              <a:cs typeface="Sakkal Majalla" panose="02000000000000000000" pitchFamily="2" charset="-78"/>
            </a:endParaRPr>
          </a:p>
        </p:txBody>
      </p:sp>
      <p:sp>
        <p:nvSpPr>
          <p:cNvPr id="24" name="مستطيل 7">
            <a:extLst>
              <a:ext uri="{FF2B5EF4-FFF2-40B4-BE49-F238E27FC236}">
                <a16:creationId xmlns:a16="http://schemas.microsoft.com/office/drawing/2014/main" id="{DA3C5043-D64A-40F8-ADA9-7BC1FC48242B}"/>
              </a:ext>
            </a:extLst>
          </p:cNvPr>
          <p:cNvSpPr/>
          <p:nvPr/>
        </p:nvSpPr>
        <p:spPr>
          <a:xfrm>
            <a:off x="8985449" y="5467572"/>
            <a:ext cx="1930398" cy="5267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latin typeface="Sakkal Majalla" panose="02000000000000000000" pitchFamily="2" charset="-78"/>
                <a:cs typeface="Sakkal Majalla" panose="02000000000000000000" pitchFamily="2" charset="-78"/>
              </a:rPr>
              <a:t>المنع لغة</a:t>
            </a:r>
            <a:r>
              <a:rPr lang="ar-BH" sz="2800" b="1" dirty="0">
                <a:solidFill>
                  <a:srgbClr val="C00000"/>
                </a:solidFill>
                <a:latin typeface="Sakkal Majalla" panose="02000000000000000000" pitchFamily="2" charset="-78"/>
                <a:cs typeface="Sakkal Majalla" panose="02000000000000000000" pitchFamily="2" charset="-78"/>
              </a:rPr>
              <a:t>ً</a:t>
            </a:r>
            <a:endParaRPr lang="en-US" sz="2800" b="1" dirty="0">
              <a:solidFill>
                <a:srgbClr val="C00000"/>
              </a:solidFill>
              <a:latin typeface="Sakkal Majalla" panose="02000000000000000000" pitchFamily="2" charset="-78"/>
              <a:cs typeface="Sakkal Majalla" panose="02000000000000000000" pitchFamily="2" charset="-78"/>
            </a:endParaRPr>
          </a:p>
        </p:txBody>
      </p:sp>
      <p:sp>
        <p:nvSpPr>
          <p:cNvPr id="25" name="مستطيل 8">
            <a:extLst>
              <a:ext uri="{FF2B5EF4-FFF2-40B4-BE49-F238E27FC236}">
                <a16:creationId xmlns:a16="http://schemas.microsoft.com/office/drawing/2014/main" id="{30049ED7-D4DD-4E98-866A-8C91BC16F105}"/>
              </a:ext>
            </a:extLst>
          </p:cNvPr>
          <p:cNvSpPr/>
          <p:nvPr/>
        </p:nvSpPr>
        <p:spPr>
          <a:xfrm>
            <a:off x="8972749" y="5888539"/>
            <a:ext cx="1930398" cy="5267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latin typeface="Sakkal Majalla" panose="02000000000000000000" pitchFamily="2" charset="-78"/>
                <a:cs typeface="Sakkal Majalla" panose="02000000000000000000" pitchFamily="2" charset="-78"/>
              </a:rPr>
              <a:t>المنع اصطلاح</a:t>
            </a:r>
            <a:r>
              <a:rPr lang="ar-BH" sz="2800" b="1" dirty="0">
                <a:solidFill>
                  <a:srgbClr val="C00000"/>
                </a:solidFill>
                <a:latin typeface="Sakkal Majalla" panose="02000000000000000000" pitchFamily="2" charset="-78"/>
                <a:cs typeface="Sakkal Majalla" panose="02000000000000000000" pitchFamily="2" charset="-78"/>
              </a:rPr>
              <a:t>ً</a:t>
            </a:r>
            <a:r>
              <a:rPr lang="ar-SA" sz="2800" b="1" dirty="0">
                <a:solidFill>
                  <a:srgbClr val="C00000"/>
                </a:solidFill>
                <a:latin typeface="Sakkal Majalla" panose="02000000000000000000" pitchFamily="2" charset="-78"/>
                <a:cs typeface="Sakkal Majalla" panose="02000000000000000000" pitchFamily="2" charset="-78"/>
              </a:rPr>
              <a:t>ا</a:t>
            </a:r>
            <a:endParaRPr lang="en-US" sz="2800" b="1" dirty="0">
              <a:solidFill>
                <a:srgbClr val="C00000"/>
              </a:solidFill>
              <a:latin typeface="Sakkal Majalla" panose="02000000000000000000" pitchFamily="2" charset="-78"/>
              <a:cs typeface="Sakkal Majalla" panose="02000000000000000000" pitchFamily="2" charset="-78"/>
            </a:endParaRPr>
          </a:p>
        </p:txBody>
      </p:sp>
      <p:sp>
        <p:nvSpPr>
          <p:cNvPr id="26" name="Cloud 25">
            <a:extLst>
              <a:ext uri="{FF2B5EF4-FFF2-40B4-BE49-F238E27FC236}">
                <a16:creationId xmlns:a16="http://schemas.microsoft.com/office/drawing/2014/main" id="{27734C17-0CDC-4C39-B61A-E16C5636E26E}"/>
              </a:ext>
            </a:extLst>
          </p:cNvPr>
          <p:cNvSpPr/>
          <p:nvPr/>
        </p:nvSpPr>
        <p:spPr>
          <a:xfrm>
            <a:off x="441850" y="1820491"/>
            <a:ext cx="1649313" cy="839165"/>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الإجابة</a:t>
            </a:r>
            <a:endParaRPr lang="en-US" sz="2800" b="1" dirty="0">
              <a:solidFill>
                <a:schemeClr val="tx1"/>
              </a:solidFill>
              <a:latin typeface="Sakkal Majalla" panose="02000000000000000000" pitchFamily="2" charset="-78"/>
              <a:cs typeface="Sakkal Majalla" panose="02000000000000000000"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1000"/>
                                        <p:tgtEl>
                                          <p:spTgt spid="2">
                                            <p:txEl>
                                              <p:pRg st="0" end="0"/>
                                            </p:txEl>
                                          </p:spTgt>
                                        </p:tgtEl>
                                      </p:cBhvr>
                                    </p:animEffect>
                                    <p:anim calcmode="lin" valueType="num">
                                      <p:cBhvr>
                                        <p:cTn id="3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fade">
                                      <p:cBhvr>
                                        <p:cTn id="36" dur="1000"/>
                                        <p:tgtEl>
                                          <p:spTgt spid="2">
                                            <p:txEl>
                                              <p:pRg st="1" end="1"/>
                                            </p:txEl>
                                          </p:spTgt>
                                        </p:tgtEl>
                                      </p:cBhvr>
                                    </p:animEffect>
                                    <p:anim calcmode="lin" valueType="num">
                                      <p:cBhvr>
                                        <p:cTn id="3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1000"/>
                                        <p:tgtEl>
                                          <p:spTgt spid="2">
                                            <p:txEl>
                                              <p:pRg st="2" end="2"/>
                                            </p:txEl>
                                          </p:spTgt>
                                        </p:tgtEl>
                                      </p:cBhvr>
                                    </p:animEffect>
                                    <p:anim calcmode="lin" valueType="num">
                                      <p:cBhvr>
                                        <p:cTn id="4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nodeType="after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fade">
                                      <p:cBhvr>
                                        <p:cTn id="48" dur="1000"/>
                                        <p:tgtEl>
                                          <p:spTgt spid="2">
                                            <p:txEl>
                                              <p:pRg st="3" end="3"/>
                                            </p:txEl>
                                          </p:spTgt>
                                        </p:tgtEl>
                                      </p:cBhvr>
                                    </p:animEffect>
                                    <p:anim calcmode="lin" valueType="num">
                                      <p:cBhvr>
                                        <p:cTn id="4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nodeType="afterEffect">
                                  <p:stCondLst>
                                    <p:cond delay="0"/>
                                  </p:stCondLst>
                                  <p:childTnLst>
                                    <p:set>
                                      <p:cBhvr>
                                        <p:cTn id="53" dur="1" fill="hold">
                                          <p:stCondLst>
                                            <p:cond delay="0"/>
                                          </p:stCondLst>
                                        </p:cTn>
                                        <p:tgtEl>
                                          <p:spTgt spid="2">
                                            <p:txEl>
                                              <p:pRg st="4" end="4"/>
                                            </p:txEl>
                                          </p:spTgt>
                                        </p:tgtEl>
                                        <p:attrNameLst>
                                          <p:attrName>style.visibility</p:attrName>
                                        </p:attrNameLst>
                                      </p:cBhvr>
                                      <p:to>
                                        <p:strVal val="visible"/>
                                      </p:to>
                                    </p:set>
                                    <p:animEffect transition="in" filter="fade">
                                      <p:cBhvr>
                                        <p:cTn id="54" dur="1000"/>
                                        <p:tgtEl>
                                          <p:spTgt spid="2">
                                            <p:txEl>
                                              <p:pRg st="4" end="4"/>
                                            </p:txEl>
                                          </p:spTgt>
                                        </p:tgtEl>
                                      </p:cBhvr>
                                    </p:animEffect>
                                    <p:anim calcmode="lin" valueType="num">
                                      <p:cBhvr>
                                        <p:cTn id="5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
                                            <p:txEl>
                                              <p:pRg st="5" end="5"/>
                                            </p:txEl>
                                          </p:spTgt>
                                        </p:tgtEl>
                                        <p:attrNameLst>
                                          <p:attrName>style.visibility</p:attrName>
                                        </p:attrNameLst>
                                      </p:cBhvr>
                                      <p:to>
                                        <p:strVal val="visible"/>
                                      </p:to>
                                    </p:set>
                                    <p:animEffect transition="in" filter="fade">
                                      <p:cBhvr>
                                        <p:cTn id="60" dur="1000"/>
                                        <p:tgtEl>
                                          <p:spTgt spid="2">
                                            <p:txEl>
                                              <p:pRg st="5" end="5"/>
                                            </p:txEl>
                                          </p:spTgt>
                                        </p:tgtEl>
                                      </p:cBhvr>
                                    </p:animEffect>
                                    <p:anim calcmode="lin" valueType="num">
                                      <p:cBhvr>
                                        <p:cTn id="6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6" presetClass="entr" presetSubtype="0" fill="hold" nodeType="afterEffect">
                                  <p:stCondLst>
                                    <p:cond delay="0"/>
                                  </p:stCondLst>
                                  <p:childTnLst>
                                    <p:set>
                                      <p:cBhvr>
                                        <p:cTn id="65" dur="1" fill="hold">
                                          <p:stCondLst>
                                            <p:cond delay="0"/>
                                          </p:stCondLst>
                                        </p:cTn>
                                        <p:tgtEl>
                                          <p:spTgt spid="2">
                                            <p:txEl>
                                              <p:pRg st="6" end="6"/>
                                            </p:txEl>
                                          </p:spTgt>
                                        </p:tgtEl>
                                        <p:attrNameLst>
                                          <p:attrName>style.visibility</p:attrName>
                                        </p:attrNameLst>
                                      </p:cBhvr>
                                      <p:to>
                                        <p:strVal val="visible"/>
                                      </p:to>
                                    </p:set>
                                    <p:animEffect transition="in" filter="wipe(down)">
                                      <p:cBhvr>
                                        <p:cTn id="66" dur="580">
                                          <p:stCondLst>
                                            <p:cond delay="0"/>
                                          </p:stCondLst>
                                        </p:cTn>
                                        <p:tgtEl>
                                          <p:spTgt spid="2">
                                            <p:txEl>
                                              <p:pRg st="6" end="6"/>
                                            </p:txEl>
                                          </p:spTgt>
                                        </p:tgtEl>
                                      </p:cBhvr>
                                    </p:animEffect>
                                    <p:anim calcmode="lin" valueType="num">
                                      <p:cBhvr>
                                        <p:cTn id="67"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2">
                                            <p:txEl>
                                              <p:pRg st="6" end="6"/>
                                            </p:txEl>
                                          </p:spTgt>
                                        </p:tgtEl>
                                      </p:cBhvr>
                                      <p:to x="100000" y="60000"/>
                                    </p:animScale>
                                    <p:animScale>
                                      <p:cBhvr>
                                        <p:cTn id="73" dur="166" decel="50000">
                                          <p:stCondLst>
                                            <p:cond delay="676"/>
                                          </p:stCondLst>
                                        </p:cTn>
                                        <p:tgtEl>
                                          <p:spTgt spid="2">
                                            <p:txEl>
                                              <p:pRg st="6" end="6"/>
                                            </p:txEl>
                                          </p:spTgt>
                                        </p:tgtEl>
                                      </p:cBhvr>
                                      <p:to x="100000" y="100000"/>
                                    </p:animScale>
                                    <p:animScale>
                                      <p:cBhvr>
                                        <p:cTn id="74" dur="26">
                                          <p:stCondLst>
                                            <p:cond delay="1312"/>
                                          </p:stCondLst>
                                        </p:cTn>
                                        <p:tgtEl>
                                          <p:spTgt spid="2">
                                            <p:txEl>
                                              <p:pRg st="6" end="6"/>
                                            </p:txEl>
                                          </p:spTgt>
                                        </p:tgtEl>
                                      </p:cBhvr>
                                      <p:to x="100000" y="80000"/>
                                    </p:animScale>
                                    <p:animScale>
                                      <p:cBhvr>
                                        <p:cTn id="75" dur="166" decel="50000">
                                          <p:stCondLst>
                                            <p:cond delay="1338"/>
                                          </p:stCondLst>
                                        </p:cTn>
                                        <p:tgtEl>
                                          <p:spTgt spid="2">
                                            <p:txEl>
                                              <p:pRg st="6" end="6"/>
                                            </p:txEl>
                                          </p:spTgt>
                                        </p:tgtEl>
                                      </p:cBhvr>
                                      <p:to x="100000" y="100000"/>
                                    </p:animScale>
                                    <p:animScale>
                                      <p:cBhvr>
                                        <p:cTn id="76" dur="26">
                                          <p:stCondLst>
                                            <p:cond delay="1642"/>
                                          </p:stCondLst>
                                        </p:cTn>
                                        <p:tgtEl>
                                          <p:spTgt spid="2">
                                            <p:txEl>
                                              <p:pRg st="6" end="6"/>
                                            </p:txEl>
                                          </p:spTgt>
                                        </p:tgtEl>
                                      </p:cBhvr>
                                      <p:to x="100000" y="90000"/>
                                    </p:animScale>
                                    <p:animScale>
                                      <p:cBhvr>
                                        <p:cTn id="77" dur="166" decel="50000">
                                          <p:stCondLst>
                                            <p:cond delay="1668"/>
                                          </p:stCondLst>
                                        </p:cTn>
                                        <p:tgtEl>
                                          <p:spTgt spid="2">
                                            <p:txEl>
                                              <p:pRg st="6" end="6"/>
                                            </p:txEl>
                                          </p:spTgt>
                                        </p:tgtEl>
                                      </p:cBhvr>
                                      <p:to x="100000" y="100000"/>
                                    </p:animScale>
                                    <p:animScale>
                                      <p:cBhvr>
                                        <p:cTn id="78" dur="26">
                                          <p:stCondLst>
                                            <p:cond delay="1808"/>
                                          </p:stCondLst>
                                        </p:cTn>
                                        <p:tgtEl>
                                          <p:spTgt spid="2">
                                            <p:txEl>
                                              <p:pRg st="6" end="6"/>
                                            </p:txEl>
                                          </p:spTgt>
                                        </p:tgtEl>
                                      </p:cBhvr>
                                      <p:to x="100000" y="95000"/>
                                    </p:animScale>
                                    <p:animScale>
                                      <p:cBhvr>
                                        <p:cTn id="79" dur="166" decel="50000">
                                          <p:stCondLst>
                                            <p:cond delay="1834"/>
                                          </p:stCondLst>
                                        </p:cTn>
                                        <p:tgtEl>
                                          <p:spTgt spid="2">
                                            <p:txEl>
                                              <p:pRg st="6" end="6"/>
                                            </p:txEl>
                                          </p:spTgt>
                                        </p:tgtEl>
                                      </p:cBhvr>
                                      <p:to x="100000" y="100000"/>
                                    </p:animScale>
                                  </p:childTnLst>
                                </p:cTn>
                              </p:par>
                            </p:childTnLst>
                          </p:cTn>
                        </p:par>
                        <p:par>
                          <p:cTn id="80" fill="hold">
                            <p:stCondLst>
                              <p:cond delay="7000"/>
                            </p:stCondLst>
                            <p:childTnLst>
                              <p:par>
                                <p:cTn id="81" presetID="26" presetClass="entr" presetSubtype="0" fill="hold" nodeType="afterEffect">
                                  <p:stCondLst>
                                    <p:cond delay="0"/>
                                  </p:stCondLst>
                                  <p:childTnLst>
                                    <p:set>
                                      <p:cBhvr>
                                        <p:cTn id="82" dur="1" fill="hold">
                                          <p:stCondLst>
                                            <p:cond delay="0"/>
                                          </p:stCondLst>
                                        </p:cTn>
                                        <p:tgtEl>
                                          <p:spTgt spid="2">
                                            <p:txEl>
                                              <p:pRg st="7" end="7"/>
                                            </p:txEl>
                                          </p:spTgt>
                                        </p:tgtEl>
                                        <p:attrNameLst>
                                          <p:attrName>style.visibility</p:attrName>
                                        </p:attrNameLst>
                                      </p:cBhvr>
                                      <p:to>
                                        <p:strVal val="visible"/>
                                      </p:to>
                                    </p:set>
                                    <p:animEffect transition="in" filter="wipe(down)">
                                      <p:cBhvr>
                                        <p:cTn id="83" dur="580">
                                          <p:stCondLst>
                                            <p:cond delay="0"/>
                                          </p:stCondLst>
                                        </p:cTn>
                                        <p:tgtEl>
                                          <p:spTgt spid="2">
                                            <p:txEl>
                                              <p:pRg st="7" end="7"/>
                                            </p:txEl>
                                          </p:spTgt>
                                        </p:tgtEl>
                                      </p:cBhvr>
                                    </p:animEffect>
                                    <p:anim calcmode="lin" valueType="num">
                                      <p:cBhvr>
                                        <p:cTn id="84"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2">
                                            <p:txEl>
                                              <p:pRg st="7" end="7"/>
                                            </p:txEl>
                                          </p:spTgt>
                                        </p:tgtEl>
                                      </p:cBhvr>
                                      <p:to x="100000" y="60000"/>
                                    </p:animScale>
                                    <p:animScale>
                                      <p:cBhvr>
                                        <p:cTn id="90" dur="166" decel="50000">
                                          <p:stCondLst>
                                            <p:cond delay="676"/>
                                          </p:stCondLst>
                                        </p:cTn>
                                        <p:tgtEl>
                                          <p:spTgt spid="2">
                                            <p:txEl>
                                              <p:pRg st="7" end="7"/>
                                            </p:txEl>
                                          </p:spTgt>
                                        </p:tgtEl>
                                      </p:cBhvr>
                                      <p:to x="100000" y="100000"/>
                                    </p:animScale>
                                    <p:animScale>
                                      <p:cBhvr>
                                        <p:cTn id="91" dur="26">
                                          <p:stCondLst>
                                            <p:cond delay="1312"/>
                                          </p:stCondLst>
                                        </p:cTn>
                                        <p:tgtEl>
                                          <p:spTgt spid="2">
                                            <p:txEl>
                                              <p:pRg st="7" end="7"/>
                                            </p:txEl>
                                          </p:spTgt>
                                        </p:tgtEl>
                                      </p:cBhvr>
                                      <p:to x="100000" y="80000"/>
                                    </p:animScale>
                                    <p:animScale>
                                      <p:cBhvr>
                                        <p:cTn id="92" dur="166" decel="50000">
                                          <p:stCondLst>
                                            <p:cond delay="1338"/>
                                          </p:stCondLst>
                                        </p:cTn>
                                        <p:tgtEl>
                                          <p:spTgt spid="2">
                                            <p:txEl>
                                              <p:pRg st="7" end="7"/>
                                            </p:txEl>
                                          </p:spTgt>
                                        </p:tgtEl>
                                      </p:cBhvr>
                                      <p:to x="100000" y="100000"/>
                                    </p:animScale>
                                    <p:animScale>
                                      <p:cBhvr>
                                        <p:cTn id="93" dur="26">
                                          <p:stCondLst>
                                            <p:cond delay="1642"/>
                                          </p:stCondLst>
                                        </p:cTn>
                                        <p:tgtEl>
                                          <p:spTgt spid="2">
                                            <p:txEl>
                                              <p:pRg st="7" end="7"/>
                                            </p:txEl>
                                          </p:spTgt>
                                        </p:tgtEl>
                                      </p:cBhvr>
                                      <p:to x="100000" y="90000"/>
                                    </p:animScale>
                                    <p:animScale>
                                      <p:cBhvr>
                                        <p:cTn id="94" dur="166" decel="50000">
                                          <p:stCondLst>
                                            <p:cond delay="1668"/>
                                          </p:stCondLst>
                                        </p:cTn>
                                        <p:tgtEl>
                                          <p:spTgt spid="2">
                                            <p:txEl>
                                              <p:pRg st="7" end="7"/>
                                            </p:txEl>
                                          </p:spTgt>
                                        </p:tgtEl>
                                      </p:cBhvr>
                                      <p:to x="100000" y="100000"/>
                                    </p:animScale>
                                    <p:animScale>
                                      <p:cBhvr>
                                        <p:cTn id="95" dur="26">
                                          <p:stCondLst>
                                            <p:cond delay="1808"/>
                                          </p:stCondLst>
                                        </p:cTn>
                                        <p:tgtEl>
                                          <p:spTgt spid="2">
                                            <p:txEl>
                                              <p:pRg st="7" end="7"/>
                                            </p:txEl>
                                          </p:spTgt>
                                        </p:tgtEl>
                                      </p:cBhvr>
                                      <p:to x="100000" y="95000"/>
                                    </p:animScale>
                                    <p:animScale>
                                      <p:cBhvr>
                                        <p:cTn id="96" dur="166" decel="50000">
                                          <p:stCondLst>
                                            <p:cond delay="1834"/>
                                          </p:stCondLst>
                                        </p:cTn>
                                        <p:tgtEl>
                                          <p:spTgt spid="2">
                                            <p:txEl>
                                              <p:pRg st="7" end="7"/>
                                            </p:txEl>
                                          </p:spTgt>
                                        </p:tgtEl>
                                      </p:cBhvr>
                                      <p:to x="100000" y="100000"/>
                                    </p:animScale>
                                  </p:childTnLst>
                                </p:cTn>
                              </p:par>
                            </p:childTnLst>
                          </p:cTn>
                        </p:par>
                        <p:par>
                          <p:cTn id="97" fill="hold">
                            <p:stCondLst>
                              <p:cond delay="9000"/>
                            </p:stCondLst>
                            <p:childTnLst>
                              <p:par>
                                <p:cTn id="98" presetID="26" presetClass="entr" presetSubtype="0" fill="hold" nodeType="afterEffect">
                                  <p:stCondLst>
                                    <p:cond delay="0"/>
                                  </p:stCondLst>
                                  <p:childTnLst>
                                    <p:set>
                                      <p:cBhvr>
                                        <p:cTn id="99" dur="1" fill="hold">
                                          <p:stCondLst>
                                            <p:cond delay="0"/>
                                          </p:stCondLst>
                                        </p:cTn>
                                        <p:tgtEl>
                                          <p:spTgt spid="2">
                                            <p:txEl>
                                              <p:pRg st="8" end="8"/>
                                            </p:txEl>
                                          </p:spTgt>
                                        </p:tgtEl>
                                        <p:attrNameLst>
                                          <p:attrName>style.visibility</p:attrName>
                                        </p:attrNameLst>
                                      </p:cBhvr>
                                      <p:to>
                                        <p:strVal val="visible"/>
                                      </p:to>
                                    </p:set>
                                    <p:animEffect transition="in" filter="wipe(down)">
                                      <p:cBhvr>
                                        <p:cTn id="100" dur="580">
                                          <p:stCondLst>
                                            <p:cond delay="0"/>
                                          </p:stCondLst>
                                        </p:cTn>
                                        <p:tgtEl>
                                          <p:spTgt spid="2">
                                            <p:txEl>
                                              <p:pRg st="8" end="8"/>
                                            </p:txEl>
                                          </p:spTgt>
                                        </p:tgtEl>
                                      </p:cBhvr>
                                    </p:animEffect>
                                    <p:anim calcmode="lin" valueType="num">
                                      <p:cBhvr>
                                        <p:cTn id="101"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2">
                                            <p:txEl>
                                              <p:pRg st="8" end="8"/>
                                            </p:txEl>
                                          </p:spTgt>
                                        </p:tgtEl>
                                      </p:cBhvr>
                                      <p:to x="100000" y="60000"/>
                                    </p:animScale>
                                    <p:animScale>
                                      <p:cBhvr>
                                        <p:cTn id="107" dur="166" decel="50000">
                                          <p:stCondLst>
                                            <p:cond delay="676"/>
                                          </p:stCondLst>
                                        </p:cTn>
                                        <p:tgtEl>
                                          <p:spTgt spid="2">
                                            <p:txEl>
                                              <p:pRg st="8" end="8"/>
                                            </p:txEl>
                                          </p:spTgt>
                                        </p:tgtEl>
                                      </p:cBhvr>
                                      <p:to x="100000" y="100000"/>
                                    </p:animScale>
                                    <p:animScale>
                                      <p:cBhvr>
                                        <p:cTn id="108" dur="26">
                                          <p:stCondLst>
                                            <p:cond delay="1312"/>
                                          </p:stCondLst>
                                        </p:cTn>
                                        <p:tgtEl>
                                          <p:spTgt spid="2">
                                            <p:txEl>
                                              <p:pRg st="8" end="8"/>
                                            </p:txEl>
                                          </p:spTgt>
                                        </p:tgtEl>
                                      </p:cBhvr>
                                      <p:to x="100000" y="80000"/>
                                    </p:animScale>
                                    <p:animScale>
                                      <p:cBhvr>
                                        <p:cTn id="109" dur="166" decel="50000">
                                          <p:stCondLst>
                                            <p:cond delay="1338"/>
                                          </p:stCondLst>
                                        </p:cTn>
                                        <p:tgtEl>
                                          <p:spTgt spid="2">
                                            <p:txEl>
                                              <p:pRg st="8" end="8"/>
                                            </p:txEl>
                                          </p:spTgt>
                                        </p:tgtEl>
                                      </p:cBhvr>
                                      <p:to x="100000" y="100000"/>
                                    </p:animScale>
                                    <p:animScale>
                                      <p:cBhvr>
                                        <p:cTn id="110" dur="26">
                                          <p:stCondLst>
                                            <p:cond delay="1642"/>
                                          </p:stCondLst>
                                        </p:cTn>
                                        <p:tgtEl>
                                          <p:spTgt spid="2">
                                            <p:txEl>
                                              <p:pRg st="8" end="8"/>
                                            </p:txEl>
                                          </p:spTgt>
                                        </p:tgtEl>
                                      </p:cBhvr>
                                      <p:to x="100000" y="90000"/>
                                    </p:animScale>
                                    <p:animScale>
                                      <p:cBhvr>
                                        <p:cTn id="111" dur="166" decel="50000">
                                          <p:stCondLst>
                                            <p:cond delay="1668"/>
                                          </p:stCondLst>
                                        </p:cTn>
                                        <p:tgtEl>
                                          <p:spTgt spid="2">
                                            <p:txEl>
                                              <p:pRg st="8" end="8"/>
                                            </p:txEl>
                                          </p:spTgt>
                                        </p:tgtEl>
                                      </p:cBhvr>
                                      <p:to x="100000" y="100000"/>
                                    </p:animScale>
                                    <p:animScale>
                                      <p:cBhvr>
                                        <p:cTn id="112" dur="26">
                                          <p:stCondLst>
                                            <p:cond delay="1808"/>
                                          </p:stCondLst>
                                        </p:cTn>
                                        <p:tgtEl>
                                          <p:spTgt spid="2">
                                            <p:txEl>
                                              <p:pRg st="8" end="8"/>
                                            </p:txEl>
                                          </p:spTgt>
                                        </p:tgtEl>
                                      </p:cBhvr>
                                      <p:to x="100000" y="95000"/>
                                    </p:animScale>
                                    <p:animScale>
                                      <p:cBhvr>
                                        <p:cTn id="113" dur="166" decel="50000">
                                          <p:stCondLst>
                                            <p:cond delay="1834"/>
                                          </p:stCondLst>
                                        </p:cTn>
                                        <p:tgtEl>
                                          <p:spTgt spid="2">
                                            <p:txEl>
                                              <p:pRg st="8" end="8"/>
                                            </p:txEl>
                                          </p:spTgt>
                                        </p:tgtEl>
                                      </p:cBhvr>
                                      <p:to x="100000" y="100000"/>
                                    </p:animScale>
                                  </p:childTnLst>
                                </p:cTn>
                              </p:par>
                            </p:childTnLst>
                          </p:cTn>
                        </p:par>
                        <p:par>
                          <p:cTn id="114" fill="hold">
                            <p:stCondLst>
                              <p:cond delay="11000"/>
                            </p:stCondLst>
                            <p:childTnLst>
                              <p:par>
                                <p:cTn id="115" presetID="26" presetClass="entr" presetSubtype="0" fill="hold" nodeType="afterEffect">
                                  <p:stCondLst>
                                    <p:cond delay="0"/>
                                  </p:stCondLst>
                                  <p:childTnLst>
                                    <p:set>
                                      <p:cBhvr>
                                        <p:cTn id="116" dur="1" fill="hold">
                                          <p:stCondLst>
                                            <p:cond delay="0"/>
                                          </p:stCondLst>
                                        </p:cTn>
                                        <p:tgtEl>
                                          <p:spTgt spid="2">
                                            <p:txEl>
                                              <p:pRg st="9" end="9"/>
                                            </p:txEl>
                                          </p:spTgt>
                                        </p:tgtEl>
                                        <p:attrNameLst>
                                          <p:attrName>style.visibility</p:attrName>
                                        </p:attrNameLst>
                                      </p:cBhvr>
                                      <p:to>
                                        <p:strVal val="visible"/>
                                      </p:to>
                                    </p:set>
                                    <p:animEffect transition="in" filter="wipe(down)">
                                      <p:cBhvr>
                                        <p:cTn id="117" dur="580">
                                          <p:stCondLst>
                                            <p:cond delay="0"/>
                                          </p:stCondLst>
                                        </p:cTn>
                                        <p:tgtEl>
                                          <p:spTgt spid="2">
                                            <p:txEl>
                                              <p:pRg st="9" end="9"/>
                                            </p:txEl>
                                          </p:spTgt>
                                        </p:tgtEl>
                                      </p:cBhvr>
                                    </p:animEffect>
                                    <p:anim calcmode="lin" valueType="num">
                                      <p:cBhvr>
                                        <p:cTn id="118" dur="1822" tmFilter="0,0; 0.14,0.36; 0.43,0.73; 0.71,0.91; 1.0,1.0">
                                          <p:stCondLst>
                                            <p:cond delay="0"/>
                                          </p:stCondLst>
                                        </p:cTn>
                                        <p:tgtEl>
                                          <p:spTgt spid="2">
                                            <p:txEl>
                                              <p:pRg st="9" end="9"/>
                                            </p:tx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
                                            <p:txEl>
                                              <p:pRg st="9" end="9"/>
                                            </p:tx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
                                            <p:txEl>
                                              <p:pRg st="9" end="9"/>
                                            </p:tx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
                                            <p:txEl>
                                              <p:pRg st="9" end="9"/>
                                            </p:tx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
                                            <p:txEl>
                                              <p:pRg st="9" end="9"/>
                                            </p:tx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2">
                                            <p:txEl>
                                              <p:pRg st="9" end="9"/>
                                            </p:txEl>
                                          </p:spTgt>
                                        </p:tgtEl>
                                      </p:cBhvr>
                                      <p:to x="100000" y="60000"/>
                                    </p:animScale>
                                    <p:animScale>
                                      <p:cBhvr>
                                        <p:cTn id="124" dur="166" decel="50000">
                                          <p:stCondLst>
                                            <p:cond delay="676"/>
                                          </p:stCondLst>
                                        </p:cTn>
                                        <p:tgtEl>
                                          <p:spTgt spid="2">
                                            <p:txEl>
                                              <p:pRg st="9" end="9"/>
                                            </p:txEl>
                                          </p:spTgt>
                                        </p:tgtEl>
                                      </p:cBhvr>
                                      <p:to x="100000" y="100000"/>
                                    </p:animScale>
                                    <p:animScale>
                                      <p:cBhvr>
                                        <p:cTn id="125" dur="26">
                                          <p:stCondLst>
                                            <p:cond delay="1312"/>
                                          </p:stCondLst>
                                        </p:cTn>
                                        <p:tgtEl>
                                          <p:spTgt spid="2">
                                            <p:txEl>
                                              <p:pRg st="9" end="9"/>
                                            </p:txEl>
                                          </p:spTgt>
                                        </p:tgtEl>
                                      </p:cBhvr>
                                      <p:to x="100000" y="80000"/>
                                    </p:animScale>
                                    <p:animScale>
                                      <p:cBhvr>
                                        <p:cTn id="126" dur="166" decel="50000">
                                          <p:stCondLst>
                                            <p:cond delay="1338"/>
                                          </p:stCondLst>
                                        </p:cTn>
                                        <p:tgtEl>
                                          <p:spTgt spid="2">
                                            <p:txEl>
                                              <p:pRg st="9" end="9"/>
                                            </p:txEl>
                                          </p:spTgt>
                                        </p:tgtEl>
                                      </p:cBhvr>
                                      <p:to x="100000" y="100000"/>
                                    </p:animScale>
                                    <p:animScale>
                                      <p:cBhvr>
                                        <p:cTn id="127" dur="26">
                                          <p:stCondLst>
                                            <p:cond delay="1642"/>
                                          </p:stCondLst>
                                        </p:cTn>
                                        <p:tgtEl>
                                          <p:spTgt spid="2">
                                            <p:txEl>
                                              <p:pRg st="9" end="9"/>
                                            </p:txEl>
                                          </p:spTgt>
                                        </p:tgtEl>
                                      </p:cBhvr>
                                      <p:to x="100000" y="90000"/>
                                    </p:animScale>
                                    <p:animScale>
                                      <p:cBhvr>
                                        <p:cTn id="128" dur="166" decel="50000">
                                          <p:stCondLst>
                                            <p:cond delay="1668"/>
                                          </p:stCondLst>
                                        </p:cTn>
                                        <p:tgtEl>
                                          <p:spTgt spid="2">
                                            <p:txEl>
                                              <p:pRg st="9" end="9"/>
                                            </p:txEl>
                                          </p:spTgt>
                                        </p:tgtEl>
                                      </p:cBhvr>
                                      <p:to x="100000" y="100000"/>
                                    </p:animScale>
                                    <p:animScale>
                                      <p:cBhvr>
                                        <p:cTn id="129" dur="26">
                                          <p:stCondLst>
                                            <p:cond delay="1808"/>
                                          </p:stCondLst>
                                        </p:cTn>
                                        <p:tgtEl>
                                          <p:spTgt spid="2">
                                            <p:txEl>
                                              <p:pRg st="9" end="9"/>
                                            </p:txEl>
                                          </p:spTgt>
                                        </p:tgtEl>
                                      </p:cBhvr>
                                      <p:to x="100000" y="95000"/>
                                    </p:animScale>
                                    <p:animScale>
                                      <p:cBhvr>
                                        <p:cTn id="130" dur="166" decel="50000">
                                          <p:stCondLst>
                                            <p:cond delay="1834"/>
                                          </p:stCondLst>
                                        </p:cTn>
                                        <p:tgtEl>
                                          <p:spTgt spid="2">
                                            <p:txEl>
                                              <p:pRg st="9" end="9"/>
                                            </p:tx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45" presetClass="entr" presetSubtype="0" fill="hold" grpId="0" nodeType="click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fade">
                                      <p:cBhvr>
                                        <p:cTn id="135" dur="2000"/>
                                        <p:tgtEl>
                                          <p:spTgt spid="26"/>
                                        </p:tgtEl>
                                      </p:cBhvr>
                                    </p:animEffect>
                                    <p:anim calcmode="lin" valueType="num">
                                      <p:cBhvr>
                                        <p:cTn id="136" dur="2000" fill="hold"/>
                                        <p:tgtEl>
                                          <p:spTgt spid="26"/>
                                        </p:tgtEl>
                                        <p:attrNameLst>
                                          <p:attrName>ppt_w</p:attrName>
                                        </p:attrNameLst>
                                      </p:cBhvr>
                                      <p:tavLst>
                                        <p:tav tm="0" fmla="#ppt_w*sin(2.5*pi*$)">
                                          <p:val>
                                            <p:fltVal val="0"/>
                                          </p:val>
                                        </p:tav>
                                        <p:tav tm="100000">
                                          <p:val>
                                            <p:fltVal val="1"/>
                                          </p:val>
                                        </p:tav>
                                      </p:tavLst>
                                    </p:anim>
                                    <p:anim calcmode="lin" valueType="num">
                                      <p:cBhvr>
                                        <p:cTn id="137"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6"/>
                                        </p:tgtEl>
                                        <p:attrNameLst>
                                          <p:attrName>style.visibility</p:attrName>
                                        </p:attrNameLst>
                                      </p:cBhvr>
                                      <p:to>
                                        <p:strVal val="visible"/>
                                      </p:to>
                                    </p:set>
                                    <p:animEffect transition="in" filter="randombar(horizontal)">
                                      <p:cBhvr>
                                        <p:cTn id="142" dur="500"/>
                                        <p:tgtEl>
                                          <p:spTgt spid="6"/>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2"/>
                                        </p:tgtEl>
                                        <p:attrNameLst>
                                          <p:attrName>style.visibility</p:attrName>
                                        </p:attrNameLst>
                                      </p:cBhvr>
                                      <p:to>
                                        <p:strVal val="visible"/>
                                      </p:to>
                                    </p:set>
                                    <p:animEffect transition="in" filter="randombar(horizontal)">
                                      <p:cBhvr>
                                        <p:cTn id="147" dur="500"/>
                                        <p:tgtEl>
                                          <p:spTgt spid="12"/>
                                        </p:tgtEl>
                                      </p:cBhvr>
                                    </p:animEffect>
                                  </p:childTnLst>
                                </p:cTn>
                              </p:par>
                            </p:childTnLst>
                          </p:cTn>
                        </p:par>
                      </p:childTnLst>
                    </p:cTn>
                  </p:par>
                  <p:par>
                    <p:cTn id="148" fill="hold">
                      <p:stCondLst>
                        <p:cond delay="indefinite"/>
                      </p:stCondLst>
                      <p:childTnLst>
                        <p:par>
                          <p:cTn id="149" fill="hold">
                            <p:stCondLst>
                              <p:cond delay="0"/>
                            </p:stCondLst>
                            <p:childTnLst>
                              <p:par>
                                <p:cTn id="150" presetID="14" presetClass="entr" presetSubtype="10" fill="hold" grpId="0" nodeType="clickEffect">
                                  <p:stCondLst>
                                    <p:cond delay="0"/>
                                  </p:stCondLst>
                                  <p:childTnLst>
                                    <p:set>
                                      <p:cBhvr>
                                        <p:cTn id="151" dur="1" fill="hold">
                                          <p:stCondLst>
                                            <p:cond delay="0"/>
                                          </p:stCondLst>
                                        </p:cTn>
                                        <p:tgtEl>
                                          <p:spTgt spid="7"/>
                                        </p:tgtEl>
                                        <p:attrNameLst>
                                          <p:attrName>style.visibility</p:attrName>
                                        </p:attrNameLst>
                                      </p:cBhvr>
                                      <p:to>
                                        <p:strVal val="visible"/>
                                      </p:to>
                                    </p:set>
                                    <p:animEffect transition="in" filter="randombar(horizontal)">
                                      <p:cBhvr>
                                        <p:cTn id="152" dur="500"/>
                                        <p:tgtEl>
                                          <p:spTgt spid="7"/>
                                        </p:tgtEl>
                                      </p:cBhvr>
                                    </p:animEffect>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grpId="0" nodeType="clickEffect">
                                  <p:stCondLst>
                                    <p:cond delay="0"/>
                                  </p:stCondLst>
                                  <p:childTnLst>
                                    <p:set>
                                      <p:cBhvr>
                                        <p:cTn id="156" dur="1" fill="hold">
                                          <p:stCondLst>
                                            <p:cond delay="0"/>
                                          </p:stCondLst>
                                        </p:cTn>
                                        <p:tgtEl>
                                          <p:spTgt spid="10"/>
                                        </p:tgtEl>
                                        <p:attrNameLst>
                                          <p:attrName>style.visibility</p:attrName>
                                        </p:attrNameLst>
                                      </p:cBhvr>
                                      <p:to>
                                        <p:strVal val="visible"/>
                                      </p:to>
                                    </p:set>
                                    <p:animEffect transition="in" filter="randombar(horizontal)">
                                      <p:cBhvr>
                                        <p:cTn id="157" dur="500"/>
                                        <p:tgtEl>
                                          <p:spTgt spid="10"/>
                                        </p:tgtEl>
                                      </p:cBhvr>
                                    </p:animEffect>
                                  </p:childTnLst>
                                </p:cTn>
                              </p:par>
                            </p:childTnLst>
                          </p:cTn>
                        </p:par>
                      </p:childTnLst>
                    </p:cTn>
                  </p:par>
                  <p:par>
                    <p:cTn id="158" fill="hold">
                      <p:stCondLst>
                        <p:cond delay="indefinite"/>
                      </p:stCondLst>
                      <p:childTnLst>
                        <p:par>
                          <p:cTn id="159" fill="hold">
                            <p:stCondLst>
                              <p:cond delay="0"/>
                            </p:stCondLst>
                            <p:childTnLst>
                              <p:par>
                                <p:cTn id="160" presetID="6" presetClass="entr" presetSubtype="16" fill="hold" grpId="0" nodeType="clickEffect">
                                  <p:stCondLst>
                                    <p:cond delay="0"/>
                                  </p:stCondLst>
                                  <p:childTnLst>
                                    <p:set>
                                      <p:cBhvr>
                                        <p:cTn id="161" dur="1" fill="hold">
                                          <p:stCondLst>
                                            <p:cond delay="0"/>
                                          </p:stCondLst>
                                        </p:cTn>
                                        <p:tgtEl>
                                          <p:spTgt spid="8"/>
                                        </p:tgtEl>
                                        <p:attrNameLst>
                                          <p:attrName>style.visibility</p:attrName>
                                        </p:attrNameLst>
                                      </p:cBhvr>
                                      <p:to>
                                        <p:strVal val="visible"/>
                                      </p:to>
                                    </p:set>
                                    <p:animEffect transition="in" filter="circle(in)">
                                      <p:cBhvr>
                                        <p:cTn id="162" dur="2000"/>
                                        <p:tgtEl>
                                          <p:spTgt spid="8"/>
                                        </p:tgtEl>
                                      </p:cBhvr>
                                    </p:animEffect>
                                  </p:childTnLst>
                                </p:cTn>
                              </p:par>
                            </p:childTnLst>
                          </p:cTn>
                        </p:par>
                      </p:childTnLst>
                    </p:cTn>
                  </p:par>
                  <p:par>
                    <p:cTn id="163" fill="hold">
                      <p:stCondLst>
                        <p:cond delay="indefinite"/>
                      </p:stCondLst>
                      <p:childTnLst>
                        <p:par>
                          <p:cTn id="164" fill="hold">
                            <p:stCondLst>
                              <p:cond delay="0"/>
                            </p:stCondLst>
                            <p:childTnLst>
                              <p:par>
                                <p:cTn id="165" presetID="30" presetClass="entr" presetSubtype="0" fill="hold" grpId="0" nodeType="clickEffect">
                                  <p:stCondLst>
                                    <p:cond delay="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800" decel="100000"/>
                                        <p:tgtEl>
                                          <p:spTgt spid="24"/>
                                        </p:tgtEl>
                                      </p:cBhvr>
                                    </p:animEffect>
                                    <p:anim calcmode="lin" valueType="num">
                                      <p:cBhvr>
                                        <p:cTn id="168" dur="800" decel="100000" fill="hold"/>
                                        <p:tgtEl>
                                          <p:spTgt spid="24"/>
                                        </p:tgtEl>
                                        <p:attrNameLst>
                                          <p:attrName>style.rotation</p:attrName>
                                        </p:attrNameLst>
                                      </p:cBhvr>
                                      <p:tavLst>
                                        <p:tav tm="0">
                                          <p:val>
                                            <p:fltVal val="-90"/>
                                          </p:val>
                                        </p:tav>
                                        <p:tav tm="100000">
                                          <p:val>
                                            <p:fltVal val="0"/>
                                          </p:val>
                                        </p:tav>
                                      </p:tavLst>
                                    </p:anim>
                                    <p:anim calcmode="lin" valueType="num">
                                      <p:cBhvr>
                                        <p:cTn id="169" dur="800" decel="100000" fill="hold"/>
                                        <p:tgtEl>
                                          <p:spTgt spid="24"/>
                                        </p:tgtEl>
                                        <p:attrNameLst>
                                          <p:attrName>ppt_x</p:attrName>
                                        </p:attrNameLst>
                                      </p:cBhvr>
                                      <p:tavLst>
                                        <p:tav tm="0">
                                          <p:val>
                                            <p:strVal val="#ppt_x+0.4"/>
                                          </p:val>
                                        </p:tav>
                                        <p:tav tm="100000">
                                          <p:val>
                                            <p:strVal val="#ppt_x-0.05"/>
                                          </p:val>
                                        </p:tav>
                                      </p:tavLst>
                                    </p:anim>
                                    <p:anim calcmode="lin" valueType="num">
                                      <p:cBhvr>
                                        <p:cTn id="170" dur="800" decel="100000" fill="hold"/>
                                        <p:tgtEl>
                                          <p:spTgt spid="24"/>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grpId="0" nodeType="click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down)">
                                      <p:cBhvr>
                                        <p:cTn id="177" dur="580">
                                          <p:stCondLst>
                                            <p:cond delay="0"/>
                                          </p:stCondLst>
                                        </p:cTn>
                                        <p:tgtEl>
                                          <p:spTgt spid="25"/>
                                        </p:tgtEl>
                                      </p:cBhvr>
                                    </p:animEffect>
                                    <p:anim calcmode="lin" valueType="num">
                                      <p:cBhvr>
                                        <p:cTn id="17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3" dur="26">
                                          <p:stCondLst>
                                            <p:cond delay="650"/>
                                          </p:stCondLst>
                                        </p:cTn>
                                        <p:tgtEl>
                                          <p:spTgt spid="25"/>
                                        </p:tgtEl>
                                      </p:cBhvr>
                                      <p:to x="100000" y="60000"/>
                                    </p:animScale>
                                    <p:animScale>
                                      <p:cBhvr>
                                        <p:cTn id="184" dur="166" decel="50000">
                                          <p:stCondLst>
                                            <p:cond delay="676"/>
                                          </p:stCondLst>
                                        </p:cTn>
                                        <p:tgtEl>
                                          <p:spTgt spid="25"/>
                                        </p:tgtEl>
                                      </p:cBhvr>
                                      <p:to x="100000" y="100000"/>
                                    </p:animScale>
                                    <p:animScale>
                                      <p:cBhvr>
                                        <p:cTn id="185" dur="26">
                                          <p:stCondLst>
                                            <p:cond delay="1312"/>
                                          </p:stCondLst>
                                        </p:cTn>
                                        <p:tgtEl>
                                          <p:spTgt spid="25"/>
                                        </p:tgtEl>
                                      </p:cBhvr>
                                      <p:to x="100000" y="80000"/>
                                    </p:animScale>
                                    <p:animScale>
                                      <p:cBhvr>
                                        <p:cTn id="186" dur="166" decel="50000">
                                          <p:stCondLst>
                                            <p:cond delay="1338"/>
                                          </p:stCondLst>
                                        </p:cTn>
                                        <p:tgtEl>
                                          <p:spTgt spid="25"/>
                                        </p:tgtEl>
                                      </p:cBhvr>
                                      <p:to x="100000" y="100000"/>
                                    </p:animScale>
                                    <p:animScale>
                                      <p:cBhvr>
                                        <p:cTn id="187" dur="26">
                                          <p:stCondLst>
                                            <p:cond delay="1642"/>
                                          </p:stCondLst>
                                        </p:cTn>
                                        <p:tgtEl>
                                          <p:spTgt spid="25"/>
                                        </p:tgtEl>
                                      </p:cBhvr>
                                      <p:to x="100000" y="90000"/>
                                    </p:animScale>
                                    <p:animScale>
                                      <p:cBhvr>
                                        <p:cTn id="188" dur="166" decel="50000">
                                          <p:stCondLst>
                                            <p:cond delay="1668"/>
                                          </p:stCondLst>
                                        </p:cTn>
                                        <p:tgtEl>
                                          <p:spTgt spid="25"/>
                                        </p:tgtEl>
                                      </p:cBhvr>
                                      <p:to x="100000" y="100000"/>
                                    </p:animScale>
                                    <p:animScale>
                                      <p:cBhvr>
                                        <p:cTn id="189" dur="26">
                                          <p:stCondLst>
                                            <p:cond delay="1808"/>
                                          </p:stCondLst>
                                        </p:cTn>
                                        <p:tgtEl>
                                          <p:spTgt spid="25"/>
                                        </p:tgtEl>
                                      </p:cBhvr>
                                      <p:to x="100000" y="95000"/>
                                    </p:animScale>
                                    <p:animScale>
                                      <p:cBhvr>
                                        <p:cTn id="19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6" grpId="0" animBg="1"/>
      <p:bldP spid="7" grpId="0" animBg="1"/>
      <p:bldP spid="10" grpId="0" animBg="1"/>
      <p:bldP spid="12"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2">
            <a:extLst>
              <a:ext uri="{FF2B5EF4-FFF2-40B4-BE49-F238E27FC236}">
                <a16:creationId xmlns:a16="http://schemas.microsoft.com/office/drawing/2014/main" id="{876163E5-E7F0-4699-8628-6EBCC1E4B31F}"/>
              </a:ext>
            </a:extLst>
          </p:cNvPr>
          <p:cNvSpPr/>
          <p:nvPr/>
        </p:nvSpPr>
        <p:spPr>
          <a:xfrm>
            <a:off x="4067968" y="170419"/>
            <a:ext cx="4250531" cy="650082"/>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schemeClr val="tx1"/>
                </a:solidFill>
                <a:latin typeface="Sakkal Majalla" panose="02000000000000000000" pitchFamily="2" charset="-78"/>
                <a:cs typeface="Sakkal Majalla" panose="02000000000000000000" pitchFamily="2" charset="-78"/>
              </a:rPr>
              <a:t>ثانيا: م</a:t>
            </a:r>
            <a:r>
              <a:rPr lang="ar-SA" sz="3600" b="1" dirty="0">
                <a:solidFill>
                  <a:schemeClr val="tx1"/>
                </a:solidFill>
                <a:latin typeface="Sakkal Majalla" panose="02000000000000000000" pitchFamily="2" charset="-78"/>
                <a:cs typeface="Sakkal Majalla" panose="02000000000000000000" pitchFamily="2" charset="-78"/>
              </a:rPr>
              <a:t>وانع </a:t>
            </a:r>
            <a:r>
              <a:rPr lang="ar-BH" sz="3600" b="1" dirty="0">
                <a:solidFill>
                  <a:schemeClr val="tx1"/>
                </a:solidFill>
                <a:latin typeface="Sakkal Majalla" panose="02000000000000000000" pitchFamily="2" charset="-78"/>
                <a:cs typeface="Sakkal Majalla" panose="02000000000000000000" pitchFamily="2" charset="-78"/>
              </a:rPr>
              <a:t>ا</a:t>
            </a:r>
            <a:r>
              <a:rPr lang="ar-SA" sz="3600" b="1" dirty="0">
                <a:solidFill>
                  <a:schemeClr val="tx1"/>
                </a:solidFill>
                <a:latin typeface="Sakkal Majalla" panose="02000000000000000000" pitchFamily="2" charset="-78"/>
                <a:cs typeface="Sakkal Majalla" panose="02000000000000000000" pitchFamily="2" charset="-78"/>
              </a:rPr>
              <a:t>لزواج</a:t>
            </a:r>
            <a:endParaRPr lang="en-US" sz="3600" b="1" dirty="0">
              <a:latin typeface="Sakkal Majalla" panose="02000000000000000000" pitchFamily="2" charset="-78"/>
              <a:cs typeface="Sakkal Majalla" panose="02000000000000000000" pitchFamily="2" charset="-78"/>
            </a:endParaRPr>
          </a:p>
        </p:txBody>
      </p:sp>
      <p:sp>
        <p:nvSpPr>
          <p:cNvPr id="6" name="عنصر نائب للمحتوى 2">
            <a:extLst>
              <a:ext uri="{FF2B5EF4-FFF2-40B4-BE49-F238E27FC236}">
                <a16:creationId xmlns:a16="http://schemas.microsoft.com/office/drawing/2014/main" id="{9BACA97F-FC2E-43F9-8764-DE371CF2D18A}"/>
              </a:ext>
            </a:extLst>
          </p:cNvPr>
          <p:cNvSpPr>
            <a:spLocks noGrp="1"/>
          </p:cNvSpPr>
          <p:nvPr>
            <p:ph idx="1"/>
          </p:nvPr>
        </p:nvSpPr>
        <p:spPr>
          <a:xfrm>
            <a:off x="141694" y="1204606"/>
            <a:ext cx="11917783" cy="1896400"/>
          </a:xfrm>
          <a:solidFill>
            <a:schemeClr val="accent2">
              <a:lumMod val="20000"/>
              <a:lumOff val="80000"/>
            </a:schemeClr>
          </a:solidFill>
          <a:ln>
            <a:solidFill>
              <a:schemeClr val="accent2">
                <a:lumMod val="40000"/>
                <a:lumOff val="60000"/>
              </a:schemeClr>
            </a:solid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ormAutofit/>
          </a:bodyPr>
          <a:lstStyle/>
          <a:p>
            <a:pPr algn="ctr" rtl="1">
              <a:lnSpc>
                <a:spcPct val="100000"/>
              </a:lnSpc>
              <a:buNone/>
            </a:pPr>
            <a:r>
              <a:rPr lang="ar-SA" sz="3200" b="1" dirty="0">
                <a:latin typeface="Sakkal Majalla" panose="02000000000000000000" pitchFamily="2" charset="-78"/>
                <a:cs typeface="Sakkal Majalla" panose="02000000000000000000" pitchFamily="2" charset="-78"/>
              </a:rPr>
              <a:t>القسم الأول</a:t>
            </a:r>
            <a:r>
              <a:rPr lang="ar-BH" sz="3200" b="1" dirty="0">
                <a:latin typeface="Sakkal Majalla" panose="02000000000000000000" pitchFamily="2" charset="-78"/>
                <a:cs typeface="Sakkal Majalla" panose="02000000000000000000" pitchFamily="2" charset="-78"/>
              </a:rPr>
              <a:t>:</a:t>
            </a:r>
            <a:r>
              <a:rPr lang="ar-SA" sz="3200" b="1" dirty="0">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cs typeface="Sakkal Majalla" panose="02000000000000000000" pitchFamily="2" charset="-78"/>
              </a:rPr>
              <a:t>ال</a:t>
            </a:r>
            <a:r>
              <a:rPr lang="ar-SA" sz="3200" b="1" dirty="0">
                <a:latin typeface="Sakkal Majalla" panose="02000000000000000000" pitchFamily="2" charset="-78"/>
                <a:cs typeface="Sakkal Majalla" panose="02000000000000000000" pitchFamily="2" charset="-78"/>
              </a:rPr>
              <a:t>موانع </a:t>
            </a:r>
            <a:r>
              <a:rPr lang="ar-BH" sz="3200" b="1" dirty="0">
                <a:latin typeface="Sakkal Majalla" panose="02000000000000000000" pitchFamily="2" charset="-78"/>
                <a:cs typeface="Sakkal Majalla" panose="02000000000000000000" pitchFamily="2" charset="-78"/>
              </a:rPr>
              <a:t>ال</a:t>
            </a:r>
            <a:r>
              <a:rPr lang="ar-SA" sz="3200" b="1" dirty="0" err="1">
                <a:latin typeface="Sakkal Majalla" panose="02000000000000000000" pitchFamily="2" charset="-78"/>
                <a:cs typeface="Sakkal Majalla" panose="02000000000000000000" pitchFamily="2" charset="-78"/>
              </a:rPr>
              <a:t>مؤب</a:t>
            </a:r>
            <a:r>
              <a:rPr lang="ar-BH" sz="3200" b="1" dirty="0">
                <a:latin typeface="Sakkal Majalla" panose="02000000000000000000" pitchFamily="2" charset="-78"/>
                <a:cs typeface="Sakkal Majalla" panose="02000000000000000000" pitchFamily="2" charset="-78"/>
              </a:rPr>
              <a:t>ّ</a:t>
            </a:r>
            <a:r>
              <a:rPr lang="ar-SA" sz="3200" b="1" dirty="0" err="1">
                <a:latin typeface="Sakkal Majalla" panose="02000000000000000000" pitchFamily="2" charset="-78"/>
                <a:cs typeface="Sakkal Majalla" panose="02000000000000000000" pitchFamily="2" charset="-78"/>
              </a:rPr>
              <a:t>دة</a:t>
            </a:r>
            <a:r>
              <a:rPr lang="ar-BH" sz="3200" b="1" dirty="0">
                <a:latin typeface="Sakkal Majalla" panose="02000000000000000000" pitchFamily="2" charset="-78"/>
                <a:cs typeface="Sakkal Majalla" panose="02000000000000000000" pitchFamily="2" charset="-78"/>
              </a:rPr>
              <a:t> </a:t>
            </a:r>
          </a:p>
          <a:p>
            <a:pPr algn="r" rtl="1">
              <a:lnSpc>
                <a:spcPct val="100000"/>
              </a:lnSpc>
              <a:buNone/>
            </a:pPr>
            <a:r>
              <a:rPr lang="ar-SA" sz="3000" b="1" dirty="0">
                <a:latin typeface="Sakkal Majalla" panose="02000000000000000000" pitchFamily="2" charset="-78"/>
                <a:cs typeface="Sakkal Majalla" panose="02000000000000000000" pitchFamily="2" charset="-78"/>
              </a:rPr>
              <a:t>المقصود </a:t>
            </a:r>
            <a:r>
              <a:rPr lang="ar-BH" sz="3000" b="1" dirty="0">
                <a:latin typeface="Sakkal Majalla" panose="02000000000000000000" pitchFamily="2" charset="-78"/>
                <a:cs typeface="Sakkal Majalla" panose="02000000000000000000" pitchFamily="2" charset="-78"/>
              </a:rPr>
              <a:t>بها</a:t>
            </a:r>
            <a:r>
              <a:rPr lang="ar-SA" sz="3000" b="1" dirty="0">
                <a:latin typeface="Sakkal Majalla" panose="02000000000000000000" pitchFamily="2" charset="-78"/>
                <a:cs typeface="Sakkal Majalla" panose="02000000000000000000" pitchFamily="2" charset="-78"/>
              </a:rPr>
              <a:t>: وصفٌ ثابتٌ في بعض الن</a:t>
            </a:r>
            <a:r>
              <a:rPr lang="ar-BH" sz="3000" b="1" dirty="0">
                <a:latin typeface="Sakkal Majalla" panose="02000000000000000000" pitchFamily="2" charset="-78"/>
                <a:cs typeface="Sakkal Majalla" panose="02000000000000000000" pitchFamily="2" charset="-78"/>
              </a:rPr>
              <a:t>ّ</a:t>
            </a:r>
            <a:r>
              <a:rPr lang="ar-SA" sz="3000" b="1" dirty="0" err="1">
                <a:latin typeface="Sakkal Majalla" panose="02000000000000000000" pitchFamily="2" charset="-78"/>
                <a:cs typeface="Sakkal Majalla" panose="02000000000000000000" pitchFamily="2" charset="-78"/>
              </a:rPr>
              <a:t>سوة</a:t>
            </a:r>
            <a:r>
              <a:rPr lang="ar-SA" sz="3000" b="1" dirty="0">
                <a:latin typeface="Sakkal Majalla" panose="02000000000000000000" pitchFamily="2" charset="-78"/>
                <a:cs typeface="Sakkal Majalla" panose="02000000000000000000" pitchFamily="2" charset="-78"/>
              </a:rPr>
              <a:t> يمنعُ الزواجَ بهنّ على سبيل الدوام والاستمرار، وهي ثلاثة موانع</a:t>
            </a:r>
            <a:r>
              <a:rPr lang="ar-BH" sz="3000" b="1" dirty="0">
                <a:latin typeface="Sakkal Majalla" panose="02000000000000000000" pitchFamily="2" charset="-78"/>
                <a:cs typeface="Sakkal Majalla" panose="02000000000000000000" pitchFamily="2" charset="-78"/>
              </a:rPr>
              <a:t>:</a:t>
            </a:r>
            <a:r>
              <a:rPr lang="ar-SA" sz="3000" b="1" dirty="0">
                <a:latin typeface="Sakkal Majalla" panose="02000000000000000000" pitchFamily="2" charset="-78"/>
                <a:cs typeface="Sakkal Majalla" panose="02000000000000000000" pitchFamily="2" charset="-78"/>
              </a:rPr>
              <a:t> </a:t>
            </a:r>
          </a:p>
          <a:p>
            <a:pPr algn="ctr" rtl="1">
              <a:lnSpc>
                <a:spcPct val="100000"/>
              </a:lnSpc>
              <a:buNone/>
            </a:pPr>
            <a:r>
              <a:rPr lang="ar-SA" b="1" dirty="0">
                <a:solidFill>
                  <a:schemeClr val="tx1"/>
                </a:solidFill>
                <a:latin typeface="Sakkal Majalla" panose="02000000000000000000" pitchFamily="2" charset="-78"/>
                <a:cs typeface="Sakkal Majalla" panose="02000000000000000000" pitchFamily="2" charset="-78"/>
              </a:rPr>
              <a:t>المانع الأول: </a:t>
            </a:r>
            <a:r>
              <a:rPr lang="ar-BH"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النسب أو القرابة</a:t>
            </a:r>
            <a:r>
              <a:rPr lang="ar-SA"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SA"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ويشمل</a:t>
            </a: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a:t>
            </a:r>
            <a:r>
              <a:rPr lang="ar-SA"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ربعة </a:t>
            </a: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أصناف </a:t>
            </a:r>
            <a:r>
              <a:rPr lang="ar-SA"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من النساء.</a:t>
            </a:r>
          </a:p>
          <a:p>
            <a:pPr algn="ctr" rtl="1">
              <a:lnSpc>
                <a:spcPct val="100000"/>
              </a:lnSpc>
              <a:buNone/>
            </a:pPr>
            <a:endParaRPr lang="ar-SA" sz="3200" b="1" dirty="0">
              <a:latin typeface="Sakkal Majalla" panose="02000000000000000000" pitchFamily="2" charset="-78"/>
              <a:cs typeface="Sakkal Majalla" panose="02000000000000000000" pitchFamily="2" charset="-78"/>
            </a:endParaRPr>
          </a:p>
          <a:p>
            <a:pPr algn="ctr" rtl="1">
              <a:lnSpc>
                <a:spcPct val="100000"/>
              </a:lnSpc>
              <a:buNone/>
            </a:pPr>
            <a:endParaRPr lang="ar-SA" sz="3200" b="1" dirty="0">
              <a:latin typeface="Sakkal Majalla" panose="02000000000000000000" pitchFamily="2" charset="-78"/>
              <a:cs typeface="Sakkal Majalla" panose="02000000000000000000" pitchFamily="2" charset="-78"/>
            </a:endParaRPr>
          </a:p>
          <a:p>
            <a:pPr algn="ctr" rtl="1">
              <a:lnSpc>
                <a:spcPct val="150000"/>
              </a:lnSpc>
              <a:buNone/>
            </a:pPr>
            <a:endParaRPr lang="en-US" sz="3200" b="1" dirty="0">
              <a:latin typeface="Sakkal Majalla" panose="02000000000000000000" pitchFamily="2" charset="-78"/>
              <a:cs typeface="Sakkal Majalla" panose="02000000000000000000" pitchFamily="2" charset="-78"/>
            </a:endParaRPr>
          </a:p>
        </p:txBody>
      </p:sp>
      <p:graphicFrame>
        <p:nvGraphicFramePr>
          <p:cNvPr id="8" name="جدول 8">
            <a:extLst>
              <a:ext uri="{FF2B5EF4-FFF2-40B4-BE49-F238E27FC236}">
                <a16:creationId xmlns:a16="http://schemas.microsoft.com/office/drawing/2014/main" id="{565A21B5-5819-4F1D-AAED-903439B2632F}"/>
              </a:ext>
            </a:extLst>
          </p:cNvPr>
          <p:cNvGraphicFramePr>
            <a:graphicFrameLocks noGrp="1"/>
          </p:cNvGraphicFramePr>
          <p:nvPr>
            <p:extLst>
              <p:ext uri="{D42A27DB-BD31-4B8C-83A1-F6EECF244321}">
                <p14:modId xmlns:p14="http://schemas.microsoft.com/office/powerpoint/2010/main" val="2052343185"/>
              </p:ext>
            </p:extLst>
          </p:nvPr>
        </p:nvGraphicFramePr>
        <p:xfrm>
          <a:off x="271669" y="3292129"/>
          <a:ext cx="11648662" cy="3148651"/>
        </p:xfrm>
        <a:graphic>
          <a:graphicData uri="http://schemas.openxmlformats.org/drawingml/2006/table">
            <a:tbl>
              <a:tblPr firstRow="1" bandRow="1">
                <a:tableStyleId>{1FECB4D8-DB02-4DC6-A0A2-4F2EBAE1DC90}</a:tableStyleId>
              </a:tblPr>
              <a:tblGrid>
                <a:gridCol w="4167809">
                  <a:extLst>
                    <a:ext uri="{9D8B030D-6E8A-4147-A177-3AD203B41FA5}">
                      <a16:colId xmlns:a16="http://schemas.microsoft.com/office/drawing/2014/main" val="814556435"/>
                    </a:ext>
                  </a:extLst>
                </a:gridCol>
                <a:gridCol w="927652">
                  <a:extLst>
                    <a:ext uri="{9D8B030D-6E8A-4147-A177-3AD203B41FA5}">
                      <a16:colId xmlns:a16="http://schemas.microsoft.com/office/drawing/2014/main" val="4244261334"/>
                    </a:ext>
                  </a:extLst>
                </a:gridCol>
                <a:gridCol w="3637723">
                  <a:extLst>
                    <a:ext uri="{9D8B030D-6E8A-4147-A177-3AD203B41FA5}">
                      <a16:colId xmlns:a16="http://schemas.microsoft.com/office/drawing/2014/main" val="1517226913"/>
                    </a:ext>
                  </a:extLst>
                </a:gridCol>
                <a:gridCol w="2915478">
                  <a:extLst>
                    <a:ext uri="{9D8B030D-6E8A-4147-A177-3AD203B41FA5}">
                      <a16:colId xmlns:a16="http://schemas.microsoft.com/office/drawing/2014/main" val="1617695792"/>
                    </a:ext>
                  </a:extLst>
                </a:gridCol>
              </a:tblGrid>
              <a:tr h="237279">
                <a:tc>
                  <a:txBody>
                    <a:bodyPr/>
                    <a:lstStyle/>
                    <a:p>
                      <a:pPr algn="ct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الدليل الشرعي</a:t>
                      </a:r>
                      <a:endParaRPr lang="en-US" sz="2400" dirty="0">
                        <a:latin typeface="Sakkal Majalla" panose="02000000000000000000" pitchFamily="2" charset="-78"/>
                        <a:cs typeface="Sakkal Majalla" panose="02000000000000000000" pitchFamily="2" charset="-78"/>
                      </a:endParaRPr>
                    </a:p>
                  </a:txBody>
                  <a:tcPr>
                    <a:lnR w="12700" cap="flat" cmpd="sng" algn="ctr">
                      <a:solidFill>
                        <a:schemeClr val="bg1">
                          <a:lumMod val="50000"/>
                        </a:schemeClr>
                      </a:solidFill>
                      <a:prstDash val="solid"/>
                      <a:round/>
                      <a:headEnd type="none" w="med" len="med"/>
                      <a:tailEnd type="none" w="med" len="med"/>
                    </a:lnR>
                  </a:tcPr>
                </a:tc>
                <a:tc>
                  <a:txBody>
                    <a:bodyPr/>
                    <a:lstStyle/>
                    <a:p>
                      <a:pPr algn="ctr"/>
                      <a:r>
                        <a:rPr lang="ar-SA" sz="2400" dirty="0">
                          <a:solidFill>
                            <a:schemeClr val="tx1"/>
                          </a:solidFill>
                          <a:latin typeface="Sakkal Majalla" panose="02000000000000000000" pitchFamily="2" charset="-78"/>
                          <a:cs typeface="Sakkal Majalla" panose="02000000000000000000" pitchFamily="2" charset="-78"/>
                        </a:rPr>
                        <a:t>الح</a:t>
                      </a:r>
                      <a:r>
                        <a:rPr lang="ar-BH" sz="2400" dirty="0">
                          <a:solidFill>
                            <a:schemeClr val="tx1"/>
                          </a:solidFill>
                          <a:latin typeface="Sakkal Majalla" panose="02000000000000000000" pitchFamily="2" charset="-78"/>
                          <a:cs typeface="Sakkal Majalla" panose="02000000000000000000" pitchFamily="2" charset="-78"/>
                        </a:rPr>
                        <a:t>ُ</a:t>
                      </a:r>
                      <a:r>
                        <a:rPr lang="ar-SA" sz="2400" dirty="0">
                          <a:solidFill>
                            <a:schemeClr val="tx1"/>
                          </a:solidFill>
                          <a:latin typeface="Sakkal Majalla" panose="02000000000000000000" pitchFamily="2" charset="-78"/>
                          <a:cs typeface="Sakkal Majalla" panose="02000000000000000000" pitchFamily="2" charset="-78"/>
                        </a:rPr>
                        <a:t>كم</a:t>
                      </a:r>
                      <a:endParaRPr lang="en-US" sz="2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مثاله</a:t>
                      </a:r>
                      <a:endParaRPr lang="en-US" sz="2400" dirty="0">
                        <a:latin typeface="Sakkal Majalla" panose="02000000000000000000" pitchFamily="2" charset="-78"/>
                        <a:cs typeface="Sakkal Majalla" panose="02000000000000000000" pitchFamily="2" charset="-7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النوع</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64044714"/>
                  </a:ext>
                </a:extLst>
              </a:tr>
              <a:tr h="340102">
                <a:tc>
                  <a:txBody>
                    <a:bodyPr/>
                    <a:lstStyle/>
                    <a:p>
                      <a:pPr algn="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قوله تعالى: ﴿</a:t>
                      </a:r>
                      <a:r>
                        <a:rPr lang="ar-SA" sz="2400" b="1" dirty="0">
                          <a:solidFill>
                            <a:schemeClr val="accent5">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حُرِّمَتْ عَلَيْكُمْ أُمَّهَاتُكُمْ</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rowSpan="4">
                  <a:txBody>
                    <a:bodyPr/>
                    <a:lstStyle/>
                    <a:p>
                      <a:pPr algn="ctr"/>
                      <a:r>
                        <a:rPr lang="ar-SA" sz="2400" b="1" u="sng" dirty="0">
                          <a:solidFill>
                            <a:srgbClr val="FF0000"/>
                          </a:solidFill>
                          <a:latin typeface="Sakkal Majalla" panose="02000000000000000000" pitchFamily="2" charset="-78"/>
                          <a:cs typeface="Sakkal Majalla" panose="02000000000000000000" pitchFamily="2" charset="-78"/>
                        </a:rPr>
                        <a:t>حرام</a:t>
                      </a:r>
                      <a:endParaRPr lang="ar-SA" sz="2400" b="1" dirty="0">
                        <a:solidFill>
                          <a:schemeClr val="tx1"/>
                        </a:solidFill>
                        <a:latin typeface="Sakkal Majalla" panose="02000000000000000000" pitchFamily="2" charset="-78"/>
                        <a:cs typeface="Sakkal Majalla" panose="02000000000000000000" pitchFamily="2" charset="-78"/>
                      </a:endParaRPr>
                    </a:p>
                    <a:p>
                      <a:pPr algn="ct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وتشمل ال</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أ</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مهات والجد</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ات.</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just" rtl="1"/>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أ-</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أصولُ الرجل من النساء.</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011740429"/>
                  </a:ext>
                </a:extLst>
              </a:tr>
              <a:tr h="588331">
                <a:tc>
                  <a:txBody>
                    <a:bodyPr/>
                    <a:lstStyle/>
                    <a:p>
                      <a:pPr algn="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قوله تعالى: ﴿و</a:t>
                      </a:r>
                      <a:r>
                        <a:rPr lang="ar-SA" sz="2400" b="1" dirty="0">
                          <a:solidFill>
                            <a:schemeClr val="accent5">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َبَنَاتُكُمْ</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vMerge="1">
                  <a:txBody>
                    <a:bodyPr/>
                    <a:lstStyle/>
                    <a:p>
                      <a:pPr algn="r"/>
                      <a:endParaRPr lang="en-US" sz="2400" b="1" dirty="0">
                        <a:solidFill>
                          <a:schemeClr val="tx1"/>
                        </a:solidFill>
                        <a:latin typeface="Traditional Arabic" panose="02020603050405020304" pitchFamily="18" charset="-78"/>
                        <a:cs typeface="Traditional Arabic" panose="02020603050405020304" pitchFamily="18" charset="-7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ابنة الصلب</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وابنة </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الابن و</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ابنة</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البنت.</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just" rtl="1"/>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ب- فروعُ الرجل من النساء</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4029281497"/>
                  </a:ext>
                </a:extLst>
              </a:tr>
              <a:tr h="734105">
                <a:tc>
                  <a:txBody>
                    <a:bodyPr/>
                    <a:lstStyle/>
                    <a:p>
                      <a:pPr algn="r" rtl="1"/>
                      <a:r>
                        <a:rPr lang="ar-BH" sz="24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قوله تعالى: </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chemeClr val="accent5">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وَأَخَوَاتُكُم</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 وقوله </a:t>
                      </a:r>
                      <a:r>
                        <a:rPr lang="en-US"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sym typeface="AGA Arabesque" panose="05010101010101010101" pitchFamily="2" charset="2"/>
                        </a:rPr>
                        <a:t></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solidFill>
                            <a:schemeClr val="accent5">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وَبَنَاتُ الأَخِ وَبَنَاتُ الأُخْتِ</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vMerge="1">
                  <a:txBody>
                    <a:bodyPr/>
                    <a:lstStyle/>
                    <a:p>
                      <a:pPr algn="r" rtl="1"/>
                      <a:endParaRPr lang="en-US" sz="2400" b="1" dirty="0">
                        <a:solidFill>
                          <a:schemeClr val="tx1"/>
                        </a:solidFill>
                        <a:latin typeface="Traditional Arabic" panose="02020603050405020304" pitchFamily="18" charset="-78"/>
                        <a:cs typeface="Traditional Arabic" panose="02020603050405020304" pitchFamily="18" charset="-7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أخواته وبناتهنّ وبنات إخوته مهما نزلت درجَتُهُنَّ.</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just" rtl="1"/>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ج-</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فروعُ أبويه من النساء. </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2903226024"/>
                  </a:ext>
                </a:extLst>
              </a:tr>
              <a:tr h="305712">
                <a:tc>
                  <a:txBody>
                    <a:bodyPr/>
                    <a:lstStyle/>
                    <a:p>
                      <a:pPr algn="r"/>
                      <a:r>
                        <a:rPr lang="ar-BH" sz="24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قوله تعالى: </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chemeClr val="accent5">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وَعَمَّاتُكُمْ وَخَالاَتُكُمْ</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vMerge="1">
                  <a:txBody>
                    <a:bodyPr/>
                    <a:lstStyle/>
                    <a:p>
                      <a:pPr algn="r"/>
                      <a:endParaRPr lang="en-US" sz="2400" b="1" dirty="0">
                        <a:solidFill>
                          <a:schemeClr val="tx1"/>
                        </a:solidFill>
                        <a:latin typeface="Traditional Arabic" panose="02020603050405020304" pitchFamily="18" charset="-78"/>
                        <a:cs typeface="Traditional Arabic" panose="02020603050405020304" pitchFamily="18" charset="-7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just" rtl="1"/>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العم</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ات والخالات.</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just" rtl="1"/>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د-</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فروعُ</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الأجداد</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والجدّات بدرجةٍ واحدةٍ</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463507186"/>
                  </a:ext>
                </a:extLst>
              </a:tr>
            </a:tbl>
          </a:graphicData>
        </a:graphic>
      </p:graphicFrame>
      <p:sp>
        <p:nvSpPr>
          <p:cNvPr id="2" name="مستطيل 5">
            <a:extLst>
              <a:ext uri="{FF2B5EF4-FFF2-40B4-BE49-F238E27FC236}">
                <a16:creationId xmlns:a16="http://schemas.microsoft.com/office/drawing/2014/main" id="{46ADDC28-85B7-4D7E-9115-67BF2FA0A8FB}"/>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1709216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500"/>
                                        <p:tgtEl>
                                          <p:spTgt spid="6">
                                            <p:bg/>
                                          </p:spTgt>
                                        </p:tgtEl>
                                      </p:cBhvr>
                                    </p:animEffect>
                                  </p:childTnLst>
                                </p:cTn>
                              </p:par>
                            </p:childTnLst>
                          </p:cTn>
                        </p:par>
                        <p:par>
                          <p:cTn id="14" fill="hold">
                            <p:stCondLst>
                              <p:cond delay="1500"/>
                            </p:stCondLst>
                            <p:childTnLst>
                              <p:par>
                                <p:cTn id="15" presetID="26"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80">
                                          <p:stCondLst>
                                            <p:cond delay="0"/>
                                          </p:stCondLst>
                                        </p:cTn>
                                        <p:tgtEl>
                                          <p:spTgt spid="6">
                                            <p:txEl>
                                              <p:pRg st="0" end="0"/>
                                            </p:txEl>
                                          </p:spTgt>
                                        </p:tgtEl>
                                      </p:cBhvr>
                                    </p:animEffect>
                                    <p:anim calcmode="lin" valueType="num">
                                      <p:cBhvr>
                                        <p:cTn id="1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xEl>
                                              <p:pRg st="0" end="0"/>
                                            </p:txEl>
                                          </p:spTgt>
                                        </p:tgtEl>
                                      </p:cBhvr>
                                      <p:to x="100000" y="60000"/>
                                    </p:animScale>
                                    <p:animScale>
                                      <p:cBhvr>
                                        <p:cTn id="24" dur="166" decel="50000">
                                          <p:stCondLst>
                                            <p:cond delay="676"/>
                                          </p:stCondLst>
                                        </p:cTn>
                                        <p:tgtEl>
                                          <p:spTgt spid="6">
                                            <p:txEl>
                                              <p:pRg st="0" end="0"/>
                                            </p:txEl>
                                          </p:spTgt>
                                        </p:tgtEl>
                                      </p:cBhvr>
                                      <p:to x="100000" y="100000"/>
                                    </p:animScale>
                                    <p:animScale>
                                      <p:cBhvr>
                                        <p:cTn id="25" dur="26">
                                          <p:stCondLst>
                                            <p:cond delay="1312"/>
                                          </p:stCondLst>
                                        </p:cTn>
                                        <p:tgtEl>
                                          <p:spTgt spid="6">
                                            <p:txEl>
                                              <p:pRg st="0" end="0"/>
                                            </p:txEl>
                                          </p:spTgt>
                                        </p:tgtEl>
                                      </p:cBhvr>
                                      <p:to x="100000" y="80000"/>
                                    </p:animScale>
                                    <p:animScale>
                                      <p:cBhvr>
                                        <p:cTn id="26" dur="166" decel="50000">
                                          <p:stCondLst>
                                            <p:cond delay="1338"/>
                                          </p:stCondLst>
                                        </p:cTn>
                                        <p:tgtEl>
                                          <p:spTgt spid="6">
                                            <p:txEl>
                                              <p:pRg st="0" end="0"/>
                                            </p:txEl>
                                          </p:spTgt>
                                        </p:tgtEl>
                                      </p:cBhvr>
                                      <p:to x="100000" y="100000"/>
                                    </p:animScale>
                                    <p:animScale>
                                      <p:cBhvr>
                                        <p:cTn id="27" dur="26">
                                          <p:stCondLst>
                                            <p:cond delay="1642"/>
                                          </p:stCondLst>
                                        </p:cTn>
                                        <p:tgtEl>
                                          <p:spTgt spid="6">
                                            <p:txEl>
                                              <p:pRg st="0" end="0"/>
                                            </p:txEl>
                                          </p:spTgt>
                                        </p:tgtEl>
                                      </p:cBhvr>
                                      <p:to x="100000" y="90000"/>
                                    </p:animScale>
                                    <p:animScale>
                                      <p:cBhvr>
                                        <p:cTn id="28" dur="166" decel="50000">
                                          <p:stCondLst>
                                            <p:cond delay="1668"/>
                                          </p:stCondLst>
                                        </p:cTn>
                                        <p:tgtEl>
                                          <p:spTgt spid="6">
                                            <p:txEl>
                                              <p:pRg st="0" end="0"/>
                                            </p:txEl>
                                          </p:spTgt>
                                        </p:tgtEl>
                                      </p:cBhvr>
                                      <p:to x="100000" y="100000"/>
                                    </p:animScale>
                                    <p:animScale>
                                      <p:cBhvr>
                                        <p:cTn id="29" dur="26">
                                          <p:stCondLst>
                                            <p:cond delay="1808"/>
                                          </p:stCondLst>
                                        </p:cTn>
                                        <p:tgtEl>
                                          <p:spTgt spid="6">
                                            <p:txEl>
                                              <p:pRg st="0" end="0"/>
                                            </p:txEl>
                                          </p:spTgt>
                                        </p:tgtEl>
                                      </p:cBhvr>
                                      <p:to x="100000" y="95000"/>
                                    </p:animScale>
                                    <p:animScale>
                                      <p:cBhvr>
                                        <p:cTn id="30" dur="166" decel="50000">
                                          <p:stCondLst>
                                            <p:cond delay="1834"/>
                                          </p:stCondLst>
                                        </p:cTn>
                                        <p:tgtEl>
                                          <p:spTgt spid="6">
                                            <p:txEl>
                                              <p:pRg st="0" end="0"/>
                                            </p:txEl>
                                          </p:spTgt>
                                        </p:tgtEl>
                                      </p:cBhvr>
                                      <p:to x="100000" y="100000"/>
                                    </p:animScale>
                                  </p:childTnLst>
                                </p:cTn>
                              </p:par>
                            </p:childTnLst>
                          </p:cTn>
                        </p:par>
                        <p:par>
                          <p:cTn id="31" fill="hold">
                            <p:stCondLst>
                              <p:cond delay="3500"/>
                            </p:stCondLst>
                            <p:childTnLst>
                              <p:par>
                                <p:cTn id="32" presetID="26" presetClass="entr" presetSubtype="0" fill="hold" grpId="0" nodeType="after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down)">
                                      <p:cBhvr>
                                        <p:cTn id="34" dur="580">
                                          <p:stCondLst>
                                            <p:cond delay="0"/>
                                          </p:stCondLst>
                                        </p:cTn>
                                        <p:tgtEl>
                                          <p:spTgt spid="6">
                                            <p:txEl>
                                              <p:pRg st="1" end="1"/>
                                            </p:txEl>
                                          </p:spTgt>
                                        </p:tgtEl>
                                      </p:cBhvr>
                                    </p:animEffect>
                                    <p:anim calcmode="lin" valueType="num">
                                      <p:cBhvr>
                                        <p:cTn id="35"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6">
                                            <p:txEl>
                                              <p:pRg st="1" end="1"/>
                                            </p:txEl>
                                          </p:spTgt>
                                        </p:tgtEl>
                                      </p:cBhvr>
                                      <p:to x="100000" y="60000"/>
                                    </p:animScale>
                                    <p:animScale>
                                      <p:cBhvr>
                                        <p:cTn id="41" dur="166" decel="50000">
                                          <p:stCondLst>
                                            <p:cond delay="676"/>
                                          </p:stCondLst>
                                        </p:cTn>
                                        <p:tgtEl>
                                          <p:spTgt spid="6">
                                            <p:txEl>
                                              <p:pRg st="1" end="1"/>
                                            </p:txEl>
                                          </p:spTgt>
                                        </p:tgtEl>
                                      </p:cBhvr>
                                      <p:to x="100000" y="100000"/>
                                    </p:animScale>
                                    <p:animScale>
                                      <p:cBhvr>
                                        <p:cTn id="42" dur="26">
                                          <p:stCondLst>
                                            <p:cond delay="1312"/>
                                          </p:stCondLst>
                                        </p:cTn>
                                        <p:tgtEl>
                                          <p:spTgt spid="6">
                                            <p:txEl>
                                              <p:pRg st="1" end="1"/>
                                            </p:txEl>
                                          </p:spTgt>
                                        </p:tgtEl>
                                      </p:cBhvr>
                                      <p:to x="100000" y="80000"/>
                                    </p:animScale>
                                    <p:animScale>
                                      <p:cBhvr>
                                        <p:cTn id="43" dur="166" decel="50000">
                                          <p:stCondLst>
                                            <p:cond delay="1338"/>
                                          </p:stCondLst>
                                        </p:cTn>
                                        <p:tgtEl>
                                          <p:spTgt spid="6">
                                            <p:txEl>
                                              <p:pRg st="1" end="1"/>
                                            </p:txEl>
                                          </p:spTgt>
                                        </p:tgtEl>
                                      </p:cBhvr>
                                      <p:to x="100000" y="100000"/>
                                    </p:animScale>
                                    <p:animScale>
                                      <p:cBhvr>
                                        <p:cTn id="44" dur="26">
                                          <p:stCondLst>
                                            <p:cond delay="1642"/>
                                          </p:stCondLst>
                                        </p:cTn>
                                        <p:tgtEl>
                                          <p:spTgt spid="6">
                                            <p:txEl>
                                              <p:pRg st="1" end="1"/>
                                            </p:txEl>
                                          </p:spTgt>
                                        </p:tgtEl>
                                      </p:cBhvr>
                                      <p:to x="100000" y="90000"/>
                                    </p:animScale>
                                    <p:animScale>
                                      <p:cBhvr>
                                        <p:cTn id="45" dur="166" decel="50000">
                                          <p:stCondLst>
                                            <p:cond delay="1668"/>
                                          </p:stCondLst>
                                        </p:cTn>
                                        <p:tgtEl>
                                          <p:spTgt spid="6">
                                            <p:txEl>
                                              <p:pRg st="1" end="1"/>
                                            </p:txEl>
                                          </p:spTgt>
                                        </p:tgtEl>
                                      </p:cBhvr>
                                      <p:to x="100000" y="100000"/>
                                    </p:animScale>
                                    <p:animScale>
                                      <p:cBhvr>
                                        <p:cTn id="46" dur="26">
                                          <p:stCondLst>
                                            <p:cond delay="1808"/>
                                          </p:stCondLst>
                                        </p:cTn>
                                        <p:tgtEl>
                                          <p:spTgt spid="6">
                                            <p:txEl>
                                              <p:pRg st="1" end="1"/>
                                            </p:txEl>
                                          </p:spTgt>
                                        </p:tgtEl>
                                      </p:cBhvr>
                                      <p:to x="100000" y="95000"/>
                                    </p:animScale>
                                    <p:animScale>
                                      <p:cBhvr>
                                        <p:cTn id="47" dur="166" decel="50000">
                                          <p:stCondLst>
                                            <p:cond delay="1834"/>
                                          </p:stCondLst>
                                        </p:cTn>
                                        <p:tgtEl>
                                          <p:spTgt spid="6">
                                            <p:txEl>
                                              <p:pRg st="1" end="1"/>
                                            </p:txEl>
                                          </p:spTgt>
                                        </p:tgtEl>
                                      </p:cBhvr>
                                      <p:to x="100000" y="100000"/>
                                    </p:animScale>
                                  </p:childTnLst>
                                </p:cTn>
                              </p:par>
                            </p:childTnLst>
                          </p:cTn>
                        </p:par>
                        <p:par>
                          <p:cTn id="48" fill="hold">
                            <p:stCondLst>
                              <p:cond delay="5500"/>
                            </p:stCondLst>
                            <p:childTnLst>
                              <p:par>
                                <p:cTn id="49" presetID="26" presetClass="entr" presetSubtype="0" fill="hold" grpId="0" nodeType="after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wipe(down)">
                                      <p:cBhvr>
                                        <p:cTn id="51" dur="580">
                                          <p:stCondLst>
                                            <p:cond delay="0"/>
                                          </p:stCondLst>
                                        </p:cTn>
                                        <p:tgtEl>
                                          <p:spTgt spid="6">
                                            <p:txEl>
                                              <p:pRg st="2" end="2"/>
                                            </p:txEl>
                                          </p:spTgt>
                                        </p:tgtEl>
                                      </p:cBhvr>
                                    </p:animEffect>
                                    <p:anim calcmode="lin" valueType="num">
                                      <p:cBhvr>
                                        <p:cTn id="52"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6">
                                            <p:txEl>
                                              <p:pRg st="2" end="2"/>
                                            </p:txEl>
                                          </p:spTgt>
                                        </p:tgtEl>
                                      </p:cBhvr>
                                      <p:to x="100000" y="60000"/>
                                    </p:animScale>
                                    <p:animScale>
                                      <p:cBhvr>
                                        <p:cTn id="58" dur="166" decel="50000">
                                          <p:stCondLst>
                                            <p:cond delay="676"/>
                                          </p:stCondLst>
                                        </p:cTn>
                                        <p:tgtEl>
                                          <p:spTgt spid="6">
                                            <p:txEl>
                                              <p:pRg st="2" end="2"/>
                                            </p:txEl>
                                          </p:spTgt>
                                        </p:tgtEl>
                                      </p:cBhvr>
                                      <p:to x="100000" y="100000"/>
                                    </p:animScale>
                                    <p:animScale>
                                      <p:cBhvr>
                                        <p:cTn id="59" dur="26">
                                          <p:stCondLst>
                                            <p:cond delay="1312"/>
                                          </p:stCondLst>
                                        </p:cTn>
                                        <p:tgtEl>
                                          <p:spTgt spid="6">
                                            <p:txEl>
                                              <p:pRg st="2" end="2"/>
                                            </p:txEl>
                                          </p:spTgt>
                                        </p:tgtEl>
                                      </p:cBhvr>
                                      <p:to x="100000" y="80000"/>
                                    </p:animScale>
                                    <p:animScale>
                                      <p:cBhvr>
                                        <p:cTn id="60" dur="166" decel="50000">
                                          <p:stCondLst>
                                            <p:cond delay="1338"/>
                                          </p:stCondLst>
                                        </p:cTn>
                                        <p:tgtEl>
                                          <p:spTgt spid="6">
                                            <p:txEl>
                                              <p:pRg st="2" end="2"/>
                                            </p:txEl>
                                          </p:spTgt>
                                        </p:tgtEl>
                                      </p:cBhvr>
                                      <p:to x="100000" y="100000"/>
                                    </p:animScale>
                                    <p:animScale>
                                      <p:cBhvr>
                                        <p:cTn id="61" dur="26">
                                          <p:stCondLst>
                                            <p:cond delay="1642"/>
                                          </p:stCondLst>
                                        </p:cTn>
                                        <p:tgtEl>
                                          <p:spTgt spid="6">
                                            <p:txEl>
                                              <p:pRg st="2" end="2"/>
                                            </p:txEl>
                                          </p:spTgt>
                                        </p:tgtEl>
                                      </p:cBhvr>
                                      <p:to x="100000" y="90000"/>
                                    </p:animScale>
                                    <p:animScale>
                                      <p:cBhvr>
                                        <p:cTn id="62" dur="166" decel="50000">
                                          <p:stCondLst>
                                            <p:cond delay="1668"/>
                                          </p:stCondLst>
                                        </p:cTn>
                                        <p:tgtEl>
                                          <p:spTgt spid="6">
                                            <p:txEl>
                                              <p:pRg st="2" end="2"/>
                                            </p:txEl>
                                          </p:spTgt>
                                        </p:tgtEl>
                                      </p:cBhvr>
                                      <p:to x="100000" y="100000"/>
                                    </p:animScale>
                                    <p:animScale>
                                      <p:cBhvr>
                                        <p:cTn id="63" dur="26">
                                          <p:stCondLst>
                                            <p:cond delay="1808"/>
                                          </p:stCondLst>
                                        </p:cTn>
                                        <p:tgtEl>
                                          <p:spTgt spid="6">
                                            <p:txEl>
                                              <p:pRg st="2" end="2"/>
                                            </p:txEl>
                                          </p:spTgt>
                                        </p:tgtEl>
                                      </p:cBhvr>
                                      <p:to x="100000" y="95000"/>
                                    </p:animScale>
                                    <p:animScale>
                                      <p:cBhvr>
                                        <p:cTn id="64" dur="166" decel="50000">
                                          <p:stCondLst>
                                            <p:cond delay="1834"/>
                                          </p:stCondLst>
                                        </p:cTn>
                                        <p:tgtEl>
                                          <p:spTgt spid="6">
                                            <p:txEl>
                                              <p:pRg st="2" end="2"/>
                                            </p:txEl>
                                          </p:spTgt>
                                        </p:tgtEl>
                                      </p:cBhvr>
                                      <p:to x="100000" y="100000"/>
                                    </p:animScale>
                                  </p:childTnLst>
                                </p:cTn>
                              </p:par>
                            </p:childTnLst>
                          </p:cTn>
                        </p:par>
                        <p:par>
                          <p:cTn id="65" fill="hold">
                            <p:stCondLst>
                              <p:cond delay="7500"/>
                            </p:stCondLst>
                            <p:childTnLst>
                              <p:par>
                                <p:cTn id="66" presetID="26" presetClass="entr" presetSubtype="0"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80">
                                          <p:stCondLst>
                                            <p:cond delay="0"/>
                                          </p:stCondLst>
                                        </p:cTn>
                                        <p:tgtEl>
                                          <p:spTgt spid="8"/>
                                        </p:tgtEl>
                                      </p:cBhvr>
                                    </p:animEffect>
                                    <p:anim calcmode="lin" valueType="num">
                                      <p:cBhvr>
                                        <p:cTn id="6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4" dur="26">
                                          <p:stCondLst>
                                            <p:cond delay="650"/>
                                          </p:stCondLst>
                                        </p:cTn>
                                        <p:tgtEl>
                                          <p:spTgt spid="8"/>
                                        </p:tgtEl>
                                      </p:cBhvr>
                                      <p:to x="100000" y="60000"/>
                                    </p:animScale>
                                    <p:animScale>
                                      <p:cBhvr>
                                        <p:cTn id="75" dur="166" decel="50000">
                                          <p:stCondLst>
                                            <p:cond delay="676"/>
                                          </p:stCondLst>
                                        </p:cTn>
                                        <p:tgtEl>
                                          <p:spTgt spid="8"/>
                                        </p:tgtEl>
                                      </p:cBhvr>
                                      <p:to x="100000" y="100000"/>
                                    </p:animScale>
                                    <p:animScale>
                                      <p:cBhvr>
                                        <p:cTn id="76" dur="26">
                                          <p:stCondLst>
                                            <p:cond delay="1312"/>
                                          </p:stCondLst>
                                        </p:cTn>
                                        <p:tgtEl>
                                          <p:spTgt spid="8"/>
                                        </p:tgtEl>
                                      </p:cBhvr>
                                      <p:to x="100000" y="80000"/>
                                    </p:animScale>
                                    <p:animScale>
                                      <p:cBhvr>
                                        <p:cTn id="77" dur="166" decel="50000">
                                          <p:stCondLst>
                                            <p:cond delay="1338"/>
                                          </p:stCondLst>
                                        </p:cTn>
                                        <p:tgtEl>
                                          <p:spTgt spid="8"/>
                                        </p:tgtEl>
                                      </p:cBhvr>
                                      <p:to x="100000" y="100000"/>
                                    </p:animScale>
                                    <p:animScale>
                                      <p:cBhvr>
                                        <p:cTn id="78" dur="26">
                                          <p:stCondLst>
                                            <p:cond delay="1642"/>
                                          </p:stCondLst>
                                        </p:cTn>
                                        <p:tgtEl>
                                          <p:spTgt spid="8"/>
                                        </p:tgtEl>
                                      </p:cBhvr>
                                      <p:to x="100000" y="90000"/>
                                    </p:animScale>
                                    <p:animScale>
                                      <p:cBhvr>
                                        <p:cTn id="79" dur="166" decel="50000">
                                          <p:stCondLst>
                                            <p:cond delay="1668"/>
                                          </p:stCondLst>
                                        </p:cTn>
                                        <p:tgtEl>
                                          <p:spTgt spid="8"/>
                                        </p:tgtEl>
                                      </p:cBhvr>
                                      <p:to x="100000" y="100000"/>
                                    </p:animScale>
                                    <p:animScale>
                                      <p:cBhvr>
                                        <p:cTn id="80" dur="26">
                                          <p:stCondLst>
                                            <p:cond delay="1808"/>
                                          </p:stCondLst>
                                        </p:cTn>
                                        <p:tgtEl>
                                          <p:spTgt spid="8"/>
                                        </p:tgtEl>
                                      </p:cBhvr>
                                      <p:to x="100000" y="95000"/>
                                    </p:animScale>
                                    <p:animScale>
                                      <p:cBhvr>
                                        <p:cTn id="8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2">
            <a:extLst>
              <a:ext uri="{FF2B5EF4-FFF2-40B4-BE49-F238E27FC236}">
                <a16:creationId xmlns:a16="http://schemas.microsoft.com/office/drawing/2014/main" id="{0A5DEA0F-2C42-4DDE-AC7D-E77CA3FD53D7}"/>
              </a:ext>
            </a:extLst>
          </p:cNvPr>
          <p:cNvSpPr/>
          <p:nvPr/>
        </p:nvSpPr>
        <p:spPr>
          <a:xfrm>
            <a:off x="4320209" y="480960"/>
            <a:ext cx="3708005" cy="650082"/>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a:solidFill>
                  <a:schemeClr val="tx1"/>
                </a:solidFill>
                <a:latin typeface="Sakkal Majalla" panose="02000000000000000000" pitchFamily="2" charset="-78"/>
                <a:cs typeface="Sakkal Majalla" panose="02000000000000000000" pitchFamily="2" charset="-78"/>
              </a:rPr>
              <a:t> تابع: </a:t>
            </a:r>
            <a:r>
              <a:rPr lang="ar-BH" sz="3600" b="1" dirty="0">
                <a:solidFill>
                  <a:schemeClr val="tx1"/>
                </a:solidFill>
                <a:latin typeface="Sakkal Majalla" panose="02000000000000000000" pitchFamily="2" charset="-78"/>
                <a:cs typeface="Sakkal Majalla" panose="02000000000000000000" pitchFamily="2" charset="-78"/>
              </a:rPr>
              <a:t>أ</a:t>
            </a:r>
            <a:r>
              <a:rPr lang="ar-SA" sz="3600" b="1" dirty="0">
                <a:solidFill>
                  <a:schemeClr val="tx1"/>
                </a:solidFill>
                <a:latin typeface="Sakkal Majalla" panose="02000000000000000000" pitchFamily="2" charset="-78"/>
                <a:cs typeface="Sakkal Majalla" panose="02000000000000000000" pitchFamily="2" charset="-78"/>
              </a:rPr>
              <a:t>قسام موانع الزواج</a:t>
            </a:r>
            <a:endParaRPr lang="en-US" sz="3600" b="1" dirty="0">
              <a:latin typeface="Sakkal Majalla" panose="02000000000000000000" pitchFamily="2" charset="-78"/>
              <a:cs typeface="Sakkal Majalla" panose="02000000000000000000" pitchFamily="2" charset="-78"/>
            </a:endParaRPr>
          </a:p>
        </p:txBody>
      </p:sp>
      <p:sp>
        <p:nvSpPr>
          <p:cNvPr id="7" name="عنصر نائب للمحتوى 2">
            <a:extLst>
              <a:ext uri="{FF2B5EF4-FFF2-40B4-BE49-F238E27FC236}">
                <a16:creationId xmlns:a16="http://schemas.microsoft.com/office/drawing/2014/main" id="{7DF23EC0-3C28-467C-9E0D-90656DD9C866}"/>
              </a:ext>
            </a:extLst>
          </p:cNvPr>
          <p:cNvSpPr>
            <a:spLocks noGrp="1"/>
          </p:cNvSpPr>
          <p:nvPr>
            <p:ph idx="1"/>
          </p:nvPr>
        </p:nvSpPr>
        <p:spPr>
          <a:xfrm>
            <a:off x="205408" y="1315325"/>
            <a:ext cx="11781184" cy="2594113"/>
          </a:xfrm>
          <a:solidFill>
            <a:schemeClr val="accent2">
              <a:lumMod val="20000"/>
              <a:lumOff val="80000"/>
            </a:schemeClr>
          </a:solidFill>
          <a:ln>
            <a:solidFill>
              <a:schemeClr val="accent2">
                <a:lumMod val="40000"/>
                <a:lumOff val="60000"/>
              </a:schemeClr>
            </a:solid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ormAutofit/>
          </a:bodyPr>
          <a:lstStyle/>
          <a:p>
            <a:pPr algn="ctr" rtl="1">
              <a:lnSpc>
                <a:spcPct val="100000"/>
              </a:lnSpc>
              <a:buNone/>
            </a:pPr>
            <a:endParaRPr lang="ar-BH" sz="1600" b="1" dirty="0">
              <a:latin typeface="Sakkal Majalla" panose="02000000000000000000" pitchFamily="2" charset="-78"/>
              <a:cs typeface="Sakkal Majalla" panose="02000000000000000000" pitchFamily="2" charset="-78"/>
            </a:endParaRPr>
          </a:p>
          <a:p>
            <a:pPr algn="ctr" rtl="1">
              <a:lnSpc>
                <a:spcPct val="100000"/>
              </a:lnSpc>
              <a:buNone/>
            </a:pPr>
            <a:r>
              <a:rPr lang="ar-SA" sz="3200" b="1" dirty="0">
                <a:latin typeface="Sakkal Majalla" panose="02000000000000000000" pitchFamily="2" charset="-78"/>
                <a:cs typeface="Sakkal Majalla" panose="02000000000000000000" pitchFamily="2" charset="-78"/>
              </a:rPr>
              <a:t>القسم الأول</a:t>
            </a:r>
            <a:r>
              <a:rPr lang="ar-BH" sz="3200" b="1" dirty="0">
                <a:latin typeface="Sakkal Majalla" panose="02000000000000000000" pitchFamily="2" charset="-78"/>
                <a:cs typeface="Sakkal Majalla" panose="02000000000000000000" pitchFamily="2" charset="-78"/>
              </a:rPr>
              <a:t>:</a:t>
            </a:r>
            <a:r>
              <a:rPr lang="ar-SA" sz="3200" dirty="0">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cs typeface="Sakkal Majalla" panose="02000000000000000000" pitchFamily="2" charset="-78"/>
              </a:rPr>
              <a:t>ال</a:t>
            </a:r>
            <a:r>
              <a:rPr lang="ar-SA" sz="3200" b="1" dirty="0">
                <a:latin typeface="Sakkal Majalla" panose="02000000000000000000" pitchFamily="2" charset="-78"/>
                <a:cs typeface="Sakkal Majalla" panose="02000000000000000000" pitchFamily="2" charset="-78"/>
              </a:rPr>
              <a:t>موانع </a:t>
            </a:r>
            <a:r>
              <a:rPr lang="ar-BH" sz="3200" b="1" dirty="0">
                <a:latin typeface="Sakkal Majalla" panose="02000000000000000000" pitchFamily="2" charset="-78"/>
                <a:cs typeface="Sakkal Majalla" panose="02000000000000000000" pitchFamily="2" charset="-78"/>
              </a:rPr>
              <a:t>ال</a:t>
            </a:r>
            <a:r>
              <a:rPr lang="ar-SA" sz="3200" b="1" dirty="0" err="1">
                <a:latin typeface="Sakkal Majalla" panose="02000000000000000000" pitchFamily="2" charset="-78"/>
                <a:cs typeface="Sakkal Majalla" panose="02000000000000000000" pitchFamily="2" charset="-78"/>
              </a:rPr>
              <a:t>مؤب</a:t>
            </a:r>
            <a:r>
              <a:rPr lang="ar-BH" sz="3200" b="1" dirty="0">
                <a:latin typeface="Sakkal Majalla" panose="02000000000000000000" pitchFamily="2" charset="-78"/>
                <a:cs typeface="Sakkal Majalla" panose="02000000000000000000" pitchFamily="2" charset="-78"/>
              </a:rPr>
              <a:t>ّ</a:t>
            </a:r>
            <a:r>
              <a:rPr lang="ar-SA" sz="3200" b="1" dirty="0" err="1">
                <a:latin typeface="Sakkal Majalla" panose="02000000000000000000" pitchFamily="2" charset="-78"/>
                <a:cs typeface="Sakkal Majalla" panose="02000000000000000000" pitchFamily="2" charset="-78"/>
              </a:rPr>
              <a:t>دة</a:t>
            </a:r>
            <a:r>
              <a:rPr lang="ar-BH" sz="3200" b="1" dirty="0">
                <a:latin typeface="Sakkal Majalla" panose="02000000000000000000" pitchFamily="2" charset="-78"/>
                <a:cs typeface="Sakkal Majalla" panose="02000000000000000000" pitchFamily="2" charset="-78"/>
              </a:rPr>
              <a:t> </a:t>
            </a:r>
          </a:p>
          <a:p>
            <a:pPr algn="ctr" rtl="1">
              <a:lnSpc>
                <a:spcPct val="100000"/>
              </a:lnSpc>
              <a:buNone/>
            </a:pPr>
            <a:endParaRPr lang="ar-SA" sz="1400" b="1" dirty="0">
              <a:latin typeface="Sakkal Majalla" panose="02000000000000000000" pitchFamily="2" charset="-78"/>
              <a:cs typeface="Sakkal Majalla" panose="02000000000000000000" pitchFamily="2" charset="-78"/>
            </a:endParaRPr>
          </a:p>
          <a:p>
            <a:pPr algn="ctr" rtl="1">
              <a:lnSpc>
                <a:spcPct val="100000"/>
              </a:lnSpc>
              <a:buNone/>
            </a:pPr>
            <a:r>
              <a:rPr lang="ar-SA" sz="3000" b="1" dirty="0">
                <a:solidFill>
                  <a:schemeClr val="tx1"/>
                </a:solidFill>
                <a:latin typeface="Sakkal Majalla" panose="02000000000000000000" pitchFamily="2" charset="-78"/>
                <a:cs typeface="Sakkal Majalla" panose="02000000000000000000" pitchFamily="2" charset="-78"/>
              </a:rPr>
              <a:t>المانع الثاني:</a:t>
            </a:r>
            <a:r>
              <a:rPr lang="ar-SA" sz="3000" b="1" dirty="0">
                <a:solidFill>
                  <a:srgbClr val="FF0000"/>
                </a:solidFill>
                <a:latin typeface="Sakkal Majalla" panose="02000000000000000000" pitchFamily="2" charset="-78"/>
                <a:cs typeface="Sakkal Majalla" panose="02000000000000000000" pitchFamily="2" charset="-78"/>
              </a:rPr>
              <a:t> الرضاعُ</a:t>
            </a:r>
            <a:r>
              <a:rPr lang="ar-SA" sz="3000" b="1" dirty="0">
                <a:solidFill>
                  <a:schemeClr val="tx1"/>
                </a:solidFill>
                <a:latin typeface="Sakkal Majalla" panose="02000000000000000000" pitchFamily="2" charset="-78"/>
                <a:cs typeface="Sakkal Majalla" panose="02000000000000000000" pitchFamily="2" charset="-78"/>
              </a:rPr>
              <a:t>: </a:t>
            </a:r>
            <a:r>
              <a:rPr lang="ar-BH" sz="3000" b="1" dirty="0">
                <a:solidFill>
                  <a:schemeClr val="tx1"/>
                </a:solidFill>
                <a:latin typeface="Sakkal Majalla" panose="02000000000000000000" pitchFamily="2" charset="-78"/>
                <a:cs typeface="Sakkal Majalla" panose="02000000000000000000" pitchFamily="2" charset="-78"/>
              </a:rPr>
              <a:t>و</a:t>
            </a:r>
            <a:r>
              <a:rPr lang="ar-SA" sz="3000" b="1" dirty="0">
                <a:solidFill>
                  <a:schemeClr val="tx1"/>
                </a:solidFill>
                <a:latin typeface="Sakkal Majalla" panose="02000000000000000000" pitchFamily="2" charset="-78"/>
                <a:cs typeface="Sakkal Majalla" panose="02000000000000000000" pitchFamily="2" charset="-78"/>
              </a:rPr>
              <a:t>هو اسمٌ لوصول لبن امرأة</a:t>
            </a:r>
            <a:r>
              <a:rPr lang="ar-BH" sz="3000" b="1" dirty="0">
                <a:solidFill>
                  <a:schemeClr val="tx1"/>
                </a:solidFill>
                <a:latin typeface="Sakkal Majalla" panose="02000000000000000000" pitchFamily="2" charset="-78"/>
                <a:cs typeface="Sakkal Majalla" panose="02000000000000000000" pitchFamily="2" charset="-78"/>
              </a:rPr>
              <a:t>ٍ</a:t>
            </a:r>
            <a:r>
              <a:rPr lang="ar-SA" sz="3000" b="1" dirty="0">
                <a:solidFill>
                  <a:schemeClr val="tx1"/>
                </a:solidFill>
                <a:latin typeface="Sakkal Majalla" panose="02000000000000000000" pitchFamily="2" charset="-78"/>
                <a:cs typeface="Sakkal Majalla" panose="02000000000000000000" pitchFamily="2" charset="-78"/>
              </a:rPr>
              <a:t> في جوف طفلٍ.</a:t>
            </a:r>
          </a:p>
        </p:txBody>
      </p:sp>
      <p:graphicFrame>
        <p:nvGraphicFramePr>
          <p:cNvPr id="10" name="جدول 10">
            <a:extLst>
              <a:ext uri="{FF2B5EF4-FFF2-40B4-BE49-F238E27FC236}">
                <a16:creationId xmlns:a16="http://schemas.microsoft.com/office/drawing/2014/main" id="{314498D7-17A1-438F-8FAA-C488FF9718D4}"/>
              </a:ext>
            </a:extLst>
          </p:cNvPr>
          <p:cNvGraphicFramePr>
            <a:graphicFrameLocks noGrp="1"/>
          </p:cNvGraphicFramePr>
          <p:nvPr>
            <p:extLst>
              <p:ext uri="{D42A27DB-BD31-4B8C-83A1-F6EECF244321}">
                <p14:modId xmlns:p14="http://schemas.microsoft.com/office/powerpoint/2010/main" val="2129920632"/>
              </p:ext>
            </p:extLst>
          </p:nvPr>
        </p:nvGraphicFramePr>
        <p:xfrm>
          <a:off x="205408" y="4004821"/>
          <a:ext cx="11781184" cy="2346747"/>
        </p:xfrm>
        <a:graphic>
          <a:graphicData uri="http://schemas.openxmlformats.org/drawingml/2006/table">
            <a:tbl>
              <a:tblPr firstRow="1" bandRow="1">
                <a:tableStyleId>{1FECB4D8-DB02-4DC6-A0A2-4F2EBAE1DC90}</a:tableStyleId>
              </a:tblPr>
              <a:tblGrid>
                <a:gridCol w="5814910">
                  <a:extLst>
                    <a:ext uri="{9D8B030D-6E8A-4147-A177-3AD203B41FA5}">
                      <a16:colId xmlns:a16="http://schemas.microsoft.com/office/drawing/2014/main" val="1543263139"/>
                    </a:ext>
                  </a:extLst>
                </a:gridCol>
                <a:gridCol w="814424">
                  <a:extLst>
                    <a:ext uri="{9D8B030D-6E8A-4147-A177-3AD203B41FA5}">
                      <a16:colId xmlns:a16="http://schemas.microsoft.com/office/drawing/2014/main" val="3765730826"/>
                    </a:ext>
                  </a:extLst>
                </a:gridCol>
                <a:gridCol w="4145842">
                  <a:extLst>
                    <a:ext uri="{9D8B030D-6E8A-4147-A177-3AD203B41FA5}">
                      <a16:colId xmlns:a16="http://schemas.microsoft.com/office/drawing/2014/main" val="2066566192"/>
                    </a:ext>
                  </a:extLst>
                </a:gridCol>
                <a:gridCol w="1006008">
                  <a:extLst>
                    <a:ext uri="{9D8B030D-6E8A-4147-A177-3AD203B41FA5}">
                      <a16:colId xmlns:a16="http://schemas.microsoft.com/office/drawing/2014/main" val="1048774511"/>
                    </a:ext>
                  </a:extLst>
                </a:gridCol>
              </a:tblGrid>
              <a:tr h="6551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الدليل</a:t>
                      </a:r>
                      <a:endParaRPr kumimoji="0" lang="en-US"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الحكم</a:t>
                      </a:r>
                      <a:endParaRPr kumimoji="0" lang="en-US"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ctr">
                        <a:lnSpc>
                          <a:spcPct val="100000"/>
                        </a:lnSpc>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مثاله</a:t>
                      </a:r>
                      <a:endParaRPr lang="en-US" sz="24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النوع</a:t>
                      </a: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20020076"/>
                  </a:ext>
                </a:extLst>
              </a:tr>
              <a:tr h="370840">
                <a:tc>
                  <a:txBody>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قال</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تعال</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ى</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SA" sz="24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kumimoji="0" lang="ar-SA" sz="24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وَأُمَّهَاتُكُمْ</a:t>
                      </a:r>
                      <a:r>
                        <a:rPr kumimoji="0" lang="ar-BH" sz="24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 </a:t>
                      </a:r>
                      <a:r>
                        <a:rPr kumimoji="0" lang="ar-SA" sz="24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اللاَّتِي</a:t>
                      </a:r>
                      <a:r>
                        <a:rPr kumimoji="0" lang="ar-BH" sz="24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 </a:t>
                      </a:r>
                      <a:r>
                        <a:rPr kumimoji="0" lang="ar-SA" sz="24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أَرْضَعْنَكُمْ</a:t>
                      </a:r>
                      <a:r>
                        <a:rPr kumimoji="0" lang="ar-BH" sz="24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 </a:t>
                      </a:r>
                      <a:r>
                        <a:rPr kumimoji="0" lang="ar-SA" sz="24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وَأَخَوَاتُكُمْ</a:t>
                      </a:r>
                      <a:r>
                        <a:rPr kumimoji="0" lang="ar-BH" sz="24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 </a:t>
                      </a:r>
                      <a:r>
                        <a:rPr kumimoji="0" lang="ar-SA" sz="24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مِنْ الرَّضَاعَةِ</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لقوله </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SA" sz="2400" b="1" i="0" u="none" strike="noStrike" kern="1200" cap="none" spc="0" normalizeH="0" baseline="0" noProof="0" dirty="0">
                          <a:ln>
                            <a:noFill/>
                          </a:ln>
                          <a:solidFill>
                            <a:schemeClr val="accent6">
                              <a:lumMod val="50000"/>
                            </a:schemeClr>
                          </a:solidFill>
                          <a:effectLst/>
                          <a:uLnTx/>
                          <a:uFillTx/>
                          <a:latin typeface="Sakkal Majalla" panose="02000000000000000000" pitchFamily="2" charset="-78"/>
                          <a:ea typeface="+mn-ea"/>
                          <a:cs typeface="Sakkal Majalla" panose="02000000000000000000" pitchFamily="2" charset="-78"/>
                        </a:rPr>
                        <a:t>يَحْرُمُ مِنَ الرَّضَاعَةِ مَا يَحْرُمُ مِن</a:t>
                      </a:r>
                      <a:r>
                        <a:rPr kumimoji="0" lang="ar-BH" sz="2400" b="1" i="0" u="none" strike="noStrike" kern="1200" cap="none" spc="0" normalizeH="0" baseline="0" noProof="0" dirty="0">
                          <a:ln>
                            <a:noFill/>
                          </a:ln>
                          <a:solidFill>
                            <a:schemeClr val="accent6">
                              <a:lumMod val="50000"/>
                            </a:schemeClr>
                          </a:solidFill>
                          <a:effectLst/>
                          <a:uLnTx/>
                          <a:uFillTx/>
                          <a:latin typeface="Sakkal Majalla" panose="02000000000000000000" pitchFamily="2" charset="-78"/>
                          <a:ea typeface="+mn-ea"/>
                          <a:cs typeface="Sakkal Majalla" panose="02000000000000000000" pitchFamily="2" charset="-78"/>
                        </a:rPr>
                        <a:t>َ</a:t>
                      </a:r>
                      <a:r>
                        <a:rPr kumimoji="0" lang="ar-SA" sz="2400" b="1" i="0" u="none" strike="noStrike" kern="1200" cap="none" spc="0" normalizeH="0" baseline="0" noProof="0" dirty="0">
                          <a:ln>
                            <a:noFill/>
                          </a:ln>
                          <a:solidFill>
                            <a:schemeClr val="accent6">
                              <a:lumMod val="50000"/>
                            </a:schemeClr>
                          </a:solidFill>
                          <a:effectLst/>
                          <a:uLnTx/>
                          <a:uFillTx/>
                          <a:latin typeface="Sakkal Majalla" panose="02000000000000000000" pitchFamily="2" charset="-78"/>
                          <a:ea typeface="+mn-ea"/>
                          <a:cs typeface="Sakkal Majalla" panose="02000000000000000000" pitchFamily="2" charset="-78"/>
                        </a:rPr>
                        <a:t> الولادة</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فكل</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ال</a:t>
                      </a:r>
                      <a:r>
                        <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صول والفروع التي تحرم بالنسب تحرم بالرضاع.</a:t>
                      </a:r>
                    </a:p>
                  </a:txBody>
                  <a:tcPr>
                    <a:lnR w="12700" cap="flat" cmpd="sng" algn="ctr">
                      <a:solidFill>
                        <a:schemeClr val="bg1">
                          <a:lumMod val="50000"/>
                        </a:schemeClr>
                      </a:solidFill>
                      <a:prstDash val="solid"/>
                      <a:round/>
                      <a:headEnd type="none" w="med" len="med"/>
                      <a:tailEnd type="none" w="med" len="med"/>
                    </a:lnR>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ar-SA" sz="2400" b="1" i="0" u="sng"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حرام</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ctr">
                        <a:lnSpc>
                          <a:spcPct val="150000"/>
                        </a:lnSpc>
                      </a:pPr>
                      <a:r>
                        <a:rPr lang="ar-SA" sz="2400" b="1" dirty="0">
                          <a:latin typeface="Sakkal Majalla" panose="02000000000000000000" pitchFamily="2" charset="-78"/>
                          <a:cs typeface="Sakkal Majalla" panose="02000000000000000000" pitchFamily="2" charset="-78"/>
                        </a:rPr>
                        <a:t>الطفل الذي رضع من غير أ</a:t>
                      </a:r>
                      <a:r>
                        <a:rPr lang="ar-BH"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م</a:t>
                      </a:r>
                      <a:r>
                        <a:rPr lang="ar-BH"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ه الحقيقية خمس رضعات م</a:t>
                      </a:r>
                      <a:r>
                        <a:rPr lang="ar-BH"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ش</a:t>
                      </a:r>
                      <a:r>
                        <a:rPr lang="ar-BH"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بعات متفر</a:t>
                      </a:r>
                      <a:r>
                        <a:rPr lang="ar-BH"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قات أصبح ابنًا لمن أرضعته.</a:t>
                      </a:r>
                      <a:endParaRPr lang="en-US" sz="2400" b="1" dirty="0">
                        <a:latin typeface="Sakkal Majalla" panose="02000000000000000000" pitchFamily="2" charset="-78"/>
                        <a:cs typeface="Sakkal Majalla" panose="02000000000000000000" pitchFamily="2" charset="-7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ctr">
                        <a:lnSpc>
                          <a:spcPct val="150000"/>
                        </a:lnSpc>
                      </a:pPr>
                      <a:r>
                        <a:rPr lang="ar-SA" sz="2400" b="1" dirty="0">
                          <a:latin typeface="Sakkal Majalla" panose="02000000000000000000" pitchFamily="2" charset="-78"/>
                          <a:cs typeface="Sakkal Majalla" panose="02000000000000000000" pitchFamily="2" charset="-78"/>
                        </a:rPr>
                        <a:t>الرضاع</a:t>
                      </a:r>
                      <a:endParaRPr lang="en-US" sz="24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579557348"/>
                  </a:ext>
                </a:extLst>
              </a:tr>
            </a:tbl>
          </a:graphicData>
        </a:graphic>
      </p:graphicFrame>
      <p:sp>
        <p:nvSpPr>
          <p:cNvPr id="2" name="مستطيل 5">
            <a:extLst>
              <a:ext uri="{FF2B5EF4-FFF2-40B4-BE49-F238E27FC236}">
                <a16:creationId xmlns:a16="http://schemas.microsoft.com/office/drawing/2014/main" id="{00AE9DDC-7195-4B0A-8B0B-96AE91124352}"/>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0088834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additive="base">
                                        <p:cTn id="14"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7">
                                            <p:bg/>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5"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xEl>
                                              <p:pRg st="1" end="1"/>
                                            </p:txEl>
                                          </p:spTgt>
                                        </p:tgtEl>
                                      </p:cBhvr>
                                    </p:animEffect>
                                  </p:childTnLst>
                                </p:cTn>
                              </p:par>
                            </p:childTnLst>
                          </p:cTn>
                        </p:par>
                        <p:par>
                          <p:cTn id="27" fill="hold">
                            <p:stCondLst>
                              <p:cond delay="2500"/>
                            </p:stCondLst>
                            <p:childTnLst>
                              <p:par>
                                <p:cTn id="28" presetID="26" presetClass="entr" presetSubtype="0" fill="hold" grpId="0"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down)">
                                      <p:cBhvr>
                                        <p:cTn id="30" dur="580">
                                          <p:stCondLst>
                                            <p:cond delay="0"/>
                                          </p:stCondLst>
                                        </p:cTn>
                                        <p:tgtEl>
                                          <p:spTgt spid="7">
                                            <p:txEl>
                                              <p:pRg st="3" end="3"/>
                                            </p:txEl>
                                          </p:spTgt>
                                        </p:tgtEl>
                                      </p:cBhvr>
                                    </p:animEffect>
                                    <p:anim calcmode="lin" valueType="num">
                                      <p:cBhvr>
                                        <p:cTn id="31"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xEl>
                                              <p:pRg st="3" end="3"/>
                                            </p:txEl>
                                          </p:spTgt>
                                        </p:tgtEl>
                                      </p:cBhvr>
                                      <p:to x="100000" y="60000"/>
                                    </p:animScale>
                                    <p:animScale>
                                      <p:cBhvr>
                                        <p:cTn id="37" dur="166" decel="50000">
                                          <p:stCondLst>
                                            <p:cond delay="676"/>
                                          </p:stCondLst>
                                        </p:cTn>
                                        <p:tgtEl>
                                          <p:spTgt spid="7">
                                            <p:txEl>
                                              <p:pRg st="3" end="3"/>
                                            </p:txEl>
                                          </p:spTgt>
                                        </p:tgtEl>
                                      </p:cBhvr>
                                      <p:to x="100000" y="100000"/>
                                    </p:animScale>
                                    <p:animScale>
                                      <p:cBhvr>
                                        <p:cTn id="38" dur="26">
                                          <p:stCondLst>
                                            <p:cond delay="1312"/>
                                          </p:stCondLst>
                                        </p:cTn>
                                        <p:tgtEl>
                                          <p:spTgt spid="7">
                                            <p:txEl>
                                              <p:pRg st="3" end="3"/>
                                            </p:txEl>
                                          </p:spTgt>
                                        </p:tgtEl>
                                      </p:cBhvr>
                                      <p:to x="100000" y="80000"/>
                                    </p:animScale>
                                    <p:animScale>
                                      <p:cBhvr>
                                        <p:cTn id="39" dur="166" decel="50000">
                                          <p:stCondLst>
                                            <p:cond delay="1338"/>
                                          </p:stCondLst>
                                        </p:cTn>
                                        <p:tgtEl>
                                          <p:spTgt spid="7">
                                            <p:txEl>
                                              <p:pRg st="3" end="3"/>
                                            </p:txEl>
                                          </p:spTgt>
                                        </p:tgtEl>
                                      </p:cBhvr>
                                      <p:to x="100000" y="100000"/>
                                    </p:animScale>
                                    <p:animScale>
                                      <p:cBhvr>
                                        <p:cTn id="40" dur="26">
                                          <p:stCondLst>
                                            <p:cond delay="1642"/>
                                          </p:stCondLst>
                                        </p:cTn>
                                        <p:tgtEl>
                                          <p:spTgt spid="7">
                                            <p:txEl>
                                              <p:pRg st="3" end="3"/>
                                            </p:txEl>
                                          </p:spTgt>
                                        </p:tgtEl>
                                      </p:cBhvr>
                                      <p:to x="100000" y="90000"/>
                                    </p:animScale>
                                    <p:animScale>
                                      <p:cBhvr>
                                        <p:cTn id="41" dur="166" decel="50000">
                                          <p:stCondLst>
                                            <p:cond delay="1668"/>
                                          </p:stCondLst>
                                        </p:cTn>
                                        <p:tgtEl>
                                          <p:spTgt spid="7">
                                            <p:txEl>
                                              <p:pRg st="3" end="3"/>
                                            </p:txEl>
                                          </p:spTgt>
                                        </p:tgtEl>
                                      </p:cBhvr>
                                      <p:to x="100000" y="100000"/>
                                    </p:animScale>
                                    <p:animScale>
                                      <p:cBhvr>
                                        <p:cTn id="42" dur="26">
                                          <p:stCondLst>
                                            <p:cond delay="1808"/>
                                          </p:stCondLst>
                                        </p:cTn>
                                        <p:tgtEl>
                                          <p:spTgt spid="7">
                                            <p:txEl>
                                              <p:pRg st="3" end="3"/>
                                            </p:txEl>
                                          </p:spTgt>
                                        </p:tgtEl>
                                      </p:cBhvr>
                                      <p:to x="100000" y="95000"/>
                                    </p:animScale>
                                    <p:animScale>
                                      <p:cBhvr>
                                        <p:cTn id="43" dur="166" decel="50000">
                                          <p:stCondLst>
                                            <p:cond delay="1834"/>
                                          </p:stCondLst>
                                        </p:cTn>
                                        <p:tgtEl>
                                          <p:spTgt spid="7">
                                            <p:txEl>
                                              <p:pRg st="3" end="3"/>
                                            </p:txEl>
                                          </p:spTgt>
                                        </p:tgtEl>
                                      </p:cBhvr>
                                      <p:to x="100000" y="100000"/>
                                    </p:animScale>
                                  </p:childTnLst>
                                </p:cTn>
                              </p:par>
                            </p:childTnLst>
                          </p:cTn>
                        </p:par>
                        <p:par>
                          <p:cTn id="44" fill="hold">
                            <p:stCondLst>
                              <p:cond delay="4500"/>
                            </p:stCondLst>
                            <p:childTnLst>
                              <p:par>
                                <p:cTn id="45" presetID="31"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2">
            <a:extLst>
              <a:ext uri="{FF2B5EF4-FFF2-40B4-BE49-F238E27FC236}">
                <a16:creationId xmlns:a16="http://schemas.microsoft.com/office/drawing/2014/main" id="{D978CB71-8C81-4F9E-B2DB-CB967B544556}"/>
              </a:ext>
            </a:extLst>
          </p:cNvPr>
          <p:cNvSpPr/>
          <p:nvPr/>
        </p:nvSpPr>
        <p:spPr>
          <a:xfrm>
            <a:off x="4241995" y="141462"/>
            <a:ext cx="3708005" cy="650082"/>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a:solidFill>
                  <a:schemeClr val="tx1"/>
                </a:solidFill>
                <a:latin typeface="Sakkal Majalla" panose="02000000000000000000" pitchFamily="2" charset="-78"/>
                <a:cs typeface="Sakkal Majalla" panose="02000000000000000000" pitchFamily="2" charset="-78"/>
              </a:rPr>
              <a:t> تابع: </a:t>
            </a:r>
            <a:r>
              <a:rPr lang="ar-BH" sz="3600" b="1" dirty="0">
                <a:solidFill>
                  <a:schemeClr val="tx1"/>
                </a:solidFill>
                <a:latin typeface="Sakkal Majalla" panose="02000000000000000000" pitchFamily="2" charset="-78"/>
                <a:cs typeface="Sakkal Majalla" panose="02000000000000000000" pitchFamily="2" charset="-78"/>
              </a:rPr>
              <a:t>أ</a:t>
            </a:r>
            <a:r>
              <a:rPr lang="ar-SA" sz="3600" b="1" dirty="0">
                <a:solidFill>
                  <a:schemeClr val="tx1"/>
                </a:solidFill>
                <a:latin typeface="Sakkal Majalla" panose="02000000000000000000" pitchFamily="2" charset="-78"/>
                <a:cs typeface="Sakkal Majalla" panose="02000000000000000000" pitchFamily="2" charset="-78"/>
              </a:rPr>
              <a:t>قسام موانع الزواج</a:t>
            </a:r>
            <a:endParaRPr lang="en-US" sz="3600" b="1" dirty="0">
              <a:latin typeface="Sakkal Majalla" panose="02000000000000000000" pitchFamily="2" charset="-78"/>
              <a:cs typeface="Sakkal Majalla" panose="02000000000000000000" pitchFamily="2" charset="-78"/>
            </a:endParaRPr>
          </a:p>
        </p:txBody>
      </p:sp>
      <p:sp>
        <p:nvSpPr>
          <p:cNvPr id="6" name="عنصر نائب للمحتوى 2">
            <a:extLst>
              <a:ext uri="{FF2B5EF4-FFF2-40B4-BE49-F238E27FC236}">
                <a16:creationId xmlns:a16="http://schemas.microsoft.com/office/drawing/2014/main" id="{3D2B92D6-D0EF-4108-BFAF-FD0288CA3A95}"/>
              </a:ext>
            </a:extLst>
          </p:cNvPr>
          <p:cNvSpPr>
            <a:spLocks noGrp="1"/>
          </p:cNvSpPr>
          <p:nvPr>
            <p:ph idx="1"/>
          </p:nvPr>
        </p:nvSpPr>
        <p:spPr>
          <a:xfrm>
            <a:off x="125894" y="889673"/>
            <a:ext cx="11940209" cy="2478943"/>
          </a:xfrm>
          <a:solidFill>
            <a:schemeClr val="accent2">
              <a:lumMod val="20000"/>
              <a:lumOff val="80000"/>
            </a:schemeClr>
          </a:solidFill>
          <a:ln>
            <a:solidFill>
              <a:schemeClr val="accent2">
                <a:lumMod val="40000"/>
                <a:lumOff val="60000"/>
              </a:schemeClr>
            </a:solid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ormAutofit/>
          </a:bodyPr>
          <a:lstStyle/>
          <a:p>
            <a:pPr algn="ctr" rtl="1">
              <a:lnSpc>
                <a:spcPct val="100000"/>
              </a:lnSpc>
              <a:buNone/>
            </a:pPr>
            <a:endParaRPr lang="ar-BH" sz="1200" b="1" u="sng" dirty="0">
              <a:latin typeface="Sakkal Majalla" panose="02000000000000000000" pitchFamily="2" charset="-78"/>
              <a:cs typeface="Sakkal Majalla" panose="02000000000000000000" pitchFamily="2" charset="-78"/>
            </a:endParaRPr>
          </a:p>
          <a:p>
            <a:pPr algn="ctr" rtl="1">
              <a:lnSpc>
                <a:spcPct val="100000"/>
              </a:lnSpc>
              <a:buNone/>
            </a:pPr>
            <a:r>
              <a:rPr lang="ar-SA" sz="3200" b="1" u="sng" dirty="0">
                <a:latin typeface="Sakkal Majalla" panose="02000000000000000000" pitchFamily="2" charset="-78"/>
                <a:cs typeface="Sakkal Majalla" panose="02000000000000000000" pitchFamily="2" charset="-78"/>
              </a:rPr>
              <a:t>القسم الأول</a:t>
            </a:r>
            <a:r>
              <a:rPr lang="ar-BH" sz="3200" b="1" u="sng" dirty="0">
                <a:latin typeface="Sakkal Majalla" panose="02000000000000000000" pitchFamily="2" charset="-78"/>
                <a:cs typeface="Sakkal Majalla" panose="02000000000000000000" pitchFamily="2" charset="-78"/>
              </a:rPr>
              <a:t>:</a:t>
            </a:r>
            <a:r>
              <a:rPr lang="ar-SA" sz="3200" b="1" u="sng" dirty="0">
                <a:latin typeface="Sakkal Majalla" panose="02000000000000000000" pitchFamily="2" charset="-78"/>
                <a:cs typeface="Sakkal Majalla" panose="02000000000000000000" pitchFamily="2" charset="-78"/>
              </a:rPr>
              <a:t> </a:t>
            </a:r>
            <a:r>
              <a:rPr lang="ar-BH" sz="3200" b="1" u="sng" dirty="0">
                <a:latin typeface="Sakkal Majalla" panose="02000000000000000000" pitchFamily="2" charset="-78"/>
                <a:cs typeface="Sakkal Majalla" panose="02000000000000000000" pitchFamily="2" charset="-78"/>
              </a:rPr>
              <a:t>ال</a:t>
            </a:r>
            <a:r>
              <a:rPr lang="ar-SA" sz="3200" b="1" u="sng" dirty="0">
                <a:latin typeface="Sakkal Majalla" panose="02000000000000000000" pitchFamily="2" charset="-78"/>
                <a:cs typeface="Sakkal Majalla" panose="02000000000000000000" pitchFamily="2" charset="-78"/>
              </a:rPr>
              <a:t>موانع </a:t>
            </a:r>
            <a:r>
              <a:rPr lang="ar-BH" sz="3200" b="1" u="sng" dirty="0">
                <a:latin typeface="Sakkal Majalla" panose="02000000000000000000" pitchFamily="2" charset="-78"/>
                <a:cs typeface="Sakkal Majalla" panose="02000000000000000000" pitchFamily="2" charset="-78"/>
              </a:rPr>
              <a:t>ال</a:t>
            </a:r>
            <a:r>
              <a:rPr lang="ar-SA" sz="3200" b="1" u="sng" dirty="0" err="1">
                <a:latin typeface="Sakkal Majalla" panose="02000000000000000000" pitchFamily="2" charset="-78"/>
                <a:cs typeface="Sakkal Majalla" panose="02000000000000000000" pitchFamily="2" charset="-78"/>
              </a:rPr>
              <a:t>مؤب</a:t>
            </a:r>
            <a:r>
              <a:rPr lang="ar-BH" sz="3200" b="1" u="sng" dirty="0">
                <a:latin typeface="Sakkal Majalla" panose="02000000000000000000" pitchFamily="2" charset="-78"/>
                <a:cs typeface="Sakkal Majalla" panose="02000000000000000000" pitchFamily="2" charset="-78"/>
              </a:rPr>
              <a:t>ّ</a:t>
            </a:r>
            <a:r>
              <a:rPr lang="ar-SA" sz="3200" b="1" u="sng" dirty="0" err="1">
                <a:latin typeface="Sakkal Majalla" panose="02000000000000000000" pitchFamily="2" charset="-78"/>
                <a:cs typeface="Sakkal Majalla" panose="02000000000000000000" pitchFamily="2" charset="-78"/>
              </a:rPr>
              <a:t>دة</a:t>
            </a:r>
            <a:r>
              <a:rPr lang="ar-BH" sz="3200" b="1" u="sng" dirty="0">
                <a:latin typeface="Sakkal Majalla" panose="02000000000000000000" pitchFamily="2" charset="-78"/>
                <a:cs typeface="Sakkal Majalla" panose="02000000000000000000" pitchFamily="2" charset="-78"/>
              </a:rPr>
              <a:t> </a:t>
            </a:r>
          </a:p>
          <a:p>
            <a:pPr algn="ctr" rtl="1">
              <a:lnSpc>
                <a:spcPct val="100000"/>
              </a:lnSpc>
              <a:buNone/>
            </a:pPr>
            <a:endParaRPr lang="ar-SA" sz="1000" b="1" u="sng" dirty="0">
              <a:latin typeface="Sakkal Majalla" panose="02000000000000000000" pitchFamily="2" charset="-78"/>
              <a:cs typeface="Sakkal Majalla" panose="02000000000000000000" pitchFamily="2" charset="-78"/>
            </a:endParaRPr>
          </a:p>
          <a:p>
            <a:pPr algn="ctr" rtl="1">
              <a:lnSpc>
                <a:spcPct val="100000"/>
              </a:lnSpc>
              <a:buNone/>
            </a:pPr>
            <a:r>
              <a:rPr lang="ar-SA" sz="3000" b="1" dirty="0">
                <a:solidFill>
                  <a:schemeClr val="tx1"/>
                </a:solidFill>
                <a:latin typeface="Sakkal Majalla" panose="02000000000000000000" pitchFamily="2" charset="-78"/>
                <a:cs typeface="Sakkal Majalla" panose="02000000000000000000" pitchFamily="2" charset="-78"/>
              </a:rPr>
              <a:t>المانع الثالث: </a:t>
            </a:r>
            <a:r>
              <a:rPr lang="ar-SA" sz="3000" b="1" dirty="0">
                <a:solidFill>
                  <a:srgbClr val="FF0000"/>
                </a:solidFill>
                <a:latin typeface="Sakkal Majalla" panose="02000000000000000000" pitchFamily="2" charset="-78"/>
                <a:cs typeface="Sakkal Majalla" panose="02000000000000000000" pitchFamily="2" charset="-78"/>
              </a:rPr>
              <a:t>المصاهرة</a:t>
            </a:r>
            <a:r>
              <a:rPr lang="ar-BH" sz="3000" b="1" dirty="0">
                <a:solidFill>
                  <a:srgbClr val="FF0000"/>
                </a:solidFill>
                <a:latin typeface="Sakkal Majalla" panose="02000000000000000000" pitchFamily="2" charset="-78"/>
                <a:cs typeface="Sakkal Majalla" panose="02000000000000000000" pitchFamily="2" charset="-78"/>
              </a:rPr>
              <a:t>،</a:t>
            </a:r>
            <a:r>
              <a:rPr lang="ar-SA" sz="3000" b="1" dirty="0">
                <a:solidFill>
                  <a:srgbClr val="FF0000"/>
                </a:solidFill>
                <a:latin typeface="Sakkal Majalla" panose="02000000000000000000" pitchFamily="2" charset="-78"/>
                <a:cs typeface="Sakkal Majalla" panose="02000000000000000000" pitchFamily="2" charset="-78"/>
              </a:rPr>
              <a:t> </a:t>
            </a:r>
            <a:r>
              <a:rPr lang="ar-SA" sz="3000" b="1" dirty="0">
                <a:solidFill>
                  <a:prstClr val="black"/>
                </a:solidFill>
                <a:latin typeface="Sakkal Majalla" panose="02000000000000000000" pitchFamily="2" charset="-78"/>
                <a:cs typeface="Sakkal Majalla" panose="02000000000000000000" pitchFamily="2" charset="-78"/>
              </a:rPr>
              <a:t>وي</a:t>
            </a:r>
            <a:r>
              <a:rPr lang="ar-BH" sz="3000" b="1" dirty="0">
                <a:solidFill>
                  <a:prstClr val="black"/>
                </a:solidFill>
                <a:latin typeface="Sakkal Majalla" panose="02000000000000000000" pitchFamily="2" charset="-78"/>
                <a:cs typeface="Sakkal Majalla" panose="02000000000000000000" pitchFamily="2" charset="-78"/>
              </a:rPr>
              <a:t>ُ</a:t>
            </a:r>
            <a:r>
              <a:rPr lang="ar-SA" sz="3000" b="1" dirty="0">
                <a:solidFill>
                  <a:prstClr val="black"/>
                </a:solidFill>
                <a:latin typeface="Sakkal Majalla" panose="02000000000000000000" pitchFamily="2" charset="-78"/>
                <a:cs typeface="Sakkal Majalla" panose="02000000000000000000" pitchFamily="2" charset="-78"/>
              </a:rPr>
              <a:t>قصد بها "زوجةُ أصله وفرعه ومن لها على زوجِهِ ولادةٌ، وفرعُ زوجةٍ مَسَّها وإن</a:t>
            </a:r>
            <a:r>
              <a:rPr lang="ar-BH" sz="3000" b="1" dirty="0">
                <a:solidFill>
                  <a:prstClr val="black"/>
                </a:solidFill>
                <a:latin typeface="Sakkal Majalla" panose="02000000000000000000" pitchFamily="2" charset="-78"/>
                <a:cs typeface="Sakkal Majalla" panose="02000000000000000000" pitchFamily="2" charset="-78"/>
              </a:rPr>
              <a:t>ْ</a:t>
            </a:r>
            <a:r>
              <a:rPr lang="ar-SA" sz="3000" b="1" dirty="0">
                <a:solidFill>
                  <a:prstClr val="black"/>
                </a:solidFill>
                <a:latin typeface="Sakkal Majalla" panose="02000000000000000000" pitchFamily="2" charset="-78"/>
                <a:cs typeface="Sakkal Majalla" panose="02000000000000000000" pitchFamily="2" charset="-78"/>
              </a:rPr>
              <a:t> لم تكن في حِجْره</a:t>
            </a:r>
            <a:r>
              <a:rPr lang="ar-BH" sz="3000" b="1" dirty="0">
                <a:solidFill>
                  <a:prstClr val="black"/>
                </a:solidFill>
                <a:latin typeface="Sakkal Majalla" panose="02000000000000000000" pitchFamily="2" charset="-78"/>
                <a:cs typeface="Sakkal Majalla" panose="02000000000000000000" pitchFamily="2" charset="-78"/>
              </a:rPr>
              <a:t>"،</a:t>
            </a:r>
            <a:r>
              <a:rPr lang="ar-SA" sz="3000" b="1" dirty="0">
                <a:solidFill>
                  <a:prstClr val="black"/>
                </a:solidFill>
                <a:latin typeface="Sakkal Majalla" panose="02000000000000000000" pitchFamily="2" charset="-78"/>
                <a:cs typeface="Sakkal Majalla" panose="02000000000000000000" pitchFamily="2" charset="-78"/>
              </a:rPr>
              <a:t> </a:t>
            </a:r>
            <a:r>
              <a:rPr lang="ar-SA" sz="3000" b="1" dirty="0">
                <a:solidFill>
                  <a:schemeClr val="tx1"/>
                </a:solidFill>
                <a:latin typeface="Sakkal Majalla" panose="02000000000000000000" pitchFamily="2" charset="-78"/>
                <a:cs typeface="Sakkal Majalla" panose="02000000000000000000" pitchFamily="2" charset="-78"/>
              </a:rPr>
              <a:t>وهنّ أربعة أصناف</a:t>
            </a:r>
            <a:r>
              <a:rPr lang="ar-SA" sz="3000" b="1" dirty="0">
                <a:solidFill>
                  <a:prstClr val="black"/>
                </a:solidFill>
                <a:latin typeface="Sakkal Majalla" panose="02000000000000000000" pitchFamily="2" charset="-78"/>
                <a:cs typeface="Sakkal Majalla" panose="02000000000000000000" pitchFamily="2" charset="-78"/>
              </a:rPr>
              <a:t>:</a:t>
            </a:r>
            <a:endParaRPr lang="en-US" sz="3200" b="1" dirty="0">
              <a:latin typeface="Sakkal Majalla" panose="02000000000000000000" pitchFamily="2" charset="-78"/>
              <a:cs typeface="Sakkal Majalla" panose="02000000000000000000" pitchFamily="2" charset="-78"/>
            </a:endParaRPr>
          </a:p>
        </p:txBody>
      </p:sp>
      <p:graphicFrame>
        <p:nvGraphicFramePr>
          <p:cNvPr id="7" name="جدول 7">
            <a:extLst>
              <a:ext uri="{FF2B5EF4-FFF2-40B4-BE49-F238E27FC236}">
                <a16:creationId xmlns:a16="http://schemas.microsoft.com/office/drawing/2014/main" id="{1042AABE-7871-46A3-8BA5-34B2BF5E8C0C}"/>
              </a:ext>
            </a:extLst>
          </p:cNvPr>
          <p:cNvGraphicFramePr>
            <a:graphicFrameLocks noGrp="1"/>
          </p:cNvGraphicFramePr>
          <p:nvPr>
            <p:extLst>
              <p:ext uri="{D42A27DB-BD31-4B8C-83A1-F6EECF244321}">
                <p14:modId xmlns:p14="http://schemas.microsoft.com/office/powerpoint/2010/main" val="2699595306"/>
              </p:ext>
            </p:extLst>
          </p:nvPr>
        </p:nvGraphicFramePr>
        <p:xfrm>
          <a:off x="125895" y="3466745"/>
          <a:ext cx="11940208" cy="2964732"/>
        </p:xfrm>
        <a:graphic>
          <a:graphicData uri="http://schemas.openxmlformats.org/drawingml/2006/table">
            <a:tbl>
              <a:tblPr firstRow="1" bandRow="1">
                <a:tableStyleId>{1FECB4D8-DB02-4DC6-A0A2-4F2EBAE1DC90}</a:tableStyleId>
              </a:tblPr>
              <a:tblGrid>
                <a:gridCol w="5468993">
                  <a:extLst>
                    <a:ext uri="{9D8B030D-6E8A-4147-A177-3AD203B41FA5}">
                      <a16:colId xmlns:a16="http://schemas.microsoft.com/office/drawing/2014/main" val="3881035387"/>
                    </a:ext>
                  </a:extLst>
                </a:gridCol>
                <a:gridCol w="883404">
                  <a:extLst>
                    <a:ext uri="{9D8B030D-6E8A-4147-A177-3AD203B41FA5}">
                      <a16:colId xmlns:a16="http://schemas.microsoft.com/office/drawing/2014/main" val="1278845690"/>
                    </a:ext>
                  </a:extLst>
                </a:gridCol>
                <a:gridCol w="2975674">
                  <a:extLst>
                    <a:ext uri="{9D8B030D-6E8A-4147-A177-3AD203B41FA5}">
                      <a16:colId xmlns:a16="http://schemas.microsoft.com/office/drawing/2014/main" val="4076542912"/>
                    </a:ext>
                  </a:extLst>
                </a:gridCol>
                <a:gridCol w="2612137">
                  <a:extLst>
                    <a:ext uri="{9D8B030D-6E8A-4147-A177-3AD203B41FA5}">
                      <a16:colId xmlns:a16="http://schemas.microsoft.com/office/drawing/2014/main" val="3383619401"/>
                    </a:ext>
                  </a:extLst>
                </a:gridCol>
              </a:tblGrid>
              <a:tr h="3113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الدليل</a:t>
                      </a:r>
                      <a:endParaRPr kumimoji="0" lang="en-US"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الح</a:t>
                      </a:r>
                      <a:r>
                        <a:rPr kumimoji="0" lang="ar-BH"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كم</a:t>
                      </a:r>
                      <a:endParaRPr kumimoji="0" lang="en-US"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ct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مثاله</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النوع</a:t>
                      </a: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2263428160"/>
                  </a:ext>
                </a:extLst>
              </a:tr>
              <a:tr h="239831">
                <a:tc>
                  <a:txBody>
                    <a:bodyPr/>
                    <a:lstStyle/>
                    <a:p>
                      <a:pPr algn="just" rtl="1"/>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قال تعالى: </a:t>
                      </a:r>
                      <a:r>
                        <a:rPr lang="ar-SA" sz="22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kumimoji="0" lang="ar-SA" sz="22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وَلا تَنكِحُوا مَا نَكَحَ آبَاؤُكُمْ مِنْ النِّسَاءِ</a:t>
                      </a:r>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kumimoji="0" lang="ar-BH"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rowSpan="4">
                  <a:txBody>
                    <a:bodyPr/>
                    <a:lstStyle/>
                    <a:p>
                      <a:pPr algn="ctr"/>
                      <a:r>
                        <a:rPr lang="ar-SA" sz="2200" b="1" u="sng" dirty="0">
                          <a:solidFill>
                            <a:srgbClr val="FF0000"/>
                          </a:solidFill>
                          <a:latin typeface="Sakkal Majalla" panose="02000000000000000000" pitchFamily="2" charset="-78"/>
                          <a:cs typeface="Sakkal Majalla" panose="02000000000000000000" pitchFamily="2" charset="-78"/>
                        </a:rPr>
                        <a:t>حرام</a:t>
                      </a:r>
                      <a:endParaRPr lang="en-US" sz="2200" b="1" u="sng" dirty="0">
                        <a:solidFill>
                          <a:srgbClr val="FF0000"/>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زوجة الأب وزوجة الجدّ. </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أ- زوجةُ أصل الرجل وإن علا.</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497931684"/>
                  </a:ext>
                </a:extLst>
              </a:tr>
              <a:tr h="603195">
                <a:tc>
                  <a:txBody>
                    <a:bodyPr/>
                    <a:lstStyle/>
                    <a:p>
                      <a:pPr algn="just" rtl="1"/>
                      <a:r>
                        <a:rPr kumimoji="0" lang="ar-BH"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قال </a:t>
                      </a:r>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تعالى:</a:t>
                      </a:r>
                      <a:r>
                        <a:rPr kumimoji="0" lang="ar-BH"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lang="ar-SA" sz="22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kumimoji="0" lang="ar-SA" sz="22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وَحَلائِلُ أ َبْنَائِكُمْ الَّذِينَ مِنْ أَصْلابِكُمْ</a:t>
                      </a:r>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kumimoji="0" lang="ar-BH"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vMerge="1">
                  <a:txBody>
                    <a:bodyPr/>
                    <a:lstStyle/>
                    <a:p>
                      <a:pPr algn="r"/>
                      <a:endParaRPr lang="en-US" sz="2400" b="1" dirty="0">
                        <a:solidFill>
                          <a:schemeClr val="tx1"/>
                        </a:solidFill>
                        <a:latin typeface="Traditional Arabic" panose="02020603050405020304" pitchFamily="18" charset="-78"/>
                        <a:cs typeface="Traditional Arabic" panose="02020603050405020304" pitchFamily="18" charset="-7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زوجة الابن أو زوجة ابن الابن</a:t>
                      </a:r>
                      <a:r>
                        <a:rPr kumimoji="0" lang="ar-BH"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(الحفيد).</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ب- زوجةُ فرع الرجل وإن نزل.</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4116696811"/>
                  </a:ext>
                </a:extLst>
              </a:tr>
              <a:tr h="556812">
                <a:tc>
                  <a:txBody>
                    <a:bodyPr/>
                    <a:lstStyle/>
                    <a:p>
                      <a:pPr algn="just" rtl="1"/>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قال تعالى:</a:t>
                      </a:r>
                      <a:r>
                        <a:rPr kumimoji="0" lang="ar-BH"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lang="ar-SA" sz="22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kumimoji="0" lang="ar-SA" sz="22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وَأُمَّهَاتُ نِسَائِكُمْ</a:t>
                      </a:r>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kumimoji="0" lang="ar-BH"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vMerge="1">
                  <a:txBody>
                    <a:bodyPr/>
                    <a:lstStyle/>
                    <a:p>
                      <a:pPr algn="r"/>
                      <a:endParaRPr lang="en-US" b="1" dirty="0">
                        <a:solidFill>
                          <a:schemeClr val="tx1"/>
                        </a:solidFill>
                        <a:latin typeface="Traditional Arabic" panose="02020603050405020304" pitchFamily="18" charset="-78"/>
                        <a:cs typeface="Traditional Arabic" panose="02020603050405020304" pitchFamily="18" charset="-7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أمّ الزوجة وجدّتها.</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ج-</a:t>
                      </a:r>
                      <a:r>
                        <a:rPr kumimoji="0" lang="ar-BH"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أصولُ الزوجة وإن علون.</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319652315"/>
                  </a:ext>
                </a:extLst>
              </a:tr>
              <a:tr h="370840">
                <a:tc>
                  <a:txBody>
                    <a:bodyPr/>
                    <a:lstStyle/>
                    <a:p>
                      <a:pPr algn="just" rtl="1"/>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قال تعالى:</a:t>
                      </a:r>
                      <a:r>
                        <a:rPr kumimoji="0" lang="ar-BH"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lang="ar-SA" sz="22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kumimoji="0" lang="ar-SA" sz="2200" b="1" i="0" u="none" strike="noStrike" kern="1200" cap="none" spc="0" normalizeH="0" baseline="0" noProof="0" dirty="0">
                          <a:ln>
                            <a:noFill/>
                          </a:ln>
                          <a:solidFill>
                            <a:schemeClr val="accent5">
                              <a:lumMod val="50000"/>
                            </a:schemeClr>
                          </a:solidFill>
                          <a:effectLst/>
                          <a:uLnTx/>
                          <a:uFillTx/>
                          <a:latin typeface="Sakkal Majalla" panose="02000000000000000000" pitchFamily="2" charset="-78"/>
                          <a:ea typeface="+mn-ea"/>
                          <a:cs typeface="Sakkal Majalla" panose="02000000000000000000" pitchFamily="2" charset="-78"/>
                        </a:rPr>
                        <a:t>وَرَبَائِبُكُمْ اللاَّتِي فِي حُجُورِكُمْ مِنْ نِسَائِكُمْ اللاَّتِي دَخَلْتُمْ بِهِنَّ فَإِنْ لَمْ تَكُونُوا دَخَلْتُمْ بِهِنَّ فَلا جُنَاحَ عَلَيْكُمْ</a:t>
                      </a:r>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r>
                        <a:rPr kumimoji="0" lang="ar-BH"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R w="12700" cap="flat" cmpd="sng" algn="ctr">
                      <a:solidFill>
                        <a:schemeClr val="bg1">
                          <a:lumMod val="50000"/>
                        </a:schemeClr>
                      </a:solidFill>
                      <a:prstDash val="solid"/>
                      <a:round/>
                      <a:headEnd type="none" w="med" len="med"/>
                      <a:tailEnd type="none" w="med" len="med"/>
                    </a:lnR>
                  </a:tcPr>
                </a:tc>
                <a:tc vMerge="1">
                  <a:txBody>
                    <a:bodyPr/>
                    <a:lstStyle/>
                    <a:p>
                      <a:pPr algn="r"/>
                      <a:endParaRPr lang="en-US" b="1" dirty="0">
                        <a:solidFill>
                          <a:schemeClr val="tx1"/>
                        </a:solidFill>
                        <a:latin typeface="Traditional Arabic" panose="02020603050405020304" pitchFamily="18" charset="-78"/>
                        <a:cs typeface="Traditional Arabic" panose="02020603050405020304" pitchFamily="18" charset="-7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kumimoji="0" lang="ar-BH"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ابنة الزوجة وحفيدتها،</a:t>
                      </a:r>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وتُسَمَّى الربيبة. </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algn="just" rtl="1"/>
                      <a:r>
                        <a:rPr kumimoji="0" lang="ar-SA" sz="2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د- فروعُ الزوجة وإن نزلن</a:t>
                      </a:r>
                      <a:endParaRPr lang="en-US" sz="2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428918884"/>
                  </a:ext>
                </a:extLst>
              </a:tr>
            </a:tbl>
          </a:graphicData>
        </a:graphic>
      </p:graphicFrame>
      <p:sp>
        <p:nvSpPr>
          <p:cNvPr id="2" name="مستطيل 5">
            <a:extLst>
              <a:ext uri="{FF2B5EF4-FFF2-40B4-BE49-F238E27FC236}">
                <a16:creationId xmlns:a16="http://schemas.microsoft.com/office/drawing/2014/main" id="{130B8DAA-6B14-4AC2-8C69-B183D3FA11CC}"/>
              </a:ext>
            </a:extLst>
          </p:cNvPr>
          <p:cNvSpPr/>
          <p:nvPr/>
        </p:nvSpPr>
        <p:spPr>
          <a:xfrm>
            <a:off x="128443" y="68633"/>
            <a:ext cx="1962720" cy="443281"/>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latin typeface="Sakkal Majalla" panose="02000000000000000000" pitchFamily="2" charset="-78"/>
                <a:cs typeface="Sakkal Majalla" panose="02000000000000000000" pitchFamily="2" charset="-78"/>
              </a:rPr>
              <a:t>موانع الزواج (دين 201)</a:t>
            </a:r>
            <a:endParaRPr lang="en-US"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461024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6" presetClass="entr" presetSubtype="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80">
                                          <p:stCondLst>
                                            <p:cond delay="0"/>
                                          </p:stCondLst>
                                        </p:cTn>
                                        <p:tgtEl>
                                          <p:spTgt spid="6">
                                            <p:txEl>
                                              <p:pRg st="1" end="1"/>
                                            </p:txEl>
                                          </p:spTgt>
                                        </p:tgtEl>
                                      </p:cBhvr>
                                    </p:animEffect>
                                    <p:anim calcmode="lin" valueType="num">
                                      <p:cBhvr>
                                        <p:cTn id="20"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xEl>
                                              <p:pRg st="1" end="1"/>
                                            </p:txEl>
                                          </p:spTgt>
                                        </p:tgtEl>
                                      </p:cBhvr>
                                      <p:to x="100000" y="60000"/>
                                    </p:animScale>
                                    <p:animScale>
                                      <p:cBhvr>
                                        <p:cTn id="26" dur="166" decel="50000">
                                          <p:stCondLst>
                                            <p:cond delay="676"/>
                                          </p:stCondLst>
                                        </p:cTn>
                                        <p:tgtEl>
                                          <p:spTgt spid="6">
                                            <p:txEl>
                                              <p:pRg st="1" end="1"/>
                                            </p:txEl>
                                          </p:spTgt>
                                        </p:tgtEl>
                                      </p:cBhvr>
                                      <p:to x="100000" y="100000"/>
                                    </p:animScale>
                                    <p:animScale>
                                      <p:cBhvr>
                                        <p:cTn id="27" dur="26">
                                          <p:stCondLst>
                                            <p:cond delay="1312"/>
                                          </p:stCondLst>
                                        </p:cTn>
                                        <p:tgtEl>
                                          <p:spTgt spid="6">
                                            <p:txEl>
                                              <p:pRg st="1" end="1"/>
                                            </p:txEl>
                                          </p:spTgt>
                                        </p:tgtEl>
                                      </p:cBhvr>
                                      <p:to x="100000" y="80000"/>
                                    </p:animScale>
                                    <p:animScale>
                                      <p:cBhvr>
                                        <p:cTn id="28" dur="166" decel="50000">
                                          <p:stCondLst>
                                            <p:cond delay="1338"/>
                                          </p:stCondLst>
                                        </p:cTn>
                                        <p:tgtEl>
                                          <p:spTgt spid="6">
                                            <p:txEl>
                                              <p:pRg st="1" end="1"/>
                                            </p:txEl>
                                          </p:spTgt>
                                        </p:tgtEl>
                                      </p:cBhvr>
                                      <p:to x="100000" y="100000"/>
                                    </p:animScale>
                                    <p:animScale>
                                      <p:cBhvr>
                                        <p:cTn id="29" dur="26">
                                          <p:stCondLst>
                                            <p:cond delay="1642"/>
                                          </p:stCondLst>
                                        </p:cTn>
                                        <p:tgtEl>
                                          <p:spTgt spid="6">
                                            <p:txEl>
                                              <p:pRg st="1" end="1"/>
                                            </p:txEl>
                                          </p:spTgt>
                                        </p:tgtEl>
                                      </p:cBhvr>
                                      <p:to x="100000" y="90000"/>
                                    </p:animScale>
                                    <p:animScale>
                                      <p:cBhvr>
                                        <p:cTn id="30" dur="166" decel="50000">
                                          <p:stCondLst>
                                            <p:cond delay="1668"/>
                                          </p:stCondLst>
                                        </p:cTn>
                                        <p:tgtEl>
                                          <p:spTgt spid="6">
                                            <p:txEl>
                                              <p:pRg st="1" end="1"/>
                                            </p:txEl>
                                          </p:spTgt>
                                        </p:tgtEl>
                                      </p:cBhvr>
                                      <p:to x="100000" y="100000"/>
                                    </p:animScale>
                                    <p:animScale>
                                      <p:cBhvr>
                                        <p:cTn id="31" dur="26">
                                          <p:stCondLst>
                                            <p:cond delay="1808"/>
                                          </p:stCondLst>
                                        </p:cTn>
                                        <p:tgtEl>
                                          <p:spTgt spid="6">
                                            <p:txEl>
                                              <p:pRg st="1" end="1"/>
                                            </p:txEl>
                                          </p:spTgt>
                                        </p:tgtEl>
                                      </p:cBhvr>
                                      <p:to x="100000" y="95000"/>
                                    </p:animScale>
                                    <p:animScale>
                                      <p:cBhvr>
                                        <p:cTn id="32" dur="166" decel="50000">
                                          <p:stCondLst>
                                            <p:cond delay="1834"/>
                                          </p:stCondLst>
                                        </p:cTn>
                                        <p:tgtEl>
                                          <p:spTgt spid="6">
                                            <p:txEl>
                                              <p:pRg st="1" end="1"/>
                                            </p:txEl>
                                          </p:spTgt>
                                        </p:tgtEl>
                                      </p:cBhvr>
                                      <p:to x="100000" y="100000"/>
                                    </p:animScale>
                                  </p:childTnLst>
                                </p:cTn>
                              </p:par>
                            </p:childTnLst>
                          </p:cTn>
                        </p:par>
                        <p:par>
                          <p:cTn id="33" fill="hold">
                            <p:stCondLst>
                              <p:cond delay="3500"/>
                            </p:stCondLst>
                            <p:childTnLst>
                              <p:par>
                                <p:cTn id="34" presetID="15" presetClass="entr" presetSubtype="0" fill="hold" grpId="0" nodeType="after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p:cTn id="36"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4500"/>
                            </p:stCondLst>
                            <p:childTnLst>
                              <p:par>
                                <p:cTn id="41" presetID="31"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4232</TotalTime>
  <Words>2079</Words>
  <Application>Microsoft Office PowerPoint</Application>
  <PresentationFormat>شاشة عريضة</PresentationFormat>
  <Paragraphs>208</Paragraphs>
  <Slides>16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16</vt:i4>
      </vt:variant>
    </vt:vector>
  </HeadingPairs>
  <TitlesOfParts>
    <vt:vector size="21" baseType="lpstr">
      <vt:lpstr>Arial</vt:lpstr>
      <vt:lpstr>Calibri</vt:lpstr>
      <vt:lpstr>Calibri Light</vt:lpstr>
      <vt:lpstr>Sakkal Majalla</vt:lpstr>
      <vt:lpstr>Office Theme</vt:lpstr>
      <vt:lpstr>عرض تقديمي في PowerPoint</vt:lpstr>
      <vt:lpstr>عرض تقديمي في PowerPoint</vt:lpstr>
      <vt:lpstr>حرصت الشريعةُ الإسلاميّة على وضعِ ضوابِط مُلزمةٍ في الزواج منذ بدايته حتّى تمامه، الهدف منها تنظيمُ علاقة الرجل بالمرأة، ومن هذه الضوابط موانع الزواج، حيث بيّنتْ من يَحِلُّ للرجل أن يتزوّجها، ومن يمنعُ عنه الزواج بها. فما المقصود بموانع الزواج؟ وما أنواعها؟ وما الحِكْمة من هذا المنع؟</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الموانع المؤقّتة: هي وصفٌ غيرُ ثابتٍ في بعض النساء، يمنع الزواجَ بهنّ ما دام ذلك الوصف قائمًا، فإذا زال الوصفُ زالت الحرمة والمنع، وهنّ كالآتي: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Abduljalil Zaghoul</cp:lastModifiedBy>
  <cp:revision>1276</cp:revision>
  <dcterms:created xsi:type="dcterms:W3CDTF">2020-03-04T10:47:58Z</dcterms:created>
  <dcterms:modified xsi:type="dcterms:W3CDTF">2021-10-11T09:34:54Z</dcterms:modified>
</cp:coreProperties>
</file>