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7" r:id="rId19"/>
    <p:sldId id="288" r:id="rId20"/>
    <p:sldId id="289" r:id="rId21"/>
    <p:sldId id="290" r:id="rId22"/>
    <p:sldId id="291" r:id="rId23"/>
    <p:sldId id="292" r:id="rId24"/>
    <p:sldId id="293"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1A68835-5F8A-4794-9693-7CCEF4C5A82D}" type="datetimeFigureOut">
              <a:rPr lang="en-US" smtClean="0"/>
              <a:t>2/8/2021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25A300-DD2D-4467-B923-B061F030355C}" type="slidenum">
              <a:rPr lang="en-US" smtClean="0"/>
              <a:t>‹#›</a:t>
            </a:fld>
            <a:endParaRPr lang="en-US"/>
          </a:p>
        </p:txBody>
      </p:sp>
    </p:spTree>
    <p:extLst>
      <p:ext uri="{BB962C8B-B14F-4D97-AF65-F5344CB8AC3E}">
        <p14:creationId xmlns:p14="http://schemas.microsoft.com/office/powerpoint/2010/main" val="316132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a:cxnSpLocks/>
          </p:cNvCxnSpPr>
          <p:nvPr/>
        </p:nvCxnSpPr>
        <p:spPr>
          <a:xfrm>
            <a:off x="267286" y="6418913"/>
            <a:ext cx="1150167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460955"/>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Picture 6">
            <a:extLst>
              <a:ext uri="{FF2B5EF4-FFF2-40B4-BE49-F238E27FC236}">
                <a16:creationId xmlns="" xmlns:a16="http://schemas.microsoft.com/office/drawing/2014/main" id="{2D974CA0-D4DA-43CF-85BF-D299222FBE64}"/>
              </a:ext>
            </a:extLst>
          </p:cNvPr>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1944225" y="183515"/>
            <a:ext cx="8303543" cy="1370489"/>
          </a:xfrm>
          <a:prstGeom prst="rect">
            <a:avLst/>
          </a:prstGeom>
        </p:spPr>
      </p:pic>
      <p:sp>
        <p:nvSpPr>
          <p:cNvPr id="12" name="Title 1">
            <a:extLst>
              <a:ext uri="{FF2B5EF4-FFF2-40B4-BE49-F238E27FC236}">
                <a16:creationId xmlns="" xmlns:a16="http://schemas.microsoft.com/office/drawing/2014/main" id="{7C35AB30-3ED4-4453-A8FB-5EC75AAB41AC}"/>
              </a:ext>
            </a:extLst>
          </p:cNvPr>
          <p:cNvSpPr txBox="1">
            <a:spLocks/>
          </p:cNvSpPr>
          <p:nvPr/>
        </p:nvSpPr>
        <p:spPr>
          <a:xfrm>
            <a:off x="3441065" y="2192428"/>
            <a:ext cx="5309864" cy="176537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rtl="1"/>
            <a:r>
              <a:rPr lang="ar-BH" sz="4800" b="1" dirty="0">
                <a:solidFill>
                  <a:schemeClr val="accent1">
                    <a:lumMod val="75000"/>
                  </a:schemeClr>
                </a:solidFill>
                <a:latin typeface="Sakkal Majalla" panose="02000000000000000000" pitchFamily="2" charset="-78"/>
                <a:cs typeface="Sakkal Majalla" panose="02000000000000000000" pitchFamily="2" charset="-78"/>
              </a:rPr>
              <a:t>الكتب الستّة</a:t>
            </a:r>
            <a:endParaRPr lang="en-US" sz="4800" b="1" dirty="0">
              <a:solidFill>
                <a:schemeClr val="accent1">
                  <a:lumMod val="75000"/>
                </a:schemeClr>
              </a:solidFill>
              <a:latin typeface="Sakkal Majalla" panose="02000000000000000000" pitchFamily="2" charset="-78"/>
              <a:cs typeface="Sakkal Majalla" panose="02000000000000000000" pitchFamily="2" charset="-78"/>
            </a:endParaRPr>
          </a:p>
        </p:txBody>
      </p:sp>
      <p:sp>
        <p:nvSpPr>
          <p:cNvPr id="13" name="Subtitle 2">
            <a:extLst>
              <a:ext uri="{FF2B5EF4-FFF2-40B4-BE49-F238E27FC236}">
                <a16:creationId xmlns="" xmlns:a16="http://schemas.microsoft.com/office/drawing/2014/main" id="{3A184F5B-BEED-49B2-BC6B-1347D48A85CC}"/>
              </a:ext>
            </a:extLst>
          </p:cNvPr>
          <p:cNvSpPr txBox="1">
            <a:spLocks/>
          </p:cNvSpPr>
          <p:nvPr/>
        </p:nvSpPr>
        <p:spPr>
          <a:xfrm>
            <a:off x="4239773" y="3698942"/>
            <a:ext cx="4227603" cy="13704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50000"/>
              </a:lnSpc>
              <a:spcBef>
                <a:spcPts val="0"/>
              </a:spcBef>
              <a:buNone/>
            </a:pPr>
            <a:r>
              <a:rPr lang="ar-BH" sz="3200" b="1" dirty="0">
                <a:solidFill>
                  <a:srgbClr val="C00000"/>
                </a:solidFill>
                <a:latin typeface="Sakkal Majalla" panose="02000000000000000000" pitchFamily="2" charset="-78"/>
                <a:cs typeface="Sakkal Majalla" panose="02000000000000000000" pitchFamily="2" charset="-78"/>
              </a:rPr>
              <a:t>القرآن الكريم والسنّة النبويّة</a:t>
            </a:r>
          </a:p>
          <a:p>
            <a:pPr marL="0" indent="0" algn="ctr" rtl="1">
              <a:lnSpc>
                <a:spcPct val="150000"/>
              </a:lnSpc>
              <a:spcBef>
                <a:spcPts val="0"/>
              </a:spcBef>
              <a:buNone/>
            </a:pPr>
            <a:r>
              <a:rPr lang="ar-BH" sz="3200" b="1" dirty="0">
                <a:solidFill>
                  <a:schemeClr val="accent5">
                    <a:lumMod val="50000"/>
                  </a:schemeClr>
                </a:solidFill>
                <a:latin typeface="Sakkal Majalla" panose="02000000000000000000" pitchFamily="2" charset="-78"/>
                <a:cs typeface="Sakkal Majalla" panose="02000000000000000000" pitchFamily="2" charset="-78"/>
              </a:rPr>
              <a:t>دين </a:t>
            </a:r>
            <a:r>
              <a:rPr lang="ar-BH" b="1" dirty="0">
                <a:solidFill>
                  <a:schemeClr val="accent5">
                    <a:lumMod val="50000"/>
                  </a:schemeClr>
                </a:solidFill>
                <a:latin typeface="Sakkal Majalla" panose="02000000000000000000" pitchFamily="2" charset="-78"/>
                <a:cs typeface="Sakkal Majalla" panose="02000000000000000000" pitchFamily="2" charset="-78"/>
              </a:rPr>
              <a:t>103</a:t>
            </a:r>
          </a:p>
          <a:p>
            <a:pPr marL="0" indent="0" algn="ctr" rtl="1">
              <a:lnSpc>
                <a:spcPct val="150000"/>
              </a:lnSpc>
              <a:buNone/>
            </a:pPr>
            <a:endParaRPr lang="en-US" sz="5400" b="1" dirty="0">
              <a:solidFill>
                <a:srgbClr val="C00000"/>
              </a:solidFill>
              <a:latin typeface="Sakkal Majalla" panose="02000000000000000000" pitchFamily="2" charset="-78"/>
              <a:cs typeface="Sakkal Majalla" panose="02000000000000000000" pitchFamily="2" charset="-78"/>
            </a:endParaRPr>
          </a:p>
        </p:txBody>
      </p:sp>
      <p:pic>
        <p:nvPicPr>
          <p:cNvPr id="14" name="Picture 13">
            <a:extLst>
              <a:ext uri="{FF2B5EF4-FFF2-40B4-BE49-F238E27FC236}">
                <a16:creationId xmlns="" xmlns:a16="http://schemas.microsoft.com/office/drawing/2014/main" id="{929145D1-E75B-460C-8FA7-6E9A8EC0E8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447" y="1892603"/>
            <a:ext cx="2594289" cy="3612677"/>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extLst>
      <p:ext uri="{BB962C8B-B14F-4D97-AF65-F5344CB8AC3E}">
        <p14:creationId xmlns:p14="http://schemas.microsoft.com/office/powerpoint/2010/main" val="32554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6" presetClass="entr" presetSubtype="16"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circle(in)">
                                      <p:cBhvr>
                                        <p:cTn id="1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361568" y="306269"/>
            <a:ext cx="5473149" cy="8606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2440544" y="1302404"/>
            <a:ext cx="7218604" cy="63696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قسّم البخاري كتابه إلى كتب، والكتب إلى أبواب، وبوّبه على الترتيب الفقهي.</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Oval 10"/>
          <p:cNvSpPr/>
          <p:nvPr/>
        </p:nvSpPr>
        <p:spPr>
          <a:xfrm>
            <a:off x="10059220" y="322124"/>
            <a:ext cx="2057371" cy="980280"/>
          </a:xfrm>
          <a:prstGeom prst="ellipse">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طريقة</a:t>
            </a:r>
            <a:r>
              <a:rPr lang="ar-BH" sz="2800" b="1" dirty="0">
                <a:solidFill>
                  <a:prstClr val="black"/>
                </a:solidFill>
              </a:rPr>
              <a:t>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تصنيفه: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3586766" y="2073144"/>
            <a:ext cx="5022754" cy="636965"/>
          </a:xfrm>
          <a:prstGeom prst="roundRect">
            <a:avLst/>
          </a:prstGeom>
          <a:solidFill>
            <a:srgbClr val="DAF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بدأه بأحاديث (بدء الوحي) لأنّه الأساس لكل الشرائع.</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2"/>
          <p:cNvSpPr/>
          <p:nvPr/>
        </p:nvSpPr>
        <p:spPr>
          <a:xfrm>
            <a:off x="2440544" y="2800376"/>
            <a:ext cx="7122010" cy="636965"/>
          </a:xfrm>
          <a:prstGeom prst="roundRect">
            <a:avLst/>
          </a:prstGeom>
          <a:solidFill>
            <a:srgbClr val="92C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ثم ذكر أحاديث كتاب الإيمان، والعلم، والطهارة، والصلاة، والزكاة . . . وهكذا.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ounded Rectangle 13"/>
          <p:cNvSpPr/>
          <p:nvPr/>
        </p:nvSpPr>
        <p:spPr>
          <a:xfrm>
            <a:off x="4823132" y="3527608"/>
            <a:ext cx="2356834" cy="636965"/>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وختمه بكتاب التوحيد.</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Rounded Rectangle 14"/>
          <p:cNvSpPr/>
          <p:nvPr/>
        </p:nvSpPr>
        <p:spPr>
          <a:xfrm>
            <a:off x="2440544" y="4233953"/>
            <a:ext cx="7122010" cy="636965"/>
          </a:xfrm>
          <a:prstGeom prst="roundRect">
            <a:avLst/>
          </a:prstGeom>
          <a:solidFill>
            <a:srgbClr val="EDF2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جملة ما فيه من الكتب (97) كتابا، وعدد أحاديثه (7275) حديثا.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Rounded Rectangle 15"/>
          <p:cNvSpPr/>
          <p:nvPr/>
        </p:nvSpPr>
        <p:spPr>
          <a:xfrm>
            <a:off x="2440544" y="4961185"/>
            <a:ext cx="7122009" cy="63696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ولم يخلُ كتابه من الفوائد الفقهية التي استنبطها من حديث رسول الله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Rounded Rectangle 16"/>
          <p:cNvSpPr/>
          <p:nvPr/>
        </p:nvSpPr>
        <p:spPr>
          <a:xfrm>
            <a:off x="2440543" y="5714175"/>
            <a:ext cx="7122009" cy="636965"/>
          </a:xfrm>
          <a:prstGeom prst="roundRect">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يتجلى فقهه في عناوين كتابه، فكان رحمه الله حافظا محدثا، وفقيها مجتهدًا.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01103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1000"/>
                                        <p:tgtEl>
                                          <p:spTgt spid="14"/>
                                        </p:tgtEl>
                                      </p:cBhvr>
                                    </p:animEffect>
                                    <p:anim calcmode="lin" valueType="num">
                                      <p:cBhvr>
                                        <p:cTn id="47" dur="1000" fill="hold"/>
                                        <p:tgtEl>
                                          <p:spTgt spid="14"/>
                                        </p:tgtEl>
                                        <p:attrNameLst>
                                          <p:attrName>ppt_x</p:attrName>
                                        </p:attrNameLst>
                                      </p:cBhvr>
                                      <p:tavLst>
                                        <p:tav tm="0">
                                          <p:val>
                                            <p:strVal val="#ppt_x"/>
                                          </p:val>
                                        </p:tav>
                                        <p:tav tm="100000">
                                          <p:val>
                                            <p:strVal val="#ppt_x"/>
                                          </p:val>
                                        </p:tav>
                                      </p:tavLst>
                                    </p:anim>
                                    <p:anim calcmode="lin" valueType="num">
                                      <p:cBhvr>
                                        <p:cTn id="4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1000"/>
                                        <p:tgtEl>
                                          <p:spTgt spid="16"/>
                                        </p:tgtEl>
                                      </p:cBhvr>
                                    </p:animEffect>
                                    <p:anim calcmode="lin" valueType="num">
                                      <p:cBhvr>
                                        <p:cTn id="61" dur="1000" fill="hold"/>
                                        <p:tgtEl>
                                          <p:spTgt spid="16"/>
                                        </p:tgtEl>
                                        <p:attrNameLst>
                                          <p:attrName>ppt_x</p:attrName>
                                        </p:attrNameLst>
                                      </p:cBhvr>
                                      <p:tavLst>
                                        <p:tav tm="0">
                                          <p:val>
                                            <p:strVal val="#ppt_x"/>
                                          </p:val>
                                        </p:tav>
                                        <p:tav tm="100000">
                                          <p:val>
                                            <p:strVal val="#ppt_x"/>
                                          </p:val>
                                        </p:tav>
                                      </p:tavLst>
                                    </p:anim>
                                    <p:anim calcmode="lin" valueType="num">
                                      <p:cBhvr>
                                        <p:cTn id="6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anim calcmode="lin" valueType="num">
                                      <p:cBhvr>
                                        <p:cTn id="68" dur="1000" fill="hold"/>
                                        <p:tgtEl>
                                          <p:spTgt spid="17"/>
                                        </p:tgtEl>
                                        <p:attrNameLst>
                                          <p:attrName>ppt_x</p:attrName>
                                        </p:attrNameLst>
                                      </p:cBhvr>
                                      <p:tavLst>
                                        <p:tav tm="0">
                                          <p:val>
                                            <p:strVal val="#ppt_x"/>
                                          </p:val>
                                        </p:tav>
                                        <p:tav tm="100000">
                                          <p:val>
                                            <p:strVal val="#ppt_x"/>
                                          </p:val>
                                        </p:tav>
                                      </p:tavLst>
                                    </p:anim>
                                    <p:anim calcmode="lin" valueType="num">
                                      <p:cBhvr>
                                        <p:cTn id="6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2810804" y="151012"/>
            <a:ext cx="6284889" cy="985879"/>
          </a:xfrm>
          <a:prstGeom prst="roundRect">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من خلال تعلّمي السّابق للإمام البخاري أُوضّح طريقة تصنيفه في كتابه الجامع الصّحيح: </a:t>
            </a:r>
          </a:p>
        </p:txBody>
      </p:sp>
      <p:sp>
        <p:nvSpPr>
          <p:cNvPr id="9" name="Rectangle 8"/>
          <p:cNvSpPr/>
          <p:nvPr/>
        </p:nvSpPr>
        <p:spPr>
          <a:xfrm>
            <a:off x="10101054" y="108071"/>
            <a:ext cx="1891852"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ea typeface="Calibri" panose="020F0502020204030204" pitchFamily="34" charset="0"/>
                <a:cs typeface="Traditional Arabic" panose="02020603050405020304" pitchFamily="18" charset="-78"/>
              </a:rPr>
              <a:t>نشاط(2)</a:t>
            </a:r>
          </a:p>
        </p:txBody>
      </p:sp>
      <p:sp>
        <p:nvSpPr>
          <p:cNvPr id="10" name="Cloud 9">
            <a:extLst>
              <a:ext uri="{FF2B5EF4-FFF2-40B4-BE49-F238E27FC236}">
                <a16:creationId xmlns="" xmlns:a16="http://schemas.microsoft.com/office/drawing/2014/main" id="{92C2CB30-B951-4D69-A302-C2FC7C202E75}"/>
              </a:ext>
            </a:extLst>
          </p:cNvPr>
          <p:cNvSpPr/>
          <p:nvPr/>
        </p:nvSpPr>
        <p:spPr>
          <a:xfrm>
            <a:off x="171054" y="668263"/>
            <a:ext cx="1995976" cy="1000357"/>
          </a:xfrm>
          <a:prstGeom prst="cloud">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prstClr val="black"/>
                </a:solidFill>
                <a:latin typeface="Sakkal Majalla" panose="02000000000000000000" pitchFamily="2" charset="-78"/>
                <a:cs typeface="Sakkal Majalla" panose="02000000000000000000" pitchFamily="2" charset="-78"/>
              </a:rPr>
              <a:t>الإجابة</a:t>
            </a:r>
            <a:endParaRPr lang="en-US" sz="3000" b="1" dirty="0">
              <a:solidFill>
                <a:prstClr val="black"/>
              </a:solidFill>
              <a:latin typeface="Sakkal Majalla" panose="02000000000000000000" pitchFamily="2" charset="-78"/>
              <a:cs typeface="Sakkal Majalla" panose="02000000000000000000" pitchFamily="2" charset="-78"/>
            </a:endParaRPr>
          </a:p>
        </p:txBody>
      </p:sp>
      <p:sp>
        <p:nvSpPr>
          <p:cNvPr id="11" name="Oval 10"/>
          <p:cNvSpPr/>
          <p:nvPr/>
        </p:nvSpPr>
        <p:spPr>
          <a:xfrm>
            <a:off x="10682292" y="1277470"/>
            <a:ext cx="729376" cy="684683"/>
          </a:xfrm>
          <a:prstGeom prst="ellipse">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13" name="Oval 12"/>
          <p:cNvSpPr/>
          <p:nvPr/>
        </p:nvSpPr>
        <p:spPr>
          <a:xfrm>
            <a:off x="10682292" y="2011193"/>
            <a:ext cx="729376" cy="684683"/>
          </a:xfrm>
          <a:prstGeom prst="ellipse">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Oval 13"/>
          <p:cNvSpPr/>
          <p:nvPr/>
        </p:nvSpPr>
        <p:spPr>
          <a:xfrm>
            <a:off x="10682292" y="2753347"/>
            <a:ext cx="729376" cy="684683"/>
          </a:xfrm>
          <a:prstGeom prst="ellipse">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Oval 14"/>
          <p:cNvSpPr/>
          <p:nvPr/>
        </p:nvSpPr>
        <p:spPr>
          <a:xfrm>
            <a:off x="10682292" y="3503748"/>
            <a:ext cx="729376" cy="684683"/>
          </a:xfrm>
          <a:prstGeom prst="ellipse">
            <a:avLst/>
          </a:prstGeom>
          <a:solidFill>
            <a:srgbClr val="E6CBE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Oval 15"/>
          <p:cNvSpPr/>
          <p:nvPr/>
        </p:nvSpPr>
        <p:spPr>
          <a:xfrm>
            <a:off x="10696631" y="4247650"/>
            <a:ext cx="729376" cy="684683"/>
          </a:xfrm>
          <a:prstGeom prst="ellipse">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5</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Oval 16"/>
          <p:cNvSpPr/>
          <p:nvPr/>
        </p:nvSpPr>
        <p:spPr>
          <a:xfrm>
            <a:off x="10696631" y="4981373"/>
            <a:ext cx="729376" cy="684683"/>
          </a:xfrm>
          <a:prstGeom prst="ellipse">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6</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8" name="Rounded Rectangle 17"/>
          <p:cNvSpPr/>
          <p:nvPr/>
        </p:nvSpPr>
        <p:spPr>
          <a:xfrm>
            <a:off x="2343947" y="1341043"/>
            <a:ext cx="7218604" cy="63696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قسّم البخاري كتابه إلى كتب، والكتب إلى أبواب، وبوّبه على الترتيب الفقهي.</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9" name="Rounded Rectangle 18"/>
          <p:cNvSpPr/>
          <p:nvPr/>
        </p:nvSpPr>
        <p:spPr>
          <a:xfrm>
            <a:off x="2343947" y="2042874"/>
            <a:ext cx="7225049" cy="636965"/>
          </a:xfrm>
          <a:prstGeom prst="roundRect">
            <a:avLst/>
          </a:prstGeom>
          <a:solidFill>
            <a:srgbClr val="DAF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بدأه بأحاديث (بدء الوحي) لأنه الأساس لكل الشرائع.</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1" name="Rounded Rectangle 20"/>
          <p:cNvSpPr/>
          <p:nvPr/>
        </p:nvSpPr>
        <p:spPr>
          <a:xfrm>
            <a:off x="2343947" y="2801065"/>
            <a:ext cx="7218605" cy="636965"/>
          </a:xfrm>
          <a:prstGeom prst="roundRect">
            <a:avLst/>
          </a:prstGeom>
          <a:solidFill>
            <a:srgbClr val="92C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ثم ذكر أحاديث كتاب الإيمان، والعلم، والطهارة، والصلاة، والزكاة . . . وهكذا.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2" name="Rounded Rectangle 21"/>
          <p:cNvSpPr/>
          <p:nvPr/>
        </p:nvSpPr>
        <p:spPr>
          <a:xfrm>
            <a:off x="2343947" y="3541319"/>
            <a:ext cx="7218604" cy="636965"/>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وختمه بكتاب التوحيد.</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3" name="Rounded Rectangle 22"/>
          <p:cNvSpPr/>
          <p:nvPr/>
        </p:nvSpPr>
        <p:spPr>
          <a:xfrm>
            <a:off x="2343947" y="4266445"/>
            <a:ext cx="7218605" cy="636965"/>
          </a:xfrm>
          <a:prstGeom prst="roundRect">
            <a:avLst/>
          </a:prstGeom>
          <a:solidFill>
            <a:srgbClr val="EDF2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جملة ما فيه من الكتب (97) كتابا، وعدد أحاديثه (7275) حديثا.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4" name="Rounded Rectangle 23"/>
          <p:cNvSpPr/>
          <p:nvPr/>
        </p:nvSpPr>
        <p:spPr>
          <a:xfrm>
            <a:off x="2343948" y="4981373"/>
            <a:ext cx="7218604" cy="63696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ولم يخلُ كتابه من الفوائد الفقهية التي استنبطها من حديث رسول الله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5" name="Rounded Rectangle 24"/>
          <p:cNvSpPr/>
          <p:nvPr/>
        </p:nvSpPr>
        <p:spPr>
          <a:xfrm>
            <a:off x="2343947" y="5695869"/>
            <a:ext cx="7225049" cy="636965"/>
          </a:xfrm>
          <a:prstGeom prst="roundRect">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يتجلى فقهه في عناوين كتابه، فكان رحمه الله حافظا محدثا، وفقيها مجتهدًا.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6" name="Oval 25"/>
          <p:cNvSpPr/>
          <p:nvPr/>
        </p:nvSpPr>
        <p:spPr>
          <a:xfrm>
            <a:off x="10696631" y="5723527"/>
            <a:ext cx="729376" cy="684683"/>
          </a:xfrm>
          <a:prstGeom prst="ellipse">
            <a:avLst/>
          </a:prstGeom>
          <a:solidFill>
            <a:srgbClr val="D6FCE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7</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88348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6"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80">
                                          <p:stCondLst>
                                            <p:cond delay="0"/>
                                          </p:stCondLst>
                                        </p:cTn>
                                        <p:tgtEl>
                                          <p:spTgt spid="11"/>
                                        </p:tgtEl>
                                      </p:cBhvr>
                                    </p:animEffect>
                                    <p:anim calcmode="lin" valueType="num">
                                      <p:cBhvr>
                                        <p:cTn id="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5" dur="26">
                                          <p:stCondLst>
                                            <p:cond delay="650"/>
                                          </p:stCondLst>
                                        </p:cTn>
                                        <p:tgtEl>
                                          <p:spTgt spid="11"/>
                                        </p:tgtEl>
                                      </p:cBhvr>
                                      <p:to x="100000" y="60000"/>
                                    </p:animScale>
                                    <p:animScale>
                                      <p:cBhvr>
                                        <p:cTn id="26" dur="166" decel="50000">
                                          <p:stCondLst>
                                            <p:cond delay="676"/>
                                          </p:stCondLst>
                                        </p:cTn>
                                        <p:tgtEl>
                                          <p:spTgt spid="11"/>
                                        </p:tgtEl>
                                      </p:cBhvr>
                                      <p:to x="100000" y="100000"/>
                                    </p:animScale>
                                    <p:animScale>
                                      <p:cBhvr>
                                        <p:cTn id="27" dur="26">
                                          <p:stCondLst>
                                            <p:cond delay="1312"/>
                                          </p:stCondLst>
                                        </p:cTn>
                                        <p:tgtEl>
                                          <p:spTgt spid="11"/>
                                        </p:tgtEl>
                                      </p:cBhvr>
                                      <p:to x="100000" y="80000"/>
                                    </p:animScale>
                                    <p:animScale>
                                      <p:cBhvr>
                                        <p:cTn id="28" dur="166" decel="50000">
                                          <p:stCondLst>
                                            <p:cond delay="1338"/>
                                          </p:stCondLst>
                                        </p:cTn>
                                        <p:tgtEl>
                                          <p:spTgt spid="11"/>
                                        </p:tgtEl>
                                      </p:cBhvr>
                                      <p:to x="100000" y="100000"/>
                                    </p:animScale>
                                    <p:animScale>
                                      <p:cBhvr>
                                        <p:cTn id="29" dur="26">
                                          <p:stCondLst>
                                            <p:cond delay="1642"/>
                                          </p:stCondLst>
                                        </p:cTn>
                                        <p:tgtEl>
                                          <p:spTgt spid="11"/>
                                        </p:tgtEl>
                                      </p:cBhvr>
                                      <p:to x="100000" y="90000"/>
                                    </p:animScale>
                                    <p:animScale>
                                      <p:cBhvr>
                                        <p:cTn id="30" dur="166" decel="50000">
                                          <p:stCondLst>
                                            <p:cond delay="1668"/>
                                          </p:stCondLst>
                                        </p:cTn>
                                        <p:tgtEl>
                                          <p:spTgt spid="11"/>
                                        </p:tgtEl>
                                      </p:cBhvr>
                                      <p:to x="100000" y="100000"/>
                                    </p:animScale>
                                    <p:animScale>
                                      <p:cBhvr>
                                        <p:cTn id="31" dur="26">
                                          <p:stCondLst>
                                            <p:cond delay="1808"/>
                                          </p:stCondLst>
                                        </p:cTn>
                                        <p:tgtEl>
                                          <p:spTgt spid="11"/>
                                        </p:tgtEl>
                                      </p:cBhvr>
                                      <p:to x="100000" y="95000"/>
                                    </p:animScale>
                                    <p:animScale>
                                      <p:cBhvr>
                                        <p:cTn id="32" dur="166" decel="50000">
                                          <p:stCondLst>
                                            <p:cond delay="1834"/>
                                          </p:stCondLst>
                                        </p:cTn>
                                        <p:tgtEl>
                                          <p:spTgt spid="11"/>
                                        </p:tgtEl>
                                      </p:cBhvr>
                                      <p:to x="100000" y="100000"/>
                                    </p:animScale>
                                  </p:childTnLst>
                                </p:cTn>
                              </p:par>
                            </p:childTnLst>
                          </p:cTn>
                        </p:par>
                        <p:par>
                          <p:cTn id="33" fill="hold">
                            <p:stCondLst>
                              <p:cond delay="4000"/>
                            </p:stCondLst>
                            <p:childTnLst>
                              <p:par>
                                <p:cTn id="34" presetID="26"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80">
                                          <p:stCondLst>
                                            <p:cond delay="0"/>
                                          </p:stCondLst>
                                        </p:cTn>
                                        <p:tgtEl>
                                          <p:spTgt spid="13"/>
                                        </p:tgtEl>
                                      </p:cBhvr>
                                    </p:animEffect>
                                    <p:anim calcmode="lin" valueType="num">
                                      <p:cBhvr>
                                        <p:cTn id="3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2" dur="26">
                                          <p:stCondLst>
                                            <p:cond delay="650"/>
                                          </p:stCondLst>
                                        </p:cTn>
                                        <p:tgtEl>
                                          <p:spTgt spid="13"/>
                                        </p:tgtEl>
                                      </p:cBhvr>
                                      <p:to x="100000" y="60000"/>
                                    </p:animScale>
                                    <p:animScale>
                                      <p:cBhvr>
                                        <p:cTn id="43" dur="166" decel="50000">
                                          <p:stCondLst>
                                            <p:cond delay="676"/>
                                          </p:stCondLst>
                                        </p:cTn>
                                        <p:tgtEl>
                                          <p:spTgt spid="13"/>
                                        </p:tgtEl>
                                      </p:cBhvr>
                                      <p:to x="100000" y="100000"/>
                                    </p:animScale>
                                    <p:animScale>
                                      <p:cBhvr>
                                        <p:cTn id="44" dur="26">
                                          <p:stCondLst>
                                            <p:cond delay="1312"/>
                                          </p:stCondLst>
                                        </p:cTn>
                                        <p:tgtEl>
                                          <p:spTgt spid="13"/>
                                        </p:tgtEl>
                                      </p:cBhvr>
                                      <p:to x="100000" y="80000"/>
                                    </p:animScale>
                                    <p:animScale>
                                      <p:cBhvr>
                                        <p:cTn id="45" dur="166" decel="50000">
                                          <p:stCondLst>
                                            <p:cond delay="1338"/>
                                          </p:stCondLst>
                                        </p:cTn>
                                        <p:tgtEl>
                                          <p:spTgt spid="13"/>
                                        </p:tgtEl>
                                      </p:cBhvr>
                                      <p:to x="100000" y="100000"/>
                                    </p:animScale>
                                    <p:animScale>
                                      <p:cBhvr>
                                        <p:cTn id="46" dur="26">
                                          <p:stCondLst>
                                            <p:cond delay="1642"/>
                                          </p:stCondLst>
                                        </p:cTn>
                                        <p:tgtEl>
                                          <p:spTgt spid="13"/>
                                        </p:tgtEl>
                                      </p:cBhvr>
                                      <p:to x="100000" y="90000"/>
                                    </p:animScale>
                                    <p:animScale>
                                      <p:cBhvr>
                                        <p:cTn id="47" dur="166" decel="50000">
                                          <p:stCondLst>
                                            <p:cond delay="1668"/>
                                          </p:stCondLst>
                                        </p:cTn>
                                        <p:tgtEl>
                                          <p:spTgt spid="13"/>
                                        </p:tgtEl>
                                      </p:cBhvr>
                                      <p:to x="100000" y="100000"/>
                                    </p:animScale>
                                    <p:animScale>
                                      <p:cBhvr>
                                        <p:cTn id="48" dur="26">
                                          <p:stCondLst>
                                            <p:cond delay="1808"/>
                                          </p:stCondLst>
                                        </p:cTn>
                                        <p:tgtEl>
                                          <p:spTgt spid="13"/>
                                        </p:tgtEl>
                                      </p:cBhvr>
                                      <p:to x="100000" y="95000"/>
                                    </p:animScale>
                                    <p:animScale>
                                      <p:cBhvr>
                                        <p:cTn id="49" dur="166" decel="50000">
                                          <p:stCondLst>
                                            <p:cond delay="1834"/>
                                          </p:stCondLst>
                                        </p:cTn>
                                        <p:tgtEl>
                                          <p:spTgt spid="13"/>
                                        </p:tgtEl>
                                      </p:cBhvr>
                                      <p:to x="100000" y="100000"/>
                                    </p:animScale>
                                  </p:childTnLst>
                                </p:cTn>
                              </p:par>
                            </p:childTnLst>
                          </p:cTn>
                        </p:par>
                        <p:par>
                          <p:cTn id="50" fill="hold">
                            <p:stCondLst>
                              <p:cond delay="6000"/>
                            </p:stCondLst>
                            <p:childTnLst>
                              <p:par>
                                <p:cTn id="51" presetID="26"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80">
                                          <p:stCondLst>
                                            <p:cond delay="0"/>
                                          </p:stCondLst>
                                        </p:cTn>
                                        <p:tgtEl>
                                          <p:spTgt spid="14"/>
                                        </p:tgtEl>
                                      </p:cBhvr>
                                    </p:animEffect>
                                    <p:anim calcmode="lin" valueType="num">
                                      <p:cBhvr>
                                        <p:cTn id="5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9" dur="26">
                                          <p:stCondLst>
                                            <p:cond delay="650"/>
                                          </p:stCondLst>
                                        </p:cTn>
                                        <p:tgtEl>
                                          <p:spTgt spid="14"/>
                                        </p:tgtEl>
                                      </p:cBhvr>
                                      <p:to x="100000" y="60000"/>
                                    </p:animScale>
                                    <p:animScale>
                                      <p:cBhvr>
                                        <p:cTn id="60" dur="166" decel="50000">
                                          <p:stCondLst>
                                            <p:cond delay="676"/>
                                          </p:stCondLst>
                                        </p:cTn>
                                        <p:tgtEl>
                                          <p:spTgt spid="14"/>
                                        </p:tgtEl>
                                      </p:cBhvr>
                                      <p:to x="100000" y="100000"/>
                                    </p:animScale>
                                    <p:animScale>
                                      <p:cBhvr>
                                        <p:cTn id="61" dur="26">
                                          <p:stCondLst>
                                            <p:cond delay="1312"/>
                                          </p:stCondLst>
                                        </p:cTn>
                                        <p:tgtEl>
                                          <p:spTgt spid="14"/>
                                        </p:tgtEl>
                                      </p:cBhvr>
                                      <p:to x="100000" y="80000"/>
                                    </p:animScale>
                                    <p:animScale>
                                      <p:cBhvr>
                                        <p:cTn id="62" dur="166" decel="50000">
                                          <p:stCondLst>
                                            <p:cond delay="1338"/>
                                          </p:stCondLst>
                                        </p:cTn>
                                        <p:tgtEl>
                                          <p:spTgt spid="14"/>
                                        </p:tgtEl>
                                      </p:cBhvr>
                                      <p:to x="100000" y="100000"/>
                                    </p:animScale>
                                    <p:animScale>
                                      <p:cBhvr>
                                        <p:cTn id="63" dur="26">
                                          <p:stCondLst>
                                            <p:cond delay="1642"/>
                                          </p:stCondLst>
                                        </p:cTn>
                                        <p:tgtEl>
                                          <p:spTgt spid="14"/>
                                        </p:tgtEl>
                                      </p:cBhvr>
                                      <p:to x="100000" y="90000"/>
                                    </p:animScale>
                                    <p:animScale>
                                      <p:cBhvr>
                                        <p:cTn id="64" dur="166" decel="50000">
                                          <p:stCondLst>
                                            <p:cond delay="1668"/>
                                          </p:stCondLst>
                                        </p:cTn>
                                        <p:tgtEl>
                                          <p:spTgt spid="14"/>
                                        </p:tgtEl>
                                      </p:cBhvr>
                                      <p:to x="100000" y="100000"/>
                                    </p:animScale>
                                    <p:animScale>
                                      <p:cBhvr>
                                        <p:cTn id="65" dur="26">
                                          <p:stCondLst>
                                            <p:cond delay="1808"/>
                                          </p:stCondLst>
                                        </p:cTn>
                                        <p:tgtEl>
                                          <p:spTgt spid="14"/>
                                        </p:tgtEl>
                                      </p:cBhvr>
                                      <p:to x="100000" y="95000"/>
                                    </p:animScale>
                                    <p:animScale>
                                      <p:cBhvr>
                                        <p:cTn id="66" dur="166" decel="50000">
                                          <p:stCondLst>
                                            <p:cond delay="1834"/>
                                          </p:stCondLst>
                                        </p:cTn>
                                        <p:tgtEl>
                                          <p:spTgt spid="14"/>
                                        </p:tgtEl>
                                      </p:cBhvr>
                                      <p:to x="100000" y="100000"/>
                                    </p:animScale>
                                  </p:childTnLst>
                                </p:cTn>
                              </p:par>
                            </p:childTnLst>
                          </p:cTn>
                        </p:par>
                        <p:par>
                          <p:cTn id="67" fill="hold">
                            <p:stCondLst>
                              <p:cond delay="8000"/>
                            </p:stCondLst>
                            <p:childTnLst>
                              <p:par>
                                <p:cTn id="68" presetID="26"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down)">
                                      <p:cBhvr>
                                        <p:cTn id="70" dur="580">
                                          <p:stCondLst>
                                            <p:cond delay="0"/>
                                          </p:stCondLst>
                                        </p:cTn>
                                        <p:tgtEl>
                                          <p:spTgt spid="15"/>
                                        </p:tgtEl>
                                      </p:cBhvr>
                                    </p:animEffect>
                                    <p:anim calcmode="lin" valueType="num">
                                      <p:cBhvr>
                                        <p:cTn id="7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76" dur="26">
                                          <p:stCondLst>
                                            <p:cond delay="650"/>
                                          </p:stCondLst>
                                        </p:cTn>
                                        <p:tgtEl>
                                          <p:spTgt spid="15"/>
                                        </p:tgtEl>
                                      </p:cBhvr>
                                      <p:to x="100000" y="60000"/>
                                    </p:animScale>
                                    <p:animScale>
                                      <p:cBhvr>
                                        <p:cTn id="77" dur="166" decel="50000">
                                          <p:stCondLst>
                                            <p:cond delay="676"/>
                                          </p:stCondLst>
                                        </p:cTn>
                                        <p:tgtEl>
                                          <p:spTgt spid="15"/>
                                        </p:tgtEl>
                                      </p:cBhvr>
                                      <p:to x="100000" y="100000"/>
                                    </p:animScale>
                                    <p:animScale>
                                      <p:cBhvr>
                                        <p:cTn id="78" dur="26">
                                          <p:stCondLst>
                                            <p:cond delay="1312"/>
                                          </p:stCondLst>
                                        </p:cTn>
                                        <p:tgtEl>
                                          <p:spTgt spid="15"/>
                                        </p:tgtEl>
                                      </p:cBhvr>
                                      <p:to x="100000" y="80000"/>
                                    </p:animScale>
                                    <p:animScale>
                                      <p:cBhvr>
                                        <p:cTn id="79" dur="166" decel="50000">
                                          <p:stCondLst>
                                            <p:cond delay="1338"/>
                                          </p:stCondLst>
                                        </p:cTn>
                                        <p:tgtEl>
                                          <p:spTgt spid="15"/>
                                        </p:tgtEl>
                                      </p:cBhvr>
                                      <p:to x="100000" y="100000"/>
                                    </p:animScale>
                                    <p:animScale>
                                      <p:cBhvr>
                                        <p:cTn id="80" dur="26">
                                          <p:stCondLst>
                                            <p:cond delay="1642"/>
                                          </p:stCondLst>
                                        </p:cTn>
                                        <p:tgtEl>
                                          <p:spTgt spid="15"/>
                                        </p:tgtEl>
                                      </p:cBhvr>
                                      <p:to x="100000" y="90000"/>
                                    </p:animScale>
                                    <p:animScale>
                                      <p:cBhvr>
                                        <p:cTn id="81" dur="166" decel="50000">
                                          <p:stCondLst>
                                            <p:cond delay="1668"/>
                                          </p:stCondLst>
                                        </p:cTn>
                                        <p:tgtEl>
                                          <p:spTgt spid="15"/>
                                        </p:tgtEl>
                                      </p:cBhvr>
                                      <p:to x="100000" y="100000"/>
                                    </p:animScale>
                                    <p:animScale>
                                      <p:cBhvr>
                                        <p:cTn id="82" dur="26">
                                          <p:stCondLst>
                                            <p:cond delay="1808"/>
                                          </p:stCondLst>
                                        </p:cTn>
                                        <p:tgtEl>
                                          <p:spTgt spid="15"/>
                                        </p:tgtEl>
                                      </p:cBhvr>
                                      <p:to x="100000" y="95000"/>
                                    </p:animScale>
                                    <p:animScale>
                                      <p:cBhvr>
                                        <p:cTn id="83" dur="166" decel="50000">
                                          <p:stCondLst>
                                            <p:cond delay="1834"/>
                                          </p:stCondLst>
                                        </p:cTn>
                                        <p:tgtEl>
                                          <p:spTgt spid="15"/>
                                        </p:tgtEl>
                                      </p:cBhvr>
                                      <p:to x="100000" y="100000"/>
                                    </p:animScale>
                                  </p:childTnLst>
                                </p:cTn>
                              </p:par>
                            </p:childTnLst>
                          </p:cTn>
                        </p:par>
                        <p:par>
                          <p:cTn id="84" fill="hold">
                            <p:stCondLst>
                              <p:cond delay="10000"/>
                            </p:stCondLst>
                            <p:childTnLst>
                              <p:par>
                                <p:cTn id="85" presetID="26" presetClass="entr" presetSubtype="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down)">
                                      <p:cBhvr>
                                        <p:cTn id="87" dur="580">
                                          <p:stCondLst>
                                            <p:cond delay="0"/>
                                          </p:stCondLst>
                                        </p:cTn>
                                        <p:tgtEl>
                                          <p:spTgt spid="16"/>
                                        </p:tgtEl>
                                      </p:cBhvr>
                                    </p:animEffect>
                                    <p:anim calcmode="lin" valueType="num">
                                      <p:cBhvr>
                                        <p:cTn id="8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93" dur="26">
                                          <p:stCondLst>
                                            <p:cond delay="650"/>
                                          </p:stCondLst>
                                        </p:cTn>
                                        <p:tgtEl>
                                          <p:spTgt spid="16"/>
                                        </p:tgtEl>
                                      </p:cBhvr>
                                      <p:to x="100000" y="60000"/>
                                    </p:animScale>
                                    <p:animScale>
                                      <p:cBhvr>
                                        <p:cTn id="94" dur="166" decel="50000">
                                          <p:stCondLst>
                                            <p:cond delay="676"/>
                                          </p:stCondLst>
                                        </p:cTn>
                                        <p:tgtEl>
                                          <p:spTgt spid="16"/>
                                        </p:tgtEl>
                                      </p:cBhvr>
                                      <p:to x="100000" y="100000"/>
                                    </p:animScale>
                                    <p:animScale>
                                      <p:cBhvr>
                                        <p:cTn id="95" dur="26">
                                          <p:stCondLst>
                                            <p:cond delay="1312"/>
                                          </p:stCondLst>
                                        </p:cTn>
                                        <p:tgtEl>
                                          <p:spTgt spid="16"/>
                                        </p:tgtEl>
                                      </p:cBhvr>
                                      <p:to x="100000" y="80000"/>
                                    </p:animScale>
                                    <p:animScale>
                                      <p:cBhvr>
                                        <p:cTn id="96" dur="166" decel="50000">
                                          <p:stCondLst>
                                            <p:cond delay="1338"/>
                                          </p:stCondLst>
                                        </p:cTn>
                                        <p:tgtEl>
                                          <p:spTgt spid="16"/>
                                        </p:tgtEl>
                                      </p:cBhvr>
                                      <p:to x="100000" y="100000"/>
                                    </p:animScale>
                                    <p:animScale>
                                      <p:cBhvr>
                                        <p:cTn id="97" dur="26">
                                          <p:stCondLst>
                                            <p:cond delay="1642"/>
                                          </p:stCondLst>
                                        </p:cTn>
                                        <p:tgtEl>
                                          <p:spTgt spid="16"/>
                                        </p:tgtEl>
                                      </p:cBhvr>
                                      <p:to x="100000" y="90000"/>
                                    </p:animScale>
                                    <p:animScale>
                                      <p:cBhvr>
                                        <p:cTn id="98" dur="166" decel="50000">
                                          <p:stCondLst>
                                            <p:cond delay="1668"/>
                                          </p:stCondLst>
                                        </p:cTn>
                                        <p:tgtEl>
                                          <p:spTgt spid="16"/>
                                        </p:tgtEl>
                                      </p:cBhvr>
                                      <p:to x="100000" y="100000"/>
                                    </p:animScale>
                                    <p:animScale>
                                      <p:cBhvr>
                                        <p:cTn id="99" dur="26">
                                          <p:stCondLst>
                                            <p:cond delay="1808"/>
                                          </p:stCondLst>
                                        </p:cTn>
                                        <p:tgtEl>
                                          <p:spTgt spid="16"/>
                                        </p:tgtEl>
                                      </p:cBhvr>
                                      <p:to x="100000" y="95000"/>
                                    </p:animScale>
                                    <p:animScale>
                                      <p:cBhvr>
                                        <p:cTn id="100" dur="166" decel="50000">
                                          <p:stCondLst>
                                            <p:cond delay="1834"/>
                                          </p:stCondLst>
                                        </p:cTn>
                                        <p:tgtEl>
                                          <p:spTgt spid="16"/>
                                        </p:tgtEl>
                                      </p:cBhvr>
                                      <p:to x="100000" y="100000"/>
                                    </p:animScale>
                                  </p:childTnLst>
                                </p:cTn>
                              </p:par>
                            </p:childTnLst>
                          </p:cTn>
                        </p:par>
                        <p:par>
                          <p:cTn id="101" fill="hold">
                            <p:stCondLst>
                              <p:cond delay="12000"/>
                            </p:stCondLst>
                            <p:childTnLst>
                              <p:par>
                                <p:cTn id="102" presetID="26" presetClass="entr" presetSubtype="0" fill="hold" grpId="0" nodeType="after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wipe(down)">
                                      <p:cBhvr>
                                        <p:cTn id="104" dur="580">
                                          <p:stCondLst>
                                            <p:cond delay="0"/>
                                          </p:stCondLst>
                                        </p:cTn>
                                        <p:tgtEl>
                                          <p:spTgt spid="17"/>
                                        </p:tgtEl>
                                      </p:cBhvr>
                                    </p:animEffect>
                                    <p:anim calcmode="lin" valueType="num">
                                      <p:cBhvr>
                                        <p:cTn id="105"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10" dur="26">
                                          <p:stCondLst>
                                            <p:cond delay="650"/>
                                          </p:stCondLst>
                                        </p:cTn>
                                        <p:tgtEl>
                                          <p:spTgt spid="17"/>
                                        </p:tgtEl>
                                      </p:cBhvr>
                                      <p:to x="100000" y="60000"/>
                                    </p:animScale>
                                    <p:animScale>
                                      <p:cBhvr>
                                        <p:cTn id="111" dur="166" decel="50000">
                                          <p:stCondLst>
                                            <p:cond delay="676"/>
                                          </p:stCondLst>
                                        </p:cTn>
                                        <p:tgtEl>
                                          <p:spTgt spid="17"/>
                                        </p:tgtEl>
                                      </p:cBhvr>
                                      <p:to x="100000" y="100000"/>
                                    </p:animScale>
                                    <p:animScale>
                                      <p:cBhvr>
                                        <p:cTn id="112" dur="26">
                                          <p:stCondLst>
                                            <p:cond delay="1312"/>
                                          </p:stCondLst>
                                        </p:cTn>
                                        <p:tgtEl>
                                          <p:spTgt spid="17"/>
                                        </p:tgtEl>
                                      </p:cBhvr>
                                      <p:to x="100000" y="80000"/>
                                    </p:animScale>
                                    <p:animScale>
                                      <p:cBhvr>
                                        <p:cTn id="113" dur="166" decel="50000">
                                          <p:stCondLst>
                                            <p:cond delay="1338"/>
                                          </p:stCondLst>
                                        </p:cTn>
                                        <p:tgtEl>
                                          <p:spTgt spid="17"/>
                                        </p:tgtEl>
                                      </p:cBhvr>
                                      <p:to x="100000" y="100000"/>
                                    </p:animScale>
                                    <p:animScale>
                                      <p:cBhvr>
                                        <p:cTn id="114" dur="26">
                                          <p:stCondLst>
                                            <p:cond delay="1642"/>
                                          </p:stCondLst>
                                        </p:cTn>
                                        <p:tgtEl>
                                          <p:spTgt spid="17"/>
                                        </p:tgtEl>
                                      </p:cBhvr>
                                      <p:to x="100000" y="90000"/>
                                    </p:animScale>
                                    <p:animScale>
                                      <p:cBhvr>
                                        <p:cTn id="115" dur="166" decel="50000">
                                          <p:stCondLst>
                                            <p:cond delay="1668"/>
                                          </p:stCondLst>
                                        </p:cTn>
                                        <p:tgtEl>
                                          <p:spTgt spid="17"/>
                                        </p:tgtEl>
                                      </p:cBhvr>
                                      <p:to x="100000" y="100000"/>
                                    </p:animScale>
                                    <p:animScale>
                                      <p:cBhvr>
                                        <p:cTn id="116" dur="26">
                                          <p:stCondLst>
                                            <p:cond delay="1808"/>
                                          </p:stCondLst>
                                        </p:cTn>
                                        <p:tgtEl>
                                          <p:spTgt spid="17"/>
                                        </p:tgtEl>
                                      </p:cBhvr>
                                      <p:to x="100000" y="95000"/>
                                    </p:animScale>
                                    <p:animScale>
                                      <p:cBhvr>
                                        <p:cTn id="117" dur="166" decel="50000">
                                          <p:stCondLst>
                                            <p:cond delay="1834"/>
                                          </p:stCondLst>
                                        </p:cTn>
                                        <p:tgtEl>
                                          <p:spTgt spid="17"/>
                                        </p:tgtEl>
                                      </p:cBhvr>
                                      <p:to x="100000" y="100000"/>
                                    </p:animScale>
                                  </p:childTnLst>
                                </p:cTn>
                              </p:par>
                            </p:childTnLst>
                          </p:cTn>
                        </p:par>
                        <p:par>
                          <p:cTn id="118" fill="hold">
                            <p:stCondLst>
                              <p:cond delay="14000"/>
                            </p:stCondLst>
                            <p:childTnLst>
                              <p:par>
                                <p:cTn id="119" presetID="26" presetClass="entr" presetSubtype="0" fill="hold" grpId="0" nodeType="after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wipe(down)">
                                      <p:cBhvr>
                                        <p:cTn id="121" dur="580">
                                          <p:stCondLst>
                                            <p:cond delay="0"/>
                                          </p:stCondLst>
                                        </p:cTn>
                                        <p:tgtEl>
                                          <p:spTgt spid="26"/>
                                        </p:tgtEl>
                                      </p:cBhvr>
                                    </p:animEffect>
                                    <p:anim calcmode="lin" valueType="num">
                                      <p:cBhvr>
                                        <p:cTn id="12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27" dur="26">
                                          <p:stCondLst>
                                            <p:cond delay="650"/>
                                          </p:stCondLst>
                                        </p:cTn>
                                        <p:tgtEl>
                                          <p:spTgt spid="26"/>
                                        </p:tgtEl>
                                      </p:cBhvr>
                                      <p:to x="100000" y="60000"/>
                                    </p:animScale>
                                    <p:animScale>
                                      <p:cBhvr>
                                        <p:cTn id="128" dur="166" decel="50000">
                                          <p:stCondLst>
                                            <p:cond delay="676"/>
                                          </p:stCondLst>
                                        </p:cTn>
                                        <p:tgtEl>
                                          <p:spTgt spid="26"/>
                                        </p:tgtEl>
                                      </p:cBhvr>
                                      <p:to x="100000" y="100000"/>
                                    </p:animScale>
                                    <p:animScale>
                                      <p:cBhvr>
                                        <p:cTn id="129" dur="26">
                                          <p:stCondLst>
                                            <p:cond delay="1312"/>
                                          </p:stCondLst>
                                        </p:cTn>
                                        <p:tgtEl>
                                          <p:spTgt spid="26"/>
                                        </p:tgtEl>
                                      </p:cBhvr>
                                      <p:to x="100000" y="80000"/>
                                    </p:animScale>
                                    <p:animScale>
                                      <p:cBhvr>
                                        <p:cTn id="130" dur="166" decel="50000">
                                          <p:stCondLst>
                                            <p:cond delay="1338"/>
                                          </p:stCondLst>
                                        </p:cTn>
                                        <p:tgtEl>
                                          <p:spTgt spid="26"/>
                                        </p:tgtEl>
                                      </p:cBhvr>
                                      <p:to x="100000" y="100000"/>
                                    </p:animScale>
                                    <p:animScale>
                                      <p:cBhvr>
                                        <p:cTn id="131" dur="26">
                                          <p:stCondLst>
                                            <p:cond delay="1642"/>
                                          </p:stCondLst>
                                        </p:cTn>
                                        <p:tgtEl>
                                          <p:spTgt spid="26"/>
                                        </p:tgtEl>
                                      </p:cBhvr>
                                      <p:to x="100000" y="90000"/>
                                    </p:animScale>
                                    <p:animScale>
                                      <p:cBhvr>
                                        <p:cTn id="132" dur="166" decel="50000">
                                          <p:stCondLst>
                                            <p:cond delay="1668"/>
                                          </p:stCondLst>
                                        </p:cTn>
                                        <p:tgtEl>
                                          <p:spTgt spid="26"/>
                                        </p:tgtEl>
                                      </p:cBhvr>
                                      <p:to x="100000" y="100000"/>
                                    </p:animScale>
                                    <p:animScale>
                                      <p:cBhvr>
                                        <p:cTn id="133" dur="26">
                                          <p:stCondLst>
                                            <p:cond delay="1808"/>
                                          </p:stCondLst>
                                        </p:cTn>
                                        <p:tgtEl>
                                          <p:spTgt spid="26"/>
                                        </p:tgtEl>
                                      </p:cBhvr>
                                      <p:to x="100000" y="95000"/>
                                    </p:animScale>
                                    <p:animScale>
                                      <p:cBhvr>
                                        <p:cTn id="134" dur="166" decel="50000">
                                          <p:stCondLst>
                                            <p:cond delay="1834"/>
                                          </p:stCondLst>
                                        </p:cTn>
                                        <p:tgtEl>
                                          <p:spTgt spid="26"/>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10"/>
                                        </p:tgtEl>
                                        <p:attrNameLst>
                                          <p:attrName>style.visibility</p:attrName>
                                        </p:attrNameLst>
                                      </p:cBhvr>
                                      <p:to>
                                        <p:strVal val="visible"/>
                                      </p:to>
                                    </p:set>
                                    <p:animEffect transition="in" filter="wipe(down)">
                                      <p:cBhvr>
                                        <p:cTn id="139" dur="580">
                                          <p:stCondLst>
                                            <p:cond delay="0"/>
                                          </p:stCondLst>
                                        </p:cTn>
                                        <p:tgtEl>
                                          <p:spTgt spid="10"/>
                                        </p:tgtEl>
                                      </p:cBhvr>
                                    </p:animEffect>
                                    <p:anim calcmode="lin" valueType="num">
                                      <p:cBhvr>
                                        <p:cTn id="14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45" dur="26">
                                          <p:stCondLst>
                                            <p:cond delay="650"/>
                                          </p:stCondLst>
                                        </p:cTn>
                                        <p:tgtEl>
                                          <p:spTgt spid="10"/>
                                        </p:tgtEl>
                                      </p:cBhvr>
                                      <p:to x="100000" y="60000"/>
                                    </p:animScale>
                                    <p:animScale>
                                      <p:cBhvr>
                                        <p:cTn id="146" dur="166" decel="50000">
                                          <p:stCondLst>
                                            <p:cond delay="676"/>
                                          </p:stCondLst>
                                        </p:cTn>
                                        <p:tgtEl>
                                          <p:spTgt spid="10"/>
                                        </p:tgtEl>
                                      </p:cBhvr>
                                      <p:to x="100000" y="100000"/>
                                    </p:animScale>
                                    <p:animScale>
                                      <p:cBhvr>
                                        <p:cTn id="147" dur="26">
                                          <p:stCondLst>
                                            <p:cond delay="1312"/>
                                          </p:stCondLst>
                                        </p:cTn>
                                        <p:tgtEl>
                                          <p:spTgt spid="10"/>
                                        </p:tgtEl>
                                      </p:cBhvr>
                                      <p:to x="100000" y="80000"/>
                                    </p:animScale>
                                    <p:animScale>
                                      <p:cBhvr>
                                        <p:cTn id="148" dur="166" decel="50000">
                                          <p:stCondLst>
                                            <p:cond delay="1338"/>
                                          </p:stCondLst>
                                        </p:cTn>
                                        <p:tgtEl>
                                          <p:spTgt spid="10"/>
                                        </p:tgtEl>
                                      </p:cBhvr>
                                      <p:to x="100000" y="100000"/>
                                    </p:animScale>
                                    <p:animScale>
                                      <p:cBhvr>
                                        <p:cTn id="149" dur="26">
                                          <p:stCondLst>
                                            <p:cond delay="1642"/>
                                          </p:stCondLst>
                                        </p:cTn>
                                        <p:tgtEl>
                                          <p:spTgt spid="10"/>
                                        </p:tgtEl>
                                      </p:cBhvr>
                                      <p:to x="100000" y="90000"/>
                                    </p:animScale>
                                    <p:animScale>
                                      <p:cBhvr>
                                        <p:cTn id="150" dur="166" decel="50000">
                                          <p:stCondLst>
                                            <p:cond delay="1668"/>
                                          </p:stCondLst>
                                        </p:cTn>
                                        <p:tgtEl>
                                          <p:spTgt spid="10"/>
                                        </p:tgtEl>
                                      </p:cBhvr>
                                      <p:to x="100000" y="100000"/>
                                    </p:animScale>
                                    <p:animScale>
                                      <p:cBhvr>
                                        <p:cTn id="151" dur="26">
                                          <p:stCondLst>
                                            <p:cond delay="1808"/>
                                          </p:stCondLst>
                                        </p:cTn>
                                        <p:tgtEl>
                                          <p:spTgt spid="10"/>
                                        </p:tgtEl>
                                      </p:cBhvr>
                                      <p:to x="100000" y="95000"/>
                                    </p:animScale>
                                    <p:animScale>
                                      <p:cBhvr>
                                        <p:cTn id="152" dur="166" decel="50000">
                                          <p:stCondLst>
                                            <p:cond delay="1834"/>
                                          </p:stCondLst>
                                        </p:cTn>
                                        <p:tgtEl>
                                          <p:spTgt spid="10"/>
                                        </p:tgtEl>
                                      </p:cBhvr>
                                      <p:to x="100000" y="100000"/>
                                    </p:animScale>
                                  </p:childTnLst>
                                </p:cTn>
                              </p:par>
                            </p:childTnLst>
                          </p:cTn>
                        </p:par>
                      </p:childTnLst>
                    </p:cTn>
                  </p:par>
                  <p:par>
                    <p:cTn id="153" fill="hold">
                      <p:stCondLst>
                        <p:cond delay="indefinite"/>
                      </p:stCondLst>
                      <p:childTnLst>
                        <p:par>
                          <p:cTn id="154" fill="hold">
                            <p:stCondLst>
                              <p:cond delay="0"/>
                            </p:stCondLst>
                            <p:childTnLst>
                              <p:par>
                                <p:cTn id="155" presetID="42" presetClass="entr" presetSubtype="0" fill="hold" grpId="0" nodeType="clickEffect">
                                  <p:stCondLst>
                                    <p:cond delay="0"/>
                                  </p:stCondLst>
                                  <p:childTnLst>
                                    <p:set>
                                      <p:cBhvr>
                                        <p:cTn id="156" dur="1" fill="hold">
                                          <p:stCondLst>
                                            <p:cond delay="0"/>
                                          </p:stCondLst>
                                        </p:cTn>
                                        <p:tgtEl>
                                          <p:spTgt spid="18"/>
                                        </p:tgtEl>
                                        <p:attrNameLst>
                                          <p:attrName>style.visibility</p:attrName>
                                        </p:attrNameLst>
                                      </p:cBhvr>
                                      <p:to>
                                        <p:strVal val="visible"/>
                                      </p:to>
                                    </p:set>
                                    <p:animEffect transition="in" filter="fade">
                                      <p:cBhvr>
                                        <p:cTn id="157" dur="1000"/>
                                        <p:tgtEl>
                                          <p:spTgt spid="18"/>
                                        </p:tgtEl>
                                      </p:cBhvr>
                                    </p:animEffect>
                                    <p:anim calcmode="lin" valueType="num">
                                      <p:cBhvr>
                                        <p:cTn id="158" dur="1000" fill="hold"/>
                                        <p:tgtEl>
                                          <p:spTgt spid="18"/>
                                        </p:tgtEl>
                                        <p:attrNameLst>
                                          <p:attrName>ppt_x</p:attrName>
                                        </p:attrNameLst>
                                      </p:cBhvr>
                                      <p:tavLst>
                                        <p:tav tm="0">
                                          <p:val>
                                            <p:strVal val="#ppt_x"/>
                                          </p:val>
                                        </p:tav>
                                        <p:tav tm="100000">
                                          <p:val>
                                            <p:strVal val="#ppt_x"/>
                                          </p:val>
                                        </p:tav>
                                      </p:tavLst>
                                    </p:anim>
                                    <p:anim calcmode="lin" valueType="num">
                                      <p:cBhvr>
                                        <p:cTn id="15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42" presetClass="entr" presetSubtype="0" fill="hold" grpId="0" nodeType="clickEffect">
                                  <p:stCondLst>
                                    <p:cond delay="0"/>
                                  </p:stCondLst>
                                  <p:childTnLst>
                                    <p:set>
                                      <p:cBhvr>
                                        <p:cTn id="163" dur="1" fill="hold">
                                          <p:stCondLst>
                                            <p:cond delay="0"/>
                                          </p:stCondLst>
                                        </p:cTn>
                                        <p:tgtEl>
                                          <p:spTgt spid="19"/>
                                        </p:tgtEl>
                                        <p:attrNameLst>
                                          <p:attrName>style.visibility</p:attrName>
                                        </p:attrNameLst>
                                      </p:cBhvr>
                                      <p:to>
                                        <p:strVal val="visible"/>
                                      </p:to>
                                    </p:set>
                                    <p:animEffect transition="in" filter="fade">
                                      <p:cBhvr>
                                        <p:cTn id="164" dur="1000"/>
                                        <p:tgtEl>
                                          <p:spTgt spid="19"/>
                                        </p:tgtEl>
                                      </p:cBhvr>
                                    </p:animEffect>
                                    <p:anim calcmode="lin" valueType="num">
                                      <p:cBhvr>
                                        <p:cTn id="165" dur="1000" fill="hold"/>
                                        <p:tgtEl>
                                          <p:spTgt spid="19"/>
                                        </p:tgtEl>
                                        <p:attrNameLst>
                                          <p:attrName>ppt_x</p:attrName>
                                        </p:attrNameLst>
                                      </p:cBhvr>
                                      <p:tavLst>
                                        <p:tav tm="0">
                                          <p:val>
                                            <p:strVal val="#ppt_x"/>
                                          </p:val>
                                        </p:tav>
                                        <p:tav tm="100000">
                                          <p:val>
                                            <p:strVal val="#ppt_x"/>
                                          </p:val>
                                        </p:tav>
                                      </p:tavLst>
                                    </p:anim>
                                    <p:anim calcmode="lin" valueType="num">
                                      <p:cBhvr>
                                        <p:cTn id="16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42" presetClass="entr" presetSubtype="0" fill="hold" grpId="0" nodeType="clickEffect">
                                  <p:stCondLst>
                                    <p:cond delay="0"/>
                                  </p:stCondLst>
                                  <p:childTnLst>
                                    <p:set>
                                      <p:cBhvr>
                                        <p:cTn id="170" dur="1" fill="hold">
                                          <p:stCondLst>
                                            <p:cond delay="0"/>
                                          </p:stCondLst>
                                        </p:cTn>
                                        <p:tgtEl>
                                          <p:spTgt spid="21"/>
                                        </p:tgtEl>
                                        <p:attrNameLst>
                                          <p:attrName>style.visibility</p:attrName>
                                        </p:attrNameLst>
                                      </p:cBhvr>
                                      <p:to>
                                        <p:strVal val="visible"/>
                                      </p:to>
                                    </p:set>
                                    <p:animEffect transition="in" filter="fade">
                                      <p:cBhvr>
                                        <p:cTn id="171" dur="1000"/>
                                        <p:tgtEl>
                                          <p:spTgt spid="21"/>
                                        </p:tgtEl>
                                      </p:cBhvr>
                                    </p:animEffect>
                                    <p:anim calcmode="lin" valueType="num">
                                      <p:cBhvr>
                                        <p:cTn id="172" dur="1000" fill="hold"/>
                                        <p:tgtEl>
                                          <p:spTgt spid="21"/>
                                        </p:tgtEl>
                                        <p:attrNameLst>
                                          <p:attrName>ppt_x</p:attrName>
                                        </p:attrNameLst>
                                      </p:cBhvr>
                                      <p:tavLst>
                                        <p:tav tm="0">
                                          <p:val>
                                            <p:strVal val="#ppt_x"/>
                                          </p:val>
                                        </p:tav>
                                        <p:tav tm="100000">
                                          <p:val>
                                            <p:strVal val="#ppt_x"/>
                                          </p:val>
                                        </p:tav>
                                      </p:tavLst>
                                    </p:anim>
                                    <p:anim calcmode="lin" valueType="num">
                                      <p:cBhvr>
                                        <p:cTn id="17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2" presetClass="entr" presetSubtype="0" fill="hold" grpId="0" nodeType="clickEffect">
                                  <p:stCondLst>
                                    <p:cond delay="0"/>
                                  </p:stCondLst>
                                  <p:childTnLst>
                                    <p:set>
                                      <p:cBhvr>
                                        <p:cTn id="177" dur="1" fill="hold">
                                          <p:stCondLst>
                                            <p:cond delay="0"/>
                                          </p:stCondLst>
                                        </p:cTn>
                                        <p:tgtEl>
                                          <p:spTgt spid="22"/>
                                        </p:tgtEl>
                                        <p:attrNameLst>
                                          <p:attrName>style.visibility</p:attrName>
                                        </p:attrNameLst>
                                      </p:cBhvr>
                                      <p:to>
                                        <p:strVal val="visible"/>
                                      </p:to>
                                    </p:set>
                                    <p:animEffect transition="in" filter="fade">
                                      <p:cBhvr>
                                        <p:cTn id="178" dur="1000"/>
                                        <p:tgtEl>
                                          <p:spTgt spid="22"/>
                                        </p:tgtEl>
                                      </p:cBhvr>
                                    </p:animEffect>
                                    <p:anim calcmode="lin" valueType="num">
                                      <p:cBhvr>
                                        <p:cTn id="179" dur="1000" fill="hold"/>
                                        <p:tgtEl>
                                          <p:spTgt spid="22"/>
                                        </p:tgtEl>
                                        <p:attrNameLst>
                                          <p:attrName>ppt_x</p:attrName>
                                        </p:attrNameLst>
                                      </p:cBhvr>
                                      <p:tavLst>
                                        <p:tav tm="0">
                                          <p:val>
                                            <p:strVal val="#ppt_x"/>
                                          </p:val>
                                        </p:tav>
                                        <p:tav tm="100000">
                                          <p:val>
                                            <p:strVal val="#ppt_x"/>
                                          </p:val>
                                        </p:tav>
                                      </p:tavLst>
                                    </p:anim>
                                    <p:anim calcmode="lin" valueType="num">
                                      <p:cBhvr>
                                        <p:cTn id="18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42" presetClass="entr" presetSubtype="0" fill="hold" grpId="0" nodeType="clickEffect">
                                  <p:stCondLst>
                                    <p:cond delay="0"/>
                                  </p:stCondLst>
                                  <p:childTnLst>
                                    <p:set>
                                      <p:cBhvr>
                                        <p:cTn id="184" dur="1" fill="hold">
                                          <p:stCondLst>
                                            <p:cond delay="0"/>
                                          </p:stCondLst>
                                        </p:cTn>
                                        <p:tgtEl>
                                          <p:spTgt spid="23"/>
                                        </p:tgtEl>
                                        <p:attrNameLst>
                                          <p:attrName>style.visibility</p:attrName>
                                        </p:attrNameLst>
                                      </p:cBhvr>
                                      <p:to>
                                        <p:strVal val="visible"/>
                                      </p:to>
                                    </p:set>
                                    <p:animEffect transition="in" filter="fade">
                                      <p:cBhvr>
                                        <p:cTn id="185" dur="1000"/>
                                        <p:tgtEl>
                                          <p:spTgt spid="23"/>
                                        </p:tgtEl>
                                      </p:cBhvr>
                                    </p:animEffect>
                                    <p:anim calcmode="lin" valueType="num">
                                      <p:cBhvr>
                                        <p:cTn id="186" dur="1000" fill="hold"/>
                                        <p:tgtEl>
                                          <p:spTgt spid="23"/>
                                        </p:tgtEl>
                                        <p:attrNameLst>
                                          <p:attrName>ppt_x</p:attrName>
                                        </p:attrNameLst>
                                      </p:cBhvr>
                                      <p:tavLst>
                                        <p:tav tm="0">
                                          <p:val>
                                            <p:strVal val="#ppt_x"/>
                                          </p:val>
                                        </p:tav>
                                        <p:tav tm="100000">
                                          <p:val>
                                            <p:strVal val="#ppt_x"/>
                                          </p:val>
                                        </p:tav>
                                      </p:tavLst>
                                    </p:anim>
                                    <p:anim calcmode="lin" valueType="num">
                                      <p:cBhvr>
                                        <p:cTn id="18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42" presetClass="entr" presetSubtype="0" fill="hold" grpId="0" nodeType="clickEffect">
                                  <p:stCondLst>
                                    <p:cond delay="0"/>
                                  </p:stCondLst>
                                  <p:childTnLst>
                                    <p:set>
                                      <p:cBhvr>
                                        <p:cTn id="191" dur="1" fill="hold">
                                          <p:stCondLst>
                                            <p:cond delay="0"/>
                                          </p:stCondLst>
                                        </p:cTn>
                                        <p:tgtEl>
                                          <p:spTgt spid="24"/>
                                        </p:tgtEl>
                                        <p:attrNameLst>
                                          <p:attrName>style.visibility</p:attrName>
                                        </p:attrNameLst>
                                      </p:cBhvr>
                                      <p:to>
                                        <p:strVal val="visible"/>
                                      </p:to>
                                    </p:set>
                                    <p:animEffect transition="in" filter="fade">
                                      <p:cBhvr>
                                        <p:cTn id="192" dur="1000"/>
                                        <p:tgtEl>
                                          <p:spTgt spid="24"/>
                                        </p:tgtEl>
                                      </p:cBhvr>
                                    </p:animEffect>
                                    <p:anim calcmode="lin" valueType="num">
                                      <p:cBhvr>
                                        <p:cTn id="193" dur="1000" fill="hold"/>
                                        <p:tgtEl>
                                          <p:spTgt spid="24"/>
                                        </p:tgtEl>
                                        <p:attrNameLst>
                                          <p:attrName>ppt_x</p:attrName>
                                        </p:attrNameLst>
                                      </p:cBhvr>
                                      <p:tavLst>
                                        <p:tav tm="0">
                                          <p:val>
                                            <p:strVal val="#ppt_x"/>
                                          </p:val>
                                        </p:tav>
                                        <p:tav tm="100000">
                                          <p:val>
                                            <p:strVal val="#ppt_x"/>
                                          </p:val>
                                        </p:tav>
                                      </p:tavLst>
                                    </p:anim>
                                    <p:anim calcmode="lin" valueType="num">
                                      <p:cBhvr>
                                        <p:cTn id="19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42" presetClass="entr" presetSubtype="0" fill="hold" grpId="0" nodeType="clickEffect">
                                  <p:stCondLst>
                                    <p:cond delay="0"/>
                                  </p:stCondLst>
                                  <p:childTnLst>
                                    <p:set>
                                      <p:cBhvr>
                                        <p:cTn id="198" dur="1" fill="hold">
                                          <p:stCondLst>
                                            <p:cond delay="0"/>
                                          </p:stCondLst>
                                        </p:cTn>
                                        <p:tgtEl>
                                          <p:spTgt spid="25"/>
                                        </p:tgtEl>
                                        <p:attrNameLst>
                                          <p:attrName>style.visibility</p:attrName>
                                        </p:attrNameLst>
                                      </p:cBhvr>
                                      <p:to>
                                        <p:strVal val="visible"/>
                                      </p:to>
                                    </p:set>
                                    <p:animEffect transition="in" filter="fade">
                                      <p:cBhvr>
                                        <p:cTn id="199" dur="1000"/>
                                        <p:tgtEl>
                                          <p:spTgt spid="25"/>
                                        </p:tgtEl>
                                      </p:cBhvr>
                                    </p:animEffect>
                                    <p:anim calcmode="lin" valueType="num">
                                      <p:cBhvr>
                                        <p:cTn id="200" dur="1000" fill="hold"/>
                                        <p:tgtEl>
                                          <p:spTgt spid="25"/>
                                        </p:tgtEl>
                                        <p:attrNameLst>
                                          <p:attrName>ppt_x</p:attrName>
                                        </p:attrNameLst>
                                      </p:cBhvr>
                                      <p:tavLst>
                                        <p:tav tm="0">
                                          <p:val>
                                            <p:strVal val="#ppt_x"/>
                                          </p:val>
                                        </p:tav>
                                        <p:tav tm="100000">
                                          <p:val>
                                            <p:strVal val="#ppt_x"/>
                                          </p:val>
                                        </p:tav>
                                      </p:tavLst>
                                    </p:anim>
                                    <p:anim calcmode="lin" valueType="num">
                                      <p:cBhvr>
                                        <p:cTn id="20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302648" y="203723"/>
            <a:ext cx="5473149" cy="8606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215917" y="1176025"/>
            <a:ext cx="9999327" cy="1929920"/>
          </a:xfrm>
          <a:prstGeom prst="roundRect">
            <a:avLst/>
          </a:prstGeom>
          <a:solidFill>
            <a:schemeClr val="accent2">
              <a:lumMod val="20000"/>
              <a:lumOff val="80000"/>
            </a:schemeClr>
          </a:solidFill>
          <a:ln w="28575">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الإمام البخاري من المتشددين في الرواية، فلم يخرِّج في كتابه إلا ما صحّ عنده عن رسول الله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بالسند المتصل الذي توافر في رجاله (العدالة)، و(الضبط التام)، و(ثبوت اللقاء بين الراوي والمروي عنه)، ولم يكتفِ بإمكان المعاصرة بينهما، لذلك اتبع منهج علمي دقيق في التحري عن الرواة، والتوثق من صحة المرويات.</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Oval 10"/>
          <p:cNvSpPr/>
          <p:nvPr/>
        </p:nvSpPr>
        <p:spPr>
          <a:xfrm>
            <a:off x="10249252" y="282423"/>
            <a:ext cx="1796143" cy="156384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منهجه</a:t>
            </a:r>
          </a:p>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في رواية الحديث:</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215917" y="3375038"/>
            <a:ext cx="10097763" cy="2955519"/>
          </a:xfrm>
          <a:prstGeom prst="roundRect">
            <a:avLst/>
          </a:prstGeom>
          <a:solidFill>
            <a:schemeClr val="accent2">
              <a:lumMod val="20000"/>
              <a:lumOff val="80000"/>
            </a:schemeClr>
          </a:solidFill>
          <a:ln w="28575">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استلهم الجانب الروحي من نفسه، حيث يقول: (صنفتُ كتاب الجامع الصحيح في المسجد الحرام، وما أدخلتُ فيه حديثا إلا استخرتُ الله، وصليتُ ركعتين، وتبينتُ صحته)، من أجل هذا كان كتابه أصح كتاب في الحديث، وكل ما فيه مقطوع بصحته، لإجماع العلماء، وتلقي الأمة له بالقبول. </a:t>
            </a:r>
          </a:p>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ومن أهم الكتب التي تناولت صحيحه بالشرح والتحليل كتاب: (فتح الباري بشرح صحيح البخاري) للحافظ بن حجر العسقلاني.</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14950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313036" y="167075"/>
            <a:ext cx="5473149" cy="1530514"/>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SA"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2- </a:t>
            </a: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مسلم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1313643" y="2136942"/>
            <a:ext cx="9066727" cy="916023"/>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هو: مسلم بن الحجاج بن مسلم القشيري، -نسبة إلى قشير، وهي قبيلة مشهورة من قبائل العرب- النيسابوري -نسبة إلى بلد بخراسان ولد بها فينسب إليها-.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10"/>
          <p:cNvSpPr/>
          <p:nvPr/>
        </p:nvSpPr>
        <p:spPr>
          <a:xfrm>
            <a:off x="4114088" y="3389099"/>
            <a:ext cx="3768003" cy="662609"/>
          </a:xfrm>
          <a:prstGeom prst="roundRect">
            <a:avLst/>
          </a:prstGeom>
          <a:solidFill>
            <a:srgbClr val="92C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صاحب كتاب ( الصحيح ) في الحديث.</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2305317" y="5172146"/>
            <a:ext cx="7083381" cy="93529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ولد سنة (206) هجرية بنيسابور، وتوفي رحمه الله في شهر رجب سنة (261) هجرية، ودفن بنيسابور.</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2"/>
          <p:cNvSpPr/>
          <p:nvPr/>
        </p:nvSpPr>
        <p:spPr>
          <a:xfrm>
            <a:off x="3479339" y="4298707"/>
            <a:ext cx="5037503" cy="662609"/>
          </a:xfrm>
          <a:prstGeom prst="roundRect">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عَلَمًا من أعلام الإسلام الذين خلَّد ذكرهم الزمان.</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Oval 13"/>
          <p:cNvSpPr/>
          <p:nvPr/>
        </p:nvSpPr>
        <p:spPr>
          <a:xfrm>
            <a:off x="10575937" y="536177"/>
            <a:ext cx="1414812" cy="1177328"/>
          </a:xfrm>
          <a:prstGeom prst="ellipse">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نسبه ومولده: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87453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3097470" y="106452"/>
            <a:ext cx="6002273" cy="668543"/>
          </a:xfrm>
          <a:prstGeom prst="round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من خلال تعلّمي السّابق للإمام مسلم أُتمِّمُ الآتي: </a:t>
            </a:r>
          </a:p>
        </p:txBody>
      </p:sp>
      <p:sp>
        <p:nvSpPr>
          <p:cNvPr id="9" name="Rectangle 8"/>
          <p:cNvSpPr/>
          <p:nvPr/>
        </p:nvSpPr>
        <p:spPr>
          <a:xfrm>
            <a:off x="10055068" y="244165"/>
            <a:ext cx="1891852"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ea typeface="Calibri" panose="020F0502020204030204" pitchFamily="34" charset="0"/>
                <a:cs typeface="Traditional Arabic" panose="02020603050405020304" pitchFamily="18" charset="-78"/>
              </a:rPr>
              <a:t>نشاط(3)</a:t>
            </a:r>
          </a:p>
        </p:txBody>
      </p:sp>
      <p:sp>
        <p:nvSpPr>
          <p:cNvPr id="10"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11" name="Cloud 10">
            <a:extLst>
              <a:ext uri="{FF2B5EF4-FFF2-40B4-BE49-F238E27FC236}">
                <a16:creationId xmlns="" xmlns:a16="http://schemas.microsoft.com/office/drawing/2014/main" id="{AD356111-5319-41A0-BDC3-988D77B970C2}"/>
              </a:ext>
            </a:extLst>
          </p:cNvPr>
          <p:cNvSpPr/>
          <p:nvPr/>
        </p:nvSpPr>
        <p:spPr>
          <a:xfrm>
            <a:off x="345193" y="644937"/>
            <a:ext cx="1995976" cy="871364"/>
          </a:xfrm>
          <a:prstGeom prst="cloud">
            <a:avLst/>
          </a:prstGeo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prstClr val="black"/>
                </a:solidFill>
                <a:latin typeface="Sakkal Majalla" panose="02000000000000000000" pitchFamily="2" charset="-78"/>
                <a:cs typeface="Sakkal Majalla" panose="02000000000000000000" pitchFamily="2" charset="-78"/>
              </a:rPr>
              <a:t>الإجابة</a:t>
            </a:r>
            <a:endParaRPr lang="en-US" sz="3000" b="1" dirty="0">
              <a:solidFill>
                <a:prstClr val="black"/>
              </a:solidFill>
              <a:latin typeface="Sakkal Majalla" panose="02000000000000000000" pitchFamily="2" charset="-78"/>
              <a:cs typeface="Sakkal Majalla" panose="02000000000000000000" pitchFamily="2" charset="-78"/>
            </a:endParaRPr>
          </a:p>
        </p:txBody>
      </p:sp>
      <p:sp>
        <p:nvSpPr>
          <p:cNvPr id="12" name="Oval 11">
            <a:extLst>
              <a:ext uri="{FF2B5EF4-FFF2-40B4-BE49-F238E27FC236}">
                <a16:creationId xmlns="" xmlns:a16="http://schemas.microsoft.com/office/drawing/2014/main" id="{E48E6F85-D7C1-4AC8-BE05-6E7E46D1EBB2}"/>
              </a:ext>
            </a:extLst>
          </p:cNvPr>
          <p:cNvSpPr/>
          <p:nvPr/>
        </p:nvSpPr>
        <p:spPr>
          <a:xfrm>
            <a:off x="10142836" y="1759764"/>
            <a:ext cx="1926083" cy="646331"/>
          </a:xfrm>
          <a:prstGeom prst="ellipse">
            <a:avLst/>
          </a:prstGeom>
          <a:solidFill>
            <a:srgbClr val="E5DCF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اسمه ونسبه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Oval 12">
            <a:extLst>
              <a:ext uri="{FF2B5EF4-FFF2-40B4-BE49-F238E27FC236}">
                <a16:creationId xmlns="" xmlns:a16="http://schemas.microsoft.com/office/drawing/2014/main" id="{DE1E36E4-1477-40BB-B821-D8345E387B03}"/>
              </a:ext>
            </a:extLst>
          </p:cNvPr>
          <p:cNvSpPr/>
          <p:nvPr/>
        </p:nvSpPr>
        <p:spPr>
          <a:xfrm>
            <a:off x="10142836" y="2829406"/>
            <a:ext cx="1926083" cy="646331"/>
          </a:xfrm>
          <a:prstGeom prst="ellipse">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ولادته ووفاته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ounded Rectangle 15">
            <a:extLst>
              <a:ext uri="{FF2B5EF4-FFF2-40B4-BE49-F238E27FC236}">
                <a16:creationId xmlns="" xmlns:a16="http://schemas.microsoft.com/office/drawing/2014/main" id="{72BA5043-6438-49EC-A906-A1CE72A311C8}"/>
              </a:ext>
            </a:extLst>
          </p:cNvPr>
          <p:cNvSpPr/>
          <p:nvPr/>
        </p:nvSpPr>
        <p:spPr>
          <a:xfrm>
            <a:off x="292882" y="1624769"/>
            <a:ext cx="9762186" cy="916323"/>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هو: مسلم بن الحجاج بن مسلم القشيري، -نسبة إلى قشير، وهي قبيلة مشهورة من قبائل العرب- النيسابوري -نسبة إلى بلد بخراسان ولد بها فينسب إليها-.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Rounded Rectangle 18">
            <a:extLst>
              <a:ext uri="{FF2B5EF4-FFF2-40B4-BE49-F238E27FC236}">
                <a16:creationId xmlns="" xmlns:a16="http://schemas.microsoft.com/office/drawing/2014/main" id="{DF021022-0BBC-4393-97E5-69993EF568B8}"/>
              </a:ext>
            </a:extLst>
          </p:cNvPr>
          <p:cNvSpPr/>
          <p:nvPr/>
        </p:nvSpPr>
        <p:spPr>
          <a:xfrm>
            <a:off x="292882" y="2694411"/>
            <a:ext cx="9762186" cy="91632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ولد سنة (206) ه بنيسابور، وتوفي رحمه الله في شهر رجب سنة (261) ه، ودفن بنيسابور.</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Oval 15">
            <a:extLst>
              <a:ext uri="{FF2B5EF4-FFF2-40B4-BE49-F238E27FC236}">
                <a16:creationId xmlns="" xmlns:a16="http://schemas.microsoft.com/office/drawing/2014/main" id="{3F634522-AECE-4411-A875-D517E204BBD6}"/>
              </a:ext>
            </a:extLst>
          </p:cNvPr>
          <p:cNvSpPr/>
          <p:nvPr/>
        </p:nvSpPr>
        <p:spPr>
          <a:xfrm>
            <a:off x="10142836" y="4503396"/>
            <a:ext cx="1926083" cy="1000357"/>
          </a:xfrm>
          <a:prstGeom prst="ellipse">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ارتحاله في طلب العلم:</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Rounded Rectangle 10">
            <a:extLst>
              <a:ext uri="{FF2B5EF4-FFF2-40B4-BE49-F238E27FC236}">
                <a16:creationId xmlns="" xmlns:a16="http://schemas.microsoft.com/office/drawing/2014/main" id="{7350D5F2-9865-427A-8854-FEA325049223}"/>
              </a:ext>
            </a:extLst>
          </p:cNvPr>
          <p:cNvSpPr/>
          <p:nvPr/>
        </p:nvSpPr>
        <p:spPr>
          <a:xfrm>
            <a:off x="292883" y="3719202"/>
            <a:ext cx="9762185" cy="2647993"/>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8275" indent="-168275"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كانت حياته حافلة بجلائل الأعمال، فسمع الحديث وحفظه، وطلب العلم منذ الصغر.</a:t>
            </a:r>
          </a:p>
          <a:p>
            <a:pPr marL="168275" indent="-168275"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رحل في سبيل الحديث والرواية إلى الأقطار الإسلامية التي كانت تزخر بالمحدثين فالتقى بهم وسمع منهم.</a:t>
            </a:r>
          </a:p>
          <a:p>
            <a:pPr marL="168275" indent="-168275"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زار الحجاز، والعراق، والشام، ومصر وأخذ عن شيوخها.</a:t>
            </a:r>
          </a:p>
          <a:p>
            <a:pPr marL="168275" indent="-168275"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من مشايخه البخاري وغيره، وكان شديد الحب والتقدير للبخاري، وقد تتلمذ عليه، واقتدى به في تصنيف صحيحه.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43055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6"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80">
                                          <p:stCondLst>
                                            <p:cond delay="0"/>
                                          </p:stCondLst>
                                        </p:cTn>
                                        <p:tgtEl>
                                          <p:spTgt spid="12"/>
                                        </p:tgtEl>
                                      </p:cBhvr>
                                    </p:animEffect>
                                    <p:anim calcmode="lin" valueType="num">
                                      <p:cBhvr>
                                        <p:cTn id="2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5" dur="26">
                                          <p:stCondLst>
                                            <p:cond delay="650"/>
                                          </p:stCondLst>
                                        </p:cTn>
                                        <p:tgtEl>
                                          <p:spTgt spid="12"/>
                                        </p:tgtEl>
                                      </p:cBhvr>
                                      <p:to x="100000" y="60000"/>
                                    </p:animScale>
                                    <p:animScale>
                                      <p:cBhvr>
                                        <p:cTn id="26" dur="166" decel="50000">
                                          <p:stCondLst>
                                            <p:cond delay="676"/>
                                          </p:stCondLst>
                                        </p:cTn>
                                        <p:tgtEl>
                                          <p:spTgt spid="12"/>
                                        </p:tgtEl>
                                      </p:cBhvr>
                                      <p:to x="100000" y="100000"/>
                                    </p:animScale>
                                    <p:animScale>
                                      <p:cBhvr>
                                        <p:cTn id="27" dur="26">
                                          <p:stCondLst>
                                            <p:cond delay="1312"/>
                                          </p:stCondLst>
                                        </p:cTn>
                                        <p:tgtEl>
                                          <p:spTgt spid="12"/>
                                        </p:tgtEl>
                                      </p:cBhvr>
                                      <p:to x="100000" y="80000"/>
                                    </p:animScale>
                                    <p:animScale>
                                      <p:cBhvr>
                                        <p:cTn id="28" dur="166" decel="50000">
                                          <p:stCondLst>
                                            <p:cond delay="1338"/>
                                          </p:stCondLst>
                                        </p:cTn>
                                        <p:tgtEl>
                                          <p:spTgt spid="12"/>
                                        </p:tgtEl>
                                      </p:cBhvr>
                                      <p:to x="100000" y="100000"/>
                                    </p:animScale>
                                    <p:animScale>
                                      <p:cBhvr>
                                        <p:cTn id="29" dur="26">
                                          <p:stCondLst>
                                            <p:cond delay="1642"/>
                                          </p:stCondLst>
                                        </p:cTn>
                                        <p:tgtEl>
                                          <p:spTgt spid="12"/>
                                        </p:tgtEl>
                                      </p:cBhvr>
                                      <p:to x="100000" y="90000"/>
                                    </p:animScale>
                                    <p:animScale>
                                      <p:cBhvr>
                                        <p:cTn id="30" dur="166" decel="50000">
                                          <p:stCondLst>
                                            <p:cond delay="1668"/>
                                          </p:stCondLst>
                                        </p:cTn>
                                        <p:tgtEl>
                                          <p:spTgt spid="12"/>
                                        </p:tgtEl>
                                      </p:cBhvr>
                                      <p:to x="100000" y="100000"/>
                                    </p:animScale>
                                    <p:animScale>
                                      <p:cBhvr>
                                        <p:cTn id="31" dur="26">
                                          <p:stCondLst>
                                            <p:cond delay="1808"/>
                                          </p:stCondLst>
                                        </p:cTn>
                                        <p:tgtEl>
                                          <p:spTgt spid="12"/>
                                        </p:tgtEl>
                                      </p:cBhvr>
                                      <p:to x="100000" y="95000"/>
                                    </p:animScale>
                                    <p:animScale>
                                      <p:cBhvr>
                                        <p:cTn id="32" dur="166" decel="50000">
                                          <p:stCondLst>
                                            <p:cond delay="1834"/>
                                          </p:stCondLst>
                                        </p:cTn>
                                        <p:tgtEl>
                                          <p:spTgt spid="12"/>
                                        </p:tgtEl>
                                      </p:cBhvr>
                                      <p:to x="100000" y="100000"/>
                                    </p:animScale>
                                  </p:childTnLst>
                                </p:cTn>
                              </p:par>
                            </p:childTnLst>
                          </p:cTn>
                        </p:par>
                        <p:par>
                          <p:cTn id="33" fill="hold">
                            <p:stCondLst>
                              <p:cond delay="4000"/>
                            </p:stCondLst>
                            <p:childTnLst>
                              <p:par>
                                <p:cTn id="34" presetID="26"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80">
                                          <p:stCondLst>
                                            <p:cond delay="0"/>
                                          </p:stCondLst>
                                        </p:cTn>
                                        <p:tgtEl>
                                          <p:spTgt spid="13"/>
                                        </p:tgtEl>
                                      </p:cBhvr>
                                    </p:animEffect>
                                    <p:anim calcmode="lin" valueType="num">
                                      <p:cBhvr>
                                        <p:cTn id="3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2" dur="26">
                                          <p:stCondLst>
                                            <p:cond delay="650"/>
                                          </p:stCondLst>
                                        </p:cTn>
                                        <p:tgtEl>
                                          <p:spTgt spid="13"/>
                                        </p:tgtEl>
                                      </p:cBhvr>
                                      <p:to x="100000" y="60000"/>
                                    </p:animScale>
                                    <p:animScale>
                                      <p:cBhvr>
                                        <p:cTn id="43" dur="166" decel="50000">
                                          <p:stCondLst>
                                            <p:cond delay="676"/>
                                          </p:stCondLst>
                                        </p:cTn>
                                        <p:tgtEl>
                                          <p:spTgt spid="13"/>
                                        </p:tgtEl>
                                      </p:cBhvr>
                                      <p:to x="100000" y="100000"/>
                                    </p:animScale>
                                    <p:animScale>
                                      <p:cBhvr>
                                        <p:cTn id="44" dur="26">
                                          <p:stCondLst>
                                            <p:cond delay="1312"/>
                                          </p:stCondLst>
                                        </p:cTn>
                                        <p:tgtEl>
                                          <p:spTgt spid="13"/>
                                        </p:tgtEl>
                                      </p:cBhvr>
                                      <p:to x="100000" y="80000"/>
                                    </p:animScale>
                                    <p:animScale>
                                      <p:cBhvr>
                                        <p:cTn id="45" dur="166" decel="50000">
                                          <p:stCondLst>
                                            <p:cond delay="1338"/>
                                          </p:stCondLst>
                                        </p:cTn>
                                        <p:tgtEl>
                                          <p:spTgt spid="13"/>
                                        </p:tgtEl>
                                      </p:cBhvr>
                                      <p:to x="100000" y="100000"/>
                                    </p:animScale>
                                    <p:animScale>
                                      <p:cBhvr>
                                        <p:cTn id="46" dur="26">
                                          <p:stCondLst>
                                            <p:cond delay="1642"/>
                                          </p:stCondLst>
                                        </p:cTn>
                                        <p:tgtEl>
                                          <p:spTgt spid="13"/>
                                        </p:tgtEl>
                                      </p:cBhvr>
                                      <p:to x="100000" y="90000"/>
                                    </p:animScale>
                                    <p:animScale>
                                      <p:cBhvr>
                                        <p:cTn id="47" dur="166" decel="50000">
                                          <p:stCondLst>
                                            <p:cond delay="1668"/>
                                          </p:stCondLst>
                                        </p:cTn>
                                        <p:tgtEl>
                                          <p:spTgt spid="13"/>
                                        </p:tgtEl>
                                      </p:cBhvr>
                                      <p:to x="100000" y="100000"/>
                                    </p:animScale>
                                    <p:animScale>
                                      <p:cBhvr>
                                        <p:cTn id="48" dur="26">
                                          <p:stCondLst>
                                            <p:cond delay="1808"/>
                                          </p:stCondLst>
                                        </p:cTn>
                                        <p:tgtEl>
                                          <p:spTgt spid="13"/>
                                        </p:tgtEl>
                                      </p:cBhvr>
                                      <p:to x="100000" y="95000"/>
                                    </p:animScale>
                                    <p:animScale>
                                      <p:cBhvr>
                                        <p:cTn id="49" dur="166" decel="50000">
                                          <p:stCondLst>
                                            <p:cond delay="1834"/>
                                          </p:stCondLst>
                                        </p:cTn>
                                        <p:tgtEl>
                                          <p:spTgt spid="13"/>
                                        </p:tgtEl>
                                      </p:cBhvr>
                                      <p:to x="100000" y="100000"/>
                                    </p:animScale>
                                  </p:childTnLst>
                                </p:cTn>
                              </p:par>
                            </p:childTnLst>
                          </p:cTn>
                        </p:par>
                        <p:par>
                          <p:cTn id="50" fill="hold">
                            <p:stCondLst>
                              <p:cond delay="6000"/>
                            </p:stCondLst>
                            <p:childTnLst>
                              <p:par>
                                <p:cTn id="51" presetID="26"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down)">
                                      <p:cBhvr>
                                        <p:cTn id="53" dur="580">
                                          <p:stCondLst>
                                            <p:cond delay="0"/>
                                          </p:stCondLst>
                                        </p:cTn>
                                        <p:tgtEl>
                                          <p:spTgt spid="16"/>
                                        </p:tgtEl>
                                      </p:cBhvr>
                                    </p:animEffect>
                                    <p:anim calcmode="lin" valueType="num">
                                      <p:cBhvr>
                                        <p:cTn id="5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9" dur="26">
                                          <p:stCondLst>
                                            <p:cond delay="650"/>
                                          </p:stCondLst>
                                        </p:cTn>
                                        <p:tgtEl>
                                          <p:spTgt spid="16"/>
                                        </p:tgtEl>
                                      </p:cBhvr>
                                      <p:to x="100000" y="60000"/>
                                    </p:animScale>
                                    <p:animScale>
                                      <p:cBhvr>
                                        <p:cTn id="60" dur="166" decel="50000">
                                          <p:stCondLst>
                                            <p:cond delay="676"/>
                                          </p:stCondLst>
                                        </p:cTn>
                                        <p:tgtEl>
                                          <p:spTgt spid="16"/>
                                        </p:tgtEl>
                                      </p:cBhvr>
                                      <p:to x="100000" y="100000"/>
                                    </p:animScale>
                                    <p:animScale>
                                      <p:cBhvr>
                                        <p:cTn id="61" dur="26">
                                          <p:stCondLst>
                                            <p:cond delay="1312"/>
                                          </p:stCondLst>
                                        </p:cTn>
                                        <p:tgtEl>
                                          <p:spTgt spid="16"/>
                                        </p:tgtEl>
                                      </p:cBhvr>
                                      <p:to x="100000" y="80000"/>
                                    </p:animScale>
                                    <p:animScale>
                                      <p:cBhvr>
                                        <p:cTn id="62" dur="166" decel="50000">
                                          <p:stCondLst>
                                            <p:cond delay="1338"/>
                                          </p:stCondLst>
                                        </p:cTn>
                                        <p:tgtEl>
                                          <p:spTgt spid="16"/>
                                        </p:tgtEl>
                                      </p:cBhvr>
                                      <p:to x="100000" y="100000"/>
                                    </p:animScale>
                                    <p:animScale>
                                      <p:cBhvr>
                                        <p:cTn id="63" dur="26">
                                          <p:stCondLst>
                                            <p:cond delay="1642"/>
                                          </p:stCondLst>
                                        </p:cTn>
                                        <p:tgtEl>
                                          <p:spTgt spid="16"/>
                                        </p:tgtEl>
                                      </p:cBhvr>
                                      <p:to x="100000" y="90000"/>
                                    </p:animScale>
                                    <p:animScale>
                                      <p:cBhvr>
                                        <p:cTn id="64" dur="166" decel="50000">
                                          <p:stCondLst>
                                            <p:cond delay="1668"/>
                                          </p:stCondLst>
                                        </p:cTn>
                                        <p:tgtEl>
                                          <p:spTgt spid="16"/>
                                        </p:tgtEl>
                                      </p:cBhvr>
                                      <p:to x="100000" y="100000"/>
                                    </p:animScale>
                                    <p:animScale>
                                      <p:cBhvr>
                                        <p:cTn id="65" dur="26">
                                          <p:stCondLst>
                                            <p:cond delay="1808"/>
                                          </p:stCondLst>
                                        </p:cTn>
                                        <p:tgtEl>
                                          <p:spTgt spid="16"/>
                                        </p:tgtEl>
                                      </p:cBhvr>
                                      <p:to x="100000" y="95000"/>
                                    </p:animScale>
                                    <p:animScale>
                                      <p:cBhvr>
                                        <p:cTn id="66" dur="166" decel="50000">
                                          <p:stCondLst>
                                            <p:cond delay="1834"/>
                                          </p:stCondLst>
                                        </p:cTn>
                                        <p:tgtEl>
                                          <p:spTgt spid="16"/>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80">
                                          <p:stCondLst>
                                            <p:cond delay="0"/>
                                          </p:stCondLst>
                                        </p:cTn>
                                        <p:tgtEl>
                                          <p:spTgt spid="11"/>
                                        </p:tgtEl>
                                      </p:cBhvr>
                                    </p:animEffect>
                                    <p:anim calcmode="lin" valueType="num">
                                      <p:cBhvr>
                                        <p:cTn id="7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7" dur="26">
                                          <p:stCondLst>
                                            <p:cond delay="650"/>
                                          </p:stCondLst>
                                        </p:cTn>
                                        <p:tgtEl>
                                          <p:spTgt spid="11"/>
                                        </p:tgtEl>
                                      </p:cBhvr>
                                      <p:to x="100000" y="60000"/>
                                    </p:animScale>
                                    <p:animScale>
                                      <p:cBhvr>
                                        <p:cTn id="78" dur="166" decel="50000">
                                          <p:stCondLst>
                                            <p:cond delay="676"/>
                                          </p:stCondLst>
                                        </p:cTn>
                                        <p:tgtEl>
                                          <p:spTgt spid="11"/>
                                        </p:tgtEl>
                                      </p:cBhvr>
                                      <p:to x="100000" y="100000"/>
                                    </p:animScale>
                                    <p:animScale>
                                      <p:cBhvr>
                                        <p:cTn id="79" dur="26">
                                          <p:stCondLst>
                                            <p:cond delay="1312"/>
                                          </p:stCondLst>
                                        </p:cTn>
                                        <p:tgtEl>
                                          <p:spTgt spid="11"/>
                                        </p:tgtEl>
                                      </p:cBhvr>
                                      <p:to x="100000" y="80000"/>
                                    </p:animScale>
                                    <p:animScale>
                                      <p:cBhvr>
                                        <p:cTn id="80" dur="166" decel="50000">
                                          <p:stCondLst>
                                            <p:cond delay="1338"/>
                                          </p:stCondLst>
                                        </p:cTn>
                                        <p:tgtEl>
                                          <p:spTgt spid="11"/>
                                        </p:tgtEl>
                                      </p:cBhvr>
                                      <p:to x="100000" y="100000"/>
                                    </p:animScale>
                                    <p:animScale>
                                      <p:cBhvr>
                                        <p:cTn id="81" dur="26">
                                          <p:stCondLst>
                                            <p:cond delay="1642"/>
                                          </p:stCondLst>
                                        </p:cTn>
                                        <p:tgtEl>
                                          <p:spTgt spid="11"/>
                                        </p:tgtEl>
                                      </p:cBhvr>
                                      <p:to x="100000" y="90000"/>
                                    </p:animScale>
                                    <p:animScale>
                                      <p:cBhvr>
                                        <p:cTn id="82" dur="166" decel="50000">
                                          <p:stCondLst>
                                            <p:cond delay="1668"/>
                                          </p:stCondLst>
                                        </p:cTn>
                                        <p:tgtEl>
                                          <p:spTgt spid="11"/>
                                        </p:tgtEl>
                                      </p:cBhvr>
                                      <p:to x="100000" y="100000"/>
                                    </p:animScale>
                                    <p:animScale>
                                      <p:cBhvr>
                                        <p:cTn id="83" dur="26">
                                          <p:stCondLst>
                                            <p:cond delay="1808"/>
                                          </p:stCondLst>
                                        </p:cTn>
                                        <p:tgtEl>
                                          <p:spTgt spid="11"/>
                                        </p:tgtEl>
                                      </p:cBhvr>
                                      <p:to x="100000" y="95000"/>
                                    </p:animScale>
                                    <p:animScale>
                                      <p:cBhvr>
                                        <p:cTn id="84" dur="166" decel="50000">
                                          <p:stCondLst>
                                            <p:cond delay="1834"/>
                                          </p:stCondLst>
                                        </p:cTn>
                                        <p:tgtEl>
                                          <p:spTgt spid="11"/>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1000"/>
                                        <p:tgtEl>
                                          <p:spTgt spid="14"/>
                                        </p:tgtEl>
                                      </p:cBhvr>
                                    </p:animEffect>
                                    <p:anim calcmode="lin" valueType="num">
                                      <p:cBhvr>
                                        <p:cTn id="90" dur="1000" fill="hold"/>
                                        <p:tgtEl>
                                          <p:spTgt spid="14"/>
                                        </p:tgtEl>
                                        <p:attrNameLst>
                                          <p:attrName>ppt_x</p:attrName>
                                        </p:attrNameLst>
                                      </p:cBhvr>
                                      <p:tavLst>
                                        <p:tav tm="0">
                                          <p:val>
                                            <p:strVal val="#ppt_x"/>
                                          </p:val>
                                        </p:tav>
                                        <p:tav tm="100000">
                                          <p:val>
                                            <p:strVal val="#ppt_x"/>
                                          </p:val>
                                        </p:tav>
                                      </p:tavLst>
                                    </p:anim>
                                    <p:anim calcmode="lin" valueType="num">
                                      <p:cBhvr>
                                        <p:cTn id="9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fade">
                                      <p:cBhvr>
                                        <p:cTn id="103" dur="1000"/>
                                        <p:tgtEl>
                                          <p:spTgt spid="17"/>
                                        </p:tgtEl>
                                      </p:cBhvr>
                                    </p:animEffect>
                                    <p:anim calcmode="lin" valueType="num">
                                      <p:cBhvr>
                                        <p:cTn id="104" dur="1000" fill="hold"/>
                                        <p:tgtEl>
                                          <p:spTgt spid="17"/>
                                        </p:tgtEl>
                                        <p:attrNameLst>
                                          <p:attrName>ppt_x</p:attrName>
                                        </p:attrNameLst>
                                      </p:cBhvr>
                                      <p:tavLst>
                                        <p:tav tm="0">
                                          <p:val>
                                            <p:strVal val="#ppt_x"/>
                                          </p:val>
                                        </p:tav>
                                        <p:tav tm="100000">
                                          <p:val>
                                            <p:strVal val="#ppt_x"/>
                                          </p:val>
                                        </p:tav>
                                      </p:tavLst>
                                    </p:anim>
                                    <p:anim calcmode="lin" valueType="num">
                                      <p:cBhvr>
                                        <p:cTn id="10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animBg="1"/>
      <p:bldP spid="12" grpId="0" animBg="1"/>
      <p:bldP spid="13" grpId="0" animBg="1"/>
      <p:bldP spid="14" grpId="0" animBg="1"/>
      <p:bldP spid="15" grpId="0" animBg="1"/>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313037" y="108071"/>
            <a:ext cx="5473149" cy="937895"/>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مسلم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958143" y="2388697"/>
            <a:ext cx="9285667" cy="1177328"/>
          </a:xfrm>
          <a:prstGeom prst="roundRect">
            <a:avLst/>
          </a:prstGeom>
          <a:solidFill>
            <a:schemeClr val="accent4">
              <a:lumMod val="20000"/>
              <a:lumOff val="80000"/>
            </a:schemeClr>
          </a:solidFill>
          <a:ln w="28575">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الإمام مسلم رحمه الله من العلماء العاملين، وكان في أعلى درجات العفاف والصلاح والورع والتقوى، وقد شهد له العلماء بقوة الحفظ والضبط مع الثقة والأمانة.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7"/>
          <p:cNvSpPr/>
          <p:nvPr/>
        </p:nvSpPr>
        <p:spPr>
          <a:xfrm>
            <a:off x="958143" y="3827257"/>
            <a:ext cx="9285667" cy="2330422"/>
          </a:xfrm>
          <a:custGeom>
            <a:avLst/>
            <a:gdLst>
              <a:gd name="connsiteX0" fmla="*/ 0 w 9285667"/>
              <a:gd name="connsiteY0" fmla="*/ 388411 h 2330422"/>
              <a:gd name="connsiteX1" fmla="*/ 388411 w 9285667"/>
              <a:gd name="connsiteY1" fmla="*/ 0 h 2330422"/>
              <a:gd name="connsiteX2" fmla="*/ 957849 w 9285667"/>
              <a:gd name="connsiteY2" fmla="*/ 0 h 2330422"/>
              <a:gd name="connsiteX3" fmla="*/ 1357110 w 9285667"/>
              <a:gd name="connsiteY3" fmla="*/ 0 h 2330422"/>
              <a:gd name="connsiteX4" fmla="*/ 2096725 w 9285667"/>
              <a:gd name="connsiteY4" fmla="*/ 0 h 2330422"/>
              <a:gd name="connsiteX5" fmla="*/ 2751252 w 9285667"/>
              <a:gd name="connsiteY5" fmla="*/ 0 h 2330422"/>
              <a:gd name="connsiteX6" fmla="*/ 3320690 w 9285667"/>
              <a:gd name="connsiteY6" fmla="*/ 0 h 2330422"/>
              <a:gd name="connsiteX7" fmla="*/ 4060305 w 9285667"/>
              <a:gd name="connsiteY7" fmla="*/ 0 h 2330422"/>
              <a:gd name="connsiteX8" fmla="*/ 4459566 w 9285667"/>
              <a:gd name="connsiteY8" fmla="*/ 0 h 2330422"/>
              <a:gd name="connsiteX9" fmla="*/ 5284270 w 9285667"/>
              <a:gd name="connsiteY9" fmla="*/ 0 h 2330422"/>
              <a:gd name="connsiteX10" fmla="*/ 5938796 w 9285667"/>
              <a:gd name="connsiteY10" fmla="*/ 0 h 2330422"/>
              <a:gd name="connsiteX11" fmla="*/ 6338057 w 9285667"/>
              <a:gd name="connsiteY11" fmla="*/ 0 h 2330422"/>
              <a:gd name="connsiteX12" fmla="*/ 6822407 w 9285667"/>
              <a:gd name="connsiteY12" fmla="*/ 0 h 2330422"/>
              <a:gd name="connsiteX13" fmla="*/ 7391845 w 9285667"/>
              <a:gd name="connsiteY13" fmla="*/ 0 h 2330422"/>
              <a:gd name="connsiteX14" fmla="*/ 8131460 w 9285667"/>
              <a:gd name="connsiteY14" fmla="*/ 0 h 2330422"/>
              <a:gd name="connsiteX15" fmla="*/ 8897256 w 9285667"/>
              <a:gd name="connsiteY15" fmla="*/ 0 h 2330422"/>
              <a:gd name="connsiteX16" fmla="*/ 9285667 w 9285667"/>
              <a:gd name="connsiteY16" fmla="*/ 388411 h 2330422"/>
              <a:gd name="connsiteX17" fmla="*/ 9285667 w 9285667"/>
              <a:gd name="connsiteY17" fmla="*/ 890742 h 2330422"/>
              <a:gd name="connsiteX18" fmla="*/ 9285667 w 9285667"/>
              <a:gd name="connsiteY18" fmla="*/ 1439680 h 2330422"/>
              <a:gd name="connsiteX19" fmla="*/ 9285667 w 9285667"/>
              <a:gd name="connsiteY19" fmla="*/ 1942011 h 2330422"/>
              <a:gd name="connsiteX20" fmla="*/ 8897256 w 9285667"/>
              <a:gd name="connsiteY20" fmla="*/ 2330422 h 2330422"/>
              <a:gd name="connsiteX21" fmla="*/ 8412906 w 9285667"/>
              <a:gd name="connsiteY21" fmla="*/ 2330422 h 2330422"/>
              <a:gd name="connsiteX22" fmla="*/ 7673291 w 9285667"/>
              <a:gd name="connsiteY22" fmla="*/ 2330422 h 2330422"/>
              <a:gd name="connsiteX23" fmla="*/ 6933676 w 9285667"/>
              <a:gd name="connsiteY23" fmla="*/ 2330422 h 2330422"/>
              <a:gd name="connsiteX24" fmla="*/ 6194061 w 9285667"/>
              <a:gd name="connsiteY24" fmla="*/ 2330422 h 2330422"/>
              <a:gd name="connsiteX25" fmla="*/ 5454446 w 9285667"/>
              <a:gd name="connsiteY25" fmla="*/ 2330422 h 2330422"/>
              <a:gd name="connsiteX26" fmla="*/ 4970097 w 9285667"/>
              <a:gd name="connsiteY26" fmla="*/ 2330422 h 2330422"/>
              <a:gd name="connsiteX27" fmla="*/ 4315570 w 9285667"/>
              <a:gd name="connsiteY27" fmla="*/ 2330422 h 2330422"/>
              <a:gd name="connsiteX28" fmla="*/ 3831221 w 9285667"/>
              <a:gd name="connsiteY28" fmla="*/ 2330422 h 2330422"/>
              <a:gd name="connsiteX29" fmla="*/ 3431959 w 9285667"/>
              <a:gd name="connsiteY29" fmla="*/ 2330422 h 2330422"/>
              <a:gd name="connsiteX30" fmla="*/ 3032698 w 9285667"/>
              <a:gd name="connsiteY30" fmla="*/ 2330422 h 2330422"/>
              <a:gd name="connsiteX31" fmla="*/ 2633437 w 9285667"/>
              <a:gd name="connsiteY31" fmla="*/ 2330422 h 2330422"/>
              <a:gd name="connsiteX32" fmla="*/ 2063999 w 9285667"/>
              <a:gd name="connsiteY32" fmla="*/ 2330422 h 2330422"/>
              <a:gd name="connsiteX33" fmla="*/ 1409472 w 9285667"/>
              <a:gd name="connsiteY33" fmla="*/ 2330422 h 2330422"/>
              <a:gd name="connsiteX34" fmla="*/ 388411 w 9285667"/>
              <a:gd name="connsiteY34" fmla="*/ 2330422 h 2330422"/>
              <a:gd name="connsiteX35" fmla="*/ 0 w 9285667"/>
              <a:gd name="connsiteY35" fmla="*/ 1942011 h 2330422"/>
              <a:gd name="connsiteX36" fmla="*/ 0 w 9285667"/>
              <a:gd name="connsiteY36" fmla="*/ 1439680 h 2330422"/>
              <a:gd name="connsiteX37" fmla="*/ 0 w 9285667"/>
              <a:gd name="connsiteY37" fmla="*/ 906278 h 2330422"/>
              <a:gd name="connsiteX38" fmla="*/ 0 w 9285667"/>
              <a:gd name="connsiteY38" fmla="*/ 388411 h 233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9285667" h="2330422" fill="none" extrusionOk="0">
                <a:moveTo>
                  <a:pt x="0" y="388411"/>
                </a:moveTo>
                <a:cubicBezTo>
                  <a:pt x="29973" y="181447"/>
                  <a:pt x="169502" y="2528"/>
                  <a:pt x="388411" y="0"/>
                </a:cubicBezTo>
                <a:cubicBezTo>
                  <a:pt x="565826" y="-26943"/>
                  <a:pt x="750454" y="3751"/>
                  <a:pt x="957849" y="0"/>
                </a:cubicBezTo>
                <a:cubicBezTo>
                  <a:pt x="1165244" y="-3751"/>
                  <a:pt x="1248873" y="12391"/>
                  <a:pt x="1357110" y="0"/>
                </a:cubicBezTo>
                <a:cubicBezTo>
                  <a:pt x="1465347" y="-12391"/>
                  <a:pt x="1782490" y="30059"/>
                  <a:pt x="2096725" y="0"/>
                </a:cubicBezTo>
                <a:cubicBezTo>
                  <a:pt x="2410961" y="-30059"/>
                  <a:pt x="2457538" y="4670"/>
                  <a:pt x="2751252" y="0"/>
                </a:cubicBezTo>
                <a:cubicBezTo>
                  <a:pt x="3044966" y="-4670"/>
                  <a:pt x="3124849" y="-18488"/>
                  <a:pt x="3320690" y="0"/>
                </a:cubicBezTo>
                <a:cubicBezTo>
                  <a:pt x="3516531" y="18488"/>
                  <a:pt x="3717211" y="7998"/>
                  <a:pt x="4060305" y="0"/>
                </a:cubicBezTo>
                <a:cubicBezTo>
                  <a:pt x="4403399" y="-7998"/>
                  <a:pt x="4272795" y="-954"/>
                  <a:pt x="4459566" y="0"/>
                </a:cubicBezTo>
                <a:cubicBezTo>
                  <a:pt x="4646337" y="954"/>
                  <a:pt x="4894436" y="-38179"/>
                  <a:pt x="5284270" y="0"/>
                </a:cubicBezTo>
                <a:cubicBezTo>
                  <a:pt x="5674104" y="38179"/>
                  <a:pt x="5712622" y="13117"/>
                  <a:pt x="5938796" y="0"/>
                </a:cubicBezTo>
                <a:cubicBezTo>
                  <a:pt x="6164970" y="-13117"/>
                  <a:pt x="6144138" y="2266"/>
                  <a:pt x="6338057" y="0"/>
                </a:cubicBezTo>
                <a:cubicBezTo>
                  <a:pt x="6531976" y="-2266"/>
                  <a:pt x="6626277" y="-14803"/>
                  <a:pt x="6822407" y="0"/>
                </a:cubicBezTo>
                <a:cubicBezTo>
                  <a:pt x="7018537" y="14803"/>
                  <a:pt x="7249146" y="-26513"/>
                  <a:pt x="7391845" y="0"/>
                </a:cubicBezTo>
                <a:cubicBezTo>
                  <a:pt x="7534544" y="26513"/>
                  <a:pt x="7789706" y="26393"/>
                  <a:pt x="8131460" y="0"/>
                </a:cubicBezTo>
                <a:cubicBezTo>
                  <a:pt x="8473214" y="-26393"/>
                  <a:pt x="8734473" y="-37292"/>
                  <a:pt x="8897256" y="0"/>
                </a:cubicBezTo>
                <a:cubicBezTo>
                  <a:pt x="9146741" y="15267"/>
                  <a:pt x="9273671" y="185119"/>
                  <a:pt x="9285667" y="388411"/>
                </a:cubicBezTo>
                <a:cubicBezTo>
                  <a:pt x="9307067" y="611535"/>
                  <a:pt x="9287498" y="764903"/>
                  <a:pt x="9285667" y="890742"/>
                </a:cubicBezTo>
                <a:cubicBezTo>
                  <a:pt x="9283836" y="1016581"/>
                  <a:pt x="9260385" y="1194268"/>
                  <a:pt x="9285667" y="1439680"/>
                </a:cubicBezTo>
                <a:cubicBezTo>
                  <a:pt x="9310949" y="1685092"/>
                  <a:pt x="9291154" y="1763604"/>
                  <a:pt x="9285667" y="1942011"/>
                </a:cubicBezTo>
                <a:cubicBezTo>
                  <a:pt x="9281553" y="2181194"/>
                  <a:pt x="9084328" y="2349701"/>
                  <a:pt x="8897256" y="2330422"/>
                </a:cubicBezTo>
                <a:cubicBezTo>
                  <a:pt x="8768648" y="2328590"/>
                  <a:pt x="8615931" y="2323725"/>
                  <a:pt x="8412906" y="2330422"/>
                </a:cubicBezTo>
                <a:cubicBezTo>
                  <a:pt x="8209881" y="2337120"/>
                  <a:pt x="7855628" y="2355948"/>
                  <a:pt x="7673291" y="2330422"/>
                </a:cubicBezTo>
                <a:cubicBezTo>
                  <a:pt x="7490955" y="2304896"/>
                  <a:pt x="7126549" y="2347887"/>
                  <a:pt x="6933676" y="2330422"/>
                </a:cubicBezTo>
                <a:cubicBezTo>
                  <a:pt x="6740804" y="2312957"/>
                  <a:pt x="6473958" y="2348690"/>
                  <a:pt x="6194061" y="2330422"/>
                </a:cubicBezTo>
                <a:cubicBezTo>
                  <a:pt x="5914165" y="2312154"/>
                  <a:pt x="5744240" y="2296047"/>
                  <a:pt x="5454446" y="2330422"/>
                </a:cubicBezTo>
                <a:cubicBezTo>
                  <a:pt x="5164653" y="2364797"/>
                  <a:pt x="5125848" y="2316386"/>
                  <a:pt x="4970097" y="2330422"/>
                </a:cubicBezTo>
                <a:cubicBezTo>
                  <a:pt x="4814346" y="2344458"/>
                  <a:pt x="4462113" y="2317314"/>
                  <a:pt x="4315570" y="2330422"/>
                </a:cubicBezTo>
                <a:cubicBezTo>
                  <a:pt x="4169027" y="2343530"/>
                  <a:pt x="4043683" y="2344582"/>
                  <a:pt x="3831221" y="2330422"/>
                </a:cubicBezTo>
                <a:cubicBezTo>
                  <a:pt x="3618759" y="2316262"/>
                  <a:pt x="3605429" y="2324603"/>
                  <a:pt x="3431959" y="2330422"/>
                </a:cubicBezTo>
                <a:cubicBezTo>
                  <a:pt x="3258489" y="2336241"/>
                  <a:pt x="3172168" y="2313192"/>
                  <a:pt x="3032698" y="2330422"/>
                </a:cubicBezTo>
                <a:cubicBezTo>
                  <a:pt x="2893228" y="2347652"/>
                  <a:pt x="2743306" y="2326885"/>
                  <a:pt x="2633437" y="2330422"/>
                </a:cubicBezTo>
                <a:cubicBezTo>
                  <a:pt x="2523568" y="2333959"/>
                  <a:pt x="2197792" y="2351707"/>
                  <a:pt x="2063999" y="2330422"/>
                </a:cubicBezTo>
                <a:cubicBezTo>
                  <a:pt x="1930206" y="2309137"/>
                  <a:pt x="1671543" y="2358100"/>
                  <a:pt x="1409472" y="2330422"/>
                </a:cubicBezTo>
                <a:cubicBezTo>
                  <a:pt x="1147401" y="2302744"/>
                  <a:pt x="843229" y="2315794"/>
                  <a:pt x="388411" y="2330422"/>
                </a:cubicBezTo>
                <a:cubicBezTo>
                  <a:pt x="186743" y="2371634"/>
                  <a:pt x="27571" y="2182602"/>
                  <a:pt x="0" y="1942011"/>
                </a:cubicBezTo>
                <a:cubicBezTo>
                  <a:pt x="4292" y="1736198"/>
                  <a:pt x="21987" y="1585186"/>
                  <a:pt x="0" y="1439680"/>
                </a:cubicBezTo>
                <a:cubicBezTo>
                  <a:pt x="-21987" y="1294174"/>
                  <a:pt x="-23284" y="1150314"/>
                  <a:pt x="0" y="906278"/>
                </a:cubicBezTo>
                <a:cubicBezTo>
                  <a:pt x="23284" y="662242"/>
                  <a:pt x="5903" y="523704"/>
                  <a:pt x="0" y="388411"/>
                </a:cubicBezTo>
                <a:close/>
              </a:path>
              <a:path w="9285667" h="2330422" stroke="0" extrusionOk="0">
                <a:moveTo>
                  <a:pt x="0" y="388411"/>
                </a:moveTo>
                <a:cubicBezTo>
                  <a:pt x="-2428" y="168599"/>
                  <a:pt x="180067" y="9361"/>
                  <a:pt x="388411" y="0"/>
                </a:cubicBezTo>
                <a:cubicBezTo>
                  <a:pt x="728948" y="4932"/>
                  <a:pt x="915397" y="5547"/>
                  <a:pt x="1128026" y="0"/>
                </a:cubicBezTo>
                <a:cubicBezTo>
                  <a:pt x="1340656" y="-5547"/>
                  <a:pt x="1469212" y="2027"/>
                  <a:pt x="1697464" y="0"/>
                </a:cubicBezTo>
                <a:cubicBezTo>
                  <a:pt x="1925716" y="-2027"/>
                  <a:pt x="2228213" y="4218"/>
                  <a:pt x="2437079" y="0"/>
                </a:cubicBezTo>
                <a:cubicBezTo>
                  <a:pt x="2645945" y="-4218"/>
                  <a:pt x="2801024" y="-20285"/>
                  <a:pt x="3006517" y="0"/>
                </a:cubicBezTo>
                <a:cubicBezTo>
                  <a:pt x="3212010" y="20285"/>
                  <a:pt x="3591896" y="-14106"/>
                  <a:pt x="3831221" y="0"/>
                </a:cubicBezTo>
                <a:cubicBezTo>
                  <a:pt x="4070546" y="14106"/>
                  <a:pt x="4280874" y="-4660"/>
                  <a:pt x="4400659" y="0"/>
                </a:cubicBezTo>
                <a:cubicBezTo>
                  <a:pt x="4520444" y="4660"/>
                  <a:pt x="4776467" y="-29449"/>
                  <a:pt x="5055185" y="0"/>
                </a:cubicBezTo>
                <a:cubicBezTo>
                  <a:pt x="5333903" y="29449"/>
                  <a:pt x="5389424" y="26080"/>
                  <a:pt x="5624623" y="0"/>
                </a:cubicBezTo>
                <a:cubicBezTo>
                  <a:pt x="5859822" y="-26080"/>
                  <a:pt x="5874437" y="-14582"/>
                  <a:pt x="6108973" y="0"/>
                </a:cubicBezTo>
                <a:cubicBezTo>
                  <a:pt x="6343509" y="14582"/>
                  <a:pt x="6549828" y="-15617"/>
                  <a:pt x="6763499" y="0"/>
                </a:cubicBezTo>
                <a:cubicBezTo>
                  <a:pt x="6977170" y="15617"/>
                  <a:pt x="7215692" y="-10496"/>
                  <a:pt x="7418026" y="0"/>
                </a:cubicBezTo>
                <a:cubicBezTo>
                  <a:pt x="7620360" y="10496"/>
                  <a:pt x="7887154" y="7179"/>
                  <a:pt x="8157641" y="0"/>
                </a:cubicBezTo>
                <a:cubicBezTo>
                  <a:pt x="8428129" y="-7179"/>
                  <a:pt x="8627445" y="-8794"/>
                  <a:pt x="8897256" y="0"/>
                </a:cubicBezTo>
                <a:cubicBezTo>
                  <a:pt x="9085869" y="-287"/>
                  <a:pt x="9286008" y="128703"/>
                  <a:pt x="9285667" y="388411"/>
                </a:cubicBezTo>
                <a:cubicBezTo>
                  <a:pt x="9266705" y="642876"/>
                  <a:pt x="9298566" y="726387"/>
                  <a:pt x="9285667" y="937350"/>
                </a:cubicBezTo>
                <a:cubicBezTo>
                  <a:pt x="9272768" y="1148313"/>
                  <a:pt x="9288646" y="1219078"/>
                  <a:pt x="9285667" y="1408608"/>
                </a:cubicBezTo>
                <a:cubicBezTo>
                  <a:pt x="9282688" y="1598138"/>
                  <a:pt x="9270028" y="1740723"/>
                  <a:pt x="9285667" y="1942011"/>
                </a:cubicBezTo>
                <a:cubicBezTo>
                  <a:pt x="9253466" y="2189152"/>
                  <a:pt x="9103621" y="2328307"/>
                  <a:pt x="8897256" y="2330422"/>
                </a:cubicBezTo>
                <a:cubicBezTo>
                  <a:pt x="8589430" y="2360544"/>
                  <a:pt x="8480900" y="2328189"/>
                  <a:pt x="8157641" y="2330422"/>
                </a:cubicBezTo>
                <a:cubicBezTo>
                  <a:pt x="7834383" y="2332655"/>
                  <a:pt x="7897560" y="2312046"/>
                  <a:pt x="7758380" y="2330422"/>
                </a:cubicBezTo>
                <a:cubicBezTo>
                  <a:pt x="7619200" y="2348798"/>
                  <a:pt x="7206787" y="2321839"/>
                  <a:pt x="6933676" y="2330422"/>
                </a:cubicBezTo>
                <a:cubicBezTo>
                  <a:pt x="6660565" y="2339005"/>
                  <a:pt x="6508097" y="2294912"/>
                  <a:pt x="6194061" y="2330422"/>
                </a:cubicBezTo>
                <a:cubicBezTo>
                  <a:pt x="5880026" y="2365932"/>
                  <a:pt x="5629864" y="2331849"/>
                  <a:pt x="5369358" y="2330422"/>
                </a:cubicBezTo>
                <a:cubicBezTo>
                  <a:pt x="5108852" y="2328995"/>
                  <a:pt x="5068429" y="2330334"/>
                  <a:pt x="4799920" y="2330422"/>
                </a:cubicBezTo>
                <a:cubicBezTo>
                  <a:pt x="4531411" y="2330510"/>
                  <a:pt x="4332939" y="2317512"/>
                  <a:pt x="4060305" y="2330422"/>
                </a:cubicBezTo>
                <a:cubicBezTo>
                  <a:pt x="3787671" y="2343332"/>
                  <a:pt x="3641150" y="2316794"/>
                  <a:pt x="3235601" y="2330422"/>
                </a:cubicBezTo>
                <a:cubicBezTo>
                  <a:pt x="2830052" y="2344050"/>
                  <a:pt x="2986059" y="2340574"/>
                  <a:pt x="2751252" y="2330422"/>
                </a:cubicBezTo>
                <a:cubicBezTo>
                  <a:pt x="2516445" y="2320270"/>
                  <a:pt x="2459649" y="2346407"/>
                  <a:pt x="2266902" y="2330422"/>
                </a:cubicBezTo>
                <a:cubicBezTo>
                  <a:pt x="2074155" y="2314438"/>
                  <a:pt x="1861829" y="2303507"/>
                  <a:pt x="1527287" y="2330422"/>
                </a:cubicBezTo>
                <a:cubicBezTo>
                  <a:pt x="1192745" y="2357337"/>
                  <a:pt x="815695" y="2345914"/>
                  <a:pt x="388411" y="2330422"/>
                </a:cubicBezTo>
                <a:cubicBezTo>
                  <a:pt x="168928" y="2314195"/>
                  <a:pt x="18211" y="2159755"/>
                  <a:pt x="0" y="1942011"/>
                </a:cubicBezTo>
                <a:cubicBezTo>
                  <a:pt x="16936" y="1820567"/>
                  <a:pt x="428" y="1581272"/>
                  <a:pt x="0" y="1393072"/>
                </a:cubicBezTo>
                <a:cubicBezTo>
                  <a:pt x="-428" y="1204872"/>
                  <a:pt x="14070" y="1063148"/>
                  <a:pt x="0" y="875206"/>
                </a:cubicBezTo>
                <a:cubicBezTo>
                  <a:pt x="-14070" y="687264"/>
                  <a:pt x="-22448" y="618751"/>
                  <a:pt x="0" y="388411"/>
                </a:cubicBezTo>
                <a:close/>
              </a:path>
            </a:pathLst>
          </a:custGeom>
          <a:solidFill>
            <a:schemeClr val="accent4">
              <a:lumMod val="20000"/>
              <a:lumOff val="80000"/>
            </a:schemeClr>
          </a:solidFill>
          <a:ln w="28575">
            <a:prstDash val="sysDash"/>
            <a:extLst>
              <a:ext uri="{C807C97D-BFC1-408E-A445-0C87EB9F89A2}">
                <ask:lineSketchStyleProps xmlns="" xmlns:ask="http://schemas.microsoft.com/office/drawing/2018/sketchyshapes" sd="447674874">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لم يكن الإمام مسلم متعصبًا لرأيه كما هو شأن أهل التعنت والغرور، بل كان يتسم بسمة العلماء الحقيقيين الذين يبتغون الحق، يدلنا على ذلك أنه لما فرغ من تصنيف صحيحه عرضه على أئمة هذا العلم النبوي الشريف، يقول الإمام مسلم: (عرضتُ كتابي هذا على أبي زرعة الرازي فكل ما أشار أن له علة تركته، وكل ما قال: إنه صحيح وليس له علة خرّجته).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Oval 11"/>
          <p:cNvSpPr/>
          <p:nvPr/>
        </p:nvSpPr>
        <p:spPr>
          <a:xfrm>
            <a:off x="8786186" y="918243"/>
            <a:ext cx="3405813" cy="117732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أخلاقه </a:t>
            </a:r>
          </a:p>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وسماحته في البحث:</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76249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313037" y="108071"/>
            <a:ext cx="5473149" cy="904430"/>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مسلم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556039" y="2512262"/>
            <a:ext cx="11079921" cy="1003478"/>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هو أحد الكتابين اللذين هما أصح الكتب في الحديث، واللذين تلقتهما الأمة الإسلامية بالقبول.</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10"/>
          <p:cNvSpPr/>
          <p:nvPr/>
        </p:nvSpPr>
        <p:spPr>
          <a:xfrm>
            <a:off x="1473557" y="5192176"/>
            <a:ext cx="9244884" cy="917045"/>
          </a:xfrm>
          <a:prstGeom prst="roundRect">
            <a:avLst/>
          </a:prstGeom>
          <a:solidFill>
            <a:srgbClr val="92C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مكث في جمعه وحفظه وتهذيبه وكتابته خمس عشرة سنة، حتى جاء على الهيئة الكاملة التي ينشدها.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Oval 11"/>
          <p:cNvSpPr/>
          <p:nvPr/>
        </p:nvSpPr>
        <p:spPr>
          <a:xfrm>
            <a:off x="8406779" y="1159232"/>
            <a:ext cx="3362179" cy="1016551"/>
          </a:xfrm>
          <a:prstGeom prst="ellipse">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صحيح الإمام مسلم:</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2"/>
          <p:cNvSpPr/>
          <p:nvPr/>
        </p:nvSpPr>
        <p:spPr>
          <a:xfrm>
            <a:off x="556039" y="3852219"/>
            <a:ext cx="11079922" cy="100347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انتقى صحيحه من ثلاثمائة ألف حديث سمعها من العلماء في أثناء رحلاته في الأقطار الإسلامية، فهو ثمرة حياة مباركة.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05218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297176" y="73243"/>
            <a:ext cx="5473149" cy="8424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مسلم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2806232" y="991311"/>
            <a:ext cx="5982662" cy="788893"/>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بوّب صحيحه على الترتيب الفقهي متأسيًا في ذلك بالإمام البخار.</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Oval 10"/>
          <p:cNvSpPr/>
          <p:nvPr/>
        </p:nvSpPr>
        <p:spPr>
          <a:xfrm>
            <a:off x="10161431" y="322124"/>
            <a:ext cx="1689931" cy="1177328"/>
          </a:xfrm>
          <a:prstGeom prst="ellipse">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منهجه في كتابه: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149225" y="1858990"/>
            <a:ext cx="10012206" cy="10326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جمع متون الأحاديث كلها بأسانيدها ذات الموضوع الواحد في مكان واحد، فهو لم يكرر الأحاديث في الأبواب كما صنع البخاري في صحيحه.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2"/>
          <p:cNvSpPr/>
          <p:nvPr/>
        </p:nvSpPr>
        <p:spPr>
          <a:xfrm>
            <a:off x="149226" y="2891590"/>
            <a:ext cx="10012206" cy="111501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اهتم بتمحيص متون الأحاديث، والموازنة بينها، ويتجلى ذلك في الحديث الواحد الذي يرويه من عدة أسانيد بألفاظ مختلفة، ثم يشير إلى الفرق بينها.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ounded Rectangle 13"/>
          <p:cNvSpPr/>
          <p:nvPr/>
        </p:nvSpPr>
        <p:spPr>
          <a:xfrm>
            <a:off x="149225" y="5286842"/>
            <a:ext cx="10012207" cy="103826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وضح الإمام مسلم في مقدمة صحيحه المنهج الذي سار عليه في تخريج الأحاديث واعتماد الرواة. وعدد ما في صحيحه من الأحاديث أربعة آلاف حديث، وأهم الشروح عليه (شرح النووي على صحيح مسلم).</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Rounded Rectangle 14"/>
          <p:cNvSpPr/>
          <p:nvPr/>
        </p:nvSpPr>
        <p:spPr>
          <a:xfrm>
            <a:off x="149226" y="4124341"/>
            <a:ext cx="10012206" cy="11150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شديد البحث والتحري عن الرواة، فلم يُخرّج في صحيحه إلا عن الرواة الذين توافرت فيهم صفات: (العدالة)، و(الضبط)، و(المعاصرة) بين التلميذ وشيخه.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82668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مستطيل مستدير الزوايا 7"/>
          <p:cNvSpPr/>
          <p:nvPr/>
        </p:nvSpPr>
        <p:spPr>
          <a:xfrm>
            <a:off x="2665928" y="242312"/>
            <a:ext cx="6065948" cy="985879"/>
          </a:xfrm>
          <a:prstGeom prst="roundRect">
            <a:avLst/>
          </a:prstGeom>
          <a:solidFill>
            <a:srgbClr val="D6FCE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من خلال تعلّمي السّابق للإمام مسلم أُوضّح منهجه في كتابه الجامع الصّحيح: </a:t>
            </a:r>
          </a:p>
        </p:txBody>
      </p:sp>
      <p:sp>
        <p:nvSpPr>
          <p:cNvPr id="17" name="Rectangle 16"/>
          <p:cNvSpPr/>
          <p:nvPr/>
        </p:nvSpPr>
        <p:spPr>
          <a:xfrm>
            <a:off x="10101054" y="186614"/>
            <a:ext cx="1891852"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ea typeface="Calibri" panose="020F0502020204030204" pitchFamily="34" charset="0"/>
                <a:cs typeface="Traditional Arabic" panose="02020603050405020304" pitchFamily="18" charset="-78"/>
              </a:rPr>
              <a:t>نشاط(4)</a:t>
            </a:r>
          </a:p>
        </p:txBody>
      </p:sp>
      <p:sp>
        <p:nvSpPr>
          <p:cNvPr id="18" name="Cloud 17">
            <a:extLst>
              <a:ext uri="{FF2B5EF4-FFF2-40B4-BE49-F238E27FC236}">
                <a16:creationId xmlns="" xmlns:a16="http://schemas.microsoft.com/office/drawing/2014/main" id="{92C2CB30-B951-4D69-A302-C2FC7C202E75}"/>
              </a:ext>
            </a:extLst>
          </p:cNvPr>
          <p:cNvSpPr/>
          <p:nvPr/>
        </p:nvSpPr>
        <p:spPr>
          <a:xfrm>
            <a:off x="149225" y="658873"/>
            <a:ext cx="1995976" cy="712836"/>
          </a:xfrm>
          <a:prstGeom prst="cloud">
            <a:avLst/>
          </a:prstGeom>
          <a:solidFill>
            <a:srgbClr val="D6FCE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prstClr val="black"/>
                </a:solidFill>
                <a:latin typeface="Sakkal Majalla" panose="02000000000000000000" pitchFamily="2" charset="-78"/>
                <a:cs typeface="Sakkal Majalla" panose="02000000000000000000" pitchFamily="2" charset="-78"/>
              </a:rPr>
              <a:t>الإجابة</a:t>
            </a:r>
            <a:endParaRPr lang="en-US" sz="3000" b="1" dirty="0">
              <a:solidFill>
                <a:prstClr val="black"/>
              </a:solidFill>
              <a:latin typeface="Sakkal Majalla" panose="02000000000000000000" pitchFamily="2" charset="-78"/>
              <a:cs typeface="Sakkal Majalla" panose="02000000000000000000" pitchFamily="2" charset="-78"/>
            </a:endParaRPr>
          </a:p>
        </p:txBody>
      </p:sp>
      <p:sp>
        <p:nvSpPr>
          <p:cNvPr id="19" name="Oval 18"/>
          <p:cNvSpPr/>
          <p:nvPr/>
        </p:nvSpPr>
        <p:spPr>
          <a:xfrm>
            <a:off x="10682292" y="1461910"/>
            <a:ext cx="729376" cy="684683"/>
          </a:xfrm>
          <a:prstGeom prst="ellipse">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1"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22" name="Oval 21"/>
          <p:cNvSpPr/>
          <p:nvPr/>
        </p:nvSpPr>
        <p:spPr>
          <a:xfrm>
            <a:off x="10682292" y="2591118"/>
            <a:ext cx="729376" cy="684683"/>
          </a:xfrm>
          <a:prstGeom prst="ellipse">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3" name="Oval 22"/>
          <p:cNvSpPr/>
          <p:nvPr/>
        </p:nvSpPr>
        <p:spPr>
          <a:xfrm>
            <a:off x="10682292" y="3904766"/>
            <a:ext cx="729376" cy="684683"/>
          </a:xfrm>
          <a:prstGeom prst="ellipse">
            <a:avLst/>
          </a:prstGeom>
          <a:solidFill>
            <a:schemeClr val="accent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4" name="Oval 23"/>
          <p:cNvSpPr/>
          <p:nvPr/>
        </p:nvSpPr>
        <p:spPr>
          <a:xfrm>
            <a:off x="10682292" y="5312178"/>
            <a:ext cx="729376" cy="684683"/>
          </a:xfrm>
          <a:prstGeom prst="ellipse">
            <a:avLst/>
          </a:prstGeom>
          <a:solidFill>
            <a:srgbClr val="E6CBE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5" name="Rounded Rectangle 24"/>
          <p:cNvSpPr/>
          <p:nvPr/>
        </p:nvSpPr>
        <p:spPr>
          <a:xfrm>
            <a:off x="859525" y="1371709"/>
            <a:ext cx="9443574" cy="86508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بوَّبَ صحيحه على الترتيب الفقهي متأسيًا في ذلك بالإمام البخاري.</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6" name="Rounded Rectangle 25"/>
          <p:cNvSpPr/>
          <p:nvPr/>
        </p:nvSpPr>
        <p:spPr>
          <a:xfrm>
            <a:off x="859525" y="2369583"/>
            <a:ext cx="9443574" cy="1127752"/>
          </a:xfrm>
          <a:prstGeom prst="roundRect">
            <a:avLst/>
          </a:prstGeom>
          <a:solidFill>
            <a:srgbClr val="DAFA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جمع متون الأحاديث كلها بأسانيدها ذات الموضوع الواحد في مكان واحد، فهو لم يكرر الأحاديث في الأبواب كما صنع البخاري في صحيحه.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7" name="Rounded Rectangle 26"/>
          <p:cNvSpPr/>
          <p:nvPr/>
        </p:nvSpPr>
        <p:spPr>
          <a:xfrm>
            <a:off x="859525" y="3640852"/>
            <a:ext cx="9443574" cy="1190757"/>
          </a:xfrm>
          <a:prstGeom prst="roundRect">
            <a:avLst/>
          </a:prstGeom>
          <a:solidFill>
            <a:srgbClr val="92C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اهتم بتمحيص متون الأحاديث، والموازنة بينها، ويتجلى ذلك في الحديث الواحد الذي يرويه من عدة أسانيد بألفاظ مختلفة، ثم يشير إلى الفرق بينها.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28" name="Rounded Rectangle 27"/>
          <p:cNvSpPr/>
          <p:nvPr/>
        </p:nvSpPr>
        <p:spPr>
          <a:xfrm>
            <a:off x="859525" y="4959060"/>
            <a:ext cx="9443574" cy="1390918"/>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وضح الإمام مسلم في مقدمة صحيحه المنهج الذي سار عليه في تخريج الأحاديث واعتماد الرواة. وعدد ما في صحيحه من الأحاديث أربعة آلاف حديث، وأهم الشروح عليه (شرح النووي على صحيح مسلم).</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39456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6"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80">
                                          <p:stCondLst>
                                            <p:cond delay="0"/>
                                          </p:stCondLst>
                                        </p:cTn>
                                        <p:tgtEl>
                                          <p:spTgt spid="19"/>
                                        </p:tgtEl>
                                      </p:cBhvr>
                                    </p:animEffect>
                                    <p:anim calcmode="lin" valueType="num">
                                      <p:cBhvr>
                                        <p:cTn id="20"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5" dur="26">
                                          <p:stCondLst>
                                            <p:cond delay="650"/>
                                          </p:stCondLst>
                                        </p:cTn>
                                        <p:tgtEl>
                                          <p:spTgt spid="19"/>
                                        </p:tgtEl>
                                      </p:cBhvr>
                                      <p:to x="100000" y="60000"/>
                                    </p:animScale>
                                    <p:animScale>
                                      <p:cBhvr>
                                        <p:cTn id="26" dur="166" decel="50000">
                                          <p:stCondLst>
                                            <p:cond delay="676"/>
                                          </p:stCondLst>
                                        </p:cTn>
                                        <p:tgtEl>
                                          <p:spTgt spid="19"/>
                                        </p:tgtEl>
                                      </p:cBhvr>
                                      <p:to x="100000" y="100000"/>
                                    </p:animScale>
                                    <p:animScale>
                                      <p:cBhvr>
                                        <p:cTn id="27" dur="26">
                                          <p:stCondLst>
                                            <p:cond delay="1312"/>
                                          </p:stCondLst>
                                        </p:cTn>
                                        <p:tgtEl>
                                          <p:spTgt spid="19"/>
                                        </p:tgtEl>
                                      </p:cBhvr>
                                      <p:to x="100000" y="80000"/>
                                    </p:animScale>
                                    <p:animScale>
                                      <p:cBhvr>
                                        <p:cTn id="28" dur="166" decel="50000">
                                          <p:stCondLst>
                                            <p:cond delay="1338"/>
                                          </p:stCondLst>
                                        </p:cTn>
                                        <p:tgtEl>
                                          <p:spTgt spid="19"/>
                                        </p:tgtEl>
                                      </p:cBhvr>
                                      <p:to x="100000" y="100000"/>
                                    </p:animScale>
                                    <p:animScale>
                                      <p:cBhvr>
                                        <p:cTn id="29" dur="26">
                                          <p:stCondLst>
                                            <p:cond delay="1642"/>
                                          </p:stCondLst>
                                        </p:cTn>
                                        <p:tgtEl>
                                          <p:spTgt spid="19"/>
                                        </p:tgtEl>
                                      </p:cBhvr>
                                      <p:to x="100000" y="90000"/>
                                    </p:animScale>
                                    <p:animScale>
                                      <p:cBhvr>
                                        <p:cTn id="30" dur="166" decel="50000">
                                          <p:stCondLst>
                                            <p:cond delay="1668"/>
                                          </p:stCondLst>
                                        </p:cTn>
                                        <p:tgtEl>
                                          <p:spTgt spid="19"/>
                                        </p:tgtEl>
                                      </p:cBhvr>
                                      <p:to x="100000" y="100000"/>
                                    </p:animScale>
                                    <p:animScale>
                                      <p:cBhvr>
                                        <p:cTn id="31" dur="26">
                                          <p:stCondLst>
                                            <p:cond delay="1808"/>
                                          </p:stCondLst>
                                        </p:cTn>
                                        <p:tgtEl>
                                          <p:spTgt spid="19"/>
                                        </p:tgtEl>
                                      </p:cBhvr>
                                      <p:to x="100000" y="95000"/>
                                    </p:animScale>
                                    <p:animScale>
                                      <p:cBhvr>
                                        <p:cTn id="32" dur="166" decel="50000">
                                          <p:stCondLst>
                                            <p:cond delay="1834"/>
                                          </p:stCondLst>
                                        </p:cTn>
                                        <p:tgtEl>
                                          <p:spTgt spid="19"/>
                                        </p:tgtEl>
                                      </p:cBhvr>
                                      <p:to x="100000" y="100000"/>
                                    </p:animScale>
                                  </p:childTnLst>
                                </p:cTn>
                              </p:par>
                            </p:childTnLst>
                          </p:cTn>
                        </p:par>
                        <p:par>
                          <p:cTn id="33" fill="hold">
                            <p:stCondLst>
                              <p:cond delay="4000"/>
                            </p:stCondLst>
                            <p:childTnLst>
                              <p:par>
                                <p:cTn id="34" presetID="26" presetClass="entr" presetSubtype="0"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down)">
                                      <p:cBhvr>
                                        <p:cTn id="36" dur="580">
                                          <p:stCondLst>
                                            <p:cond delay="0"/>
                                          </p:stCondLst>
                                        </p:cTn>
                                        <p:tgtEl>
                                          <p:spTgt spid="22"/>
                                        </p:tgtEl>
                                      </p:cBhvr>
                                    </p:animEffect>
                                    <p:anim calcmode="lin" valueType="num">
                                      <p:cBhvr>
                                        <p:cTn id="37"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2" dur="26">
                                          <p:stCondLst>
                                            <p:cond delay="650"/>
                                          </p:stCondLst>
                                        </p:cTn>
                                        <p:tgtEl>
                                          <p:spTgt spid="22"/>
                                        </p:tgtEl>
                                      </p:cBhvr>
                                      <p:to x="100000" y="60000"/>
                                    </p:animScale>
                                    <p:animScale>
                                      <p:cBhvr>
                                        <p:cTn id="43" dur="166" decel="50000">
                                          <p:stCondLst>
                                            <p:cond delay="676"/>
                                          </p:stCondLst>
                                        </p:cTn>
                                        <p:tgtEl>
                                          <p:spTgt spid="22"/>
                                        </p:tgtEl>
                                      </p:cBhvr>
                                      <p:to x="100000" y="100000"/>
                                    </p:animScale>
                                    <p:animScale>
                                      <p:cBhvr>
                                        <p:cTn id="44" dur="26">
                                          <p:stCondLst>
                                            <p:cond delay="1312"/>
                                          </p:stCondLst>
                                        </p:cTn>
                                        <p:tgtEl>
                                          <p:spTgt spid="22"/>
                                        </p:tgtEl>
                                      </p:cBhvr>
                                      <p:to x="100000" y="80000"/>
                                    </p:animScale>
                                    <p:animScale>
                                      <p:cBhvr>
                                        <p:cTn id="45" dur="166" decel="50000">
                                          <p:stCondLst>
                                            <p:cond delay="1338"/>
                                          </p:stCondLst>
                                        </p:cTn>
                                        <p:tgtEl>
                                          <p:spTgt spid="22"/>
                                        </p:tgtEl>
                                      </p:cBhvr>
                                      <p:to x="100000" y="100000"/>
                                    </p:animScale>
                                    <p:animScale>
                                      <p:cBhvr>
                                        <p:cTn id="46" dur="26">
                                          <p:stCondLst>
                                            <p:cond delay="1642"/>
                                          </p:stCondLst>
                                        </p:cTn>
                                        <p:tgtEl>
                                          <p:spTgt spid="22"/>
                                        </p:tgtEl>
                                      </p:cBhvr>
                                      <p:to x="100000" y="90000"/>
                                    </p:animScale>
                                    <p:animScale>
                                      <p:cBhvr>
                                        <p:cTn id="47" dur="166" decel="50000">
                                          <p:stCondLst>
                                            <p:cond delay="1668"/>
                                          </p:stCondLst>
                                        </p:cTn>
                                        <p:tgtEl>
                                          <p:spTgt spid="22"/>
                                        </p:tgtEl>
                                      </p:cBhvr>
                                      <p:to x="100000" y="100000"/>
                                    </p:animScale>
                                    <p:animScale>
                                      <p:cBhvr>
                                        <p:cTn id="48" dur="26">
                                          <p:stCondLst>
                                            <p:cond delay="1808"/>
                                          </p:stCondLst>
                                        </p:cTn>
                                        <p:tgtEl>
                                          <p:spTgt spid="22"/>
                                        </p:tgtEl>
                                      </p:cBhvr>
                                      <p:to x="100000" y="95000"/>
                                    </p:animScale>
                                    <p:animScale>
                                      <p:cBhvr>
                                        <p:cTn id="49" dur="166" decel="50000">
                                          <p:stCondLst>
                                            <p:cond delay="1834"/>
                                          </p:stCondLst>
                                        </p:cTn>
                                        <p:tgtEl>
                                          <p:spTgt spid="22"/>
                                        </p:tgtEl>
                                      </p:cBhvr>
                                      <p:to x="100000" y="100000"/>
                                    </p:animScale>
                                  </p:childTnLst>
                                </p:cTn>
                              </p:par>
                            </p:childTnLst>
                          </p:cTn>
                        </p:par>
                        <p:par>
                          <p:cTn id="50" fill="hold">
                            <p:stCondLst>
                              <p:cond delay="6000"/>
                            </p:stCondLst>
                            <p:childTnLst>
                              <p:par>
                                <p:cTn id="51" presetID="26" presetClass="entr" presetSubtype="0"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down)">
                                      <p:cBhvr>
                                        <p:cTn id="53" dur="580">
                                          <p:stCondLst>
                                            <p:cond delay="0"/>
                                          </p:stCondLst>
                                        </p:cTn>
                                        <p:tgtEl>
                                          <p:spTgt spid="23"/>
                                        </p:tgtEl>
                                      </p:cBhvr>
                                    </p:animEffect>
                                    <p:anim calcmode="lin" valueType="num">
                                      <p:cBhvr>
                                        <p:cTn id="54"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59" dur="26">
                                          <p:stCondLst>
                                            <p:cond delay="650"/>
                                          </p:stCondLst>
                                        </p:cTn>
                                        <p:tgtEl>
                                          <p:spTgt spid="23"/>
                                        </p:tgtEl>
                                      </p:cBhvr>
                                      <p:to x="100000" y="60000"/>
                                    </p:animScale>
                                    <p:animScale>
                                      <p:cBhvr>
                                        <p:cTn id="60" dur="166" decel="50000">
                                          <p:stCondLst>
                                            <p:cond delay="676"/>
                                          </p:stCondLst>
                                        </p:cTn>
                                        <p:tgtEl>
                                          <p:spTgt spid="23"/>
                                        </p:tgtEl>
                                      </p:cBhvr>
                                      <p:to x="100000" y="100000"/>
                                    </p:animScale>
                                    <p:animScale>
                                      <p:cBhvr>
                                        <p:cTn id="61" dur="26">
                                          <p:stCondLst>
                                            <p:cond delay="1312"/>
                                          </p:stCondLst>
                                        </p:cTn>
                                        <p:tgtEl>
                                          <p:spTgt spid="23"/>
                                        </p:tgtEl>
                                      </p:cBhvr>
                                      <p:to x="100000" y="80000"/>
                                    </p:animScale>
                                    <p:animScale>
                                      <p:cBhvr>
                                        <p:cTn id="62" dur="166" decel="50000">
                                          <p:stCondLst>
                                            <p:cond delay="1338"/>
                                          </p:stCondLst>
                                        </p:cTn>
                                        <p:tgtEl>
                                          <p:spTgt spid="23"/>
                                        </p:tgtEl>
                                      </p:cBhvr>
                                      <p:to x="100000" y="100000"/>
                                    </p:animScale>
                                    <p:animScale>
                                      <p:cBhvr>
                                        <p:cTn id="63" dur="26">
                                          <p:stCondLst>
                                            <p:cond delay="1642"/>
                                          </p:stCondLst>
                                        </p:cTn>
                                        <p:tgtEl>
                                          <p:spTgt spid="23"/>
                                        </p:tgtEl>
                                      </p:cBhvr>
                                      <p:to x="100000" y="90000"/>
                                    </p:animScale>
                                    <p:animScale>
                                      <p:cBhvr>
                                        <p:cTn id="64" dur="166" decel="50000">
                                          <p:stCondLst>
                                            <p:cond delay="1668"/>
                                          </p:stCondLst>
                                        </p:cTn>
                                        <p:tgtEl>
                                          <p:spTgt spid="23"/>
                                        </p:tgtEl>
                                      </p:cBhvr>
                                      <p:to x="100000" y="100000"/>
                                    </p:animScale>
                                    <p:animScale>
                                      <p:cBhvr>
                                        <p:cTn id="65" dur="26">
                                          <p:stCondLst>
                                            <p:cond delay="1808"/>
                                          </p:stCondLst>
                                        </p:cTn>
                                        <p:tgtEl>
                                          <p:spTgt spid="23"/>
                                        </p:tgtEl>
                                      </p:cBhvr>
                                      <p:to x="100000" y="95000"/>
                                    </p:animScale>
                                    <p:animScale>
                                      <p:cBhvr>
                                        <p:cTn id="66" dur="166" decel="50000">
                                          <p:stCondLst>
                                            <p:cond delay="1834"/>
                                          </p:stCondLst>
                                        </p:cTn>
                                        <p:tgtEl>
                                          <p:spTgt spid="23"/>
                                        </p:tgtEl>
                                      </p:cBhvr>
                                      <p:to x="100000" y="100000"/>
                                    </p:animScale>
                                  </p:childTnLst>
                                </p:cTn>
                              </p:par>
                            </p:childTnLst>
                          </p:cTn>
                        </p:par>
                        <p:par>
                          <p:cTn id="67" fill="hold">
                            <p:stCondLst>
                              <p:cond delay="8000"/>
                            </p:stCondLst>
                            <p:childTnLst>
                              <p:par>
                                <p:cTn id="68" presetID="26" presetClass="entr" presetSubtype="0"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ipe(down)">
                                      <p:cBhvr>
                                        <p:cTn id="70" dur="580">
                                          <p:stCondLst>
                                            <p:cond delay="0"/>
                                          </p:stCondLst>
                                        </p:cTn>
                                        <p:tgtEl>
                                          <p:spTgt spid="24"/>
                                        </p:tgtEl>
                                      </p:cBhvr>
                                    </p:animEffect>
                                    <p:anim calcmode="lin" valueType="num">
                                      <p:cBhvr>
                                        <p:cTn id="7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76" dur="26">
                                          <p:stCondLst>
                                            <p:cond delay="650"/>
                                          </p:stCondLst>
                                        </p:cTn>
                                        <p:tgtEl>
                                          <p:spTgt spid="24"/>
                                        </p:tgtEl>
                                      </p:cBhvr>
                                      <p:to x="100000" y="60000"/>
                                    </p:animScale>
                                    <p:animScale>
                                      <p:cBhvr>
                                        <p:cTn id="77" dur="166" decel="50000">
                                          <p:stCondLst>
                                            <p:cond delay="676"/>
                                          </p:stCondLst>
                                        </p:cTn>
                                        <p:tgtEl>
                                          <p:spTgt spid="24"/>
                                        </p:tgtEl>
                                      </p:cBhvr>
                                      <p:to x="100000" y="100000"/>
                                    </p:animScale>
                                    <p:animScale>
                                      <p:cBhvr>
                                        <p:cTn id="78" dur="26">
                                          <p:stCondLst>
                                            <p:cond delay="1312"/>
                                          </p:stCondLst>
                                        </p:cTn>
                                        <p:tgtEl>
                                          <p:spTgt spid="24"/>
                                        </p:tgtEl>
                                      </p:cBhvr>
                                      <p:to x="100000" y="80000"/>
                                    </p:animScale>
                                    <p:animScale>
                                      <p:cBhvr>
                                        <p:cTn id="79" dur="166" decel="50000">
                                          <p:stCondLst>
                                            <p:cond delay="1338"/>
                                          </p:stCondLst>
                                        </p:cTn>
                                        <p:tgtEl>
                                          <p:spTgt spid="24"/>
                                        </p:tgtEl>
                                      </p:cBhvr>
                                      <p:to x="100000" y="100000"/>
                                    </p:animScale>
                                    <p:animScale>
                                      <p:cBhvr>
                                        <p:cTn id="80" dur="26">
                                          <p:stCondLst>
                                            <p:cond delay="1642"/>
                                          </p:stCondLst>
                                        </p:cTn>
                                        <p:tgtEl>
                                          <p:spTgt spid="24"/>
                                        </p:tgtEl>
                                      </p:cBhvr>
                                      <p:to x="100000" y="90000"/>
                                    </p:animScale>
                                    <p:animScale>
                                      <p:cBhvr>
                                        <p:cTn id="81" dur="166" decel="50000">
                                          <p:stCondLst>
                                            <p:cond delay="1668"/>
                                          </p:stCondLst>
                                        </p:cTn>
                                        <p:tgtEl>
                                          <p:spTgt spid="24"/>
                                        </p:tgtEl>
                                      </p:cBhvr>
                                      <p:to x="100000" y="100000"/>
                                    </p:animScale>
                                    <p:animScale>
                                      <p:cBhvr>
                                        <p:cTn id="82" dur="26">
                                          <p:stCondLst>
                                            <p:cond delay="1808"/>
                                          </p:stCondLst>
                                        </p:cTn>
                                        <p:tgtEl>
                                          <p:spTgt spid="24"/>
                                        </p:tgtEl>
                                      </p:cBhvr>
                                      <p:to x="100000" y="95000"/>
                                    </p:animScale>
                                    <p:animScale>
                                      <p:cBhvr>
                                        <p:cTn id="83" dur="166" decel="50000">
                                          <p:stCondLst>
                                            <p:cond delay="1834"/>
                                          </p:stCondLst>
                                        </p:cTn>
                                        <p:tgtEl>
                                          <p:spTgt spid="24"/>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wipe(down)">
                                      <p:cBhvr>
                                        <p:cTn id="88" dur="580">
                                          <p:stCondLst>
                                            <p:cond delay="0"/>
                                          </p:stCondLst>
                                        </p:cTn>
                                        <p:tgtEl>
                                          <p:spTgt spid="18"/>
                                        </p:tgtEl>
                                      </p:cBhvr>
                                    </p:animEffect>
                                    <p:anim calcmode="lin" valueType="num">
                                      <p:cBhvr>
                                        <p:cTn id="89"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94" dur="26">
                                          <p:stCondLst>
                                            <p:cond delay="650"/>
                                          </p:stCondLst>
                                        </p:cTn>
                                        <p:tgtEl>
                                          <p:spTgt spid="18"/>
                                        </p:tgtEl>
                                      </p:cBhvr>
                                      <p:to x="100000" y="60000"/>
                                    </p:animScale>
                                    <p:animScale>
                                      <p:cBhvr>
                                        <p:cTn id="95" dur="166" decel="50000">
                                          <p:stCondLst>
                                            <p:cond delay="676"/>
                                          </p:stCondLst>
                                        </p:cTn>
                                        <p:tgtEl>
                                          <p:spTgt spid="18"/>
                                        </p:tgtEl>
                                      </p:cBhvr>
                                      <p:to x="100000" y="100000"/>
                                    </p:animScale>
                                    <p:animScale>
                                      <p:cBhvr>
                                        <p:cTn id="96" dur="26">
                                          <p:stCondLst>
                                            <p:cond delay="1312"/>
                                          </p:stCondLst>
                                        </p:cTn>
                                        <p:tgtEl>
                                          <p:spTgt spid="18"/>
                                        </p:tgtEl>
                                      </p:cBhvr>
                                      <p:to x="100000" y="80000"/>
                                    </p:animScale>
                                    <p:animScale>
                                      <p:cBhvr>
                                        <p:cTn id="97" dur="166" decel="50000">
                                          <p:stCondLst>
                                            <p:cond delay="1338"/>
                                          </p:stCondLst>
                                        </p:cTn>
                                        <p:tgtEl>
                                          <p:spTgt spid="18"/>
                                        </p:tgtEl>
                                      </p:cBhvr>
                                      <p:to x="100000" y="100000"/>
                                    </p:animScale>
                                    <p:animScale>
                                      <p:cBhvr>
                                        <p:cTn id="98" dur="26">
                                          <p:stCondLst>
                                            <p:cond delay="1642"/>
                                          </p:stCondLst>
                                        </p:cTn>
                                        <p:tgtEl>
                                          <p:spTgt spid="18"/>
                                        </p:tgtEl>
                                      </p:cBhvr>
                                      <p:to x="100000" y="90000"/>
                                    </p:animScale>
                                    <p:animScale>
                                      <p:cBhvr>
                                        <p:cTn id="99" dur="166" decel="50000">
                                          <p:stCondLst>
                                            <p:cond delay="1668"/>
                                          </p:stCondLst>
                                        </p:cTn>
                                        <p:tgtEl>
                                          <p:spTgt spid="18"/>
                                        </p:tgtEl>
                                      </p:cBhvr>
                                      <p:to x="100000" y="100000"/>
                                    </p:animScale>
                                    <p:animScale>
                                      <p:cBhvr>
                                        <p:cTn id="100" dur="26">
                                          <p:stCondLst>
                                            <p:cond delay="1808"/>
                                          </p:stCondLst>
                                        </p:cTn>
                                        <p:tgtEl>
                                          <p:spTgt spid="18"/>
                                        </p:tgtEl>
                                      </p:cBhvr>
                                      <p:to x="100000" y="95000"/>
                                    </p:animScale>
                                    <p:animScale>
                                      <p:cBhvr>
                                        <p:cTn id="101" dur="166" decel="50000">
                                          <p:stCondLst>
                                            <p:cond delay="1834"/>
                                          </p:stCondLst>
                                        </p:cTn>
                                        <p:tgtEl>
                                          <p:spTgt spid="18"/>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25"/>
                                        </p:tgtEl>
                                        <p:attrNameLst>
                                          <p:attrName>style.visibility</p:attrName>
                                        </p:attrNameLst>
                                      </p:cBhvr>
                                      <p:to>
                                        <p:strVal val="visible"/>
                                      </p:to>
                                    </p:set>
                                    <p:animEffect transition="in" filter="fade">
                                      <p:cBhvr>
                                        <p:cTn id="106" dur="1000"/>
                                        <p:tgtEl>
                                          <p:spTgt spid="25"/>
                                        </p:tgtEl>
                                      </p:cBhvr>
                                    </p:animEffect>
                                    <p:anim calcmode="lin" valueType="num">
                                      <p:cBhvr>
                                        <p:cTn id="107" dur="1000" fill="hold"/>
                                        <p:tgtEl>
                                          <p:spTgt spid="25"/>
                                        </p:tgtEl>
                                        <p:attrNameLst>
                                          <p:attrName>ppt_x</p:attrName>
                                        </p:attrNameLst>
                                      </p:cBhvr>
                                      <p:tavLst>
                                        <p:tav tm="0">
                                          <p:val>
                                            <p:strVal val="#ppt_x"/>
                                          </p:val>
                                        </p:tav>
                                        <p:tav tm="100000">
                                          <p:val>
                                            <p:strVal val="#ppt_x"/>
                                          </p:val>
                                        </p:tav>
                                      </p:tavLst>
                                    </p:anim>
                                    <p:anim calcmode="lin" valueType="num">
                                      <p:cBhvr>
                                        <p:cTn id="10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fade">
                                      <p:cBhvr>
                                        <p:cTn id="113" dur="1000"/>
                                        <p:tgtEl>
                                          <p:spTgt spid="26"/>
                                        </p:tgtEl>
                                      </p:cBhvr>
                                    </p:animEffect>
                                    <p:anim calcmode="lin" valueType="num">
                                      <p:cBhvr>
                                        <p:cTn id="114" dur="1000" fill="hold"/>
                                        <p:tgtEl>
                                          <p:spTgt spid="26"/>
                                        </p:tgtEl>
                                        <p:attrNameLst>
                                          <p:attrName>ppt_x</p:attrName>
                                        </p:attrNameLst>
                                      </p:cBhvr>
                                      <p:tavLst>
                                        <p:tav tm="0">
                                          <p:val>
                                            <p:strVal val="#ppt_x"/>
                                          </p:val>
                                        </p:tav>
                                        <p:tav tm="100000">
                                          <p:val>
                                            <p:strVal val="#ppt_x"/>
                                          </p:val>
                                        </p:tav>
                                      </p:tavLst>
                                    </p:anim>
                                    <p:anim calcmode="lin" valueType="num">
                                      <p:cBhvr>
                                        <p:cTn id="11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42" presetClass="entr" presetSubtype="0" fill="hold" grpId="0" nodeType="click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fade">
                                      <p:cBhvr>
                                        <p:cTn id="120" dur="1000"/>
                                        <p:tgtEl>
                                          <p:spTgt spid="27"/>
                                        </p:tgtEl>
                                      </p:cBhvr>
                                    </p:animEffect>
                                    <p:anim calcmode="lin" valueType="num">
                                      <p:cBhvr>
                                        <p:cTn id="121" dur="1000" fill="hold"/>
                                        <p:tgtEl>
                                          <p:spTgt spid="27"/>
                                        </p:tgtEl>
                                        <p:attrNameLst>
                                          <p:attrName>ppt_x</p:attrName>
                                        </p:attrNameLst>
                                      </p:cBhvr>
                                      <p:tavLst>
                                        <p:tav tm="0">
                                          <p:val>
                                            <p:strVal val="#ppt_x"/>
                                          </p:val>
                                        </p:tav>
                                        <p:tav tm="100000">
                                          <p:val>
                                            <p:strVal val="#ppt_x"/>
                                          </p:val>
                                        </p:tav>
                                      </p:tavLst>
                                    </p:anim>
                                    <p:anim calcmode="lin" valueType="num">
                                      <p:cBhvr>
                                        <p:cTn id="122"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2" presetClass="entr" presetSubtype="0"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fade">
                                      <p:cBhvr>
                                        <p:cTn id="127" dur="1000"/>
                                        <p:tgtEl>
                                          <p:spTgt spid="28"/>
                                        </p:tgtEl>
                                      </p:cBhvr>
                                    </p:animEffect>
                                    <p:anim calcmode="lin" valueType="num">
                                      <p:cBhvr>
                                        <p:cTn id="128" dur="1000" fill="hold"/>
                                        <p:tgtEl>
                                          <p:spTgt spid="28"/>
                                        </p:tgtEl>
                                        <p:attrNameLst>
                                          <p:attrName>ppt_x</p:attrName>
                                        </p:attrNameLst>
                                      </p:cBhvr>
                                      <p:tavLst>
                                        <p:tav tm="0">
                                          <p:val>
                                            <p:strVal val="#ppt_x"/>
                                          </p:val>
                                        </p:tav>
                                        <p:tav tm="100000">
                                          <p:val>
                                            <p:strVal val="#ppt_x"/>
                                          </p:val>
                                        </p:tav>
                                      </p:tavLst>
                                    </p:anim>
                                    <p:anim calcmode="lin" valueType="num">
                                      <p:cBhvr>
                                        <p:cTn id="12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19" grpId="0" animBg="1"/>
      <p:bldP spid="22" grpId="0" animBg="1"/>
      <p:bldP spid="23" grpId="0" animBg="1"/>
      <p:bldP spid="24" grpId="0" animBg="1"/>
      <p:bldP spid="25" grpId="0" animBg="1"/>
      <p:bldP spid="26" grpId="0" animBg="1"/>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4268469" y="108071"/>
            <a:ext cx="3541508" cy="854940"/>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مقارنة بين الكتب السّتّة</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375443" y="2182445"/>
            <a:ext cx="11715482" cy="106166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لأنّ كلا منهما جمع بين دفتيه من الأحاديث النبوية ما يجمع أمور العقيدة، والتشريع، والتاريخ، والسيرة النبوية، وتفسير القرآن، والأخلاق، والقصص والمواعظ، والآداب.</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Cloud Callout 10"/>
          <p:cNvSpPr/>
          <p:nvPr/>
        </p:nvSpPr>
        <p:spPr>
          <a:xfrm>
            <a:off x="2857590" y="1051406"/>
            <a:ext cx="6751187" cy="772732"/>
          </a:xfrm>
          <a:prstGeom prst="cloudCallout">
            <a:avLst>
              <a:gd name="adj1" fmla="val 10"/>
              <a:gd name="adj2" fmla="val 77696"/>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سمّيَ صحيح البخاري ومسلم بالجامع الصحيح:</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375442" y="5401059"/>
            <a:ext cx="8008703" cy="536532"/>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 دقة فقه البخاري واحتواء صحيحه على استنباطات فقهية لا توجد في صحيح مسلم.</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2"/>
          <p:cNvSpPr/>
          <p:nvPr/>
        </p:nvSpPr>
        <p:spPr>
          <a:xfrm>
            <a:off x="2331075" y="4756474"/>
            <a:ext cx="6053070" cy="536532"/>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اتصال السند في أحاديث البخاري أقوى منه في أحاديث مسلم.</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ounded Rectangle 13"/>
          <p:cNvSpPr/>
          <p:nvPr/>
        </p:nvSpPr>
        <p:spPr>
          <a:xfrm>
            <a:off x="2756078" y="4111889"/>
            <a:ext cx="5628067" cy="536532"/>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رجال البخاري أقوى في العدالة والضبط من رجال مسلم.</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Rounded Rectangle 14"/>
          <p:cNvSpPr/>
          <p:nvPr/>
        </p:nvSpPr>
        <p:spPr>
          <a:xfrm>
            <a:off x="3069463" y="3511671"/>
            <a:ext cx="5314682" cy="536532"/>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البخاري شيخ مسلم، وهو أعرف منه بصناعة الحديث.</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Cloud Callout 15"/>
          <p:cNvSpPr/>
          <p:nvPr/>
        </p:nvSpPr>
        <p:spPr>
          <a:xfrm>
            <a:off x="8819691" y="4304220"/>
            <a:ext cx="3271234" cy="1588515"/>
          </a:xfrm>
          <a:prstGeom prst="cloudCallout">
            <a:avLst>
              <a:gd name="adj1" fmla="val -60277"/>
              <a:gd name="adj2" fmla="val -60945"/>
            </a:avLst>
          </a:prstGeom>
          <a:solidFill>
            <a:srgbClr val="E5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رجّح العلماء صحيح البخاري على صحيح مسلم للأسباب الآتية: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3654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80">
                                          <p:stCondLst>
                                            <p:cond delay="0"/>
                                          </p:stCondLst>
                                        </p:cTn>
                                        <p:tgtEl>
                                          <p:spTgt spid="16"/>
                                        </p:tgtEl>
                                      </p:cBhvr>
                                    </p:animEffect>
                                    <p:anim calcmode="lin" valueType="num">
                                      <p:cBhvr>
                                        <p:cTn id="2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5" dur="26">
                                          <p:stCondLst>
                                            <p:cond delay="650"/>
                                          </p:stCondLst>
                                        </p:cTn>
                                        <p:tgtEl>
                                          <p:spTgt spid="16"/>
                                        </p:tgtEl>
                                      </p:cBhvr>
                                      <p:to x="100000" y="60000"/>
                                    </p:animScale>
                                    <p:animScale>
                                      <p:cBhvr>
                                        <p:cTn id="26" dur="166" decel="50000">
                                          <p:stCondLst>
                                            <p:cond delay="676"/>
                                          </p:stCondLst>
                                        </p:cTn>
                                        <p:tgtEl>
                                          <p:spTgt spid="16"/>
                                        </p:tgtEl>
                                      </p:cBhvr>
                                      <p:to x="100000" y="100000"/>
                                    </p:animScale>
                                    <p:animScale>
                                      <p:cBhvr>
                                        <p:cTn id="27" dur="26">
                                          <p:stCondLst>
                                            <p:cond delay="1312"/>
                                          </p:stCondLst>
                                        </p:cTn>
                                        <p:tgtEl>
                                          <p:spTgt spid="16"/>
                                        </p:tgtEl>
                                      </p:cBhvr>
                                      <p:to x="100000" y="80000"/>
                                    </p:animScale>
                                    <p:animScale>
                                      <p:cBhvr>
                                        <p:cTn id="28" dur="166" decel="50000">
                                          <p:stCondLst>
                                            <p:cond delay="1338"/>
                                          </p:stCondLst>
                                        </p:cTn>
                                        <p:tgtEl>
                                          <p:spTgt spid="16"/>
                                        </p:tgtEl>
                                      </p:cBhvr>
                                      <p:to x="100000" y="100000"/>
                                    </p:animScale>
                                    <p:animScale>
                                      <p:cBhvr>
                                        <p:cTn id="29" dur="26">
                                          <p:stCondLst>
                                            <p:cond delay="1642"/>
                                          </p:stCondLst>
                                        </p:cTn>
                                        <p:tgtEl>
                                          <p:spTgt spid="16"/>
                                        </p:tgtEl>
                                      </p:cBhvr>
                                      <p:to x="100000" y="90000"/>
                                    </p:animScale>
                                    <p:animScale>
                                      <p:cBhvr>
                                        <p:cTn id="30" dur="166" decel="50000">
                                          <p:stCondLst>
                                            <p:cond delay="1668"/>
                                          </p:stCondLst>
                                        </p:cTn>
                                        <p:tgtEl>
                                          <p:spTgt spid="16"/>
                                        </p:tgtEl>
                                      </p:cBhvr>
                                      <p:to x="100000" y="100000"/>
                                    </p:animScale>
                                    <p:animScale>
                                      <p:cBhvr>
                                        <p:cTn id="31" dur="26">
                                          <p:stCondLst>
                                            <p:cond delay="1808"/>
                                          </p:stCondLst>
                                        </p:cTn>
                                        <p:tgtEl>
                                          <p:spTgt spid="16"/>
                                        </p:tgtEl>
                                      </p:cBhvr>
                                      <p:to x="100000" y="95000"/>
                                    </p:animScale>
                                    <p:animScale>
                                      <p:cBhvr>
                                        <p:cTn id="32" dur="166" decel="50000">
                                          <p:stCondLst>
                                            <p:cond delay="1834"/>
                                          </p:stCondLst>
                                        </p:cTn>
                                        <p:tgtEl>
                                          <p:spTgt spid="16"/>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Title 1">
            <a:extLst>
              <a:ext uri="{FF2B5EF4-FFF2-40B4-BE49-F238E27FC236}">
                <a16:creationId xmlns="" xmlns:a16="http://schemas.microsoft.com/office/drawing/2014/main" id="{C050380F-2DEC-47D0-8DED-5F681DECA880}"/>
              </a:ext>
            </a:extLst>
          </p:cNvPr>
          <p:cNvSpPr>
            <a:spLocks noGrp="1"/>
          </p:cNvSpPr>
          <p:nvPr>
            <p:ph type="title"/>
          </p:nvPr>
        </p:nvSpPr>
        <p:spPr>
          <a:xfrm>
            <a:off x="1406240" y="1478815"/>
            <a:ext cx="9526137" cy="816532"/>
          </a:xfrm>
        </p:spPr>
        <p:txBody>
          <a:bodyPr>
            <a:normAutofit/>
          </a:bodyPr>
          <a:lstStyle/>
          <a:p>
            <a:pPr algn="ctr" defTabSz="457200" rtl="1" eaLnBrk="1" latinLnBrk="0" hangingPunct="1">
              <a:spcBef>
                <a:spcPct val="0"/>
              </a:spcBef>
              <a:buNone/>
            </a:pP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عزيزي المتعلم</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 </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مع نهاية هذا الد</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رس </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س</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تكون قادر</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ا على أن:</a:t>
            </a:r>
            <a:endParaRPr lang="en-US" sz="3200" b="1" dirty="0">
              <a:solidFill>
                <a:schemeClr val="accent4">
                  <a:lumMod val="50000"/>
                </a:schemeClr>
              </a:solidFill>
              <a:latin typeface="Sakkal Majalla" panose="02000000000000000000" pitchFamily="2" charset="-78"/>
              <a:ea typeface="+mn-ea"/>
              <a:cs typeface="Sakkal Majalla" panose="02000000000000000000" pitchFamily="2" charset="-78"/>
            </a:endParaRPr>
          </a:p>
        </p:txBody>
      </p:sp>
      <p:graphicFrame>
        <p:nvGraphicFramePr>
          <p:cNvPr id="17" name="Content Placeholder 3">
            <a:extLst>
              <a:ext uri="{FF2B5EF4-FFF2-40B4-BE49-F238E27FC236}">
                <a16:creationId xmlns="" xmlns:a16="http://schemas.microsoft.com/office/drawing/2014/main" id="{5FFCD89D-5FED-4107-B1DC-72B8D80488B4}"/>
              </a:ext>
            </a:extLst>
          </p:cNvPr>
          <p:cNvGraphicFramePr>
            <a:graphicFrameLocks noGrp="1"/>
          </p:cNvGraphicFramePr>
          <p:nvPr>
            <p:ph idx="1"/>
            <p:extLst>
              <p:ext uri="{D42A27DB-BD31-4B8C-83A1-F6EECF244321}">
                <p14:modId xmlns:p14="http://schemas.microsoft.com/office/powerpoint/2010/main" val="3950916338"/>
              </p:ext>
            </p:extLst>
          </p:nvPr>
        </p:nvGraphicFramePr>
        <p:xfrm>
          <a:off x="731572" y="2439298"/>
          <a:ext cx="10728856" cy="620793"/>
        </p:xfrm>
        <a:graphic>
          <a:graphicData uri="http://schemas.openxmlformats.org/drawingml/2006/table">
            <a:tbl>
              <a:tblPr>
                <a:tableStyleId>{5C22544A-7EE6-4342-B048-85BDC9FD1C3A}</a:tableStyleId>
              </a:tblPr>
              <a:tblGrid>
                <a:gridCol w="10728856">
                  <a:extLst>
                    <a:ext uri="{9D8B030D-6E8A-4147-A177-3AD203B41FA5}">
                      <a16:colId xmlns="" xmlns:a16="http://schemas.microsoft.com/office/drawing/2014/main" val="20000"/>
                    </a:ext>
                  </a:extLst>
                </a:gridCol>
              </a:tblGrid>
              <a:tr h="620793">
                <a:tc>
                  <a:txBody>
                    <a:bodyPr/>
                    <a:lstStyle/>
                    <a:p>
                      <a:pPr marL="73660" marR="0" indent="-90170" algn="just" defTabSz="914400" rtl="1" eaLnBrk="1" fontAlgn="auto" latinLnBrk="0" hangingPunct="1">
                        <a:lnSpc>
                          <a:spcPct val="107000"/>
                        </a:lnSpc>
                        <a:spcBef>
                          <a:spcPts val="0"/>
                        </a:spcBef>
                        <a:spcAft>
                          <a:spcPts val="0"/>
                        </a:spcAft>
                        <a:buClrTx/>
                        <a:buSzTx/>
                        <a:buFontTx/>
                        <a:buNone/>
                        <a:tabLst>
                          <a:tab pos="163830" algn="r"/>
                        </a:tabLst>
                        <a:defRPr/>
                      </a:pP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1</a:t>
                      </a:r>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تُعَرِّفَ بالإمام البخاري والإمام مسلم.</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20000"/>
                        <a:lumOff val="80000"/>
                      </a:schemeClr>
                    </a:solidFill>
                  </a:tcPr>
                </a:tc>
                <a:extLst>
                  <a:ext uri="{0D108BD9-81ED-4DB2-BD59-A6C34878D82A}">
                    <a16:rowId xmlns="" xmlns:a16="http://schemas.microsoft.com/office/drawing/2014/main" val="10000"/>
                  </a:ext>
                </a:extLst>
              </a:tr>
            </a:tbl>
          </a:graphicData>
        </a:graphic>
      </p:graphicFrame>
      <p:graphicFrame>
        <p:nvGraphicFramePr>
          <p:cNvPr id="18" name="Content Placeholder 3">
            <a:extLst>
              <a:ext uri="{FF2B5EF4-FFF2-40B4-BE49-F238E27FC236}">
                <a16:creationId xmlns="" xmlns:a16="http://schemas.microsoft.com/office/drawing/2014/main" id="{85A7809B-FC92-4B5F-811A-DFB0EE8D5AB9}"/>
              </a:ext>
            </a:extLst>
          </p:cNvPr>
          <p:cNvGraphicFramePr>
            <a:graphicFrameLocks/>
          </p:cNvGraphicFramePr>
          <p:nvPr>
            <p:extLst>
              <p:ext uri="{D42A27DB-BD31-4B8C-83A1-F6EECF244321}">
                <p14:modId xmlns:p14="http://schemas.microsoft.com/office/powerpoint/2010/main" val="2946155781"/>
              </p:ext>
            </p:extLst>
          </p:nvPr>
        </p:nvGraphicFramePr>
        <p:xfrm>
          <a:off x="731572" y="3182996"/>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2-</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تُبَيِّنَ منهج البخاري ومسلم في تصنيفهم لكتابيهما .</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20000"/>
                        <a:lumOff val="80000"/>
                      </a:schemeClr>
                    </a:solidFill>
                  </a:tcPr>
                </a:tc>
                <a:extLst>
                  <a:ext uri="{0D108BD9-81ED-4DB2-BD59-A6C34878D82A}">
                    <a16:rowId xmlns="" xmlns:a16="http://schemas.microsoft.com/office/drawing/2014/main" val="10000"/>
                  </a:ext>
                </a:extLst>
              </a:tr>
            </a:tbl>
          </a:graphicData>
        </a:graphic>
      </p:graphicFrame>
      <p:graphicFrame>
        <p:nvGraphicFramePr>
          <p:cNvPr id="19" name="Table 5">
            <a:extLst>
              <a:ext uri="{FF2B5EF4-FFF2-40B4-BE49-F238E27FC236}">
                <a16:creationId xmlns="" xmlns:a16="http://schemas.microsoft.com/office/drawing/2014/main" id="{1A3A38A6-53E2-4B7D-8AC6-531DC67A3405}"/>
              </a:ext>
            </a:extLst>
          </p:cNvPr>
          <p:cNvGraphicFramePr>
            <a:graphicFrameLocks noGrp="1"/>
          </p:cNvGraphicFramePr>
          <p:nvPr>
            <p:extLst>
              <p:ext uri="{D42A27DB-BD31-4B8C-83A1-F6EECF244321}">
                <p14:modId xmlns:p14="http://schemas.microsoft.com/office/powerpoint/2010/main" val="1556962586"/>
              </p:ext>
            </p:extLst>
          </p:nvPr>
        </p:nvGraphicFramePr>
        <p:xfrm>
          <a:off x="718693" y="3950589"/>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3-</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تُوضِّح سبب تصنيف البخاري للجامع الصّحيح.</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20000"/>
                        <a:lumOff val="80000"/>
                      </a:schemeClr>
                    </a:solidFill>
                  </a:tcPr>
                </a:tc>
                <a:extLst>
                  <a:ext uri="{0D108BD9-81ED-4DB2-BD59-A6C34878D82A}">
                    <a16:rowId xmlns="" xmlns:a16="http://schemas.microsoft.com/office/drawing/2014/main" val="10000"/>
                  </a:ext>
                </a:extLst>
              </a:tr>
            </a:tbl>
          </a:graphicData>
        </a:graphic>
      </p:graphicFrame>
      <p:sp>
        <p:nvSpPr>
          <p:cNvPr id="21" name="Title 1">
            <a:extLst>
              <a:ext uri="{FF2B5EF4-FFF2-40B4-BE49-F238E27FC236}">
                <a16:creationId xmlns="" xmlns:a16="http://schemas.microsoft.com/office/drawing/2014/main" id="{81CCC05F-D927-4028-9D35-AEB69E6A1D77}"/>
              </a:ext>
            </a:extLst>
          </p:cNvPr>
          <p:cNvSpPr txBox="1">
            <a:spLocks/>
          </p:cNvSpPr>
          <p:nvPr/>
        </p:nvSpPr>
        <p:spPr>
          <a:xfrm>
            <a:off x="3892731" y="217420"/>
            <a:ext cx="4017316" cy="1018055"/>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SA" sz="4000" b="1" kern="0" dirty="0">
                <a:solidFill>
                  <a:prstClr val="black"/>
                </a:solidFill>
                <a:latin typeface="Sakkal Majalla" panose="02000000000000000000" pitchFamily="2" charset="-78"/>
                <a:cs typeface="Sakkal Majalla" panose="02000000000000000000" pitchFamily="2" charset="-78"/>
              </a:rPr>
              <a:t>الأهداف الت</a:t>
            </a:r>
            <a:r>
              <a:rPr lang="ar-BH" sz="4000" b="1" kern="0" dirty="0">
                <a:solidFill>
                  <a:prstClr val="black"/>
                </a:solidFill>
                <a:latin typeface="Sakkal Majalla" panose="02000000000000000000" pitchFamily="2" charset="-78"/>
                <a:cs typeface="Sakkal Majalla" panose="02000000000000000000" pitchFamily="2" charset="-78"/>
              </a:rPr>
              <a:t>ّ</a:t>
            </a:r>
            <a:r>
              <a:rPr lang="ar-SA" sz="4000" b="1" kern="0" dirty="0">
                <a:solidFill>
                  <a:prstClr val="black"/>
                </a:solidFill>
                <a:latin typeface="Sakkal Majalla" panose="02000000000000000000" pitchFamily="2" charset="-78"/>
                <a:cs typeface="Sakkal Majalla" panose="02000000000000000000" pitchFamily="2" charset="-78"/>
              </a:rPr>
              <a:t>عل</a:t>
            </a:r>
            <a:r>
              <a:rPr lang="ar-BH" sz="4000" b="1" kern="0" dirty="0">
                <a:solidFill>
                  <a:prstClr val="black"/>
                </a:solidFill>
                <a:latin typeface="Sakkal Majalla" panose="02000000000000000000" pitchFamily="2" charset="-78"/>
                <a:cs typeface="Sakkal Majalla" panose="02000000000000000000" pitchFamily="2" charset="-78"/>
              </a:rPr>
              <a:t>ُّ</a:t>
            </a:r>
            <a:r>
              <a:rPr lang="ar-SA" sz="4000" b="1" kern="0" dirty="0">
                <a:solidFill>
                  <a:prstClr val="black"/>
                </a:solidFill>
                <a:latin typeface="Sakkal Majalla" panose="02000000000000000000" pitchFamily="2" charset="-78"/>
                <a:cs typeface="Sakkal Majalla" panose="02000000000000000000" pitchFamily="2" charset="-78"/>
              </a:rPr>
              <a:t>مي</a:t>
            </a:r>
            <a:r>
              <a:rPr lang="ar-BH" sz="4000" b="1" kern="0" dirty="0">
                <a:solidFill>
                  <a:prstClr val="black"/>
                </a:solidFill>
                <a:latin typeface="Sakkal Majalla" panose="02000000000000000000" pitchFamily="2" charset="-78"/>
                <a:cs typeface="Sakkal Majalla" panose="02000000000000000000" pitchFamily="2" charset="-78"/>
              </a:rPr>
              <a:t>ِّ</a:t>
            </a:r>
            <a:r>
              <a:rPr lang="ar-SA" sz="4000" b="1" kern="0" dirty="0">
                <a:solidFill>
                  <a:prstClr val="black"/>
                </a:solidFill>
                <a:latin typeface="Sakkal Majalla" panose="02000000000000000000" pitchFamily="2" charset="-78"/>
                <a:cs typeface="Sakkal Majalla" panose="02000000000000000000" pitchFamily="2" charset="-78"/>
              </a:rPr>
              <a:t>ة</a:t>
            </a:r>
            <a:endParaRPr lang="en-US" sz="4000" b="1" kern="0" dirty="0">
              <a:solidFill>
                <a:prstClr val="black"/>
              </a:solidFill>
              <a:latin typeface="Sakkal Majalla" panose="02000000000000000000" pitchFamily="2" charset="-78"/>
              <a:cs typeface="Sakkal Majalla" panose="02000000000000000000" pitchFamily="2" charset="-78"/>
            </a:endParaRPr>
          </a:p>
        </p:txBody>
      </p:sp>
      <p:graphicFrame>
        <p:nvGraphicFramePr>
          <p:cNvPr id="22" name="Table 5">
            <a:extLst>
              <a:ext uri="{FF2B5EF4-FFF2-40B4-BE49-F238E27FC236}">
                <a16:creationId xmlns="" xmlns:a16="http://schemas.microsoft.com/office/drawing/2014/main" id="{1A3A38A6-53E2-4B7D-8AC6-531DC67A3405}"/>
              </a:ext>
            </a:extLst>
          </p:cNvPr>
          <p:cNvGraphicFramePr>
            <a:graphicFrameLocks noGrp="1"/>
          </p:cNvGraphicFramePr>
          <p:nvPr>
            <p:extLst>
              <p:ext uri="{D42A27DB-BD31-4B8C-83A1-F6EECF244321}">
                <p14:modId xmlns:p14="http://schemas.microsoft.com/office/powerpoint/2010/main" val="3393072591"/>
              </p:ext>
            </p:extLst>
          </p:nvPr>
        </p:nvGraphicFramePr>
        <p:xfrm>
          <a:off x="731572" y="5498435"/>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BH" sz="3200" b="1" kern="1200" dirty="0">
                          <a:solidFill>
                            <a:schemeClr val="dk1"/>
                          </a:solidFill>
                          <a:effectLst/>
                          <a:latin typeface="Sakkal Majalla" panose="02000000000000000000" pitchFamily="2" charset="-78"/>
                          <a:ea typeface="+mn-ea"/>
                          <a:cs typeface="Sakkal Majalla" panose="02000000000000000000" pitchFamily="2" charset="-78"/>
                        </a:rPr>
                        <a:t>5</a:t>
                      </a:r>
                      <a:r>
                        <a:rPr lang="ar-SA" sz="3200" b="1" kern="1200" dirty="0">
                          <a:solidFill>
                            <a:schemeClr val="dk1"/>
                          </a:solidFill>
                          <a:effectLst/>
                          <a:latin typeface="Sakkal Majalla" panose="02000000000000000000" pitchFamily="2" charset="-78"/>
                          <a:ea typeface="Calibri" panose="020F0502020204030204" pitchFamily="34" charset="0"/>
                          <a:cs typeface="Sakkal Majalla" panose="02000000000000000000" pitchFamily="2" charset="-78"/>
                        </a:rPr>
                        <a:t>- </a:t>
                      </a:r>
                      <a:r>
                        <a:rPr lang="ar-BH" sz="3200" b="1" kern="1200" dirty="0">
                          <a:solidFill>
                            <a:schemeClr val="dk1"/>
                          </a:solidFill>
                          <a:effectLst/>
                          <a:latin typeface="Sakkal Majalla" panose="02000000000000000000" pitchFamily="2" charset="-78"/>
                          <a:ea typeface="Calibri" panose="020F0502020204030204" pitchFamily="34" charset="0"/>
                          <a:cs typeface="Sakkal Majalla" panose="02000000000000000000" pitchFamily="2" charset="-78"/>
                        </a:rPr>
                        <a:t>تقدّر جهود علماء</a:t>
                      </a:r>
                      <a:r>
                        <a:rPr lang="ar-BH" sz="3200" b="1" kern="1200" baseline="0" dirty="0">
                          <a:solidFill>
                            <a:schemeClr val="dk1"/>
                          </a:solidFill>
                          <a:effectLst/>
                          <a:latin typeface="Sakkal Majalla" panose="02000000000000000000" pitchFamily="2" charset="-78"/>
                          <a:ea typeface="Calibri" panose="020F0502020204030204" pitchFamily="34" charset="0"/>
                          <a:cs typeface="Sakkal Majalla" panose="02000000000000000000" pitchFamily="2" charset="-78"/>
                        </a:rPr>
                        <a:t> المسلمين في الحفاظ على السّنّة</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20000"/>
                        <a:lumOff val="80000"/>
                      </a:schemeClr>
                    </a:solidFill>
                  </a:tcPr>
                </a:tc>
                <a:extLst>
                  <a:ext uri="{0D108BD9-81ED-4DB2-BD59-A6C34878D82A}">
                    <a16:rowId xmlns="" xmlns:a16="http://schemas.microsoft.com/office/drawing/2014/main" val="10000"/>
                  </a:ext>
                </a:extLst>
              </a:tr>
            </a:tbl>
          </a:graphicData>
        </a:graphic>
      </p:graphicFrame>
      <p:sp>
        <p:nvSpPr>
          <p:cNvPr id="32"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ea typeface="+mj-ea"/>
                <a:cs typeface="Sakkal Majalla" panose="02000000000000000000" pitchFamily="2" charset="-78"/>
              </a:rPr>
              <a:t>الكتب السّتّة / ( دين 103)</a:t>
            </a:r>
          </a:p>
        </p:txBody>
      </p:sp>
      <p:graphicFrame>
        <p:nvGraphicFramePr>
          <p:cNvPr id="33" name="Table 5">
            <a:extLst>
              <a:ext uri="{FF2B5EF4-FFF2-40B4-BE49-F238E27FC236}">
                <a16:creationId xmlns="" xmlns:a16="http://schemas.microsoft.com/office/drawing/2014/main" id="{1A3A38A6-53E2-4B7D-8AC6-531DC67A3405}"/>
              </a:ext>
            </a:extLst>
          </p:cNvPr>
          <p:cNvGraphicFramePr>
            <a:graphicFrameLocks noGrp="1"/>
          </p:cNvGraphicFramePr>
          <p:nvPr>
            <p:extLst>
              <p:ext uri="{D42A27DB-BD31-4B8C-83A1-F6EECF244321}">
                <p14:modId xmlns:p14="http://schemas.microsoft.com/office/powerpoint/2010/main" val="3633580889"/>
              </p:ext>
            </p:extLst>
          </p:nvPr>
        </p:nvGraphicFramePr>
        <p:xfrm>
          <a:off x="716546" y="4695418"/>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4</a:t>
                      </a:r>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تقارن بين الكتب</a:t>
                      </a:r>
                      <a:r>
                        <a:rPr lang="ar-BH" sz="3200" b="1" kern="1200" baseline="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السّتّة</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20000"/>
                        <a:lumOff val="8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05651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ircle(in)">
                                      <p:cBhvr>
                                        <p:cTn id="7" dur="2000"/>
                                        <p:tgtEl>
                                          <p:spTgt spid="21"/>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randombar(horizontal)">
                                      <p:cBhvr>
                                        <p:cTn id="11" dur="500"/>
                                        <p:tgtEl>
                                          <p:spTgt spid="16"/>
                                        </p:tgtEl>
                                      </p:cBhvr>
                                    </p:animEffect>
                                  </p:childTnLst>
                                </p:cTn>
                              </p:par>
                            </p:childTnLst>
                          </p:cTn>
                        </p:par>
                        <p:par>
                          <p:cTn id="12" fill="hold">
                            <p:stCondLst>
                              <p:cond delay="2500"/>
                            </p:stCondLst>
                            <p:childTnLst>
                              <p:par>
                                <p:cTn id="13" presetID="6"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circle(in)">
                                      <p:cBhvr>
                                        <p:cTn id="15" dur="2000"/>
                                        <p:tgtEl>
                                          <p:spTgt spid="17"/>
                                        </p:tgtEl>
                                      </p:cBhvr>
                                    </p:animEffect>
                                  </p:childTnLst>
                                </p:cTn>
                              </p:par>
                            </p:childTnLst>
                          </p:cTn>
                        </p:par>
                        <p:par>
                          <p:cTn id="16" fill="hold">
                            <p:stCondLst>
                              <p:cond delay="4500"/>
                            </p:stCondLst>
                            <p:childTnLst>
                              <p:par>
                                <p:cTn id="17" presetID="6" presetClass="entr" presetSubtype="16"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circle(in)">
                                      <p:cBhvr>
                                        <p:cTn id="19" dur="2000"/>
                                        <p:tgtEl>
                                          <p:spTgt spid="18"/>
                                        </p:tgtEl>
                                      </p:cBhvr>
                                    </p:animEffect>
                                  </p:childTnLst>
                                </p:cTn>
                              </p:par>
                            </p:childTnLst>
                          </p:cTn>
                        </p:par>
                        <p:par>
                          <p:cTn id="20" fill="hold">
                            <p:stCondLst>
                              <p:cond delay="6500"/>
                            </p:stCondLst>
                            <p:childTnLst>
                              <p:par>
                                <p:cTn id="21" presetID="6" presetClass="entr" presetSubtype="16"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circle(in)">
                                      <p:cBhvr>
                                        <p:cTn id="23" dur="2000"/>
                                        <p:tgtEl>
                                          <p:spTgt spid="19"/>
                                        </p:tgtEl>
                                      </p:cBhvr>
                                    </p:animEffect>
                                  </p:childTnLst>
                                </p:cTn>
                              </p:par>
                            </p:childTnLst>
                          </p:cTn>
                        </p:par>
                        <p:par>
                          <p:cTn id="24" fill="hold">
                            <p:stCondLst>
                              <p:cond delay="8500"/>
                            </p:stCondLst>
                            <p:childTnLst>
                              <p:par>
                                <p:cTn id="25" presetID="6" presetClass="entr" presetSubtype="16"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circle(in)">
                                      <p:cBhvr>
                                        <p:cTn id="27" dur="2000"/>
                                        <p:tgtEl>
                                          <p:spTgt spid="33"/>
                                        </p:tgtEl>
                                      </p:cBhvr>
                                    </p:animEffect>
                                  </p:childTnLst>
                                </p:cTn>
                              </p:par>
                            </p:childTnLst>
                          </p:cTn>
                        </p:par>
                        <p:par>
                          <p:cTn id="28" fill="hold">
                            <p:stCondLst>
                              <p:cond delay="10500"/>
                            </p:stCondLst>
                            <p:childTnLst>
                              <p:par>
                                <p:cTn id="29" presetID="6" presetClass="entr" presetSubtype="16"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circle(in)">
                                      <p:cBhvr>
                                        <p:cTn id="31"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4128888" y="78912"/>
            <a:ext cx="3541508" cy="847296"/>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مقارنة بين الكتب السّتّة</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Oval 9"/>
          <p:cNvSpPr/>
          <p:nvPr/>
        </p:nvSpPr>
        <p:spPr>
          <a:xfrm>
            <a:off x="9079606" y="2271744"/>
            <a:ext cx="2511368" cy="1052086"/>
          </a:xfrm>
          <a:prstGeom prst="ellipse">
            <a:avLst/>
          </a:prstGeom>
          <a:solidFill>
            <a:srgbClr val="E5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رواية أحاديث الكتب السّتّة:</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10"/>
          <p:cNvSpPr/>
          <p:nvPr/>
        </p:nvSpPr>
        <p:spPr>
          <a:xfrm>
            <a:off x="149225" y="3390889"/>
            <a:ext cx="11500834" cy="2894001"/>
          </a:xfrm>
          <a:prstGeom prst="roundRect">
            <a:avLst/>
          </a:prstGeom>
          <a:solidFill>
            <a:srgbClr val="E5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أجمع العلماء على صحة ما رواه البخاري ومسلم في صحيحيهما، ولذلك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ما اتفق عليه البخاري ومسلم في أعلى درجات الصحة، وكذلك ما انفرد به أحدهما، </a:t>
            </a:r>
            <a:r>
              <a:rPr lang="ar-BH" sz="2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ويجوز الاستشهاد بأحاديثهما من غير حاجة إلى بيان درجتها</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لأنَّهما التزما برواية الحديث الصحيح فقط. أما كتب السنن الأربعة: (سنن أبي داود، سنن الترمذي، سنن النسائي، سنن ابن ماجه) فإن أصحابها لم يلتزموا إخراج الصحيح فقط، وإنما رووا فيها الصحيح والحسن والضعيف. ولذلك </a:t>
            </a:r>
            <a:r>
              <a:rPr lang="ar-BH" sz="2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لا يجوز الاستشهاد بحديث منها إلا بعد معرفة صحته إما من صاحب الكتاب، وإما من بعض شروح هذه الكتب</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329541" y="1126354"/>
            <a:ext cx="11320518" cy="1075767"/>
          </a:xfrm>
          <a:prstGeom prst="round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BH"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إضاءة</a:t>
            </a: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البخاري لا يكتفي بالمعاصرة بين التلميذ وشيخه، وإنما يشترط اللقاء الفعلي، بينما الإمام مسلم يكتفي بالمعاصرة.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367883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80">
                                          <p:stCondLst>
                                            <p:cond delay="0"/>
                                          </p:stCondLst>
                                        </p:cTn>
                                        <p:tgtEl>
                                          <p:spTgt spid="10"/>
                                        </p:tgtEl>
                                      </p:cBhvr>
                                    </p:animEffect>
                                    <p:anim calcmode="lin" valueType="num">
                                      <p:cBhvr>
                                        <p:cTn id="1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0" dur="26">
                                          <p:stCondLst>
                                            <p:cond delay="650"/>
                                          </p:stCondLst>
                                        </p:cTn>
                                        <p:tgtEl>
                                          <p:spTgt spid="10"/>
                                        </p:tgtEl>
                                      </p:cBhvr>
                                      <p:to x="100000" y="60000"/>
                                    </p:animScale>
                                    <p:animScale>
                                      <p:cBhvr>
                                        <p:cTn id="21" dur="166" decel="50000">
                                          <p:stCondLst>
                                            <p:cond delay="676"/>
                                          </p:stCondLst>
                                        </p:cTn>
                                        <p:tgtEl>
                                          <p:spTgt spid="10"/>
                                        </p:tgtEl>
                                      </p:cBhvr>
                                      <p:to x="100000" y="100000"/>
                                    </p:animScale>
                                    <p:animScale>
                                      <p:cBhvr>
                                        <p:cTn id="22" dur="26">
                                          <p:stCondLst>
                                            <p:cond delay="1312"/>
                                          </p:stCondLst>
                                        </p:cTn>
                                        <p:tgtEl>
                                          <p:spTgt spid="10"/>
                                        </p:tgtEl>
                                      </p:cBhvr>
                                      <p:to x="100000" y="80000"/>
                                    </p:animScale>
                                    <p:animScale>
                                      <p:cBhvr>
                                        <p:cTn id="23" dur="166" decel="50000">
                                          <p:stCondLst>
                                            <p:cond delay="1338"/>
                                          </p:stCondLst>
                                        </p:cTn>
                                        <p:tgtEl>
                                          <p:spTgt spid="10"/>
                                        </p:tgtEl>
                                      </p:cBhvr>
                                      <p:to x="100000" y="100000"/>
                                    </p:animScale>
                                    <p:animScale>
                                      <p:cBhvr>
                                        <p:cTn id="24" dur="26">
                                          <p:stCondLst>
                                            <p:cond delay="1642"/>
                                          </p:stCondLst>
                                        </p:cTn>
                                        <p:tgtEl>
                                          <p:spTgt spid="10"/>
                                        </p:tgtEl>
                                      </p:cBhvr>
                                      <p:to x="100000" y="90000"/>
                                    </p:animScale>
                                    <p:animScale>
                                      <p:cBhvr>
                                        <p:cTn id="25" dur="166" decel="50000">
                                          <p:stCondLst>
                                            <p:cond delay="1668"/>
                                          </p:stCondLst>
                                        </p:cTn>
                                        <p:tgtEl>
                                          <p:spTgt spid="10"/>
                                        </p:tgtEl>
                                      </p:cBhvr>
                                      <p:to x="100000" y="100000"/>
                                    </p:animScale>
                                    <p:animScale>
                                      <p:cBhvr>
                                        <p:cTn id="26" dur="26">
                                          <p:stCondLst>
                                            <p:cond delay="1808"/>
                                          </p:stCondLst>
                                        </p:cTn>
                                        <p:tgtEl>
                                          <p:spTgt spid="10"/>
                                        </p:tgtEl>
                                      </p:cBhvr>
                                      <p:to x="100000" y="95000"/>
                                    </p:animScale>
                                    <p:animScale>
                                      <p:cBhvr>
                                        <p:cTn id="27" dur="166" decel="50000">
                                          <p:stCondLst>
                                            <p:cond delay="1834"/>
                                          </p:stCondLst>
                                        </p:cTn>
                                        <p:tgtEl>
                                          <p:spTgt spid="10"/>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8">
            <a:extLst>
              <a:ext uri="{FF2B5EF4-FFF2-40B4-BE49-F238E27FC236}">
                <a16:creationId xmlns="" xmlns:a16="http://schemas.microsoft.com/office/drawing/2014/main" id="{6665D228-919F-4AF2-BCFA-1BA849A3DAF0}"/>
              </a:ext>
            </a:extLst>
          </p:cNvPr>
          <p:cNvSpPr/>
          <p:nvPr/>
        </p:nvSpPr>
        <p:spPr>
          <a:xfrm>
            <a:off x="9306092" y="239851"/>
            <a:ext cx="2568033" cy="60406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schemeClr val="tx1"/>
                </a:solidFill>
                <a:effectLst/>
                <a:uLnTx/>
                <a:uFillTx/>
                <a:latin typeface="Sakkal Majalla" panose="02000000000000000000" pitchFamily="2" charset="-78"/>
                <a:ea typeface="+mn-ea"/>
                <a:cs typeface="Sakkal Majalla" panose="02000000000000000000" pitchFamily="2" charset="-78"/>
              </a:rPr>
              <a:t>أقوِّم مُكتسباتي</a:t>
            </a:r>
            <a:r>
              <a:rPr kumimoji="0" lang="en-US" sz="3600" b="1" i="0" u="none" strike="noStrike" kern="1200" cap="none" spc="0" normalizeH="0" baseline="0" noProof="0" dirty="0">
                <a:ln>
                  <a:noFill/>
                </a:ln>
                <a:solidFill>
                  <a:schemeClr val="tx1"/>
                </a:solidFill>
                <a:effectLst/>
                <a:uLnTx/>
                <a:uFillTx/>
                <a:latin typeface="Sakkal Majalla" panose="02000000000000000000" pitchFamily="2" charset="-78"/>
                <a:ea typeface="+mn-ea"/>
                <a:cs typeface="Sakkal Majalla" panose="02000000000000000000" pitchFamily="2" charset="-78"/>
              </a:rPr>
              <a:t>:</a:t>
            </a:r>
          </a:p>
        </p:txBody>
      </p:sp>
      <p:sp>
        <p:nvSpPr>
          <p:cNvPr id="9" name="Rectangle: Rounded Corners 2">
            <a:extLst>
              <a:ext uri="{FF2B5EF4-FFF2-40B4-BE49-F238E27FC236}">
                <a16:creationId xmlns="" xmlns:a16="http://schemas.microsoft.com/office/drawing/2014/main" id="{D6686134-B6C4-4193-A817-EC9C2D407563}"/>
              </a:ext>
            </a:extLst>
          </p:cNvPr>
          <p:cNvSpPr/>
          <p:nvPr/>
        </p:nvSpPr>
        <p:spPr>
          <a:xfrm>
            <a:off x="487009" y="1329836"/>
            <a:ext cx="11412678" cy="973729"/>
          </a:xfrm>
          <a:custGeom>
            <a:avLst/>
            <a:gdLst>
              <a:gd name="connsiteX0" fmla="*/ 0 w 11333456"/>
              <a:gd name="connsiteY0" fmla="*/ 181757 h 1090523"/>
              <a:gd name="connsiteX1" fmla="*/ 181757 w 11333456"/>
              <a:gd name="connsiteY1" fmla="*/ 0 h 1090523"/>
              <a:gd name="connsiteX2" fmla="*/ 1086777 w 11333456"/>
              <a:gd name="connsiteY2" fmla="*/ 0 h 1090523"/>
              <a:gd name="connsiteX3" fmla="*/ 1882098 w 11333456"/>
              <a:gd name="connsiteY3" fmla="*/ 0 h 1090523"/>
              <a:gd name="connsiteX4" fmla="*/ 2458020 w 11333456"/>
              <a:gd name="connsiteY4" fmla="*/ 0 h 1090523"/>
              <a:gd name="connsiteX5" fmla="*/ 3033942 w 11333456"/>
              <a:gd name="connsiteY5" fmla="*/ 0 h 1090523"/>
              <a:gd name="connsiteX6" fmla="*/ 3719563 w 11333456"/>
              <a:gd name="connsiteY6" fmla="*/ 0 h 1090523"/>
              <a:gd name="connsiteX7" fmla="*/ 4405185 w 11333456"/>
              <a:gd name="connsiteY7" fmla="*/ 0 h 1090523"/>
              <a:gd name="connsiteX8" fmla="*/ 4871407 w 11333456"/>
              <a:gd name="connsiteY8" fmla="*/ 0 h 1090523"/>
              <a:gd name="connsiteX9" fmla="*/ 5666728 w 11333456"/>
              <a:gd name="connsiteY9" fmla="*/ 0 h 1090523"/>
              <a:gd name="connsiteX10" fmla="*/ 6242650 w 11333456"/>
              <a:gd name="connsiteY10" fmla="*/ 0 h 1090523"/>
              <a:gd name="connsiteX11" fmla="*/ 7037971 w 11333456"/>
              <a:gd name="connsiteY11" fmla="*/ 0 h 1090523"/>
              <a:gd name="connsiteX12" fmla="*/ 7504193 w 11333456"/>
              <a:gd name="connsiteY12" fmla="*/ 0 h 1090523"/>
              <a:gd name="connsiteX13" fmla="*/ 8409214 w 11333456"/>
              <a:gd name="connsiteY13" fmla="*/ 0 h 1090523"/>
              <a:gd name="connsiteX14" fmla="*/ 9204534 w 11333456"/>
              <a:gd name="connsiteY14" fmla="*/ 0 h 1090523"/>
              <a:gd name="connsiteX15" fmla="*/ 9670757 w 11333456"/>
              <a:gd name="connsiteY15" fmla="*/ 0 h 1090523"/>
              <a:gd name="connsiteX16" fmla="*/ 10466078 w 11333456"/>
              <a:gd name="connsiteY16" fmla="*/ 0 h 1090523"/>
              <a:gd name="connsiteX17" fmla="*/ 11151699 w 11333456"/>
              <a:gd name="connsiteY17" fmla="*/ 0 h 1090523"/>
              <a:gd name="connsiteX18" fmla="*/ 11333456 w 11333456"/>
              <a:gd name="connsiteY18" fmla="*/ 181757 h 1090523"/>
              <a:gd name="connsiteX19" fmla="*/ 11333456 w 11333456"/>
              <a:gd name="connsiteY19" fmla="*/ 530721 h 1090523"/>
              <a:gd name="connsiteX20" fmla="*/ 11333456 w 11333456"/>
              <a:gd name="connsiteY20" fmla="*/ 908766 h 1090523"/>
              <a:gd name="connsiteX21" fmla="*/ 11151699 w 11333456"/>
              <a:gd name="connsiteY21" fmla="*/ 1090523 h 1090523"/>
              <a:gd name="connsiteX22" fmla="*/ 10356378 w 11333456"/>
              <a:gd name="connsiteY22" fmla="*/ 1090523 h 1090523"/>
              <a:gd name="connsiteX23" fmla="*/ 9890156 w 11333456"/>
              <a:gd name="connsiteY23" fmla="*/ 1090523 h 1090523"/>
              <a:gd name="connsiteX24" fmla="*/ 8985135 w 11333456"/>
              <a:gd name="connsiteY24" fmla="*/ 1090523 h 1090523"/>
              <a:gd name="connsiteX25" fmla="*/ 8628612 w 11333456"/>
              <a:gd name="connsiteY25" fmla="*/ 1090523 h 1090523"/>
              <a:gd name="connsiteX26" fmla="*/ 7942991 w 11333456"/>
              <a:gd name="connsiteY26" fmla="*/ 1090523 h 1090523"/>
              <a:gd name="connsiteX27" fmla="*/ 7037971 w 11333456"/>
              <a:gd name="connsiteY27" fmla="*/ 1090523 h 1090523"/>
              <a:gd name="connsiteX28" fmla="*/ 6352349 w 11333456"/>
              <a:gd name="connsiteY28" fmla="*/ 1090523 h 1090523"/>
              <a:gd name="connsiteX29" fmla="*/ 5995826 w 11333456"/>
              <a:gd name="connsiteY29" fmla="*/ 1090523 h 1090523"/>
              <a:gd name="connsiteX30" fmla="*/ 5529604 w 11333456"/>
              <a:gd name="connsiteY30" fmla="*/ 1090523 h 1090523"/>
              <a:gd name="connsiteX31" fmla="*/ 4624584 w 11333456"/>
              <a:gd name="connsiteY31" fmla="*/ 1090523 h 1090523"/>
              <a:gd name="connsiteX32" fmla="*/ 4048662 w 11333456"/>
              <a:gd name="connsiteY32" fmla="*/ 1090523 h 1090523"/>
              <a:gd name="connsiteX33" fmla="*/ 3143641 w 11333456"/>
              <a:gd name="connsiteY33" fmla="*/ 1090523 h 1090523"/>
              <a:gd name="connsiteX34" fmla="*/ 2348321 w 11333456"/>
              <a:gd name="connsiteY34" fmla="*/ 1090523 h 1090523"/>
              <a:gd name="connsiteX35" fmla="*/ 1662699 w 11333456"/>
              <a:gd name="connsiteY35" fmla="*/ 1090523 h 1090523"/>
              <a:gd name="connsiteX36" fmla="*/ 1086777 w 11333456"/>
              <a:gd name="connsiteY36" fmla="*/ 1090523 h 1090523"/>
              <a:gd name="connsiteX37" fmla="*/ 181757 w 11333456"/>
              <a:gd name="connsiteY37" fmla="*/ 1090523 h 1090523"/>
              <a:gd name="connsiteX38" fmla="*/ 0 w 11333456"/>
              <a:gd name="connsiteY38" fmla="*/ 908766 h 1090523"/>
              <a:gd name="connsiteX39" fmla="*/ 0 w 11333456"/>
              <a:gd name="connsiteY39" fmla="*/ 559802 h 1090523"/>
              <a:gd name="connsiteX40" fmla="*/ 0 w 11333456"/>
              <a:gd name="connsiteY40" fmla="*/ 181757 h 1090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333456" h="1090523" fill="none" extrusionOk="0">
                <a:moveTo>
                  <a:pt x="0" y="181757"/>
                </a:moveTo>
                <a:cubicBezTo>
                  <a:pt x="18628" y="88569"/>
                  <a:pt x="100007" y="10012"/>
                  <a:pt x="181757" y="0"/>
                </a:cubicBezTo>
                <a:cubicBezTo>
                  <a:pt x="503530" y="29951"/>
                  <a:pt x="827013" y="-16323"/>
                  <a:pt x="1086777" y="0"/>
                </a:cubicBezTo>
                <a:cubicBezTo>
                  <a:pt x="1346541" y="16323"/>
                  <a:pt x="1489778" y="-914"/>
                  <a:pt x="1882098" y="0"/>
                </a:cubicBezTo>
                <a:cubicBezTo>
                  <a:pt x="2274418" y="914"/>
                  <a:pt x="2265152" y="-4840"/>
                  <a:pt x="2458020" y="0"/>
                </a:cubicBezTo>
                <a:cubicBezTo>
                  <a:pt x="2650888" y="4840"/>
                  <a:pt x="2867050" y="-8854"/>
                  <a:pt x="3033942" y="0"/>
                </a:cubicBezTo>
                <a:cubicBezTo>
                  <a:pt x="3200834" y="8854"/>
                  <a:pt x="3443199" y="3169"/>
                  <a:pt x="3719563" y="0"/>
                </a:cubicBezTo>
                <a:cubicBezTo>
                  <a:pt x="3995927" y="-3169"/>
                  <a:pt x="4134071" y="28464"/>
                  <a:pt x="4405185" y="0"/>
                </a:cubicBezTo>
                <a:cubicBezTo>
                  <a:pt x="4676299" y="-28464"/>
                  <a:pt x="4642022" y="-9088"/>
                  <a:pt x="4871407" y="0"/>
                </a:cubicBezTo>
                <a:cubicBezTo>
                  <a:pt x="5100792" y="9088"/>
                  <a:pt x="5360910" y="31342"/>
                  <a:pt x="5666728" y="0"/>
                </a:cubicBezTo>
                <a:cubicBezTo>
                  <a:pt x="5972546" y="-31342"/>
                  <a:pt x="6120868" y="23004"/>
                  <a:pt x="6242650" y="0"/>
                </a:cubicBezTo>
                <a:cubicBezTo>
                  <a:pt x="6364432" y="-23004"/>
                  <a:pt x="6730440" y="-3355"/>
                  <a:pt x="7037971" y="0"/>
                </a:cubicBezTo>
                <a:cubicBezTo>
                  <a:pt x="7345502" y="3355"/>
                  <a:pt x="7405818" y="-9091"/>
                  <a:pt x="7504193" y="0"/>
                </a:cubicBezTo>
                <a:cubicBezTo>
                  <a:pt x="7602568" y="9091"/>
                  <a:pt x="8108468" y="-43254"/>
                  <a:pt x="8409214" y="0"/>
                </a:cubicBezTo>
                <a:cubicBezTo>
                  <a:pt x="8709960" y="43254"/>
                  <a:pt x="8902346" y="-22887"/>
                  <a:pt x="9204534" y="0"/>
                </a:cubicBezTo>
                <a:cubicBezTo>
                  <a:pt x="9506722" y="22887"/>
                  <a:pt x="9472884" y="-20852"/>
                  <a:pt x="9670757" y="0"/>
                </a:cubicBezTo>
                <a:cubicBezTo>
                  <a:pt x="9868630" y="20852"/>
                  <a:pt x="10269226" y="-16861"/>
                  <a:pt x="10466078" y="0"/>
                </a:cubicBezTo>
                <a:cubicBezTo>
                  <a:pt x="10662930" y="16861"/>
                  <a:pt x="10990672" y="-10874"/>
                  <a:pt x="11151699" y="0"/>
                </a:cubicBezTo>
                <a:cubicBezTo>
                  <a:pt x="11257081" y="6194"/>
                  <a:pt x="11328327" y="73561"/>
                  <a:pt x="11333456" y="181757"/>
                </a:cubicBezTo>
                <a:cubicBezTo>
                  <a:pt x="11342857" y="326117"/>
                  <a:pt x="11349779" y="436510"/>
                  <a:pt x="11333456" y="530721"/>
                </a:cubicBezTo>
                <a:cubicBezTo>
                  <a:pt x="11317133" y="624932"/>
                  <a:pt x="11348682" y="788368"/>
                  <a:pt x="11333456" y="908766"/>
                </a:cubicBezTo>
                <a:cubicBezTo>
                  <a:pt x="11350638" y="1015712"/>
                  <a:pt x="11265051" y="1095529"/>
                  <a:pt x="11151699" y="1090523"/>
                </a:cubicBezTo>
                <a:cubicBezTo>
                  <a:pt x="10940728" y="1069394"/>
                  <a:pt x="10696146" y="1066453"/>
                  <a:pt x="10356378" y="1090523"/>
                </a:cubicBezTo>
                <a:cubicBezTo>
                  <a:pt x="10016610" y="1114593"/>
                  <a:pt x="10095364" y="1098159"/>
                  <a:pt x="9890156" y="1090523"/>
                </a:cubicBezTo>
                <a:cubicBezTo>
                  <a:pt x="9684948" y="1082887"/>
                  <a:pt x="9275278" y="1051298"/>
                  <a:pt x="8985135" y="1090523"/>
                </a:cubicBezTo>
                <a:cubicBezTo>
                  <a:pt x="8694992" y="1129748"/>
                  <a:pt x="8709219" y="1073769"/>
                  <a:pt x="8628612" y="1090523"/>
                </a:cubicBezTo>
                <a:cubicBezTo>
                  <a:pt x="8548005" y="1107277"/>
                  <a:pt x="8252416" y="1061311"/>
                  <a:pt x="7942991" y="1090523"/>
                </a:cubicBezTo>
                <a:cubicBezTo>
                  <a:pt x="7633566" y="1119735"/>
                  <a:pt x="7460022" y="1106911"/>
                  <a:pt x="7037971" y="1090523"/>
                </a:cubicBezTo>
                <a:cubicBezTo>
                  <a:pt x="6615920" y="1074135"/>
                  <a:pt x="6558578" y="1061215"/>
                  <a:pt x="6352349" y="1090523"/>
                </a:cubicBezTo>
                <a:cubicBezTo>
                  <a:pt x="6146120" y="1119831"/>
                  <a:pt x="6172169" y="1078639"/>
                  <a:pt x="5995826" y="1090523"/>
                </a:cubicBezTo>
                <a:cubicBezTo>
                  <a:pt x="5819483" y="1102407"/>
                  <a:pt x="5758408" y="1102093"/>
                  <a:pt x="5529604" y="1090523"/>
                </a:cubicBezTo>
                <a:cubicBezTo>
                  <a:pt x="5300800" y="1078953"/>
                  <a:pt x="4986979" y="1069841"/>
                  <a:pt x="4624584" y="1090523"/>
                </a:cubicBezTo>
                <a:cubicBezTo>
                  <a:pt x="4262189" y="1111205"/>
                  <a:pt x="4327785" y="1095352"/>
                  <a:pt x="4048662" y="1090523"/>
                </a:cubicBezTo>
                <a:cubicBezTo>
                  <a:pt x="3769539" y="1085694"/>
                  <a:pt x="3543457" y="1094523"/>
                  <a:pt x="3143641" y="1090523"/>
                </a:cubicBezTo>
                <a:cubicBezTo>
                  <a:pt x="2743825" y="1086523"/>
                  <a:pt x="2510209" y="1096205"/>
                  <a:pt x="2348321" y="1090523"/>
                </a:cubicBezTo>
                <a:cubicBezTo>
                  <a:pt x="2186433" y="1084841"/>
                  <a:pt x="1878505" y="1090237"/>
                  <a:pt x="1662699" y="1090523"/>
                </a:cubicBezTo>
                <a:cubicBezTo>
                  <a:pt x="1446893" y="1090809"/>
                  <a:pt x="1303143" y="1105900"/>
                  <a:pt x="1086777" y="1090523"/>
                </a:cubicBezTo>
                <a:cubicBezTo>
                  <a:pt x="870411" y="1075146"/>
                  <a:pt x="574769" y="1060731"/>
                  <a:pt x="181757" y="1090523"/>
                </a:cubicBezTo>
                <a:cubicBezTo>
                  <a:pt x="98248" y="1104099"/>
                  <a:pt x="-2727" y="1014586"/>
                  <a:pt x="0" y="908766"/>
                </a:cubicBezTo>
                <a:cubicBezTo>
                  <a:pt x="-10859" y="815505"/>
                  <a:pt x="2345" y="668791"/>
                  <a:pt x="0" y="559802"/>
                </a:cubicBezTo>
                <a:cubicBezTo>
                  <a:pt x="-2345" y="450813"/>
                  <a:pt x="4602" y="318022"/>
                  <a:pt x="0" y="181757"/>
                </a:cubicBezTo>
                <a:close/>
              </a:path>
              <a:path w="11333456" h="1090523" stroke="0" extrusionOk="0">
                <a:moveTo>
                  <a:pt x="0" y="181757"/>
                </a:moveTo>
                <a:cubicBezTo>
                  <a:pt x="3255" y="83971"/>
                  <a:pt x="96170" y="-19086"/>
                  <a:pt x="181757" y="0"/>
                </a:cubicBezTo>
                <a:cubicBezTo>
                  <a:pt x="519672" y="22745"/>
                  <a:pt x="732621" y="371"/>
                  <a:pt x="1086777" y="0"/>
                </a:cubicBezTo>
                <a:cubicBezTo>
                  <a:pt x="1440933" y="-371"/>
                  <a:pt x="1369073" y="-4399"/>
                  <a:pt x="1443300" y="0"/>
                </a:cubicBezTo>
                <a:cubicBezTo>
                  <a:pt x="1517527" y="4399"/>
                  <a:pt x="1972477" y="29262"/>
                  <a:pt x="2348321" y="0"/>
                </a:cubicBezTo>
                <a:cubicBezTo>
                  <a:pt x="2724165" y="-29262"/>
                  <a:pt x="2567925" y="6804"/>
                  <a:pt x="2704844" y="0"/>
                </a:cubicBezTo>
                <a:cubicBezTo>
                  <a:pt x="2841763" y="-6804"/>
                  <a:pt x="2923429" y="-4724"/>
                  <a:pt x="3061367" y="0"/>
                </a:cubicBezTo>
                <a:cubicBezTo>
                  <a:pt x="3199305" y="4724"/>
                  <a:pt x="3530049" y="-24909"/>
                  <a:pt x="3856688" y="0"/>
                </a:cubicBezTo>
                <a:cubicBezTo>
                  <a:pt x="4183327" y="24909"/>
                  <a:pt x="4208662" y="-1782"/>
                  <a:pt x="4432610" y="0"/>
                </a:cubicBezTo>
                <a:cubicBezTo>
                  <a:pt x="4656558" y="1782"/>
                  <a:pt x="4614119" y="-1542"/>
                  <a:pt x="4789133" y="0"/>
                </a:cubicBezTo>
                <a:cubicBezTo>
                  <a:pt x="4964147" y="1542"/>
                  <a:pt x="5309206" y="-8556"/>
                  <a:pt x="5584453" y="0"/>
                </a:cubicBezTo>
                <a:cubicBezTo>
                  <a:pt x="5859700" y="8556"/>
                  <a:pt x="5873750" y="-18222"/>
                  <a:pt x="6050676" y="0"/>
                </a:cubicBezTo>
                <a:cubicBezTo>
                  <a:pt x="6227602" y="18222"/>
                  <a:pt x="6724989" y="-14944"/>
                  <a:pt x="6955696" y="0"/>
                </a:cubicBezTo>
                <a:cubicBezTo>
                  <a:pt x="7186403" y="14944"/>
                  <a:pt x="7665127" y="-22311"/>
                  <a:pt x="7860716" y="0"/>
                </a:cubicBezTo>
                <a:cubicBezTo>
                  <a:pt x="8056305" y="22311"/>
                  <a:pt x="8087682" y="-17702"/>
                  <a:pt x="8217240" y="0"/>
                </a:cubicBezTo>
                <a:cubicBezTo>
                  <a:pt x="8346798" y="17702"/>
                  <a:pt x="8753150" y="-5662"/>
                  <a:pt x="8902861" y="0"/>
                </a:cubicBezTo>
                <a:cubicBezTo>
                  <a:pt x="9052572" y="5662"/>
                  <a:pt x="9262535" y="7530"/>
                  <a:pt x="9369083" y="0"/>
                </a:cubicBezTo>
                <a:cubicBezTo>
                  <a:pt x="9475631" y="-7530"/>
                  <a:pt x="9801573" y="7838"/>
                  <a:pt x="10164404" y="0"/>
                </a:cubicBezTo>
                <a:cubicBezTo>
                  <a:pt x="10527235" y="-7838"/>
                  <a:pt x="10941130" y="-25012"/>
                  <a:pt x="11151699" y="0"/>
                </a:cubicBezTo>
                <a:cubicBezTo>
                  <a:pt x="11272968" y="5040"/>
                  <a:pt x="11320602" y="61182"/>
                  <a:pt x="11333456" y="181757"/>
                </a:cubicBezTo>
                <a:cubicBezTo>
                  <a:pt x="11319182" y="261011"/>
                  <a:pt x="11329342" y="449807"/>
                  <a:pt x="11333456" y="537991"/>
                </a:cubicBezTo>
                <a:cubicBezTo>
                  <a:pt x="11337570" y="626175"/>
                  <a:pt x="11334316" y="805049"/>
                  <a:pt x="11333456" y="908766"/>
                </a:cubicBezTo>
                <a:cubicBezTo>
                  <a:pt x="11344058" y="1018536"/>
                  <a:pt x="11248035" y="1114708"/>
                  <a:pt x="11151699" y="1090523"/>
                </a:cubicBezTo>
                <a:cubicBezTo>
                  <a:pt x="10983698" y="1104174"/>
                  <a:pt x="10632197" y="1058065"/>
                  <a:pt x="10356378" y="1090523"/>
                </a:cubicBezTo>
                <a:cubicBezTo>
                  <a:pt x="10080559" y="1122981"/>
                  <a:pt x="10165136" y="1073271"/>
                  <a:pt x="9999855" y="1090523"/>
                </a:cubicBezTo>
                <a:cubicBezTo>
                  <a:pt x="9834574" y="1107775"/>
                  <a:pt x="9550543" y="1123177"/>
                  <a:pt x="9314234" y="1090523"/>
                </a:cubicBezTo>
                <a:cubicBezTo>
                  <a:pt x="9077925" y="1057869"/>
                  <a:pt x="8940419" y="1091470"/>
                  <a:pt x="8738312" y="1090523"/>
                </a:cubicBezTo>
                <a:cubicBezTo>
                  <a:pt x="8536205" y="1089576"/>
                  <a:pt x="8242623" y="1107846"/>
                  <a:pt x="7833292" y="1090523"/>
                </a:cubicBezTo>
                <a:cubicBezTo>
                  <a:pt x="7423961" y="1073200"/>
                  <a:pt x="7412394" y="1092376"/>
                  <a:pt x="7257370" y="1090523"/>
                </a:cubicBezTo>
                <a:cubicBezTo>
                  <a:pt x="7102346" y="1088670"/>
                  <a:pt x="6999861" y="1087442"/>
                  <a:pt x="6791147" y="1090523"/>
                </a:cubicBezTo>
                <a:cubicBezTo>
                  <a:pt x="6582433" y="1093604"/>
                  <a:pt x="6277567" y="1079360"/>
                  <a:pt x="6105526" y="1090523"/>
                </a:cubicBezTo>
                <a:cubicBezTo>
                  <a:pt x="5933485" y="1101686"/>
                  <a:pt x="5749706" y="1096694"/>
                  <a:pt x="5639303" y="1090523"/>
                </a:cubicBezTo>
                <a:cubicBezTo>
                  <a:pt x="5528900" y="1084352"/>
                  <a:pt x="5401800" y="1092963"/>
                  <a:pt x="5282780" y="1090523"/>
                </a:cubicBezTo>
                <a:cubicBezTo>
                  <a:pt x="5163760" y="1088083"/>
                  <a:pt x="4784992" y="1107041"/>
                  <a:pt x="4597159" y="1090523"/>
                </a:cubicBezTo>
                <a:cubicBezTo>
                  <a:pt x="4409326" y="1074005"/>
                  <a:pt x="4157490" y="1096994"/>
                  <a:pt x="4021237" y="1090523"/>
                </a:cubicBezTo>
                <a:cubicBezTo>
                  <a:pt x="3884984" y="1084052"/>
                  <a:pt x="3771523" y="1079705"/>
                  <a:pt x="3664714" y="1090523"/>
                </a:cubicBezTo>
                <a:cubicBezTo>
                  <a:pt x="3557905" y="1101341"/>
                  <a:pt x="3357054" y="1086540"/>
                  <a:pt x="3198491" y="1090523"/>
                </a:cubicBezTo>
                <a:cubicBezTo>
                  <a:pt x="3039928" y="1094506"/>
                  <a:pt x="2936759" y="1090648"/>
                  <a:pt x="2841968" y="1090523"/>
                </a:cubicBezTo>
                <a:cubicBezTo>
                  <a:pt x="2747177" y="1090398"/>
                  <a:pt x="2430823" y="1077419"/>
                  <a:pt x="2046647" y="1090523"/>
                </a:cubicBezTo>
                <a:cubicBezTo>
                  <a:pt x="1662471" y="1103627"/>
                  <a:pt x="1819752" y="1089624"/>
                  <a:pt x="1690124" y="1090523"/>
                </a:cubicBezTo>
                <a:cubicBezTo>
                  <a:pt x="1560496" y="1091422"/>
                  <a:pt x="1109868" y="1072862"/>
                  <a:pt x="785104" y="1090523"/>
                </a:cubicBezTo>
                <a:cubicBezTo>
                  <a:pt x="460340" y="1108184"/>
                  <a:pt x="364073" y="1110068"/>
                  <a:pt x="181757" y="1090523"/>
                </a:cubicBezTo>
                <a:cubicBezTo>
                  <a:pt x="79220" y="1084933"/>
                  <a:pt x="976" y="1033731"/>
                  <a:pt x="0" y="908766"/>
                </a:cubicBezTo>
                <a:cubicBezTo>
                  <a:pt x="11010" y="794904"/>
                  <a:pt x="-17406" y="715121"/>
                  <a:pt x="0" y="537991"/>
                </a:cubicBezTo>
                <a:cubicBezTo>
                  <a:pt x="17406" y="360861"/>
                  <a:pt x="1792" y="311151"/>
                  <a:pt x="0" y="181757"/>
                </a:cubicBezTo>
                <a:close/>
              </a:path>
            </a:pathLst>
          </a:custGeom>
          <a:solidFill>
            <a:schemeClr val="accent6">
              <a:lumMod val="20000"/>
              <a:lumOff val="80000"/>
            </a:schemeClr>
          </a:solidFill>
          <a:ln>
            <a:extLst>
              <a:ext uri="{C807C97D-BFC1-408E-A445-0C87EB9F89A2}">
                <ask:lineSketchStyleProps xmlns="" xmlns:ask="http://schemas.microsoft.com/office/drawing/2018/sketchyshapes" sd="4073165536">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أذكر  من سيرة البخاري ما يدل على حبه للعلم واعتزازه به وصونه عن الابتذال. </a:t>
            </a:r>
            <a:r>
              <a:rPr kumimoji="0" lang="ar-BH" sz="240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akkal Majalla" panose="02000000000000000000" pitchFamily="2" charset="-78"/>
              </a:rPr>
              <a:t>............................................................................................................................................................</a:t>
            </a:r>
          </a:p>
        </p:txBody>
      </p:sp>
      <p:sp>
        <p:nvSpPr>
          <p:cNvPr id="10" name="Rectangle: Rounded Corners 3">
            <a:extLst>
              <a:ext uri="{FF2B5EF4-FFF2-40B4-BE49-F238E27FC236}">
                <a16:creationId xmlns="" xmlns:a16="http://schemas.microsoft.com/office/drawing/2014/main" id="{49C8E28A-9DAB-4239-B3FE-375737D3D253}"/>
              </a:ext>
            </a:extLst>
          </p:cNvPr>
          <p:cNvSpPr/>
          <p:nvPr/>
        </p:nvSpPr>
        <p:spPr>
          <a:xfrm>
            <a:off x="487009" y="2365679"/>
            <a:ext cx="11451512" cy="1720387"/>
          </a:xfrm>
          <a:custGeom>
            <a:avLst/>
            <a:gdLst>
              <a:gd name="connsiteX0" fmla="*/ 0 w 11451512"/>
              <a:gd name="connsiteY0" fmla="*/ 321129 h 1926738"/>
              <a:gd name="connsiteX1" fmla="*/ 321129 w 11451512"/>
              <a:gd name="connsiteY1" fmla="*/ 0 h 1926738"/>
              <a:gd name="connsiteX2" fmla="*/ 1104800 w 11451512"/>
              <a:gd name="connsiteY2" fmla="*/ 0 h 1926738"/>
              <a:gd name="connsiteX3" fmla="*/ 1888471 w 11451512"/>
              <a:gd name="connsiteY3" fmla="*/ 0 h 1926738"/>
              <a:gd name="connsiteX4" fmla="*/ 2455957 w 11451512"/>
              <a:gd name="connsiteY4" fmla="*/ 0 h 1926738"/>
              <a:gd name="connsiteX5" fmla="*/ 3239628 w 11451512"/>
              <a:gd name="connsiteY5" fmla="*/ 0 h 1926738"/>
              <a:gd name="connsiteX6" fmla="*/ 3590928 w 11451512"/>
              <a:gd name="connsiteY6" fmla="*/ 0 h 1926738"/>
              <a:gd name="connsiteX7" fmla="*/ 4266507 w 11451512"/>
              <a:gd name="connsiteY7" fmla="*/ 0 h 1926738"/>
              <a:gd name="connsiteX8" fmla="*/ 5158270 w 11451512"/>
              <a:gd name="connsiteY8" fmla="*/ 0 h 1926738"/>
              <a:gd name="connsiteX9" fmla="*/ 5509571 w 11451512"/>
              <a:gd name="connsiteY9" fmla="*/ 0 h 1926738"/>
              <a:gd name="connsiteX10" fmla="*/ 6293242 w 11451512"/>
              <a:gd name="connsiteY10" fmla="*/ 0 h 1926738"/>
              <a:gd name="connsiteX11" fmla="*/ 7185005 w 11451512"/>
              <a:gd name="connsiteY11" fmla="*/ 0 h 1926738"/>
              <a:gd name="connsiteX12" fmla="*/ 7752491 w 11451512"/>
              <a:gd name="connsiteY12" fmla="*/ 0 h 1926738"/>
              <a:gd name="connsiteX13" fmla="*/ 8103792 w 11451512"/>
              <a:gd name="connsiteY13" fmla="*/ 0 h 1926738"/>
              <a:gd name="connsiteX14" fmla="*/ 8779370 w 11451512"/>
              <a:gd name="connsiteY14" fmla="*/ 0 h 1926738"/>
              <a:gd name="connsiteX15" fmla="*/ 9346856 w 11451512"/>
              <a:gd name="connsiteY15" fmla="*/ 0 h 1926738"/>
              <a:gd name="connsiteX16" fmla="*/ 10130527 w 11451512"/>
              <a:gd name="connsiteY16" fmla="*/ 0 h 1926738"/>
              <a:gd name="connsiteX17" fmla="*/ 10481828 w 11451512"/>
              <a:gd name="connsiteY17" fmla="*/ 0 h 1926738"/>
              <a:gd name="connsiteX18" fmla="*/ 11130383 w 11451512"/>
              <a:gd name="connsiteY18" fmla="*/ 0 h 1926738"/>
              <a:gd name="connsiteX19" fmla="*/ 11451512 w 11451512"/>
              <a:gd name="connsiteY19" fmla="*/ 321129 h 1926738"/>
              <a:gd name="connsiteX20" fmla="*/ 11451512 w 11451512"/>
              <a:gd name="connsiteY20" fmla="*/ 937679 h 1926738"/>
              <a:gd name="connsiteX21" fmla="*/ 11451512 w 11451512"/>
              <a:gd name="connsiteY21" fmla="*/ 1605609 h 1926738"/>
              <a:gd name="connsiteX22" fmla="*/ 11130383 w 11451512"/>
              <a:gd name="connsiteY22" fmla="*/ 1926738 h 1926738"/>
              <a:gd name="connsiteX23" fmla="*/ 10670990 w 11451512"/>
              <a:gd name="connsiteY23" fmla="*/ 1926738 h 1926738"/>
              <a:gd name="connsiteX24" fmla="*/ 9995411 w 11451512"/>
              <a:gd name="connsiteY24" fmla="*/ 1926738 h 1926738"/>
              <a:gd name="connsiteX25" fmla="*/ 9427925 w 11451512"/>
              <a:gd name="connsiteY25" fmla="*/ 1926738 h 1926738"/>
              <a:gd name="connsiteX26" fmla="*/ 8752347 w 11451512"/>
              <a:gd name="connsiteY26" fmla="*/ 1926738 h 1926738"/>
              <a:gd name="connsiteX27" fmla="*/ 7968676 w 11451512"/>
              <a:gd name="connsiteY27" fmla="*/ 1926738 h 1926738"/>
              <a:gd name="connsiteX28" fmla="*/ 7617375 w 11451512"/>
              <a:gd name="connsiteY28" fmla="*/ 1926738 h 1926738"/>
              <a:gd name="connsiteX29" fmla="*/ 7049890 w 11451512"/>
              <a:gd name="connsiteY29" fmla="*/ 1926738 h 1926738"/>
              <a:gd name="connsiteX30" fmla="*/ 6482404 w 11451512"/>
              <a:gd name="connsiteY30" fmla="*/ 1926738 h 1926738"/>
              <a:gd name="connsiteX31" fmla="*/ 6131103 w 11451512"/>
              <a:gd name="connsiteY31" fmla="*/ 1926738 h 1926738"/>
              <a:gd name="connsiteX32" fmla="*/ 5671710 w 11451512"/>
              <a:gd name="connsiteY32" fmla="*/ 1926738 h 1926738"/>
              <a:gd name="connsiteX33" fmla="*/ 4779946 w 11451512"/>
              <a:gd name="connsiteY33" fmla="*/ 1926738 h 1926738"/>
              <a:gd name="connsiteX34" fmla="*/ 4104368 w 11451512"/>
              <a:gd name="connsiteY34" fmla="*/ 1926738 h 1926738"/>
              <a:gd name="connsiteX35" fmla="*/ 3428790 w 11451512"/>
              <a:gd name="connsiteY35" fmla="*/ 1926738 h 1926738"/>
              <a:gd name="connsiteX36" fmla="*/ 2861304 w 11451512"/>
              <a:gd name="connsiteY36" fmla="*/ 1926738 h 1926738"/>
              <a:gd name="connsiteX37" fmla="*/ 2510003 w 11451512"/>
              <a:gd name="connsiteY37" fmla="*/ 1926738 h 1926738"/>
              <a:gd name="connsiteX38" fmla="*/ 2050610 w 11451512"/>
              <a:gd name="connsiteY38" fmla="*/ 1926738 h 1926738"/>
              <a:gd name="connsiteX39" fmla="*/ 1375031 w 11451512"/>
              <a:gd name="connsiteY39" fmla="*/ 1926738 h 1926738"/>
              <a:gd name="connsiteX40" fmla="*/ 321129 w 11451512"/>
              <a:gd name="connsiteY40" fmla="*/ 1926738 h 1926738"/>
              <a:gd name="connsiteX41" fmla="*/ 0 w 11451512"/>
              <a:gd name="connsiteY41" fmla="*/ 1605609 h 1926738"/>
              <a:gd name="connsiteX42" fmla="*/ 0 w 11451512"/>
              <a:gd name="connsiteY42" fmla="*/ 963369 h 1926738"/>
              <a:gd name="connsiteX43" fmla="*/ 0 w 11451512"/>
              <a:gd name="connsiteY43" fmla="*/ 321129 h 192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451512" h="1926738" fill="none" extrusionOk="0">
                <a:moveTo>
                  <a:pt x="0" y="321129"/>
                </a:moveTo>
                <a:cubicBezTo>
                  <a:pt x="6997" y="142046"/>
                  <a:pt x="120879" y="1845"/>
                  <a:pt x="321129" y="0"/>
                </a:cubicBezTo>
                <a:cubicBezTo>
                  <a:pt x="488710" y="-33451"/>
                  <a:pt x="818022" y="8360"/>
                  <a:pt x="1104800" y="0"/>
                </a:cubicBezTo>
                <a:cubicBezTo>
                  <a:pt x="1391578" y="-8360"/>
                  <a:pt x="1599885" y="23873"/>
                  <a:pt x="1888471" y="0"/>
                </a:cubicBezTo>
                <a:cubicBezTo>
                  <a:pt x="2177057" y="-23873"/>
                  <a:pt x="2175236" y="7196"/>
                  <a:pt x="2455957" y="0"/>
                </a:cubicBezTo>
                <a:cubicBezTo>
                  <a:pt x="2736678" y="-7196"/>
                  <a:pt x="3064002" y="34091"/>
                  <a:pt x="3239628" y="0"/>
                </a:cubicBezTo>
                <a:cubicBezTo>
                  <a:pt x="3415254" y="-34091"/>
                  <a:pt x="3499274" y="1414"/>
                  <a:pt x="3590928" y="0"/>
                </a:cubicBezTo>
                <a:cubicBezTo>
                  <a:pt x="3682582" y="-1414"/>
                  <a:pt x="4043743" y="-23470"/>
                  <a:pt x="4266507" y="0"/>
                </a:cubicBezTo>
                <a:cubicBezTo>
                  <a:pt x="4489271" y="23470"/>
                  <a:pt x="4878205" y="-1081"/>
                  <a:pt x="5158270" y="0"/>
                </a:cubicBezTo>
                <a:cubicBezTo>
                  <a:pt x="5438335" y="1081"/>
                  <a:pt x="5342303" y="-14884"/>
                  <a:pt x="5509571" y="0"/>
                </a:cubicBezTo>
                <a:cubicBezTo>
                  <a:pt x="5676839" y="14884"/>
                  <a:pt x="6058939" y="14307"/>
                  <a:pt x="6293242" y="0"/>
                </a:cubicBezTo>
                <a:cubicBezTo>
                  <a:pt x="6527545" y="-14307"/>
                  <a:pt x="6879956" y="2338"/>
                  <a:pt x="7185005" y="0"/>
                </a:cubicBezTo>
                <a:cubicBezTo>
                  <a:pt x="7490054" y="-2338"/>
                  <a:pt x="7550665" y="3734"/>
                  <a:pt x="7752491" y="0"/>
                </a:cubicBezTo>
                <a:cubicBezTo>
                  <a:pt x="7954317" y="-3734"/>
                  <a:pt x="7991538" y="-17080"/>
                  <a:pt x="8103792" y="0"/>
                </a:cubicBezTo>
                <a:cubicBezTo>
                  <a:pt x="8216046" y="17080"/>
                  <a:pt x="8501333" y="1081"/>
                  <a:pt x="8779370" y="0"/>
                </a:cubicBezTo>
                <a:cubicBezTo>
                  <a:pt x="9057407" y="-1081"/>
                  <a:pt x="9158678" y="16219"/>
                  <a:pt x="9346856" y="0"/>
                </a:cubicBezTo>
                <a:cubicBezTo>
                  <a:pt x="9535034" y="-16219"/>
                  <a:pt x="9766537" y="-20550"/>
                  <a:pt x="10130527" y="0"/>
                </a:cubicBezTo>
                <a:cubicBezTo>
                  <a:pt x="10494517" y="20550"/>
                  <a:pt x="10401583" y="-16785"/>
                  <a:pt x="10481828" y="0"/>
                </a:cubicBezTo>
                <a:cubicBezTo>
                  <a:pt x="10562073" y="16785"/>
                  <a:pt x="10920106" y="31592"/>
                  <a:pt x="11130383" y="0"/>
                </a:cubicBezTo>
                <a:cubicBezTo>
                  <a:pt x="11335342" y="11284"/>
                  <a:pt x="11468100" y="152773"/>
                  <a:pt x="11451512" y="321129"/>
                </a:cubicBezTo>
                <a:cubicBezTo>
                  <a:pt x="11448921" y="487772"/>
                  <a:pt x="11424811" y="689386"/>
                  <a:pt x="11451512" y="937679"/>
                </a:cubicBezTo>
                <a:cubicBezTo>
                  <a:pt x="11478214" y="1185972"/>
                  <a:pt x="11435096" y="1438921"/>
                  <a:pt x="11451512" y="1605609"/>
                </a:cubicBezTo>
                <a:cubicBezTo>
                  <a:pt x="11453632" y="1775148"/>
                  <a:pt x="11336449" y="1957745"/>
                  <a:pt x="11130383" y="1926738"/>
                </a:cubicBezTo>
                <a:cubicBezTo>
                  <a:pt x="10981609" y="1940352"/>
                  <a:pt x="10768808" y="1919602"/>
                  <a:pt x="10670990" y="1926738"/>
                </a:cubicBezTo>
                <a:cubicBezTo>
                  <a:pt x="10573172" y="1933874"/>
                  <a:pt x="10267547" y="1945291"/>
                  <a:pt x="9995411" y="1926738"/>
                </a:cubicBezTo>
                <a:cubicBezTo>
                  <a:pt x="9723275" y="1908185"/>
                  <a:pt x="9691518" y="1937530"/>
                  <a:pt x="9427925" y="1926738"/>
                </a:cubicBezTo>
                <a:cubicBezTo>
                  <a:pt x="9164332" y="1915946"/>
                  <a:pt x="8966098" y="1924560"/>
                  <a:pt x="8752347" y="1926738"/>
                </a:cubicBezTo>
                <a:cubicBezTo>
                  <a:pt x="8538596" y="1928916"/>
                  <a:pt x="8168194" y="1904088"/>
                  <a:pt x="7968676" y="1926738"/>
                </a:cubicBezTo>
                <a:cubicBezTo>
                  <a:pt x="7769158" y="1949388"/>
                  <a:pt x="7760679" y="1920957"/>
                  <a:pt x="7617375" y="1926738"/>
                </a:cubicBezTo>
                <a:cubicBezTo>
                  <a:pt x="7474071" y="1932519"/>
                  <a:pt x="7330561" y="1904576"/>
                  <a:pt x="7049890" y="1926738"/>
                </a:cubicBezTo>
                <a:cubicBezTo>
                  <a:pt x="6769220" y="1948900"/>
                  <a:pt x="6653234" y="1922695"/>
                  <a:pt x="6482404" y="1926738"/>
                </a:cubicBezTo>
                <a:cubicBezTo>
                  <a:pt x="6311574" y="1930781"/>
                  <a:pt x="6236658" y="1913635"/>
                  <a:pt x="6131103" y="1926738"/>
                </a:cubicBezTo>
                <a:cubicBezTo>
                  <a:pt x="6025548" y="1939841"/>
                  <a:pt x="5855465" y="1918563"/>
                  <a:pt x="5671710" y="1926738"/>
                </a:cubicBezTo>
                <a:cubicBezTo>
                  <a:pt x="5487955" y="1934913"/>
                  <a:pt x="5215665" y="1918859"/>
                  <a:pt x="4779946" y="1926738"/>
                </a:cubicBezTo>
                <a:cubicBezTo>
                  <a:pt x="4344227" y="1934617"/>
                  <a:pt x="4338235" y="1955553"/>
                  <a:pt x="4104368" y="1926738"/>
                </a:cubicBezTo>
                <a:cubicBezTo>
                  <a:pt x="3870501" y="1897923"/>
                  <a:pt x="3685499" y="1897281"/>
                  <a:pt x="3428790" y="1926738"/>
                </a:cubicBezTo>
                <a:cubicBezTo>
                  <a:pt x="3172081" y="1956195"/>
                  <a:pt x="2989949" y="1906804"/>
                  <a:pt x="2861304" y="1926738"/>
                </a:cubicBezTo>
                <a:cubicBezTo>
                  <a:pt x="2732659" y="1946672"/>
                  <a:pt x="2667991" y="1924515"/>
                  <a:pt x="2510003" y="1926738"/>
                </a:cubicBezTo>
                <a:cubicBezTo>
                  <a:pt x="2352015" y="1928961"/>
                  <a:pt x="2238927" y="1938330"/>
                  <a:pt x="2050610" y="1926738"/>
                </a:cubicBezTo>
                <a:cubicBezTo>
                  <a:pt x="1862293" y="1915146"/>
                  <a:pt x="1654156" y="1904363"/>
                  <a:pt x="1375031" y="1926738"/>
                </a:cubicBezTo>
                <a:cubicBezTo>
                  <a:pt x="1095906" y="1949113"/>
                  <a:pt x="755788" y="1949451"/>
                  <a:pt x="321129" y="1926738"/>
                </a:cubicBezTo>
                <a:cubicBezTo>
                  <a:pt x="166986" y="1945869"/>
                  <a:pt x="-17945" y="1763577"/>
                  <a:pt x="0" y="1605609"/>
                </a:cubicBezTo>
                <a:cubicBezTo>
                  <a:pt x="15995" y="1457139"/>
                  <a:pt x="8692" y="1251542"/>
                  <a:pt x="0" y="963369"/>
                </a:cubicBezTo>
                <a:cubicBezTo>
                  <a:pt x="-8692" y="675196"/>
                  <a:pt x="15077" y="510645"/>
                  <a:pt x="0" y="321129"/>
                </a:cubicBezTo>
                <a:close/>
              </a:path>
              <a:path w="11451512" h="1926738" stroke="0" extrusionOk="0">
                <a:moveTo>
                  <a:pt x="0" y="321129"/>
                </a:moveTo>
                <a:cubicBezTo>
                  <a:pt x="-11728" y="186249"/>
                  <a:pt x="139489" y="1365"/>
                  <a:pt x="321129" y="0"/>
                </a:cubicBezTo>
                <a:cubicBezTo>
                  <a:pt x="595943" y="24589"/>
                  <a:pt x="771026" y="12258"/>
                  <a:pt x="888615" y="0"/>
                </a:cubicBezTo>
                <a:cubicBezTo>
                  <a:pt x="1006204" y="-12258"/>
                  <a:pt x="1549840" y="-12435"/>
                  <a:pt x="1780378" y="0"/>
                </a:cubicBezTo>
                <a:cubicBezTo>
                  <a:pt x="2010916" y="12435"/>
                  <a:pt x="2135462" y="22290"/>
                  <a:pt x="2239772" y="0"/>
                </a:cubicBezTo>
                <a:cubicBezTo>
                  <a:pt x="2344082" y="-22290"/>
                  <a:pt x="2518593" y="-1687"/>
                  <a:pt x="2591072" y="0"/>
                </a:cubicBezTo>
                <a:cubicBezTo>
                  <a:pt x="2663551" y="1687"/>
                  <a:pt x="3151382" y="-43664"/>
                  <a:pt x="3482836" y="0"/>
                </a:cubicBezTo>
                <a:cubicBezTo>
                  <a:pt x="3814290" y="43664"/>
                  <a:pt x="4012514" y="-21408"/>
                  <a:pt x="4374599" y="0"/>
                </a:cubicBezTo>
                <a:cubicBezTo>
                  <a:pt x="4736684" y="21408"/>
                  <a:pt x="4631361" y="8749"/>
                  <a:pt x="4725900" y="0"/>
                </a:cubicBezTo>
                <a:cubicBezTo>
                  <a:pt x="4820439" y="-8749"/>
                  <a:pt x="5295553" y="-3052"/>
                  <a:pt x="5617663" y="0"/>
                </a:cubicBezTo>
                <a:cubicBezTo>
                  <a:pt x="5939773" y="3052"/>
                  <a:pt x="6305906" y="759"/>
                  <a:pt x="6509427" y="0"/>
                </a:cubicBezTo>
                <a:cubicBezTo>
                  <a:pt x="6712948" y="-759"/>
                  <a:pt x="6860404" y="-13234"/>
                  <a:pt x="7076913" y="0"/>
                </a:cubicBezTo>
                <a:cubicBezTo>
                  <a:pt x="7293422" y="13234"/>
                  <a:pt x="7698205" y="7457"/>
                  <a:pt x="7860584" y="0"/>
                </a:cubicBezTo>
                <a:cubicBezTo>
                  <a:pt x="8022963" y="-7457"/>
                  <a:pt x="8254124" y="-4254"/>
                  <a:pt x="8536162" y="0"/>
                </a:cubicBezTo>
                <a:cubicBezTo>
                  <a:pt x="8818200" y="4254"/>
                  <a:pt x="9196327" y="-32951"/>
                  <a:pt x="9427925" y="0"/>
                </a:cubicBezTo>
                <a:cubicBezTo>
                  <a:pt x="9659523" y="32951"/>
                  <a:pt x="9860362" y="11878"/>
                  <a:pt x="10211596" y="0"/>
                </a:cubicBezTo>
                <a:cubicBezTo>
                  <a:pt x="10562830" y="-11878"/>
                  <a:pt x="10695817" y="26244"/>
                  <a:pt x="11130383" y="0"/>
                </a:cubicBezTo>
                <a:cubicBezTo>
                  <a:pt x="11313233" y="-11576"/>
                  <a:pt x="11435326" y="160878"/>
                  <a:pt x="11451512" y="321129"/>
                </a:cubicBezTo>
                <a:cubicBezTo>
                  <a:pt x="11458727" y="637961"/>
                  <a:pt x="11426626" y="747569"/>
                  <a:pt x="11451512" y="963369"/>
                </a:cubicBezTo>
                <a:cubicBezTo>
                  <a:pt x="11476398" y="1179169"/>
                  <a:pt x="11453847" y="1467495"/>
                  <a:pt x="11451512" y="1605609"/>
                </a:cubicBezTo>
                <a:cubicBezTo>
                  <a:pt x="11423592" y="1800513"/>
                  <a:pt x="11332465" y="1904967"/>
                  <a:pt x="11130383" y="1926738"/>
                </a:cubicBezTo>
                <a:cubicBezTo>
                  <a:pt x="10961935" y="1919323"/>
                  <a:pt x="10882282" y="1911359"/>
                  <a:pt x="10670990" y="1926738"/>
                </a:cubicBezTo>
                <a:cubicBezTo>
                  <a:pt x="10459698" y="1942117"/>
                  <a:pt x="10411120" y="1919365"/>
                  <a:pt x="10319689" y="1926738"/>
                </a:cubicBezTo>
                <a:cubicBezTo>
                  <a:pt x="10228258" y="1934111"/>
                  <a:pt x="9842467" y="1936755"/>
                  <a:pt x="9427925" y="1926738"/>
                </a:cubicBezTo>
                <a:cubicBezTo>
                  <a:pt x="9013383" y="1916721"/>
                  <a:pt x="9095824" y="1915410"/>
                  <a:pt x="8968532" y="1926738"/>
                </a:cubicBezTo>
                <a:cubicBezTo>
                  <a:pt x="8841240" y="1938066"/>
                  <a:pt x="8402442" y="1947389"/>
                  <a:pt x="8076769" y="1926738"/>
                </a:cubicBezTo>
                <a:cubicBezTo>
                  <a:pt x="7751096" y="1906087"/>
                  <a:pt x="7862811" y="1942027"/>
                  <a:pt x="7725468" y="1926738"/>
                </a:cubicBezTo>
                <a:cubicBezTo>
                  <a:pt x="7588125" y="1911449"/>
                  <a:pt x="7286062" y="1933058"/>
                  <a:pt x="6941797" y="1926738"/>
                </a:cubicBezTo>
                <a:cubicBezTo>
                  <a:pt x="6597532" y="1920418"/>
                  <a:pt x="6578823" y="1939776"/>
                  <a:pt x="6266219" y="1926738"/>
                </a:cubicBezTo>
                <a:cubicBezTo>
                  <a:pt x="5953615" y="1913700"/>
                  <a:pt x="5643102" y="1894837"/>
                  <a:pt x="5482548" y="1926738"/>
                </a:cubicBezTo>
                <a:cubicBezTo>
                  <a:pt x="5321994" y="1958639"/>
                  <a:pt x="5119697" y="1938286"/>
                  <a:pt x="5023154" y="1926738"/>
                </a:cubicBezTo>
                <a:cubicBezTo>
                  <a:pt x="4926611" y="1915190"/>
                  <a:pt x="4449085" y="1941142"/>
                  <a:pt x="4239484" y="1926738"/>
                </a:cubicBezTo>
                <a:cubicBezTo>
                  <a:pt x="4029883" y="1912335"/>
                  <a:pt x="3679908" y="1955281"/>
                  <a:pt x="3347720" y="1926738"/>
                </a:cubicBezTo>
                <a:cubicBezTo>
                  <a:pt x="3015532" y="1898195"/>
                  <a:pt x="2875804" y="1906943"/>
                  <a:pt x="2672142" y="1926738"/>
                </a:cubicBezTo>
                <a:cubicBezTo>
                  <a:pt x="2468480" y="1946533"/>
                  <a:pt x="2182790" y="1897965"/>
                  <a:pt x="1888471" y="1926738"/>
                </a:cubicBezTo>
                <a:cubicBezTo>
                  <a:pt x="1594152" y="1955511"/>
                  <a:pt x="1649609" y="1941557"/>
                  <a:pt x="1537170" y="1926738"/>
                </a:cubicBezTo>
                <a:cubicBezTo>
                  <a:pt x="1424731" y="1911919"/>
                  <a:pt x="691980" y="1948694"/>
                  <a:pt x="321129" y="1926738"/>
                </a:cubicBezTo>
                <a:cubicBezTo>
                  <a:pt x="181949" y="1945524"/>
                  <a:pt x="-5753" y="1790819"/>
                  <a:pt x="0" y="1605609"/>
                </a:cubicBezTo>
                <a:cubicBezTo>
                  <a:pt x="-26037" y="1362976"/>
                  <a:pt x="-12854" y="1128631"/>
                  <a:pt x="0" y="937679"/>
                </a:cubicBezTo>
                <a:cubicBezTo>
                  <a:pt x="12854" y="746727"/>
                  <a:pt x="12129" y="551284"/>
                  <a:pt x="0" y="321129"/>
                </a:cubicBezTo>
                <a:close/>
              </a:path>
            </a:pathLst>
          </a:custGeom>
          <a:solidFill>
            <a:schemeClr val="accent5">
              <a:lumMod val="20000"/>
              <a:lumOff val="80000"/>
            </a:schemeClr>
          </a:solidFill>
          <a:ln>
            <a:extLst>
              <a:ext uri="{C807C97D-BFC1-408E-A445-0C87EB9F89A2}">
                <ask:lineSketchStyleProps xmlns="" xmlns:ask="http://schemas.microsoft.com/office/drawing/2018/sketchyshapes" sd="3579997457">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أبيّن الأسباب التي دفعت البخاري إلى تصنيف الجامع الصحيح.</a:t>
            </a:r>
          </a:p>
          <a:p>
            <a:pPr lvl="0" algn="r" rtl="1">
              <a:lnSpc>
                <a:spcPct val="150000"/>
              </a:lnSpc>
            </a:pPr>
            <a:r>
              <a:rPr lang="ar-BH" sz="3200" b="1" dirty="0">
                <a:solidFill>
                  <a:prstClr val="black"/>
                </a:solidFill>
                <a:latin typeface="Sakkal Majalla" panose="02000000000000000000" pitchFamily="2" charset="-78"/>
                <a:cs typeface="Sakkal Majalla" panose="02000000000000000000" pitchFamily="2" charset="-78"/>
              </a:rPr>
              <a:t> </a:t>
            </a:r>
            <a:r>
              <a:rPr lang="ar-BH" sz="3200" dirty="0">
                <a:solidFill>
                  <a:prstClr val="black"/>
                </a:solidFill>
                <a:latin typeface="Sakkal Majalla" panose="02000000000000000000" pitchFamily="2" charset="-78"/>
                <a:cs typeface="Sakkal Majalla" panose="02000000000000000000" pitchFamily="2" charset="-78"/>
              </a:rPr>
              <a:t>....................................................................................................................................................................</a:t>
            </a:r>
          </a:p>
          <a:p>
            <a:pPr lvl="0" algn="r" rtl="1">
              <a:lnSpc>
                <a:spcPct val="150000"/>
              </a:lnSpc>
            </a:pPr>
            <a:endParaRPr lang="ar-BH" sz="3200" dirty="0">
              <a:solidFill>
                <a:prstClr val="black"/>
              </a:solidFill>
              <a:latin typeface="Sakkal Majalla" panose="02000000000000000000" pitchFamily="2" charset="-78"/>
              <a:cs typeface="Sakkal Majalla" panose="02000000000000000000" pitchFamily="2" charset="-78"/>
            </a:endParaRPr>
          </a:p>
        </p:txBody>
      </p:sp>
      <p:sp>
        <p:nvSpPr>
          <p:cNvPr id="11" name="TextBox 10">
            <a:extLst>
              <a:ext uri="{FF2B5EF4-FFF2-40B4-BE49-F238E27FC236}">
                <a16:creationId xmlns="" xmlns:a16="http://schemas.microsoft.com/office/drawing/2014/main" id="{5934FBCD-8E6D-47B4-BEA2-EEE6BB0F67CB}"/>
              </a:ext>
            </a:extLst>
          </p:cNvPr>
          <p:cNvSpPr txBox="1"/>
          <p:nvPr/>
        </p:nvSpPr>
        <p:spPr>
          <a:xfrm>
            <a:off x="705026" y="1753230"/>
            <a:ext cx="11090417" cy="517065"/>
          </a:xfrm>
          <a:prstGeom prst="rect">
            <a:avLst/>
          </a:prstGeom>
          <a:solidFill>
            <a:schemeClr val="accent6">
              <a:lumMod val="20000"/>
              <a:lumOff val="80000"/>
            </a:schemeClr>
          </a:solidFill>
        </p:spPr>
        <p:txBody>
          <a:bodyPr wrap="square" rtlCol="0">
            <a:spAutoFit/>
          </a:bodyPr>
          <a:lstStyle/>
          <a:p>
            <a:pPr marL="457200" algn="just" rtl="1">
              <a:lnSpc>
                <a:spcPct val="115000"/>
              </a:lnSpc>
              <a:spcAft>
                <a:spcPts val="0"/>
              </a:spcAft>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كان البخاري يقول: (قلّ اسم في التاريخ إلا وله عندي قصة). </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Cloud 11">
            <a:extLst>
              <a:ext uri="{FF2B5EF4-FFF2-40B4-BE49-F238E27FC236}">
                <a16:creationId xmlns="" xmlns:a16="http://schemas.microsoft.com/office/drawing/2014/main" id="{57D86063-73AC-434D-8AE5-3FFAB51FEDEF}"/>
              </a:ext>
            </a:extLst>
          </p:cNvPr>
          <p:cNvSpPr/>
          <p:nvPr/>
        </p:nvSpPr>
        <p:spPr>
          <a:xfrm>
            <a:off x="4095483" y="103032"/>
            <a:ext cx="3151106" cy="740887"/>
          </a:xfrm>
          <a:prstGeom prst="cloud">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BH"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الإجابة</a:t>
            </a:r>
            <a:endParaRPr kumimoji="0" lang="fr-FR"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3" name="TextBox 12">
            <a:extLst>
              <a:ext uri="{FF2B5EF4-FFF2-40B4-BE49-F238E27FC236}">
                <a16:creationId xmlns="" xmlns:a16="http://schemas.microsoft.com/office/drawing/2014/main" id="{370C29C0-41EA-4E3B-91D0-2E6FAB922DD1}"/>
              </a:ext>
            </a:extLst>
          </p:cNvPr>
          <p:cNvSpPr txBox="1"/>
          <p:nvPr/>
        </p:nvSpPr>
        <p:spPr>
          <a:xfrm>
            <a:off x="605065" y="2781968"/>
            <a:ext cx="11215400" cy="1154162"/>
          </a:xfrm>
          <a:prstGeom prst="rect">
            <a:avLst/>
          </a:prstGeom>
          <a:solidFill>
            <a:schemeClr val="accent5">
              <a:lumMod val="20000"/>
              <a:lumOff val="80000"/>
            </a:schemeClr>
          </a:solidFill>
        </p:spPr>
        <p:txBody>
          <a:bodyPr wrap="square" rtlCol="0">
            <a:spAutoFit/>
          </a:bodyPr>
          <a:lstStyle/>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كان العلماء قبل البخاري يجمعون في مصنفاتهم بين الحديث الصحيح والضعيف، تاركين التمييز بينها إلى فطنة القارئ ومعرفته، فأراد البخاري أن يُفرد الحديث الصحيح وحده بالتصنيف لكي يوفر على المسلم عناء البحث عن صحته.</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ectangle: Diagonal Corners Snipped 1">
            <a:extLst>
              <a:ext uri="{FF2B5EF4-FFF2-40B4-BE49-F238E27FC236}">
                <a16:creationId xmlns="" xmlns:a16="http://schemas.microsoft.com/office/drawing/2014/main" id="{EC556A7A-F900-4A82-9261-D230084746F9}"/>
              </a:ext>
            </a:extLst>
          </p:cNvPr>
          <p:cNvSpPr/>
          <p:nvPr/>
        </p:nvSpPr>
        <p:spPr>
          <a:xfrm>
            <a:off x="149225" y="211103"/>
            <a:ext cx="2387913" cy="38225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ea typeface="+mj-ea"/>
                <a:cs typeface="Sakkal Majalla" panose="02000000000000000000" pitchFamily="2" charset="-78"/>
              </a:rPr>
              <a:t>الكتب السّتّة / ( دين 103)</a:t>
            </a:r>
          </a:p>
        </p:txBody>
      </p:sp>
      <p:sp>
        <p:nvSpPr>
          <p:cNvPr id="15" name="Rectangle: Rounded Corners 3">
            <a:extLst>
              <a:ext uri="{FF2B5EF4-FFF2-40B4-BE49-F238E27FC236}">
                <a16:creationId xmlns="" xmlns:a16="http://schemas.microsoft.com/office/drawing/2014/main" id="{49C8E28A-9DAB-4239-B3FE-375737D3D253}"/>
              </a:ext>
            </a:extLst>
          </p:cNvPr>
          <p:cNvSpPr/>
          <p:nvPr/>
        </p:nvSpPr>
        <p:spPr>
          <a:xfrm>
            <a:off x="487009" y="4128107"/>
            <a:ext cx="11451512" cy="2195421"/>
          </a:xfrm>
          <a:custGeom>
            <a:avLst/>
            <a:gdLst>
              <a:gd name="connsiteX0" fmla="*/ 0 w 11451512"/>
              <a:gd name="connsiteY0" fmla="*/ 409800 h 2458750"/>
              <a:gd name="connsiteX1" fmla="*/ 409800 w 11451512"/>
              <a:gd name="connsiteY1" fmla="*/ 0 h 2458750"/>
              <a:gd name="connsiteX2" fmla="*/ 861656 w 11451512"/>
              <a:gd name="connsiteY2" fmla="*/ 0 h 2458750"/>
              <a:gd name="connsiteX3" fmla="*/ 1419832 w 11451512"/>
              <a:gd name="connsiteY3" fmla="*/ 0 h 2458750"/>
              <a:gd name="connsiteX4" fmla="*/ 2190645 w 11451512"/>
              <a:gd name="connsiteY4" fmla="*/ 0 h 2458750"/>
              <a:gd name="connsiteX5" fmla="*/ 2536182 w 11451512"/>
              <a:gd name="connsiteY5" fmla="*/ 0 h 2458750"/>
              <a:gd name="connsiteX6" fmla="*/ 3200677 w 11451512"/>
              <a:gd name="connsiteY6" fmla="*/ 0 h 2458750"/>
              <a:gd name="connsiteX7" fmla="*/ 4077810 w 11451512"/>
              <a:gd name="connsiteY7" fmla="*/ 0 h 2458750"/>
              <a:gd name="connsiteX8" fmla="*/ 4423347 w 11451512"/>
              <a:gd name="connsiteY8" fmla="*/ 0 h 2458750"/>
              <a:gd name="connsiteX9" fmla="*/ 5194160 w 11451512"/>
              <a:gd name="connsiteY9" fmla="*/ 0 h 2458750"/>
              <a:gd name="connsiteX10" fmla="*/ 6071293 w 11451512"/>
              <a:gd name="connsiteY10" fmla="*/ 0 h 2458750"/>
              <a:gd name="connsiteX11" fmla="*/ 6629469 w 11451512"/>
              <a:gd name="connsiteY11" fmla="*/ 0 h 2458750"/>
              <a:gd name="connsiteX12" fmla="*/ 6975006 w 11451512"/>
              <a:gd name="connsiteY12" fmla="*/ 0 h 2458750"/>
              <a:gd name="connsiteX13" fmla="*/ 7639500 w 11451512"/>
              <a:gd name="connsiteY13" fmla="*/ 0 h 2458750"/>
              <a:gd name="connsiteX14" fmla="*/ 8197676 w 11451512"/>
              <a:gd name="connsiteY14" fmla="*/ 0 h 2458750"/>
              <a:gd name="connsiteX15" fmla="*/ 8968489 w 11451512"/>
              <a:gd name="connsiteY15" fmla="*/ 0 h 2458750"/>
              <a:gd name="connsiteX16" fmla="*/ 9314026 w 11451512"/>
              <a:gd name="connsiteY16" fmla="*/ 0 h 2458750"/>
              <a:gd name="connsiteX17" fmla="*/ 10084840 w 11451512"/>
              <a:gd name="connsiteY17" fmla="*/ 0 h 2458750"/>
              <a:gd name="connsiteX18" fmla="*/ 11041712 w 11451512"/>
              <a:gd name="connsiteY18" fmla="*/ 0 h 2458750"/>
              <a:gd name="connsiteX19" fmla="*/ 11451512 w 11451512"/>
              <a:gd name="connsiteY19" fmla="*/ 409800 h 2458750"/>
              <a:gd name="connsiteX20" fmla="*/ 11451512 w 11451512"/>
              <a:gd name="connsiteY20" fmla="*/ 972575 h 2458750"/>
              <a:gd name="connsiteX21" fmla="*/ 11451512 w 11451512"/>
              <a:gd name="connsiteY21" fmla="*/ 1551741 h 2458750"/>
              <a:gd name="connsiteX22" fmla="*/ 11451512 w 11451512"/>
              <a:gd name="connsiteY22" fmla="*/ 2048950 h 2458750"/>
              <a:gd name="connsiteX23" fmla="*/ 11041712 w 11451512"/>
              <a:gd name="connsiteY23" fmla="*/ 2458750 h 2458750"/>
              <a:gd name="connsiteX24" fmla="*/ 10377218 w 11451512"/>
              <a:gd name="connsiteY24" fmla="*/ 2458750 h 2458750"/>
              <a:gd name="connsiteX25" fmla="*/ 9712723 w 11451512"/>
              <a:gd name="connsiteY25" fmla="*/ 2458750 h 2458750"/>
              <a:gd name="connsiteX26" fmla="*/ 8941909 w 11451512"/>
              <a:gd name="connsiteY26" fmla="*/ 2458750 h 2458750"/>
              <a:gd name="connsiteX27" fmla="*/ 8596372 w 11451512"/>
              <a:gd name="connsiteY27" fmla="*/ 2458750 h 2458750"/>
              <a:gd name="connsiteX28" fmla="*/ 8038197 w 11451512"/>
              <a:gd name="connsiteY28" fmla="*/ 2458750 h 2458750"/>
              <a:gd name="connsiteX29" fmla="*/ 7480021 w 11451512"/>
              <a:gd name="connsiteY29" fmla="*/ 2458750 h 2458750"/>
              <a:gd name="connsiteX30" fmla="*/ 7134484 w 11451512"/>
              <a:gd name="connsiteY30" fmla="*/ 2458750 h 2458750"/>
              <a:gd name="connsiteX31" fmla="*/ 6682628 w 11451512"/>
              <a:gd name="connsiteY31" fmla="*/ 2458750 h 2458750"/>
              <a:gd name="connsiteX32" fmla="*/ 5805495 w 11451512"/>
              <a:gd name="connsiteY32" fmla="*/ 2458750 h 2458750"/>
              <a:gd name="connsiteX33" fmla="*/ 5141001 w 11451512"/>
              <a:gd name="connsiteY33" fmla="*/ 2458750 h 2458750"/>
              <a:gd name="connsiteX34" fmla="*/ 4476506 w 11451512"/>
              <a:gd name="connsiteY34" fmla="*/ 2458750 h 2458750"/>
              <a:gd name="connsiteX35" fmla="*/ 3918331 w 11451512"/>
              <a:gd name="connsiteY35" fmla="*/ 2458750 h 2458750"/>
              <a:gd name="connsiteX36" fmla="*/ 3572794 w 11451512"/>
              <a:gd name="connsiteY36" fmla="*/ 2458750 h 2458750"/>
              <a:gd name="connsiteX37" fmla="*/ 3120938 w 11451512"/>
              <a:gd name="connsiteY37" fmla="*/ 2458750 h 2458750"/>
              <a:gd name="connsiteX38" fmla="*/ 2456443 w 11451512"/>
              <a:gd name="connsiteY38" fmla="*/ 2458750 h 2458750"/>
              <a:gd name="connsiteX39" fmla="*/ 1685629 w 11451512"/>
              <a:gd name="connsiteY39" fmla="*/ 2458750 h 2458750"/>
              <a:gd name="connsiteX40" fmla="*/ 1233773 w 11451512"/>
              <a:gd name="connsiteY40" fmla="*/ 2458750 h 2458750"/>
              <a:gd name="connsiteX41" fmla="*/ 409800 w 11451512"/>
              <a:gd name="connsiteY41" fmla="*/ 2458750 h 2458750"/>
              <a:gd name="connsiteX42" fmla="*/ 0 w 11451512"/>
              <a:gd name="connsiteY42" fmla="*/ 2048950 h 2458750"/>
              <a:gd name="connsiteX43" fmla="*/ 0 w 11451512"/>
              <a:gd name="connsiteY43" fmla="*/ 1551741 h 2458750"/>
              <a:gd name="connsiteX44" fmla="*/ 0 w 11451512"/>
              <a:gd name="connsiteY44" fmla="*/ 988966 h 2458750"/>
              <a:gd name="connsiteX45" fmla="*/ 0 w 11451512"/>
              <a:gd name="connsiteY45" fmla="*/ 409800 h 245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1512" h="2458750" fill="none" extrusionOk="0">
                <a:moveTo>
                  <a:pt x="0" y="409800"/>
                </a:moveTo>
                <a:cubicBezTo>
                  <a:pt x="41818" y="218472"/>
                  <a:pt x="196486" y="40874"/>
                  <a:pt x="409800" y="0"/>
                </a:cubicBezTo>
                <a:cubicBezTo>
                  <a:pt x="526185" y="5853"/>
                  <a:pt x="715080" y="4157"/>
                  <a:pt x="861656" y="0"/>
                </a:cubicBezTo>
                <a:cubicBezTo>
                  <a:pt x="1008232" y="-4157"/>
                  <a:pt x="1249877" y="-24631"/>
                  <a:pt x="1419832" y="0"/>
                </a:cubicBezTo>
                <a:cubicBezTo>
                  <a:pt x="1589787" y="24631"/>
                  <a:pt x="1934870" y="-4829"/>
                  <a:pt x="2190645" y="0"/>
                </a:cubicBezTo>
                <a:cubicBezTo>
                  <a:pt x="2446420" y="4829"/>
                  <a:pt x="2402180" y="11750"/>
                  <a:pt x="2536182" y="0"/>
                </a:cubicBezTo>
                <a:cubicBezTo>
                  <a:pt x="2670184" y="-11750"/>
                  <a:pt x="2887897" y="-13983"/>
                  <a:pt x="3200677" y="0"/>
                </a:cubicBezTo>
                <a:cubicBezTo>
                  <a:pt x="3513457" y="13983"/>
                  <a:pt x="3781115" y="21212"/>
                  <a:pt x="4077810" y="0"/>
                </a:cubicBezTo>
                <a:cubicBezTo>
                  <a:pt x="4374505" y="-21212"/>
                  <a:pt x="4284064" y="-10294"/>
                  <a:pt x="4423347" y="0"/>
                </a:cubicBezTo>
                <a:cubicBezTo>
                  <a:pt x="4562630" y="10294"/>
                  <a:pt x="4831876" y="-26121"/>
                  <a:pt x="5194160" y="0"/>
                </a:cubicBezTo>
                <a:cubicBezTo>
                  <a:pt x="5556444" y="26121"/>
                  <a:pt x="5795000" y="15578"/>
                  <a:pt x="6071293" y="0"/>
                </a:cubicBezTo>
                <a:cubicBezTo>
                  <a:pt x="6347586" y="-15578"/>
                  <a:pt x="6469198" y="-1483"/>
                  <a:pt x="6629469" y="0"/>
                </a:cubicBezTo>
                <a:cubicBezTo>
                  <a:pt x="6789740" y="1483"/>
                  <a:pt x="6877650" y="-8793"/>
                  <a:pt x="6975006" y="0"/>
                </a:cubicBezTo>
                <a:cubicBezTo>
                  <a:pt x="7072362" y="8793"/>
                  <a:pt x="7447441" y="27973"/>
                  <a:pt x="7639500" y="0"/>
                </a:cubicBezTo>
                <a:cubicBezTo>
                  <a:pt x="7831559" y="-27973"/>
                  <a:pt x="7942823" y="26846"/>
                  <a:pt x="8197676" y="0"/>
                </a:cubicBezTo>
                <a:cubicBezTo>
                  <a:pt x="8452529" y="-26846"/>
                  <a:pt x="8680388" y="23826"/>
                  <a:pt x="8968489" y="0"/>
                </a:cubicBezTo>
                <a:cubicBezTo>
                  <a:pt x="9256590" y="-23826"/>
                  <a:pt x="9143409" y="-1272"/>
                  <a:pt x="9314026" y="0"/>
                </a:cubicBezTo>
                <a:cubicBezTo>
                  <a:pt x="9484643" y="1272"/>
                  <a:pt x="9726825" y="26664"/>
                  <a:pt x="10084840" y="0"/>
                </a:cubicBezTo>
                <a:cubicBezTo>
                  <a:pt x="10442855" y="-26664"/>
                  <a:pt x="10623916" y="30693"/>
                  <a:pt x="11041712" y="0"/>
                </a:cubicBezTo>
                <a:cubicBezTo>
                  <a:pt x="11236361" y="23774"/>
                  <a:pt x="11435368" y="229060"/>
                  <a:pt x="11451512" y="409800"/>
                </a:cubicBezTo>
                <a:cubicBezTo>
                  <a:pt x="11431610" y="669496"/>
                  <a:pt x="11463137" y="714706"/>
                  <a:pt x="11451512" y="972575"/>
                </a:cubicBezTo>
                <a:cubicBezTo>
                  <a:pt x="11439887" y="1230445"/>
                  <a:pt x="11472402" y="1370163"/>
                  <a:pt x="11451512" y="1551741"/>
                </a:cubicBezTo>
                <a:cubicBezTo>
                  <a:pt x="11430622" y="1733319"/>
                  <a:pt x="11465568" y="1837618"/>
                  <a:pt x="11451512" y="2048950"/>
                </a:cubicBezTo>
                <a:cubicBezTo>
                  <a:pt x="11475286" y="2298402"/>
                  <a:pt x="11279676" y="2455036"/>
                  <a:pt x="11041712" y="2458750"/>
                </a:cubicBezTo>
                <a:cubicBezTo>
                  <a:pt x="10723498" y="2445115"/>
                  <a:pt x="10676944" y="2469004"/>
                  <a:pt x="10377218" y="2458750"/>
                </a:cubicBezTo>
                <a:cubicBezTo>
                  <a:pt x="10077492" y="2448496"/>
                  <a:pt x="9871793" y="2444530"/>
                  <a:pt x="9712723" y="2458750"/>
                </a:cubicBezTo>
                <a:cubicBezTo>
                  <a:pt x="9553654" y="2472970"/>
                  <a:pt x="9157358" y="2458284"/>
                  <a:pt x="8941909" y="2458750"/>
                </a:cubicBezTo>
                <a:cubicBezTo>
                  <a:pt x="8726460" y="2459216"/>
                  <a:pt x="8693473" y="2471813"/>
                  <a:pt x="8596372" y="2458750"/>
                </a:cubicBezTo>
                <a:cubicBezTo>
                  <a:pt x="8499271" y="2445687"/>
                  <a:pt x="8214084" y="2445849"/>
                  <a:pt x="8038197" y="2458750"/>
                </a:cubicBezTo>
                <a:cubicBezTo>
                  <a:pt x="7862310" y="2471651"/>
                  <a:pt x="7695374" y="2465636"/>
                  <a:pt x="7480021" y="2458750"/>
                </a:cubicBezTo>
                <a:cubicBezTo>
                  <a:pt x="7264668" y="2451864"/>
                  <a:pt x="7261540" y="2452035"/>
                  <a:pt x="7134484" y="2458750"/>
                </a:cubicBezTo>
                <a:cubicBezTo>
                  <a:pt x="7007428" y="2465465"/>
                  <a:pt x="6802505" y="2455263"/>
                  <a:pt x="6682628" y="2458750"/>
                </a:cubicBezTo>
                <a:cubicBezTo>
                  <a:pt x="6562751" y="2462237"/>
                  <a:pt x="6218429" y="2490752"/>
                  <a:pt x="5805495" y="2458750"/>
                </a:cubicBezTo>
                <a:cubicBezTo>
                  <a:pt x="5392561" y="2426748"/>
                  <a:pt x="5448752" y="2445886"/>
                  <a:pt x="5141001" y="2458750"/>
                </a:cubicBezTo>
                <a:cubicBezTo>
                  <a:pt x="4833250" y="2471614"/>
                  <a:pt x="4637767" y="2466501"/>
                  <a:pt x="4476506" y="2458750"/>
                </a:cubicBezTo>
                <a:cubicBezTo>
                  <a:pt x="4315246" y="2450999"/>
                  <a:pt x="4129682" y="2433126"/>
                  <a:pt x="3918331" y="2458750"/>
                </a:cubicBezTo>
                <a:cubicBezTo>
                  <a:pt x="3706980" y="2484374"/>
                  <a:pt x="3694029" y="2462622"/>
                  <a:pt x="3572794" y="2458750"/>
                </a:cubicBezTo>
                <a:cubicBezTo>
                  <a:pt x="3451559" y="2454878"/>
                  <a:pt x="3298354" y="2467807"/>
                  <a:pt x="3120938" y="2458750"/>
                </a:cubicBezTo>
                <a:cubicBezTo>
                  <a:pt x="2943522" y="2449693"/>
                  <a:pt x="2673263" y="2467898"/>
                  <a:pt x="2456443" y="2458750"/>
                </a:cubicBezTo>
                <a:cubicBezTo>
                  <a:pt x="2239624" y="2449602"/>
                  <a:pt x="1846454" y="2466989"/>
                  <a:pt x="1685629" y="2458750"/>
                </a:cubicBezTo>
                <a:cubicBezTo>
                  <a:pt x="1524804" y="2450511"/>
                  <a:pt x="1331719" y="2441360"/>
                  <a:pt x="1233773" y="2458750"/>
                </a:cubicBezTo>
                <a:cubicBezTo>
                  <a:pt x="1135827" y="2476140"/>
                  <a:pt x="744056" y="2468576"/>
                  <a:pt x="409800" y="2458750"/>
                </a:cubicBezTo>
                <a:cubicBezTo>
                  <a:pt x="214585" y="2481290"/>
                  <a:pt x="-11817" y="2275124"/>
                  <a:pt x="0" y="2048950"/>
                </a:cubicBezTo>
                <a:cubicBezTo>
                  <a:pt x="1415" y="1829782"/>
                  <a:pt x="6010" y="1702105"/>
                  <a:pt x="0" y="1551741"/>
                </a:cubicBezTo>
                <a:cubicBezTo>
                  <a:pt x="-6010" y="1401377"/>
                  <a:pt x="-14861" y="1201210"/>
                  <a:pt x="0" y="988966"/>
                </a:cubicBezTo>
                <a:cubicBezTo>
                  <a:pt x="14861" y="776722"/>
                  <a:pt x="-11421" y="589080"/>
                  <a:pt x="0" y="409800"/>
                </a:cubicBezTo>
                <a:close/>
              </a:path>
              <a:path w="11451512" h="2458750" stroke="0" extrusionOk="0">
                <a:moveTo>
                  <a:pt x="0" y="409800"/>
                </a:moveTo>
                <a:cubicBezTo>
                  <a:pt x="-9246" y="216962"/>
                  <a:pt x="157170" y="8377"/>
                  <a:pt x="409800" y="0"/>
                </a:cubicBezTo>
                <a:cubicBezTo>
                  <a:pt x="543621" y="-4933"/>
                  <a:pt x="840644" y="-1656"/>
                  <a:pt x="967975" y="0"/>
                </a:cubicBezTo>
                <a:cubicBezTo>
                  <a:pt x="1095307" y="1656"/>
                  <a:pt x="1429902" y="38225"/>
                  <a:pt x="1845108" y="0"/>
                </a:cubicBezTo>
                <a:cubicBezTo>
                  <a:pt x="2260314" y="-38225"/>
                  <a:pt x="2177390" y="-7496"/>
                  <a:pt x="2296964" y="0"/>
                </a:cubicBezTo>
                <a:cubicBezTo>
                  <a:pt x="2416538" y="7496"/>
                  <a:pt x="2542888" y="-14560"/>
                  <a:pt x="2642502" y="0"/>
                </a:cubicBezTo>
                <a:cubicBezTo>
                  <a:pt x="2742116" y="14560"/>
                  <a:pt x="3237855" y="42109"/>
                  <a:pt x="3519634" y="0"/>
                </a:cubicBezTo>
                <a:cubicBezTo>
                  <a:pt x="3801413" y="-42109"/>
                  <a:pt x="4114350" y="-29505"/>
                  <a:pt x="4396767" y="0"/>
                </a:cubicBezTo>
                <a:cubicBezTo>
                  <a:pt x="4679184" y="29505"/>
                  <a:pt x="4637550" y="2435"/>
                  <a:pt x="4742304" y="0"/>
                </a:cubicBezTo>
                <a:cubicBezTo>
                  <a:pt x="4847058" y="-2435"/>
                  <a:pt x="5432693" y="32618"/>
                  <a:pt x="5619437" y="0"/>
                </a:cubicBezTo>
                <a:cubicBezTo>
                  <a:pt x="5806181" y="-32618"/>
                  <a:pt x="6211644" y="7088"/>
                  <a:pt x="6496570" y="0"/>
                </a:cubicBezTo>
                <a:cubicBezTo>
                  <a:pt x="6781496" y="-7088"/>
                  <a:pt x="6804417" y="4285"/>
                  <a:pt x="7054745" y="0"/>
                </a:cubicBezTo>
                <a:cubicBezTo>
                  <a:pt x="7305073" y="-4285"/>
                  <a:pt x="7653336" y="28032"/>
                  <a:pt x="7825559" y="0"/>
                </a:cubicBezTo>
                <a:cubicBezTo>
                  <a:pt x="7997782" y="-28032"/>
                  <a:pt x="8350407" y="2306"/>
                  <a:pt x="8490053" y="0"/>
                </a:cubicBezTo>
                <a:cubicBezTo>
                  <a:pt x="8629699" y="-2306"/>
                  <a:pt x="8959923" y="-33924"/>
                  <a:pt x="9367186" y="0"/>
                </a:cubicBezTo>
                <a:cubicBezTo>
                  <a:pt x="9774449" y="33924"/>
                  <a:pt x="9873952" y="37914"/>
                  <a:pt x="10137999" y="0"/>
                </a:cubicBezTo>
                <a:cubicBezTo>
                  <a:pt x="10402046" y="-37914"/>
                  <a:pt x="10667655" y="-28473"/>
                  <a:pt x="11041712" y="0"/>
                </a:cubicBezTo>
                <a:cubicBezTo>
                  <a:pt x="11278401" y="-21829"/>
                  <a:pt x="11433355" y="202661"/>
                  <a:pt x="11451512" y="409800"/>
                </a:cubicBezTo>
                <a:cubicBezTo>
                  <a:pt x="11475802" y="548740"/>
                  <a:pt x="11452216" y="827037"/>
                  <a:pt x="11451512" y="956183"/>
                </a:cubicBezTo>
                <a:cubicBezTo>
                  <a:pt x="11450808" y="1085329"/>
                  <a:pt x="11457968" y="1298337"/>
                  <a:pt x="11451512" y="1502567"/>
                </a:cubicBezTo>
                <a:cubicBezTo>
                  <a:pt x="11445056" y="1706797"/>
                  <a:pt x="11424841" y="1843672"/>
                  <a:pt x="11451512" y="2048950"/>
                </a:cubicBezTo>
                <a:cubicBezTo>
                  <a:pt x="11443872" y="2274668"/>
                  <a:pt x="11322806" y="2466418"/>
                  <a:pt x="11041712" y="2458750"/>
                </a:cubicBezTo>
                <a:cubicBezTo>
                  <a:pt x="10719457" y="2463736"/>
                  <a:pt x="10488430" y="2434512"/>
                  <a:pt x="10164579" y="2458750"/>
                </a:cubicBezTo>
                <a:cubicBezTo>
                  <a:pt x="9840728" y="2482988"/>
                  <a:pt x="9468658" y="2484759"/>
                  <a:pt x="9287447" y="2458750"/>
                </a:cubicBezTo>
                <a:cubicBezTo>
                  <a:pt x="9106236" y="2432741"/>
                  <a:pt x="9033907" y="2445672"/>
                  <a:pt x="8835590" y="2458750"/>
                </a:cubicBezTo>
                <a:cubicBezTo>
                  <a:pt x="8637273" y="2471828"/>
                  <a:pt x="8285977" y="2440623"/>
                  <a:pt x="7958458" y="2458750"/>
                </a:cubicBezTo>
                <a:cubicBezTo>
                  <a:pt x="7630939" y="2476877"/>
                  <a:pt x="7771935" y="2456661"/>
                  <a:pt x="7612920" y="2458750"/>
                </a:cubicBezTo>
                <a:cubicBezTo>
                  <a:pt x="7453905" y="2460839"/>
                  <a:pt x="7147963" y="2470277"/>
                  <a:pt x="6842107" y="2458750"/>
                </a:cubicBezTo>
                <a:cubicBezTo>
                  <a:pt x="6536251" y="2447223"/>
                  <a:pt x="6396942" y="2482724"/>
                  <a:pt x="6177612" y="2458750"/>
                </a:cubicBezTo>
                <a:cubicBezTo>
                  <a:pt x="5958282" y="2434776"/>
                  <a:pt x="5678211" y="2452258"/>
                  <a:pt x="5406799" y="2458750"/>
                </a:cubicBezTo>
                <a:cubicBezTo>
                  <a:pt x="5135387" y="2465242"/>
                  <a:pt x="5070632" y="2462946"/>
                  <a:pt x="4954942" y="2458750"/>
                </a:cubicBezTo>
                <a:cubicBezTo>
                  <a:pt x="4839252" y="2454554"/>
                  <a:pt x="4354071" y="2464316"/>
                  <a:pt x="4184129" y="2458750"/>
                </a:cubicBezTo>
                <a:cubicBezTo>
                  <a:pt x="4014187" y="2453184"/>
                  <a:pt x="3590260" y="2429491"/>
                  <a:pt x="3306996" y="2458750"/>
                </a:cubicBezTo>
                <a:cubicBezTo>
                  <a:pt x="3023732" y="2488009"/>
                  <a:pt x="2891514" y="2477420"/>
                  <a:pt x="2642502" y="2458750"/>
                </a:cubicBezTo>
                <a:cubicBezTo>
                  <a:pt x="2393490" y="2440080"/>
                  <a:pt x="2084848" y="2444423"/>
                  <a:pt x="1871688" y="2458750"/>
                </a:cubicBezTo>
                <a:cubicBezTo>
                  <a:pt x="1658528" y="2473077"/>
                  <a:pt x="1598848" y="2465659"/>
                  <a:pt x="1526151" y="2458750"/>
                </a:cubicBezTo>
                <a:cubicBezTo>
                  <a:pt x="1453454" y="2451841"/>
                  <a:pt x="882635" y="2424988"/>
                  <a:pt x="409800" y="2458750"/>
                </a:cubicBezTo>
                <a:cubicBezTo>
                  <a:pt x="199352" y="2466564"/>
                  <a:pt x="-5028" y="2282142"/>
                  <a:pt x="0" y="2048950"/>
                </a:cubicBezTo>
                <a:cubicBezTo>
                  <a:pt x="-9528" y="1908085"/>
                  <a:pt x="20971" y="1677900"/>
                  <a:pt x="0" y="1469784"/>
                </a:cubicBezTo>
                <a:cubicBezTo>
                  <a:pt x="-20971" y="1261668"/>
                  <a:pt x="13942" y="1148329"/>
                  <a:pt x="0" y="923400"/>
                </a:cubicBezTo>
                <a:cubicBezTo>
                  <a:pt x="-13942" y="698471"/>
                  <a:pt x="12442" y="661826"/>
                  <a:pt x="0" y="409800"/>
                </a:cubicBezTo>
                <a:close/>
              </a:path>
            </a:pathLst>
          </a:custGeom>
          <a:solidFill>
            <a:schemeClr val="accent4">
              <a:lumMod val="20000"/>
              <a:lumOff val="80000"/>
            </a:schemeClr>
          </a:solidFill>
          <a:ln>
            <a:extLst>
              <a:ext uri="{C807C97D-BFC1-408E-A445-0C87EB9F89A2}">
                <ask:lineSketchStyleProps xmlns="" xmlns:ask="http://schemas.microsoft.com/office/drawing/2018/sketchyshapes" sd="3579997457">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أتحدث عن منهج البخاري في رواية الحديث، مع بيان منزلة كتابه الصحيح بين كتب السنة.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lvl="0" algn="r" rtl="1"/>
            <a:r>
              <a:rPr lang="ar-BH" sz="3200" b="1" dirty="0">
                <a:solidFill>
                  <a:prstClr val="black"/>
                </a:solidFill>
                <a:latin typeface="Sakkal Majalla" panose="02000000000000000000" pitchFamily="2" charset="-78"/>
                <a:cs typeface="Sakkal Majalla" panose="02000000000000000000" pitchFamily="2" charset="-78"/>
              </a:rPr>
              <a:t> </a:t>
            </a:r>
            <a:r>
              <a:rPr lang="ar-BH" sz="3200" dirty="0">
                <a:solidFill>
                  <a:prstClr val="black"/>
                </a:solidFill>
                <a:latin typeface="Sakkal Majalla" panose="02000000000000000000" pitchFamily="2" charset="-78"/>
                <a:cs typeface="Sakkal Majalla" panose="02000000000000000000" pitchFamily="2" charset="-78"/>
              </a:rPr>
              <a:t>..............................................................................................................................................................</a:t>
            </a:r>
          </a:p>
          <a:p>
            <a:pPr lvl="0" algn="r" rtl="1"/>
            <a:r>
              <a:rPr lang="ar-BH" sz="3200" dirty="0">
                <a:solidFill>
                  <a:prstClr val="black"/>
                </a:solidFill>
                <a:latin typeface="Sakkal Majalla" panose="02000000000000000000" pitchFamily="2" charset="-78"/>
                <a:cs typeface="Sakkal Majalla" panose="02000000000000000000" pitchFamily="2" charset="-78"/>
              </a:rPr>
              <a:t>..............................................................................................................................................................</a:t>
            </a:r>
          </a:p>
          <a:p>
            <a:pPr lvl="0" algn="r" rtl="1"/>
            <a:r>
              <a:rPr lang="ar-BH" sz="3200" dirty="0">
                <a:solidFill>
                  <a:prstClr val="black"/>
                </a:solidFill>
                <a:latin typeface="Sakkal Majalla" panose="02000000000000000000" pitchFamily="2" charset="-78"/>
                <a:cs typeface="Sakkal Majalla" panose="02000000000000000000" pitchFamily="2" charset="-78"/>
              </a:rPr>
              <a:t>..............................................................................................................................................................</a:t>
            </a:r>
          </a:p>
        </p:txBody>
      </p:sp>
      <p:sp>
        <p:nvSpPr>
          <p:cNvPr id="16" name="TextBox 15">
            <a:extLst>
              <a:ext uri="{FF2B5EF4-FFF2-40B4-BE49-F238E27FC236}">
                <a16:creationId xmlns="" xmlns:a16="http://schemas.microsoft.com/office/drawing/2014/main" id="{370C29C0-41EA-4E3B-91D0-2E6FAB922DD1}"/>
              </a:ext>
            </a:extLst>
          </p:cNvPr>
          <p:cNvSpPr txBox="1"/>
          <p:nvPr/>
        </p:nvSpPr>
        <p:spPr>
          <a:xfrm>
            <a:off x="604113" y="4949724"/>
            <a:ext cx="11217304" cy="1200329"/>
          </a:xfrm>
          <a:prstGeom prst="rect">
            <a:avLst/>
          </a:prstGeom>
          <a:solidFill>
            <a:schemeClr val="accent4">
              <a:lumMod val="20000"/>
              <a:lumOff val="80000"/>
            </a:schemeClr>
          </a:solidFill>
        </p:spPr>
        <p:txBody>
          <a:bodyPr wrap="square" rtlCol="0">
            <a:spAutoFit/>
          </a:bodyPr>
          <a:lstStyle/>
          <a:p>
            <a:pPr algn="just" rtl="1"/>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الإمام البخاري من المتشددين في الرواية، فلم يخرج في كتابه إلا ما صحّ عنده عن رسول الله </a:t>
            </a:r>
            <a:r>
              <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بالسند المتصل الذي توافر في رجاله (العدالة)، و(الضبط التام)، و(ثبوت اللقاء بين الراوي والمروي عنه)، ولم يكتفِ بإمكان المعاصرة بينهما، لذلك اتبع منهج علمي دقيق في التحري عن الرواة، والتوثق من صحة المرويات.</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422136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80">
                                          <p:stCondLst>
                                            <p:cond delay="0"/>
                                          </p:stCondLst>
                                        </p:cTn>
                                        <p:tgtEl>
                                          <p:spTgt spid="12"/>
                                        </p:tgtEl>
                                      </p:cBhvr>
                                    </p:animEffect>
                                    <p:anim calcmode="lin" valueType="num">
                                      <p:cBhvr>
                                        <p:cTn id="3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9" dur="26">
                                          <p:stCondLst>
                                            <p:cond delay="650"/>
                                          </p:stCondLst>
                                        </p:cTn>
                                        <p:tgtEl>
                                          <p:spTgt spid="12"/>
                                        </p:tgtEl>
                                      </p:cBhvr>
                                      <p:to x="100000" y="60000"/>
                                    </p:animScale>
                                    <p:animScale>
                                      <p:cBhvr>
                                        <p:cTn id="40" dur="166" decel="50000">
                                          <p:stCondLst>
                                            <p:cond delay="676"/>
                                          </p:stCondLst>
                                        </p:cTn>
                                        <p:tgtEl>
                                          <p:spTgt spid="12"/>
                                        </p:tgtEl>
                                      </p:cBhvr>
                                      <p:to x="100000" y="100000"/>
                                    </p:animScale>
                                    <p:animScale>
                                      <p:cBhvr>
                                        <p:cTn id="41" dur="26">
                                          <p:stCondLst>
                                            <p:cond delay="1312"/>
                                          </p:stCondLst>
                                        </p:cTn>
                                        <p:tgtEl>
                                          <p:spTgt spid="12"/>
                                        </p:tgtEl>
                                      </p:cBhvr>
                                      <p:to x="100000" y="80000"/>
                                    </p:animScale>
                                    <p:animScale>
                                      <p:cBhvr>
                                        <p:cTn id="42" dur="166" decel="50000">
                                          <p:stCondLst>
                                            <p:cond delay="1338"/>
                                          </p:stCondLst>
                                        </p:cTn>
                                        <p:tgtEl>
                                          <p:spTgt spid="12"/>
                                        </p:tgtEl>
                                      </p:cBhvr>
                                      <p:to x="100000" y="100000"/>
                                    </p:animScale>
                                    <p:animScale>
                                      <p:cBhvr>
                                        <p:cTn id="43" dur="26">
                                          <p:stCondLst>
                                            <p:cond delay="1642"/>
                                          </p:stCondLst>
                                        </p:cTn>
                                        <p:tgtEl>
                                          <p:spTgt spid="12"/>
                                        </p:tgtEl>
                                      </p:cBhvr>
                                      <p:to x="100000" y="90000"/>
                                    </p:animScale>
                                    <p:animScale>
                                      <p:cBhvr>
                                        <p:cTn id="44" dur="166" decel="50000">
                                          <p:stCondLst>
                                            <p:cond delay="1668"/>
                                          </p:stCondLst>
                                        </p:cTn>
                                        <p:tgtEl>
                                          <p:spTgt spid="12"/>
                                        </p:tgtEl>
                                      </p:cBhvr>
                                      <p:to x="100000" y="100000"/>
                                    </p:animScale>
                                    <p:animScale>
                                      <p:cBhvr>
                                        <p:cTn id="45" dur="26">
                                          <p:stCondLst>
                                            <p:cond delay="1808"/>
                                          </p:stCondLst>
                                        </p:cTn>
                                        <p:tgtEl>
                                          <p:spTgt spid="12"/>
                                        </p:tgtEl>
                                      </p:cBhvr>
                                      <p:to x="100000" y="95000"/>
                                    </p:animScale>
                                    <p:animScale>
                                      <p:cBhvr>
                                        <p:cTn id="46" dur="166" decel="50000">
                                          <p:stCondLst>
                                            <p:cond delay="1834"/>
                                          </p:stCondLst>
                                        </p:cTn>
                                        <p:tgtEl>
                                          <p:spTgt spid="12"/>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circle(in)">
                                      <p:cBhvr>
                                        <p:cTn id="51" dur="2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circle(in)">
                                      <p:cBhvr>
                                        <p:cTn id="56" dur="20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ircle(in)">
                                      <p:cBhvr>
                                        <p:cTn id="6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8">
            <a:extLst>
              <a:ext uri="{FF2B5EF4-FFF2-40B4-BE49-F238E27FC236}">
                <a16:creationId xmlns="" xmlns:a16="http://schemas.microsoft.com/office/drawing/2014/main" id="{6665D228-919F-4AF2-BCFA-1BA849A3DAF0}"/>
              </a:ext>
            </a:extLst>
          </p:cNvPr>
          <p:cNvSpPr/>
          <p:nvPr/>
        </p:nvSpPr>
        <p:spPr>
          <a:xfrm>
            <a:off x="9234647" y="139779"/>
            <a:ext cx="2568033" cy="67652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SA" sz="3600" b="1" dirty="0">
                <a:solidFill>
                  <a:prstClr val="black"/>
                </a:solidFill>
                <a:latin typeface="Sakkal Majalla" panose="02000000000000000000" pitchFamily="2" charset="-78"/>
                <a:cs typeface="Sakkal Majalla" panose="02000000000000000000" pitchFamily="2" charset="-78"/>
              </a:rPr>
              <a:t>أقوِّم مُكتسباتي</a:t>
            </a:r>
            <a:r>
              <a:rPr lang="en-US" sz="3600" b="1" dirty="0">
                <a:solidFill>
                  <a:prstClr val="black"/>
                </a:solidFill>
                <a:latin typeface="Sakkal Majalla" panose="02000000000000000000" pitchFamily="2" charset="-78"/>
                <a:cs typeface="Sakkal Majalla" panose="02000000000000000000" pitchFamily="2" charset="-78"/>
              </a:rPr>
              <a:t>:</a:t>
            </a:r>
          </a:p>
        </p:txBody>
      </p:sp>
      <p:sp>
        <p:nvSpPr>
          <p:cNvPr id="9" name="Rectangle: Rounded Corners 2">
            <a:extLst>
              <a:ext uri="{FF2B5EF4-FFF2-40B4-BE49-F238E27FC236}">
                <a16:creationId xmlns="" xmlns:a16="http://schemas.microsoft.com/office/drawing/2014/main" id="{D6686134-B6C4-4193-A817-EC9C2D407563}"/>
              </a:ext>
            </a:extLst>
          </p:cNvPr>
          <p:cNvSpPr/>
          <p:nvPr/>
        </p:nvSpPr>
        <p:spPr>
          <a:xfrm>
            <a:off x="469224" y="1178479"/>
            <a:ext cx="11333456" cy="1146020"/>
          </a:xfrm>
          <a:custGeom>
            <a:avLst/>
            <a:gdLst>
              <a:gd name="connsiteX0" fmla="*/ 0 w 11333456"/>
              <a:gd name="connsiteY0" fmla="*/ 191007 h 1146020"/>
              <a:gd name="connsiteX1" fmla="*/ 191007 w 11333456"/>
              <a:gd name="connsiteY1" fmla="*/ 0 h 1146020"/>
              <a:gd name="connsiteX2" fmla="*/ 1094501 w 11333456"/>
              <a:gd name="connsiteY2" fmla="*/ 0 h 1146020"/>
              <a:gd name="connsiteX3" fmla="*/ 1888481 w 11333456"/>
              <a:gd name="connsiteY3" fmla="*/ 0 h 1146020"/>
              <a:gd name="connsiteX4" fmla="*/ 2463431 w 11333456"/>
              <a:gd name="connsiteY4" fmla="*/ 0 h 1146020"/>
              <a:gd name="connsiteX5" fmla="*/ 3038382 w 11333456"/>
              <a:gd name="connsiteY5" fmla="*/ 0 h 1146020"/>
              <a:gd name="connsiteX6" fmla="*/ 3722847 w 11333456"/>
              <a:gd name="connsiteY6" fmla="*/ 0 h 1146020"/>
              <a:gd name="connsiteX7" fmla="*/ 4407312 w 11333456"/>
              <a:gd name="connsiteY7" fmla="*/ 0 h 1146020"/>
              <a:gd name="connsiteX8" fmla="*/ 4872748 w 11333456"/>
              <a:gd name="connsiteY8" fmla="*/ 0 h 1146020"/>
              <a:gd name="connsiteX9" fmla="*/ 5666728 w 11333456"/>
              <a:gd name="connsiteY9" fmla="*/ 0 h 1146020"/>
              <a:gd name="connsiteX10" fmla="*/ 6241679 w 11333456"/>
              <a:gd name="connsiteY10" fmla="*/ 0 h 1146020"/>
              <a:gd name="connsiteX11" fmla="*/ 7035658 w 11333456"/>
              <a:gd name="connsiteY11" fmla="*/ 0 h 1146020"/>
              <a:gd name="connsiteX12" fmla="*/ 7501095 w 11333456"/>
              <a:gd name="connsiteY12" fmla="*/ 0 h 1146020"/>
              <a:gd name="connsiteX13" fmla="*/ 8404589 w 11333456"/>
              <a:gd name="connsiteY13" fmla="*/ 0 h 1146020"/>
              <a:gd name="connsiteX14" fmla="*/ 9198568 w 11333456"/>
              <a:gd name="connsiteY14" fmla="*/ 0 h 1146020"/>
              <a:gd name="connsiteX15" fmla="*/ 9664004 w 11333456"/>
              <a:gd name="connsiteY15" fmla="*/ 0 h 1146020"/>
              <a:gd name="connsiteX16" fmla="*/ 10457984 w 11333456"/>
              <a:gd name="connsiteY16" fmla="*/ 0 h 1146020"/>
              <a:gd name="connsiteX17" fmla="*/ 11142449 w 11333456"/>
              <a:gd name="connsiteY17" fmla="*/ 0 h 1146020"/>
              <a:gd name="connsiteX18" fmla="*/ 11333456 w 11333456"/>
              <a:gd name="connsiteY18" fmla="*/ 191007 h 1146020"/>
              <a:gd name="connsiteX19" fmla="*/ 11333456 w 11333456"/>
              <a:gd name="connsiteY19" fmla="*/ 557730 h 1146020"/>
              <a:gd name="connsiteX20" fmla="*/ 11333456 w 11333456"/>
              <a:gd name="connsiteY20" fmla="*/ 955013 h 1146020"/>
              <a:gd name="connsiteX21" fmla="*/ 11142449 w 11333456"/>
              <a:gd name="connsiteY21" fmla="*/ 1146020 h 1146020"/>
              <a:gd name="connsiteX22" fmla="*/ 10348469 w 11333456"/>
              <a:gd name="connsiteY22" fmla="*/ 1146020 h 1146020"/>
              <a:gd name="connsiteX23" fmla="*/ 9883033 w 11333456"/>
              <a:gd name="connsiteY23" fmla="*/ 1146020 h 1146020"/>
              <a:gd name="connsiteX24" fmla="*/ 8979539 w 11333456"/>
              <a:gd name="connsiteY24" fmla="*/ 1146020 h 1146020"/>
              <a:gd name="connsiteX25" fmla="*/ 8623617 w 11333456"/>
              <a:gd name="connsiteY25" fmla="*/ 1146020 h 1146020"/>
              <a:gd name="connsiteX26" fmla="*/ 7939152 w 11333456"/>
              <a:gd name="connsiteY26" fmla="*/ 1146020 h 1146020"/>
              <a:gd name="connsiteX27" fmla="*/ 7035658 w 11333456"/>
              <a:gd name="connsiteY27" fmla="*/ 1146020 h 1146020"/>
              <a:gd name="connsiteX28" fmla="*/ 6351193 w 11333456"/>
              <a:gd name="connsiteY28" fmla="*/ 1146020 h 1146020"/>
              <a:gd name="connsiteX29" fmla="*/ 5995271 w 11333456"/>
              <a:gd name="connsiteY29" fmla="*/ 1146020 h 1146020"/>
              <a:gd name="connsiteX30" fmla="*/ 5529835 w 11333456"/>
              <a:gd name="connsiteY30" fmla="*/ 1146020 h 1146020"/>
              <a:gd name="connsiteX31" fmla="*/ 4626341 w 11333456"/>
              <a:gd name="connsiteY31" fmla="*/ 1146020 h 1146020"/>
              <a:gd name="connsiteX32" fmla="*/ 4051390 w 11333456"/>
              <a:gd name="connsiteY32" fmla="*/ 1146020 h 1146020"/>
              <a:gd name="connsiteX33" fmla="*/ 3147896 w 11333456"/>
              <a:gd name="connsiteY33" fmla="*/ 1146020 h 1146020"/>
              <a:gd name="connsiteX34" fmla="*/ 2353917 w 11333456"/>
              <a:gd name="connsiteY34" fmla="*/ 1146020 h 1146020"/>
              <a:gd name="connsiteX35" fmla="*/ 1669452 w 11333456"/>
              <a:gd name="connsiteY35" fmla="*/ 1146020 h 1146020"/>
              <a:gd name="connsiteX36" fmla="*/ 1094501 w 11333456"/>
              <a:gd name="connsiteY36" fmla="*/ 1146020 h 1146020"/>
              <a:gd name="connsiteX37" fmla="*/ 191007 w 11333456"/>
              <a:gd name="connsiteY37" fmla="*/ 1146020 h 1146020"/>
              <a:gd name="connsiteX38" fmla="*/ 0 w 11333456"/>
              <a:gd name="connsiteY38" fmla="*/ 955013 h 1146020"/>
              <a:gd name="connsiteX39" fmla="*/ 0 w 11333456"/>
              <a:gd name="connsiteY39" fmla="*/ 588290 h 1146020"/>
              <a:gd name="connsiteX40" fmla="*/ 0 w 11333456"/>
              <a:gd name="connsiteY40" fmla="*/ 191007 h 1146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333456" h="1146020" fill="none" extrusionOk="0">
                <a:moveTo>
                  <a:pt x="0" y="191007"/>
                </a:moveTo>
                <a:cubicBezTo>
                  <a:pt x="4357" y="87200"/>
                  <a:pt x="105771" y="10884"/>
                  <a:pt x="191007" y="0"/>
                </a:cubicBezTo>
                <a:cubicBezTo>
                  <a:pt x="515868" y="-23251"/>
                  <a:pt x="793493" y="-34834"/>
                  <a:pt x="1094501" y="0"/>
                </a:cubicBezTo>
                <a:cubicBezTo>
                  <a:pt x="1395509" y="34834"/>
                  <a:pt x="1519866" y="-7852"/>
                  <a:pt x="1888481" y="0"/>
                </a:cubicBezTo>
                <a:cubicBezTo>
                  <a:pt x="2257096" y="7852"/>
                  <a:pt x="2292723" y="-28557"/>
                  <a:pt x="2463431" y="0"/>
                </a:cubicBezTo>
                <a:cubicBezTo>
                  <a:pt x="2634139" y="28557"/>
                  <a:pt x="2784184" y="9638"/>
                  <a:pt x="3038382" y="0"/>
                </a:cubicBezTo>
                <a:cubicBezTo>
                  <a:pt x="3292580" y="-9638"/>
                  <a:pt x="3550613" y="14676"/>
                  <a:pt x="3722847" y="0"/>
                </a:cubicBezTo>
                <a:cubicBezTo>
                  <a:pt x="3895082" y="-14676"/>
                  <a:pt x="4171336" y="22105"/>
                  <a:pt x="4407312" y="0"/>
                </a:cubicBezTo>
                <a:cubicBezTo>
                  <a:pt x="4643288" y="-22105"/>
                  <a:pt x="4762760" y="-15877"/>
                  <a:pt x="4872748" y="0"/>
                </a:cubicBezTo>
                <a:cubicBezTo>
                  <a:pt x="4982736" y="15877"/>
                  <a:pt x="5456189" y="31425"/>
                  <a:pt x="5666728" y="0"/>
                </a:cubicBezTo>
                <a:cubicBezTo>
                  <a:pt x="5877267" y="-31425"/>
                  <a:pt x="6073738" y="-7586"/>
                  <a:pt x="6241679" y="0"/>
                </a:cubicBezTo>
                <a:cubicBezTo>
                  <a:pt x="6409620" y="7586"/>
                  <a:pt x="6782880" y="15702"/>
                  <a:pt x="7035658" y="0"/>
                </a:cubicBezTo>
                <a:cubicBezTo>
                  <a:pt x="7288436" y="-15702"/>
                  <a:pt x="7307165" y="1439"/>
                  <a:pt x="7501095" y="0"/>
                </a:cubicBezTo>
                <a:cubicBezTo>
                  <a:pt x="7695025" y="-1439"/>
                  <a:pt x="8096944" y="20488"/>
                  <a:pt x="8404589" y="0"/>
                </a:cubicBezTo>
                <a:cubicBezTo>
                  <a:pt x="8712234" y="-20488"/>
                  <a:pt x="8899233" y="11918"/>
                  <a:pt x="9198568" y="0"/>
                </a:cubicBezTo>
                <a:cubicBezTo>
                  <a:pt x="9497903" y="-11918"/>
                  <a:pt x="9459129" y="18302"/>
                  <a:pt x="9664004" y="0"/>
                </a:cubicBezTo>
                <a:cubicBezTo>
                  <a:pt x="9868879" y="-18302"/>
                  <a:pt x="10155296" y="-10692"/>
                  <a:pt x="10457984" y="0"/>
                </a:cubicBezTo>
                <a:cubicBezTo>
                  <a:pt x="10760672" y="10692"/>
                  <a:pt x="10841644" y="-6409"/>
                  <a:pt x="11142449" y="0"/>
                </a:cubicBezTo>
                <a:cubicBezTo>
                  <a:pt x="11263192" y="18894"/>
                  <a:pt x="11331067" y="81877"/>
                  <a:pt x="11333456" y="191007"/>
                </a:cubicBezTo>
                <a:cubicBezTo>
                  <a:pt x="11316063" y="289558"/>
                  <a:pt x="11332027" y="404153"/>
                  <a:pt x="11333456" y="557730"/>
                </a:cubicBezTo>
                <a:cubicBezTo>
                  <a:pt x="11334885" y="711307"/>
                  <a:pt x="11317832" y="760592"/>
                  <a:pt x="11333456" y="955013"/>
                </a:cubicBezTo>
                <a:cubicBezTo>
                  <a:pt x="11344831" y="1064849"/>
                  <a:pt x="11265962" y="1152976"/>
                  <a:pt x="11142449" y="1146020"/>
                </a:cubicBezTo>
                <a:cubicBezTo>
                  <a:pt x="10778936" y="1109173"/>
                  <a:pt x="10514040" y="1164089"/>
                  <a:pt x="10348469" y="1146020"/>
                </a:cubicBezTo>
                <a:cubicBezTo>
                  <a:pt x="10182898" y="1127951"/>
                  <a:pt x="10011869" y="1160131"/>
                  <a:pt x="9883033" y="1146020"/>
                </a:cubicBezTo>
                <a:cubicBezTo>
                  <a:pt x="9754197" y="1131909"/>
                  <a:pt x="9358117" y="1125541"/>
                  <a:pt x="8979539" y="1146020"/>
                </a:cubicBezTo>
                <a:cubicBezTo>
                  <a:pt x="8600961" y="1166499"/>
                  <a:pt x="8727222" y="1152000"/>
                  <a:pt x="8623617" y="1146020"/>
                </a:cubicBezTo>
                <a:cubicBezTo>
                  <a:pt x="8520012" y="1140040"/>
                  <a:pt x="8121110" y="1131476"/>
                  <a:pt x="7939152" y="1146020"/>
                </a:cubicBezTo>
                <a:cubicBezTo>
                  <a:pt x="7757194" y="1160564"/>
                  <a:pt x="7267149" y="1115149"/>
                  <a:pt x="7035658" y="1146020"/>
                </a:cubicBezTo>
                <a:cubicBezTo>
                  <a:pt x="6804167" y="1176891"/>
                  <a:pt x="6563361" y="1113868"/>
                  <a:pt x="6351193" y="1146020"/>
                </a:cubicBezTo>
                <a:cubicBezTo>
                  <a:pt x="6139025" y="1178172"/>
                  <a:pt x="6139739" y="1154024"/>
                  <a:pt x="5995271" y="1146020"/>
                </a:cubicBezTo>
                <a:cubicBezTo>
                  <a:pt x="5850803" y="1138016"/>
                  <a:pt x="5726131" y="1134860"/>
                  <a:pt x="5529835" y="1146020"/>
                </a:cubicBezTo>
                <a:cubicBezTo>
                  <a:pt x="5333539" y="1157180"/>
                  <a:pt x="5061821" y="1188185"/>
                  <a:pt x="4626341" y="1146020"/>
                </a:cubicBezTo>
                <a:cubicBezTo>
                  <a:pt x="4190861" y="1103855"/>
                  <a:pt x="4254585" y="1152000"/>
                  <a:pt x="4051390" y="1146020"/>
                </a:cubicBezTo>
                <a:cubicBezTo>
                  <a:pt x="3848195" y="1140040"/>
                  <a:pt x="3531972" y="1183517"/>
                  <a:pt x="3147896" y="1146020"/>
                </a:cubicBezTo>
                <a:cubicBezTo>
                  <a:pt x="2763820" y="1108523"/>
                  <a:pt x="2569875" y="1174877"/>
                  <a:pt x="2353917" y="1146020"/>
                </a:cubicBezTo>
                <a:cubicBezTo>
                  <a:pt x="2137959" y="1117163"/>
                  <a:pt x="1996426" y="1132385"/>
                  <a:pt x="1669452" y="1146020"/>
                </a:cubicBezTo>
                <a:cubicBezTo>
                  <a:pt x="1342478" y="1159655"/>
                  <a:pt x="1367377" y="1132287"/>
                  <a:pt x="1094501" y="1146020"/>
                </a:cubicBezTo>
                <a:cubicBezTo>
                  <a:pt x="821625" y="1159753"/>
                  <a:pt x="566555" y="1131495"/>
                  <a:pt x="191007" y="1146020"/>
                </a:cubicBezTo>
                <a:cubicBezTo>
                  <a:pt x="93275" y="1152262"/>
                  <a:pt x="-11138" y="1082712"/>
                  <a:pt x="0" y="955013"/>
                </a:cubicBezTo>
                <a:cubicBezTo>
                  <a:pt x="15540" y="835012"/>
                  <a:pt x="5383" y="712348"/>
                  <a:pt x="0" y="588290"/>
                </a:cubicBezTo>
                <a:cubicBezTo>
                  <a:pt x="-5383" y="464232"/>
                  <a:pt x="1902" y="339576"/>
                  <a:pt x="0" y="191007"/>
                </a:cubicBezTo>
                <a:close/>
              </a:path>
              <a:path w="11333456" h="1146020" stroke="0" extrusionOk="0">
                <a:moveTo>
                  <a:pt x="0" y="191007"/>
                </a:moveTo>
                <a:cubicBezTo>
                  <a:pt x="14230" y="96868"/>
                  <a:pt x="98879" y="-17237"/>
                  <a:pt x="191007" y="0"/>
                </a:cubicBezTo>
                <a:cubicBezTo>
                  <a:pt x="590846" y="19046"/>
                  <a:pt x="659840" y="-3551"/>
                  <a:pt x="1094501" y="0"/>
                </a:cubicBezTo>
                <a:cubicBezTo>
                  <a:pt x="1529162" y="3551"/>
                  <a:pt x="1288072" y="1570"/>
                  <a:pt x="1450423" y="0"/>
                </a:cubicBezTo>
                <a:cubicBezTo>
                  <a:pt x="1612774" y="-1570"/>
                  <a:pt x="1936843" y="25307"/>
                  <a:pt x="2353917" y="0"/>
                </a:cubicBezTo>
                <a:cubicBezTo>
                  <a:pt x="2770991" y="-25307"/>
                  <a:pt x="2614833" y="-3659"/>
                  <a:pt x="2709839" y="0"/>
                </a:cubicBezTo>
                <a:cubicBezTo>
                  <a:pt x="2804845" y="3659"/>
                  <a:pt x="2932353" y="1182"/>
                  <a:pt x="3065761" y="0"/>
                </a:cubicBezTo>
                <a:cubicBezTo>
                  <a:pt x="3199169" y="-1182"/>
                  <a:pt x="3466155" y="6227"/>
                  <a:pt x="3859740" y="0"/>
                </a:cubicBezTo>
                <a:cubicBezTo>
                  <a:pt x="4253325" y="-6227"/>
                  <a:pt x="4289691" y="-2979"/>
                  <a:pt x="4434691" y="0"/>
                </a:cubicBezTo>
                <a:cubicBezTo>
                  <a:pt x="4579691" y="2979"/>
                  <a:pt x="4625858" y="-943"/>
                  <a:pt x="4790613" y="0"/>
                </a:cubicBezTo>
                <a:cubicBezTo>
                  <a:pt x="4955368" y="943"/>
                  <a:pt x="5384887" y="-17489"/>
                  <a:pt x="5584592" y="0"/>
                </a:cubicBezTo>
                <a:cubicBezTo>
                  <a:pt x="5784297" y="17489"/>
                  <a:pt x="5955829" y="-5362"/>
                  <a:pt x="6050028" y="0"/>
                </a:cubicBezTo>
                <a:cubicBezTo>
                  <a:pt x="6144227" y="5362"/>
                  <a:pt x="6729750" y="-18603"/>
                  <a:pt x="6953522" y="0"/>
                </a:cubicBezTo>
                <a:cubicBezTo>
                  <a:pt x="7177294" y="18603"/>
                  <a:pt x="7487752" y="11957"/>
                  <a:pt x="7857016" y="0"/>
                </a:cubicBezTo>
                <a:cubicBezTo>
                  <a:pt x="8226280" y="-11957"/>
                  <a:pt x="8036364" y="8071"/>
                  <a:pt x="8212938" y="0"/>
                </a:cubicBezTo>
                <a:cubicBezTo>
                  <a:pt x="8389512" y="-8071"/>
                  <a:pt x="8677207" y="-12683"/>
                  <a:pt x="8897403" y="0"/>
                </a:cubicBezTo>
                <a:cubicBezTo>
                  <a:pt x="9117600" y="12683"/>
                  <a:pt x="9244057" y="22724"/>
                  <a:pt x="9362840" y="0"/>
                </a:cubicBezTo>
                <a:cubicBezTo>
                  <a:pt x="9481623" y="-22724"/>
                  <a:pt x="9851828" y="-37943"/>
                  <a:pt x="10156819" y="0"/>
                </a:cubicBezTo>
                <a:cubicBezTo>
                  <a:pt x="10461810" y="37943"/>
                  <a:pt x="10899274" y="23012"/>
                  <a:pt x="11142449" y="0"/>
                </a:cubicBezTo>
                <a:cubicBezTo>
                  <a:pt x="11253444" y="1329"/>
                  <a:pt x="11320469" y="65116"/>
                  <a:pt x="11333456" y="191007"/>
                </a:cubicBezTo>
                <a:cubicBezTo>
                  <a:pt x="11321258" y="326814"/>
                  <a:pt x="11339163" y="429686"/>
                  <a:pt x="11333456" y="565370"/>
                </a:cubicBezTo>
                <a:cubicBezTo>
                  <a:pt x="11327749" y="701054"/>
                  <a:pt x="11348348" y="861058"/>
                  <a:pt x="11333456" y="955013"/>
                </a:cubicBezTo>
                <a:cubicBezTo>
                  <a:pt x="11336621" y="1063305"/>
                  <a:pt x="11245164" y="1162608"/>
                  <a:pt x="11142449" y="1146020"/>
                </a:cubicBezTo>
                <a:cubicBezTo>
                  <a:pt x="10960701" y="1150446"/>
                  <a:pt x="10513686" y="1168669"/>
                  <a:pt x="10348469" y="1146020"/>
                </a:cubicBezTo>
                <a:cubicBezTo>
                  <a:pt x="10183252" y="1123371"/>
                  <a:pt x="10128205" y="1136102"/>
                  <a:pt x="9992548" y="1146020"/>
                </a:cubicBezTo>
                <a:cubicBezTo>
                  <a:pt x="9856891" y="1155938"/>
                  <a:pt x="9590671" y="1112429"/>
                  <a:pt x="9308082" y="1146020"/>
                </a:cubicBezTo>
                <a:cubicBezTo>
                  <a:pt x="9025493" y="1179611"/>
                  <a:pt x="8929980" y="1137525"/>
                  <a:pt x="8733132" y="1146020"/>
                </a:cubicBezTo>
                <a:cubicBezTo>
                  <a:pt x="8536284" y="1154516"/>
                  <a:pt x="8136685" y="1136227"/>
                  <a:pt x="7829638" y="1146020"/>
                </a:cubicBezTo>
                <a:cubicBezTo>
                  <a:pt x="7522591" y="1155813"/>
                  <a:pt x="7398459" y="1149207"/>
                  <a:pt x="7254687" y="1146020"/>
                </a:cubicBezTo>
                <a:cubicBezTo>
                  <a:pt x="7110915" y="1142833"/>
                  <a:pt x="6906593" y="1168626"/>
                  <a:pt x="6789251" y="1146020"/>
                </a:cubicBezTo>
                <a:cubicBezTo>
                  <a:pt x="6671909" y="1123414"/>
                  <a:pt x="6297961" y="1170555"/>
                  <a:pt x="6104786" y="1146020"/>
                </a:cubicBezTo>
                <a:cubicBezTo>
                  <a:pt x="5911612" y="1121485"/>
                  <a:pt x="5865974" y="1126580"/>
                  <a:pt x="5639349" y="1146020"/>
                </a:cubicBezTo>
                <a:cubicBezTo>
                  <a:pt x="5412724" y="1165460"/>
                  <a:pt x="5429822" y="1140004"/>
                  <a:pt x="5283428" y="1146020"/>
                </a:cubicBezTo>
                <a:cubicBezTo>
                  <a:pt x="5137034" y="1152036"/>
                  <a:pt x="4809804" y="1166491"/>
                  <a:pt x="4598962" y="1146020"/>
                </a:cubicBezTo>
                <a:cubicBezTo>
                  <a:pt x="4388120" y="1125549"/>
                  <a:pt x="4150135" y="1157957"/>
                  <a:pt x="4024012" y="1146020"/>
                </a:cubicBezTo>
                <a:cubicBezTo>
                  <a:pt x="3897889" y="1134084"/>
                  <a:pt x="3810916" y="1149064"/>
                  <a:pt x="3668090" y="1146020"/>
                </a:cubicBezTo>
                <a:cubicBezTo>
                  <a:pt x="3525264" y="1142976"/>
                  <a:pt x="3395479" y="1156648"/>
                  <a:pt x="3202654" y="1146020"/>
                </a:cubicBezTo>
                <a:cubicBezTo>
                  <a:pt x="3009829" y="1135392"/>
                  <a:pt x="3011316" y="1130734"/>
                  <a:pt x="2846732" y="1146020"/>
                </a:cubicBezTo>
                <a:cubicBezTo>
                  <a:pt x="2682148" y="1161306"/>
                  <a:pt x="2316372" y="1124632"/>
                  <a:pt x="2052752" y="1146020"/>
                </a:cubicBezTo>
                <a:cubicBezTo>
                  <a:pt x="1789132" y="1167408"/>
                  <a:pt x="1832986" y="1153954"/>
                  <a:pt x="1696830" y="1146020"/>
                </a:cubicBezTo>
                <a:cubicBezTo>
                  <a:pt x="1560674" y="1138086"/>
                  <a:pt x="1166480" y="1131560"/>
                  <a:pt x="793336" y="1146020"/>
                </a:cubicBezTo>
                <a:cubicBezTo>
                  <a:pt x="420192" y="1160480"/>
                  <a:pt x="335405" y="1123600"/>
                  <a:pt x="191007" y="1146020"/>
                </a:cubicBezTo>
                <a:cubicBezTo>
                  <a:pt x="76916" y="1123705"/>
                  <a:pt x="240" y="1066554"/>
                  <a:pt x="0" y="955013"/>
                </a:cubicBezTo>
                <a:cubicBezTo>
                  <a:pt x="-7153" y="840269"/>
                  <a:pt x="17341" y="697026"/>
                  <a:pt x="0" y="565370"/>
                </a:cubicBezTo>
                <a:cubicBezTo>
                  <a:pt x="-17341" y="433714"/>
                  <a:pt x="-293" y="360031"/>
                  <a:pt x="0" y="191007"/>
                </a:cubicBezTo>
                <a:close/>
              </a:path>
            </a:pathLst>
          </a:custGeom>
          <a:solidFill>
            <a:schemeClr val="accent6">
              <a:lumMod val="20000"/>
              <a:lumOff val="80000"/>
            </a:schemeClr>
          </a:solidFill>
          <a:ln>
            <a:extLst>
              <a:ext uri="{C807C97D-BFC1-408E-A445-0C87EB9F89A2}">
                <ask:lineSketchStyleProps xmlns="" xmlns:ask="http://schemas.microsoft.com/office/drawing/2018/sketchyshapes" sd="4073165536">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 أ تحدّث عن الأقطار الإسلاميّة التي زارها الإمام مسلم</a:t>
            </a:r>
            <a:r>
              <a:rPr lang="ar-BH" sz="24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a:p>
            <a:pPr algn="r" rtl="1"/>
            <a:r>
              <a:rPr lang="ar-BH" sz="24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a:p>
            <a:pPr algn="r" rtl="1"/>
            <a:r>
              <a:rPr lang="ar-BH" sz="24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0" name="Rectangle: Rounded Corners 3">
            <a:extLst>
              <a:ext uri="{FF2B5EF4-FFF2-40B4-BE49-F238E27FC236}">
                <a16:creationId xmlns="" xmlns:a16="http://schemas.microsoft.com/office/drawing/2014/main" id="{49C8E28A-9DAB-4239-B3FE-375737D3D253}"/>
              </a:ext>
            </a:extLst>
          </p:cNvPr>
          <p:cNvSpPr/>
          <p:nvPr/>
        </p:nvSpPr>
        <p:spPr>
          <a:xfrm>
            <a:off x="353750" y="2371261"/>
            <a:ext cx="11451512" cy="1673511"/>
          </a:xfrm>
          <a:custGeom>
            <a:avLst/>
            <a:gdLst>
              <a:gd name="connsiteX0" fmla="*/ 0 w 11451512"/>
              <a:gd name="connsiteY0" fmla="*/ 298806 h 1792800"/>
              <a:gd name="connsiteX1" fmla="*/ 298806 w 11451512"/>
              <a:gd name="connsiteY1" fmla="*/ 0 h 1792800"/>
              <a:gd name="connsiteX2" fmla="*/ 1085714 w 11451512"/>
              <a:gd name="connsiteY2" fmla="*/ 0 h 1792800"/>
              <a:gd name="connsiteX3" fmla="*/ 1872622 w 11451512"/>
              <a:gd name="connsiteY3" fmla="*/ 0 h 1792800"/>
              <a:gd name="connsiteX4" fmla="*/ 2442451 w 11451512"/>
              <a:gd name="connsiteY4" fmla="*/ 0 h 1792800"/>
              <a:gd name="connsiteX5" fmla="*/ 3229359 w 11451512"/>
              <a:gd name="connsiteY5" fmla="*/ 0 h 1792800"/>
              <a:gd name="connsiteX6" fmla="*/ 3582111 w 11451512"/>
              <a:gd name="connsiteY6" fmla="*/ 0 h 1792800"/>
              <a:gd name="connsiteX7" fmla="*/ 4260480 w 11451512"/>
              <a:gd name="connsiteY7" fmla="*/ 0 h 1792800"/>
              <a:gd name="connsiteX8" fmla="*/ 5155926 w 11451512"/>
              <a:gd name="connsiteY8" fmla="*/ 0 h 1792800"/>
              <a:gd name="connsiteX9" fmla="*/ 5508678 w 11451512"/>
              <a:gd name="connsiteY9" fmla="*/ 0 h 1792800"/>
              <a:gd name="connsiteX10" fmla="*/ 6295586 w 11451512"/>
              <a:gd name="connsiteY10" fmla="*/ 0 h 1792800"/>
              <a:gd name="connsiteX11" fmla="*/ 7191033 w 11451512"/>
              <a:gd name="connsiteY11" fmla="*/ 0 h 1792800"/>
              <a:gd name="connsiteX12" fmla="*/ 7760862 w 11451512"/>
              <a:gd name="connsiteY12" fmla="*/ 0 h 1792800"/>
              <a:gd name="connsiteX13" fmla="*/ 8113614 w 11451512"/>
              <a:gd name="connsiteY13" fmla="*/ 0 h 1792800"/>
              <a:gd name="connsiteX14" fmla="*/ 8791983 w 11451512"/>
              <a:gd name="connsiteY14" fmla="*/ 0 h 1792800"/>
              <a:gd name="connsiteX15" fmla="*/ 9361813 w 11451512"/>
              <a:gd name="connsiteY15" fmla="*/ 0 h 1792800"/>
              <a:gd name="connsiteX16" fmla="*/ 10148720 w 11451512"/>
              <a:gd name="connsiteY16" fmla="*/ 0 h 1792800"/>
              <a:gd name="connsiteX17" fmla="*/ 10501472 w 11451512"/>
              <a:gd name="connsiteY17" fmla="*/ 0 h 1792800"/>
              <a:gd name="connsiteX18" fmla="*/ 11152706 w 11451512"/>
              <a:gd name="connsiteY18" fmla="*/ 0 h 1792800"/>
              <a:gd name="connsiteX19" fmla="*/ 11451512 w 11451512"/>
              <a:gd name="connsiteY19" fmla="*/ 298806 h 1792800"/>
              <a:gd name="connsiteX20" fmla="*/ 11451512 w 11451512"/>
              <a:gd name="connsiteY20" fmla="*/ 872496 h 1792800"/>
              <a:gd name="connsiteX21" fmla="*/ 11451512 w 11451512"/>
              <a:gd name="connsiteY21" fmla="*/ 1493994 h 1792800"/>
              <a:gd name="connsiteX22" fmla="*/ 11152706 w 11451512"/>
              <a:gd name="connsiteY22" fmla="*/ 1792800 h 1792800"/>
              <a:gd name="connsiteX23" fmla="*/ 10691415 w 11451512"/>
              <a:gd name="connsiteY23" fmla="*/ 1792800 h 1792800"/>
              <a:gd name="connsiteX24" fmla="*/ 10013047 w 11451512"/>
              <a:gd name="connsiteY24" fmla="*/ 1792800 h 1792800"/>
              <a:gd name="connsiteX25" fmla="*/ 9443217 w 11451512"/>
              <a:gd name="connsiteY25" fmla="*/ 1792800 h 1792800"/>
              <a:gd name="connsiteX26" fmla="*/ 8764848 w 11451512"/>
              <a:gd name="connsiteY26" fmla="*/ 1792800 h 1792800"/>
              <a:gd name="connsiteX27" fmla="*/ 7977940 w 11451512"/>
              <a:gd name="connsiteY27" fmla="*/ 1792800 h 1792800"/>
              <a:gd name="connsiteX28" fmla="*/ 7625189 w 11451512"/>
              <a:gd name="connsiteY28" fmla="*/ 1792800 h 1792800"/>
              <a:gd name="connsiteX29" fmla="*/ 7055359 w 11451512"/>
              <a:gd name="connsiteY29" fmla="*/ 1792800 h 1792800"/>
              <a:gd name="connsiteX30" fmla="*/ 6485529 w 11451512"/>
              <a:gd name="connsiteY30" fmla="*/ 1792800 h 1792800"/>
              <a:gd name="connsiteX31" fmla="*/ 6132777 w 11451512"/>
              <a:gd name="connsiteY31" fmla="*/ 1792800 h 1792800"/>
              <a:gd name="connsiteX32" fmla="*/ 5671487 w 11451512"/>
              <a:gd name="connsiteY32" fmla="*/ 1792800 h 1792800"/>
              <a:gd name="connsiteX33" fmla="*/ 4776040 w 11451512"/>
              <a:gd name="connsiteY33" fmla="*/ 1792800 h 1792800"/>
              <a:gd name="connsiteX34" fmla="*/ 4097671 w 11451512"/>
              <a:gd name="connsiteY34" fmla="*/ 1792800 h 1792800"/>
              <a:gd name="connsiteX35" fmla="*/ 3419302 w 11451512"/>
              <a:gd name="connsiteY35" fmla="*/ 1792800 h 1792800"/>
              <a:gd name="connsiteX36" fmla="*/ 2849473 w 11451512"/>
              <a:gd name="connsiteY36" fmla="*/ 1792800 h 1792800"/>
              <a:gd name="connsiteX37" fmla="*/ 2496721 w 11451512"/>
              <a:gd name="connsiteY37" fmla="*/ 1792800 h 1792800"/>
              <a:gd name="connsiteX38" fmla="*/ 2035430 w 11451512"/>
              <a:gd name="connsiteY38" fmla="*/ 1792800 h 1792800"/>
              <a:gd name="connsiteX39" fmla="*/ 1357061 w 11451512"/>
              <a:gd name="connsiteY39" fmla="*/ 1792800 h 1792800"/>
              <a:gd name="connsiteX40" fmla="*/ 298806 w 11451512"/>
              <a:gd name="connsiteY40" fmla="*/ 1792800 h 1792800"/>
              <a:gd name="connsiteX41" fmla="*/ 0 w 11451512"/>
              <a:gd name="connsiteY41" fmla="*/ 1493994 h 1792800"/>
              <a:gd name="connsiteX42" fmla="*/ 0 w 11451512"/>
              <a:gd name="connsiteY42" fmla="*/ 896400 h 1792800"/>
              <a:gd name="connsiteX43" fmla="*/ 0 w 11451512"/>
              <a:gd name="connsiteY43" fmla="*/ 298806 h 179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451512" h="1792800" fill="none" extrusionOk="0">
                <a:moveTo>
                  <a:pt x="0" y="298806"/>
                </a:moveTo>
                <a:cubicBezTo>
                  <a:pt x="23283" y="128029"/>
                  <a:pt x="105756" y="2258"/>
                  <a:pt x="298806" y="0"/>
                </a:cubicBezTo>
                <a:cubicBezTo>
                  <a:pt x="469695" y="-38674"/>
                  <a:pt x="835373" y="-32345"/>
                  <a:pt x="1085714" y="0"/>
                </a:cubicBezTo>
                <a:cubicBezTo>
                  <a:pt x="1336055" y="32345"/>
                  <a:pt x="1523919" y="6388"/>
                  <a:pt x="1872622" y="0"/>
                </a:cubicBezTo>
                <a:cubicBezTo>
                  <a:pt x="2221325" y="-6388"/>
                  <a:pt x="2295033" y="-5911"/>
                  <a:pt x="2442451" y="0"/>
                </a:cubicBezTo>
                <a:cubicBezTo>
                  <a:pt x="2589869" y="5911"/>
                  <a:pt x="2946097" y="30174"/>
                  <a:pt x="3229359" y="0"/>
                </a:cubicBezTo>
                <a:cubicBezTo>
                  <a:pt x="3512621" y="-30174"/>
                  <a:pt x="3416478" y="12311"/>
                  <a:pt x="3582111" y="0"/>
                </a:cubicBezTo>
                <a:cubicBezTo>
                  <a:pt x="3747744" y="-12311"/>
                  <a:pt x="4105372" y="-6903"/>
                  <a:pt x="4260480" y="0"/>
                </a:cubicBezTo>
                <a:cubicBezTo>
                  <a:pt x="4415588" y="6903"/>
                  <a:pt x="4891025" y="-38065"/>
                  <a:pt x="5155926" y="0"/>
                </a:cubicBezTo>
                <a:cubicBezTo>
                  <a:pt x="5420827" y="38065"/>
                  <a:pt x="5428298" y="-8994"/>
                  <a:pt x="5508678" y="0"/>
                </a:cubicBezTo>
                <a:cubicBezTo>
                  <a:pt x="5589058" y="8994"/>
                  <a:pt x="6102257" y="37957"/>
                  <a:pt x="6295586" y="0"/>
                </a:cubicBezTo>
                <a:cubicBezTo>
                  <a:pt x="6488915" y="-37957"/>
                  <a:pt x="6979416" y="-35604"/>
                  <a:pt x="7191033" y="0"/>
                </a:cubicBezTo>
                <a:cubicBezTo>
                  <a:pt x="7402650" y="35604"/>
                  <a:pt x="7597615" y="-21068"/>
                  <a:pt x="7760862" y="0"/>
                </a:cubicBezTo>
                <a:cubicBezTo>
                  <a:pt x="7924109" y="21068"/>
                  <a:pt x="7956648" y="9102"/>
                  <a:pt x="8113614" y="0"/>
                </a:cubicBezTo>
                <a:cubicBezTo>
                  <a:pt x="8270580" y="-9102"/>
                  <a:pt x="8462718" y="-15303"/>
                  <a:pt x="8791983" y="0"/>
                </a:cubicBezTo>
                <a:cubicBezTo>
                  <a:pt x="9121248" y="15303"/>
                  <a:pt x="9144759" y="25859"/>
                  <a:pt x="9361813" y="0"/>
                </a:cubicBezTo>
                <a:cubicBezTo>
                  <a:pt x="9578867" y="-25859"/>
                  <a:pt x="9972367" y="-5558"/>
                  <a:pt x="10148720" y="0"/>
                </a:cubicBezTo>
                <a:cubicBezTo>
                  <a:pt x="10325073" y="5558"/>
                  <a:pt x="10426053" y="11640"/>
                  <a:pt x="10501472" y="0"/>
                </a:cubicBezTo>
                <a:cubicBezTo>
                  <a:pt x="10576891" y="-11640"/>
                  <a:pt x="11017737" y="-21567"/>
                  <a:pt x="11152706" y="0"/>
                </a:cubicBezTo>
                <a:cubicBezTo>
                  <a:pt x="11322351" y="1888"/>
                  <a:pt x="11482529" y="150607"/>
                  <a:pt x="11451512" y="298806"/>
                </a:cubicBezTo>
                <a:cubicBezTo>
                  <a:pt x="11471621" y="525115"/>
                  <a:pt x="11424588" y="726603"/>
                  <a:pt x="11451512" y="872496"/>
                </a:cubicBezTo>
                <a:cubicBezTo>
                  <a:pt x="11478437" y="1018389"/>
                  <a:pt x="11442078" y="1306063"/>
                  <a:pt x="11451512" y="1493994"/>
                </a:cubicBezTo>
                <a:cubicBezTo>
                  <a:pt x="11459929" y="1627991"/>
                  <a:pt x="11335515" y="1812005"/>
                  <a:pt x="11152706" y="1792800"/>
                </a:cubicBezTo>
                <a:cubicBezTo>
                  <a:pt x="10972299" y="1814146"/>
                  <a:pt x="10884073" y="1808009"/>
                  <a:pt x="10691415" y="1792800"/>
                </a:cubicBezTo>
                <a:cubicBezTo>
                  <a:pt x="10498757" y="1777591"/>
                  <a:pt x="10301690" y="1805472"/>
                  <a:pt x="10013047" y="1792800"/>
                </a:cubicBezTo>
                <a:cubicBezTo>
                  <a:pt x="9724404" y="1780128"/>
                  <a:pt x="9661756" y="1799154"/>
                  <a:pt x="9443217" y="1792800"/>
                </a:cubicBezTo>
                <a:cubicBezTo>
                  <a:pt x="9224678" y="1786447"/>
                  <a:pt x="9023943" y="1779329"/>
                  <a:pt x="8764848" y="1792800"/>
                </a:cubicBezTo>
                <a:cubicBezTo>
                  <a:pt x="8505753" y="1806271"/>
                  <a:pt x="8313002" y="1815789"/>
                  <a:pt x="7977940" y="1792800"/>
                </a:cubicBezTo>
                <a:cubicBezTo>
                  <a:pt x="7642878" y="1769811"/>
                  <a:pt x="7761568" y="1783563"/>
                  <a:pt x="7625189" y="1792800"/>
                </a:cubicBezTo>
                <a:cubicBezTo>
                  <a:pt x="7488810" y="1802037"/>
                  <a:pt x="7186664" y="1787965"/>
                  <a:pt x="7055359" y="1792800"/>
                </a:cubicBezTo>
                <a:cubicBezTo>
                  <a:pt x="6924054" y="1797636"/>
                  <a:pt x="6768801" y="1796435"/>
                  <a:pt x="6485529" y="1792800"/>
                </a:cubicBezTo>
                <a:cubicBezTo>
                  <a:pt x="6202257" y="1789166"/>
                  <a:pt x="6285193" y="1782604"/>
                  <a:pt x="6132777" y="1792800"/>
                </a:cubicBezTo>
                <a:cubicBezTo>
                  <a:pt x="5980361" y="1802996"/>
                  <a:pt x="5776301" y="1800366"/>
                  <a:pt x="5671487" y="1792800"/>
                </a:cubicBezTo>
                <a:cubicBezTo>
                  <a:pt x="5566673" y="1785235"/>
                  <a:pt x="5070428" y="1762650"/>
                  <a:pt x="4776040" y="1792800"/>
                </a:cubicBezTo>
                <a:cubicBezTo>
                  <a:pt x="4481652" y="1822950"/>
                  <a:pt x="4310999" y="1820060"/>
                  <a:pt x="4097671" y="1792800"/>
                </a:cubicBezTo>
                <a:cubicBezTo>
                  <a:pt x="3884343" y="1765540"/>
                  <a:pt x="3692240" y="1775820"/>
                  <a:pt x="3419302" y="1792800"/>
                </a:cubicBezTo>
                <a:cubicBezTo>
                  <a:pt x="3146364" y="1809780"/>
                  <a:pt x="3085071" y="1790406"/>
                  <a:pt x="2849473" y="1792800"/>
                </a:cubicBezTo>
                <a:cubicBezTo>
                  <a:pt x="2613875" y="1795194"/>
                  <a:pt x="2626721" y="1781749"/>
                  <a:pt x="2496721" y="1792800"/>
                </a:cubicBezTo>
                <a:cubicBezTo>
                  <a:pt x="2366721" y="1803851"/>
                  <a:pt x="2178765" y="1784873"/>
                  <a:pt x="2035430" y="1792800"/>
                </a:cubicBezTo>
                <a:cubicBezTo>
                  <a:pt x="1892095" y="1800727"/>
                  <a:pt x="1631892" y="1811372"/>
                  <a:pt x="1357061" y="1792800"/>
                </a:cubicBezTo>
                <a:cubicBezTo>
                  <a:pt x="1082230" y="1774228"/>
                  <a:pt x="615379" y="1768774"/>
                  <a:pt x="298806" y="1792800"/>
                </a:cubicBezTo>
                <a:cubicBezTo>
                  <a:pt x="155652" y="1810827"/>
                  <a:pt x="-4960" y="1653662"/>
                  <a:pt x="0" y="1493994"/>
                </a:cubicBezTo>
                <a:cubicBezTo>
                  <a:pt x="-11772" y="1287922"/>
                  <a:pt x="9964" y="1067925"/>
                  <a:pt x="0" y="896400"/>
                </a:cubicBezTo>
                <a:cubicBezTo>
                  <a:pt x="-9964" y="724875"/>
                  <a:pt x="14394" y="539624"/>
                  <a:pt x="0" y="298806"/>
                </a:cubicBezTo>
                <a:close/>
              </a:path>
              <a:path w="11451512" h="1792800" stroke="0" extrusionOk="0">
                <a:moveTo>
                  <a:pt x="0" y="298806"/>
                </a:moveTo>
                <a:cubicBezTo>
                  <a:pt x="-3007" y="144671"/>
                  <a:pt x="108045" y="8196"/>
                  <a:pt x="298806" y="0"/>
                </a:cubicBezTo>
                <a:cubicBezTo>
                  <a:pt x="510057" y="-26861"/>
                  <a:pt x="605564" y="8775"/>
                  <a:pt x="868636" y="0"/>
                </a:cubicBezTo>
                <a:cubicBezTo>
                  <a:pt x="1131708" y="-8775"/>
                  <a:pt x="1454918" y="9562"/>
                  <a:pt x="1764083" y="0"/>
                </a:cubicBezTo>
                <a:cubicBezTo>
                  <a:pt x="2073248" y="-9562"/>
                  <a:pt x="2118665" y="6142"/>
                  <a:pt x="2225373" y="0"/>
                </a:cubicBezTo>
                <a:cubicBezTo>
                  <a:pt x="2332081" y="-6142"/>
                  <a:pt x="2475202" y="-17338"/>
                  <a:pt x="2578125" y="0"/>
                </a:cubicBezTo>
                <a:cubicBezTo>
                  <a:pt x="2681048" y="17338"/>
                  <a:pt x="3244194" y="-32531"/>
                  <a:pt x="3473572" y="0"/>
                </a:cubicBezTo>
                <a:cubicBezTo>
                  <a:pt x="3702950" y="32531"/>
                  <a:pt x="4067705" y="1888"/>
                  <a:pt x="4369019" y="0"/>
                </a:cubicBezTo>
                <a:cubicBezTo>
                  <a:pt x="4670333" y="-1888"/>
                  <a:pt x="4641058" y="-2830"/>
                  <a:pt x="4721770" y="0"/>
                </a:cubicBezTo>
                <a:cubicBezTo>
                  <a:pt x="4802482" y="2830"/>
                  <a:pt x="5189487" y="4147"/>
                  <a:pt x="5617217" y="0"/>
                </a:cubicBezTo>
                <a:cubicBezTo>
                  <a:pt x="6044947" y="-4147"/>
                  <a:pt x="6101414" y="378"/>
                  <a:pt x="6512664" y="0"/>
                </a:cubicBezTo>
                <a:cubicBezTo>
                  <a:pt x="6923914" y="-378"/>
                  <a:pt x="6906303" y="-8855"/>
                  <a:pt x="7082494" y="0"/>
                </a:cubicBezTo>
                <a:cubicBezTo>
                  <a:pt x="7258685" y="8855"/>
                  <a:pt x="7543020" y="-17142"/>
                  <a:pt x="7869401" y="0"/>
                </a:cubicBezTo>
                <a:cubicBezTo>
                  <a:pt x="8195782" y="17142"/>
                  <a:pt x="8408087" y="-24461"/>
                  <a:pt x="8547770" y="0"/>
                </a:cubicBezTo>
                <a:cubicBezTo>
                  <a:pt x="8687453" y="24461"/>
                  <a:pt x="9139583" y="-21577"/>
                  <a:pt x="9443217" y="0"/>
                </a:cubicBezTo>
                <a:cubicBezTo>
                  <a:pt x="9746851" y="21577"/>
                  <a:pt x="10008245" y="-173"/>
                  <a:pt x="10230125" y="0"/>
                </a:cubicBezTo>
                <a:cubicBezTo>
                  <a:pt x="10452005" y="173"/>
                  <a:pt x="10936288" y="35316"/>
                  <a:pt x="11152706" y="0"/>
                </a:cubicBezTo>
                <a:cubicBezTo>
                  <a:pt x="11326861" y="-19231"/>
                  <a:pt x="11438078" y="147976"/>
                  <a:pt x="11451512" y="298806"/>
                </a:cubicBezTo>
                <a:cubicBezTo>
                  <a:pt x="11455969" y="437259"/>
                  <a:pt x="11461126" y="615037"/>
                  <a:pt x="11451512" y="896400"/>
                </a:cubicBezTo>
                <a:cubicBezTo>
                  <a:pt x="11441898" y="1177763"/>
                  <a:pt x="11441933" y="1344478"/>
                  <a:pt x="11451512" y="1493994"/>
                </a:cubicBezTo>
                <a:cubicBezTo>
                  <a:pt x="11437512" y="1667820"/>
                  <a:pt x="11348164" y="1766007"/>
                  <a:pt x="11152706" y="1792800"/>
                </a:cubicBezTo>
                <a:cubicBezTo>
                  <a:pt x="10929831" y="1814994"/>
                  <a:pt x="10811657" y="1813385"/>
                  <a:pt x="10691415" y="1792800"/>
                </a:cubicBezTo>
                <a:cubicBezTo>
                  <a:pt x="10571173" y="1772215"/>
                  <a:pt x="10409609" y="1806891"/>
                  <a:pt x="10338664" y="1792800"/>
                </a:cubicBezTo>
                <a:cubicBezTo>
                  <a:pt x="10267719" y="1778709"/>
                  <a:pt x="9871842" y="1805987"/>
                  <a:pt x="9443217" y="1792800"/>
                </a:cubicBezTo>
                <a:cubicBezTo>
                  <a:pt x="9014592" y="1779613"/>
                  <a:pt x="9139412" y="1810814"/>
                  <a:pt x="8981926" y="1792800"/>
                </a:cubicBezTo>
                <a:cubicBezTo>
                  <a:pt x="8824440" y="1774786"/>
                  <a:pt x="8273309" y="1798713"/>
                  <a:pt x="8086479" y="1792800"/>
                </a:cubicBezTo>
                <a:cubicBezTo>
                  <a:pt x="7899649" y="1786887"/>
                  <a:pt x="7815678" y="1797939"/>
                  <a:pt x="7733727" y="1792800"/>
                </a:cubicBezTo>
                <a:cubicBezTo>
                  <a:pt x="7651776" y="1787661"/>
                  <a:pt x="7153083" y="1774996"/>
                  <a:pt x="6946820" y="1792800"/>
                </a:cubicBezTo>
                <a:cubicBezTo>
                  <a:pt x="6740557" y="1810604"/>
                  <a:pt x="6529105" y="1767413"/>
                  <a:pt x="6268451" y="1792800"/>
                </a:cubicBezTo>
                <a:cubicBezTo>
                  <a:pt x="6007797" y="1818187"/>
                  <a:pt x="5654458" y="1769237"/>
                  <a:pt x="5481543" y="1792800"/>
                </a:cubicBezTo>
                <a:cubicBezTo>
                  <a:pt x="5308628" y="1816363"/>
                  <a:pt x="5246225" y="1805912"/>
                  <a:pt x="5020252" y="1792800"/>
                </a:cubicBezTo>
                <a:cubicBezTo>
                  <a:pt x="4794279" y="1779688"/>
                  <a:pt x="4450513" y="1790247"/>
                  <a:pt x="4233345" y="1792800"/>
                </a:cubicBezTo>
                <a:cubicBezTo>
                  <a:pt x="4016177" y="1795353"/>
                  <a:pt x="3763433" y="1761153"/>
                  <a:pt x="3337898" y="1792800"/>
                </a:cubicBezTo>
                <a:cubicBezTo>
                  <a:pt x="2912363" y="1824447"/>
                  <a:pt x="2873968" y="1780322"/>
                  <a:pt x="2659529" y="1792800"/>
                </a:cubicBezTo>
                <a:cubicBezTo>
                  <a:pt x="2445090" y="1805278"/>
                  <a:pt x="2129927" y="1775218"/>
                  <a:pt x="1872621" y="1792800"/>
                </a:cubicBezTo>
                <a:cubicBezTo>
                  <a:pt x="1615315" y="1810382"/>
                  <a:pt x="1645577" y="1800276"/>
                  <a:pt x="1519870" y="1792800"/>
                </a:cubicBezTo>
                <a:cubicBezTo>
                  <a:pt x="1394163" y="1785324"/>
                  <a:pt x="816401" y="1819210"/>
                  <a:pt x="298806" y="1792800"/>
                </a:cubicBezTo>
                <a:cubicBezTo>
                  <a:pt x="154548" y="1803020"/>
                  <a:pt x="-13947" y="1678063"/>
                  <a:pt x="0" y="1493994"/>
                </a:cubicBezTo>
                <a:cubicBezTo>
                  <a:pt x="-14116" y="1252897"/>
                  <a:pt x="28997" y="1114785"/>
                  <a:pt x="0" y="872496"/>
                </a:cubicBezTo>
                <a:cubicBezTo>
                  <a:pt x="-28997" y="630207"/>
                  <a:pt x="-9003" y="522803"/>
                  <a:pt x="0" y="298806"/>
                </a:cubicBezTo>
                <a:close/>
              </a:path>
            </a:pathLst>
          </a:custGeom>
          <a:solidFill>
            <a:schemeClr val="accent5">
              <a:lumMod val="20000"/>
              <a:lumOff val="80000"/>
            </a:schemeClr>
          </a:solidFill>
          <a:ln>
            <a:extLst>
              <a:ext uri="{C807C97D-BFC1-408E-A445-0C87EB9F89A2}">
                <ask:lineSketchStyleProps xmlns="" xmlns:ask="http://schemas.microsoft.com/office/drawing/2018/sketchyshapes" sd="3579997457">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5- أذكر شروط الإمام مسلم في رواة الحديث؟</a:t>
            </a:r>
          </a:p>
          <a:p>
            <a:pPr algn="r" rtl="1">
              <a:lnSpc>
                <a:spcPct val="150000"/>
              </a:lnSpc>
            </a:pPr>
            <a:r>
              <a:rPr lang="ar-BH" sz="3200" b="1" dirty="0">
                <a:solidFill>
                  <a:prstClr val="black"/>
                </a:solidFill>
                <a:latin typeface="Sakkal Majalla" panose="02000000000000000000" pitchFamily="2" charset="-78"/>
                <a:cs typeface="Sakkal Majalla" panose="02000000000000000000" pitchFamily="2" charset="-78"/>
              </a:rPr>
              <a:t> </a:t>
            </a:r>
            <a:r>
              <a:rPr lang="ar-BH" sz="3200" dirty="0">
                <a:solidFill>
                  <a:prstClr val="black"/>
                </a:solidFill>
                <a:latin typeface="Sakkal Majalla" panose="02000000000000000000" pitchFamily="2" charset="-78"/>
                <a:cs typeface="Sakkal Majalla" panose="02000000000000000000" pitchFamily="2" charset="-78"/>
              </a:rPr>
              <a:t>....................................................................................................................................................................</a:t>
            </a:r>
          </a:p>
          <a:p>
            <a:pPr algn="r" rtl="1">
              <a:lnSpc>
                <a:spcPct val="150000"/>
              </a:lnSpc>
            </a:pPr>
            <a:endParaRPr lang="ar-BH" sz="3200" dirty="0">
              <a:solidFill>
                <a:prstClr val="black"/>
              </a:solidFill>
              <a:latin typeface="Sakkal Majalla" panose="02000000000000000000" pitchFamily="2" charset="-78"/>
              <a:cs typeface="Sakkal Majalla" panose="02000000000000000000" pitchFamily="2" charset="-78"/>
            </a:endParaRPr>
          </a:p>
        </p:txBody>
      </p:sp>
      <p:sp>
        <p:nvSpPr>
          <p:cNvPr id="11" name="TextBox 10">
            <a:extLst>
              <a:ext uri="{FF2B5EF4-FFF2-40B4-BE49-F238E27FC236}">
                <a16:creationId xmlns="" xmlns:a16="http://schemas.microsoft.com/office/drawing/2014/main" id="{5934FBCD-8E6D-47B4-BEA2-EEE6BB0F67CB}"/>
              </a:ext>
            </a:extLst>
          </p:cNvPr>
          <p:cNvSpPr txBox="1"/>
          <p:nvPr/>
        </p:nvSpPr>
        <p:spPr>
          <a:xfrm>
            <a:off x="678541" y="1600569"/>
            <a:ext cx="11090417" cy="600164"/>
          </a:xfrm>
          <a:prstGeom prst="rect">
            <a:avLst/>
          </a:prstGeom>
          <a:solidFill>
            <a:schemeClr val="accent6">
              <a:lumMod val="20000"/>
              <a:lumOff val="80000"/>
            </a:schemeClr>
          </a:solidFill>
        </p:spPr>
        <p:txBody>
          <a:bodyPr wrap="square" rtlCol="0">
            <a:spAutoFit/>
          </a:bodyPr>
          <a:lstStyle/>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زار الحجاز، والعراق، والشام، ومصر وأخذ عن شيوخها.</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Cloud 11">
            <a:extLst>
              <a:ext uri="{FF2B5EF4-FFF2-40B4-BE49-F238E27FC236}">
                <a16:creationId xmlns="" xmlns:a16="http://schemas.microsoft.com/office/drawing/2014/main" id="{57D86063-73AC-434D-8AE5-3FFAB51FEDEF}"/>
              </a:ext>
            </a:extLst>
          </p:cNvPr>
          <p:cNvSpPr/>
          <p:nvPr/>
        </p:nvSpPr>
        <p:spPr>
          <a:xfrm>
            <a:off x="4000425" y="59603"/>
            <a:ext cx="3151106" cy="829752"/>
          </a:xfrm>
          <a:prstGeom prst="cloud">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ar-BH" sz="2800" b="1" dirty="0">
                <a:solidFill>
                  <a:prstClr val="black"/>
                </a:solidFill>
                <a:latin typeface="Sakkal Majalla" panose="02000000000000000000" pitchFamily="2" charset="-78"/>
                <a:cs typeface="Sakkal Majalla" panose="02000000000000000000" pitchFamily="2" charset="-78"/>
              </a:rPr>
              <a:t>الإجابة</a:t>
            </a:r>
            <a:endParaRPr lang="fr-FR" sz="2800" b="1" dirty="0">
              <a:solidFill>
                <a:prstClr val="black"/>
              </a:solidFill>
              <a:latin typeface="Sakkal Majalla" panose="02000000000000000000" pitchFamily="2" charset="-78"/>
              <a:cs typeface="Sakkal Majalla" panose="02000000000000000000" pitchFamily="2" charset="-78"/>
            </a:endParaRPr>
          </a:p>
        </p:txBody>
      </p:sp>
      <p:sp>
        <p:nvSpPr>
          <p:cNvPr id="13" name="TextBox 12">
            <a:extLst>
              <a:ext uri="{FF2B5EF4-FFF2-40B4-BE49-F238E27FC236}">
                <a16:creationId xmlns="" xmlns:a16="http://schemas.microsoft.com/office/drawing/2014/main" id="{370C29C0-41EA-4E3B-91D0-2E6FAB922DD1}"/>
              </a:ext>
            </a:extLst>
          </p:cNvPr>
          <p:cNvSpPr txBox="1"/>
          <p:nvPr/>
        </p:nvSpPr>
        <p:spPr>
          <a:xfrm>
            <a:off x="562258" y="2780523"/>
            <a:ext cx="11215400" cy="1200329"/>
          </a:xfrm>
          <a:prstGeom prst="rect">
            <a:avLst/>
          </a:prstGeom>
          <a:solidFill>
            <a:schemeClr val="accent5">
              <a:lumMod val="20000"/>
              <a:lumOff val="80000"/>
            </a:schemeClr>
          </a:solidFill>
        </p:spPr>
        <p:txBody>
          <a:bodyPr wrap="square" rtlCol="0">
            <a:spAutoFit/>
          </a:bodyPr>
          <a:lstStyle/>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كان شديد البحث والتحري عن الرواة، فلم يُخرّج في صحيحه إلا عن الرواة الذين توافرت فيهم صفات: (العدالة) و (الضبط) </a:t>
            </a:r>
            <a:r>
              <a:rPr lang="ar-BH" sz="2400" b="1" dirty="0" smtClean="0">
                <a:solidFill>
                  <a:srgbClr val="FF0000"/>
                </a:solidFill>
                <a:latin typeface="Sakkal Majalla" panose="02000000000000000000" pitchFamily="2" charset="-78"/>
                <a:ea typeface="Calibri" panose="020F0502020204030204" pitchFamily="34" charset="0"/>
                <a:cs typeface="Sakkal Majalla" panose="02000000000000000000" pitchFamily="2" charset="-78"/>
              </a:rPr>
              <a:t>و(المعاصرة</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بين التلميذ وشيخه.</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ectangle: Diagonal Corners Snipped 1">
            <a:extLst>
              <a:ext uri="{FF2B5EF4-FFF2-40B4-BE49-F238E27FC236}">
                <a16:creationId xmlns="" xmlns:a16="http://schemas.microsoft.com/office/drawing/2014/main" id="{EC556A7A-F900-4A82-9261-D230084746F9}"/>
              </a:ext>
            </a:extLst>
          </p:cNvPr>
          <p:cNvSpPr/>
          <p:nvPr/>
        </p:nvSpPr>
        <p:spPr>
          <a:xfrm>
            <a:off x="131440" y="117027"/>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15" name="Rectangle: Rounded Corners 3">
            <a:extLst>
              <a:ext uri="{FF2B5EF4-FFF2-40B4-BE49-F238E27FC236}">
                <a16:creationId xmlns="" xmlns:a16="http://schemas.microsoft.com/office/drawing/2014/main" id="{49C8E28A-9DAB-4239-B3FE-375737D3D253}"/>
              </a:ext>
            </a:extLst>
          </p:cNvPr>
          <p:cNvSpPr/>
          <p:nvPr/>
        </p:nvSpPr>
        <p:spPr>
          <a:xfrm>
            <a:off x="353750" y="4099565"/>
            <a:ext cx="11448930" cy="2277306"/>
          </a:xfrm>
          <a:custGeom>
            <a:avLst/>
            <a:gdLst>
              <a:gd name="connsiteX0" fmla="*/ 0 w 11448930"/>
              <a:gd name="connsiteY0" fmla="*/ 409800 h 2458750"/>
              <a:gd name="connsiteX1" fmla="*/ 409800 w 11448930"/>
              <a:gd name="connsiteY1" fmla="*/ 0 h 2458750"/>
              <a:gd name="connsiteX2" fmla="*/ 861547 w 11448930"/>
              <a:gd name="connsiteY2" fmla="*/ 0 h 2458750"/>
              <a:gd name="connsiteX3" fmla="*/ 1419586 w 11448930"/>
              <a:gd name="connsiteY3" fmla="*/ 0 h 2458750"/>
              <a:gd name="connsiteX4" fmla="*/ 2190213 w 11448930"/>
              <a:gd name="connsiteY4" fmla="*/ 0 h 2458750"/>
              <a:gd name="connsiteX5" fmla="*/ 2535666 w 11448930"/>
              <a:gd name="connsiteY5" fmla="*/ 0 h 2458750"/>
              <a:gd name="connsiteX6" fmla="*/ 3199999 w 11448930"/>
              <a:gd name="connsiteY6" fmla="*/ 0 h 2458750"/>
              <a:gd name="connsiteX7" fmla="*/ 4076919 w 11448930"/>
              <a:gd name="connsiteY7" fmla="*/ 0 h 2458750"/>
              <a:gd name="connsiteX8" fmla="*/ 4422372 w 11448930"/>
              <a:gd name="connsiteY8" fmla="*/ 0 h 2458750"/>
              <a:gd name="connsiteX9" fmla="*/ 5192998 w 11448930"/>
              <a:gd name="connsiteY9" fmla="*/ 0 h 2458750"/>
              <a:gd name="connsiteX10" fmla="*/ 6069918 w 11448930"/>
              <a:gd name="connsiteY10" fmla="*/ 0 h 2458750"/>
              <a:gd name="connsiteX11" fmla="*/ 6627958 w 11448930"/>
              <a:gd name="connsiteY11" fmla="*/ 0 h 2458750"/>
              <a:gd name="connsiteX12" fmla="*/ 6973411 w 11448930"/>
              <a:gd name="connsiteY12" fmla="*/ 0 h 2458750"/>
              <a:gd name="connsiteX13" fmla="*/ 7637744 w 11448930"/>
              <a:gd name="connsiteY13" fmla="*/ 0 h 2458750"/>
              <a:gd name="connsiteX14" fmla="*/ 8195784 w 11448930"/>
              <a:gd name="connsiteY14" fmla="*/ 0 h 2458750"/>
              <a:gd name="connsiteX15" fmla="*/ 8966411 w 11448930"/>
              <a:gd name="connsiteY15" fmla="*/ 0 h 2458750"/>
              <a:gd name="connsiteX16" fmla="*/ 9311864 w 11448930"/>
              <a:gd name="connsiteY16" fmla="*/ 0 h 2458750"/>
              <a:gd name="connsiteX17" fmla="*/ 10082490 w 11448930"/>
              <a:gd name="connsiteY17" fmla="*/ 0 h 2458750"/>
              <a:gd name="connsiteX18" fmla="*/ 11039130 w 11448930"/>
              <a:gd name="connsiteY18" fmla="*/ 0 h 2458750"/>
              <a:gd name="connsiteX19" fmla="*/ 11448930 w 11448930"/>
              <a:gd name="connsiteY19" fmla="*/ 409800 h 2458750"/>
              <a:gd name="connsiteX20" fmla="*/ 11448930 w 11448930"/>
              <a:gd name="connsiteY20" fmla="*/ 972575 h 2458750"/>
              <a:gd name="connsiteX21" fmla="*/ 11448930 w 11448930"/>
              <a:gd name="connsiteY21" fmla="*/ 1551741 h 2458750"/>
              <a:gd name="connsiteX22" fmla="*/ 11448930 w 11448930"/>
              <a:gd name="connsiteY22" fmla="*/ 2048950 h 2458750"/>
              <a:gd name="connsiteX23" fmla="*/ 11039130 w 11448930"/>
              <a:gd name="connsiteY23" fmla="*/ 2458750 h 2458750"/>
              <a:gd name="connsiteX24" fmla="*/ 10374797 w 11448930"/>
              <a:gd name="connsiteY24" fmla="*/ 2458750 h 2458750"/>
              <a:gd name="connsiteX25" fmla="*/ 9710464 w 11448930"/>
              <a:gd name="connsiteY25" fmla="*/ 2458750 h 2458750"/>
              <a:gd name="connsiteX26" fmla="*/ 8939837 w 11448930"/>
              <a:gd name="connsiteY26" fmla="*/ 2458750 h 2458750"/>
              <a:gd name="connsiteX27" fmla="*/ 8594384 w 11448930"/>
              <a:gd name="connsiteY27" fmla="*/ 2458750 h 2458750"/>
              <a:gd name="connsiteX28" fmla="*/ 8036344 w 11448930"/>
              <a:gd name="connsiteY28" fmla="*/ 2458750 h 2458750"/>
              <a:gd name="connsiteX29" fmla="*/ 7478304 w 11448930"/>
              <a:gd name="connsiteY29" fmla="*/ 2458750 h 2458750"/>
              <a:gd name="connsiteX30" fmla="*/ 7132851 w 11448930"/>
              <a:gd name="connsiteY30" fmla="*/ 2458750 h 2458750"/>
              <a:gd name="connsiteX31" fmla="*/ 6681105 w 11448930"/>
              <a:gd name="connsiteY31" fmla="*/ 2458750 h 2458750"/>
              <a:gd name="connsiteX32" fmla="*/ 5804185 w 11448930"/>
              <a:gd name="connsiteY32" fmla="*/ 2458750 h 2458750"/>
              <a:gd name="connsiteX33" fmla="*/ 5139852 w 11448930"/>
              <a:gd name="connsiteY33" fmla="*/ 2458750 h 2458750"/>
              <a:gd name="connsiteX34" fmla="*/ 4475519 w 11448930"/>
              <a:gd name="connsiteY34" fmla="*/ 2458750 h 2458750"/>
              <a:gd name="connsiteX35" fmla="*/ 3917479 w 11448930"/>
              <a:gd name="connsiteY35" fmla="*/ 2458750 h 2458750"/>
              <a:gd name="connsiteX36" fmla="*/ 3572026 w 11448930"/>
              <a:gd name="connsiteY36" fmla="*/ 2458750 h 2458750"/>
              <a:gd name="connsiteX37" fmla="*/ 3120279 w 11448930"/>
              <a:gd name="connsiteY37" fmla="*/ 2458750 h 2458750"/>
              <a:gd name="connsiteX38" fmla="*/ 2455946 w 11448930"/>
              <a:gd name="connsiteY38" fmla="*/ 2458750 h 2458750"/>
              <a:gd name="connsiteX39" fmla="*/ 1685320 w 11448930"/>
              <a:gd name="connsiteY39" fmla="*/ 2458750 h 2458750"/>
              <a:gd name="connsiteX40" fmla="*/ 1233573 w 11448930"/>
              <a:gd name="connsiteY40" fmla="*/ 2458750 h 2458750"/>
              <a:gd name="connsiteX41" fmla="*/ 409800 w 11448930"/>
              <a:gd name="connsiteY41" fmla="*/ 2458750 h 2458750"/>
              <a:gd name="connsiteX42" fmla="*/ 0 w 11448930"/>
              <a:gd name="connsiteY42" fmla="*/ 2048950 h 2458750"/>
              <a:gd name="connsiteX43" fmla="*/ 0 w 11448930"/>
              <a:gd name="connsiteY43" fmla="*/ 1551741 h 2458750"/>
              <a:gd name="connsiteX44" fmla="*/ 0 w 11448930"/>
              <a:gd name="connsiteY44" fmla="*/ 988966 h 2458750"/>
              <a:gd name="connsiteX45" fmla="*/ 0 w 11448930"/>
              <a:gd name="connsiteY45" fmla="*/ 409800 h 245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48930" h="2458750" fill="none" extrusionOk="0">
                <a:moveTo>
                  <a:pt x="0" y="409800"/>
                </a:moveTo>
                <a:cubicBezTo>
                  <a:pt x="41818" y="218472"/>
                  <a:pt x="196486" y="40874"/>
                  <a:pt x="409800" y="0"/>
                </a:cubicBezTo>
                <a:cubicBezTo>
                  <a:pt x="537902" y="-537"/>
                  <a:pt x="700246" y="-8512"/>
                  <a:pt x="861547" y="0"/>
                </a:cubicBezTo>
                <a:cubicBezTo>
                  <a:pt x="1022848" y="8512"/>
                  <a:pt x="1247566" y="-24911"/>
                  <a:pt x="1419586" y="0"/>
                </a:cubicBezTo>
                <a:cubicBezTo>
                  <a:pt x="1591606" y="24911"/>
                  <a:pt x="1967582" y="-25651"/>
                  <a:pt x="2190213" y="0"/>
                </a:cubicBezTo>
                <a:cubicBezTo>
                  <a:pt x="2412844" y="25651"/>
                  <a:pt x="2371465" y="16591"/>
                  <a:pt x="2535666" y="0"/>
                </a:cubicBezTo>
                <a:cubicBezTo>
                  <a:pt x="2699867" y="-16591"/>
                  <a:pt x="2910068" y="-28188"/>
                  <a:pt x="3199999" y="0"/>
                </a:cubicBezTo>
                <a:cubicBezTo>
                  <a:pt x="3489930" y="28188"/>
                  <a:pt x="3826722" y="28998"/>
                  <a:pt x="4076919" y="0"/>
                </a:cubicBezTo>
                <a:cubicBezTo>
                  <a:pt x="4327116" y="-28998"/>
                  <a:pt x="4268281" y="-13234"/>
                  <a:pt x="4422372" y="0"/>
                </a:cubicBezTo>
                <a:cubicBezTo>
                  <a:pt x="4576463" y="13234"/>
                  <a:pt x="4906709" y="-26093"/>
                  <a:pt x="5192998" y="0"/>
                </a:cubicBezTo>
                <a:cubicBezTo>
                  <a:pt x="5479287" y="26093"/>
                  <a:pt x="5762226" y="-27778"/>
                  <a:pt x="6069918" y="0"/>
                </a:cubicBezTo>
                <a:cubicBezTo>
                  <a:pt x="6377610" y="27778"/>
                  <a:pt x="6360694" y="26973"/>
                  <a:pt x="6627958" y="0"/>
                </a:cubicBezTo>
                <a:cubicBezTo>
                  <a:pt x="6895222" y="-26973"/>
                  <a:pt x="6858788" y="6507"/>
                  <a:pt x="6973411" y="0"/>
                </a:cubicBezTo>
                <a:cubicBezTo>
                  <a:pt x="7088034" y="-6507"/>
                  <a:pt x="7360389" y="9932"/>
                  <a:pt x="7637744" y="0"/>
                </a:cubicBezTo>
                <a:cubicBezTo>
                  <a:pt x="7915099" y="-9932"/>
                  <a:pt x="7960766" y="24252"/>
                  <a:pt x="8195784" y="0"/>
                </a:cubicBezTo>
                <a:cubicBezTo>
                  <a:pt x="8430802" y="-24252"/>
                  <a:pt x="8611683" y="28187"/>
                  <a:pt x="8966411" y="0"/>
                </a:cubicBezTo>
                <a:cubicBezTo>
                  <a:pt x="9321139" y="-28187"/>
                  <a:pt x="9229226" y="-7678"/>
                  <a:pt x="9311864" y="0"/>
                </a:cubicBezTo>
                <a:cubicBezTo>
                  <a:pt x="9394502" y="7678"/>
                  <a:pt x="9845531" y="-24504"/>
                  <a:pt x="10082490" y="0"/>
                </a:cubicBezTo>
                <a:cubicBezTo>
                  <a:pt x="10319449" y="24504"/>
                  <a:pt x="10710613" y="-42879"/>
                  <a:pt x="11039130" y="0"/>
                </a:cubicBezTo>
                <a:cubicBezTo>
                  <a:pt x="11233779" y="23774"/>
                  <a:pt x="11432786" y="229060"/>
                  <a:pt x="11448930" y="409800"/>
                </a:cubicBezTo>
                <a:cubicBezTo>
                  <a:pt x="11429028" y="669496"/>
                  <a:pt x="11460555" y="714706"/>
                  <a:pt x="11448930" y="972575"/>
                </a:cubicBezTo>
                <a:cubicBezTo>
                  <a:pt x="11437305" y="1230445"/>
                  <a:pt x="11469820" y="1370163"/>
                  <a:pt x="11448930" y="1551741"/>
                </a:cubicBezTo>
                <a:cubicBezTo>
                  <a:pt x="11428040" y="1733319"/>
                  <a:pt x="11462986" y="1837618"/>
                  <a:pt x="11448930" y="2048950"/>
                </a:cubicBezTo>
                <a:cubicBezTo>
                  <a:pt x="11472704" y="2298402"/>
                  <a:pt x="11277094" y="2455036"/>
                  <a:pt x="11039130" y="2458750"/>
                </a:cubicBezTo>
                <a:cubicBezTo>
                  <a:pt x="10746173" y="2481604"/>
                  <a:pt x="10614484" y="2455477"/>
                  <a:pt x="10374797" y="2458750"/>
                </a:cubicBezTo>
                <a:cubicBezTo>
                  <a:pt x="10135110" y="2462023"/>
                  <a:pt x="9936352" y="2432331"/>
                  <a:pt x="9710464" y="2458750"/>
                </a:cubicBezTo>
                <a:cubicBezTo>
                  <a:pt x="9484576" y="2485169"/>
                  <a:pt x="9225992" y="2429776"/>
                  <a:pt x="8939837" y="2458750"/>
                </a:cubicBezTo>
                <a:cubicBezTo>
                  <a:pt x="8653682" y="2487724"/>
                  <a:pt x="8705224" y="2467897"/>
                  <a:pt x="8594384" y="2458750"/>
                </a:cubicBezTo>
                <a:cubicBezTo>
                  <a:pt x="8483544" y="2449603"/>
                  <a:pt x="8168288" y="2455008"/>
                  <a:pt x="8036344" y="2458750"/>
                </a:cubicBezTo>
                <a:cubicBezTo>
                  <a:pt x="7904400" y="2462492"/>
                  <a:pt x="7624546" y="2477317"/>
                  <a:pt x="7478304" y="2458750"/>
                </a:cubicBezTo>
                <a:cubicBezTo>
                  <a:pt x="7332062" y="2440183"/>
                  <a:pt x="7248666" y="2469738"/>
                  <a:pt x="7132851" y="2458750"/>
                </a:cubicBezTo>
                <a:cubicBezTo>
                  <a:pt x="7017036" y="2447762"/>
                  <a:pt x="6826958" y="2476561"/>
                  <a:pt x="6681105" y="2458750"/>
                </a:cubicBezTo>
                <a:cubicBezTo>
                  <a:pt x="6535252" y="2440939"/>
                  <a:pt x="6098544" y="2425244"/>
                  <a:pt x="5804185" y="2458750"/>
                </a:cubicBezTo>
                <a:cubicBezTo>
                  <a:pt x="5509826" y="2492256"/>
                  <a:pt x="5378306" y="2450270"/>
                  <a:pt x="5139852" y="2458750"/>
                </a:cubicBezTo>
                <a:cubicBezTo>
                  <a:pt x="4901398" y="2467230"/>
                  <a:pt x="4753364" y="2464897"/>
                  <a:pt x="4475519" y="2458750"/>
                </a:cubicBezTo>
                <a:cubicBezTo>
                  <a:pt x="4197674" y="2452603"/>
                  <a:pt x="4119717" y="2448514"/>
                  <a:pt x="3917479" y="2458750"/>
                </a:cubicBezTo>
                <a:cubicBezTo>
                  <a:pt x="3715241" y="2468986"/>
                  <a:pt x="3706334" y="2456621"/>
                  <a:pt x="3572026" y="2458750"/>
                </a:cubicBezTo>
                <a:cubicBezTo>
                  <a:pt x="3437718" y="2460879"/>
                  <a:pt x="3333381" y="2451809"/>
                  <a:pt x="3120279" y="2458750"/>
                </a:cubicBezTo>
                <a:cubicBezTo>
                  <a:pt x="2907177" y="2465691"/>
                  <a:pt x="2737389" y="2482703"/>
                  <a:pt x="2455946" y="2458750"/>
                </a:cubicBezTo>
                <a:cubicBezTo>
                  <a:pt x="2174503" y="2434797"/>
                  <a:pt x="1959369" y="2467578"/>
                  <a:pt x="1685320" y="2458750"/>
                </a:cubicBezTo>
                <a:cubicBezTo>
                  <a:pt x="1411271" y="2449922"/>
                  <a:pt x="1422991" y="2479734"/>
                  <a:pt x="1233573" y="2458750"/>
                </a:cubicBezTo>
                <a:cubicBezTo>
                  <a:pt x="1044155" y="2437766"/>
                  <a:pt x="760509" y="2475704"/>
                  <a:pt x="409800" y="2458750"/>
                </a:cubicBezTo>
                <a:cubicBezTo>
                  <a:pt x="214585" y="2481290"/>
                  <a:pt x="-11817" y="2275124"/>
                  <a:pt x="0" y="2048950"/>
                </a:cubicBezTo>
                <a:cubicBezTo>
                  <a:pt x="1415" y="1829782"/>
                  <a:pt x="6010" y="1702105"/>
                  <a:pt x="0" y="1551741"/>
                </a:cubicBezTo>
                <a:cubicBezTo>
                  <a:pt x="-6010" y="1401377"/>
                  <a:pt x="-14861" y="1201210"/>
                  <a:pt x="0" y="988966"/>
                </a:cubicBezTo>
                <a:cubicBezTo>
                  <a:pt x="14861" y="776722"/>
                  <a:pt x="-11421" y="589080"/>
                  <a:pt x="0" y="409800"/>
                </a:cubicBezTo>
                <a:close/>
              </a:path>
              <a:path w="11448930" h="2458750" stroke="0" extrusionOk="0">
                <a:moveTo>
                  <a:pt x="0" y="409800"/>
                </a:moveTo>
                <a:cubicBezTo>
                  <a:pt x="-9246" y="216962"/>
                  <a:pt x="157170" y="8377"/>
                  <a:pt x="409800" y="0"/>
                </a:cubicBezTo>
                <a:cubicBezTo>
                  <a:pt x="525613" y="5097"/>
                  <a:pt x="784471" y="10154"/>
                  <a:pt x="967840" y="0"/>
                </a:cubicBezTo>
                <a:cubicBezTo>
                  <a:pt x="1151209" y="-10154"/>
                  <a:pt x="1523912" y="33550"/>
                  <a:pt x="1844760" y="0"/>
                </a:cubicBezTo>
                <a:cubicBezTo>
                  <a:pt x="2165608" y="-33550"/>
                  <a:pt x="2168801" y="8036"/>
                  <a:pt x="2296506" y="0"/>
                </a:cubicBezTo>
                <a:cubicBezTo>
                  <a:pt x="2424211" y="-8036"/>
                  <a:pt x="2543593" y="-1027"/>
                  <a:pt x="2641959" y="0"/>
                </a:cubicBezTo>
                <a:cubicBezTo>
                  <a:pt x="2740325" y="1027"/>
                  <a:pt x="3192313" y="-38952"/>
                  <a:pt x="3518879" y="0"/>
                </a:cubicBezTo>
                <a:cubicBezTo>
                  <a:pt x="3845445" y="38952"/>
                  <a:pt x="3967986" y="-26980"/>
                  <a:pt x="4395799" y="0"/>
                </a:cubicBezTo>
                <a:cubicBezTo>
                  <a:pt x="4823612" y="26980"/>
                  <a:pt x="4588879" y="8212"/>
                  <a:pt x="4741252" y="0"/>
                </a:cubicBezTo>
                <a:cubicBezTo>
                  <a:pt x="4893625" y="-8212"/>
                  <a:pt x="5179895" y="25238"/>
                  <a:pt x="5618172" y="0"/>
                </a:cubicBezTo>
                <a:cubicBezTo>
                  <a:pt x="6056449" y="-25238"/>
                  <a:pt x="6140644" y="19923"/>
                  <a:pt x="6495091" y="0"/>
                </a:cubicBezTo>
                <a:cubicBezTo>
                  <a:pt x="6849538" y="-19923"/>
                  <a:pt x="6811472" y="13790"/>
                  <a:pt x="7053131" y="0"/>
                </a:cubicBezTo>
                <a:cubicBezTo>
                  <a:pt x="7294790" y="-13790"/>
                  <a:pt x="7513114" y="-15286"/>
                  <a:pt x="7823758" y="0"/>
                </a:cubicBezTo>
                <a:cubicBezTo>
                  <a:pt x="8134402" y="15286"/>
                  <a:pt x="8303127" y="-22711"/>
                  <a:pt x="8488091" y="0"/>
                </a:cubicBezTo>
                <a:cubicBezTo>
                  <a:pt x="8673055" y="22711"/>
                  <a:pt x="9062139" y="21936"/>
                  <a:pt x="9365011" y="0"/>
                </a:cubicBezTo>
                <a:cubicBezTo>
                  <a:pt x="9667883" y="-21936"/>
                  <a:pt x="9803688" y="21636"/>
                  <a:pt x="10135637" y="0"/>
                </a:cubicBezTo>
                <a:cubicBezTo>
                  <a:pt x="10467586" y="-21636"/>
                  <a:pt x="10834380" y="4224"/>
                  <a:pt x="11039130" y="0"/>
                </a:cubicBezTo>
                <a:cubicBezTo>
                  <a:pt x="11275819" y="-21829"/>
                  <a:pt x="11430773" y="202661"/>
                  <a:pt x="11448930" y="409800"/>
                </a:cubicBezTo>
                <a:cubicBezTo>
                  <a:pt x="11473220" y="548740"/>
                  <a:pt x="11449634" y="827037"/>
                  <a:pt x="11448930" y="956183"/>
                </a:cubicBezTo>
                <a:cubicBezTo>
                  <a:pt x="11448226" y="1085329"/>
                  <a:pt x="11455386" y="1298337"/>
                  <a:pt x="11448930" y="1502567"/>
                </a:cubicBezTo>
                <a:cubicBezTo>
                  <a:pt x="11442474" y="1706797"/>
                  <a:pt x="11422259" y="1843672"/>
                  <a:pt x="11448930" y="2048950"/>
                </a:cubicBezTo>
                <a:cubicBezTo>
                  <a:pt x="11441290" y="2274668"/>
                  <a:pt x="11320224" y="2466418"/>
                  <a:pt x="11039130" y="2458750"/>
                </a:cubicBezTo>
                <a:cubicBezTo>
                  <a:pt x="10771937" y="2499146"/>
                  <a:pt x="10411002" y="2423467"/>
                  <a:pt x="10162210" y="2458750"/>
                </a:cubicBezTo>
                <a:cubicBezTo>
                  <a:pt x="9913418" y="2494033"/>
                  <a:pt x="9518027" y="2502001"/>
                  <a:pt x="9285291" y="2458750"/>
                </a:cubicBezTo>
                <a:cubicBezTo>
                  <a:pt x="9052555" y="2415499"/>
                  <a:pt x="9006432" y="2476459"/>
                  <a:pt x="8833544" y="2458750"/>
                </a:cubicBezTo>
                <a:cubicBezTo>
                  <a:pt x="8660656" y="2441041"/>
                  <a:pt x="8241007" y="2450126"/>
                  <a:pt x="7956624" y="2458750"/>
                </a:cubicBezTo>
                <a:cubicBezTo>
                  <a:pt x="7672241" y="2467374"/>
                  <a:pt x="7760157" y="2445759"/>
                  <a:pt x="7611171" y="2458750"/>
                </a:cubicBezTo>
                <a:cubicBezTo>
                  <a:pt x="7462185" y="2471741"/>
                  <a:pt x="7223952" y="2494895"/>
                  <a:pt x="6840545" y="2458750"/>
                </a:cubicBezTo>
                <a:cubicBezTo>
                  <a:pt x="6457138" y="2422605"/>
                  <a:pt x="6415210" y="2467356"/>
                  <a:pt x="6176212" y="2458750"/>
                </a:cubicBezTo>
                <a:cubicBezTo>
                  <a:pt x="5937214" y="2450144"/>
                  <a:pt x="5773533" y="2433035"/>
                  <a:pt x="5405585" y="2458750"/>
                </a:cubicBezTo>
                <a:cubicBezTo>
                  <a:pt x="5037637" y="2484465"/>
                  <a:pt x="5176454" y="2472797"/>
                  <a:pt x="4953839" y="2458750"/>
                </a:cubicBezTo>
                <a:cubicBezTo>
                  <a:pt x="4731224" y="2444703"/>
                  <a:pt x="4553068" y="2432292"/>
                  <a:pt x="4183212" y="2458750"/>
                </a:cubicBezTo>
                <a:cubicBezTo>
                  <a:pt x="3813356" y="2485208"/>
                  <a:pt x="3604787" y="2441408"/>
                  <a:pt x="3306292" y="2458750"/>
                </a:cubicBezTo>
                <a:cubicBezTo>
                  <a:pt x="3007797" y="2476092"/>
                  <a:pt x="2884252" y="2475708"/>
                  <a:pt x="2641959" y="2458750"/>
                </a:cubicBezTo>
                <a:cubicBezTo>
                  <a:pt x="2399666" y="2441792"/>
                  <a:pt x="2066976" y="2446926"/>
                  <a:pt x="1871333" y="2458750"/>
                </a:cubicBezTo>
                <a:cubicBezTo>
                  <a:pt x="1675690" y="2470574"/>
                  <a:pt x="1693742" y="2452894"/>
                  <a:pt x="1525880" y="2458750"/>
                </a:cubicBezTo>
                <a:cubicBezTo>
                  <a:pt x="1358018" y="2464606"/>
                  <a:pt x="692127" y="2407932"/>
                  <a:pt x="409800" y="2458750"/>
                </a:cubicBezTo>
                <a:cubicBezTo>
                  <a:pt x="199352" y="2466564"/>
                  <a:pt x="-5028" y="2282142"/>
                  <a:pt x="0" y="2048950"/>
                </a:cubicBezTo>
                <a:cubicBezTo>
                  <a:pt x="-9528" y="1908085"/>
                  <a:pt x="20971" y="1677900"/>
                  <a:pt x="0" y="1469784"/>
                </a:cubicBezTo>
                <a:cubicBezTo>
                  <a:pt x="-20971" y="1261668"/>
                  <a:pt x="13942" y="1148329"/>
                  <a:pt x="0" y="923400"/>
                </a:cubicBezTo>
                <a:cubicBezTo>
                  <a:pt x="-13942" y="698471"/>
                  <a:pt x="12442" y="661826"/>
                  <a:pt x="0" y="409800"/>
                </a:cubicBezTo>
                <a:close/>
              </a:path>
            </a:pathLst>
          </a:custGeom>
          <a:solidFill>
            <a:schemeClr val="accent4">
              <a:lumMod val="20000"/>
              <a:lumOff val="80000"/>
            </a:schemeClr>
          </a:solidFill>
          <a:ln>
            <a:extLst>
              <a:ext uri="{C807C97D-BFC1-408E-A445-0C87EB9F89A2}">
                <ask:lineSketchStyleProps xmlns="" xmlns:ask="http://schemas.microsoft.com/office/drawing/2018/sketchyshapes" sd="3579997457">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6- أتحدث عن منهج البخاري في رواية الحديث، مع بيان منزلة كتابه الصحيح بين كتب السنة.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r>
              <a:rPr lang="ar-BH" sz="3200" b="1" dirty="0">
                <a:solidFill>
                  <a:prstClr val="black"/>
                </a:solidFill>
                <a:latin typeface="Sakkal Majalla" panose="02000000000000000000" pitchFamily="2" charset="-78"/>
                <a:cs typeface="Sakkal Majalla" panose="02000000000000000000" pitchFamily="2" charset="-78"/>
              </a:rPr>
              <a:t> </a:t>
            </a:r>
            <a:r>
              <a:rPr lang="ar-BH" sz="3200" dirty="0">
                <a:solidFill>
                  <a:prstClr val="black"/>
                </a:solidFill>
                <a:latin typeface="Sakkal Majalla" panose="02000000000000000000" pitchFamily="2" charset="-78"/>
                <a:cs typeface="Sakkal Majalla" panose="02000000000000000000" pitchFamily="2" charset="-78"/>
              </a:rPr>
              <a:t>..............................................................................................................................................................</a:t>
            </a:r>
          </a:p>
          <a:p>
            <a:pPr algn="r" rtl="1"/>
            <a:r>
              <a:rPr lang="ar-BH" sz="3200" b="1" dirty="0">
                <a:solidFill>
                  <a:prstClr val="black"/>
                </a:solidFill>
                <a:latin typeface="Sakkal Majalla" panose="02000000000000000000" pitchFamily="2" charset="-78"/>
                <a:cs typeface="Sakkal Majalla" panose="02000000000000000000" pitchFamily="2" charset="-78"/>
              </a:rPr>
              <a:t> </a:t>
            </a:r>
            <a:r>
              <a:rPr lang="ar-BH" sz="3200" dirty="0">
                <a:solidFill>
                  <a:prstClr val="black"/>
                </a:solidFill>
                <a:latin typeface="Sakkal Majalla" panose="02000000000000000000" pitchFamily="2" charset="-78"/>
                <a:cs typeface="Sakkal Majalla" panose="02000000000000000000" pitchFamily="2" charset="-78"/>
              </a:rPr>
              <a:t>..............................................................................................................................................................</a:t>
            </a:r>
          </a:p>
          <a:p>
            <a:pPr algn="r" rtl="1"/>
            <a:r>
              <a:rPr lang="ar-BH" sz="3200" b="1" dirty="0">
                <a:solidFill>
                  <a:prstClr val="black"/>
                </a:solidFill>
                <a:latin typeface="Sakkal Majalla" panose="02000000000000000000" pitchFamily="2" charset="-78"/>
                <a:cs typeface="Sakkal Majalla" panose="02000000000000000000" pitchFamily="2" charset="-78"/>
              </a:rPr>
              <a:t> </a:t>
            </a:r>
            <a:r>
              <a:rPr lang="ar-BH" sz="3200" dirty="0">
                <a:solidFill>
                  <a:prstClr val="black"/>
                </a:solidFill>
                <a:latin typeface="Sakkal Majalla" panose="02000000000000000000" pitchFamily="2" charset="-78"/>
                <a:cs typeface="Sakkal Majalla" panose="02000000000000000000" pitchFamily="2" charset="-78"/>
              </a:rPr>
              <a:t>..............................................................................................................................................................</a:t>
            </a:r>
          </a:p>
        </p:txBody>
      </p:sp>
      <p:sp>
        <p:nvSpPr>
          <p:cNvPr id="16" name="TextBox 15">
            <a:extLst>
              <a:ext uri="{FF2B5EF4-FFF2-40B4-BE49-F238E27FC236}">
                <a16:creationId xmlns="" xmlns:a16="http://schemas.microsoft.com/office/drawing/2014/main" id="{370C29C0-41EA-4E3B-91D0-2E6FAB922DD1}"/>
              </a:ext>
            </a:extLst>
          </p:cNvPr>
          <p:cNvSpPr txBox="1"/>
          <p:nvPr/>
        </p:nvSpPr>
        <p:spPr>
          <a:xfrm>
            <a:off x="819889" y="4643566"/>
            <a:ext cx="10949069" cy="1754326"/>
          </a:xfrm>
          <a:prstGeom prst="rect">
            <a:avLst/>
          </a:prstGeom>
          <a:solidFill>
            <a:schemeClr val="accent4">
              <a:lumMod val="20000"/>
              <a:lumOff val="80000"/>
            </a:schemeClr>
          </a:solidFill>
        </p:spPr>
        <p:txBody>
          <a:bodyPr wrap="square" rtlCol="0">
            <a:spAutoFit/>
          </a:bodyPr>
          <a:lstStyle/>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الإمام البخاري من المتشددين في الرواية، فلم يخرج في كتابه إلا ما صحّ  عنده عن رسول الله </a:t>
            </a:r>
            <a:r>
              <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بالسند المتصل الذي توافر في رجاله (العدالة)، و(الضبط التام)، و(ثبوت اللقاء بين الراوي والمروي عنه) ولم يكتفِ بإمكان المعاصرة بينهما، لذلك اتبع منهج علمي دقيق في التحري عن الرواة، والتوثق من صحة المرويات.</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73004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80">
                                          <p:stCondLst>
                                            <p:cond delay="0"/>
                                          </p:stCondLst>
                                        </p:cTn>
                                        <p:tgtEl>
                                          <p:spTgt spid="12"/>
                                        </p:tgtEl>
                                      </p:cBhvr>
                                    </p:animEffect>
                                    <p:anim calcmode="lin" valueType="num">
                                      <p:cBhvr>
                                        <p:cTn id="3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9" dur="26">
                                          <p:stCondLst>
                                            <p:cond delay="650"/>
                                          </p:stCondLst>
                                        </p:cTn>
                                        <p:tgtEl>
                                          <p:spTgt spid="12"/>
                                        </p:tgtEl>
                                      </p:cBhvr>
                                      <p:to x="100000" y="60000"/>
                                    </p:animScale>
                                    <p:animScale>
                                      <p:cBhvr>
                                        <p:cTn id="40" dur="166" decel="50000">
                                          <p:stCondLst>
                                            <p:cond delay="676"/>
                                          </p:stCondLst>
                                        </p:cTn>
                                        <p:tgtEl>
                                          <p:spTgt spid="12"/>
                                        </p:tgtEl>
                                      </p:cBhvr>
                                      <p:to x="100000" y="100000"/>
                                    </p:animScale>
                                    <p:animScale>
                                      <p:cBhvr>
                                        <p:cTn id="41" dur="26">
                                          <p:stCondLst>
                                            <p:cond delay="1312"/>
                                          </p:stCondLst>
                                        </p:cTn>
                                        <p:tgtEl>
                                          <p:spTgt spid="12"/>
                                        </p:tgtEl>
                                      </p:cBhvr>
                                      <p:to x="100000" y="80000"/>
                                    </p:animScale>
                                    <p:animScale>
                                      <p:cBhvr>
                                        <p:cTn id="42" dur="166" decel="50000">
                                          <p:stCondLst>
                                            <p:cond delay="1338"/>
                                          </p:stCondLst>
                                        </p:cTn>
                                        <p:tgtEl>
                                          <p:spTgt spid="12"/>
                                        </p:tgtEl>
                                      </p:cBhvr>
                                      <p:to x="100000" y="100000"/>
                                    </p:animScale>
                                    <p:animScale>
                                      <p:cBhvr>
                                        <p:cTn id="43" dur="26">
                                          <p:stCondLst>
                                            <p:cond delay="1642"/>
                                          </p:stCondLst>
                                        </p:cTn>
                                        <p:tgtEl>
                                          <p:spTgt spid="12"/>
                                        </p:tgtEl>
                                      </p:cBhvr>
                                      <p:to x="100000" y="90000"/>
                                    </p:animScale>
                                    <p:animScale>
                                      <p:cBhvr>
                                        <p:cTn id="44" dur="166" decel="50000">
                                          <p:stCondLst>
                                            <p:cond delay="1668"/>
                                          </p:stCondLst>
                                        </p:cTn>
                                        <p:tgtEl>
                                          <p:spTgt spid="12"/>
                                        </p:tgtEl>
                                      </p:cBhvr>
                                      <p:to x="100000" y="100000"/>
                                    </p:animScale>
                                    <p:animScale>
                                      <p:cBhvr>
                                        <p:cTn id="45" dur="26">
                                          <p:stCondLst>
                                            <p:cond delay="1808"/>
                                          </p:stCondLst>
                                        </p:cTn>
                                        <p:tgtEl>
                                          <p:spTgt spid="12"/>
                                        </p:tgtEl>
                                      </p:cBhvr>
                                      <p:to x="100000" y="95000"/>
                                    </p:animScale>
                                    <p:animScale>
                                      <p:cBhvr>
                                        <p:cTn id="46" dur="166" decel="50000">
                                          <p:stCondLst>
                                            <p:cond delay="1834"/>
                                          </p:stCondLst>
                                        </p:cTn>
                                        <p:tgtEl>
                                          <p:spTgt spid="12"/>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circle(in)">
                                      <p:cBhvr>
                                        <p:cTn id="51" dur="2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circle(in)">
                                      <p:cBhvr>
                                        <p:cTn id="56" dur="20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ircle(in)">
                                      <p:cBhvr>
                                        <p:cTn id="6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8">
            <a:extLst>
              <a:ext uri="{FF2B5EF4-FFF2-40B4-BE49-F238E27FC236}">
                <a16:creationId xmlns="" xmlns:a16="http://schemas.microsoft.com/office/drawing/2014/main" id="{6665D228-919F-4AF2-BCFA-1BA849A3DAF0}"/>
              </a:ext>
            </a:extLst>
          </p:cNvPr>
          <p:cNvSpPr/>
          <p:nvPr/>
        </p:nvSpPr>
        <p:spPr>
          <a:xfrm>
            <a:off x="7827089" y="128159"/>
            <a:ext cx="2568033" cy="67652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SA" sz="3600" b="1" dirty="0">
                <a:solidFill>
                  <a:schemeClr val="tx1"/>
                </a:solidFill>
                <a:latin typeface="Sakkal Majalla" panose="02000000000000000000" pitchFamily="2" charset="-78"/>
                <a:cs typeface="Sakkal Majalla" panose="02000000000000000000" pitchFamily="2" charset="-78"/>
              </a:rPr>
              <a:t>أقوِّم مُكتسباتي</a:t>
            </a:r>
            <a:r>
              <a:rPr lang="en-US" sz="3600" b="1" dirty="0">
                <a:solidFill>
                  <a:schemeClr val="tx1"/>
                </a:solidFill>
                <a:latin typeface="Sakkal Majalla" panose="02000000000000000000" pitchFamily="2" charset="-78"/>
                <a:cs typeface="Sakkal Majalla" panose="02000000000000000000" pitchFamily="2" charset="-78"/>
              </a:rPr>
              <a:t>:</a:t>
            </a:r>
          </a:p>
        </p:txBody>
      </p:sp>
      <p:sp>
        <p:nvSpPr>
          <p:cNvPr id="9" name="Rectangle: Rounded Corners 2">
            <a:extLst>
              <a:ext uri="{FF2B5EF4-FFF2-40B4-BE49-F238E27FC236}">
                <a16:creationId xmlns="" xmlns:a16="http://schemas.microsoft.com/office/drawing/2014/main" id="{D6686134-B6C4-4193-A817-EC9C2D407563}"/>
              </a:ext>
            </a:extLst>
          </p:cNvPr>
          <p:cNvSpPr/>
          <p:nvPr/>
        </p:nvSpPr>
        <p:spPr>
          <a:xfrm>
            <a:off x="398171" y="1039516"/>
            <a:ext cx="11395655" cy="5232496"/>
          </a:xfrm>
          <a:prstGeom prst="roundRect">
            <a:avLst>
              <a:gd name="adj" fmla="val 11528"/>
            </a:avLst>
          </a:prstGeom>
          <a:solidFill>
            <a:srgbClr val="E6CBEB"/>
          </a:solidFill>
          <a:ln w="28575">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7. أُعلِّل الآتي.</a:t>
            </a:r>
          </a:p>
          <a:p>
            <a:pPr algn="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يجوز الاستشهاد بحديث البخاري ومسلم من غير حاجة إلى بيان درجتها.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التّعليل: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لا يجوز الاستشهاد بحديث كتب السُّنن الأربعة إلا بعد معرفة صحته.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التّعليل: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ترجيح العلماء صحيح البخاري إلى صحيح مسلم.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1. .......................................................................................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2. ........................................................................................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3. ........................................................................................</a:t>
            </a:r>
          </a:p>
          <a:p>
            <a:pPr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4.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endParaRPr lang="ar-BH" sz="2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Cloud 9">
            <a:extLst>
              <a:ext uri="{FF2B5EF4-FFF2-40B4-BE49-F238E27FC236}">
                <a16:creationId xmlns="" xmlns:a16="http://schemas.microsoft.com/office/drawing/2014/main" id="{57D86063-73AC-434D-8AE5-3FFAB51FEDEF}"/>
              </a:ext>
            </a:extLst>
          </p:cNvPr>
          <p:cNvSpPr/>
          <p:nvPr/>
        </p:nvSpPr>
        <p:spPr>
          <a:xfrm>
            <a:off x="5044617" y="3954"/>
            <a:ext cx="2308827" cy="829752"/>
          </a:xfrm>
          <a:prstGeom prst="cloud">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ar-BH" sz="2800" b="1" dirty="0">
                <a:solidFill>
                  <a:prstClr val="black"/>
                </a:solidFill>
                <a:latin typeface="Sakkal Majalla" panose="02000000000000000000" pitchFamily="2" charset="-78"/>
                <a:cs typeface="Sakkal Majalla" panose="02000000000000000000" pitchFamily="2" charset="-78"/>
              </a:rPr>
              <a:t>الإجابة</a:t>
            </a:r>
            <a:endParaRPr lang="fr-FR" sz="2800" b="1" dirty="0">
              <a:solidFill>
                <a:prstClr val="black"/>
              </a:solidFill>
              <a:latin typeface="Sakkal Majalla" panose="02000000000000000000" pitchFamily="2" charset="-78"/>
              <a:cs typeface="Sakkal Majalla" panose="02000000000000000000" pitchFamily="2" charset="-78"/>
            </a:endParaRPr>
          </a:p>
        </p:txBody>
      </p:sp>
      <p:sp>
        <p:nvSpPr>
          <p:cNvPr id="11" name="Rounded Rectangle 10"/>
          <p:cNvSpPr/>
          <p:nvPr/>
        </p:nvSpPr>
        <p:spPr>
          <a:xfrm>
            <a:off x="2395471" y="2977128"/>
            <a:ext cx="8336500" cy="619224"/>
          </a:xfrm>
          <a:prstGeom prst="roundRect">
            <a:avLst/>
          </a:prstGeom>
          <a:solidFill>
            <a:srgbClr val="E6CBEB"/>
          </a:solidFill>
          <a:ln>
            <a:solidFill>
              <a:srgbClr val="E6CB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لأنّ أصحابها لم يلتزموا إخراج الصحيح فقط، وإنما رووا فيها الصحيح والحسن والضعيف.</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3400587" y="1956839"/>
            <a:ext cx="7215473" cy="499806"/>
          </a:xfrm>
          <a:prstGeom prst="roundRect">
            <a:avLst/>
          </a:prstGeom>
          <a:solidFill>
            <a:srgbClr val="E6CBEB"/>
          </a:solidFill>
          <a:ln>
            <a:solidFill>
              <a:srgbClr val="E6CB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لأنهما التزما برواية الحديث الصحيح فقط.</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ea typeface="+mj-ea"/>
                <a:cs typeface="Sakkal Majalla" panose="02000000000000000000" pitchFamily="2" charset="-78"/>
              </a:rPr>
              <a:t>الكتب السّتّة / ( دين 103)</a:t>
            </a:r>
          </a:p>
        </p:txBody>
      </p:sp>
      <p:sp>
        <p:nvSpPr>
          <p:cNvPr id="14" name="Rounded Rectangle 13"/>
          <p:cNvSpPr/>
          <p:nvPr/>
        </p:nvSpPr>
        <p:spPr>
          <a:xfrm>
            <a:off x="2631159" y="4235307"/>
            <a:ext cx="8336500" cy="1841679"/>
          </a:xfrm>
          <a:prstGeom prst="roundRect">
            <a:avLst/>
          </a:prstGeom>
          <a:solidFill>
            <a:srgbClr val="E6CBEB"/>
          </a:solidFill>
          <a:ln>
            <a:solidFill>
              <a:srgbClr val="E6CB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1. البخاري شيخ مسلم، وهو أعرف منه بصناعة الحديث.</a:t>
            </a:r>
          </a:p>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2. رجال البخاري أقوى في العدالة والضبط من رجال مسلم.</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3. اتصال السند في أحاديث البخاري أقوى منه في أحاديث مسلم.</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4. دقة فقه البخاري واحتواء صحيحه على استنباطات فقهية لا توجد في صحيح مسلم.</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07347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80">
                                          <p:stCondLst>
                                            <p:cond delay="0"/>
                                          </p:stCondLst>
                                        </p:cTn>
                                        <p:tgtEl>
                                          <p:spTgt spid="10"/>
                                        </p:tgtEl>
                                      </p:cBhvr>
                                    </p:animEffect>
                                    <p:anim calcmode="lin" valueType="num">
                                      <p:cBhvr>
                                        <p:cTn id="1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8" dur="26">
                                          <p:stCondLst>
                                            <p:cond delay="650"/>
                                          </p:stCondLst>
                                        </p:cTn>
                                        <p:tgtEl>
                                          <p:spTgt spid="10"/>
                                        </p:tgtEl>
                                      </p:cBhvr>
                                      <p:to x="100000" y="60000"/>
                                    </p:animScale>
                                    <p:animScale>
                                      <p:cBhvr>
                                        <p:cTn id="19" dur="166" decel="50000">
                                          <p:stCondLst>
                                            <p:cond delay="676"/>
                                          </p:stCondLst>
                                        </p:cTn>
                                        <p:tgtEl>
                                          <p:spTgt spid="10"/>
                                        </p:tgtEl>
                                      </p:cBhvr>
                                      <p:to x="100000" y="100000"/>
                                    </p:animScale>
                                    <p:animScale>
                                      <p:cBhvr>
                                        <p:cTn id="20" dur="26">
                                          <p:stCondLst>
                                            <p:cond delay="1312"/>
                                          </p:stCondLst>
                                        </p:cTn>
                                        <p:tgtEl>
                                          <p:spTgt spid="10"/>
                                        </p:tgtEl>
                                      </p:cBhvr>
                                      <p:to x="100000" y="80000"/>
                                    </p:animScale>
                                    <p:animScale>
                                      <p:cBhvr>
                                        <p:cTn id="21" dur="166" decel="50000">
                                          <p:stCondLst>
                                            <p:cond delay="1338"/>
                                          </p:stCondLst>
                                        </p:cTn>
                                        <p:tgtEl>
                                          <p:spTgt spid="10"/>
                                        </p:tgtEl>
                                      </p:cBhvr>
                                      <p:to x="100000" y="100000"/>
                                    </p:animScale>
                                    <p:animScale>
                                      <p:cBhvr>
                                        <p:cTn id="22" dur="26">
                                          <p:stCondLst>
                                            <p:cond delay="1642"/>
                                          </p:stCondLst>
                                        </p:cTn>
                                        <p:tgtEl>
                                          <p:spTgt spid="10"/>
                                        </p:tgtEl>
                                      </p:cBhvr>
                                      <p:to x="100000" y="90000"/>
                                    </p:animScale>
                                    <p:animScale>
                                      <p:cBhvr>
                                        <p:cTn id="23" dur="166" decel="50000">
                                          <p:stCondLst>
                                            <p:cond delay="1668"/>
                                          </p:stCondLst>
                                        </p:cTn>
                                        <p:tgtEl>
                                          <p:spTgt spid="10"/>
                                        </p:tgtEl>
                                      </p:cBhvr>
                                      <p:to x="100000" y="100000"/>
                                    </p:animScale>
                                    <p:animScale>
                                      <p:cBhvr>
                                        <p:cTn id="24" dur="26">
                                          <p:stCondLst>
                                            <p:cond delay="1808"/>
                                          </p:stCondLst>
                                        </p:cTn>
                                        <p:tgtEl>
                                          <p:spTgt spid="10"/>
                                        </p:tgtEl>
                                      </p:cBhvr>
                                      <p:to x="100000" y="95000"/>
                                    </p:animScale>
                                    <p:animScale>
                                      <p:cBhvr>
                                        <p:cTn id="25" dur="166" decel="50000">
                                          <p:stCondLst>
                                            <p:cond delay="1834"/>
                                          </p:stCondLst>
                                        </p:cTn>
                                        <p:tgtEl>
                                          <p:spTgt spid="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ircle(in)">
                                      <p:cBhvr>
                                        <p:cTn id="37" dur="2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ircle(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circle(in)">
                                      <p:cBhvr>
                                        <p:cTn id="4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13"/>
          <p:cNvSpPr/>
          <p:nvPr/>
        </p:nvSpPr>
        <p:spPr>
          <a:xfrm>
            <a:off x="3644952" y="2211847"/>
            <a:ext cx="4902096" cy="2434306"/>
          </a:xfrm>
          <a:prstGeom prst="round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200000"/>
              </a:lnSpc>
            </a:pPr>
            <a:r>
              <a:rPr lang="ar-BH" sz="36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انتهى الدّرس</a:t>
            </a:r>
          </a:p>
          <a:p>
            <a:pPr algn="ctr" rtl="1">
              <a:lnSpc>
                <a:spcPct val="200000"/>
              </a:lnSpc>
            </a:pPr>
            <a:r>
              <a:rPr lang="ar-BH"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بارك الله فيكم ووفقكم الله</a:t>
            </a:r>
            <a:endParaRPr lang="en-US"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ea typeface="+mj-ea"/>
                <a:cs typeface="Sakkal Majalla" panose="02000000000000000000" pitchFamily="2" charset="-78"/>
              </a:rPr>
              <a:t>الكتب السّتّة / ( دين 103)</a:t>
            </a:r>
          </a:p>
        </p:txBody>
      </p:sp>
    </p:spTree>
    <p:extLst>
      <p:ext uri="{BB962C8B-B14F-4D97-AF65-F5344CB8AC3E}">
        <p14:creationId xmlns:p14="http://schemas.microsoft.com/office/powerpoint/2010/main" val="231486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itle 1">
            <a:extLst>
              <a:ext uri="{FF2B5EF4-FFF2-40B4-BE49-F238E27FC236}">
                <a16:creationId xmlns="" xmlns:a16="http://schemas.microsoft.com/office/drawing/2014/main" id="{B494B6D3-49BE-45C9-986C-F6E4F574B381}"/>
              </a:ext>
            </a:extLst>
          </p:cNvPr>
          <p:cNvSpPr txBox="1">
            <a:spLocks/>
          </p:cNvSpPr>
          <p:nvPr/>
        </p:nvSpPr>
        <p:spPr>
          <a:xfrm>
            <a:off x="5005396" y="253650"/>
            <a:ext cx="2181208" cy="814251"/>
          </a:xfrm>
          <a:prstGeom prst="rect">
            <a:avLst/>
          </a:prstGeom>
          <a:solidFill>
            <a:schemeClr val="accent4">
              <a:lumMod val="40000"/>
              <a:lumOff val="6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SA"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تمه</a:t>
            </a:r>
            <a:r>
              <a:rPr lang="ar-BH"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ي</a:t>
            </a:r>
            <a:r>
              <a:rPr lang="ar-SA"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ـــد</a:t>
            </a:r>
            <a:endParaRPr lang="en-US"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Rounded Corners 6">
            <a:extLst>
              <a:ext uri="{FF2B5EF4-FFF2-40B4-BE49-F238E27FC236}">
                <a16:creationId xmlns="" xmlns:a16="http://schemas.microsoft.com/office/drawing/2014/main" id="{78472016-7280-43CC-A04C-3A6FF2D1D3FE}"/>
              </a:ext>
            </a:extLst>
          </p:cNvPr>
          <p:cNvSpPr/>
          <p:nvPr/>
        </p:nvSpPr>
        <p:spPr>
          <a:xfrm>
            <a:off x="8555493" y="1268068"/>
            <a:ext cx="2443210" cy="820298"/>
          </a:xfrm>
          <a:prstGeom prst="roundRect">
            <a:avLst/>
          </a:prstGeom>
          <a:solidFill>
            <a:schemeClr val="accent4">
              <a:lumMod val="40000"/>
              <a:lumOff val="6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32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عزيزي</a:t>
            </a:r>
            <a:r>
              <a:rPr kumimoji="0" lang="ar-SA" sz="3200" b="1" i="0" u="none" strike="noStrike" kern="1200" cap="none" spc="0" normalizeH="0" noProof="0" dirty="0">
                <a:ln>
                  <a:noFill/>
                </a:ln>
                <a:solidFill>
                  <a:prstClr val="white"/>
                </a:solidFill>
                <a:effectLst/>
                <a:uLnTx/>
                <a:uFillTx/>
                <a:latin typeface="Sakkal Majalla" panose="02000000000000000000" pitchFamily="2" charset="-78"/>
                <a:cs typeface="Sakkal Majalla" panose="02000000000000000000" pitchFamily="2" charset="-78"/>
              </a:rPr>
              <a:t> </a:t>
            </a:r>
            <a:r>
              <a:rPr lang="ar-SA" sz="32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المتعلم (ة)</a:t>
            </a:r>
            <a:endParaRPr lang="en-US" sz="32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Rounded Corners 1">
            <a:extLst>
              <a:ext uri="{FF2B5EF4-FFF2-40B4-BE49-F238E27FC236}">
                <a16:creationId xmlns="" xmlns:a16="http://schemas.microsoft.com/office/drawing/2014/main" id="{8FA987B6-8E6A-46A2-9718-B5DF7E697616}"/>
              </a:ext>
            </a:extLst>
          </p:cNvPr>
          <p:cNvSpPr/>
          <p:nvPr/>
        </p:nvSpPr>
        <p:spPr>
          <a:xfrm>
            <a:off x="356170" y="2170542"/>
            <a:ext cx="11479660" cy="3863705"/>
          </a:xfrm>
          <a:prstGeom prst="round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r" rtl="1">
              <a:lnSpc>
                <a:spcPct val="150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القرآن الكريم والسّنّة النّبويّة هما مصدرا التّشريع في الإسلام، وكما دُوّن القرآن الكريم دُوِّنت أحاديث الرسول </a:t>
            </a:r>
            <a:r>
              <a:rPr lang="ar-BH"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حتى لا توجد اليوم رواية لا يُعتمد عليها غير مُدوّنة.  </a:t>
            </a:r>
            <a:r>
              <a:rPr lang="ar-BH" sz="2400" b="1" dirty="0">
                <a:latin typeface="Sakkal Majalla" panose="02000000000000000000" pitchFamily="2" charset="-78"/>
                <a:ea typeface="Calibri" panose="020F0502020204030204" pitchFamily="34" charset="0"/>
                <a:cs typeface="Sakkal Majalla" panose="02000000000000000000" pitchFamily="2" charset="-78"/>
              </a:rPr>
              <a:t>وكتب الحديث المدوّنة كثيرة، وهي على درجات، من أشهرها وأوثقها: </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a:p>
            <a:pPr lvl="0" algn="ctr" rtl="1">
              <a:lnSpc>
                <a:spcPct val="150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1. صحيح البخاري.                                  2. صحيح مسلم.</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a:p>
            <a:pPr lvl="0" algn="ctr" rtl="1">
              <a:lnSpc>
                <a:spcPct val="150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3. سنن أبي داود.                                      4. سنن الترمذي.</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a:p>
            <a:pPr lvl="0" algn="ctr" rtl="1">
              <a:lnSpc>
                <a:spcPct val="150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5. سنن النسائي.                                       6. سنن ابن ماجه.</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a:p>
            <a:pPr lvl="0" algn="ctr" rtl="1">
              <a:lnSpc>
                <a:spcPct val="150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وفي هذا الدرس سنقتصر على كتابين منها، هما صحيح البخاري وصحيح مسلم.</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ea typeface="+mj-ea"/>
                <a:cs typeface="Sakkal Majalla" panose="02000000000000000000" pitchFamily="2" charset="-78"/>
              </a:rPr>
              <a:t>الكتب السّتّة / ( دين 103)</a:t>
            </a:r>
          </a:p>
        </p:txBody>
      </p:sp>
    </p:spTree>
    <p:extLst>
      <p:ext uri="{BB962C8B-B14F-4D97-AF65-F5344CB8AC3E}">
        <p14:creationId xmlns:p14="http://schemas.microsoft.com/office/powerpoint/2010/main" val="105477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1500"/>
                            </p:stCondLst>
                            <p:childTnLst>
                              <p:par>
                                <p:cTn id="15" presetID="6"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ea typeface="+mj-ea"/>
                <a:cs typeface="Sakkal Majalla" panose="02000000000000000000" pitchFamily="2" charset="-78"/>
              </a:rPr>
              <a:t>الكتب السّتّة / ( دين 103)</a:t>
            </a:r>
          </a:p>
        </p:txBody>
      </p:sp>
      <p:sp>
        <p:nvSpPr>
          <p:cNvPr id="9" name="Vertical Scroll 8"/>
          <p:cNvSpPr/>
          <p:nvPr/>
        </p:nvSpPr>
        <p:spPr>
          <a:xfrm>
            <a:off x="3313037" y="167290"/>
            <a:ext cx="5473149" cy="1714516"/>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lvl="0" algn="ctr" rtl="1">
              <a:lnSpc>
                <a:spcPct val="107000"/>
              </a:lnSpc>
              <a:spcBef>
                <a:spcPts val="0"/>
              </a:spcBef>
            </a:pPr>
            <a:r>
              <a:rPr lang="ar-SA"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1- </a:t>
            </a: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3313037" y="2101148"/>
            <a:ext cx="5075583" cy="662609"/>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هو: محمد بن إسماعيل بن إبراهيم بن المغيرة البخاري.</a:t>
            </a:r>
          </a:p>
        </p:txBody>
      </p:sp>
      <p:sp>
        <p:nvSpPr>
          <p:cNvPr id="11" name="Rounded Rectangle 10"/>
          <p:cNvSpPr/>
          <p:nvPr/>
        </p:nvSpPr>
        <p:spPr>
          <a:xfrm>
            <a:off x="2633863" y="3026192"/>
            <a:ext cx="6433930" cy="865457"/>
          </a:xfrm>
          <a:prstGeom prst="roundRect">
            <a:avLst/>
          </a:prstGeom>
          <a:solidFill>
            <a:srgbClr val="92CF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ولد في مدينة </a:t>
            </a:r>
            <a:r>
              <a:rPr lang="ar-BH" sz="24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بُخَارَى</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يوم الجمعة 13 شوال سنة (194) ه، وتوفي رحمه الله سنة (256) هـ.</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11"/>
          <p:cNvSpPr/>
          <p:nvPr/>
        </p:nvSpPr>
        <p:spPr>
          <a:xfrm>
            <a:off x="1343181" y="4992942"/>
            <a:ext cx="9333356" cy="120426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والده إسماعيل عالمًا تقيًا ورعًا، رُوي عنه أنه قال عند وفاته: (لا أعلم في مالي درهمًا من حرام ولا من شبهة).فالبخاري رحمه الله من بيت علم، ودين، وورع، وقد ورث هذه الصفات الكريمة عن أبيه.</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2"/>
          <p:cNvSpPr/>
          <p:nvPr/>
        </p:nvSpPr>
        <p:spPr>
          <a:xfrm>
            <a:off x="1612705" y="4110991"/>
            <a:ext cx="8794307" cy="662609"/>
          </a:xfrm>
          <a:prstGeom prst="roundRect">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نسبة إلى مدينة (</a:t>
            </a:r>
            <a:r>
              <a:rPr lang="ar-BH" sz="24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بخارى</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وهي من الإقليم المعروف بتركستان الغربية، بالاتحاد السوفيتي سابقا.</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Oval 13"/>
          <p:cNvSpPr/>
          <p:nvPr/>
        </p:nvSpPr>
        <p:spPr>
          <a:xfrm>
            <a:off x="10059220" y="1372849"/>
            <a:ext cx="1414812" cy="1177328"/>
          </a:xfrm>
          <a:prstGeom prst="ellipse">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نسبه ومولده:</a:t>
            </a:r>
            <a:endPar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30230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3037778" y="108071"/>
            <a:ext cx="6002273" cy="985879"/>
          </a:xfrm>
          <a:prstGeom prst="round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3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من خلال تعلّمي السّابق للإمام البخاري أُتمِّمُ الآتي: </a:t>
            </a:r>
          </a:p>
        </p:txBody>
      </p:sp>
      <p:sp>
        <p:nvSpPr>
          <p:cNvPr id="9" name="Rectangle 8"/>
          <p:cNvSpPr/>
          <p:nvPr/>
        </p:nvSpPr>
        <p:spPr>
          <a:xfrm>
            <a:off x="10059220" y="108071"/>
            <a:ext cx="1891852"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ea typeface="Calibri" panose="020F0502020204030204" pitchFamily="34" charset="0"/>
                <a:cs typeface="Traditional Arabic" panose="02020603050405020304" pitchFamily="18" charset="-78"/>
              </a:rPr>
              <a:t>نشاط(1)</a:t>
            </a:r>
          </a:p>
        </p:txBody>
      </p:sp>
      <p:sp>
        <p:nvSpPr>
          <p:cNvPr id="10" name="Cloud 9">
            <a:extLst>
              <a:ext uri="{FF2B5EF4-FFF2-40B4-BE49-F238E27FC236}">
                <a16:creationId xmlns="" xmlns:a16="http://schemas.microsoft.com/office/drawing/2014/main" id="{92C2CB30-B951-4D69-A302-C2FC7C202E75}"/>
              </a:ext>
            </a:extLst>
          </p:cNvPr>
          <p:cNvSpPr/>
          <p:nvPr/>
        </p:nvSpPr>
        <p:spPr>
          <a:xfrm>
            <a:off x="228489" y="1159348"/>
            <a:ext cx="1995976" cy="1000357"/>
          </a:xfrm>
          <a:prstGeom prst="cloud">
            <a:avLst/>
          </a:prstGeo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prstClr val="black"/>
                </a:solidFill>
                <a:latin typeface="Sakkal Majalla" panose="02000000000000000000" pitchFamily="2" charset="-78"/>
                <a:cs typeface="Sakkal Majalla" panose="02000000000000000000" pitchFamily="2" charset="-78"/>
              </a:rPr>
              <a:t>الإجابة</a:t>
            </a:r>
            <a:endParaRPr lang="en-US" sz="3000" b="1" dirty="0">
              <a:solidFill>
                <a:prstClr val="black"/>
              </a:solidFill>
              <a:latin typeface="Sakkal Majalla" panose="02000000000000000000" pitchFamily="2" charset="-78"/>
              <a:cs typeface="Sakkal Majalla" panose="02000000000000000000" pitchFamily="2" charset="-78"/>
            </a:endParaRPr>
          </a:p>
        </p:txBody>
      </p:sp>
      <p:sp>
        <p:nvSpPr>
          <p:cNvPr id="11" name="Oval 10"/>
          <p:cNvSpPr/>
          <p:nvPr/>
        </p:nvSpPr>
        <p:spPr>
          <a:xfrm>
            <a:off x="9853366" y="1710787"/>
            <a:ext cx="1926083" cy="1000357"/>
          </a:xfrm>
          <a:prstGeom prst="ellipse">
            <a:avLst/>
          </a:prstGeom>
          <a:solidFill>
            <a:srgbClr val="E5DCF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اسمه ونسبه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Oval 11"/>
          <p:cNvSpPr/>
          <p:nvPr/>
        </p:nvSpPr>
        <p:spPr>
          <a:xfrm>
            <a:off x="9853366" y="3429620"/>
            <a:ext cx="1926083" cy="1000357"/>
          </a:xfrm>
          <a:prstGeom prst="ellipse">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ولادته ووفاته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14" name="Oval 13"/>
          <p:cNvSpPr/>
          <p:nvPr/>
        </p:nvSpPr>
        <p:spPr>
          <a:xfrm>
            <a:off x="9853367" y="5068577"/>
            <a:ext cx="1926083" cy="1000357"/>
          </a:xfrm>
          <a:prstGeom prst="ellipse">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أثر تربية والده عليه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Rounded Rectangle 14"/>
          <p:cNvSpPr/>
          <p:nvPr/>
        </p:nvSpPr>
        <p:spPr>
          <a:xfrm>
            <a:off x="2907112" y="1767605"/>
            <a:ext cx="6263606" cy="1328472"/>
          </a:xfrm>
          <a:prstGeom prst="roundRect">
            <a:avLst/>
          </a:prstGeom>
          <a:solidFill>
            <a:srgbClr val="E6CB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هو: محمد بن إسماعيل بن إبراهيم بن المغيرة البخاري، وينسب إلى مدينة (</a:t>
            </a:r>
            <a:r>
              <a:rPr lang="ar-BH" sz="24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بُخارى</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وهي من الإقليم المعروف بتركستان الغربية، بالاتحاد السوفيتي سابقا.</a:t>
            </a:r>
          </a:p>
        </p:txBody>
      </p:sp>
      <p:sp>
        <p:nvSpPr>
          <p:cNvPr id="16" name="Rounded Rectangle 15"/>
          <p:cNvSpPr/>
          <p:nvPr/>
        </p:nvSpPr>
        <p:spPr>
          <a:xfrm>
            <a:off x="2907112" y="3635491"/>
            <a:ext cx="6263606" cy="86545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ولد في مدينة </a:t>
            </a:r>
            <a:r>
              <a:rPr lang="ar-BH" sz="24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بخارى</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يوم الجمعة 13 شوال سنة (194) ه، وتوفي رحمه الله سنة (256) هـ.</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Rounded Rectangle 16"/>
          <p:cNvSpPr/>
          <p:nvPr/>
        </p:nvSpPr>
        <p:spPr>
          <a:xfrm>
            <a:off x="528033" y="5039660"/>
            <a:ext cx="8912181" cy="120426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والده إسماعيل عالمًا تقيًا ورعًا، رُوي عنه أنه قال عند وفاته: ( لا أعلم في مالي درهمًا من حرام ولا من شبهة).فالبخاري رحمه الله من بيت علم، ودين، وورع، وقد ورث هذه الصفات الكريمة عن أبيه.</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87145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6"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80">
                                          <p:stCondLst>
                                            <p:cond delay="0"/>
                                          </p:stCondLst>
                                        </p:cTn>
                                        <p:tgtEl>
                                          <p:spTgt spid="11"/>
                                        </p:tgtEl>
                                      </p:cBhvr>
                                    </p:animEffect>
                                    <p:anim calcmode="lin" valueType="num">
                                      <p:cBhvr>
                                        <p:cTn id="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5" dur="26">
                                          <p:stCondLst>
                                            <p:cond delay="650"/>
                                          </p:stCondLst>
                                        </p:cTn>
                                        <p:tgtEl>
                                          <p:spTgt spid="11"/>
                                        </p:tgtEl>
                                      </p:cBhvr>
                                      <p:to x="100000" y="60000"/>
                                    </p:animScale>
                                    <p:animScale>
                                      <p:cBhvr>
                                        <p:cTn id="26" dur="166" decel="50000">
                                          <p:stCondLst>
                                            <p:cond delay="676"/>
                                          </p:stCondLst>
                                        </p:cTn>
                                        <p:tgtEl>
                                          <p:spTgt spid="11"/>
                                        </p:tgtEl>
                                      </p:cBhvr>
                                      <p:to x="100000" y="100000"/>
                                    </p:animScale>
                                    <p:animScale>
                                      <p:cBhvr>
                                        <p:cTn id="27" dur="26">
                                          <p:stCondLst>
                                            <p:cond delay="1312"/>
                                          </p:stCondLst>
                                        </p:cTn>
                                        <p:tgtEl>
                                          <p:spTgt spid="11"/>
                                        </p:tgtEl>
                                      </p:cBhvr>
                                      <p:to x="100000" y="80000"/>
                                    </p:animScale>
                                    <p:animScale>
                                      <p:cBhvr>
                                        <p:cTn id="28" dur="166" decel="50000">
                                          <p:stCondLst>
                                            <p:cond delay="1338"/>
                                          </p:stCondLst>
                                        </p:cTn>
                                        <p:tgtEl>
                                          <p:spTgt spid="11"/>
                                        </p:tgtEl>
                                      </p:cBhvr>
                                      <p:to x="100000" y="100000"/>
                                    </p:animScale>
                                    <p:animScale>
                                      <p:cBhvr>
                                        <p:cTn id="29" dur="26">
                                          <p:stCondLst>
                                            <p:cond delay="1642"/>
                                          </p:stCondLst>
                                        </p:cTn>
                                        <p:tgtEl>
                                          <p:spTgt spid="11"/>
                                        </p:tgtEl>
                                      </p:cBhvr>
                                      <p:to x="100000" y="90000"/>
                                    </p:animScale>
                                    <p:animScale>
                                      <p:cBhvr>
                                        <p:cTn id="30" dur="166" decel="50000">
                                          <p:stCondLst>
                                            <p:cond delay="1668"/>
                                          </p:stCondLst>
                                        </p:cTn>
                                        <p:tgtEl>
                                          <p:spTgt spid="11"/>
                                        </p:tgtEl>
                                      </p:cBhvr>
                                      <p:to x="100000" y="100000"/>
                                    </p:animScale>
                                    <p:animScale>
                                      <p:cBhvr>
                                        <p:cTn id="31" dur="26">
                                          <p:stCondLst>
                                            <p:cond delay="1808"/>
                                          </p:stCondLst>
                                        </p:cTn>
                                        <p:tgtEl>
                                          <p:spTgt spid="11"/>
                                        </p:tgtEl>
                                      </p:cBhvr>
                                      <p:to x="100000" y="95000"/>
                                    </p:animScale>
                                    <p:animScale>
                                      <p:cBhvr>
                                        <p:cTn id="32" dur="166" decel="50000">
                                          <p:stCondLst>
                                            <p:cond delay="1834"/>
                                          </p:stCondLst>
                                        </p:cTn>
                                        <p:tgtEl>
                                          <p:spTgt spid="11"/>
                                        </p:tgtEl>
                                      </p:cBhvr>
                                      <p:to x="100000" y="100000"/>
                                    </p:animScale>
                                  </p:childTnLst>
                                </p:cTn>
                              </p:par>
                            </p:childTnLst>
                          </p:cTn>
                        </p:par>
                        <p:par>
                          <p:cTn id="33" fill="hold">
                            <p:stCondLst>
                              <p:cond delay="4000"/>
                            </p:stCondLst>
                            <p:childTnLst>
                              <p:par>
                                <p:cTn id="34" presetID="26"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80">
                                          <p:stCondLst>
                                            <p:cond delay="0"/>
                                          </p:stCondLst>
                                        </p:cTn>
                                        <p:tgtEl>
                                          <p:spTgt spid="12"/>
                                        </p:tgtEl>
                                      </p:cBhvr>
                                    </p:animEffect>
                                    <p:anim calcmode="lin" valueType="num">
                                      <p:cBhvr>
                                        <p:cTn id="3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2" dur="26">
                                          <p:stCondLst>
                                            <p:cond delay="650"/>
                                          </p:stCondLst>
                                        </p:cTn>
                                        <p:tgtEl>
                                          <p:spTgt spid="12"/>
                                        </p:tgtEl>
                                      </p:cBhvr>
                                      <p:to x="100000" y="60000"/>
                                    </p:animScale>
                                    <p:animScale>
                                      <p:cBhvr>
                                        <p:cTn id="43" dur="166" decel="50000">
                                          <p:stCondLst>
                                            <p:cond delay="676"/>
                                          </p:stCondLst>
                                        </p:cTn>
                                        <p:tgtEl>
                                          <p:spTgt spid="12"/>
                                        </p:tgtEl>
                                      </p:cBhvr>
                                      <p:to x="100000" y="100000"/>
                                    </p:animScale>
                                    <p:animScale>
                                      <p:cBhvr>
                                        <p:cTn id="44" dur="26">
                                          <p:stCondLst>
                                            <p:cond delay="1312"/>
                                          </p:stCondLst>
                                        </p:cTn>
                                        <p:tgtEl>
                                          <p:spTgt spid="12"/>
                                        </p:tgtEl>
                                      </p:cBhvr>
                                      <p:to x="100000" y="80000"/>
                                    </p:animScale>
                                    <p:animScale>
                                      <p:cBhvr>
                                        <p:cTn id="45" dur="166" decel="50000">
                                          <p:stCondLst>
                                            <p:cond delay="1338"/>
                                          </p:stCondLst>
                                        </p:cTn>
                                        <p:tgtEl>
                                          <p:spTgt spid="12"/>
                                        </p:tgtEl>
                                      </p:cBhvr>
                                      <p:to x="100000" y="100000"/>
                                    </p:animScale>
                                    <p:animScale>
                                      <p:cBhvr>
                                        <p:cTn id="46" dur="26">
                                          <p:stCondLst>
                                            <p:cond delay="1642"/>
                                          </p:stCondLst>
                                        </p:cTn>
                                        <p:tgtEl>
                                          <p:spTgt spid="12"/>
                                        </p:tgtEl>
                                      </p:cBhvr>
                                      <p:to x="100000" y="90000"/>
                                    </p:animScale>
                                    <p:animScale>
                                      <p:cBhvr>
                                        <p:cTn id="47" dur="166" decel="50000">
                                          <p:stCondLst>
                                            <p:cond delay="1668"/>
                                          </p:stCondLst>
                                        </p:cTn>
                                        <p:tgtEl>
                                          <p:spTgt spid="12"/>
                                        </p:tgtEl>
                                      </p:cBhvr>
                                      <p:to x="100000" y="100000"/>
                                    </p:animScale>
                                    <p:animScale>
                                      <p:cBhvr>
                                        <p:cTn id="48" dur="26">
                                          <p:stCondLst>
                                            <p:cond delay="1808"/>
                                          </p:stCondLst>
                                        </p:cTn>
                                        <p:tgtEl>
                                          <p:spTgt spid="12"/>
                                        </p:tgtEl>
                                      </p:cBhvr>
                                      <p:to x="100000" y="95000"/>
                                    </p:animScale>
                                    <p:animScale>
                                      <p:cBhvr>
                                        <p:cTn id="49" dur="166" decel="50000">
                                          <p:stCondLst>
                                            <p:cond delay="1834"/>
                                          </p:stCondLst>
                                        </p:cTn>
                                        <p:tgtEl>
                                          <p:spTgt spid="12"/>
                                        </p:tgtEl>
                                      </p:cBhvr>
                                      <p:to x="100000" y="100000"/>
                                    </p:animScale>
                                  </p:childTnLst>
                                </p:cTn>
                              </p:par>
                            </p:childTnLst>
                          </p:cTn>
                        </p:par>
                        <p:par>
                          <p:cTn id="50" fill="hold">
                            <p:stCondLst>
                              <p:cond delay="6000"/>
                            </p:stCondLst>
                            <p:childTnLst>
                              <p:par>
                                <p:cTn id="51" presetID="26"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80">
                                          <p:stCondLst>
                                            <p:cond delay="0"/>
                                          </p:stCondLst>
                                        </p:cTn>
                                        <p:tgtEl>
                                          <p:spTgt spid="14"/>
                                        </p:tgtEl>
                                      </p:cBhvr>
                                    </p:animEffect>
                                    <p:anim calcmode="lin" valueType="num">
                                      <p:cBhvr>
                                        <p:cTn id="5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9" dur="26">
                                          <p:stCondLst>
                                            <p:cond delay="650"/>
                                          </p:stCondLst>
                                        </p:cTn>
                                        <p:tgtEl>
                                          <p:spTgt spid="14"/>
                                        </p:tgtEl>
                                      </p:cBhvr>
                                      <p:to x="100000" y="60000"/>
                                    </p:animScale>
                                    <p:animScale>
                                      <p:cBhvr>
                                        <p:cTn id="60" dur="166" decel="50000">
                                          <p:stCondLst>
                                            <p:cond delay="676"/>
                                          </p:stCondLst>
                                        </p:cTn>
                                        <p:tgtEl>
                                          <p:spTgt spid="14"/>
                                        </p:tgtEl>
                                      </p:cBhvr>
                                      <p:to x="100000" y="100000"/>
                                    </p:animScale>
                                    <p:animScale>
                                      <p:cBhvr>
                                        <p:cTn id="61" dur="26">
                                          <p:stCondLst>
                                            <p:cond delay="1312"/>
                                          </p:stCondLst>
                                        </p:cTn>
                                        <p:tgtEl>
                                          <p:spTgt spid="14"/>
                                        </p:tgtEl>
                                      </p:cBhvr>
                                      <p:to x="100000" y="80000"/>
                                    </p:animScale>
                                    <p:animScale>
                                      <p:cBhvr>
                                        <p:cTn id="62" dur="166" decel="50000">
                                          <p:stCondLst>
                                            <p:cond delay="1338"/>
                                          </p:stCondLst>
                                        </p:cTn>
                                        <p:tgtEl>
                                          <p:spTgt spid="14"/>
                                        </p:tgtEl>
                                      </p:cBhvr>
                                      <p:to x="100000" y="100000"/>
                                    </p:animScale>
                                    <p:animScale>
                                      <p:cBhvr>
                                        <p:cTn id="63" dur="26">
                                          <p:stCondLst>
                                            <p:cond delay="1642"/>
                                          </p:stCondLst>
                                        </p:cTn>
                                        <p:tgtEl>
                                          <p:spTgt spid="14"/>
                                        </p:tgtEl>
                                      </p:cBhvr>
                                      <p:to x="100000" y="90000"/>
                                    </p:animScale>
                                    <p:animScale>
                                      <p:cBhvr>
                                        <p:cTn id="64" dur="166" decel="50000">
                                          <p:stCondLst>
                                            <p:cond delay="1668"/>
                                          </p:stCondLst>
                                        </p:cTn>
                                        <p:tgtEl>
                                          <p:spTgt spid="14"/>
                                        </p:tgtEl>
                                      </p:cBhvr>
                                      <p:to x="100000" y="100000"/>
                                    </p:animScale>
                                    <p:animScale>
                                      <p:cBhvr>
                                        <p:cTn id="65" dur="26">
                                          <p:stCondLst>
                                            <p:cond delay="1808"/>
                                          </p:stCondLst>
                                        </p:cTn>
                                        <p:tgtEl>
                                          <p:spTgt spid="14"/>
                                        </p:tgtEl>
                                      </p:cBhvr>
                                      <p:to x="100000" y="95000"/>
                                    </p:animScale>
                                    <p:animScale>
                                      <p:cBhvr>
                                        <p:cTn id="66" dur="166" decel="50000">
                                          <p:stCondLst>
                                            <p:cond delay="1834"/>
                                          </p:stCondLst>
                                        </p:cTn>
                                        <p:tgtEl>
                                          <p:spTgt spid="14"/>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80">
                                          <p:stCondLst>
                                            <p:cond delay="0"/>
                                          </p:stCondLst>
                                        </p:cTn>
                                        <p:tgtEl>
                                          <p:spTgt spid="10"/>
                                        </p:tgtEl>
                                      </p:cBhvr>
                                    </p:animEffect>
                                    <p:anim calcmode="lin" valueType="num">
                                      <p:cBhvr>
                                        <p:cTn id="7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7" dur="26">
                                          <p:stCondLst>
                                            <p:cond delay="650"/>
                                          </p:stCondLst>
                                        </p:cTn>
                                        <p:tgtEl>
                                          <p:spTgt spid="10"/>
                                        </p:tgtEl>
                                      </p:cBhvr>
                                      <p:to x="100000" y="60000"/>
                                    </p:animScale>
                                    <p:animScale>
                                      <p:cBhvr>
                                        <p:cTn id="78" dur="166" decel="50000">
                                          <p:stCondLst>
                                            <p:cond delay="676"/>
                                          </p:stCondLst>
                                        </p:cTn>
                                        <p:tgtEl>
                                          <p:spTgt spid="10"/>
                                        </p:tgtEl>
                                      </p:cBhvr>
                                      <p:to x="100000" y="100000"/>
                                    </p:animScale>
                                    <p:animScale>
                                      <p:cBhvr>
                                        <p:cTn id="79" dur="26">
                                          <p:stCondLst>
                                            <p:cond delay="1312"/>
                                          </p:stCondLst>
                                        </p:cTn>
                                        <p:tgtEl>
                                          <p:spTgt spid="10"/>
                                        </p:tgtEl>
                                      </p:cBhvr>
                                      <p:to x="100000" y="80000"/>
                                    </p:animScale>
                                    <p:animScale>
                                      <p:cBhvr>
                                        <p:cTn id="80" dur="166" decel="50000">
                                          <p:stCondLst>
                                            <p:cond delay="1338"/>
                                          </p:stCondLst>
                                        </p:cTn>
                                        <p:tgtEl>
                                          <p:spTgt spid="10"/>
                                        </p:tgtEl>
                                      </p:cBhvr>
                                      <p:to x="100000" y="100000"/>
                                    </p:animScale>
                                    <p:animScale>
                                      <p:cBhvr>
                                        <p:cTn id="81" dur="26">
                                          <p:stCondLst>
                                            <p:cond delay="1642"/>
                                          </p:stCondLst>
                                        </p:cTn>
                                        <p:tgtEl>
                                          <p:spTgt spid="10"/>
                                        </p:tgtEl>
                                      </p:cBhvr>
                                      <p:to x="100000" y="90000"/>
                                    </p:animScale>
                                    <p:animScale>
                                      <p:cBhvr>
                                        <p:cTn id="82" dur="166" decel="50000">
                                          <p:stCondLst>
                                            <p:cond delay="1668"/>
                                          </p:stCondLst>
                                        </p:cTn>
                                        <p:tgtEl>
                                          <p:spTgt spid="10"/>
                                        </p:tgtEl>
                                      </p:cBhvr>
                                      <p:to x="100000" y="100000"/>
                                    </p:animScale>
                                    <p:animScale>
                                      <p:cBhvr>
                                        <p:cTn id="83" dur="26">
                                          <p:stCondLst>
                                            <p:cond delay="1808"/>
                                          </p:stCondLst>
                                        </p:cTn>
                                        <p:tgtEl>
                                          <p:spTgt spid="10"/>
                                        </p:tgtEl>
                                      </p:cBhvr>
                                      <p:to x="100000" y="95000"/>
                                    </p:animScale>
                                    <p:animScale>
                                      <p:cBhvr>
                                        <p:cTn id="84" dur="166" decel="50000">
                                          <p:stCondLst>
                                            <p:cond delay="1834"/>
                                          </p:stCondLst>
                                        </p:cTn>
                                        <p:tgtEl>
                                          <p:spTgt spid="10"/>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fade">
                                      <p:cBhvr>
                                        <p:cTn id="89" dur="1000"/>
                                        <p:tgtEl>
                                          <p:spTgt spid="15"/>
                                        </p:tgtEl>
                                      </p:cBhvr>
                                    </p:animEffect>
                                    <p:anim calcmode="lin" valueType="num">
                                      <p:cBhvr>
                                        <p:cTn id="90" dur="1000" fill="hold"/>
                                        <p:tgtEl>
                                          <p:spTgt spid="15"/>
                                        </p:tgtEl>
                                        <p:attrNameLst>
                                          <p:attrName>ppt_x</p:attrName>
                                        </p:attrNameLst>
                                      </p:cBhvr>
                                      <p:tavLst>
                                        <p:tav tm="0">
                                          <p:val>
                                            <p:strVal val="#ppt_x"/>
                                          </p:val>
                                        </p:tav>
                                        <p:tav tm="100000">
                                          <p:val>
                                            <p:strVal val="#ppt_x"/>
                                          </p:val>
                                        </p:tav>
                                      </p:tavLst>
                                    </p:anim>
                                    <p:anim calcmode="lin" valueType="num">
                                      <p:cBhvr>
                                        <p:cTn id="9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1000"/>
                                        <p:tgtEl>
                                          <p:spTgt spid="16"/>
                                        </p:tgtEl>
                                      </p:cBhvr>
                                    </p:animEffect>
                                    <p:anim calcmode="lin" valueType="num">
                                      <p:cBhvr>
                                        <p:cTn id="97" dur="1000" fill="hold"/>
                                        <p:tgtEl>
                                          <p:spTgt spid="16"/>
                                        </p:tgtEl>
                                        <p:attrNameLst>
                                          <p:attrName>ppt_x</p:attrName>
                                        </p:attrNameLst>
                                      </p:cBhvr>
                                      <p:tavLst>
                                        <p:tav tm="0">
                                          <p:val>
                                            <p:strVal val="#ppt_x"/>
                                          </p:val>
                                        </p:tav>
                                        <p:tav tm="100000">
                                          <p:val>
                                            <p:strVal val="#ppt_x"/>
                                          </p:val>
                                        </p:tav>
                                      </p:tavLst>
                                    </p:anim>
                                    <p:anim calcmode="lin" valueType="num">
                                      <p:cBhvr>
                                        <p:cTn id="9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animEffect transition="in" filter="fade">
                                      <p:cBhvr>
                                        <p:cTn id="103" dur="1000"/>
                                        <p:tgtEl>
                                          <p:spTgt spid="17"/>
                                        </p:tgtEl>
                                      </p:cBhvr>
                                    </p:animEffect>
                                    <p:anim calcmode="lin" valueType="num">
                                      <p:cBhvr>
                                        <p:cTn id="104" dur="1000" fill="hold"/>
                                        <p:tgtEl>
                                          <p:spTgt spid="17"/>
                                        </p:tgtEl>
                                        <p:attrNameLst>
                                          <p:attrName>ppt_x</p:attrName>
                                        </p:attrNameLst>
                                      </p:cBhvr>
                                      <p:tavLst>
                                        <p:tav tm="0">
                                          <p:val>
                                            <p:strVal val="#ppt_x"/>
                                          </p:val>
                                        </p:tav>
                                        <p:tav tm="100000">
                                          <p:val>
                                            <p:strVal val="#ppt_x"/>
                                          </p:val>
                                        </p:tav>
                                      </p:tavLst>
                                    </p:anim>
                                    <p:anim calcmode="lin" valueType="num">
                                      <p:cBhvr>
                                        <p:cTn id="10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animBg="1"/>
      <p:bldP spid="12"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483920" y="235436"/>
            <a:ext cx="5473149" cy="8606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3"/>
          <p:cNvSpPr/>
          <p:nvPr/>
        </p:nvSpPr>
        <p:spPr>
          <a:xfrm>
            <a:off x="2215165" y="1447214"/>
            <a:ext cx="8010658" cy="795752"/>
          </a:xfrm>
          <a:custGeom>
            <a:avLst/>
            <a:gdLst>
              <a:gd name="connsiteX0" fmla="*/ 0 w 8010658"/>
              <a:gd name="connsiteY0" fmla="*/ 132628 h 795752"/>
              <a:gd name="connsiteX1" fmla="*/ 132628 w 8010658"/>
              <a:gd name="connsiteY1" fmla="*/ 0 h 795752"/>
              <a:gd name="connsiteX2" fmla="*/ 7878030 w 8010658"/>
              <a:gd name="connsiteY2" fmla="*/ 0 h 795752"/>
              <a:gd name="connsiteX3" fmla="*/ 8010658 w 8010658"/>
              <a:gd name="connsiteY3" fmla="*/ 132628 h 795752"/>
              <a:gd name="connsiteX4" fmla="*/ 8010658 w 8010658"/>
              <a:gd name="connsiteY4" fmla="*/ 663124 h 795752"/>
              <a:gd name="connsiteX5" fmla="*/ 7878030 w 8010658"/>
              <a:gd name="connsiteY5" fmla="*/ 795752 h 795752"/>
              <a:gd name="connsiteX6" fmla="*/ 132628 w 8010658"/>
              <a:gd name="connsiteY6" fmla="*/ 795752 h 795752"/>
              <a:gd name="connsiteX7" fmla="*/ 0 w 8010658"/>
              <a:gd name="connsiteY7" fmla="*/ 663124 h 795752"/>
              <a:gd name="connsiteX8" fmla="*/ 0 w 8010658"/>
              <a:gd name="connsiteY8" fmla="*/ 132628 h 795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10658" h="795752" fill="none" extrusionOk="0">
                <a:moveTo>
                  <a:pt x="0" y="132628"/>
                </a:moveTo>
                <a:cubicBezTo>
                  <a:pt x="9550" y="68325"/>
                  <a:pt x="59041" y="5045"/>
                  <a:pt x="132628" y="0"/>
                </a:cubicBezTo>
                <a:cubicBezTo>
                  <a:pt x="3550027" y="123637"/>
                  <a:pt x="6305941" y="-167144"/>
                  <a:pt x="7878030" y="0"/>
                </a:cubicBezTo>
                <a:cubicBezTo>
                  <a:pt x="7942265" y="-2822"/>
                  <a:pt x="7996555" y="56388"/>
                  <a:pt x="8010658" y="132628"/>
                </a:cubicBezTo>
                <a:cubicBezTo>
                  <a:pt x="8019765" y="324177"/>
                  <a:pt x="7979313" y="526712"/>
                  <a:pt x="8010658" y="663124"/>
                </a:cubicBezTo>
                <a:cubicBezTo>
                  <a:pt x="8001407" y="738941"/>
                  <a:pt x="7944745" y="787098"/>
                  <a:pt x="7878030" y="795752"/>
                </a:cubicBezTo>
                <a:cubicBezTo>
                  <a:pt x="6858379" y="748499"/>
                  <a:pt x="1835808" y="631579"/>
                  <a:pt x="132628" y="795752"/>
                </a:cubicBezTo>
                <a:cubicBezTo>
                  <a:pt x="62648" y="785238"/>
                  <a:pt x="-6346" y="735364"/>
                  <a:pt x="0" y="663124"/>
                </a:cubicBezTo>
                <a:cubicBezTo>
                  <a:pt x="-20457" y="564935"/>
                  <a:pt x="-46694" y="237862"/>
                  <a:pt x="0" y="132628"/>
                </a:cubicBezTo>
                <a:close/>
              </a:path>
              <a:path w="8010658" h="795752" stroke="0" extrusionOk="0">
                <a:moveTo>
                  <a:pt x="0" y="132628"/>
                </a:moveTo>
                <a:cubicBezTo>
                  <a:pt x="2649" y="65407"/>
                  <a:pt x="59847" y="1606"/>
                  <a:pt x="132628" y="0"/>
                </a:cubicBezTo>
                <a:cubicBezTo>
                  <a:pt x="2073186" y="147813"/>
                  <a:pt x="5200828" y="53704"/>
                  <a:pt x="7878030" y="0"/>
                </a:cubicBezTo>
                <a:cubicBezTo>
                  <a:pt x="7953116" y="848"/>
                  <a:pt x="7998553" y="51136"/>
                  <a:pt x="8010658" y="132628"/>
                </a:cubicBezTo>
                <a:cubicBezTo>
                  <a:pt x="8030211" y="288586"/>
                  <a:pt x="8027110" y="461256"/>
                  <a:pt x="8010658" y="663124"/>
                </a:cubicBezTo>
                <a:cubicBezTo>
                  <a:pt x="8015626" y="740765"/>
                  <a:pt x="7952098" y="797844"/>
                  <a:pt x="7878030" y="795752"/>
                </a:cubicBezTo>
                <a:cubicBezTo>
                  <a:pt x="5514986" y="708059"/>
                  <a:pt x="3519096" y="754828"/>
                  <a:pt x="132628" y="795752"/>
                </a:cubicBezTo>
                <a:cubicBezTo>
                  <a:pt x="59304" y="785208"/>
                  <a:pt x="3323" y="726084"/>
                  <a:pt x="0" y="663124"/>
                </a:cubicBezTo>
                <a:cubicBezTo>
                  <a:pt x="18318" y="594198"/>
                  <a:pt x="7971" y="358782"/>
                  <a:pt x="0" y="132628"/>
                </a:cubicBezTo>
                <a:close/>
              </a:path>
            </a:pathLst>
          </a:custGeom>
          <a:solidFill>
            <a:srgbClr val="E6CBEB"/>
          </a:solidFill>
          <a:ln>
            <a:extLst>
              <a:ext uri="{C807C97D-BFC1-408E-A445-0C87EB9F89A2}">
                <ask:lineSketchStyleProps xmlns="" xmlns:ask="http://schemas.microsoft.com/office/drawing/2018/sketchyshapes" sd="2497667013">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مات أبوه وهو صغير، فكفلته أمّه وأحسنت تربيته، وقد كان له من مال أبيه الذي تركه له ما أعانها على تربيته تربية كريمة صالحة.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10"/>
          <p:cNvSpPr/>
          <p:nvPr/>
        </p:nvSpPr>
        <p:spPr>
          <a:xfrm>
            <a:off x="1495396" y="2355234"/>
            <a:ext cx="9800822" cy="826145"/>
          </a:xfrm>
          <a:prstGeom prst="roundRect">
            <a:avLst/>
          </a:prstGeom>
          <a:solidFill>
            <a:srgbClr val="92CFEA"/>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ظهر نبوغه من صغره وهو في الكُتّاب، فرزقه الله تعالى قلبًا واعيا، وحافظة قوية، فحفظ القرآن، وبدأ في حفظ الحديث وهو لم يبلغ العاشرة من عمره.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Rounded Rectangle 8"/>
          <p:cNvSpPr/>
          <p:nvPr/>
        </p:nvSpPr>
        <p:spPr>
          <a:xfrm>
            <a:off x="1088263" y="3219682"/>
            <a:ext cx="10766739" cy="1184850"/>
          </a:xfrm>
          <a:custGeom>
            <a:avLst/>
            <a:gdLst>
              <a:gd name="connsiteX0" fmla="*/ 0 w 10766739"/>
              <a:gd name="connsiteY0" fmla="*/ 197479 h 1184850"/>
              <a:gd name="connsiteX1" fmla="*/ 197479 w 10766739"/>
              <a:gd name="connsiteY1" fmla="*/ 0 h 1184850"/>
              <a:gd name="connsiteX2" fmla="*/ 669971 w 10766739"/>
              <a:gd name="connsiteY2" fmla="*/ 0 h 1184850"/>
              <a:gd name="connsiteX3" fmla="*/ 1453617 w 10766739"/>
              <a:gd name="connsiteY3" fmla="*/ 0 h 1184850"/>
              <a:gd name="connsiteX4" fmla="*/ 2237263 w 10766739"/>
              <a:gd name="connsiteY4" fmla="*/ 0 h 1184850"/>
              <a:gd name="connsiteX5" fmla="*/ 2917190 w 10766739"/>
              <a:gd name="connsiteY5" fmla="*/ 0 h 1184850"/>
              <a:gd name="connsiteX6" fmla="*/ 3182247 w 10766739"/>
              <a:gd name="connsiteY6" fmla="*/ 0 h 1184850"/>
              <a:gd name="connsiteX7" fmla="*/ 3654739 w 10766739"/>
              <a:gd name="connsiteY7" fmla="*/ 0 h 1184850"/>
              <a:gd name="connsiteX8" fmla="*/ 4127232 w 10766739"/>
              <a:gd name="connsiteY8" fmla="*/ 0 h 1184850"/>
              <a:gd name="connsiteX9" fmla="*/ 4703442 w 10766739"/>
              <a:gd name="connsiteY9" fmla="*/ 0 h 1184850"/>
              <a:gd name="connsiteX10" fmla="*/ 5487087 w 10766739"/>
              <a:gd name="connsiteY10" fmla="*/ 0 h 1184850"/>
              <a:gd name="connsiteX11" fmla="*/ 5959580 w 10766739"/>
              <a:gd name="connsiteY11" fmla="*/ 0 h 1184850"/>
              <a:gd name="connsiteX12" fmla="*/ 6328354 w 10766739"/>
              <a:gd name="connsiteY12" fmla="*/ 0 h 1184850"/>
              <a:gd name="connsiteX13" fmla="*/ 7008282 w 10766739"/>
              <a:gd name="connsiteY13" fmla="*/ 0 h 1184850"/>
              <a:gd name="connsiteX14" fmla="*/ 7480774 w 10766739"/>
              <a:gd name="connsiteY14" fmla="*/ 0 h 1184850"/>
              <a:gd name="connsiteX15" fmla="*/ 7745831 w 10766739"/>
              <a:gd name="connsiteY15" fmla="*/ 0 h 1184850"/>
              <a:gd name="connsiteX16" fmla="*/ 8114605 w 10766739"/>
              <a:gd name="connsiteY16" fmla="*/ 0 h 1184850"/>
              <a:gd name="connsiteX17" fmla="*/ 8690815 w 10766739"/>
              <a:gd name="connsiteY17" fmla="*/ 0 h 1184850"/>
              <a:gd name="connsiteX18" fmla="*/ 8955872 w 10766739"/>
              <a:gd name="connsiteY18" fmla="*/ 0 h 1184850"/>
              <a:gd name="connsiteX19" fmla="*/ 9532082 w 10766739"/>
              <a:gd name="connsiteY19" fmla="*/ 0 h 1184850"/>
              <a:gd name="connsiteX20" fmla="*/ 10569260 w 10766739"/>
              <a:gd name="connsiteY20" fmla="*/ 0 h 1184850"/>
              <a:gd name="connsiteX21" fmla="*/ 10766739 w 10766739"/>
              <a:gd name="connsiteY21" fmla="*/ 197479 h 1184850"/>
              <a:gd name="connsiteX22" fmla="*/ 10766739 w 10766739"/>
              <a:gd name="connsiteY22" fmla="*/ 576627 h 1184850"/>
              <a:gd name="connsiteX23" fmla="*/ 10766739 w 10766739"/>
              <a:gd name="connsiteY23" fmla="*/ 987371 h 1184850"/>
              <a:gd name="connsiteX24" fmla="*/ 10569260 w 10766739"/>
              <a:gd name="connsiteY24" fmla="*/ 1184850 h 1184850"/>
              <a:gd name="connsiteX25" fmla="*/ 9993050 w 10766739"/>
              <a:gd name="connsiteY25" fmla="*/ 1184850 h 1184850"/>
              <a:gd name="connsiteX26" fmla="*/ 9624276 w 10766739"/>
              <a:gd name="connsiteY26" fmla="*/ 1184850 h 1184850"/>
              <a:gd name="connsiteX27" fmla="*/ 9255501 w 10766739"/>
              <a:gd name="connsiteY27" fmla="*/ 1184850 h 1184850"/>
              <a:gd name="connsiteX28" fmla="*/ 8471855 w 10766739"/>
              <a:gd name="connsiteY28" fmla="*/ 1184850 h 1184850"/>
              <a:gd name="connsiteX29" fmla="*/ 8103081 w 10766739"/>
              <a:gd name="connsiteY29" fmla="*/ 1184850 h 1184850"/>
              <a:gd name="connsiteX30" fmla="*/ 7734307 w 10766739"/>
              <a:gd name="connsiteY30" fmla="*/ 1184850 h 1184850"/>
              <a:gd name="connsiteX31" fmla="*/ 7365532 w 10766739"/>
              <a:gd name="connsiteY31" fmla="*/ 1184850 h 1184850"/>
              <a:gd name="connsiteX32" fmla="*/ 6581886 w 10766739"/>
              <a:gd name="connsiteY32" fmla="*/ 1184850 h 1184850"/>
              <a:gd name="connsiteX33" fmla="*/ 5901959 w 10766739"/>
              <a:gd name="connsiteY33" fmla="*/ 1184850 h 1184850"/>
              <a:gd name="connsiteX34" fmla="*/ 5222031 w 10766739"/>
              <a:gd name="connsiteY34" fmla="*/ 1184850 h 1184850"/>
              <a:gd name="connsiteX35" fmla="*/ 4853256 w 10766739"/>
              <a:gd name="connsiteY35" fmla="*/ 1184850 h 1184850"/>
              <a:gd name="connsiteX36" fmla="*/ 4484482 w 10766739"/>
              <a:gd name="connsiteY36" fmla="*/ 1184850 h 1184850"/>
              <a:gd name="connsiteX37" fmla="*/ 4219425 w 10766739"/>
              <a:gd name="connsiteY37" fmla="*/ 1184850 h 1184850"/>
              <a:gd name="connsiteX38" fmla="*/ 3539497 w 10766739"/>
              <a:gd name="connsiteY38" fmla="*/ 1184850 h 1184850"/>
              <a:gd name="connsiteX39" fmla="*/ 3170723 w 10766739"/>
              <a:gd name="connsiteY39" fmla="*/ 1184850 h 1184850"/>
              <a:gd name="connsiteX40" fmla="*/ 2490795 w 10766739"/>
              <a:gd name="connsiteY40" fmla="*/ 1184850 h 1184850"/>
              <a:gd name="connsiteX41" fmla="*/ 1707149 w 10766739"/>
              <a:gd name="connsiteY41" fmla="*/ 1184850 h 1184850"/>
              <a:gd name="connsiteX42" fmla="*/ 923504 w 10766739"/>
              <a:gd name="connsiteY42" fmla="*/ 1184850 h 1184850"/>
              <a:gd name="connsiteX43" fmla="*/ 197479 w 10766739"/>
              <a:gd name="connsiteY43" fmla="*/ 1184850 h 1184850"/>
              <a:gd name="connsiteX44" fmla="*/ 0 w 10766739"/>
              <a:gd name="connsiteY44" fmla="*/ 987371 h 1184850"/>
              <a:gd name="connsiteX45" fmla="*/ 0 w 10766739"/>
              <a:gd name="connsiteY45" fmla="*/ 584526 h 1184850"/>
              <a:gd name="connsiteX46" fmla="*/ 0 w 10766739"/>
              <a:gd name="connsiteY46" fmla="*/ 197479 h 118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766739" h="1184850" fill="none" extrusionOk="0">
                <a:moveTo>
                  <a:pt x="0" y="197479"/>
                </a:moveTo>
                <a:cubicBezTo>
                  <a:pt x="3300" y="90652"/>
                  <a:pt x="70764" y="-7423"/>
                  <a:pt x="197479" y="0"/>
                </a:cubicBezTo>
                <a:cubicBezTo>
                  <a:pt x="318888" y="-49024"/>
                  <a:pt x="564515" y="36679"/>
                  <a:pt x="669971" y="0"/>
                </a:cubicBezTo>
                <a:cubicBezTo>
                  <a:pt x="775427" y="-36679"/>
                  <a:pt x="1198273" y="8118"/>
                  <a:pt x="1453617" y="0"/>
                </a:cubicBezTo>
                <a:cubicBezTo>
                  <a:pt x="1708961" y="-8118"/>
                  <a:pt x="1915364" y="24527"/>
                  <a:pt x="2237263" y="0"/>
                </a:cubicBezTo>
                <a:cubicBezTo>
                  <a:pt x="2559162" y="-24527"/>
                  <a:pt x="2698877" y="37088"/>
                  <a:pt x="2917190" y="0"/>
                </a:cubicBezTo>
                <a:cubicBezTo>
                  <a:pt x="3135503" y="-37088"/>
                  <a:pt x="3118712" y="6387"/>
                  <a:pt x="3182247" y="0"/>
                </a:cubicBezTo>
                <a:cubicBezTo>
                  <a:pt x="3245782" y="-6387"/>
                  <a:pt x="3543156" y="40183"/>
                  <a:pt x="3654739" y="0"/>
                </a:cubicBezTo>
                <a:cubicBezTo>
                  <a:pt x="3766322" y="-40183"/>
                  <a:pt x="4002595" y="51101"/>
                  <a:pt x="4127232" y="0"/>
                </a:cubicBezTo>
                <a:cubicBezTo>
                  <a:pt x="4251869" y="-51101"/>
                  <a:pt x="4510164" y="55700"/>
                  <a:pt x="4703442" y="0"/>
                </a:cubicBezTo>
                <a:cubicBezTo>
                  <a:pt x="4896720" y="-55700"/>
                  <a:pt x="5149081" y="19073"/>
                  <a:pt x="5487087" y="0"/>
                </a:cubicBezTo>
                <a:cubicBezTo>
                  <a:pt x="5825094" y="-19073"/>
                  <a:pt x="5757959" y="25146"/>
                  <a:pt x="5959580" y="0"/>
                </a:cubicBezTo>
                <a:cubicBezTo>
                  <a:pt x="6161201" y="-25146"/>
                  <a:pt x="6166226" y="31493"/>
                  <a:pt x="6328354" y="0"/>
                </a:cubicBezTo>
                <a:cubicBezTo>
                  <a:pt x="6490482" y="-31493"/>
                  <a:pt x="6763965" y="6800"/>
                  <a:pt x="7008282" y="0"/>
                </a:cubicBezTo>
                <a:cubicBezTo>
                  <a:pt x="7252599" y="-6800"/>
                  <a:pt x="7313893" y="12021"/>
                  <a:pt x="7480774" y="0"/>
                </a:cubicBezTo>
                <a:cubicBezTo>
                  <a:pt x="7647655" y="-12021"/>
                  <a:pt x="7615341" y="25932"/>
                  <a:pt x="7745831" y="0"/>
                </a:cubicBezTo>
                <a:cubicBezTo>
                  <a:pt x="7876321" y="-25932"/>
                  <a:pt x="8040380" y="33180"/>
                  <a:pt x="8114605" y="0"/>
                </a:cubicBezTo>
                <a:cubicBezTo>
                  <a:pt x="8188830" y="-33180"/>
                  <a:pt x="8422530" y="12057"/>
                  <a:pt x="8690815" y="0"/>
                </a:cubicBezTo>
                <a:cubicBezTo>
                  <a:pt x="8959100" y="-12057"/>
                  <a:pt x="8824769" y="27376"/>
                  <a:pt x="8955872" y="0"/>
                </a:cubicBezTo>
                <a:cubicBezTo>
                  <a:pt x="9086975" y="-27376"/>
                  <a:pt x="9284217" y="47104"/>
                  <a:pt x="9532082" y="0"/>
                </a:cubicBezTo>
                <a:cubicBezTo>
                  <a:pt x="9779947" y="-47104"/>
                  <a:pt x="10290320" y="92441"/>
                  <a:pt x="10569260" y="0"/>
                </a:cubicBezTo>
                <a:cubicBezTo>
                  <a:pt x="10675291" y="-19350"/>
                  <a:pt x="10780915" y="115421"/>
                  <a:pt x="10766739" y="197479"/>
                </a:cubicBezTo>
                <a:cubicBezTo>
                  <a:pt x="10789289" y="321676"/>
                  <a:pt x="10745574" y="438540"/>
                  <a:pt x="10766739" y="576627"/>
                </a:cubicBezTo>
                <a:cubicBezTo>
                  <a:pt x="10787904" y="714714"/>
                  <a:pt x="10736600" y="890460"/>
                  <a:pt x="10766739" y="987371"/>
                </a:cubicBezTo>
                <a:cubicBezTo>
                  <a:pt x="10769210" y="1090811"/>
                  <a:pt x="10695314" y="1212211"/>
                  <a:pt x="10569260" y="1184850"/>
                </a:cubicBezTo>
                <a:cubicBezTo>
                  <a:pt x="10404719" y="1215949"/>
                  <a:pt x="10180228" y="1168115"/>
                  <a:pt x="9993050" y="1184850"/>
                </a:cubicBezTo>
                <a:cubicBezTo>
                  <a:pt x="9805872" y="1201585"/>
                  <a:pt x="9804560" y="1180723"/>
                  <a:pt x="9624276" y="1184850"/>
                </a:cubicBezTo>
                <a:cubicBezTo>
                  <a:pt x="9443992" y="1188977"/>
                  <a:pt x="9427791" y="1170589"/>
                  <a:pt x="9255501" y="1184850"/>
                </a:cubicBezTo>
                <a:cubicBezTo>
                  <a:pt x="9083211" y="1199111"/>
                  <a:pt x="8846532" y="1131360"/>
                  <a:pt x="8471855" y="1184850"/>
                </a:cubicBezTo>
                <a:cubicBezTo>
                  <a:pt x="8097178" y="1238340"/>
                  <a:pt x="8257898" y="1182316"/>
                  <a:pt x="8103081" y="1184850"/>
                </a:cubicBezTo>
                <a:cubicBezTo>
                  <a:pt x="7948264" y="1187384"/>
                  <a:pt x="7845377" y="1161988"/>
                  <a:pt x="7734307" y="1184850"/>
                </a:cubicBezTo>
                <a:cubicBezTo>
                  <a:pt x="7623237" y="1207712"/>
                  <a:pt x="7482936" y="1172264"/>
                  <a:pt x="7365532" y="1184850"/>
                </a:cubicBezTo>
                <a:cubicBezTo>
                  <a:pt x="7248129" y="1197436"/>
                  <a:pt x="6806896" y="1169672"/>
                  <a:pt x="6581886" y="1184850"/>
                </a:cubicBezTo>
                <a:cubicBezTo>
                  <a:pt x="6356876" y="1200028"/>
                  <a:pt x="6160239" y="1140515"/>
                  <a:pt x="5901959" y="1184850"/>
                </a:cubicBezTo>
                <a:cubicBezTo>
                  <a:pt x="5643679" y="1229185"/>
                  <a:pt x="5506205" y="1141312"/>
                  <a:pt x="5222031" y="1184850"/>
                </a:cubicBezTo>
                <a:cubicBezTo>
                  <a:pt x="4937857" y="1228388"/>
                  <a:pt x="4952333" y="1145903"/>
                  <a:pt x="4853256" y="1184850"/>
                </a:cubicBezTo>
                <a:cubicBezTo>
                  <a:pt x="4754180" y="1223797"/>
                  <a:pt x="4653492" y="1147147"/>
                  <a:pt x="4484482" y="1184850"/>
                </a:cubicBezTo>
                <a:cubicBezTo>
                  <a:pt x="4315472" y="1222553"/>
                  <a:pt x="4278154" y="1171570"/>
                  <a:pt x="4219425" y="1184850"/>
                </a:cubicBezTo>
                <a:cubicBezTo>
                  <a:pt x="4160696" y="1198130"/>
                  <a:pt x="3830591" y="1150781"/>
                  <a:pt x="3539497" y="1184850"/>
                </a:cubicBezTo>
                <a:cubicBezTo>
                  <a:pt x="3248403" y="1218919"/>
                  <a:pt x="3301228" y="1170513"/>
                  <a:pt x="3170723" y="1184850"/>
                </a:cubicBezTo>
                <a:cubicBezTo>
                  <a:pt x="3040218" y="1199187"/>
                  <a:pt x="2778973" y="1169213"/>
                  <a:pt x="2490795" y="1184850"/>
                </a:cubicBezTo>
                <a:cubicBezTo>
                  <a:pt x="2202617" y="1200487"/>
                  <a:pt x="1994137" y="1169982"/>
                  <a:pt x="1707149" y="1184850"/>
                </a:cubicBezTo>
                <a:cubicBezTo>
                  <a:pt x="1420161" y="1199718"/>
                  <a:pt x="1249916" y="1144126"/>
                  <a:pt x="923504" y="1184850"/>
                </a:cubicBezTo>
                <a:cubicBezTo>
                  <a:pt x="597092" y="1225574"/>
                  <a:pt x="498343" y="1155982"/>
                  <a:pt x="197479" y="1184850"/>
                </a:cubicBezTo>
                <a:cubicBezTo>
                  <a:pt x="109767" y="1174618"/>
                  <a:pt x="-5877" y="1089724"/>
                  <a:pt x="0" y="987371"/>
                </a:cubicBezTo>
                <a:cubicBezTo>
                  <a:pt x="-33911" y="861374"/>
                  <a:pt x="36035" y="727721"/>
                  <a:pt x="0" y="584526"/>
                </a:cubicBezTo>
                <a:cubicBezTo>
                  <a:pt x="-36035" y="441332"/>
                  <a:pt x="27982" y="382086"/>
                  <a:pt x="0" y="197479"/>
                </a:cubicBezTo>
                <a:close/>
              </a:path>
              <a:path w="10766739" h="1184850" stroke="0" extrusionOk="0">
                <a:moveTo>
                  <a:pt x="0" y="197479"/>
                </a:moveTo>
                <a:cubicBezTo>
                  <a:pt x="9102" y="69929"/>
                  <a:pt x="76491" y="-3188"/>
                  <a:pt x="197479" y="0"/>
                </a:cubicBezTo>
                <a:cubicBezTo>
                  <a:pt x="330054" y="-23043"/>
                  <a:pt x="465409" y="31575"/>
                  <a:pt x="566253" y="0"/>
                </a:cubicBezTo>
                <a:cubicBezTo>
                  <a:pt x="667097" y="-31575"/>
                  <a:pt x="788352" y="11125"/>
                  <a:pt x="935028" y="0"/>
                </a:cubicBezTo>
                <a:cubicBezTo>
                  <a:pt x="1081704" y="-11125"/>
                  <a:pt x="1229949" y="20548"/>
                  <a:pt x="1303802" y="0"/>
                </a:cubicBezTo>
                <a:cubicBezTo>
                  <a:pt x="1377655" y="-20548"/>
                  <a:pt x="1770879" y="48664"/>
                  <a:pt x="2087448" y="0"/>
                </a:cubicBezTo>
                <a:cubicBezTo>
                  <a:pt x="2404017" y="-48664"/>
                  <a:pt x="2440491" y="23619"/>
                  <a:pt x="2663658" y="0"/>
                </a:cubicBezTo>
                <a:cubicBezTo>
                  <a:pt x="2886825" y="-23619"/>
                  <a:pt x="3148434" y="22342"/>
                  <a:pt x="3447304" y="0"/>
                </a:cubicBezTo>
                <a:cubicBezTo>
                  <a:pt x="3746174" y="-22342"/>
                  <a:pt x="3621839" y="27433"/>
                  <a:pt x="3712360" y="0"/>
                </a:cubicBezTo>
                <a:cubicBezTo>
                  <a:pt x="3802881" y="-27433"/>
                  <a:pt x="3898101" y="18868"/>
                  <a:pt x="4081135" y="0"/>
                </a:cubicBezTo>
                <a:cubicBezTo>
                  <a:pt x="4264169" y="-18868"/>
                  <a:pt x="4365439" y="44057"/>
                  <a:pt x="4449909" y="0"/>
                </a:cubicBezTo>
                <a:cubicBezTo>
                  <a:pt x="4534379" y="-44057"/>
                  <a:pt x="4860837" y="89968"/>
                  <a:pt x="5233555" y="0"/>
                </a:cubicBezTo>
                <a:cubicBezTo>
                  <a:pt x="5606273" y="-89968"/>
                  <a:pt x="5528970" y="56881"/>
                  <a:pt x="5809765" y="0"/>
                </a:cubicBezTo>
                <a:cubicBezTo>
                  <a:pt x="6090560" y="-56881"/>
                  <a:pt x="5975147" y="21770"/>
                  <a:pt x="6074822" y="0"/>
                </a:cubicBezTo>
                <a:cubicBezTo>
                  <a:pt x="6174497" y="-21770"/>
                  <a:pt x="6492735" y="7056"/>
                  <a:pt x="6651032" y="0"/>
                </a:cubicBezTo>
                <a:cubicBezTo>
                  <a:pt x="6809329" y="-7056"/>
                  <a:pt x="6908459" y="2901"/>
                  <a:pt x="7019806" y="0"/>
                </a:cubicBezTo>
                <a:cubicBezTo>
                  <a:pt x="7131153" y="-2901"/>
                  <a:pt x="7219927" y="22253"/>
                  <a:pt x="7284863" y="0"/>
                </a:cubicBezTo>
                <a:cubicBezTo>
                  <a:pt x="7349799" y="-22253"/>
                  <a:pt x="7488557" y="18022"/>
                  <a:pt x="7549919" y="0"/>
                </a:cubicBezTo>
                <a:cubicBezTo>
                  <a:pt x="7611281" y="-18022"/>
                  <a:pt x="7754122" y="32130"/>
                  <a:pt x="7918694" y="0"/>
                </a:cubicBezTo>
                <a:cubicBezTo>
                  <a:pt x="8083266" y="-32130"/>
                  <a:pt x="8053740" y="22299"/>
                  <a:pt x="8183750" y="0"/>
                </a:cubicBezTo>
                <a:cubicBezTo>
                  <a:pt x="8313760" y="-22299"/>
                  <a:pt x="8380871" y="15464"/>
                  <a:pt x="8448807" y="0"/>
                </a:cubicBezTo>
                <a:cubicBezTo>
                  <a:pt x="8516743" y="-15464"/>
                  <a:pt x="8671056" y="4440"/>
                  <a:pt x="8817581" y="0"/>
                </a:cubicBezTo>
                <a:cubicBezTo>
                  <a:pt x="8964106" y="-4440"/>
                  <a:pt x="9014142" y="29526"/>
                  <a:pt x="9082638" y="0"/>
                </a:cubicBezTo>
                <a:cubicBezTo>
                  <a:pt x="9151134" y="-29526"/>
                  <a:pt x="9230562" y="19986"/>
                  <a:pt x="9347695" y="0"/>
                </a:cubicBezTo>
                <a:cubicBezTo>
                  <a:pt x="9464828" y="-19986"/>
                  <a:pt x="9675935" y="29446"/>
                  <a:pt x="9923905" y="0"/>
                </a:cubicBezTo>
                <a:cubicBezTo>
                  <a:pt x="10171875" y="-29446"/>
                  <a:pt x="10298669" y="11014"/>
                  <a:pt x="10569260" y="0"/>
                </a:cubicBezTo>
                <a:cubicBezTo>
                  <a:pt x="10670316" y="16155"/>
                  <a:pt x="10754105" y="90379"/>
                  <a:pt x="10766739" y="197479"/>
                </a:cubicBezTo>
                <a:cubicBezTo>
                  <a:pt x="10767492" y="293040"/>
                  <a:pt x="10738172" y="459597"/>
                  <a:pt x="10766739" y="568728"/>
                </a:cubicBezTo>
                <a:cubicBezTo>
                  <a:pt x="10795306" y="677859"/>
                  <a:pt x="10737397" y="806825"/>
                  <a:pt x="10766739" y="987371"/>
                </a:cubicBezTo>
                <a:cubicBezTo>
                  <a:pt x="10752713" y="1091983"/>
                  <a:pt x="10673594" y="1168952"/>
                  <a:pt x="10569260" y="1184850"/>
                </a:cubicBezTo>
                <a:cubicBezTo>
                  <a:pt x="10298035" y="1189042"/>
                  <a:pt x="10163403" y="1107681"/>
                  <a:pt x="9889332" y="1184850"/>
                </a:cubicBezTo>
                <a:cubicBezTo>
                  <a:pt x="9615261" y="1262019"/>
                  <a:pt x="9512533" y="1168099"/>
                  <a:pt x="9313122" y="1184850"/>
                </a:cubicBezTo>
                <a:cubicBezTo>
                  <a:pt x="9113711" y="1201601"/>
                  <a:pt x="8969225" y="1153812"/>
                  <a:pt x="8840630" y="1184850"/>
                </a:cubicBezTo>
                <a:cubicBezTo>
                  <a:pt x="8712035" y="1215888"/>
                  <a:pt x="8403337" y="1133679"/>
                  <a:pt x="8160702" y="1184850"/>
                </a:cubicBezTo>
                <a:cubicBezTo>
                  <a:pt x="7918067" y="1236021"/>
                  <a:pt x="7811988" y="1169963"/>
                  <a:pt x="7480774" y="1184850"/>
                </a:cubicBezTo>
                <a:cubicBezTo>
                  <a:pt x="7149560" y="1199737"/>
                  <a:pt x="6924236" y="1169215"/>
                  <a:pt x="6697128" y="1184850"/>
                </a:cubicBezTo>
                <a:cubicBezTo>
                  <a:pt x="6470020" y="1200485"/>
                  <a:pt x="6543779" y="1157927"/>
                  <a:pt x="6432072" y="1184850"/>
                </a:cubicBezTo>
                <a:cubicBezTo>
                  <a:pt x="6320365" y="1211773"/>
                  <a:pt x="6084396" y="1133951"/>
                  <a:pt x="5855862" y="1184850"/>
                </a:cubicBezTo>
                <a:cubicBezTo>
                  <a:pt x="5627328" y="1235749"/>
                  <a:pt x="5595866" y="1165679"/>
                  <a:pt x="5487087" y="1184850"/>
                </a:cubicBezTo>
                <a:cubicBezTo>
                  <a:pt x="5378308" y="1204021"/>
                  <a:pt x="5073193" y="1129873"/>
                  <a:pt x="4703442" y="1184850"/>
                </a:cubicBezTo>
                <a:cubicBezTo>
                  <a:pt x="4333692" y="1239827"/>
                  <a:pt x="4257940" y="1181792"/>
                  <a:pt x="3919796" y="1184850"/>
                </a:cubicBezTo>
                <a:cubicBezTo>
                  <a:pt x="3581652" y="1187908"/>
                  <a:pt x="3465170" y="1183481"/>
                  <a:pt x="3136150" y="1184850"/>
                </a:cubicBezTo>
                <a:cubicBezTo>
                  <a:pt x="2807130" y="1186219"/>
                  <a:pt x="2729995" y="1141361"/>
                  <a:pt x="2559940" y="1184850"/>
                </a:cubicBezTo>
                <a:cubicBezTo>
                  <a:pt x="2389885" y="1228339"/>
                  <a:pt x="2388702" y="1158730"/>
                  <a:pt x="2294884" y="1184850"/>
                </a:cubicBezTo>
                <a:cubicBezTo>
                  <a:pt x="2201066" y="1210970"/>
                  <a:pt x="1971393" y="1170758"/>
                  <a:pt x="1718674" y="1184850"/>
                </a:cubicBezTo>
                <a:cubicBezTo>
                  <a:pt x="1465955" y="1198942"/>
                  <a:pt x="1304802" y="1171577"/>
                  <a:pt x="1142463" y="1184850"/>
                </a:cubicBezTo>
                <a:cubicBezTo>
                  <a:pt x="980124" y="1198123"/>
                  <a:pt x="462218" y="1119026"/>
                  <a:pt x="197479" y="1184850"/>
                </a:cubicBezTo>
                <a:cubicBezTo>
                  <a:pt x="78461" y="1177908"/>
                  <a:pt x="21080" y="1073138"/>
                  <a:pt x="0" y="987371"/>
                </a:cubicBezTo>
                <a:cubicBezTo>
                  <a:pt x="-40828" y="877875"/>
                  <a:pt x="22013" y="768375"/>
                  <a:pt x="0" y="616122"/>
                </a:cubicBezTo>
                <a:cubicBezTo>
                  <a:pt x="-22013" y="463869"/>
                  <a:pt x="29293" y="316878"/>
                  <a:pt x="0" y="197479"/>
                </a:cubicBezTo>
                <a:close/>
              </a:path>
            </a:pathLst>
          </a:custGeom>
          <a:solidFill>
            <a:schemeClr val="accent4">
              <a:lumMod val="40000"/>
              <a:lumOff val="60000"/>
            </a:schemeClr>
          </a:solidFill>
          <a:ln>
            <a:extLst>
              <a:ext uri="{C807C97D-BFC1-408E-A445-0C87EB9F89A2}">
                <ask:lineSketchStyleProps xmlns="" xmlns:ask="http://schemas.microsoft.com/office/drawing/2018/sketchyshapes" sd="2107082688">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التقى علماء بلده وعصره، فأخذ الحديث والعلم عنهم، ورحل إلى معظم الأقطار الإسلامية التي اشتهرت بالحديث، فزار: الحجاز، والشام، ومصر، والبصرة، والكوفة، وبغداد، وكان لا يسمع بعالم إلا رحل إليه، وسمع منه، رُوي عنه أنه قال: (كتبتُ عن ألف وثمانين محدثا).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Rounded Rectangle 10"/>
          <p:cNvSpPr/>
          <p:nvPr/>
        </p:nvSpPr>
        <p:spPr>
          <a:xfrm>
            <a:off x="579549" y="4546063"/>
            <a:ext cx="11468635" cy="1794632"/>
          </a:xfrm>
          <a:custGeom>
            <a:avLst/>
            <a:gdLst>
              <a:gd name="connsiteX0" fmla="*/ 0 w 11468635"/>
              <a:gd name="connsiteY0" fmla="*/ 299111 h 1794632"/>
              <a:gd name="connsiteX1" fmla="*/ 299111 w 11468635"/>
              <a:gd name="connsiteY1" fmla="*/ 0 h 1794632"/>
              <a:gd name="connsiteX2" fmla="*/ 11169524 w 11468635"/>
              <a:gd name="connsiteY2" fmla="*/ 0 h 1794632"/>
              <a:gd name="connsiteX3" fmla="*/ 11468635 w 11468635"/>
              <a:gd name="connsiteY3" fmla="*/ 299111 h 1794632"/>
              <a:gd name="connsiteX4" fmla="*/ 11468635 w 11468635"/>
              <a:gd name="connsiteY4" fmla="*/ 1495521 h 1794632"/>
              <a:gd name="connsiteX5" fmla="*/ 11169524 w 11468635"/>
              <a:gd name="connsiteY5" fmla="*/ 1794632 h 1794632"/>
              <a:gd name="connsiteX6" fmla="*/ 299111 w 11468635"/>
              <a:gd name="connsiteY6" fmla="*/ 1794632 h 1794632"/>
              <a:gd name="connsiteX7" fmla="*/ 0 w 11468635"/>
              <a:gd name="connsiteY7" fmla="*/ 1495521 h 1794632"/>
              <a:gd name="connsiteX8" fmla="*/ 0 w 11468635"/>
              <a:gd name="connsiteY8" fmla="*/ 299111 h 179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68635" h="1794632" fill="none" extrusionOk="0">
                <a:moveTo>
                  <a:pt x="0" y="299111"/>
                </a:moveTo>
                <a:cubicBezTo>
                  <a:pt x="23634" y="132378"/>
                  <a:pt x="132199" y="6672"/>
                  <a:pt x="299111" y="0"/>
                </a:cubicBezTo>
                <a:cubicBezTo>
                  <a:pt x="4573610" y="97020"/>
                  <a:pt x="8248737" y="-87037"/>
                  <a:pt x="11169524" y="0"/>
                </a:cubicBezTo>
                <a:cubicBezTo>
                  <a:pt x="11331892" y="-6798"/>
                  <a:pt x="11439266" y="141932"/>
                  <a:pt x="11468635" y="299111"/>
                </a:cubicBezTo>
                <a:cubicBezTo>
                  <a:pt x="11393158" y="790942"/>
                  <a:pt x="11366371" y="1367433"/>
                  <a:pt x="11468635" y="1495521"/>
                </a:cubicBezTo>
                <a:cubicBezTo>
                  <a:pt x="11472985" y="1639627"/>
                  <a:pt x="11320077" y="1804144"/>
                  <a:pt x="11169524" y="1794632"/>
                </a:cubicBezTo>
                <a:cubicBezTo>
                  <a:pt x="6824041" y="1799765"/>
                  <a:pt x="2181850" y="1900837"/>
                  <a:pt x="299111" y="1794632"/>
                </a:cubicBezTo>
                <a:cubicBezTo>
                  <a:pt x="134956" y="1809820"/>
                  <a:pt x="-31144" y="1663717"/>
                  <a:pt x="0" y="1495521"/>
                </a:cubicBezTo>
                <a:cubicBezTo>
                  <a:pt x="1659" y="1123147"/>
                  <a:pt x="7111" y="632570"/>
                  <a:pt x="0" y="299111"/>
                </a:cubicBezTo>
                <a:close/>
              </a:path>
              <a:path w="11468635" h="1794632" stroke="0" extrusionOk="0">
                <a:moveTo>
                  <a:pt x="0" y="299111"/>
                </a:moveTo>
                <a:cubicBezTo>
                  <a:pt x="9003" y="135801"/>
                  <a:pt x="133247" y="-4927"/>
                  <a:pt x="299111" y="0"/>
                </a:cubicBezTo>
                <a:cubicBezTo>
                  <a:pt x="4862711" y="-20882"/>
                  <a:pt x="5827059" y="-93917"/>
                  <a:pt x="11169524" y="0"/>
                </a:cubicBezTo>
                <a:cubicBezTo>
                  <a:pt x="11332544" y="19546"/>
                  <a:pt x="11471874" y="133255"/>
                  <a:pt x="11468635" y="299111"/>
                </a:cubicBezTo>
                <a:cubicBezTo>
                  <a:pt x="11513483" y="687330"/>
                  <a:pt x="11534522" y="923823"/>
                  <a:pt x="11468635" y="1495521"/>
                </a:cubicBezTo>
                <a:cubicBezTo>
                  <a:pt x="11485256" y="1633184"/>
                  <a:pt x="11344788" y="1784011"/>
                  <a:pt x="11169524" y="1794632"/>
                </a:cubicBezTo>
                <a:cubicBezTo>
                  <a:pt x="6538250" y="1630579"/>
                  <a:pt x="3358557" y="1809541"/>
                  <a:pt x="299111" y="1794632"/>
                </a:cubicBezTo>
                <a:cubicBezTo>
                  <a:pt x="142334" y="1780418"/>
                  <a:pt x="-897" y="1642212"/>
                  <a:pt x="0" y="1495521"/>
                </a:cubicBezTo>
                <a:cubicBezTo>
                  <a:pt x="-5310" y="928651"/>
                  <a:pt x="103329" y="673204"/>
                  <a:pt x="0" y="299111"/>
                </a:cubicBezTo>
                <a:close/>
              </a:path>
            </a:pathLst>
          </a:custGeom>
          <a:solidFill>
            <a:srgbClr val="D6FCEF"/>
          </a:solidFill>
          <a:ln>
            <a:extLst>
              <a:ext uri="{C807C97D-BFC1-408E-A445-0C87EB9F89A2}">
                <ask:lineSketchStyleProps xmlns="" xmlns:ask="http://schemas.microsoft.com/office/drawing/2018/sketchyshapes" sd="3004663047">
                  <a:prstGeom prst="round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gn="ctr" rtl="1">
              <a:lnSpc>
                <a:spcPct val="115000"/>
              </a:lnSpc>
              <a:spcAft>
                <a:spcPts val="0"/>
              </a:spcAft>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لمّا بلغ السادسة عشرة من عمره المبارك خرج إلى بيت الله الحرام حاجا، وبعد أداء الفريضة آثر البقاء بمكة لطلب العلم؛ لأنها كانت من المراكز العلمية في الحجاز، وكان يذهب إلى المدينة بين الحين والحين، وفي الحرمين الشريفين ألف بعض كتبه، مثل كتاب (الجامع الصحيح) و (التاريخ الكبير) و (التاريخ الأوسط) و (التاريخ الصغير) وتواريخه الثلاثة تدل على قدرته الفائقة في معرفة أحوال رواة الحديث، فكان يقول: </a:t>
            </a:r>
            <a:r>
              <a:rPr lang="ar-BH" sz="2400" b="1">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r>
              <a:rPr lang="ar-BH" sz="2400" b="1"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قَلّ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اسم في التاريخ إلا وله عندي قصة).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Oval 13"/>
          <p:cNvSpPr/>
          <p:nvPr/>
        </p:nvSpPr>
        <p:spPr>
          <a:xfrm>
            <a:off x="10459089" y="469570"/>
            <a:ext cx="1539026" cy="1086080"/>
          </a:xfrm>
          <a:prstGeom prst="ellipse">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نشأته العلميّة:</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51445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483915" y="116434"/>
            <a:ext cx="5473149" cy="8606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8"/>
          <p:cNvSpPr/>
          <p:nvPr/>
        </p:nvSpPr>
        <p:spPr>
          <a:xfrm>
            <a:off x="837119" y="2073278"/>
            <a:ext cx="10766739" cy="1855487"/>
          </a:xfrm>
          <a:custGeom>
            <a:avLst/>
            <a:gdLst>
              <a:gd name="connsiteX0" fmla="*/ 0 w 10766739"/>
              <a:gd name="connsiteY0" fmla="*/ 309254 h 1855487"/>
              <a:gd name="connsiteX1" fmla="*/ 309254 w 10766739"/>
              <a:gd name="connsiteY1" fmla="*/ 0 h 1855487"/>
              <a:gd name="connsiteX2" fmla="*/ 1188767 w 10766739"/>
              <a:gd name="connsiteY2" fmla="*/ 0 h 1855487"/>
              <a:gd name="connsiteX3" fmla="*/ 1865316 w 10766739"/>
              <a:gd name="connsiteY3" fmla="*/ 0 h 1855487"/>
              <a:gd name="connsiteX4" fmla="*/ 2643347 w 10766739"/>
              <a:gd name="connsiteY4" fmla="*/ 0 h 1855487"/>
              <a:gd name="connsiteX5" fmla="*/ 3116931 w 10766739"/>
              <a:gd name="connsiteY5" fmla="*/ 0 h 1855487"/>
              <a:gd name="connsiteX6" fmla="*/ 3894962 w 10766739"/>
              <a:gd name="connsiteY6" fmla="*/ 0 h 1855487"/>
              <a:gd name="connsiteX7" fmla="*/ 4672993 w 10766739"/>
              <a:gd name="connsiteY7" fmla="*/ 0 h 1855487"/>
              <a:gd name="connsiteX8" fmla="*/ 5552507 w 10766739"/>
              <a:gd name="connsiteY8" fmla="*/ 0 h 1855487"/>
              <a:gd name="connsiteX9" fmla="*/ 6432020 w 10766739"/>
              <a:gd name="connsiteY9" fmla="*/ 0 h 1855487"/>
              <a:gd name="connsiteX10" fmla="*/ 7311533 w 10766739"/>
              <a:gd name="connsiteY10" fmla="*/ 0 h 1855487"/>
              <a:gd name="connsiteX11" fmla="*/ 7886600 w 10766739"/>
              <a:gd name="connsiteY11" fmla="*/ 0 h 1855487"/>
              <a:gd name="connsiteX12" fmla="*/ 8461666 w 10766739"/>
              <a:gd name="connsiteY12" fmla="*/ 0 h 1855487"/>
              <a:gd name="connsiteX13" fmla="*/ 9341180 w 10766739"/>
              <a:gd name="connsiteY13" fmla="*/ 0 h 1855487"/>
              <a:gd name="connsiteX14" fmla="*/ 10457485 w 10766739"/>
              <a:gd name="connsiteY14" fmla="*/ 0 h 1855487"/>
              <a:gd name="connsiteX15" fmla="*/ 10766739 w 10766739"/>
              <a:gd name="connsiteY15" fmla="*/ 309254 h 1855487"/>
              <a:gd name="connsiteX16" fmla="*/ 10766739 w 10766739"/>
              <a:gd name="connsiteY16" fmla="*/ 940113 h 1855487"/>
              <a:gd name="connsiteX17" fmla="*/ 10766739 w 10766739"/>
              <a:gd name="connsiteY17" fmla="*/ 1546233 h 1855487"/>
              <a:gd name="connsiteX18" fmla="*/ 10457485 w 10766739"/>
              <a:gd name="connsiteY18" fmla="*/ 1855487 h 1855487"/>
              <a:gd name="connsiteX19" fmla="*/ 10085383 w 10766739"/>
              <a:gd name="connsiteY19" fmla="*/ 1855487 h 1855487"/>
              <a:gd name="connsiteX20" fmla="*/ 9408834 w 10766739"/>
              <a:gd name="connsiteY20" fmla="*/ 1855487 h 1855487"/>
              <a:gd name="connsiteX21" fmla="*/ 8935250 w 10766739"/>
              <a:gd name="connsiteY21" fmla="*/ 1855487 h 1855487"/>
              <a:gd name="connsiteX22" fmla="*/ 8055737 w 10766739"/>
              <a:gd name="connsiteY22" fmla="*/ 1855487 h 1855487"/>
              <a:gd name="connsiteX23" fmla="*/ 7176224 w 10766739"/>
              <a:gd name="connsiteY23" fmla="*/ 1855487 h 1855487"/>
              <a:gd name="connsiteX24" fmla="*/ 6601157 w 10766739"/>
              <a:gd name="connsiteY24" fmla="*/ 1855487 h 1855487"/>
              <a:gd name="connsiteX25" fmla="*/ 5823126 w 10766739"/>
              <a:gd name="connsiteY25" fmla="*/ 1855487 h 1855487"/>
              <a:gd name="connsiteX26" fmla="*/ 5349542 w 10766739"/>
              <a:gd name="connsiteY26" fmla="*/ 1855487 h 1855487"/>
              <a:gd name="connsiteX27" fmla="*/ 4875958 w 10766739"/>
              <a:gd name="connsiteY27" fmla="*/ 1855487 h 1855487"/>
              <a:gd name="connsiteX28" fmla="*/ 4300892 w 10766739"/>
              <a:gd name="connsiteY28" fmla="*/ 1855487 h 1855487"/>
              <a:gd name="connsiteX29" fmla="*/ 3624343 w 10766739"/>
              <a:gd name="connsiteY29" fmla="*/ 1855487 h 1855487"/>
              <a:gd name="connsiteX30" fmla="*/ 3049276 w 10766739"/>
              <a:gd name="connsiteY30" fmla="*/ 1855487 h 1855487"/>
              <a:gd name="connsiteX31" fmla="*/ 2575692 w 10766739"/>
              <a:gd name="connsiteY31" fmla="*/ 1855487 h 1855487"/>
              <a:gd name="connsiteX32" fmla="*/ 2102108 w 10766739"/>
              <a:gd name="connsiteY32" fmla="*/ 1855487 h 1855487"/>
              <a:gd name="connsiteX33" fmla="*/ 1628524 w 10766739"/>
              <a:gd name="connsiteY33" fmla="*/ 1855487 h 1855487"/>
              <a:gd name="connsiteX34" fmla="*/ 309254 w 10766739"/>
              <a:gd name="connsiteY34" fmla="*/ 1855487 h 1855487"/>
              <a:gd name="connsiteX35" fmla="*/ 0 w 10766739"/>
              <a:gd name="connsiteY35" fmla="*/ 1546233 h 1855487"/>
              <a:gd name="connsiteX36" fmla="*/ 0 w 10766739"/>
              <a:gd name="connsiteY36" fmla="*/ 952483 h 1855487"/>
              <a:gd name="connsiteX37" fmla="*/ 0 w 10766739"/>
              <a:gd name="connsiteY37" fmla="*/ 309254 h 185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766739" h="1855487" fill="none" extrusionOk="0">
                <a:moveTo>
                  <a:pt x="0" y="309254"/>
                </a:moveTo>
                <a:cubicBezTo>
                  <a:pt x="-8653" y="149593"/>
                  <a:pt x="175408" y="11739"/>
                  <a:pt x="309254" y="0"/>
                </a:cubicBezTo>
                <a:cubicBezTo>
                  <a:pt x="554201" y="-43350"/>
                  <a:pt x="995951" y="32694"/>
                  <a:pt x="1188767" y="0"/>
                </a:cubicBezTo>
                <a:cubicBezTo>
                  <a:pt x="1381583" y="-32694"/>
                  <a:pt x="1529194" y="15940"/>
                  <a:pt x="1865316" y="0"/>
                </a:cubicBezTo>
                <a:cubicBezTo>
                  <a:pt x="2201438" y="-15940"/>
                  <a:pt x="2394227" y="37933"/>
                  <a:pt x="2643347" y="0"/>
                </a:cubicBezTo>
                <a:cubicBezTo>
                  <a:pt x="2892467" y="-37933"/>
                  <a:pt x="2987114" y="-3509"/>
                  <a:pt x="3116931" y="0"/>
                </a:cubicBezTo>
                <a:cubicBezTo>
                  <a:pt x="3246748" y="3509"/>
                  <a:pt x="3530508" y="-25038"/>
                  <a:pt x="3894962" y="0"/>
                </a:cubicBezTo>
                <a:cubicBezTo>
                  <a:pt x="4259416" y="25038"/>
                  <a:pt x="4489594" y="-17898"/>
                  <a:pt x="4672993" y="0"/>
                </a:cubicBezTo>
                <a:cubicBezTo>
                  <a:pt x="4856392" y="17898"/>
                  <a:pt x="5349219" y="23693"/>
                  <a:pt x="5552507" y="0"/>
                </a:cubicBezTo>
                <a:cubicBezTo>
                  <a:pt x="5755795" y="-23693"/>
                  <a:pt x="6234935" y="-13698"/>
                  <a:pt x="6432020" y="0"/>
                </a:cubicBezTo>
                <a:cubicBezTo>
                  <a:pt x="6629105" y="13698"/>
                  <a:pt x="6948848" y="35254"/>
                  <a:pt x="7311533" y="0"/>
                </a:cubicBezTo>
                <a:cubicBezTo>
                  <a:pt x="7674218" y="-35254"/>
                  <a:pt x="7700377" y="13702"/>
                  <a:pt x="7886600" y="0"/>
                </a:cubicBezTo>
                <a:cubicBezTo>
                  <a:pt x="8072823" y="-13702"/>
                  <a:pt x="8286228" y="26921"/>
                  <a:pt x="8461666" y="0"/>
                </a:cubicBezTo>
                <a:cubicBezTo>
                  <a:pt x="8637104" y="-26921"/>
                  <a:pt x="9046682" y="-28128"/>
                  <a:pt x="9341180" y="0"/>
                </a:cubicBezTo>
                <a:cubicBezTo>
                  <a:pt x="9635678" y="28128"/>
                  <a:pt x="10017695" y="-3402"/>
                  <a:pt x="10457485" y="0"/>
                </a:cubicBezTo>
                <a:cubicBezTo>
                  <a:pt x="10642435" y="4484"/>
                  <a:pt x="10776337" y="117341"/>
                  <a:pt x="10766739" y="309254"/>
                </a:cubicBezTo>
                <a:cubicBezTo>
                  <a:pt x="10735701" y="534609"/>
                  <a:pt x="10766762" y="701866"/>
                  <a:pt x="10766739" y="940113"/>
                </a:cubicBezTo>
                <a:cubicBezTo>
                  <a:pt x="10766716" y="1178360"/>
                  <a:pt x="10789219" y="1254985"/>
                  <a:pt x="10766739" y="1546233"/>
                </a:cubicBezTo>
                <a:cubicBezTo>
                  <a:pt x="10758219" y="1723625"/>
                  <a:pt x="10649368" y="1875922"/>
                  <a:pt x="10457485" y="1855487"/>
                </a:cubicBezTo>
                <a:cubicBezTo>
                  <a:pt x="10322581" y="1845997"/>
                  <a:pt x="10268076" y="1837439"/>
                  <a:pt x="10085383" y="1855487"/>
                </a:cubicBezTo>
                <a:cubicBezTo>
                  <a:pt x="9902690" y="1873535"/>
                  <a:pt x="9565277" y="1868689"/>
                  <a:pt x="9408834" y="1855487"/>
                </a:cubicBezTo>
                <a:cubicBezTo>
                  <a:pt x="9252391" y="1842285"/>
                  <a:pt x="9166169" y="1838940"/>
                  <a:pt x="8935250" y="1855487"/>
                </a:cubicBezTo>
                <a:cubicBezTo>
                  <a:pt x="8704331" y="1872034"/>
                  <a:pt x="8269593" y="1882978"/>
                  <a:pt x="8055737" y="1855487"/>
                </a:cubicBezTo>
                <a:cubicBezTo>
                  <a:pt x="7841881" y="1827996"/>
                  <a:pt x="7564347" y="1852948"/>
                  <a:pt x="7176224" y="1855487"/>
                </a:cubicBezTo>
                <a:cubicBezTo>
                  <a:pt x="6788101" y="1858026"/>
                  <a:pt x="6834956" y="1862583"/>
                  <a:pt x="6601157" y="1855487"/>
                </a:cubicBezTo>
                <a:cubicBezTo>
                  <a:pt x="6367358" y="1848391"/>
                  <a:pt x="6136901" y="1823251"/>
                  <a:pt x="5823126" y="1855487"/>
                </a:cubicBezTo>
                <a:cubicBezTo>
                  <a:pt x="5509351" y="1887723"/>
                  <a:pt x="5469897" y="1851734"/>
                  <a:pt x="5349542" y="1855487"/>
                </a:cubicBezTo>
                <a:cubicBezTo>
                  <a:pt x="5229187" y="1859240"/>
                  <a:pt x="4987686" y="1856928"/>
                  <a:pt x="4875958" y="1855487"/>
                </a:cubicBezTo>
                <a:cubicBezTo>
                  <a:pt x="4764230" y="1854046"/>
                  <a:pt x="4549124" y="1860912"/>
                  <a:pt x="4300892" y="1855487"/>
                </a:cubicBezTo>
                <a:cubicBezTo>
                  <a:pt x="4052660" y="1850062"/>
                  <a:pt x="3850514" y="1858914"/>
                  <a:pt x="3624343" y="1855487"/>
                </a:cubicBezTo>
                <a:cubicBezTo>
                  <a:pt x="3398172" y="1852060"/>
                  <a:pt x="3248039" y="1845627"/>
                  <a:pt x="3049276" y="1855487"/>
                </a:cubicBezTo>
                <a:cubicBezTo>
                  <a:pt x="2850513" y="1865347"/>
                  <a:pt x="2768373" y="1868513"/>
                  <a:pt x="2575692" y="1855487"/>
                </a:cubicBezTo>
                <a:cubicBezTo>
                  <a:pt x="2383011" y="1842461"/>
                  <a:pt x="2295325" y="1847784"/>
                  <a:pt x="2102108" y="1855487"/>
                </a:cubicBezTo>
                <a:cubicBezTo>
                  <a:pt x="1908891" y="1863190"/>
                  <a:pt x="1797662" y="1848722"/>
                  <a:pt x="1628524" y="1855487"/>
                </a:cubicBezTo>
                <a:cubicBezTo>
                  <a:pt x="1459386" y="1862252"/>
                  <a:pt x="672503" y="1795861"/>
                  <a:pt x="309254" y="1855487"/>
                </a:cubicBezTo>
                <a:cubicBezTo>
                  <a:pt x="156353" y="1856844"/>
                  <a:pt x="-19172" y="1739611"/>
                  <a:pt x="0" y="1546233"/>
                </a:cubicBezTo>
                <a:cubicBezTo>
                  <a:pt x="-7009" y="1277955"/>
                  <a:pt x="-6570" y="1237796"/>
                  <a:pt x="0" y="952483"/>
                </a:cubicBezTo>
                <a:cubicBezTo>
                  <a:pt x="6570" y="667170"/>
                  <a:pt x="21343" y="528273"/>
                  <a:pt x="0" y="309254"/>
                </a:cubicBezTo>
                <a:close/>
              </a:path>
              <a:path w="10766739" h="1855487" stroke="0" extrusionOk="0">
                <a:moveTo>
                  <a:pt x="0" y="309254"/>
                </a:moveTo>
                <a:cubicBezTo>
                  <a:pt x="32194" y="131801"/>
                  <a:pt x="134279" y="17884"/>
                  <a:pt x="309254" y="0"/>
                </a:cubicBezTo>
                <a:cubicBezTo>
                  <a:pt x="491516" y="-14879"/>
                  <a:pt x="566299" y="5665"/>
                  <a:pt x="681356" y="0"/>
                </a:cubicBezTo>
                <a:cubicBezTo>
                  <a:pt x="796413" y="-5665"/>
                  <a:pt x="951599" y="-3338"/>
                  <a:pt x="1053458" y="0"/>
                </a:cubicBezTo>
                <a:cubicBezTo>
                  <a:pt x="1155317" y="3338"/>
                  <a:pt x="1399145" y="11039"/>
                  <a:pt x="1730006" y="0"/>
                </a:cubicBezTo>
                <a:cubicBezTo>
                  <a:pt x="2060867" y="-11039"/>
                  <a:pt x="2085230" y="-2527"/>
                  <a:pt x="2203590" y="0"/>
                </a:cubicBezTo>
                <a:cubicBezTo>
                  <a:pt x="2321950" y="2527"/>
                  <a:pt x="2827196" y="36204"/>
                  <a:pt x="3083104" y="0"/>
                </a:cubicBezTo>
                <a:cubicBezTo>
                  <a:pt x="3339012" y="-36204"/>
                  <a:pt x="3583696" y="-40366"/>
                  <a:pt x="3962617" y="0"/>
                </a:cubicBezTo>
                <a:cubicBezTo>
                  <a:pt x="4341538" y="40366"/>
                  <a:pt x="4398066" y="-3032"/>
                  <a:pt x="4740648" y="0"/>
                </a:cubicBezTo>
                <a:cubicBezTo>
                  <a:pt x="5083230" y="3032"/>
                  <a:pt x="4983052" y="-15504"/>
                  <a:pt x="5214232" y="0"/>
                </a:cubicBezTo>
                <a:cubicBezTo>
                  <a:pt x="5445412" y="15504"/>
                  <a:pt x="5880306" y="12885"/>
                  <a:pt x="6093746" y="0"/>
                </a:cubicBezTo>
                <a:cubicBezTo>
                  <a:pt x="6307186" y="-12885"/>
                  <a:pt x="6486125" y="32876"/>
                  <a:pt x="6871777" y="0"/>
                </a:cubicBezTo>
                <a:cubicBezTo>
                  <a:pt x="7257429" y="-32876"/>
                  <a:pt x="7445556" y="26276"/>
                  <a:pt x="7751290" y="0"/>
                </a:cubicBezTo>
                <a:cubicBezTo>
                  <a:pt x="8057024" y="-26276"/>
                  <a:pt x="8082701" y="21939"/>
                  <a:pt x="8224874" y="0"/>
                </a:cubicBezTo>
                <a:cubicBezTo>
                  <a:pt x="8367047" y="-21939"/>
                  <a:pt x="8740150" y="8820"/>
                  <a:pt x="9104388" y="0"/>
                </a:cubicBezTo>
                <a:cubicBezTo>
                  <a:pt x="9468626" y="-8820"/>
                  <a:pt x="10106256" y="62636"/>
                  <a:pt x="10457485" y="0"/>
                </a:cubicBezTo>
                <a:cubicBezTo>
                  <a:pt x="10661212" y="-24117"/>
                  <a:pt x="10789730" y="156057"/>
                  <a:pt x="10766739" y="309254"/>
                </a:cubicBezTo>
                <a:cubicBezTo>
                  <a:pt x="10793143" y="478433"/>
                  <a:pt x="10792586" y="692115"/>
                  <a:pt x="10766739" y="903004"/>
                </a:cubicBezTo>
                <a:cubicBezTo>
                  <a:pt x="10740893" y="1113893"/>
                  <a:pt x="10768536" y="1360621"/>
                  <a:pt x="10766739" y="1546233"/>
                </a:cubicBezTo>
                <a:cubicBezTo>
                  <a:pt x="10731381" y="1715902"/>
                  <a:pt x="10611550" y="1862778"/>
                  <a:pt x="10457485" y="1855487"/>
                </a:cubicBezTo>
                <a:cubicBezTo>
                  <a:pt x="10190781" y="1898172"/>
                  <a:pt x="9958045" y="1882732"/>
                  <a:pt x="9577972" y="1855487"/>
                </a:cubicBezTo>
                <a:cubicBezTo>
                  <a:pt x="9197899" y="1828242"/>
                  <a:pt x="9162565" y="1840902"/>
                  <a:pt x="8901423" y="1855487"/>
                </a:cubicBezTo>
                <a:cubicBezTo>
                  <a:pt x="8640281" y="1870072"/>
                  <a:pt x="8384859" y="1882235"/>
                  <a:pt x="8021910" y="1855487"/>
                </a:cubicBezTo>
                <a:cubicBezTo>
                  <a:pt x="7658961" y="1828739"/>
                  <a:pt x="7734717" y="1839519"/>
                  <a:pt x="7548325" y="1855487"/>
                </a:cubicBezTo>
                <a:cubicBezTo>
                  <a:pt x="7361934" y="1871455"/>
                  <a:pt x="7337795" y="1849175"/>
                  <a:pt x="7176224" y="1855487"/>
                </a:cubicBezTo>
                <a:cubicBezTo>
                  <a:pt x="7014653" y="1861799"/>
                  <a:pt x="6817757" y="1850158"/>
                  <a:pt x="6702640" y="1855487"/>
                </a:cubicBezTo>
                <a:cubicBezTo>
                  <a:pt x="6587523" y="1860816"/>
                  <a:pt x="6334066" y="1836097"/>
                  <a:pt x="6229055" y="1855487"/>
                </a:cubicBezTo>
                <a:cubicBezTo>
                  <a:pt x="6124044" y="1874877"/>
                  <a:pt x="5882578" y="1832056"/>
                  <a:pt x="5755471" y="1855487"/>
                </a:cubicBezTo>
                <a:cubicBezTo>
                  <a:pt x="5628364" y="1878918"/>
                  <a:pt x="5504608" y="1844526"/>
                  <a:pt x="5383370" y="1855487"/>
                </a:cubicBezTo>
                <a:cubicBezTo>
                  <a:pt x="5262132" y="1866448"/>
                  <a:pt x="4996766" y="1832319"/>
                  <a:pt x="4808303" y="1855487"/>
                </a:cubicBezTo>
                <a:cubicBezTo>
                  <a:pt x="4619840" y="1878655"/>
                  <a:pt x="4348866" y="1827359"/>
                  <a:pt x="4233237" y="1855487"/>
                </a:cubicBezTo>
                <a:cubicBezTo>
                  <a:pt x="4117608" y="1883615"/>
                  <a:pt x="3871773" y="1863453"/>
                  <a:pt x="3556688" y="1855487"/>
                </a:cubicBezTo>
                <a:cubicBezTo>
                  <a:pt x="3241603" y="1847521"/>
                  <a:pt x="3066543" y="1829439"/>
                  <a:pt x="2677175" y="1855487"/>
                </a:cubicBezTo>
                <a:cubicBezTo>
                  <a:pt x="2287807" y="1881535"/>
                  <a:pt x="2331827" y="1860050"/>
                  <a:pt x="2000626" y="1855487"/>
                </a:cubicBezTo>
                <a:cubicBezTo>
                  <a:pt x="1669425" y="1850924"/>
                  <a:pt x="1481093" y="1837473"/>
                  <a:pt x="1324077" y="1855487"/>
                </a:cubicBezTo>
                <a:cubicBezTo>
                  <a:pt x="1167061" y="1873501"/>
                  <a:pt x="1108932" y="1868357"/>
                  <a:pt x="951975" y="1855487"/>
                </a:cubicBezTo>
                <a:cubicBezTo>
                  <a:pt x="795018" y="1842617"/>
                  <a:pt x="454880" y="1867683"/>
                  <a:pt x="309254" y="1855487"/>
                </a:cubicBezTo>
                <a:cubicBezTo>
                  <a:pt x="164563" y="1824883"/>
                  <a:pt x="37899" y="1709291"/>
                  <a:pt x="0" y="1546233"/>
                </a:cubicBezTo>
                <a:cubicBezTo>
                  <a:pt x="-9629" y="1293696"/>
                  <a:pt x="-11716" y="1187844"/>
                  <a:pt x="0" y="952483"/>
                </a:cubicBezTo>
                <a:cubicBezTo>
                  <a:pt x="11716" y="717122"/>
                  <a:pt x="29027" y="454442"/>
                  <a:pt x="0" y="309254"/>
                </a:cubicBezTo>
                <a:close/>
              </a:path>
            </a:pathLst>
          </a:custGeom>
          <a:solidFill>
            <a:schemeClr val="accent4">
              <a:lumMod val="40000"/>
              <a:lumOff val="60000"/>
            </a:schemeClr>
          </a:solidFill>
          <a:ln w="28575">
            <a:solidFill>
              <a:schemeClr val="accent4">
                <a:lumMod val="75000"/>
              </a:schemeClr>
            </a:solidFill>
            <a:extLst>
              <a:ext uri="{C807C97D-BFC1-408E-A445-0C87EB9F89A2}">
                <ask:lineSketchStyleProps xmlns="" xmlns:ask="http://schemas.microsoft.com/office/drawing/2018/sketchyshapes" sd="724136194">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البخاري رحمه الله محبًا للعلم، دؤوبا في تحصيله نهارًا واستذكاره ليلًا، ومن شدة حرصه على العلم كان يستيقظ في الليلة الواحدة من نومه، فيوقد السراج ويكتب الفائدة التي تمرّ بخاطره، ثم يطفئ سراجه، ثم يفعل ذلك قريبًا من عشرين مرة.</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10"/>
          <p:cNvSpPr/>
          <p:nvPr/>
        </p:nvSpPr>
        <p:spPr>
          <a:xfrm>
            <a:off x="412124" y="4037049"/>
            <a:ext cx="11542684" cy="2279561"/>
          </a:xfrm>
          <a:prstGeom prst="roundRect">
            <a:avLst/>
          </a:prstGeom>
          <a:solidFill>
            <a:schemeClr val="accent2">
              <a:lumMod val="20000"/>
              <a:lumOff val="80000"/>
            </a:schemeClr>
          </a:solid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lgn="just" rtl="1">
              <a:lnSpc>
                <a:spcPct val="150000"/>
              </a:lnSpc>
              <a:spcAft>
                <a:spcPts val="0"/>
              </a:spcAft>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شديد الاعتزاز بالعلم، يصونه عن الابتذال والسعي إلى بيوت السلاطين، فقد أرسل إليه أمير </a:t>
            </a:r>
            <a:r>
              <a:rPr lang="ar-BH" sz="2400" b="1" dirty="0" err="1">
                <a:solidFill>
                  <a:prstClr val="black"/>
                </a:solidFill>
                <a:latin typeface="Sakkal Majalla" panose="02000000000000000000" pitchFamily="2" charset="-78"/>
                <a:ea typeface="Calibri" panose="020F0502020204030204" pitchFamily="34" charset="0"/>
                <a:cs typeface="Sakkal Majalla" panose="02000000000000000000" pitchFamily="2" charset="-78"/>
              </a:rPr>
              <a:t>بُخارى</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أن يذهب إليه ليقرأ عليه وعلى أولاده كتاب (الجامع الصحيح في الحديث) فقال البخاري للرسول: قل للأمير: إني لا أُذل العلم، ولا أحمله إلى أبواب السلاطين، فإن كانت له حاجة فليحضرني  في مسجدي أو في داري، فإن لم يعجبه هذا، فليمنعني من المجلس ليكون لي عذر عند الله يوم القيامة، أني لا أكتم العلم.   </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Oval 11"/>
          <p:cNvSpPr/>
          <p:nvPr/>
        </p:nvSpPr>
        <p:spPr>
          <a:xfrm>
            <a:off x="9613325" y="716064"/>
            <a:ext cx="1990533" cy="1177328"/>
          </a:xfrm>
          <a:prstGeom prst="ellipse">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حُبّه للعلم واعتزازه به: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77397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149225" y="108071"/>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446891" y="496892"/>
            <a:ext cx="5473149" cy="8606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412123" y="2134628"/>
            <a:ext cx="11542684" cy="4216485"/>
          </a:xfrm>
          <a:prstGeom prst="roundRect">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البخاري في حفظه وذكائه وعلمه بأحوال رواة الحديث آية من آيات الله في الأرض، فكان يحفظ ثلاثمائة ألف حديث سندًا ومتنا، </a:t>
            </a:r>
            <a:r>
              <a:rPr lang="ar-BH" sz="2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وممّا يدل على قوة حفظه</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أنّ علماء بغداد عقدوا له امتحانا قاسيًا فنجح فيه، فقد أحضروه مجلسهم، وأتوا بمائة حديث قلبوا متونها وأسانيدها، أي جعلوا متن هذا الحديث لإسناد ذاك الحديث، وإسناد هذا الحديث لمتن ذاك، ثم </a:t>
            </a:r>
            <a:r>
              <a:rPr lang="ar-BH" sz="2400" b="1" dirty="0" err="1">
                <a:solidFill>
                  <a:prstClr val="black"/>
                </a:solidFill>
                <a:latin typeface="Sakkal Majalla" panose="02000000000000000000" pitchFamily="2" charset="-78"/>
                <a:ea typeface="Calibri" panose="020F0502020204030204" pitchFamily="34" charset="0"/>
                <a:cs typeface="Sakkal Majalla" panose="02000000000000000000" pitchFamily="2" charset="-78"/>
              </a:rPr>
              <a:t>قرؤوها</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عليه، وكلما سمع حديثًا قال: لا أعرفه بهذا الإسناد، فلما فرغوا من قراءتها، قام وقرأها عليهم كما سمعها منهم، ثم قال: أما الحديث الأول فصحته كذا، والثاني صحته كذا . . .  إلى أن فرغ من الأحاديث كلها، يذكر الحديث المقلوب ثم يذكر صحته، </a:t>
            </a:r>
            <a:r>
              <a:rPr lang="ar-BH" sz="24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فاعترف له علماء بغداد بقوة حفظه، وعلق أحدهم فقال: ليس العجب من إدراكه الصواب، ولكن العجب كل العجب سرده للأحاديث على الترتيب الذي سمعه مرة واحدة</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Oval 10"/>
          <p:cNvSpPr/>
          <p:nvPr/>
        </p:nvSpPr>
        <p:spPr>
          <a:xfrm>
            <a:off x="10059220" y="746739"/>
            <a:ext cx="1855965" cy="117732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قوّة حفظه: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858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EC556A7A-F900-4A82-9261-D230084746F9}"/>
              </a:ext>
            </a:extLst>
          </p:cNvPr>
          <p:cNvSpPr/>
          <p:nvPr/>
        </p:nvSpPr>
        <p:spPr>
          <a:xfrm>
            <a:off x="-49497" y="424536"/>
            <a:ext cx="2387913" cy="428106"/>
          </a:xfrm>
          <a:prstGeom prst="snip2DiagRect">
            <a:avLst/>
          </a:prstGeom>
          <a:solidFill>
            <a:schemeClr val="accent2">
              <a:lumMod val="60000"/>
              <a:lumOff val="4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000" b="1" kern="0" dirty="0">
                <a:solidFill>
                  <a:prstClr val="black"/>
                </a:solidFill>
                <a:latin typeface="Sakkal Majalla" panose="02000000000000000000" pitchFamily="2" charset="-78"/>
                <a:cs typeface="Sakkal Majalla" panose="02000000000000000000" pitchFamily="2" charset="-78"/>
              </a:rPr>
              <a:t>الكتب السّتّة / ( دين 103)</a:t>
            </a:r>
          </a:p>
        </p:txBody>
      </p:sp>
      <p:sp>
        <p:nvSpPr>
          <p:cNvPr id="9" name="Vertical Scroll 8"/>
          <p:cNvSpPr/>
          <p:nvPr/>
        </p:nvSpPr>
        <p:spPr>
          <a:xfrm>
            <a:off x="3288451" y="70354"/>
            <a:ext cx="5473149" cy="860622"/>
          </a:xfrm>
          <a:prstGeom prst="verticalScroll">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pP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الإمام البخاري وكتابه الجامع الصّحيح</a:t>
            </a:r>
            <a:endParaRPr lang="en-US" sz="3200"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ounded Rectangle 9"/>
          <p:cNvSpPr/>
          <p:nvPr/>
        </p:nvSpPr>
        <p:spPr>
          <a:xfrm>
            <a:off x="638397" y="2255275"/>
            <a:ext cx="10766739" cy="1420182"/>
          </a:xfrm>
          <a:prstGeom prst="roundRect">
            <a:avLst/>
          </a:prstGeom>
          <a:solidFill>
            <a:schemeClr val="accent6">
              <a:lumMod val="20000"/>
              <a:lumOff val="80000"/>
            </a:schemeClr>
          </a:solidFill>
          <a:ln w="28575">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العلماء قبل البخاري يجمعون في مصنفاتهم بين الحديث الصحيح والضعيف، تاركين التمييز بينها إلى فطنة القارئ ومعرفته، فأراد البخاري أن يُفرد الحديث الصحيح وحده بالتصنيف لكي يوفر على المسلم عناء البحث عن صحته.</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ounded Rectangle 10"/>
          <p:cNvSpPr/>
          <p:nvPr/>
        </p:nvSpPr>
        <p:spPr>
          <a:xfrm>
            <a:off x="226274" y="3817946"/>
            <a:ext cx="11542684" cy="2520288"/>
          </a:xfrm>
          <a:prstGeom prst="roundRect">
            <a:avLst/>
          </a:prstGeom>
          <a:solidFill>
            <a:srgbClr val="D6FC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تحركت همته لذلك بعد أن سمع شيخه إسحاق بن راهويه يتمنى جمع الحديث الصحيح وحده، ويقول لتلامذته: (لو جمعتم كتابًا مختصرًا لصحيح أحاديث الرسول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قال البخاري: فوقع ذلك في قلبي وعزمتُ عليه. من أجل هذه الأسباب وجد نفسه مدفوعًا للقيام بهذا العمل الجليل، فجمع صحيحه وانتقاه من ستمائة ألف حديث، فكان أصح كتاب بعد كتاب الله تعالى في الأرض، وقد أمضى في جمعه وتمحيصه ستة عشر عاما.</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Oval 11"/>
          <p:cNvSpPr/>
          <p:nvPr/>
        </p:nvSpPr>
        <p:spPr>
          <a:xfrm>
            <a:off x="9105362" y="775368"/>
            <a:ext cx="2756079" cy="1177328"/>
          </a:xfrm>
          <a:prstGeom prst="ellipse">
            <a:avLst/>
          </a:prstGeom>
          <a:solidFill>
            <a:srgbClr val="DAFAD8"/>
          </a:solidFill>
          <a:ln>
            <a:solidFill>
              <a:schemeClr val="accent6">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سبب تصنيف الجامع الصّحيح:</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419944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195</TotalTime>
  <Words>3123</Words>
  <Application>Microsoft Office PowerPoint</Application>
  <PresentationFormat>Widescreen</PresentationFormat>
  <Paragraphs>247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AGA Arabesque</vt:lpstr>
      <vt:lpstr>Arial</vt:lpstr>
      <vt:lpstr>Calibri</vt:lpstr>
      <vt:lpstr>Calibri Light</vt:lpstr>
      <vt:lpstr>Sakkal Majalla</vt:lpstr>
      <vt:lpstr>Traditional Arabic</vt:lpstr>
      <vt:lpstr>Office Theme</vt:lpstr>
      <vt:lpstr>PowerPoint Presentation</vt:lpstr>
      <vt:lpstr>عزيزي المتعلم مع نهاية هذا الدّرس ستكون قادرًا على أن: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Admin</cp:lastModifiedBy>
  <cp:revision>29</cp:revision>
  <cp:lastPrinted>2021-01-17T11:49:49Z</cp:lastPrinted>
  <dcterms:created xsi:type="dcterms:W3CDTF">2020-03-04T10:47:58Z</dcterms:created>
  <dcterms:modified xsi:type="dcterms:W3CDTF">2021-02-08T05:44:18Z</dcterms:modified>
</cp:coreProperties>
</file>