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441" r:id="rId4"/>
    <p:sldId id="442" r:id="rId5"/>
    <p:sldId id="443" r:id="rId6"/>
    <p:sldId id="444" r:id="rId7"/>
    <p:sldId id="445" r:id="rId8"/>
    <p:sldId id="446" r:id="rId9"/>
    <p:sldId id="447" r:id="rId10"/>
    <p:sldId id="448" r:id="rId11"/>
    <p:sldId id="449" r:id="rId12"/>
    <p:sldId id="4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FEA"/>
    <a:srgbClr val="DAFAD8"/>
    <a:srgbClr val="E5DCF6"/>
    <a:srgbClr val="E6CBEB"/>
    <a:srgbClr val="F4EFD8"/>
    <a:srgbClr val="DCF69C"/>
    <a:srgbClr val="D6FCEF"/>
    <a:srgbClr val="9DE094"/>
    <a:srgbClr val="F1EB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143" autoAdjust="0"/>
  </p:normalViewPr>
  <p:slideViewPr>
    <p:cSldViewPr snapToGrid="0">
      <p:cViewPr varScale="1">
        <p:scale>
          <a:sx n="70" d="100"/>
          <a:sy n="70" d="100"/>
        </p:scale>
        <p:origin x="66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C8225-83B7-41D3-8B16-C15133679D72}"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7DD3604A-378A-4BEF-A308-A48E64109BD9}">
      <dgm:prSet phldrT="[نص]" custT="1"/>
      <dgm:spPr>
        <a:solidFill>
          <a:schemeClr val="accent6">
            <a:lumMod val="75000"/>
          </a:schemeClr>
        </a:solidFill>
      </dgm:spPr>
      <dgm:t>
        <a:bodyPr/>
        <a:lstStyle/>
        <a:p>
          <a:pPr algn="ctr" rtl="1">
            <a:lnSpc>
              <a:spcPct val="90000"/>
            </a:lnSpc>
          </a:pPr>
          <a:endParaRPr lang="ar-BH" sz="4400" dirty="0" smtClean="0">
            <a:latin typeface="Sakkal Majalla" panose="02000000000000000000" pitchFamily="2" charset="-78"/>
            <a:cs typeface="Sakkal Majalla" panose="02000000000000000000" pitchFamily="2" charset="-78"/>
          </a:endParaRPr>
        </a:p>
        <a:p>
          <a:pPr algn="ctr" rtl="1">
            <a:lnSpc>
              <a:spcPct val="100000"/>
            </a:lnSpc>
          </a:pPr>
          <a:endParaRPr lang="ar-BH" sz="3200" b="1" dirty="0" smtClean="0">
            <a:latin typeface="Sakkal Majalla" panose="02000000000000000000" pitchFamily="2" charset="-78"/>
            <a:cs typeface="Sakkal Majalla" panose="02000000000000000000" pitchFamily="2" charset="-78"/>
          </a:endParaRPr>
        </a:p>
        <a:p>
          <a:pPr algn="ctr" rtl="1">
            <a:lnSpc>
              <a:spcPct val="100000"/>
            </a:lnSpc>
          </a:pPr>
          <a:r>
            <a:rPr lang="ar-BH" sz="3200" b="1" dirty="0" smtClean="0">
              <a:latin typeface="Sakkal Majalla" panose="02000000000000000000" pitchFamily="2" charset="-78"/>
              <a:cs typeface="Sakkal Majalla" panose="02000000000000000000" pitchFamily="2" charset="-78"/>
            </a:rPr>
            <a:t>صُوَرُ</a:t>
          </a:r>
          <a:r>
            <a:rPr lang="ar-BH" sz="3600" b="1" dirty="0" smtClean="0">
              <a:latin typeface="Sakkal Majalla" panose="02000000000000000000" pitchFamily="2" charset="-78"/>
              <a:cs typeface="Sakkal Majalla" panose="02000000000000000000" pitchFamily="2" charset="-78"/>
            </a:rPr>
            <a:t> الوحي</a:t>
          </a:r>
          <a:endParaRPr lang="ar-BH" sz="1800" b="1" dirty="0" smtClean="0">
            <a:latin typeface="Sakkal Majalla" panose="02000000000000000000" pitchFamily="2" charset="-78"/>
            <a:cs typeface="Sakkal Majalla" panose="02000000000000000000" pitchFamily="2" charset="-78"/>
          </a:endParaRPr>
        </a:p>
        <a:p>
          <a:pPr algn="r" rtl="1">
            <a:lnSpc>
              <a:spcPct val="100000"/>
            </a:lnSpc>
          </a:pPr>
          <a:r>
            <a:rPr lang="ar-BH" sz="2800" b="1" dirty="0" smtClean="0">
              <a:latin typeface="Sakkal Majalla" panose="02000000000000000000" pitchFamily="2" charset="-78"/>
              <a:cs typeface="Sakkal Majalla" panose="02000000000000000000" pitchFamily="2" charset="-78"/>
            </a:rPr>
            <a:t>بيّن القرآن الكريم والسنة النبوية صورًا كثيرة للوحي ، ومن ذلك:</a:t>
          </a:r>
        </a:p>
        <a:p>
          <a:pPr algn="r" rtl="1">
            <a:lnSpc>
              <a:spcPct val="100000"/>
            </a:lnSpc>
          </a:pPr>
          <a:endParaRPr lang="ar-BH" sz="4000" b="1" dirty="0" smtClean="0">
            <a:latin typeface="Sakkal Majalla" panose="02000000000000000000" pitchFamily="2" charset="-78"/>
            <a:cs typeface="Sakkal Majalla" panose="02000000000000000000" pitchFamily="2" charset="-78"/>
          </a:endParaRPr>
        </a:p>
        <a:p>
          <a:pPr algn="ctr" rtl="1">
            <a:lnSpc>
              <a:spcPct val="90000"/>
            </a:lnSpc>
          </a:pPr>
          <a:endParaRPr lang="en-US" sz="4400" dirty="0">
            <a:latin typeface="Sakkal Majalla" panose="02000000000000000000" pitchFamily="2" charset="-78"/>
            <a:cs typeface="Sakkal Majalla" panose="02000000000000000000" pitchFamily="2" charset="-78"/>
          </a:endParaRPr>
        </a:p>
      </dgm:t>
    </dgm:pt>
    <dgm:pt modelId="{5CEE9B3A-CB72-48A8-B698-AF022E7BF27A}" type="parTrans" cxnId="{03098269-E778-44EF-AFEC-24EB4ABBD917}">
      <dgm:prSet/>
      <dgm:spPr/>
      <dgm:t>
        <a:bodyPr/>
        <a:lstStyle/>
        <a:p>
          <a:endParaRPr lang="en-US"/>
        </a:p>
      </dgm:t>
    </dgm:pt>
    <dgm:pt modelId="{1FC044F4-C44F-4FB4-9B15-C3A0F5C720DE}" type="sibTrans" cxnId="{03098269-E778-44EF-AFEC-24EB4ABBD917}">
      <dgm:prSet/>
      <dgm:spPr/>
      <dgm:t>
        <a:bodyPr/>
        <a:lstStyle/>
        <a:p>
          <a:endParaRPr lang="en-US"/>
        </a:p>
      </dgm:t>
    </dgm:pt>
    <dgm:pt modelId="{D79DBC0B-A123-48C7-BA3B-B9361FACFD78}">
      <dgm:prSet phldrT="[نص]"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pPr algn="ctr" defTabSz="1778000" rtl="1">
            <a:lnSpc>
              <a:spcPct val="100000"/>
            </a:lnSpc>
            <a:spcBef>
              <a:spcPct val="0"/>
            </a:spcBef>
            <a:spcAft>
              <a:spcPct val="35000"/>
            </a:spcAft>
          </a:pPr>
          <a:r>
            <a:rPr lang="ar-BH" sz="3400" b="1" u="none" dirty="0">
              <a:solidFill>
                <a:schemeClr val="tx1"/>
              </a:solidFill>
              <a:latin typeface="Sakkal Majalla" panose="02000000000000000000" pitchFamily="2" charset="-78"/>
              <a:cs typeface="Sakkal Majalla" panose="02000000000000000000" pitchFamily="2" charset="-78"/>
            </a:rPr>
            <a:t>1- إرسالُ ملكِ الوحي جبريل عليه السلام، فيتمثّل للنبي </a:t>
          </a:r>
          <a:r>
            <a:rPr lang="en-US" sz="3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3400" b="1" u="none" dirty="0">
              <a:solidFill>
                <a:schemeClr val="tx1"/>
              </a:solidFill>
              <a:latin typeface="Sakkal Majalla" panose="02000000000000000000" pitchFamily="2" charset="-78"/>
              <a:cs typeface="Sakkal Majalla" panose="02000000000000000000" pitchFamily="2" charset="-78"/>
            </a:rPr>
            <a:t>رجلًا فيكلمه فَيَعِي عنه ما يقول.  </a:t>
          </a:r>
        </a:p>
      </dgm:t>
    </dgm:pt>
    <dgm:pt modelId="{F7044F4E-1409-45C0-8DB4-1EBFA0A8EE7E}" type="parTrans" cxnId="{E05A8998-B001-4213-BE0F-0BC3ADE7CE70}">
      <dgm:prSet/>
      <dgm:spPr/>
      <dgm:t>
        <a:bodyPr/>
        <a:lstStyle/>
        <a:p>
          <a:endParaRPr lang="en-US"/>
        </a:p>
      </dgm:t>
    </dgm:pt>
    <dgm:pt modelId="{B9A4B673-831A-4012-9698-989D37A144C2}" type="sibTrans" cxnId="{E05A8998-B001-4213-BE0F-0BC3ADE7CE70}">
      <dgm:prSet/>
      <dgm:spPr/>
      <dgm:t>
        <a:bodyPr/>
        <a:lstStyle/>
        <a:p>
          <a:endParaRPr lang="en-US"/>
        </a:p>
      </dgm:t>
    </dgm:pt>
    <dgm:pt modelId="{6302D0B3-5565-49CC-9A57-A7C666526374}">
      <dgm:prSet phldrT="[نص]"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pPr algn="just" rtl="1">
            <a:spcAft>
              <a:spcPts val="0"/>
            </a:spcAft>
          </a:pPr>
          <a:endParaRPr lang="ar-BH" sz="1000" b="1" u="sng" kern="1200" dirty="0">
            <a:solidFill>
              <a:schemeClr val="tx1"/>
            </a:solidFill>
            <a:latin typeface="Sakkal Majalla" panose="02000000000000000000" pitchFamily="2" charset="-78"/>
            <a:cs typeface="Sakkal Majalla" panose="02000000000000000000" pitchFamily="2" charset="-78"/>
          </a:endParaRPr>
        </a:p>
        <a:p>
          <a:pPr algn="just" rtl="1">
            <a:spcAft>
              <a:spcPts val="0"/>
            </a:spcAft>
          </a:pPr>
          <a:endParaRPr lang="ar-BH" sz="100" b="1" u="sng" kern="1200" dirty="0">
            <a:solidFill>
              <a:schemeClr val="tx2">
                <a:lumMod val="75000"/>
              </a:schemeClr>
            </a:solidFill>
            <a:latin typeface="Sakkal Majalla" panose="02000000000000000000" pitchFamily="2" charset="-78"/>
            <a:cs typeface="Sakkal Majalla" panose="02000000000000000000" pitchFamily="2" charset="-78"/>
          </a:endParaRPr>
        </a:p>
        <a:p>
          <a:pPr algn="just" rtl="1">
            <a:spcAft>
              <a:spcPts val="0"/>
            </a:spcAft>
          </a:pPr>
          <a:endParaRPr lang="ar-BH" sz="500" b="1" u="sng" kern="1200" dirty="0">
            <a:solidFill>
              <a:schemeClr val="tx2">
                <a:lumMod val="75000"/>
              </a:schemeClr>
            </a:solidFill>
            <a:latin typeface="Sakkal Majalla" panose="02000000000000000000" pitchFamily="2" charset="-78"/>
            <a:cs typeface="Sakkal Majalla" panose="02000000000000000000" pitchFamily="2" charset="-78"/>
          </a:endParaRPr>
        </a:p>
        <a:p>
          <a:pPr algn="ctr" rtl="1">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2- ما يكون مثل صلصلة الجرس، ويُرافقه أحيانًا دويٌّ كَدَوِيِّ النحل،</a:t>
          </a:r>
        </a:p>
        <a:p>
          <a:pPr algn="ctr" rtl="1">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وهو أشدّه على رسول الله </a:t>
          </a:r>
          <a:r>
            <a:rPr lang="en-US"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u="none" kern="1200" dirty="0">
              <a:solidFill>
                <a:prstClr val="black"/>
              </a:solidFill>
              <a:latin typeface="Sakkal Majalla" panose="02000000000000000000" pitchFamily="2" charset="-78"/>
              <a:ea typeface="+mn-ea"/>
              <a:cs typeface="Sakkal Majalla" panose="02000000000000000000" pitchFamily="2" charset="-78"/>
            </a:rPr>
            <a:t>.    </a:t>
          </a:r>
        </a:p>
      </dgm:t>
    </dgm:pt>
    <dgm:pt modelId="{83771282-24A9-446B-BB20-BD0FB0CF1BE6}" type="parTrans" cxnId="{94A8AB6A-45FE-47D5-902E-8A55D47D4087}">
      <dgm:prSet/>
      <dgm:spPr/>
      <dgm:t>
        <a:bodyPr/>
        <a:lstStyle/>
        <a:p>
          <a:endParaRPr lang="en-US"/>
        </a:p>
      </dgm:t>
    </dgm:pt>
    <dgm:pt modelId="{BC763121-5089-4F46-BDCE-0AE625196632}" type="sibTrans" cxnId="{94A8AB6A-45FE-47D5-902E-8A55D47D4087}">
      <dgm:prSet/>
      <dgm:spPr/>
      <dgm:t>
        <a:bodyPr/>
        <a:lstStyle/>
        <a:p>
          <a:endParaRPr lang="en-US"/>
        </a:p>
      </dgm:t>
    </dgm:pt>
    <dgm:pt modelId="{4C1CF65E-A87E-4DDB-8DA2-FCCD8848755B}">
      <dgm:prSet phldrT="[نص]" custT="1"/>
      <dgm:spPr>
        <a:solidFill>
          <a:schemeClr val="accent6">
            <a:lumMod val="40000"/>
            <a:lumOff val="60000"/>
          </a:schemeClr>
        </a:solidFill>
        <a:effectLst>
          <a:outerShdw blurRad="50800" dist="38100" dir="2700000" algn="tl" rotWithShape="0">
            <a:prstClr val="black">
              <a:alpha val="40000"/>
            </a:prstClr>
          </a:outerShdw>
        </a:effectLst>
      </dgm:spPr>
      <dgm:t>
        <a:bodyPr/>
        <a:lstStyle/>
        <a:p>
          <a:pPr algn="ctr" rtl="1">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3- تكليم الله تعالى للرسول </a:t>
          </a:r>
          <a:r>
            <a:rPr lang="en-US"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3400" b="1" u="none" kern="1200" dirty="0">
              <a:solidFill>
                <a:prstClr val="black"/>
              </a:solidFill>
              <a:latin typeface="Sakkal Majalla" panose="02000000000000000000" pitchFamily="2" charset="-78"/>
              <a:ea typeface="+mn-ea"/>
              <a:cs typeface="Sakkal Majalla" panose="02000000000000000000" pitchFamily="2" charset="-78"/>
            </a:rPr>
            <a:t>مِنْ وراء حِجاب.</a:t>
          </a:r>
          <a:endParaRPr lang="en-US" sz="3400" b="1" u="none" kern="1200" dirty="0">
            <a:solidFill>
              <a:prstClr val="black"/>
            </a:solidFill>
            <a:latin typeface="Sakkal Majalla" panose="02000000000000000000" pitchFamily="2" charset="-78"/>
            <a:ea typeface="+mn-ea"/>
            <a:cs typeface="Sakkal Majalla" panose="02000000000000000000" pitchFamily="2" charset="-78"/>
          </a:endParaRPr>
        </a:p>
      </dgm:t>
    </dgm:pt>
    <dgm:pt modelId="{500E9E04-8763-4DA9-B8CD-D867C2BD0183}" type="parTrans" cxnId="{BDFF0224-C2A6-422F-A4BF-04777CFA6503}">
      <dgm:prSet/>
      <dgm:spPr/>
      <dgm:t>
        <a:bodyPr/>
        <a:lstStyle/>
        <a:p>
          <a:endParaRPr lang="en-US"/>
        </a:p>
      </dgm:t>
    </dgm:pt>
    <dgm:pt modelId="{C5C142FC-DA6B-4559-B453-8D4B8D4D5E02}" type="sibTrans" cxnId="{BDFF0224-C2A6-422F-A4BF-04777CFA6503}">
      <dgm:prSet/>
      <dgm:spPr/>
      <dgm:t>
        <a:bodyPr/>
        <a:lstStyle/>
        <a:p>
          <a:endParaRPr lang="en-US"/>
        </a:p>
      </dgm:t>
    </dgm:pt>
    <dgm:pt modelId="{6722E9CB-07FB-4CCA-8977-116602CFAEC3}" type="pres">
      <dgm:prSet presAssocID="{20EC8225-83B7-41D3-8B16-C15133679D72}" presName="composite" presStyleCnt="0">
        <dgm:presLayoutVars>
          <dgm:chMax val="1"/>
          <dgm:dir/>
          <dgm:resizeHandles val="exact"/>
        </dgm:presLayoutVars>
      </dgm:prSet>
      <dgm:spPr/>
      <dgm:t>
        <a:bodyPr/>
        <a:lstStyle/>
        <a:p>
          <a:pPr rtl="1"/>
          <a:endParaRPr lang="ar-BH"/>
        </a:p>
      </dgm:t>
    </dgm:pt>
    <dgm:pt modelId="{96E826ED-8EEA-4CE9-B8FD-869353156083}" type="pres">
      <dgm:prSet presAssocID="{7DD3604A-378A-4BEF-A308-A48E64109BD9}" presName="roof" presStyleLbl="dkBgShp" presStyleIdx="0" presStyleCnt="2" custScaleY="81822" custLinFactNeighborX="52" custLinFactNeighborY="-3325"/>
      <dgm:spPr/>
      <dgm:t>
        <a:bodyPr/>
        <a:lstStyle/>
        <a:p>
          <a:pPr rtl="1"/>
          <a:endParaRPr lang="ar-BH"/>
        </a:p>
      </dgm:t>
    </dgm:pt>
    <dgm:pt modelId="{D6511960-58EB-4509-B274-5AA831CEC73C}" type="pres">
      <dgm:prSet presAssocID="{7DD3604A-378A-4BEF-A308-A48E64109BD9}" presName="pillars" presStyleCnt="0"/>
      <dgm:spPr/>
    </dgm:pt>
    <dgm:pt modelId="{B8F3C55B-A144-4F37-848A-77A6918BD796}" type="pres">
      <dgm:prSet presAssocID="{7DD3604A-378A-4BEF-A308-A48E64109BD9}" presName="pillar1" presStyleLbl="node1" presStyleIdx="0" presStyleCnt="3" custScaleX="31205" custScaleY="92472" custLinFactNeighborX="64087" custLinFactNeighborY="-6309">
        <dgm:presLayoutVars>
          <dgm:bulletEnabled val="1"/>
        </dgm:presLayoutVars>
      </dgm:prSet>
      <dgm:spPr/>
      <dgm:t>
        <a:bodyPr/>
        <a:lstStyle/>
        <a:p>
          <a:pPr rtl="1"/>
          <a:endParaRPr lang="ar-BH"/>
        </a:p>
      </dgm:t>
    </dgm:pt>
    <dgm:pt modelId="{497E763F-FDA6-4810-93EE-FE1667F07FF9}" type="pres">
      <dgm:prSet presAssocID="{6302D0B3-5565-49CC-9A57-A7C666526374}" presName="pillarX" presStyleLbl="node1" presStyleIdx="1" presStyleCnt="3" custScaleX="35343" custScaleY="92613" custLinFactNeighborX="-4278" custLinFactNeighborY="-5827">
        <dgm:presLayoutVars>
          <dgm:bulletEnabled val="1"/>
        </dgm:presLayoutVars>
      </dgm:prSet>
      <dgm:spPr/>
      <dgm:t>
        <a:bodyPr/>
        <a:lstStyle/>
        <a:p>
          <a:pPr rtl="1"/>
          <a:endParaRPr lang="ar-BH"/>
        </a:p>
      </dgm:t>
    </dgm:pt>
    <dgm:pt modelId="{AA41C3ED-7BAB-4E6E-B4F9-A0A2F5F867B1}" type="pres">
      <dgm:prSet presAssocID="{4C1CF65E-A87E-4DDB-8DA2-FCCD8848755B}" presName="pillarX" presStyleLbl="node1" presStyleIdx="2" presStyleCnt="3" custAng="0" custScaleX="27146" custScaleY="94188" custLinFactNeighborX="-68597" custLinFactNeighborY="-5451">
        <dgm:presLayoutVars>
          <dgm:bulletEnabled val="1"/>
        </dgm:presLayoutVars>
      </dgm:prSet>
      <dgm:spPr/>
      <dgm:t>
        <a:bodyPr/>
        <a:lstStyle/>
        <a:p>
          <a:pPr rtl="1"/>
          <a:endParaRPr lang="ar-BH"/>
        </a:p>
      </dgm:t>
    </dgm:pt>
    <dgm:pt modelId="{8BB47B7F-8F28-41AA-B3B0-D8BF4A9BCA79}" type="pres">
      <dgm:prSet presAssocID="{7DD3604A-378A-4BEF-A308-A48E64109BD9}" presName="base" presStyleLbl="dkBgShp" presStyleIdx="1" presStyleCnt="2" custLinFactNeighborX="119" custLinFactNeighborY="28363"/>
      <dgm:spPr>
        <a:solidFill>
          <a:schemeClr val="accent6">
            <a:lumMod val="75000"/>
          </a:schemeClr>
        </a:solidFill>
      </dgm:spPr>
    </dgm:pt>
  </dgm:ptLst>
  <dgm:cxnLst>
    <dgm:cxn modelId="{03098269-E778-44EF-AFEC-24EB4ABBD917}" srcId="{20EC8225-83B7-41D3-8B16-C15133679D72}" destId="{7DD3604A-378A-4BEF-A308-A48E64109BD9}" srcOrd="0" destOrd="0" parTransId="{5CEE9B3A-CB72-48A8-B698-AF022E7BF27A}" sibTransId="{1FC044F4-C44F-4FB4-9B15-C3A0F5C720DE}"/>
    <dgm:cxn modelId="{94A8AB6A-45FE-47D5-902E-8A55D47D4087}" srcId="{7DD3604A-378A-4BEF-A308-A48E64109BD9}" destId="{6302D0B3-5565-49CC-9A57-A7C666526374}" srcOrd="1" destOrd="0" parTransId="{83771282-24A9-446B-BB20-BD0FB0CF1BE6}" sibTransId="{BC763121-5089-4F46-BDCE-0AE625196632}"/>
    <dgm:cxn modelId="{BDFF0224-C2A6-422F-A4BF-04777CFA6503}" srcId="{7DD3604A-378A-4BEF-A308-A48E64109BD9}" destId="{4C1CF65E-A87E-4DDB-8DA2-FCCD8848755B}" srcOrd="2" destOrd="0" parTransId="{500E9E04-8763-4DA9-B8CD-D867C2BD0183}" sibTransId="{C5C142FC-DA6B-4559-B453-8D4B8D4D5E02}"/>
    <dgm:cxn modelId="{2E57B482-B69A-42D5-AEC9-3C0ECE47F7CB}" type="presOf" srcId="{20EC8225-83B7-41D3-8B16-C15133679D72}" destId="{6722E9CB-07FB-4CCA-8977-116602CFAEC3}" srcOrd="0" destOrd="0" presId="urn:microsoft.com/office/officeart/2005/8/layout/hList3"/>
    <dgm:cxn modelId="{77B50F36-AD1D-411F-8128-0E427216B236}" type="presOf" srcId="{4C1CF65E-A87E-4DDB-8DA2-FCCD8848755B}" destId="{AA41C3ED-7BAB-4E6E-B4F9-A0A2F5F867B1}" srcOrd="0" destOrd="0" presId="urn:microsoft.com/office/officeart/2005/8/layout/hList3"/>
    <dgm:cxn modelId="{A262A551-9689-4E60-BEAA-A32C5B02C56E}" type="presOf" srcId="{7DD3604A-378A-4BEF-A308-A48E64109BD9}" destId="{96E826ED-8EEA-4CE9-B8FD-869353156083}" srcOrd="0" destOrd="0" presId="urn:microsoft.com/office/officeart/2005/8/layout/hList3"/>
    <dgm:cxn modelId="{E05A8998-B001-4213-BE0F-0BC3ADE7CE70}" srcId="{7DD3604A-378A-4BEF-A308-A48E64109BD9}" destId="{D79DBC0B-A123-48C7-BA3B-B9361FACFD78}" srcOrd="0" destOrd="0" parTransId="{F7044F4E-1409-45C0-8DB4-1EBFA0A8EE7E}" sibTransId="{B9A4B673-831A-4012-9698-989D37A144C2}"/>
    <dgm:cxn modelId="{535871CF-49F4-48B9-97C9-0332F80F7EB5}" type="presOf" srcId="{6302D0B3-5565-49CC-9A57-A7C666526374}" destId="{497E763F-FDA6-4810-93EE-FE1667F07FF9}" srcOrd="0" destOrd="0" presId="urn:microsoft.com/office/officeart/2005/8/layout/hList3"/>
    <dgm:cxn modelId="{A21AF077-CAEB-44F5-BEF0-86E6AA14D67E}" type="presOf" srcId="{D79DBC0B-A123-48C7-BA3B-B9361FACFD78}" destId="{B8F3C55B-A144-4F37-848A-77A6918BD796}" srcOrd="0" destOrd="0" presId="urn:microsoft.com/office/officeart/2005/8/layout/hList3"/>
    <dgm:cxn modelId="{DEF1B764-B7FC-49D2-94D7-C7396B14C23B}" type="presParOf" srcId="{6722E9CB-07FB-4CCA-8977-116602CFAEC3}" destId="{96E826ED-8EEA-4CE9-B8FD-869353156083}" srcOrd="0" destOrd="0" presId="urn:microsoft.com/office/officeart/2005/8/layout/hList3"/>
    <dgm:cxn modelId="{56EE49F6-4EA2-4EE7-A6C7-EE6AB824C388}" type="presParOf" srcId="{6722E9CB-07FB-4CCA-8977-116602CFAEC3}" destId="{D6511960-58EB-4509-B274-5AA831CEC73C}" srcOrd="1" destOrd="0" presId="urn:microsoft.com/office/officeart/2005/8/layout/hList3"/>
    <dgm:cxn modelId="{D351D25F-B0E7-4824-A91F-62EB11EE252A}" type="presParOf" srcId="{D6511960-58EB-4509-B274-5AA831CEC73C}" destId="{B8F3C55B-A144-4F37-848A-77A6918BD796}" srcOrd="0" destOrd="0" presId="urn:microsoft.com/office/officeart/2005/8/layout/hList3"/>
    <dgm:cxn modelId="{D2F09052-BE68-4417-AE10-063709AF34F5}" type="presParOf" srcId="{D6511960-58EB-4509-B274-5AA831CEC73C}" destId="{497E763F-FDA6-4810-93EE-FE1667F07FF9}" srcOrd="1" destOrd="0" presId="urn:microsoft.com/office/officeart/2005/8/layout/hList3"/>
    <dgm:cxn modelId="{EBB861B7-0915-4DA5-A005-4831E14371D8}" type="presParOf" srcId="{D6511960-58EB-4509-B274-5AA831CEC73C}" destId="{AA41C3ED-7BAB-4E6E-B4F9-A0A2F5F867B1}" srcOrd="2" destOrd="0" presId="urn:microsoft.com/office/officeart/2005/8/layout/hList3"/>
    <dgm:cxn modelId="{03388339-27A0-4C77-9BB7-CE2024059BC9}" type="presParOf" srcId="{6722E9CB-07FB-4CCA-8977-116602CFAEC3}" destId="{8BB47B7F-8F28-41AA-B3B0-D8BF4A9BCA7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0EC8225-83B7-41D3-8B16-C15133679D72}"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7DD3604A-378A-4BEF-A308-A48E64109BD9}">
      <dgm:prSet phldrT="[نص]" custT="1"/>
      <dgm:spPr/>
      <dgm:t>
        <a:bodyPr/>
        <a:lstStyle/>
        <a:p>
          <a:pPr algn="ctr" rtl="1">
            <a:lnSpc>
              <a:spcPct val="90000"/>
            </a:lnSpc>
          </a:pPr>
          <a:r>
            <a:rPr lang="ar-BH" sz="3600" dirty="0" smtClean="0">
              <a:latin typeface="Sakkal Majalla" panose="02000000000000000000" pitchFamily="2" charset="-78"/>
              <a:cs typeface="Sakkal Majalla" panose="02000000000000000000" pitchFamily="2" charset="-78"/>
            </a:rPr>
            <a:t>أن</a:t>
          </a:r>
        </a:p>
        <a:p>
          <a:pPr algn="r" rtl="1">
            <a:lnSpc>
              <a:spcPct val="100000"/>
            </a:lnSpc>
          </a:pPr>
          <a:endParaRPr lang="ar-BH" sz="3600" dirty="0" smtClean="0">
            <a:latin typeface="Sakkal Majalla" panose="02000000000000000000" pitchFamily="2" charset="-78"/>
            <a:cs typeface="Sakkal Majalla" panose="02000000000000000000" pitchFamily="2" charset="-78"/>
          </a:endParaRPr>
        </a:p>
        <a:p>
          <a:pPr algn="ctr" rtl="1">
            <a:lnSpc>
              <a:spcPct val="100000"/>
            </a:lnSpc>
          </a:pPr>
          <a:r>
            <a:rPr lang="ar-BH" sz="3600" b="1" dirty="0" smtClean="0">
              <a:latin typeface="Sakkal Majalla" panose="02000000000000000000" pitchFamily="2" charset="-78"/>
              <a:cs typeface="Sakkal Majalla" panose="02000000000000000000" pitchFamily="2" charset="-78"/>
            </a:rPr>
            <a:t>أنواعُ الوحي المنزّل على رسول الله </a:t>
          </a:r>
          <a:r>
            <a:rPr lang="ar-BH" sz="3600" b="1" dirty="0" smtClean="0">
              <a:latin typeface="Sakkal Majalla" panose="02000000000000000000" pitchFamily="2" charset="-78"/>
              <a:cs typeface="Sakkal Majalla" panose="02000000000000000000" pitchFamily="2" charset="-78"/>
              <a:sym typeface="AGA Arabesque" panose="05010101010101010101" pitchFamily="2" charset="2"/>
            </a:rPr>
            <a:t> نوعان:</a:t>
          </a:r>
        </a:p>
        <a:p>
          <a:pPr algn="r" rtl="1">
            <a:lnSpc>
              <a:spcPct val="100000"/>
            </a:lnSpc>
          </a:pPr>
          <a:endParaRPr lang="ar-BH" sz="3600" dirty="0" smtClean="0">
            <a:latin typeface="Sakkal Majalla" panose="02000000000000000000" pitchFamily="2" charset="-78"/>
            <a:cs typeface="Sakkal Majalla" panose="02000000000000000000" pitchFamily="2" charset="-78"/>
            <a:sym typeface="AGA Arabesque" panose="05010101010101010101" pitchFamily="2" charset="2"/>
          </a:endParaRPr>
        </a:p>
        <a:p>
          <a:pPr algn="r" rtl="1">
            <a:lnSpc>
              <a:spcPct val="100000"/>
            </a:lnSpc>
          </a:pPr>
          <a:endParaRPr lang="ar-BH" sz="1100" dirty="0" smtClean="0">
            <a:latin typeface="Sakkal Majalla" panose="02000000000000000000" pitchFamily="2" charset="-78"/>
            <a:cs typeface="Sakkal Majalla" panose="02000000000000000000" pitchFamily="2" charset="-78"/>
          </a:endParaRPr>
        </a:p>
        <a:p>
          <a:pPr algn="r" rtl="1">
            <a:lnSpc>
              <a:spcPct val="90000"/>
            </a:lnSpc>
          </a:pPr>
          <a:endParaRPr lang="en-US" sz="1600" dirty="0">
            <a:latin typeface="Sakkal Majalla" panose="02000000000000000000" pitchFamily="2" charset="-78"/>
            <a:cs typeface="Sakkal Majalla" panose="02000000000000000000" pitchFamily="2" charset="-78"/>
          </a:endParaRPr>
        </a:p>
      </dgm:t>
    </dgm:pt>
    <dgm:pt modelId="{5CEE9B3A-CB72-48A8-B698-AF022E7BF27A}" type="parTrans" cxnId="{03098269-E778-44EF-AFEC-24EB4ABBD917}">
      <dgm:prSet/>
      <dgm:spPr/>
      <dgm:t>
        <a:bodyPr/>
        <a:lstStyle/>
        <a:p>
          <a:endParaRPr lang="en-US"/>
        </a:p>
      </dgm:t>
    </dgm:pt>
    <dgm:pt modelId="{1FC044F4-C44F-4FB4-9B15-C3A0F5C720DE}" type="sibTrans" cxnId="{03098269-E778-44EF-AFEC-24EB4ABBD917}">
      <dgm:prSet/>
      <dgm:spPr/>
      <dgm:t>
        <a:bodyPr/>
        <a:lstStyle/>
        <a:p>
          <a:endParaRPr lang="en-US"/>
        </a:p>
      </dgm:t>
    </dgm:pt>
    <dgm:pt modelId="{D79DBC0B-A123-48C7-BA3B-B9361FACFD78}">
      <dgm:prSet phldrT="[نص]" custT="1"/>
      <dgm:spPr/>
      <dgm:t>
        <a:bodyPr/>
        <a:lstStyle/>
        <a:p>
          <a:pPr algn="ctr" defTabSz="1778000" rtl="1">
            <a:lnSpc>
              <a:spcPct val="100000"/>
            </a:lnSpc>
            <a:spcBef>
              <a:spcPct val="0"/>
            </a:spcBef>
            <a:spcAft>
              <a:spcPct val="35000"/>
            </a:spcAft>
          </a:pPr>
          <a:r>
            <a:rPr lang="ar-BH" sz="3600" b="1" u="none" kern="1200" dirty="0">
              <a:solidFill>
                <a:schemeClr val="accent1">
                  <a:lumMod val="75000"/>
                </a:schemeClr>
              </a:solidFill>
              <a:latin typeface="Sakkal Majalla" panose="02000000000000000000" pitchFamily="2" charset="-78"/>
              <a:cs typeface="Sakkal Majalla" panose="02000000000000000000" pitchFamily="2" charset="-78"/>
            </a:rPr>
            <a:t>1- القرآن الكريم:</a:t>
          </a:r>
        </a:p>
        <a:p>
          <a:pPr algn="just" defTabSz="1778000" rtl="1">
            <a:lnSpc>
              <a:spcPct val="100000"/>
            </a:lnSpc>
            <a:spcBef>
              <a:spcPct val="0"/>
            </a:spcBef>
            <a:spcAft>
              <a:spcPct val="35000"/>
            </a:spcAft>
          </a:pPr>
          <a:r>
            <a:rPr lang="ar-BH" sz="3200" kern="1200" dirty="0">
              <a:latin typeface="Sakkal Majalla" panose="02000000000000000000" pitchFamily="2" charset="-78"/>
              <a:cs typeface="Sakkal Majalla" panose="02000000000000000000" pitchFamily="2" charset="-78"/>
            </a:rPr>
            <a:t>وهو الوحي المنزّل لفظًا ومعنى من عند الله تعالى بوساطة الملك جبريل عليه السلام على رسول الله </a:t>
          </a:r>
          <a:r>
            <a:rPr lang="en-US" sz="32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200" kern="1200" dirty="0">
              <a:latin typeface="Sakkal Majalla" panose="02000000000000000000" pitchFamily="2" charset="-78"/>
              <a:cs typeface="Sakkal Majalla" panose="02000000000000000000" pitchFamily="2" charset="-78"/>
              <a:sym typeface="AGA Arabesque" panose="05010101010101010101" pitchFamily="2" charset="2"/>
            </a:rPr>
            <a:t>، </a:t>
          </a:r>
          <a:r>
            <a:rPr lang="ar-BH" sz="3200" kern="1200" dirty="0">
              <a:latin typeface="Sakkal Majalla" panose="02000000000000000000" pitchFamily="2" charset="-78"/>
              <a:cs typeface="Sakkal Majalla" panose="02000000000000000000" pitchFamily="2" charset="-78"/>
            </a:rPr>
            <a:t>فليس لرسول الله </a:t>
          </a:r>
          <a:r>
            <a:rPr lang="en-US" sz="32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200" kern="1200" dirty="0">
              <a:latin typeface="Sakkal Majalla" panose="02000000000000000000" pitchFamily="2" charset="-78"/>
              <a:cs typeface="Sakkal Majalla" panose="02000000000000000000" pitchFamily="2" charset="-78"/>
            </a:rPr>
            <a:t> فيه إلا التلقي والتبليغ، قال تعال</a:t>
          </a:r>
          <a:r>
            <a:rPr lang="ar-BH" sz="3200" kern="1200" dirty="0">
              <a:solidFill>
                <a:prstClr val="white"/>
              </a:solidFill>
              <a:latin typeface="Sakkal Majalla" panose="02000000000000000000" pitchFamily="2" charset="-78"/>
              <a:ea typeface="+mn-ea"/>
              <a:cs typeface="Sakkal Majalla" panose="02000000000000000000" pitchFamily="2" charset="-78"/>
            </a:rPr>
            <a:t>ى: (وَكَذلِكَ أَوْحَيْنا إِلَيْكَ قُرْآناً عَرَبِيًّا). </a:t>
          </a:r>
          <a:r>
            <a:rPr lang="ar-BH" sz="2400" kern="1200" dirty="0">
              <a:latin typeface="Sakkal Majalla" panose="02000000000000000000" pitchFamily="2" charset="-78"/>
              <a:cs typeface="Sakkal Majalla" panose="02000000000000000000" pitchFamily="2" charset="-78"/>
            </a:rPr>
            <a:t>الآية 7 من سورة الشورى.</a:t>
          </a:r>
          <a:endParaRPr lang="ar-BH" sz="3400" b="1" u="none" kern="1200" dirty="0">
            <a:latin typeface="Sakkal Majalla" panose="02000000000000000000" pitchFamily="2" charset="-78"/>
            <a:cs typeface="Sakkal Majalla" panose="02000000000000000000" pitchFamily="2" charset="-78"/>
          </a:endParaRPr>
        </a:p>
      </dgm:t>
    </dgm:pt>
    <dgm:pt modelId="{F7044F4E-1409-45C0-8DB4-1EBFA0A8EE7E}" type="parTrans" cxnId="{E05A8998-B001-4213-BE0F-0BC3ADE7CE70}">
      <dgm:prSet/>
      <dgm:spPr/>
      <dgm:t>
        <a:bodyPr/>
        <a:lstStyle/>
        <a:p>
          <a:endParaRPr lang="en-US"/>
        </a:p>
      </dgm:t>
    </dgm:pt>
    <dgm:pt modelId="{B9A4B673-831A-4012-9698-989D37A144C2}" type="sibTrans" cxnId="{E05A8998-B001-4213-BE0F-0BC3ADE7CE70}">
      <dgm:prSet/>
      <dgm:spPr/>
      <dgm:t>
        <a:bodyPr/>
        <a:lstStyle/>
        <a:p>
          <a:endParaRPr lang="en-US"/>
        </a:p>
      </dgm:t>
    </dgm:pt>
    <dgm:pt modelId="{6302D0B3-5565-49CC-9A57-A7C666526374}">
      <dgm:prSet phldrT="[نص]" custT="1"/>
      <dgm:spPr/>
      <dgm:t>
        <a:bodyPr/>
        <a:lstStyle/>
        <a:p>
          <a:pPr algn="just" rtl="1">
            <a:spcAft>
              <a:spcPts val="0"/>
            </a:spcAft>
          </a:pPr>
          <a:endParaRPr lang="ar-BH" sz="1000" b="1" u="sng" kern="1200" dirty="0">
            <a:latin typeface="Sakkal Majalla" panose="02000000000000000000" pitchFamily="2" charset="-78"/>
            <a:cs typeface="Sakkal Majalla" panose="02000000000000000000" pitchFamily="2" charset="-78"/>
          </a:endParaRPr>
        </a:p>
        <a:p>
          <a:pPr algn="just" rtl="1">
            <a:spcAft>
              <a:spcPts val="0"/>
            </a:spcAft>
          </a:pPr>
          <a:endParaRPr lang="ar-BH" sz="100" b="1" u="sng" kern="1200" dirty="0">
            <a:latin typeface="Sakkal Majalla" panose="02000000000000000000" pitchFamily="2" charset="-78"/>
            <a:cs typeface="Sakkal Majalla" panose="02000000000000000000" pitchFamily="2" charset="-78"/>
          </a:endParaRPr>
        </a:p>
        <a:p>
          <a:pPr algn="just" rtl="1">
            <a:spcAft>
              <a:spcPts val="0"/>
            </a:spcAft>
          </a:pPr>
          <a:endParaRPr lang="ar-BH" sz="500" b="1" u="sng" kern="1200" dirty="0">
            <a:latin typeface="Sakkal Majalla" panose="02000000000000000000" pitchFamily="2" charset="-78"/>
            <a:cs typeface="Sakkal Majalla" panose="02000000000000000000" pitchFamily="2" charset="-78"/>
          </a:endParaRPr>
        </a:p>
        <a:p>
          <a:pPr algn="ctr" rtl="1">
            <a:spcAft>
              <a:spcPts val="0"/>
            </a:spcAft>
          </a:pPr>
          <a:r>
            <a:rPr lang="ar-BH" sz="3600" b="1" u="none" kern="1200" dirty="0">
              <a:solidFill>
                <a:schemeClr val="accent1">
                  <a:lumMod val="75000"/>
                </a:schemeClr>
              </a:solidFill>
              <a:latin typeface="Sakkal Majalla" panose="02000000000000000000" pitchFamily="2" charset="-78"/>
              <a:ea typeface="+mn-ea"/>
              <a:cs typeface="Sakkal Majalla" panose="02000000000000000000" pitchFamily="2" charset="-78"/>
            </a:rPr>
            <a:t>2- السنة النبوية:</a:t>
          </a:r>
        </a:p>
        <a:p>
          <a:pPr algn="just" rtl="1">
            <a:spcAft>
              <a:spcPts val="0"/>
            </a:spcAft>
          </a:pPr>
          <a:r>
            <a:rPr lang="ar-BH" sz="3000" kern="1200" dirty="0">
              <a:latin typeface="Sakkal Majalla" panose="02000000000000000000" pitchFamily="2" charset="-78"/>
              <a:cs typeface="Sakkal Majalla" panose="02000000000000000000" pitchFamily="2" charset="-78"/>
            </a:rPr>
            <a:t>وهي وحيٌ أيضًا، ومعناها من الله تعالى، لكنّ لفظها من عند رسول الله </a:t>
          </a:r>
          <a:r>
            <a:rPr lang="en-US" sz="30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000" kern="1200" dirty="0">
              <a:latin typeface="Sakkal Majalla" panose="02000000000000000000" pitchFamily="2" charset="-78"/>
              <a:cs typeface="Sakkal Majalla" panose="02000000000000000000" pitchFamily="2" charset="-78"/>
            </a:rPr>
            <a:t>. وقد تكونُ قولية أو فعلية أو تقريرية، وقد يأتي الوحي بالسنة عن طريق الإلهام والمنام والإلقاء في القلب، وتأتي كذلك عن طريق تكليم جبريل للرسول </a:t>
          </a:r>
          <a:r>
            <a:rPr lang="en-US" sz="30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000" kern="1200" dirty="0">
              <a:latin typeface="Sakkal Majalla" panose="02000000000000000000" pitchFamily="2" charset="-78"/>
              <a:cs typeface="Sakkal Majalla" panose="02000000000000000000" pitchFamily="2" charset="-78"/>
              <a:sym typeface="AGA Arabesque" panose="05010101010101010101" pitchFamily="2" charset="2"/>
            </a:rPr>
            <a:t>، قال تعالى: ( وَمَا يَنْطِقُ عَنِ الْهَوَى إِنْ هُوَ إِلَّا وَحْيٌ يُوحَى). </a:t>
          </a:r>
          <a:r>
            <a:rPr lang="ar-BH" sz="2400" kern="1200" dirty="0">
              <a:latin typeface="Sakkal Majalla" panose="02000000000000000000" pitchFamily="2" charset="-78"/>
              <a:cs typeface="Sakkal Majalla" panose="02000000000000000000" pitchFamily="2" charset="-78"/>
              <a:sym typeface="AGA Arabesque" panose="05010101010101010101" pitchFamily="2" charset="2"/>
            </a:rPr>
            <a:t>سورة النجم،</a:t>
          </a:r>
          <a:r>
            <a:rPr lang="ar-BH" sz="2800" kern="1200" dirty="0">
              <a:latin typeface="Sakkal Majalla" panose="02000000000000000000" pitchFamily="2" charset="-78"/>
              <a:cs typeface="Sakkal Majalla" panose="02000000000000000000" pitchFamily="2" charset="-78"/>
              <a:sym typeface="AGA Arabesque" panose="05010101010101010101" pitchFamily="2" charset="2"/>
            </a:rPr>
            <a:t> الآيتان 3 و4.</a:t>
          </a:r>
          <a:endParaRPr lang="ar-BH" sz="3200" b="1" u="none" kern="1200" dirty="0">
            <a:latin typeface="Sakkal Majalla" panose="02000000000000000000" pitchFamily="2" charset="-78"/>
            <a:ea typeface="+mn-ea"/>
            <a:cs typeface="Sakkal Majalla" panose="02000000000000000000" pitchFamily="2" charset="-78"/>
          </a:endParaRPr>
        </a:p>
      </dgm:t>
    </dgm:pt>
    <dgm:pt modelId="{83771282-24A9-446B-BB20-BD0FB0CF1BE6}" type="parTrans" cxnId="{94A8AB6A-45FE-47D5-902E-8A55D47D4087}">
      <dgm:prSet/>
      <dgm:spPr/>
      <dgm:t>
        <a:bodyPr/>
        <a:lstStyle/>
        <a:p>
          <a:endParaRPr lang="en-US"/>
        </a:p>
      </dgm:t>
    </dgm:pt>
    <dgm:pt modelId="{BC763121-5089-4F46-BDCE-0AE625196632}" type="sibTrans" cxnId="{94A8AB6A-45FE-47D5-902E-8A55D47D4087}">
      <dgm:prSet/>
      <dgm:spPr/>
      <dgm:t>
        <a:bodyPr/>
        <a:lstStyle/>
        <a:p>
          <a:endParaRPr lang="en-US"/>
        </a:p>
      </dgm:t>
    </dgm:pt>
    <dgm:pt modelId="{6722E9CB-07FB-4CCA-8977-116602CFAEC3}" type="pres">
      <dgm:prSet presAssocID="{20EC8225-83B7-41D3-8B16-C15133679D72}" presName="composite" presStyleCnt="0">
        <dgm:presLayoutVars>
          <dgm:chMax val="1"/>
          <dgm:dir/>
          <dgm:resizeHandles val="exact"/>
        </dgm:presLayoutVars>
      </dgm:prSet>
      <dgm:spPr/>
      <dgm:t>
        <a:bodyPr/>
        <a:lstStyle/>
        <a:p>
          <a:pPr rtl="1"/>
          <a:endParaRPr lang="ar-BH"/>
        </a:p>
      </dgm:t>
    </dgm:pt>
    <dgm:pt modelId="{96E826ED-8EEA-4CE9-B8FD-869353156083}" type="pres">
      <dgm:prSet presAssocID="{7DD3604A-378A-4BEF-A308-A48E64109BD9}" presName="roof" presStyleLbl="dkBgShp" presStyleIdx="0" presStyleCnt="2" custScaleY="62249" custLinFactNeighborX="-412" custLinFactNeighborY="-22883"/>
      <dgm:spPr/>
      <dgm:t>
        <a:bodyPr/>
        <a:lstStyle/>
        <a:p>
          <a:pPr rtl="1"/>
          <a:endParaRPr lang="ar-BH"/>
        </a:p>
      </dgm:t>
    </dgm:pt>
    <dgm:pt modelId="{D6511960-58EB-4509-B274-5AA831CEC73C}" type="pres">
      <dgm:prSet presAssocID="{7DD3604A-378A-4BEF-A308-A48E64109BD9}" presName="pillars" presStyleCnt="0"/>
      <dgm:spPr/>
    </dgm:pt>
    <dgm:pt modelId="{B8F3C55B-A144-4F37-848A-77A6918BD796}" type="pres">
      <dgm:prSet presAssocID="{7DD3604A-378A-4BEF-A308-A48E64109BD9}" presName="pillar1" presStyleLbl="node1" presStyleIdx="0" presStyleCnt="2" custScaleX="48923" custScaleY="104535" custLinFactNeighborX="50227" custLinFactNeighborY="-3500">
        <dgm:presLayoutVars>
          <dgm:bulletEnabled val="1"/>
        </dgm:presLayoutVars>
      </dgm:prSet>
      <dgm:spPr/>
      <dgm:t>
        <a:bodyPr/>
        <a:lstStyle/>
        <a:p>
          <a:pPr rtl="1"/>
          <a:endParaRPr lang="ar-BH"/>
        </a:p>
      </dgm:t>
    </dgm:pt>
    <dgm:pt modelId="{497E763F-FDA6-4810-93EE-FE1667F07FF9}" type="pres">
      <dgm:prSet presAssocID="{6302D0B3-5565-49CC-9A57-A7C666526374}" presName="pillarX" presStyleLbl="node1" presStyleIdx="1" presStyleCnt="2" custScaleX="49966" custScaleY="107013" custLinFactNeighborX="-49899" custLinFactNeighborY="-1595">
        <dgm:presLayoutVars>
          <dgm:bulletEnabled val="1"/>
        </dgm:presLayoutVars>
      </dgm:prSet>
      <dgm:spPr/>
      <dgm:t>
        <a:bodyPr/>
        <a:lstStyle/>
        <a:p>
          <a:pPr rtl="1"/>
          <a:endParaRPr lang="ar-BH"/>
        </a:p>
      </dgm:t>
    </dgm:pt>
    <dgm:pt modelId="{8BB47B7F-8F28-41AA-B3B0-D8BF4A9BCA79}" type="pres">
      <dgm:prSet presAssocID="{7DD3604A-378A-4BEF-A308-A48E64109BD9}" presName="base" presStyleLbl="dkBgShp" presStyleIdx="1" presStyleCnt="2" custLinFactNeighborY="44563"/>
      <dgm:spPr/>
    </dgm:pt>
  </dgm:ptLst>
  <dgm:cxnLst>
    <dgm:cxn modelId="{94A8AB6A-45FE-47D5-902E-8A55D47D4087}" srcId="{7DD3604A-378A-4BEF-A308-A48E64109BD9}" destId="{6302D0B3-5565-49CC-9A57-A7C666526374}" srcOrd="1" destOrd="0" parTransId="{83771282-24A9-446B-BB20-BD0FB0CF1BE6}" sibTransId="{BC763121-5089-4F46-BDCE-0AE625196632}"/>
    <dgm:cxn modelId="{A262A551-9689-4E60-BEAA-A32C5B02C56E}" type="presOf" srcId="{7DD3604A-378A-4BEF-A308-A48E64109BD9}" destId="{96E826ED-8EEA-4CE9-B8FD-869353156083}" srcOrd="0" destOrd="0" presId="urn:microsoft.com/office/officeart/2005/8/layout/hList3"/>
    <dgm:cxn modelId="{535871CF-49F4-48B9-97C9-0332F80F7EB5}" type="presOf" srcId="{6302D0B3-5565-49CC-9A57-A7C666526374}" destId="{497E763F-FDA6-4810-93EE-FE1667F07FF9}" srcOrd="0" destOrd="0" presId="urn:microsoft.com/office/officeart/2005/8/layout/hList3"/>
    <dgm:cxn modelId="{03098269-E778-44EF-AFEC-24EB4ABBD917}" srcId="{20EC8225-83B7-41D3-8B16-C15133679D72}" destId="{7DD3604A-378A-4BEF-A308-A48E64109BD9}" srcOrd="0" destOrd="0" parTransId="{5CEE9B3A-CB72-48A8-B698-AF022E7BF27A}" sibTransId="{1FC044F4-C44F-4FB4-9B15-C3A0F5C720DE}"/>
    <dgm:cxn modelId="{A21AF077-CAEB-44F5-BEF0-86E6AA14D67E}" type="presOf" srcId="{D79DBC0B-A123-48C7-BA3B-B9361FACFD78}" destId="{B8F3C55B-A144-4F37-848A-77A6918BD796}" srcOrd="0" destOrd="0" presId="urn:microsoft.com/office/officeart/2005/8/layout/hList3"/>
    <dgm:cxn modelId="{E05A8998-B001-4213-BE0F-0BC3ADE7CE70}" srcId="{7DD3604A-378A-4BEF-A308-A48E64109BD9}" destId="{D79DBC0B-A123-48C7-BA3B-B9361FACFD78}" srcOrd="0" destOrd="0" parTransId="{F7044F4E-1409-45C0-8DB4-1EBFA0A8EE7E}" sibTransId="{B9A4B673-831A-4012-9698-989D37A144C2}"/>
    <dgm:cxn modelId="{2E57B482-B69A-42D5-AEC9-3C0ECE47F7CB}" type="presOf" srcId="{20EC8225-83B7-41D3-8B16-C15133679D72}" destId="{6722E9CB-07FB-4CCA-8977-116602CFAEC3}" srcOrd="0" destOrd="0" presId="urn:microsoft.com/office/officeart/2005/8/layout/hList3"/>
    <dgm:cxn modelId="{DEF1B764-B7FC-49D2-94D7-C7396B14C23B}" type="presParOf" srcId="{6722E9CB-07FB-4CCA-8977-116602CFAEC3}" destId="{96E826ED-8EEA-4CE9-B8FD-869353156083}" srcOrd="0" destOrd="0" presId="urn:microsoft.com/office/officeart/2005/8/layout/hList3"/>
    <dgm:cxn modelId="{56EE49F6-4EA2-4EE7-A6C7-EE6AB824C388}" type="presParOf" srcId="{6722E9CB-07FB-4CCA-8977-116602CFAEC3}" destId="{D6511960-58EB-4509-B274-5AA831CEC73C}" srcOrd="1" destOrd="0" presId="urn:microsoft.com/office/officeart/2005/8/layout/hList3"/>
    <dgm:cxn modelId="{D351D25F-B0E7-4824-A91F-62EB11EE252A}" type="presParOf" srcId="{D6511960-58EB-4509-B274-5AA831CEC73C}" destId="{B8F3C55B-A144-4F37-848A-77A6918BD796}" srcOrd="0" destOrd="0" presId="urn:microsoft.com/office/officeart/2005/8/layout/hList3"/>
    <dgm:cxn modelId="{D2F09052-BE68-4417-AE10-063709AF34F5}" type="presParOf" srcId="{D6511960-58EB-4509-B274-5AA831CEC73C}" destId="{497E763F-FDA6-4810-93EE-FE1667F07FF9}" srcOrd="1" destOrd="0" presId="urn:microsoft.com/office/officeart/2005/8/layout/hList3"/>
    <dgm:cxn modelId="{03388339-27A0-4C77-9BB7-CE2024059BC9}" type="presParOf" srcId="{6722E9CB-07FB-4CCA-8977-116602CFAEC3}" destId="{8BB47B7F-8F28-41AA-B3B0-D8BF4A9BCA7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26ED-8EEA-4CE9-B8FD-869353156083}">
      <dsp:nvSpPr>
        <dsp:cNvPr id="0" name=""/>
        <dsp:cNvSpPr/>
      </dsp:nvSpPr>
      <dsp:spPr>
        <a:xfrm>
          <a:off x="0" y="18971"/>
          <a:ext cx="11782696" cy="1272915"/>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endParaRPr lang="ar-BH" sz="4400" kern="1200" dirty="0" smtClean="0">
            <a:latin typeface="Sakkal Majalla" panose="02000000000000000000" pitchFamily="2" charset="-78"/>
            <a:cs typeface="Sakkal Majalla" panose="02000000000000000000" pitchFamily="2" charset="-78"/>
          </a:endParaRPr>
        </a:p>
        <a:p>
          <a:pPr lvl="0" algn="ctr" defTabSz="1955800" rtl="1">
            <a:lnSpc>
              <a:spcPct val="100000"/>
            </a:lnSpc>
            <a:spcBef>
              <a:spcPct val="0"/>
            </a:spcBef>
            <a:spcAft>
              <a:spcPct val="35000"/>
            </a:spcAft>
          </a:pPr>
          <a:endParaRPr lang="ar-BH" sz="3200" b="1" kern="1200" dirty="0" smtClean="0">
            <a:latin typeface="Sakkal Majalla" panose="02000000000000000000" pitchFamily="2" charset="-78"/>
            <a:cs typeface="Sakkal Majalla" panose="02000000000000000000" pitchFamily="2" charset="-78"/>
          </a:endParaRPr>
        </a:p>
        <a:p>
          <a:pPr lvl="0" algn="ctr" defTabSz="1955800" rtl="1">
            <a:lnSpc>
              <a:spcPct val="100000"/>
            </a:lnSpc>
            <a:spcBef>
              <a:spcPct val="0"/>
            </a:spcBef>
            <a:spcAft>
              <a:spcPct val="35000"/>
            </a:spcAft>
          </a:pPr>
          <a:r>
            <a:rPr lang="ar-BH" sz="3200" b="1" kern="1200" dirty="0" smtClean="0">
              <a:latin typeface="Sakkal Majalla" panose="02000000000000000000" pitchFamily="2" charset="-78"/>
              <a:cs typeface="Sakkal Majalla" panose="02000000000000000000" pitchFamily="2" charset="-78"/>
            </a:rPr>
            <a:t>صُوَرُ</a:t>
          </a:r>
          <a:r>
            <a:rPr lang="ar-BH" sz="3600" b="1" kern="1200" dirty="0" smtClean="0">
              <a:latin typeface="Sakkal Majalla" panose="02000000000000000000" pitchFamily="2" charset="-78"/>
              <a:cs typeface="Sakkal Majalla" panose="02000000000000000000" pitchFamily="2" charset="-78"/>
            </a:rPr>
            <a:t> الوحي</a:t>
          </a:r>
          <a:endParaRPr lang="ar-BH" sz="1800" b="1" kern="1200" dirty="0" smtClean="0">
            <a:latin typeface="Sakkal Majalla" panose="02000000000000000000" pitchFamily="2" charset="-78"/>
            <a:cs typeface="Sakkal Majalla" panose="02000000000000000000" pitchFamily="2" charset="-78"/>
          </a:endParaRPr>
        </a:p>
        <a:p>
          <a:pPr lvl="0" algn="r" defTabSz="1955800" rtl="1">
            <a:lnSpc>
              <a:spcPct val="100000"/>
            </a:lnSpc>
            <a:spcBef>
              <a:spcPct val="0"/>
            </a:spcBef>
            <a:spcAft>
              <a:spcPct val="35000"/>
            </a:spcAft>
          </a:pPr>
          <a:r>
            <a:rPr lang="ar-BH" sz="2800" b="1" kern="1200" dirty="0" smtClean="0">
              <a:latin typeface="Sakkal Majalla" panose="02000000000000000000" pitchFamily="2" charset="-78"/>
              <a:cs typeface="Sakkal Majalla" panose="02000000000000000000" pitchFamily="2" charset="-78"/>
            </a:rPr>
            <a:t>بيّن القرآن الكريم والسنة النبوية صورًا كثيرة للوحي ، ومن ذلك:</a:t>
          </a:r>
        </a:p>
        <a:p>
          <a:pPr lvl="0" algn="r" defTabSz="1955800" rtl="1">
            <a:lnSpc>
              <a:spcPct val="100000"/>
            </a:lnSpc>
            <a:spcBef>
              <a:spcPct val="0"/>
            </a:spcBef>
            <a:spcAft>
              <a:spcPct val="35000"/>
            </a:spcAft>
          </a:pPr>
          <a:endParaRPr lang="ar-BH" sz="4000" b="1" kern="1200" dirty="0" smtClean="0">
            <a:latin typeface="Sakkal Majalla" panose="02000000000000000000" pitchFamily="2" charset="-78"/>
            <a:cs typeface="Sakkal Majalla" panose="02000000000000000000" pitchFamily="2" charset="-78"/>
          </a:endParaRPr>
        </a:p>
        <a:p>
          <a:pPr lvl="0" algn="ctr" defTabSz="1955800" rtl="1">
            <a:lnSpc>
              <a:spcPct val="90000"/>
            </a:lnSpc>
            <a:spcBef>
              <a:spcPct val="0"/>
            </a:spcBef>
            <a:spcAft>
              <a:spcPct val="35000"/>
            </a:spcAft>
          </a:pPr>
          <a:endParaRPr lang="en-US" sz="4400" kern="1200" dirty="0">
            <a:latin typeface="Sakkal Majalla" panose="02000000000000000000" pitchFamily="2" charset="-78"/>
            <a:cs typeface="Sakkal Majalla" panose="02000000000000000000" pitchFamily="2" charset="-78"/>
          </a:endParaRPr>
        </a:p>
      </dsp:txBody>
      <dsp:txXfrm>
        <a:off x="0" y="18971"/>
        <a:ext cx="11782696" cy="1272915"/>
      </dsp:txXfrm>
    </dsp:sp>
    <dsp:sp modelId="{B8F3C55B-A144-4F37-848A-77A6918BD796}">
      <dsp:nvSpPr>
        <dsp:cNvPr id="0" name=""/>
        <dsp:cNvSpPr/>
      </dsp:nvSpPr>
      <dsp:spPr>
        <a:xfrm>
          <a:off x="7922685" y="1401868"/>
          <a:ext cx="3676790" cy="302105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778000" rtl="1">
            <a:lnSpc>
              <a:spcPct val="100000"/>
            </a:lnSpc>
            <a:spcBef>
              <a:spcPct val="0"/>
            </a:spcBef>
            <a:spcAft>
              <a:spcPct val="35000"/>
            </a:spcAft>
          </a:pPr>
          <a:r>
            <a:rPr lang="ar-BH" sz="3400" b="1" u="none" kern="1200" dirty="0">
              <a:solidFill>
                <a:schemeClr val="tx1"/>
              </a:solidFill>
              <a:latin typeface="Sakkal Majalla" panose="02000000000000000000" pitchFamily="2" charset="-78"/>
              <a:cs typeface="Sakkal Majalla" panose="02000000000000000000" pitchFamily="2" charset="-78"/>
            </a:rPr>
            <a:t>1- إرسالُ ملكِ الوحي جبريل عليه السلام، فيتمثّل للنبي </a:t>
          </a:r>
          <a:r>
            <a:rPr lang="en-US"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3400" b="1" u="none" kern="1200" dirty="0">
              <a:solidFill>
                <a:schemeClr val="tx1"/>
              </a:solidFill>
              <a:latin typeface="Sakkal Majalla" panose="02000000000000000000" pitchFamily="2" charset="-78"/>
              <a:cs typeface="Sakkal Majalla" panose="02000000000000000000" pitchFamily="2" charset="-78"/>
            </a:rPr>
            <a:t>رجلًا فيكلمه فَيَعِي عنه ما يقول.  </a:t>
          </a:r>
        </a:p>
      </dsp:txBody>
      <dsp:txXfrm>
        <a:off x="7922685" y="1401868"/>
        <a:ext cx="3676790" cy="3021057"/>
      </dsp:txXfrm>
    </dsp:sp>
    <dsp:sp modelId="{497E763F-FDA6-4810-93EE-FE1667F07FF9}">
      <dsp:nvSpPr>
        <dsp:cNvPr id="0" name=""/>
        <dsp:cNvSpPr/>
      </dsp:nvSpPr>
      <dsp:spPr>
        <a:xfrm>
          <a:off x="3544235" y="1415311"/>
          <a:ext cx="4164358" cy="3025663"/>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1">
            <a:lnSpc>
              <a:spcPct val="90000"/>
            </a:lnSpc>
            <a:spcBef>
              <a:spcPct val="0"/>
            </a:spcBef>
            <a:spcAft>
              <a:spcPts val="0"/>
            </a:spcAft>
          </a:pPr>
          <a:endParaRPr lang="ar-BH" sz="1000" b="1" u="sng" kern="1200" dirty="0">
            <a:solidFill>
              <a:schemeClr val="tx1"/>
            </a:solidFill>
            <a:latin typeface="Sakkal Majalla" panose="02000000000000000000" pitchFamily="2" charset="-78"/>
            <a:cs typeface="Sakkal Majalla" panose="02000000000000000000" pitchFamily="2" charset="-78"/>
          </a:endParaRPr>
        </a:p>
        <a:p>
          <a:pPr lvl="0" algn="just" defTabSz="444500" rtl="1">
            <a:lnSpc>
              <a:spcPct val="90000"/>
            </a:lnSpc>
            <a:spcBef>
              <a:spcPct val="0"/>
            </a:spcBef>
            <a:spcAft>
              <a:spcPts val="0"/>
            </a:spcAft>
          </a:pPr>
          <a:endParaRPr lang="ar-BH" sz="100" b="1" u="sng" kern="1200" dirty="0">
            <a:solidFill>
              <a:schemeClr val="tx2">
                <a:lumMod val="75000"/>
              </a:schemeClr>
            </a:solidFill>
            <a:latin typeface="Sakkal Majalla" panose="02000000000000000000" pitchFamily="2" charset="-78"/>
            <a:cs typeface="Sakkal Majalla" panose="02000000000000000000" pitchFamily="2" charset="-78"/>
          </a:endParaRPr>
        </a:p>
        <a:p>
          <a:pPr lvl="0" algn="just" defTabSz="444500" rtl="1">
            <a:lnSpc>
              <a:spcPct val="90000"/>
            </a:lnSpc>
            <a:spcBef>
              <a:spcPct val="0"/>
            </a:spcBef>
            <a:spcAft>
              <a:spcPts val="0"/>
            </a:spcAft>
          </a:pPr>
          <a:endParaRPr lang="ar-BH" sz="500" b="1" u="sng" kern="1200" dirty="0">
            <a:solidFill>
              <a:schemeClr val="tx2">
                <a:lumMod val="75000"/>
              </a:schemeClr>
            </a:solidFill>
            <a:latin typeface="Sakkal Majalla" panose="02000000000000000000" pitchFamily="2" charset="-78"/>
            <a:cs typeface="Sakkal Majalla" panose="02000000000000000000" pitchFamily="2" charset="-78"/>
          </a:endParaRPr>
        </a:p>
        <a:p>
          <a:pPr lvl="0" algn="ctr" defTabSz="444500" rtl="1">
            <a:lnSpc>
              <a:spcPct val="90000"/>
            </a:lnSpc>
            <a:spcBef>
              <a:spcPct val="0"/>
            </a:spcBef>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2- ما يكون مثل صلصلة الجرس، ويُرافقه أحيانًا دويٌّ كَدَوِيِّ النحل،</a:t>
          </a:r>
        </a:p>
        <a:p>
          <a:pPr lvl="0" algn="ctr" defTabSz="444500" rtl="1">
            <a:lnSpc>
              <a:spcPct val="90000"/>
            </a:lnSpc>
            <a:spcBef>
              <a:spcPct val="0"/>
            </a:spcBef>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وهو أشدّه على رسول الله </a:t>
          </a:r>
          <a:r>
            <a:rPr lang="en-US"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u="none" kern="1200" dirty="0">
              <a:solidFill>
                <a:prstClr val="black"/>
              </a:solidFill>
              <a:latin typeface="Sakkal Majalla" panose="02000000000000000000" pitchFamily="2" charset="-78"/>
              <a:ea typeface="+mn-ea"/>
              <a:cs typeface="Sakkal Majalla" panose="02000000000000000000" pitchFamily="2" charset="-78"/>
            </a:rPr>
            <a:t>.    </a:t>
          </a:r>
        </a:p>
      </dsp:txBody>
      <dsp:txXfrm>
        <a:off x="3544235" y="1415311"/>
        <a:ext cx="4164358" cy="3025663"/>
      </dsp:txXfrm>
    </dsp:sp>
    <dsp:sp modelId="{AA41C3ED-7BAB-4E6E-B4F9-A0A2F5F867B1}">
      <dsp:nvSpPr>
        <dsp:cNvPr id="0" name=""/>
        <dsp:cNvSpPr/>
      </dsp:nvSpPr>
      <dsp:spPr>
        <a:xfrm>
          <a:off x="130080" y="1401868"/>
          <a:ext cx="3198530" cy="3077118"/>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ts val="0"/>
            </a:spcAft>
          </a:pPr>
          <a:r>
            <a:rPr lang="ar-BH" sz="3400" b="1" u="none" kern="1200" dirty="0">
              <a:solidFill>
                <a:prstClr val="black"/>
              </a:solidFill>
              <a:latin typeface="Sakkal Majalla" panose="02000000000000000000" pitchFamily="2" charset="-78"/>
              <a:ea typeface="+mn-ea"/>
              <a:cs typeface="Sakkal Majalla" panose="02000000000000000000" pitchFamily="2" charset="-78"/>
            </a:rPr>
            <a:t>3- تكليم الله تعالى للرسول </a:t>
          </a:r>
          <a:r>
            <a:rPr lang="en-US"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3400" b="1" kern="12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3400" b="1" u="none" kern="1200" dirty="0">
              <a:solidFill>
                <a:prstClr val="black"/>
              </a:solidFill>
              <a:latin typeface="Sakkal Majalla" panose="02000000000000000000" pitchFamily="2" charset="-78"/>
              <a:ea typeface="+mn-ea"/>
              <a:cs typeface="Sakkal Majalla" panose="02000000000000000000" pitchFamily="2" charset="-78"/>
            </a:rPr>
            <a:t>مِنْ وراء حِجاب.</a:t>
          </a:r>
          <a:endParaRPr lang="en-US" sz="3400" b="1" u="none" kern="1200" dirty="0">
            <a:solidFill>
              <a:prstClr val="black"/>
            </a:solidFill>
            <a:latin typeface="Sakkal Majalla" panose="02000000000000000000" pitchFamily="2" charset="-78"/>
            <a:ea typeface="+mn-ea"/>
            <a:cs typeface="Sakkal Majalla" panose="02000000000000000000" pitchFamily="2" charset="-78"/>
          </a:endParaRPr>
        </a:p>
      </dsp:txBody>
      <dsp:txXfrm>
        <a:off x="130080" y="1401868"/>
        <a:ext cx="3198530" cy="3077118"/>
      </dsp:txXfrm>
    </dsp:sp>
    <dsp:sp modelId="{8BB47B7F-8F28-41AA-B3B0-D8BF4A9BCA79}">
      <dsp:nvSpPr>
        <dsp:cNvPr id="0" name=""/>
        <dsp:cNvSpPr/>
      </dsp:nvSpPr>
      <dsp:spPr>
        <a:xfrm>
          <a:off x="0" y="4822709"/>
          <a:ext cx="11782696" cy="362999"/>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26ED-8EEA-4CE9-B8FD-869353156083}">
      <dsp:nvSpPr>
        <dsp:cNvPr id="0" name=""/>
        <dsp:cNvSpPr/>
      </dsp:nvSpPr>
      <dsp:spPr>
        <a:xfrm>
          <a:off x="0" y="0"/>
          <a:ext cx="11782696" cy="101411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BH" sz="3600" kern="1200" dirty="0" smtClean="0">
              <a:latin typeface="Sakkal Majalla" panose="02000000000000000000" pitchFamily="2" charset="-78"/>
              <a:cs typeface="Sakkal Majalla" panose="02000000000000000000" pitchFamily="2" charset="-78"/>
            </a:rPr>
            <a:t>أن</a:t>
          </a:r>
        </a:p>
        <a:p>
          <a:pPr lvl="0" algn="r" defTabSz="1600200" rtl="1">
            <a:lnSpc>
              <a:spcPct val="100000"/>
            </a:lnSpc>
            <a:spcBef>
              <a:spcPct val="0"/>
            </a:spcBef>
            <a:spcAft>
              <a:spcPct val="35000"/>
            </a:spcAft>
          </a:pPr>
          <a:endParaRPr lang="ar-BH" sz="3600" kern="1200" dirty="0" smtClean="0">
            <a:latin typeface="Sakkal Majalla" panose="02000000000000000000" pitchFamily="2" charset="-78"/>
            <a:cs typeface="Sakkal Majalla" panose="02000000000000000000" pitchFamily="2" charset="-78"/>
          </a:endParaRPr>
        </a:p>
        <a:p>
          <a:pPr lvl="0" algn="ctr" defTabSz="1600200" rtl="1">
            <a:lnSpc>
              <a:spcPct val="100000"/>
            </a:lnSpc>
            <a:spcBef>
              <a:spcPct val="0"/>
            </a:spcBef>
            <a:spcAft>
              <a:spcPct val="35000"/>
            </a:spcAft>
          </a:pPr>
          <a:r>
            <a:rPr lang="ar-BH" sz="3600" b="1" kern="1200" dirty="0" smtClean="0">
              <a:latin typeface="Sakkal Majalla" panose="02000000000000000000" pitchFamily="2" charset="-78"/>
              <a:cs typeface="Sakkal Majalla" panose="02000000000000000000" pitchFamily="2" charset="-78"/>
            </a:rPr>
            <a:t>أنواعُ الوحي المنزّل على رسول الله </a:t>
          </a:r>
          <a:r>
            <a:rPr lang="ar-BH" sz="3600" b="1" kern="1200" dirty="0" smtClean="0">
              <a:latin typeface="Sakkal Majalla" panose="02000000000000000000" pitchFamily="2" charset="-78"/>
              <a:cs typeface="Sakkal Majalla" panose="02000000000000000000" pitchFamily="2" charset="-78"/>
              <a:sym typeface="AGA Arabesque" panose="05010101010101010101" pitchFamily="2" charset="2"/>
            </a:rPr>
            <a:t> نوعان:</a:t>
          </a:r>
        </a:p>
        <a:p>
          <a:pPr lvl="0" algn="r" defTabSz="1600200" rtl="1">
            <a:lnSpc>
              <a:spcPct val="100000"/>
            </a:lnSpc>
            <a:spcBef>
              <a:spcPct val="0"/>
            </a:spcBef>
            <a:spcAft>
              <a:spcPct val="35000"/>
            </a:spcAft>
          </a:pPr>
          <a:endParaRPr lang="ar-BH" sz="3600" kern="1200" dirty="0" smtClean="0">
            <a:latin typeface="Sakkal Majalla" panose="02000000000000000000" pitchFamily="2" charset="-78"/>
            <a:cs typeface="Sakkal Majalla" panose="02000000000000000000" pitchFamily="2" charset="-78"/>
            <a:sym typeface="AGA Arabesque" panose="05010101010101010101" pitchFamily="2" charset="2"/>
          </a:endParaRPr>
        </a:p>
        <a:p>
          <a:pPr lvl="0" algn="r" defTabSz="1600200" rtl="1">
            <a:lnSpc>
              <a:spcPct val="100000"/>
            </a:lnSpc>
            <a:spcBef>
              <a:spcPct val="0"/>
            </a:spcBef>
            <a:spcAft>
              <a:spcPct val="35000"/>
            </a:spcAft>
          </a:pPr>
          <a:endParaRPr lang="ar-BH" sz="1100" kern="1200" dirty="0" smtClean="0">
            <a:latin typeface="Sakkal Majalla" panose="02000000000000000000" pitchFamily="2" charset="-78"/>
            <a:cs typeface="Sakkal Majalla" panose="02000000000000000000" pitchFamily="2" charset="-78"/>
          </a:endParaRPr>
        </a:p>
        <a:p>
          <a:pPr lvl="0" algn="r" defTabSz="1600200" rtl="1">
            <a:lnSpc>
              <a:spcPct val="90000"/>
            </a:lnSpc>
            <a:spcBef>
              <a:spcPct val="0"/>
            </a:spcBef>
            <a:spcAft>
              <a:spcPct val="35000"/>
            </a:spcAft>
          </a:pPr>
          <a:endParaRPr lang="en-US" sz="1600" kern="1200" dirty="0">
            <a:latin typeface="Sakkal Majalla" panose="02000000000000000000" pitchFamily="2" charset="-78"/>
            <a:cs typeface="Sakkal Majalla" panose="02000000000000000000" pitchFamily="2" charset="-78"/>
          </a:endParaRPr>
        </a:p>
      </dsp:txBody>
      <dsp:txXfrm>
        <a:off x="0" y="0"/>
        <a:ext cx="11782696" cy="1014119"/>
      </dsp:txXfrm>
    </dsp:sp>
    <dsp:sp modelId="{B8F3C55B-A144-4F37-848A-77A6918BD796}">
      <dsp:nvSpPr>
        <dsp:cNvPr id="0" name=""/>
        <dsp:cNvSpPr/>
      </dsp:nvSpPr>
      <dsp:spPr>
        <a:xfrm>
          <a:off x="5983548" y="1278063"/>
          <a:ext cx="5764448" cy="35763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778000" rtl="1">
            <a:lnSpc>
              <a:spcPct val="100000"/>
            </a:lnSpc>
            <a:spcBef>
              <a:spcPct val="0"/>
            </a:spcBef>
            <a:spcAft>
              <a:spcPct val="35000"/>
            </a:spcAft>
          </a:pPr>
          <a:r>
            <a:rPr lang="ar-BH" sz="3600" b="1" u="none" kern="1200" dirty="0">
              <a:solidFill>
                <a:schemeClr val="accent1">
                  <a:lumMod val="75000"/>
                </a:schemeClr>
              </a:solidFill>
              <a:latin typeface="Sakkal Majalla" panose="02000000000000000000" pitchFamily="2" charset="-78"/>
              <a:cs typeface="Sakkal Majalla" panose="02000000000000000000" pitchFamily="2" charset="-78"/>
            </a:rPr>
            <a:t>1- القرآن الكريم:</a:t>
          </a:r>
        </a:p>
        <a:p>
          <a:pPr lvl="0" algn="just" defTabSz="1778000" rtl="1">
            <a:lnSpc>
              <a:spcPct val="100000"/>
            </a:lnSpc>
            <a:spcBef>
              <a:spcPct val="0"/>
            </a:spcBef>
            <a:spcAft>
              <a:spcPct val="35000"/>
            </a:spcAft>
          </a:pPr>
          <a:r>
            <a:rPr lang="ar-BH" sz="3200" kern="1200" dirty="0">
              <a:latin typeface="Sakkal Majalla" panose="02000000000000000000" pitchFamily="2" charset="-78"/>
              <a:cs typeface="Sakkal Majalla" panose="02000000000000000000" pitchFamily="2" charset="-78"/>
            </a:rPr>
            <a:t>وهو الوحي المنزّل لفظًا ومعنى من عند الله تعالى بوساطة الملك جبريل عليه السلام على رسول الله </a:t>
          </a:r>
          <a:r>
            <a:rPr lang="en-US" sz="32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200" kern="1200" dirty="0">
              <a:latin typeface="Sakkal Majalla" panose="02000000000000000000" pitchFamily="2" charset="-78"/>
              <a:cs typeface="Sakkal Majalla" panose="02000000000000000000" pitchFamily="2" charset="-78"/>
              <a:sym typeface="AGA Arabesque" panose="05010101010101010101" pitchFamily="2" charset="2"/>
            </a:rPr>
            <a:t>، </a:t>
          </a:r>
          <a:r>
            <a:rPr lang="ar-BH" sz="3200" kern="1200" dirty="0">
              <a:latin typeface="Sakkal Majalla" panose="02000000000000000000" pitchFamily="2" charset="-78"/>
              <a:cs typeface="Sakkal Majalla" panose="02000000000000000000" pitchFamily="2" charset="-78"/>
            </a:rPr>
            <a:t>فليس لرسول الله </a:t>
          </a:r>
          <a:r>
            <a:rPr lang="en-US" sz="32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200" kern="1200" dirty="0">
              <a:latin typeface="Sakkal Majalla" panose="02000000000000000000" pitchFamily="2" charset="-78"/>
              <a:cs typeface="Sakkal Majalla" panose="02000000000000000000" pitchFamily="2" charset="-78"/>
            </a:rPr>
            <a:t> فيه إلا التلقي والتبليغ، قال تعال</a:t>
          </a:r>
          <a:r>
            <a:rPr lang="ar-BH" sz="3200" kern="1200" dirty="0">
              <a:solidFill>
                <a:prstClr val="white"/>
              </a:solidFill>
              <a:latin typeface="Sakkal Majalla" panose="02000000000000000000" pitchFamily="2" charset="-78"/>
              <a:ea typeface="+mn-ea"/>
              <a:cs typeface="Sakkal Majalla" panose="02000000000000000000" pitchFamily="2" charset="-78"/>
            </a:rPr>
            <a:t>ى: (وَكَذلِكَ أَوْحَيْنا إِلَيْكَ قُرْآناً عَرَبِيًّا). </a:t>
          </a:r>
          <a:r>
            <a:rPr lang="ar-BH" sz="2400" kern="1200" dirty="0">
              <a:latin typeface="Sakkal Majalla" panose="02000000000000000000" pitchFamily="2" charset="-78"/>
              <a:cs typeface="Sakkal Majalla" panose="02000000000000000000" pitchFamily="2" charset="-78"/>
            </a:rPr>
            <a:t>الآية 7 من سورة الشورى.</a:t>
          </a:r>
          <a:endParaRPr lang="ar-BH" sz="3400" b="1" u="none" kern="1200" dirty="0">
            <a:latin typeface="Sakkal Majalla" panose="02000000000000000000" pitchFamily="2" charset="-78"/>
            <a:cs typeface="Sakkal Majalla" panose="02000000000000000000" pitchFamily="2" charset="-78"/>
          </a:endParaRPr>
        </a:p>
      </dsp:txBody>
      <dsp:txXfrm>
        <a:off x="5983548" y="1278063"/>
        <a:ext cx="5764448" cy="3576332"/>
      </dsp:txXfrm>
    </dsp:sp>
    <dsp:sp modelId="{497E763F-FDA6-4810-93EE-FE1667F07FF9}">
      <dsp:nvSpPr>
        <dsp:cNvPr id="0" name=""/>
        <dsp:cNvSpPr/>
      </dsp:nvSpPr>
      <dsp:spPr>
        <a:xfrm>
          <a:off x="0" y="1300848"/>
          <a:ext cx="5887342" cy="366110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rtl="1">
            <a:lnSpc>
              <a:spcPct val="90000"/>
            </a:lnSpc>
            <a:spcBef>
              <a:spcPct val="0"/>
            </a:spcBef>
            <a:spcAft>
              <a:spcPts val="0"/>
            </a:spcAft>
          </a:pPr>
          <a:endParaRPr lang="ar-BH" sz="1000" b="1" u="sng" kern="1200" dirty="0">
            <a:latin typeface="Sakkal Majalla" panose="02000000000000000000" pitchFamily="2" charset="-78"/>
            <a:cs typeface="Sakkal Majalla" panose="02000000000000000000" pitchFamily="2" charset="-78"/>
          </a:endParaRPr>
        </a:p>
        <a:p>
          <a:pPr lvl="0" algn="just" defTabSz="444500" rtl="1">
            <a:lnSpc>
              <a:spcPct val="90000"/>
            </a:lnSpc>
            <a:spcBef>
              <a:spcPct val="0"/>
            </a:spcBef>
            <a:spcAft>
              <a:spcPts val="0"/>
            </a:spcAft>
          </a:pPr>
          <a:endParaRPr lang="ar-BH" sz="100" b="1" u="sng" kern="1200" dirty="0">
            <a:latin typeface="Sakkal Majalla" panose="02000000000000000000" pitchFamily="2" charset="-78"/>
            <a:cs typeface="Sakkal Majalla" panose="02000000000000000000" pitchFamily="2" charset="-78"/>
          </a:endParaRPr>
        </a:p>
        <a:p>
          <a:pPr lvl="0" algn="just" defTabSz="444500" rtl="1">
            <a:lnSpc>
              <a:spcPct val="90000"/>
            </a:lnSpc>
            <a:spcBef>
              <a:spcPct val="0"/>
            </a:spcBef>
            <a:spcAft>
              <a:spcPts val="0"/>
            </a:spcAft>
          </a:pPr>
          <a:endParaRPr lang="ar-BH" sz="500" b="1" u="sng" kern="1200" dirty="0">
            <a:latin typeface="Sakkal Majalla" panose="02000000000000000000" pitchFamily="2" charset="-78"/>
            <a:cs typeface="Sakkal Majalla" panose="02000000000000000000" pitchFamily="2" charset="-78"/>
          </a:endParaRPr>
        </a:p>
        <a:p>
          <a:pPr lvl="0" algn="ctr" defTabSz="444500" rtl="1">
            <a:lnSpc>
              <a:spcPct val="90000"/>
            </a:lnSpc>
            <a:spcBef>
              <a:spcPct val="0"/>
            </a:spcBef>
            <a:spcAft>
              <a:spcPts val="0"/>
            </a:spcAft>
          </a:pPr>
          <a:r>
            <a:rPr lang="ar-BH" sz="3600" b="1" u="none" kern="1200" dirty="0">
              <a:solidFill>
                <a:schemeClr val="accent1">
                  <a:lumMod val="75000"/>
                </a:schemeClr>
              </a:solidFill>
              <a:latin typeface="Sakkal Majalla" panose="02000000000000000000" pitchFamily="2" charset="-78"/>
              <a:ea typeface="+mn-ea"/>
              <a:cs typeface="Sakkal Majalla" panose="02000000000000000000" pitchFamily="2" charset="-78"/>
            </a:rPr>
            <a:t>2- السنة النبوية:</a:t>
          </a:r>
        </a:p>
        <a:p>
          <a:pPr lvl="0" algn="just" defTabSz="444500" rtl="1">
            <a:lnSpc>
              <a:spcPct val="90000"/>
            </a:lnSpc>
            <a:spcBef>
              <a:spcPct val="0"/>
            </a:spcBef>
            <a:spcAft>
              <a:spcPts val="0"/>
            </a:spcAft>
          </a:pPr>
          <a:r>
            <a:rPr lang="ar-BH" sz="3000" kern="1200" dirty="0">
              <a:latin typeface="Sakkal Majalla" panose="02000000000000000000" pitchFamily="2" charset="-78"/>
              <a:cs typeface="Sakkal Majalla" panose="02000000000000000000" pitchFamily="2" charset="-78"/>
            </a:rPr>
            <a:t>وهي وحيٌ أيضًا، ومعناها من الله تعالى، لكنّ لفظها من عند رسول الله </a:t>
          </a:r>
          <a:r>
            <a:rPr lang="en-US" sz="30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000" kern="1200" dirty="0">
              <a:latin typeface="Sakkal Majalla" panose="02000000000000000000" pitchFamily="2" charset="-78"/>
              <a:cs typeface="Sakkal Majalla" panose="02000000000000000000" pitchFamily="2" charset="-78"/>
            </a:rPr>
            <a:t>. وقد تكونُ قولية أو فعلية أو تقريرية، وقد يأتي الوحي بالسنة عن طريق الإلهام والمنام والإلقاء في القلب، وتأتي كذلك عن طريق تكليم جبريل للرسول </a:t>
          </a:r>
          <a:r>
            <a:rPr lang="en-US" sz="3000" kern="1200" dirty="0">
              <a:latin typeface="Sakkal Majalla" panose="02000000000000000000" pitchFamily="2" charset="-78"/>
              <a:cs typeface="Sakkal Majalla" panose="02000000000000000000" pitchFamily="2" charset="-78"/>
              <a:sym typeface="AGA Arabesque" panose="05010101010101010101" pitchFamily="2" charset="2"/>
            </a:rPr>
            <a:t></a:t>
          </a:r>
          <a:r>
            <a:rPr lang="ar-BH" sz="3000" kern="1200" dirty="0">
              <a:latin typeface="Sakkal Majalla" panose="02000000000000000000" pitchFamily="2" charset="-78"/>
              <a:cs typeface="Sakkal Majalla" panose="02000000000000000000" pitchFamily="2" charset="-78"/>
              <a:sym typeface="AGA Arabesque" panose="05010101010101010101" pitchFamily="2" charset="2"/>
            </a:rPr>
            <a:t>، قال تعالى: ( وَمَا يَنْطِقُ عَنِ الْهَوَى إِنْ هُوَ إِلَّا وَحْيٌ يُوحَى). </a:t>
          </a:r>
          <a:r>
            <a:rPr lang="ar-BH" sz="2400" kern="1200" dirty="0">
              <a:latin typeface="Sakkal Majalla" panose="02000000000000000000" pitchFamily="2" charset="-78"/>
              <a:cs typeface="Sakkal Majalla" panose="02000000000000000000" pitchFamily="2" charset="-78"/>
              <a:sym typeface="AGA Arabesque" panose="05010101010101010101" pitchFamily="2" charset="2"/>
            </a:rPr>
            <a:t>سورة النجم،</a:t>
          </a:r>
          <a:r>
            <a:rPr lang="ar-BH" sz="2800" kern="1200" dirty="0">
              <a:latin typeface="Sakkal Majalla" panose="02000000000000000000" pitchFamily="2" charset="-78"/>
              <a:cs typeface="Sakkal Majalla" panose="02000000000000000000" pitchFamily="2" charset="-78"/>
              <a:sym typeface="AGA Arabesque" panose="05010101010101010101" pitchFamily="2" charset="2"/>
            </a:rPr>
            <a:t> الآيتان 3 و4.</a:t>
          </a:r>
          <a:endParaRPr lang="ar-BH" sz="3200" b="1" u="none" kern="1200" dirty="0">
            <a:latin typeface="Sakkal Majalla" panose="02000000000000000000" pitchFamily="2" charset="-78"/>
            <a:ea typeface="+mn-ea"/>
            <a:cs typeface="Sakkal Majalla" panose="02000000000000000000" pitchFamily="2" charset="-78"/>
          </a:endParaRPr>
        </a:p>
      </dsp:txBody>
      <dsp:txXfrm>
        <a:off x="0" y="1300848"/>
        <a:ext cx="5887342" cy="3661109"/>
      </dsp:txXfrm>
    </dsp:sp>
    <dsp:sp modelId="{8BB47B7F-8F28-41AA-B3B0-D8BF4A9BCA79}">
      <dsp:nvSpPr>
        <dsp:cNvPr id="0" name=""/>
        <dsp:cNvSpPr/>
      </dsp:nvSpPr>
      <dsp:spPr>
        <a:xfrm>
          <a:off x="0" y="5050315"/>
          <a:ext cx="11782696" cy="38013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27FF-9858-4A99-AE55-4412E3759CB3}"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8B543-6C03-4346-95A8-8C62AC9A5107}" type="slidenum">
              <a:rPr lang="en-US" smtClean="0"/>
              <a:t>‹#›</a:t>
            </a:fld>
            <a:endParaRPr lang="en-US"/>
          </a:p>
        </p:txBody>
      </p:sp>
    </p:spTree>
    <p:extLst>
      <p:ext uri="{BB962C8B-B14F-4D97-AF65-F5344CB8AC3E}">
        <p14:creationId xmlns:p14="http://schemas.microsoft.com/office/powerpoint/2010/main" val="227255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0292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9361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7533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4980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0889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3814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736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1002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121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874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03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00041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8458301D-A3B0-449F-92E8-D5814E2FFFD0}"/>
              </a:ext>
            </a:extLst>
          </p:cNvPr>
          <p:cNvSpPr txBox="1">
            <a:spLocks/>
          </p:cNvSpPr>
          <p:nvPr/>
        </p:nvSpPr>
        <p:spPr>
          <a:xfrm>
            <a:off x="2896019" y="1643019"/>
            <a:ext cx="7863423" cy="229521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rtl="1">
              <a:lnSpc>
                <a:spcPct val="150000"/>
              </a:lnSpc>
            </a:pPr>
            <a:endParaRPr lang="ar-SA" sz="3600" b="1" dirty="0">
              <a:latin typeface="Sakkal Majalla" panose="02000000000000000000" pitchFamily="2" charset="-78"/>
              <a:cs typeface="Sakkal Majalla" panose="02000000000000000000" pitchFamily="2" charset="-78"/>
            </a:endParaRPr>
          </a:p>
          <a:p>
            <a:pPr algn="ctr" defTabSz="457200" rtl="1">
              <a:lnSpc>
                <a:spcPct val="150000"/>
              </a:lnSpc>
            </a:pPr>
            <a:endParaRPr lang="ar-SA" sz="4000" b="1" dirty="0">
              <a:solidFill>
                <a:schemeClr val="accent6">
                  <a:lumMod val="75000"/>
                </a:schemeClr>
              </a:solidFill>
              <a:latin typeface="Sakkal Majalla" panose="02000000000000000000" pitchFamily="2" charset="-78"/>
              <a:cs typeface="Sakkal Majalla" panose="02000000000000000000" pitchFamily="2" charset="-78"/>
            </a:endParaRPr>
          </a:p>
          <a:p>
            <a:pPr algn="ctr" defTabSz="457200" rtl="1">
              <a:lnSpc>
                <a:spcPct val="150000"/>
              </a:lnSpc>
            </a:pPr>
            <a:r>
              <a:rPr lang="ar-BH" sz="7200" b="1" dirty="0">
                <a:solidFill>
                  <a:schemeClr val="accent1">
                    <a:lumMod val="50000"/>
                  </a:schemeClr>
                </a:solidFill>
                <a:latin typeface="Sakkal Majalla" panose="02000000000000000000" pitchFamily="2" charset="-78"/>
                <a:cs typeface="Sakkal Majalla" panose="02000000000000000000" pitchFamily="2" charset="-78"/>
              </a:rPr>
              <a:t>الوحي</a:t>
            </a:r>
          </a:p>
          <a:p>
            <a:pPr algn="ctr" defTabSz="457200" rtl="1">
              <a:lnSpc>
                <a:spcPct val="150000"/>
              </a:lnSpc>
            </a:pPr>
            <a:r>
              <a:rPr lang="ar-SA" sz="2800" b="1" dirty="0">
                <a:solidFill>
                  <a:schemeClr val="accent6">
                    <a:lumMod val="75000"/>
                  </a:schemeClr>
                </a:solidFill>
                <a:latin typeface="Sakkal Majalla" panose="02000000000000000000" pitchFamily="2" charset="-78"/>
                <a:cs typeface="Sakkal Majalla" panose="02000000000000000000" pitchFamily="2" charset="-78"/>
              </a:rPr>
              <a:t> </a:t>
            </a:r>
            <a:endParaRPr lang="ar-BH" sz="2800" b="1" dirty="0">
              <a:solidFill>
                <a:schemeClr val="accent6">
                  <a:lumMod val="75000"/>
                </a:schemeClr>
              </a:solidFill>
              <a:latin typeface="Sakkal Majalla" panose="02000000000000000000" pitchFamily="2" charset="-78"/>
              <a:cs typeface="Sakkal Majalla" panose="02000000000000000000" pitchFamily="2" charset="-78"/>
            </a:endParaRPr>
          </a:p>
          <a:p>
            <a:pPr algn="ctr" defTabSz="457200" rtl="1">
              <a:lnSpc>
                <a:spcPct val="150000"/>
              </a:lnSpc>
            </a:pPr>
            <a:endParaRPr lang="ar-SA" b="1" dirty="0">
              <a:latin typeface="Sakkal Majalla" panose="02000000000000000000" pitchFamily="2" charset="-78"/>
              <a:cs typeface="Sakkal Majalla" panose="02000000000000000000" pitchFamily="2" charset="-78"/>
            </a:endParaRPr>
          </a:p>
        </p:txBody>
      </p:sp>
      <p:sp>
        <p:nvSpPr>
          <p:cNvPr id="9" name="مستطيل 2">
            <a:extLst>
              <a:ext uri="{FF2B5EF4-FFF2-40B4-BE49-F238E27FC236}">
                <a16:creationId xmlns:a16="http://schemas.microsoft.com/office/drawing/2014/main" id="{9F475D5B-E681-4442-B4A7-1ACF4CAB3880}"/>
              </a:ext>
            </a:extLst>
          </p:cNvPr>
          <p:cNvSpPr/>
          <p:nvPr/>
        </p:nvSpPr>
        <p:spPr>
          <a:xfrm>
            <a:off x="4399723" y="4092498"/>
            <a:ext cx="4982818" cy="1508105"/>
          </a:xfrm>
          <a:prstGeom prst="rect">
            <a:avLst/>
          </a:prstGeom>
        </p:spPr>
        <p:txBody>
          <a:bodyPr wrap="square">
            <a:spAutoFit/>
          </a:bodyPr>
          <a:lstStyle/>
          <a:p>
            <a:pPr lvl="0" algn="ctr" rtl="1">
              <a:lnSpc>
                <a:spcPct val="150000"/>
              </a:lnSpc>
              <a:defRPr/>
            </a:pPr>
            <a:r>
              <a:rPr lang="ar-BH" sz="3200" b="1" kern="0" dirty="0">
                <a:solidFill>
                  <a:srgbClr val="C00000"/>
                </a:solidFill>
                <a:latin typeface="Sakkal Majalla" panose="02000000000000000000" pitchFamily="2" charset="-78"/>
                <a:cs typeface="Sakkal Majalla" panose="02000000000000000000" pitchFamily="2" charset="-78"/>
              </a:rPr>
              <a:t>القرآن الكريم والسنة النبوية</a:t>
            </a:r>
          </a:p>
          <a:p>
            <a:pPr lvl="0" algn="ctr" rtl="1">
              <a:lnSpc>
                <a:spcPct val="150000"/>
              </a:lnSpc>
              <a:defRPr/>
            </a:pPr>
            <a:r>
              <a:rPr lang="ar-SA" sz="3200" b="1" kern="0" dirty="0">
                <a:solidFill>
                  <a:prstClr val="black"/>
                </a:solidFill>
                <a:latin typeface="Sakkal Majalla" panose="02000000000000000000" pitchFamily="2" charset="-78"/>
                <a:cs typeface="Sakkal Majalla" panose="02000000000000000000" pitchFamily="2" charset="-78"/>
              </a:rPr>
              <a:t> </a:t>
            </a:r>
            <a:r>
              <a:rPr lang="ar-SA" sz="3200" b="1" kern="0" dirty="0">
                <a:solidFill>
                  <a:srgbClr val="002060"/>
                </a:solidFill>
                <a:latin typeface="Sakkal Majalla" panose="02000000000000000000" pitchFamily="2" charset="-78"/>
                <a:cs typeface="Sakkal Majalla" panose="02000000000000000000" pitchFamily="2" charset="-78"/>
              </a:rPr>
              <a:t>(دين </a:t>
            </a:r>
            <a:r>
              <a:rPr lang="ar-BH" sz="3200" b="1" kern="0" dirty="0">
                <a:solidFill>
                  <a:srgbClr val="002060"/>
                </a:solidFill>
                <a:latin typeface="Sakkal Majalla" panose="02000000000000000000" pitchFamily="2" charset="-78"/>
                <a:cs typeface="Sakkal Majalla" panose="02000000000000000000" pitchFamily="2" charset="-78"/>
              </a:rPr>
              <a:t>103</a:t>
            </a:r>
            <a:r>
              <a:rPr lang="ar-SA" sz="3200" b="1" kern="0" dirty="0">
                <a:solidFill>
                  <a:srgbClr val="002060"/>
                </a:solidFill>
                <a:latin typeface="Sakkal Majalla" panose="02000000000000000000" pitchFamily="2" charset="-78"/>
                <a:cs typeface="Sakkal Majalla" panose="02000000000000000000" pitchFamily="2" charset="-78"/>
              </a:rPr>
              <a:t>)</a:t>
            </a:r>
          </a:p>
        </p:txBody>
      </p:sp>
      <p:pic>
        <p:nvPicPr>
          <p:cNvPr id="10" name="صورة 9" descr="صورة تحتوي على نص&#10;&#10;تم إنشاء الوصف تلقائياً">
            <a:extLst>
              <a:ext uri="{FF2B5EF4-FFF2-40B4-BE49-F238E27FC236}">
                <a16:creationId xmlns:a16="http://schemas.microsoft.com/office/drawing/2014/main" id="{D0C46A07-870D-473A-9766-485C9E25A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22" y="1857643"/>
            <a:ext cx="3167270" cy="4161182"/>
          </a:xfrm>
          <a:prstGeom prst="rect">
            <a:avLst/>
          </a:prstGeom>
          <a:effectLst>
            <a:outerShdw blurRad="76200" dir="13500000" sy="23000" kx="1200000" algn="br" rotWithShape="0">
              <a:prstClr val="black">
                <a:alpha val="20000"/>
              </a:prstClr>
            </a:outerShdw>
          </a:effectLst>
          <a:scene3d>
            <a:camera prst="isometricOffAxis1Right"/>
            <a:lightRig rig="threePt" dir="t"/>
          </a:scene3d>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Rounded Corners 3">
            <a:extLst>
              <a:ext uri="{FF2B5EF4-FFF2-40B4-BE49-F238E27FC236}">
                <a16:creationId xmlns:a16="http://schemas.microsoft.com/office/drawing/2014/main" id="{44CCF483-B450-45EC-8231-0226C59E376E}"/>
              </a:ext>
            </a:extLst>
          </p:cNvPr>
          <p:cNvSpPr/>
          <p:nvPr/>
        </p:nvSpPr>
        <p:spPr>
          <a:xfrm>
            <a:off x="132522" y="1164808"/>
            <a:ext cx="11896568" cy="506256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4</a:t>
            </a:r>
            <a:r>
              <a:rPr kumimoji="0" lang="ar-SA"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أصِلُ بخطٍّ بين كلّ صورة من صور الوحي الآتية ودليلها من القرآن الكريم أو السنة النبوية: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Rounded Corners 11">
            <a:extLst>
              <a:ext uri="{FF2B5EF4-FFF2-40B4-BE49-F238E27FC236}">
                <a16:creationId xmlns:a16="http://schemas.microsoft.com/office/drawing/2014/main" id="{A7DBCDDA-5B56-4D33-AD21-5741847F1D81}"/>
              </a:ext>
            </a:extLst>
          </p:cNvPr>
          <p:cNvSpPr/>
          <p:nvPr/>
        </p:nvSpPr>
        <p:spPr>
          <a:xfrm>
            <a:off x="7738180" y="346813"/>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أقوِّم مُكتسباتي</a:t>
            </a:r>
            <a:r>
              <a:rPr kumimoji="0" lang="en-US" sz="36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a:t>
            </a:r>
          </a:p>
        </p:txBody>
      </p:sp>
      <p:sp>
        <p:nvSpPr>
          <p:cNvPr id="10" name="Cloud 12">
            <a:extLst>
              <a:ext uri="{FF2B5EF4-FFF2-40B4-BE49-F238E27FC236}">
                <a16:creationId xmlns:a16="http://schemas.microsoft.com/office/drawing/2014/main" id="{A6BD50A4-6613-4BF9-96EF-1EAC89E3F5E5}"/>
              </a:ext>
            </a:extLst>
          </p:cNvPr>
          <p:cNvSpPr/>
          <p:nvPr/>
        </p:nvSpPr>
        <p:spPr>
          <a:xfrm>
            <a:off x="5056520" y="33499"/>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1" name="مستطيل 8">
            <a:extLst>
              <a:ext uri="{FF2B5EF4-FFF2-40B4-BE49-F238E27FC236}">
                <a16:creationId xmlns:a16="http://schemas.microsoft.com/office/drawing/2014/main" id="{FDEBFAA5-CF23-47ED-A0C0-EDD963B30F18}"/>
              </a:ext>
            </a:extLst>
          </p:cNvPr>
          <p:cNvSpPr/>
          <p:nvPr/>
        </p:nvSpPr>
        <p:spPr>
          <a:xfrm>
            <a:off x="132522"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الوحي ( دين 103 )</a:t>
            </a:r>
          </a:p>
        </p:txBody>
      </p:sp>
      <p:sp>
        <p:nvSpPr>
          <p:cNvPr id="12" name="مستطيل مستدير الزوايا 3">
            <a:extLst>
              <a:ext uri="{FF2B5EF4-FFF2-40B4-BE49-F238E27FC236}">
                <a16:creationId xmlns:a16="http://schemas.microsoft.com/office/drawing/2014/main" id="{13190238-9692-4D5E-B9E3-501655A6CA9A}"/>
              </a:ext>
            </a:extLst>
          </p:cNvPr>
          <p:cNvSpPr/>
          <p:nvPr/>
        </p:nvSpPr>
        <p:spPr>
          <a:xfrm>
            <a:off x="7220607" y="1962060"/>
            <a:ext cx="4554333" cy="946374"/>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r>
              <a:rPr lang="ar-BH" sz="2600" b="1" dirty="0">
                <a:solidFill>
                  <a:srgbClr val="C00000"/>
                </a:solidFill>
                <a:latin typeface="Sakkal Majalla" panose="02000000000000000000" pitchFamily="2" charset="-78"/>
                <a:cs typeface="Sakkal Majalla" panose="02000000000000000000" pitchFamily="2" charset="-78"/>
              </a:rPr>
              <a:t>تكليمُ الله تعالى للرسول </a:t>
            </a:r>
            <a:r>
              <a:rPr lang="en-US" sz="2600" b="1"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600" b="1"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600" b="1" dirty="0">
                <a:solidFill>
                  <a:srgbClr val="C00000"/>
                </a:solidFill>
                <a:latin typeface="Sakkal Majalla" panose="02000000000000000000" pitchFamily="2" charset="-78"/>
                <a:cs typeface="Sakkal Majalla" panose="02000000000000000000" pitchFamily="2" charset="-78"/>
              </a:rPr>
              <a:t>من وراء حجاب.</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13" name="مستطيل مستدير الزوايا 3">
            <a:extLst>
              <a:ext uri="{FF2B5EF4-FFF2-40B4-BE49-F238E27FC236}">
                <a16:creationId xmlns:a16="http://schemas.microsoft.com/office/drawing/2014/main" id="{A22A5092-0328-420E-BA41-0BA610F5BB65}"/>
              </a:ext>
            </a:extLst>
          </p:cNvPr>
          <p:cNvSpPr/>
          <p:nvPr/>
        </p:nvSpPr>
        <p:spPr>
          <a:xfrm>
            <a:off x="8324192" y="3376035"/>
            <a:ext cx="3434981" cy="946374"/>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r>
              <a:rPr lang="ar-BH" sz="2600" b="1" dirty="0">
                <a:solidFill>
                  <a:srgbClr val="C00000"/>
                </a:solidFill>
                <a:latin typeface="Sakkal Majalla" panose="02000000000000000000" pitchFamily="2" charset="-78"/>
                <a:cs typeface="Sakkal Majalla" panose="02000000000000000000" pitchFamily="2" charset="-78"/>
              </a:rPr>
              <a:t>ما يكون مثل صلصلة الجرس.</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14" name="مستطيل مستدير الزوايا 3">
            <a:extLst>
              <a:ext uri="{FF2B5EF4-FFF2-40B4-BE49-F238E27FC236}">
                <a16:creationId xmlns:a16="http://schemas.microsoft.com/office/drawing/2014/main" id="{6554540F-D588-4F7B-BFB0-AB80D2C39BEA}"/>
              </a:ext>
            </a:extLst>
          </p:cNvPr>
          <p:cNvSpPr/>
          <p:nvPr/>
        </p:nvSpPr>
        <p:spPr>
          <a:xfrm>
            <a:off x="7567448" y="4836995"/>
            <a:ext cx="4191726" cy="946374"/>
          </a:xfrm>
          <a:prstGeom prst="round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r>
              <a:rPr lang="ar-BH" sz="2600" b="1" dirty="0">
                <a:solidFill>
                  <a:srgbClr val="C00000"/>
                </a:solidFill>
                <a:latin typeface="Sakkal Majalla" panose="02000000000000000000" pitchFamily="2" charset="-78"/>
                <a:cs typeface="Sakkal Majalla" panose="02000000000000000000" pitchFamily="2" charset="-78"/>
              </a:rPr>
              <a:t>إرسالُ ملك الوحي جبريل عليه السلام، فيتمثل للنبي </a:t>
            </a:r>
            <a:r>
              <a:rPr lang="en-US" sz="2600" b="1"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600" b="1"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600" b="1" dirty="0">
                <a:solidFill>
                  <a:srgbClr val="C00000"/>
                </a:solidFill>
                <a:latin typeface="Sakkal Majalla" panose="02000000000000000000" pitchFamily="2" charset="-78"/>
                <a:cs typeface="Sakkal Majalla" panose="02000000000000000000" pitchFamily="2" charset="-78"/>
              </a:rPr>
              <a:t>رجلًا.</a:t>
            </a:r>
            <a:endParaRPr lang="en-US" sz="2600" b="1" dirty="0">
              <a:solidFill>
                <a:srgbClr val="C00000"/>
              </a:solidFill>
              <a:latin typeface="Sakkal Majalla" panose="02000000000000000000" pitchFamily="2" charset="-78"/>
              <a:cs typeface="Sakkal Majalla" panose="02000000000000000000" pitchFamily="2" charset="-78"/>
            </a:endParaRPr>
          </a:p>
        </p:txBody>
      </p:sp>
      <p:sp>
        <p:nvSpPr>
          <p:cNvPr id="15" name="مستطيل مستدير الزوايا 3">
            <a:extLst>
              <a:ext uri="{FF2B5EF4-FFF2-40B4-BE49-F238E27FC236}">
                <a16:creationId xmlns:a16="http://schemas.microsoft.com/office/drawing/2014/main" id="{1E2C6E7F-E57A-43EE-ADE2-158477F04CF5}"/>
              </a:ext>
            </a:extLst>
          </p:cNvPr>
          <p:cNvSpPr/>
          <p:nvPr/>
        </p:nvSpPr>
        <p:spPr>
          <a:xfrm>
            <a:off x="500697" y="4701833"/>
            <a:ext cx="5500264" cy="1285043"/>
          </a:xfrm>
          <a:prstGeom prst="roundRect">
            <a:avLst/>
          </a:prstGeom>
          <a:solidFill>
            <a:schemeClr val="accent1">
              <a:lumMod val="60000"/>
              <a:lumOff val="40000"/>
            </a:schemeClr>
          </a:solidFill>
          <a:ln>
            <a:solidFill>
              <a:schemeClr val="accent1">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a:r>
              <a:rPr lang="ar-BH" sz="2800" b="1" dirty="0">
                <a:solidFill>
                  <a:srgbClr val="000000"/>
                </a:solidFill>
                <a:latin typeface="Sakkal Majalla" panose="02000000000000000000" pitchFamily="2" charset="-78"/>
                <a:cs typeface="Sakkal Majalla" panose="02000000000000000000" pitchFamily="2" charset="-78"/>
              </a:rPr>
              <a:t> </a:t>
            </a:r>
            <a:r>
              <a:rPr lang="ar-BH" sz="2400" b="1" dirty="0">
                <a:solidFill>
                  <a:srgbClr val="000000"/>
                </a:solidFill>
                <a:latin typeface="Sakkal Majalla" panose="02000000000000000000" pitchFamily="2" charset="-78"/>
                <a:cs typeface="Sakkal Majalla" panose="02000000000000000000" pitchFamily="2" charset="-78"/>
              </a:rPr>
              <a:t>قول رسول الله : "... يَأْتِينِي المَلَكُ أَحْيَانًا فِي مِثْلِ صَلْصَلَةِ الجَرَسِ، فَيَفْصِمُ عَنِّي، وَقَدْ وَعَيْتُ مَا قَالَ، وَهُوَ أَشَدُّهُ عَلَيَّ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6" name="مستطيل مستدير الزوايا 3">
            <a:extLst>
              <a:ext uri="{FF2B5EF4-FFF2-40B4-BE49-F238E27FC236}">
                <a16:creationId xmlns:a16="http://schemas.microsoft.com/office/drawing/2014/main" id="{C2FB1A5E-0AA4-4AA3-B215-9A0A64E21001}"/>
              </a:ext>
            </a:extLst>
          </p:cNvPr>
          <p:cNvSpPr/>
          <p:nvPr/>
        </p:nvSpPr>
        <p:spPr>
          <a:xfrm>
            <a:off x="488731" y="3586861"/>
            <a:ext cx="5469617" cy="946374"/>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a:r>
              <a:rPr lang="ar-BH" sz="2400" b="1" dirty="0">
                <a:solidFill>
                  <a:schemeClr val="tx1"/>
                </a:solidFill>
                <a:latin typeface="Sakkal Majalla" panose="02000000000000000000" pitchFamily="2" charset="-78"/>
                <a:cs typeface="Sakkal Majalla" panose="02000000000000000000" pitchFamily="2" charset="-78"/>
              </a:rPr>
              <a:t>قوله تعالى في سورة النجم في حادثة الإسراء والمعراج: (فَأَوْحى إِلى عَبْدِهِ مَا أَوْحى )).</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7" name="مستطيل مستدير الزوايا 3">
            <a:extLst>
              <a:ext uri="{FF2B5EF4-FFF2-40B4-BE49-F238E27FC236}">
                <a16:creationId xmlns:a16="http://schemas.microsoft.com/office/drawing/2014/main" id="{3DFD79DD-F927-4D47-9A0E-A3CE82A8B82C}"/>
              </a:ext>
            </a:extLst>
          </p:cNvPr>
          <p:cNvSpPr/>
          <p:nvPr/>
        </p:nvSpPr>
        <p:spPr>
          <a:xfrm>
            <a:off x="484489" y="1750362"/>
            <a:ext cx="5469617" cy="1696278"/>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rtl="1"/>
            <a:r>
              <a:rPr lang="ar-BH" sz="2400" b="1" dirty="0">
                <a:solidFill>
                  <a:srgbClr val="000000"/>
                </a:solidFill>
                <a:latin typeface="Sakkal Majalla" panose="02000000000000000000" pitchFamily="2" charset="-78"/>
                <a:cs typeface="Sakkal Majalla" panose="02000000000000000000" pitchFamily="2" charset="-78"/>
              </a:rPr>
              <a:t>عن عُمَرُ بْنُ الْخَطَّابِ قَالَ: بَيْنَمَا نَحْنُ عِنْدَ رَسُولِ اللهِ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400" b="1" dirty="0">
                <a:solidFill>
                  <a:srgbClr val="000000"/>
                </a:solidFill>
                <a:latin typeface="Sakkal Majalla" panose="02000000000000000000" pitchFamily="2" charset="-78"/>
                <a:cs typeface="Sakkal Majalla" panose="02000000000000000000" pitchFamily="2" charset="-78"/>
              </a:rPr>
              <a:t>ذَاتَ يَوْمٍ، إِذْ طَلَعَ عَلَيْنَا رَجُلٌ شَدِيدُ بَيَاضِ الثِّيَابِ، شَدِيدُ سَوَادِ الشَّعَرِ، لَا يُرَى عَلَيْهِ أَثَرُ السَّفَرِ، وَلَا يَعْرِفُهُ مِنَّا أَحَدٌ، حَتَّى جَلَسَ إِلَى النَّبِيِّ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 رواه مسلم</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8" name="فقاعة الكلام: بيضاوية 17">
            <a:extLst>
              <a:ext uri="{FF2B5EF4-FFF2-40B4-BE49-F238E27FC236}">
                <a16:creationId xmlns:a16="http://schemas.microsoft.com/office/drawing/2014/main" id="{219B4AE5-A4EA-4CAF-BCD6-84F8EBDFA930}"/>
              </a:ext>
            </a:extLst>
          </p:cNvPr>
          <p:cNvSpPr/>
          <p:nvPr/>
        </p:nvSpPr>
        <p:spPr>
          <a:xfrm>
            <a:off x="1900705" y="270597"/>
            <a:ext cx="2637183" cy="789209"/>
          </a:xfrm>
          <a:prstGeom prst="wedgeEllipseCallou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لا تستعجل الإجابة</a:t>
            </a:r>
            <a:endParaRPr lang="en-US" sz="2400" b="1" dirty="0">
              <a:latin typeface="Sakkal Majalla" panose="02000000000000000000" pitchFamily="2" charset="-78"/>
              <a:cs typeface="Sakkal Majalla" panose="02000000000000000000" pitchFamily="2" charset="-78"/>
            </a:endParaRPr>
          </a:p>
        </p:txBody>
      </p:sp>
      <p:cxnSp>
        <p:nvCxnSpPr>
          <p:cNvPr id="19" name="رابط كسهم مستقيم 18">
            <a:extLst>
              <a:ext uri="{FF2B5EF4-FFF2-40B4-BE49-F238E27FC236}">
                <a16:creationId xmlns:a16="http://schemas.microsoft.com/office/drawing/2014/main" id="{507356E4-8903-4A4A-94CE-D0C6423E64E7}"/>
              </a:ext>
            </a:extLst>
          </p:cNvPr>
          <p:cNvCxnSpPr/>
          <p:nvPr/>
        </p:nvCxnSpPr>
        <p:spPr>
          <a:xfrm flipH="1">
            <a:off x="6000961" y="2345635"/>
            <a:ext cx="1219646" cy="16962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رابط كسهم مستقيم 19">
            <a:extLst>
              <a:ext uri="{FF2B5EF4-FFF2-40B4-BE49-F238E27FC236}">
                <a16:creationId xmlns:a16="http://schemas.microsoft.com/office/drawing/2014/main" id="{834BA955-D301-433E-995E-77F91B697E2C}"/>
              </a:ext>
            </a:extLst>
          </p:cNvPr>
          <p:cNvCxnSpPr/>
          <p:nvPr/>
        </p:nvCxnSpPr>
        <p:spPr>
          <a:xfrm flipH="1">
            <a:off x="6000961" y="3829878"/>
            <a:ext cx="2318989" cy="164327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رابط كسهم مستقيم 20">
            <a:extLst>
              <a:ext uri="{FF2B5EF4-FFF2-40B4-BE49-F238E27FC236}">
                <a16:creationId xmlns:a16="http://schemas.microsoft.com/office/drawing/2014/main" id="{42E1F1E5-C25F-4C07-B3B6-EEB97AEE97D0}"/>
              </a:ext>
            </a:extLst>
          </p:cNvPr>
          <p:cNvCxnSpPr/>
          <p:nvPr/>
        </p:nvCxnSpPr>
        <p:spPr>
          <a:xfrm flipH="1" flipV="1">
            <a:off x="6000961" y="2504661"/>
            <a:ext cx="1566487" cy="283596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867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100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Effect transition="in" filter="fade">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ppt_w</p:attrName>
                                        </p:attrNameLst>
                                      </p:cBhvr>
                                      <p:tavLst>
                                        <p:tav tm="0" fmla="#ppt_w*sin(2.5*pi*$)">
                                          <p:val>
                                            <p:fltVal val="0"/>
                                          </p:val>
                                        </p:tav>
                                        <p:tav tm="100000">
                                          <p:val>
                                            <p:fltVal val="1"/>
                                          </p:val>
                                        </p:tav>
                                      </p:tavLst>
                                    </p:anim>
                                    <p:anim calcmode="lin" valueType="num">
                                      <p:cBhvr>
                                        <p:cTn id="6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80">
                                          <p:stCondLst>
                                            <p:cond delay="0"/>
                                          </p:stCondLst>
                                        </p:cTn>
                                        <p:tgtEl>
                                          <p:spTgt spid="19"/>
                                        </p:tgtEl>
                                      </p:cBhvr>
                                    </p:animEffect>
                                    <p:anim calcmode="lin" valueType="num">
                                      <p:cBhvr>
                                        <p:cTn id="6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3" dur="26">
                                          <p:stCondLst>
                                            <p:cond delay="650"/>
                                          </p:stCondLst>
                                        </p:cTn>
                                        <p:tgtEl>
                                          <p:spTgt spid="19"/>
                                        </p:tgtEl>
                                      </p:cBhvr>
                                      <p:to x="100000" y="60000"/>
                                    </p:animScale>
                                    <p:animScale>
                                      <p:cBhvr>
                                        <p:cTn id="74" dur="166" decel="50000">
                                          <p:stCondLst>
                                            <p:cond delay="676"/>
                                          </p:stCondLst>
                                        </p:cTn>
                                        <p:tgtEl>
                                          <p:spTgt spid="19"/>
                                        </p:tgtEl>
                                      </p:cBhvr>
                                      <p:to x="100000" y="100000"/>
                                    </p:animScale>
                                    <p:animScale>
                                      <p:cBhvr>
                                        <p:cTn id="75" dur="26">
                                          <p:stCondLst>
                                            <p:cond delay="1312"/>
                                          </p:stCondLst>
                                        </p:cTn>
                                        <p:tgtEl>
                                          <p:spTgt spid="19"/>
                                        </p:tgtEl>
                                      </p:cBhvr>
                                      <p:to x="100000" y="80000"/>
                                    </p:animScale>
                                    <p:animScale>
                                      <p:cBhvr>
                                        <p:cTn id="76" dur="166" decel="50000">
                                          <p:stCondLst>
                                            <p:cond delay="1338"/>
                                          </p:stCondLst>
                                        </p:cTn>
                                        <p:tgtEl>
                                          <p:spTgt spid="19"/>
                                        </p:tgtEl>
                                      </p:cBhvr>
                                      <p:to x="100000" y="100000"/>
                                    </p:animScale>
                                    <p:animScale>
                                      <p:cBhvr>
                                        <p:cTn id="77" dur="26">
                                          <p:stCondLst>
                                            <p:cond delay="1642"/>
                                          </p:stCondLst>
                                        </p:cTn>
                                        <p:tgtEl>
                                          <p:spTgt spid="19"/>
                                        </p:tgtEl>
                                      </p:cBhvr>
                                      <p:to x="100000" y="90000"/>
                                    </p:animScale>
                                    <p:animScale>
                                      <p:cBhvr>
                                        <p:cTn id="78" dur="166" decel="50000">
                                          <p:stCondLst>
                                            <p:cond delay="1668"/>
                                          </p:stCondLst>
                                        </p:cTn>
                                        <p:tgtEl>
                                          <p:spTgt spid="19"/>
                                        </p:tgtEl>
                                      </p:cBhvr>
                                      <p:to x="100000" y="100000"/>
                                    </p:animScale>
                                    <p:animScale>
                                      <p:cBhvr>
                                        <p:cTn id="79" dur="26">
                                          <p:stCondLst>
                                            <p:cond delay="1808"/>
                                          </p:stCondLst>
                                        </p:cTn>
                                        <p:tgtEl>
                                          <p:spTgt spid="19"/>
                                        </p:tgtEl>
                                      </p:cBhvr>
                                      <p:to x="100000" y="95000"/>
                                    </p:animScale>
                                    <p:animScale>
                                      <p:cBhvr>
                                        <p:cTn id="80" dur="166" decel="50000">
                                          <p:stCondLst>
                                            <p:cond delay="1834"/>
                                          </p:stCondLst>
                                        </p:cTn>
                                        <p:tgtEl>
                                          <p:spTgt spid="1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80">
                                          <p:stCondLst>
                                            <p:cond delay="0"/>
                                          </p:stCondLst>
                                        </p:cTn>
                                        <p:tgtEl>
                                          <p:spTgt spid="20"/>
                                        </p:tgtEl>
                                      </p:cBhvr>
                                    </p:animEffect>
                                    <p:anim calcmode="lin" valueType="num">
                                      <p:cBhvr>
                                        <p:cTn id="8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1" dur="26">
                                          <p:stCondLst>
                                            <p:cond delay="650"/>
                                          </p:stCondLst>
                                        </p:cTn>
                                        <p:tgtEl>
                                          <p:spTgt spid="20"/>
                                        </p:tgtEl>
                                      </p:cBhvr>
                                      <p:to x="100000" y="60000"/>
                                    </p:animScale>
                                    <p:animScale>
                                      <p:cBhvr>
                                        <p:cTn id="92" dur="166" decel="50000">
                                          <p:stCondLst>
                                            <p:cond delay="676"/>
                                          </p:stCondLst>
                                        </p:cTn>
                                        <p:tgtEl>
                                          <p:spTgt spid="20"/>
                                        </p:tgtEl>
                                      </p:cBhvr>
                                      <p:to x="100000" y="100000"/>
                                    </p:animScale>
                                    <p:animScale>
                                      <p:cBhvr>
                                        <p:cTn id="93" dur="26">
                                          <p:stCondLst>
                                            <p:cond delay="1312"/>
                                          </p:stCondLst>
                                        </p:cTn>
                                        <p:tgtEl>
                                          <p:spTgt spid="20"/>
                                        </p:tgtEl>
                                      </p:cBhvr>
                                      <p:to x="100000" y="80000"/>
                                    </p:animScale>
                                    <p:animScale>
                                      <p:cBhvr>
                                        <p:cTn id="94" dur="166" decel="50000">
                                          <p:stCondLst>
                                            <p:cond delay="1338"/>
                                          </p:stCondLst>
                                        </p:cTn>
                                        <p:tgtEl>
                                          <p:spTgt spid="20"/>
                                        </p:tgtEl>
                                      </p:cBhvr>
                                      <p:to x="100000" y="100000"/>
                                    </p:animScale>
                                    <p:animScale>
                                      <p:cBhvr>
                                        <p:cTn id="95" dur="26">
                                          <p:stCondLst>
                                            <p:cond delay="1642"/>
                                          </p:stCondLst>
                                        </p:cTn>
                                        <p:tgtEl>
                                          <p:spTgt spid="20"/>
                                        </p:tgtEl>
                                      </p:cBhvr>
                                      <p:to x="100000" y="90000"/>
                                    </p:animScale>
                                    <p:animScale>
                                      <p:cBhvr>
                                        <p:cTn id="96" dur="166" decel="50000">
                                          <p:stCondLst>
                                            <p:cond delay="1668"/>
                                          </p:stCondLst>
                                        </p:cTn>
                                        <p:tgtEl>
                                          <p:spTgt spid="20"/>
                                        </p:tgtEl>
                                      </p:cBhvr>
                                      <p:to x="100000" y="100000"/>
                                    </p:animScale>
                                    <p:animScale>
                                      <p:cBhvr>
                                        <p:cTn id="97" dur="26">
                                          <p:stCondLst>
                                            <p:cond delay="1808"/>
                                          </p:stCondLst>
                                        </p:cTn>
                                        <p:tgtEl>
                                          <p:spTgt spid="20"/>
                                        </p:tgtEl>
                                      </p:cBhvr>
                                      <p:to x="100000" y="95000"/>
                                    </p:animScale>
                                    <p:animScale>
                                      <p:cBhvr>
                                        <p:cTn id="98" dur="166" decel="50000">
                                          <p:stCondLst>
                                            <p:cond delay="1834"/>
                                          </p:stCondLst>
                                        </p:cTn>
                                        <p:tgtEl>
                                          <p:spTgt spid="2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80">
                                          <p:stCondLst>
                                            <p:cond delay="0"/>
                                          </p:stCondLst>
                                        </p:cTn>
                                        <p:tgtEl>
                                          <p:spTgt spid="21"/>
                                        </p:tgtEl>
                                      </p:cBhvr>
                                    </p:animEffect>
                                    <p:anim calcmode="lin" valueType="num">
                                      <p:cBhvr>
                                        <p:cTn id="10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9" dur="26">
                                          <p:stCondLst>
                                            <p:cond delay="650"/>
                                          </p:stCondLst>
                                        </p:cTn>
                                        <p:tgtEl>
                                          <p:spTgt spid="21"/>
                                        </p:tgtEl>
                                      </p:cBhvr>
                                      <p:to x="100000" y="60000"/>
                                    </p:animScale>
                                    <p:animScale>
                                      <p:cBhvr>
                                        <p:cTn id="110" dur="166" decel="50000">
                                          <p:stCondLst>
                                            <p:cond delay="676"/>
                                          </p:stCondLst>
                                        </p:cTn>
                                        <p:tgtEl>
                                          <p:spTgt spid="21"/>
                                        </p:tgtEl>
                                      </p:cBhvr>
                                      <p:to x="100000" y="100000"/>
                                    </p:animScale>
                                    <p:animScale>
                                      <p:cBhvr>
                                        <p:cTn id="111" dur="26">
                                          <p:stCondLst>
                                            <p:cond delay="1312"/>
                                          </p:stCondLst>
                                        </p:cTn>
                                        <p:tgtEl>
                                          <p:spTgt spid="21"/>
                                        </p:tgtEl>
                                      </p:cBhvr>
                                      <p:to x="100000" y="80000"/>
                                    </p:animScale>
                                    <p:animScale>
                                      <p:cBhvr>
                                        <p:cTn id="112" dur="166" decel="50000">
                                          <p:stCondLst>
                                            <p:cond delay="1338"/>
                                          </p:stCondLst>
                                        </p:cTn>
                                        <p:tgtEl>
                                          <p:spTgt spid="21"/>
                                        </p:tgtEl>
                                      </p:cBhvr>
                                      <p:to x="100000" y="100000"/>
                                    </p:animScale>
                                    <p:animScale>
                                      <p:cBhvr>
                                        <p:cTn id="113" dur="26">
                                          <p:stCondLst>
                                            <p:cond delay="1642"/>
                                          </p:stCondLst>
                                        </p:cTn>
                                        <p:tgtEl>
                                          <p:spTgt spid="21"/>
                                        </p:tgtEl>
                                      </p:cBhvr>
                                      <p:to x="100000" y="90000"/>
                                    </p:animScale>
                                    <p:animScale>
                                      <p:cBhvr>
                                        <p:cTn id="114" dur="166" decel="50000">
                                          <p:stCondLst>
                                            <p:cond delay="1668"/>
                                          </p:stCondLst>
                                        </p:cTn>
                                        <p:tgtEl>
                                          <p:spTgt spid="21"/>
                                        </p:tgtEl>
                                      </p:cBhvr>
                                      <p:to x="100000" y="100000"/>
                                    </p:animScale>
                                    <p:animScale>
                                      <p:cBhvr>
                                        <p:cTn id="115" dur="26">
                                          <p:stCondLst>
                                            <p:cond delay="1808"/>
                                          </p:stCondLst>
                                        </p:cTn>
                                        <p:tgtEl>
                                          <p:spTgt spid="21"/>
                                        </p:tgtEl>
                                      </p:cBhvr>
                                      <p:to x="100000" y="95000"/>
                                    </p:animScale>
                                    <p:animScale>
                                      <p:cBhvr>
                                        <p:cTn id="11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Rounded Corners 3">
            <a:extLst>
              <a:ext uri="{FF2B5EF4-FFF2-40B4-BE49-F238E27FC236}">
                <a16:creationId xmlns:a16="http://schemas.microsoft.com/office/drawing/2014/main" id="{4175695F-6429-4EDC-9561-0330A080395B}"/>
              </a:ext>
            </a:extLst>
          </p:cNvPr>
          <p:cNvSpPr/>
          <p:nvPr/>
        </p:nvSpPr>
        <p:spPr>
          <a:xfrm>
            <a:off x="369748" y="1464961"/>
            <a:ext cx="11452485" cy="18188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5</a:t>
            </a: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أُبيّنُ أشدّ صُوَرِ الوحي على رسول الله  </a:t>
            </a:r>
            <a:r>
              <a:rPr lang="en-US"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p>
          <a:p>
            <a:pPr algn="just" rtl="1"/>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p>
        </p:txBody>
      </p:sp>
      <p:sp>
        <p:nvSpPr>
          <p:cNvPr id="9" name="Rectangle: Rounded Corners 3">
            <a:extLst>
              <a:ext uri="{FF2B5EF4-FFF2-40B4-BE49-F238E27FC236}">
                <a16:creationId xmlns:a16="http://schemas.microsoft.com/office/drawing/2014/main" id="{371D4E41-1345-426A-ACA6-607093D3A0A2}"/>
              </a:ext>
            </a:extLst>
          </p:cNvPr>
          <p:cNvSpPr/>
          <p:nvPr/>
        </p:nvSpPr>
        <p:spPr>
          <a:xfrm>
            <a:off x="342777" y="3415212"/>
            <a:ext cx="11498317" cy="27869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b="1" dirty="0">
                <a:solidFill>
                  <a:prstClr val="black"/>
                </a:solidFill>
                <a:latin typeface="Sakkal Majalla" panose="02000000000000000000" pitchFamily="2" charset="-78"/>
                <a:cs typeface="Sakkal Majalla" panose="02000000000000000000" pitchFamily="2" charset="-78"/>
              </a:rPr>
              <a:t>6</a:t>
            </a:r>
            <a:r>
              <a:rPr lang="ar-BH" sz="3200" b="1" dirty="0">
                <a:solidFill>
                  <a:prstClr val="black"/>
                </a:solidFill>
                <a:latin typeface="Sakkal Majalla" panose="02000000000000000000" pitchFamily="2" charset="-78"/>
                <a:cs typeface="Sakkal Majalla" panose="02000000000000000000" pitchFamily="2" charset="-78"/>
              </a:rPr>
              <a:t>- أضع علامة (</a:t>
            </a:r>
            <a:r>
              <a:rPr lang="ar-BH" sz="3200" b="1" dirty="0">
                <a:solidFill>
                  <a:prstClr val="black"/>
                </a:solidFill>
                <a:latin typeface="Times New Roman" panose="02020603050405020304" pitchFamily="18" charset="0"/>
                <a:cs typeface="Times New Roman" panose="02020603050405020304" pitchFamily="18" charset="0"/>
              </a:rPr>
              <a:t>√</a:t>
            </a:r>
            <a:r>
              <a:rPr lang="en-US" sz="3200" b="1" dirty="0">
                <a:solidFill>
                  <a:prstClr val="black"/>
                </a:solidFill>
                <a:latin typeface="Sakkal Majalla" panose="02000000000000000000" pitchFamily="2" charset="-78"/>
                <a:cs typeface="Sakkal Majalla" panose="02000000000000000000" pitchFamily="2" charset="-78"/>
              </a:rPr>
              <a:t>(</a:t>
            </a:r>
            <a:r>
              <a:rPr lang="ar-BH" sz="3200" b="1" dirty="0">
                <a:solidFill>
                  <a:prstClr val="black"/>
                </a:solidFill>
                <a:latin typeface="Sakkal Majalla" panose="02000000000000000000" pitchFamily="2" charset="-78"/>
                <a:cs typeface="Sakkal Majalla" panose="02000000000000000000" pitchFamily="2" charset="-78"/>
              </a:rPr>
              <a:t> أمام العبارة الصحيحة، وعلامة ( × ) أمام العبارة غير الصحيحة فيما يأتي:</a:t>
            </a:r>
          </a:p>
          <a:p>
            <a:pPr marL="971550" indent="-514350" algn="just" rtl="1">
              <a:buAutoNum type="arabic1Minus"/>
            </a:pPr>
            <a:r>
              <a:rPr lang="ar-BH" sz="3200" dirty="0">
                <a:solidFill>
                  <a:prstClr val="black"/>
                </a:solidFill>
                <a:latin typeface="Sakkal Majalla" panose="02000000000000000000" pitchFamily="2" charset="-78"/>
                <a:cs typeface="Sakkal Majalla" panose="02000000000000000000" pitchFamily="2" charset="-78"/>
              </a:rPr>
              <a:t>( </a:t>
            </a:r>
            <a:r>
              <a:rPr lang="en-US" sz="3200" dirty="0">
                <a:solidFill>
                  <a:prstClr val="black"/>
                </a:solidFill>
                <a:latin typeface="Sakkal Majalla" panose="02000000000000000000" pitchFamily="2" charset="-78"/>
                <a:cs typeface="Sakkal Majalla" panose="02000000000000000000" pitchFamily="2" charset="-78"/>
              </a:rPr>
              <a:t>        </a:t>
            </a:r>
            <a:r>
              <a:rPr lang="ar-BH" sz="3200" dirty="0">
                <a:solidFill>
                  <a:prstClr val="black"/>
                </a:solidFill>
                <a:latin typeface="Sakkal Majalla" panose="02000000000000000000" pitchFamily="2" charset="-78"/>
                <a:cs typeface="Sakkal Majalla" panose="02000000000000000000" pitchFamily="2" charset="-78"/>
              </a:rPr>
              <a:t>) القرآن الكريم لفظُه ومعناهُ من عند الله تعالى. </a:t>
            </a:r>
          </a:p>
          <a:p>
            <a:pPr marL="971550" indent="-514350" algn="just" rtl="1">
              <a:buAutoNum type="arabic1Minus"/>
            </a:pPr>
            <a:r>
              <a:rPr lang="ar-BH" sz="3200" dirty="0">
                <a:solidFill>
                  <a:prstClr val="black"/>
                </a:solidFill>
                <a:latin typeface="Sakkal Majalla" panose="02000000000000000000" pitchFamily="2" charset="-78"/>
                <a:cs typeface="Sakkal Majalla" panose="02000000000000000000" pitchFamily="2" charset="-78"/>
              </a:rPr>
              <a:t>(</a:t>
            </a:r>
            <a:r>
              <a:rPr lang="en-US" sz="3200" dirty="0">
                <a:solidFill>
                  <a:prstClr val="black"/>
                </a:solidFill>
                <a:latin typeface="Sakkal Majalla" panose="02000000000000000000" pitchFamily="2" charset="-78"/>
                <a:cs typeface="Sakkal Majalla" panose="02000000000000000000" pitchFamily="2" charset="-78"/>
              </a:rPr>
              <a:t>         </a:t>
            </a:r>
            <a:r>
              <a:rPr lang="ar-BH" sz="3200" dirty="0">
                <a:solidFill>
                  <a:prstClr val="black"/>
                </a:solidFill>
                <a:latin typeface="Sakkal Majalla" panose="02000000000000000000" pitchFamily="2" charset="-78"/>
                <a:cs typeface="Sakkal Majalla" panose="02000000000000000000" pitchFamily="2" charset="-78"/>
              </a:rPr>
              <a:t>) السنة النبوية لفظها ومعناها من عند رسول الله </a:t>
            </a:r>
            <a:r>
              <a:rPr lang="en-US" sz="320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3200" dirty="0">
                <a:solidFill>
                  <a:prstClr val="black"/>
                </a:solidFill>
                <a:latin typeface="Sakkal Majalla" panose="02000000000000000000" pitchFamily="2" charset="-78"/>
                <a:cs typeface="Sakkal Majalla" panose="02000000000000000000" pitchFamily="2" charset="-78"/>
              </a:rPr>
              <a:t>.</a:t>
            </a:r>
          </a:p>
          <a:p>
            <a:pPr marL="971550" indent="-514350" algn="just" rtl="1">
              <a:buAutoNum type="arabic1Minus" startAt="5"/>
            </a:pPr>
            <a:r>
              <a:rPr lang="ar-BH" sz="3200" dirty="0">
                <a:solidFill>
                  <a:prstClr val="black"/>
                </a:solidFill>
                <a:latin typeface="Sakkal Majalla" panose="02000000000000000000" pitchFamily="2" charset="-78"/>
                <a:cs typeface="Sakkal Majalla" panose="02000000000000000000" pitchFamily="2" charset="-78"/>
              </a:rPr>
              <a:t>(</a:t>
            </a:r>
            <a:r>
              <a:rPr lang="en-US" sz="3200" dirty="0">
                <a:solidFill>
                  <a:prstClr val="black"/>
                </a:solidFill>
                <a:latin typeface="Sakkal Majalla" panose="02000000000000000000" pitchFamily="2" charset="-78"/>
                <a:cs typeface="Sakkal Majalla" panose="02000000000000000000" pitchFamily="2" charset="-78"/>
              </a:rPr>
              <a:t>        </a:t>
            </a:r>
            <a:r>
              <a:rPr lang="ar-BH" sz="3200" dirty="0">
                <a:solidFill>
                  <a:prstClr val="black"/>
                </a:solidFill>
                <a:latin typeface="Sakkal Majalla" panose="02000000000000000000" pitchFamily="2" charset="-78"/>
                <a:cs typeface="Sakkal Majalla" panose="02000000000000000000" pitchFamily="2" charset="-78"/>
              </a:rPr>
              <a:t> ) قد يأتي الوحيُ بالسنّة عن طريق الإلقاء في القلب.</a:t>
            </a:r>
          </a:p>
          <a:p>
            <a:pPr marL="457200" algn="just" rtl="1"/>
            <a:r>
              <a:rPr lang="ar-BH" sz="3200" dirty="0">
                <a:solidFill>
                  <a:prstClr val="black"/>
                </a:solidFill>
                <a:latin typeface="Sakkal Majalla" panose="02000000000000000000" pitchFamily="2" charset="-78"/>
                <a:cs typeface="Sakkal Majalla" panose="02000000000000000000" pitchFamily="2" charset="-78"/>
              </a:rPr>
              <a:t>د-    (</a:t>
            </a:r>
            <a:r>
              <a:rPr lang="en-US" sz="3200" dirty="0">
                <a:solidFill>
                  <a:prstClr val="black"/>
                </a:solidFill>
                <a:latin typeface="Sakkal Majalla" panose="02000000000000000000" pitchFamily="2" charset="-78"/>
                <a:cs typeface="Sakkal Majalla" panose="02000000000000000000" pitchFamily="2" charset="-78"/>
              </a:rPr>
              <a:t>         </a:t>
            </a:r>
            <a:r>
              <a:rPr lang="ar-BH" sz="3200" dirty="0">
                <a:solidFill>
                  <a:prstClr val="black"/>
                </a:solidFill>
                <a:latin typeface="Sakkal Majalla" panose="02000000000000000000" pitchFamily="2" charset="-78"/>
                <a:cs typeface="Sakkal Majalla" panose="02000000000000000000" pitchFamily="2" charset="-78"/>
              </a:rPr>
              <a:t>) السنّة الموحى بها من عند الله تعالى هي السنّة القولية فقط.</a:t>
            </a:r>
            <a:endParaRPr lang="en-US" sz="3200" dirty="0">
              <a:solidFill>
                <a:prstClr val="black"/>
              </a:solidFill>
              <a:latin typeface="Sakkal Majalla" panose="02000000000000000000" pitchFamily="2" charset="-78"/>
              <a:cs typeface="Sakkal Majalla" panose="02000000000000000000" pitchFamily="2" charset="-78"/>
            </a:endParaRPr>
          </a:p>
        </p:txBody>
      </p:sp>
      <p:sp>
        <p:nvSpPr>
          <p:cNvPr id="10" name="TextBox 12">
            <a:extLst>
              <a:ext uri="{FF2B5EF4-FFF2-40B4-BE49-F238E27FC236}">
                <a16:creationId xmlns:a16="http://schemas.microsoft.com/office/drawing/2014/main" id="{00F4C630-5EFA-4808-9541-FFF05BEB79AB}"/>
              </a:ext>
            </a:extLst>
          </p:cNvPr>
          <p:cNvSpPr txBox="1"/>
          <p:nvPr/>
        </p:nvSpPr>
        <p:spPr>
          <a:xfrm>
            <a:off x="532391" y="2196212"/>
            <a:ext cx="11127197" cy="954107"/>
          </a:xfrm>
          <a:prstGeom prst="rect">
            <a:avLst/>
          </a:prstGeom>
          <a:solidFill>
            <a:schemeClr val="accent5">
              <a:lumMod val="20000"/>
              <a:lumOff val="80000"/>
            </a:schemeClr>
          </a:solidFill>
        </p:spPr>
        <p:txBody>
          <a:bodyPr wrap="square" rtlCol="0">
            <a:spAutoFit/>
          </a:bodyPr>
          <a:lstStyle/>
          <a:p>
            <a:pPr algn="just"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أشدّ صُوَرِ الوحي على رسول الله </a:t>
            </a:r>
            <a:r>
              <a:rPr lang="en-US"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ما يكون مثل صلصلة الجرس، ويرافقه أحيانًا دويٌّ كدويّ النحل، ويصحبه عرقٌ شديدٌ، وتعتريه حالةٌ خاصة به. </a:t>
            </a:r>
          </a:p>
        </p:txBody>
      </p:sp>
      <p:sp>
        <p:nvSpPr>
          <p:cNvPr id="11" name="Cloud 17">
            <a:extLst>
              <a:ext uri="{FF2B5EF4-FFF2-40B4-BE49-F238E27FC236}">
                <a16:creationId xmlns:a16="http://schemas.microsoft.com/office/drawing/2014/main" id="{A407ED74-C052-4E82-841F-913E902D456F}"/>
              </a:ext>
            </a:extLst>
          </p:cNvPr>
          <p:cNvSpPr/>
          <p:nvPr/>
        </p:nvSpPr>
        <p:spPr>
          <a:xfrm>
            <a:off x="3914865" y="280671"/>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18">
            <a:extLst>
              <a:ext uri="{FF2B5EF4-FFF2-40B4-BE49-F238E27FC236}">
                <a16:creationId xmlns:a16="http://schemas.microsoft.com/office/drawing/2014/main" id="{EF970599-FCB0-4057-911C-CAFF109DB694}"/>
              </a:ext>
            </a:extLst>
          </p:cNvPr>
          <p:cNvSpPr/>
          <p:nvPr/>
        </p:nvSpPr>
        <p:spPr>
          <a:xfrm>
            <a:off x="7783496" y="714123"/>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prstClr val="white"/>
                </a:solidFill>
                <a:latin typeface="Sakkal Majalla" panose="02000000000000000000" pitchFamily="2" charset="-78"/>
                <a:cs typeface="Sakkal Majalla" panose="02000000000000000000" pitchFamily="2" charset="-78"/>
              </a:rPr>
              <a:t>أقوِّم مُكتسباتي</a:t>
            </a:r>
            <a:r>
              <a:rPr lang="en-US" sz="3600" b="1" dirty="0">
                <a:solidFill>
                  <a:prstClr val="white"/>
                </a:solidFill>
                <a:latin typeface="Sakkal Majalla" panose="02000000000000000000" pitchFamily="2" charset="-78"/>
                <a:cs typeface="Sakkal Majalla" panose="02000000000000000000" pitchFamily="2" charset="-78"/>
              </a:rPr>
              <a:t>:</a:t>
            </a:r>
          </a:p>
        </p:txBody>
      </p:sp>
      <p:sp>
        <p:nvSpPr>
          <p:cNvPr id="13" name="مستطيل 8">
            <a:extLst>
              <a:ext uri="{FF2B5EF4-FFF2-40B4-BE49-F238E27FC236}">
                <a16:creationId xmlns:a16="http://schemas.microsoft.com/office/drawing/2014/main" id="{01F2B371-4A99-4893-85EE-D065EDAD5A40}"/>
              </a:ext>
            </a:extLst>
          </p:cNvPr>
          <p:cNvSpPr/>
          <p:nvPr/>
        </p:nvSpPr>
        <p:spPr>
          <a:xfrm>
            <a:off x="132522"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
        <p:nvSpPr>
          <p:cNvPr id="14" name="TextBox 12">
            <a:extLst>
              <a:ext uri="{FF2B5EF4-FFF2-40B4-BE49-F238E27FC236}">
                <a16:creationId xmlns:a16="http://schemas.microsoft.com/office/drawing/2014/main" id="{C3989F62-46BD-4A85-B1CE-13566A632D83}"/>
              </a:ext>
            </a:extLst>
          </p:cNvPr>
          <p:cNvSpPr txBox="1"/>
          <p:nvPr/>
        </p:nvSpPr>
        <p:spPr>
          <a:xfrm>
            <a:off x="10058400" y="4057589"/>
            <a:ext cx="366019" cy="523220"/>
          </a:xfrm>
          <a:prstGeom prst="rect">
            <a:avLst/>
          </a:prstGeom>
          <a:solidFill>
            <a:schemeClr val="accent6">
              <a:lumMod val="40000"/>
              <a:lumOff val="60000"/>
            </a:schemeClr>
          </a:solidFill>
        </p:spPr>
        <p:txBody>
          <a:bodyPr wrap="square" rtlCol="0">
            <a:spAutoFit/>
          </a:bodyPr>
          <a:lstStyle/>
          <a:p>
            <a:pPr algn="just" rtl="1"/>
            <a:r>
              <a:rPr lang="ar-BH" sz="2800" b="1" dirty="0">
                <a:solidFill>
                  <a:srgbClr val="FF0000"/>
                </a:solidFill>
                <a:latin typeface="Times New Roman" panose="02020603050405020304" pitchFamily="18" charset="0"/>
                <a:cs typeface="Times New Roman" panose="02020603050405020304" pitchFamily="18" charset="0"/>
              </a:rPr>
              <a:t>√</a:t>
            </a:r>
            <a:endParaRPr lang="ar-BH" sz="280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endParaRPr>
          </a:p>
        </p:txBody>
      </p:sp>
      <p:sp>
        <p:nvSpPr>
          <p:cNvPr id="15" name="TextBox 12">
            <a:extLst>
              <a:ext uri="{FF2B5EF4-FFF2-40B4-BE49-F238E27FC236}">
                <a16:creationId xmlns:a16="http://schemas.microsoft.com/office/drawing/2014/main" id="{5F186918-158B-4A3E-8029-A34127BEEA55}"/>
              </a:ext>
            </a:extLst>
          </p:cNvPr>
          <p:cNvSpPr txBox="1"/>
          <p:nvPr/>
        </p:nvSpPr>
        <p:spPr>
          <a:xfrm>
            <a:off x="10058400" y="5039162"/>
            <a:ext cx="366019" cy="523220"/>
          </a:xfrm>
          <a:prstGeom prst="rect">
            <a:avLst/>
          </a:prstGeom>
          <a:solidFill>
            <a:schemeClr val="accent6">
              <a:lumMod val="40000"/>
              <a:lumOff val="60000"/>
            </a:schemeClr>
          </a:solidFill>
        </p:spPr>
        <p:txBody>
          <a:bodyPr wrap="square" rtlCol="0">
            <a:spAutoFit/>
          </a:bodyPr>
          <a:lstStyle/>
          <a:p>
            <a:pPr algn="just" rtl="1"/>
            <a:r>
              <a:rPr lang="ar-BH" sz="2800" b="1" dirty="0">
                <a:solidFill>
                  <a:srgbClr val="FF0000"/>
                </a:solidFill>
                <a:latin typeface="Times New Roman" panose="02020603050405020304" pitchFamily="18" charset="0"/>
                <a:cs typeface="Times New Roman" panose="02020603050405020304" pitchFamily="18" charset="0"/>
              </a:rPr>
              <a:t>√</a:t>
            </a:r>
            <a:endParaRPr lang="ar-BH" sz="280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endParaRPr>
          </a:p>
        </p:txBody>
      </p:sp>
      <p:sp>
        <p:nvSpPr>
          <p:cNvPr id="16" name="TextBox 12">
            <a:extLst>
              <a:ext uri="{FF2B5EF4-FFF2-40B4-BE49-F238E27FC236}">
                <a16:creationId xmlns:a16="http://schemas.microsoft.com/office/drawing/2014/main" id="{C603E1D6-A417-445C-8914-C28E9EB1BA1B}"/>
              </a:ext>
            </a:extLst>
          </p:cNvPr>
          <p:cNvSpPr txBox="1"/>
          <p:nvPr/>
        </p:nvSpPr>
        <p:spPr>
          <a:xfrm>
            <a:off x="10049252" y="4595454"/>
            <a:ext cx="366019" cy="523220"/>
          </a:xfrm>
          <a:prstGeom prst="rect">
            <a:avLst/>
          </a:prstGeom>
          <a:solidFill>
            <a:schemeClr val="accent6">
              <a:lumMod val="40000"/>
              <a:lumOff val="60000"/>
            </a:schemeClr>
          </a:solidFill>
        </p:spPr>
        <p:txBody>
          <a:bodyPr wrap="square" rtlCol="0">
            <a:spAutoFit/>
          </a:bodyPr>
          <a:lstStyle/>
          <a:p>
            <a:pPr algn="just" rtl="1"/>
            <a:r>
              <a:rPr lang="ar-BH" sz="2800" dirty="0">
                <a:solidFill>
                  <a:srgbClr val="FF0000"/>
                </a:solidFill>
                <a:latin typeface="Sakkal Majalla" panose="02000000000000000000" pitchFamily="2" charset="-78"/>
                <a:cs typeface="Sakkal Majalla" panose="02000000000000000000" pitchFamily="2" charset="-78"/>
              </a:rPr>
              <a:t>×</a:t>
            </a:r>
            <a:endParaRPr lang="ar-BH" sz="280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endParaRPr>
          </a:p>
        </p:txBody>
      </p:sp>
      <p:sp>
        <p:nvSpPr>
          <p:cNvPr id="17" name="TextBox 12">
            <a:extLst>
              <a:ext uri="{FF2B5EF4-FFF2-40B4-BE49-F238E27FC236}">
                <a16:creationId xmlns:a16="http://schemas.microsoft.com/office/drawing/2014/main" id="{909117C7-0EA3-407D-9957-30FDE830F56B}"/>
              </a:ext>
            </a:extLst>
          </p:cNvPr>
          <p:cNvSpPr txBox="1"/>
          <p:nvPr/>
        </p:nvSpPr>
        <p:spPr>
          <a:xfrm>
            <a:off x="10076912" y="5502557"/>
            <a:ext cx="366019" cy="523220"/>
          </a:xfrm>
          <a:prstGeom prst="rect">
            <a:avLst/>
          </a:prstGeom>
          <a:solidFill>
            <a:schemeClr val="accent6">
              <a:lumMod val="40000"/>
              <a:lumOff val="60000"/>
            </a:schemeClr>
          </a:solidFill>
        </p:spPr>
        <p:txBody>
          <a:bodyPr wrap="square" rtlCol="0">
            <a:spAutoFit/>
          </a:bodyPr>
          <a:lstStyle/>
          <a:p>
            <a:pPr algn="just" rtl="1"/>
            <a:r>
              <a:rPr lang="ar-BH" sz="2800" dirty="0">
                <a:solidFill>
                  <a:srgbClr val="FF0000"/>
                </a:solidFill>
                <a:latin typeface="Sakkal Majalla" panose="02000000000000000000" pitchFamily="2" charset="-78"/>
                <a:cs typeface="Sakkal Majalla" panose="02000000000000000000" pitchFamily="2" charset="-78"/>
              </a:rPr>
              <a:t>×</a:t>
            </a:r>
            <a:endParaRPr lang="ar-BH" sz="280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endParaRPr>
          </a:p>
        </p:txBody>
      </p:sp>
    </p:spTree>
    <p:extLst>
      <p:ext uri="{BB962C8B-B14F-4D97-AF65-F5344CB8AC3E}">
        <p14:creationId xmlns:p14="http://schemas.microsoft.com/office/powerpoint/2010/main" val="169044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1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1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1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مستطيل مستدير الزوايا 13">
            <a:extLst>
              <a:ext uri="{FF2B5EF4-FFF2-40B4-BE49-F238E27FC236}">
                <a16:creationId xmlns:a16="http://schemas.microsoft.com/office/drawing/2014/main" id="{B29D958A-A093-49EC-A8D1-3C91AD254DA2}"/>
              </a:ext>
            </a:extLst>
          </p:cNvPr>
          <p:cNvSpPr/>
          <p:nvPr/>
        </p:nvSpPr>
        <p:spPr>
          <a:xfrm>
            <a:off x="2934237" y="1579473"/>
            <a:ext cx="6323525" cy="3699054"/>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5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انتهى الدّرس</a:t>
            </a:r>
          </a:p>
          <a:p>
            <a:pPr algn="ctr" rtl="1">
              <a:lnSpc>
                <a:spcPct val="150000"/>
              </a:lnSpc>
            </a:pPr>
            <a:r>
              <a:rPr lang="ar-BH" sz="54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بارك الله فيكم</a:t>
            </a:r>
          </a:p>
          <a:p>
            <a:pPr algn="ctr" rtl="1">
              <a:lnSpc>
                <a:spcPct val="150000"/>
              </a:lnSpc>
            </a:pPr>
            <a:r>
              <a:rPr lang="ar-BH" sz="54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ووفّقكم لكلّ خير.</a:t>
            </a:r>
            <a:endParaRPr lang="en-US" sz="54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مستطيل 8">
            <a:extLst>
              <a:ext uri="{FF2B5EF4-FFF2-40B4-BE49-F238E27FC236}">
                <a16:creationId xmlns:a16="http://schemas.microsoft.com/office/drawing/2014/main" id="{2E837131-B2AF-4CA9-81CC-01BE62347832}"/>
              </a:ext>
            </a:extLst>
          </p:cNvPr>
          <p:cNvSpPr/>
          <p:nvPr/>
        </p:nvSpPr>
        <p:spPr>
          <a:xfrm>
            <a:off x="145774"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Tree>
    <p:extLst>
      <p:ext uri="{BB962C8B-B14F-4D97-AF65-F5344CB8AC3E}">
        <p14:creationId xmlns:p14="http://schemas.microsoft.com/office/powerpoint/2010/main" val="162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FB53EED6-6631-486A-823B-7A4073D5E0DB}"/>
              </a:ext>
            </a:extLst>
          </p:cNvPr>
          <p:cNvSpPr>
            <a:spLocks noGrp="1"/>
          </p:cNvSpPr>
          <p:nvPr>
            <p:ph type="title"/>
          </p:nvPr>
        </p:nvSpPr>
        <p:spPr>
          <a:xfrm>
            <a:off x="2238419" y="1432789"/>
            <a:ext cx="9526137" cy="816532"/>
          </a:xfrm>
        </p:spPr>
        <p:txBody>
          <a:bodyPr>
            <a:normAutofit/>
          </a:bodyPr>
          <a:lstStyle/>
          <a:p>
            <a:pPr algn="r" defTabSz="457200" rtl="1" eaLnBrk="1" latinLnBrk="0" hangingPunct="1">
              <a:spcBef>
                <a:spcPct val="0"/>
              </a:spcBef>
              <a:buNone/>
            </a:pP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    </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عزيزي </a:t>
            </a:r>
            <a:r>
              <a:rPr lang="ar-SA" sz="3600" b="1" dirty="0" err="1">
                <a:solidFill>
                  <a:schemeClr val="accent1">
                    <a:lumMod val="75000"/>
                  </a:schemeClr>
                </a:solidFill>
                <a:latin typeface="Sakkal Majalla" panose="02000000000000000000" pitchFamily="2" charset="-78"/>
                <a:ea typeface="+mn-ea"/>
                <a:cs typeface="Sakkal Majalla" panose="02000000000000000000" pitchFamily="2" charset="-78"/>
              </a:rPr>
              <a:t>المتعل</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م</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 </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مع نهاية هذا الد</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رس </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س</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تكون قادر</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ا على أن</a:t>
            </a:r>
            <a:r>
              <a:rPr lang="ar-BH" sz="3600" b="1" dirty="0">
                <a:solidFill>
                  <a:schemeClr val="accent1">
                    <a:lumMod val="75000"/>
                  </a:schemeClr>
                </a:solidFill>
                <a:latin typeface="Sakkal Majalla" panose="02000000000000000000" pitchFamily="2" charset="-78"/>
                <a:ea typeface="+mn-ea"/>
                <a:cs typeface="Sakkal Majalla" panose="02000000000000000000" pitchFamily="2" charset="-78"/>
              </a:rPr>
              <a:t>ْ</a:t>
            </a:r>
            <a:r>
              <a:rPr lang="ar-SA" sz="3600" b="1" dirty="0">
                <a:solidFill>
                  <a:schemeClr val="accent1">
                    <a:lumMod val="75000"/>
                  </a:schemeClr>
                </a:solidFill>
                <a:latin typeface="Sakkal Majalla" panose="02000000000000000000" pitchFamily="2" charset="-78"/>
                <a:ea typeface="+mn-ea"/>
                <a:cs typeface="Sakkal Majalla" panose="02000000000000000000" pitchFamily="2" charset="-78"/>
              </a:rPr>
              <a:t>:</a:t>
            </a:r>
            <a:endParaRPr lang="en-US" sz="3600" b="1" dirty="0">
              <a:solidFill>
                <a:schemeClr val="accent1">
                  <a:lumMod val="75000"/>
                </a:schemeClr>
              </a:solidFill>
              <a:latin typeface="Sakkal Majalla" panose="02000000000000000000" pitchFamily="2" charset="-78"/>
              <a:ea typeface="+mn-ea"/>
              <a:cs typeface="Sakkal Majalla" panose="02000000000000000000" pitchFamily="2" charset="-78"/>
            </a:endParaRPr>
          </a:p>
        </p:txBody>
      </p:sp>
      <p:graphicFrame>
        <p:nvGraphicFramePr>
          <p:cNvPr id="9" name="Content Placeholder 3">
            <a:extLst>
              <a:ext uri="{FF2B5EF4-FFF2-40B4-BE49-F238E27FC236}">
                <a16:creationId xmlns:a16="http://schemas.microsoft.com/office/drawing/2014/main" id="{5A2DCAC3-97AF-472F-9285-2869AFB23DBA}"/>
              </a:ext>
            </a:extLst>
          </p:cNvPr>
          <p:cNvGraphicFramePr>
            <a:graphicFrameLocks noGrp="1"/>
          </p:cNvGraphicFramePr>
          <p:nvPr>
            <p:ph idx="1"/>
            <p:extLst>
              <p:ext uri="{D42A27DB-BD31-4B8C-83A1-F6EECF244321}">
                <p14:modId xmlns:p14="http://schemas.microsoft.com/office/powerpoint/2010/main" val="3789473054"/>
              </p:ext>
            </p:extLst>
          </p:nvPr>
        </p:nvGraphicFramePr>
        <p:xfrm>
          <a:off x="7774983" y="2166981"/>
          <a:ext cx="3597750" cy="884248"/>
        </p:xfrm>
        <a:graphic>
          <a:graphicData uri="http://schemas.openxmlformats.org/drawingml/2006/table">
            <a:tbl>
              <a:tblPr>
                <a:tableStyleId>{5C22544A-7EE6-4342-B048-85BDC9FD1C3A}</a:tableStyleId>
              </a:tblPr>
              <a:tblGrid>
                <a:gridCol w="3597750">
                  <a:extLst>
                    <a:ext uri="{9D8B030D-6E8A-4147-A177-3AD203B41FA5}">
                      <a16:colId xmlns:a16="http://schemas.microsoft.com/office/drawing/2014/main" val="20000"/>
                    </a:ext>
                  </a:extLst>
                </a:gridCol>
              </a:tblGrid>
              <a:tr h="884248">
                <a:tc>
                  <a:txBody>
                    <a:bodyPr/>
                    <a:lstStyle/>
                    <a:p>
                      <a:pPr marL="73660" marR="0" lvl="0" indent="-90170" algn="just" defTabSz="914400" rtl="1" eaLnBrk="1" fontAlgn="auto" latinLnBrk="0" hangingPunct="1">
                        <a:lnSpc>
                          <a:spcPct val="107000"/>
                        </a:lnSpc>
                        <a:spcBef>
                          <a:spcPts val="0"/>
                        </a:spcBef>
                        <a:spcAft>
                          <a:spcPts val="0"/>
                        </a:spcAft>
                        <a:buClrTx/>
                        <a:buSzTx/>
                        <a:buFontTx/>
                        <a:buNone/>
                        <a:tabLst>
                          <a:tab pos="163830" algn="r"/>
                        </a:tabLst>
                        <a:defRPr/>
                      </a:pPr>
                      <a:r>
                        <a:rPr lang="ar-BH"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a:t>
                      </a:r>
                      <a:r>
                        <a:rPr lang="ar-SA"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kern="1200" dirty="0">
                          <a:solidFill>
                            <a:schemeClr val="tx1"/>
                          </a:solidFill>
                          <a:latin typeface="Sakkal Majalla" panose="02000000000000000000" pitchFamily="2" charset="-78"/>
                          <a:ea typeface="+mn-ea"/>
                          <a:cs typeface="Sakkal Majalla" panose="02000000000000000000" pitchFamily="2" charset="-78"/>
                        </a:rPr>
                        <a:t>تُعَرِّفَ الوحيَ لُغةً وشرعًا.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nchor="ctr">
                    <a:cell3D prstMaterial="dkEdge">
                      <a:bevel prst="relaxedInset"/>
                      <a:lightRig rig="flood" dir="t"/>
                    </a:cell3D>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0" name="Content Placeholder 3">
            <a:extLst>
              <a:ext uri="{FF2B5EF4-FFF2-40B4-BE49-F238E27FC236}">
                <a16:creationId xmlns:a16="http://schemas.microsoft.com/office/drawing/2014/main" id="{5BC591CD-28A1-48C9-9A9E-A140F962580C}"/>
              </a:ext>
            </a:extLst>
          </p:cNvPr>
          <p:cNvGraphicFramePr>
            <a:graphicFrameLocks/>
          </p:cNvGraphicFramePr>
          <p:nvPr>
            <p:extLst>
              <p:ext uri="{D42A27DB-BD31-4B8C-83A1-F6EECF244321}">
                <p14:modId xmlns:p14="http://schemas.microsoft.com/office/powerpoint/2010/main" val="1055854782"/>
              </p:ext>
            </p:extLst>
          </p:nvPr>
        </p:nvGraphicFramePr>
        <p:xfrm>
          <a:off x="7089913" y="3201337"/>
          <a:ext cx="4282823" cy="884248"/>
        </p:xfrm>
        <a:graphic>
          <a:graphicData uri="http://schemas.openxmlformats.org/drawingml/2006/table">
            <a:tbl>
              <a:tblPr>
                <a:tableStyleId>{5C22544A-7EE6-4342-B048-85BDC9FD1C3A}</a:tableStyleId>
              </a:tblPr>
              <a:tblGrid>
                <a:gridCol w="4282823">
                  <a:extLst>
                    <a:ext uri="{9D8B030D-6E8A-4147-A177-3AD203B41FA5}">
                      <a16:colId xmlns:a16="http://schemas.microsoft.com/office/drawing/2014/main" val="20000"/>
                    </a:ext>
                  </a:extLst>
                </a:gridCol>
              </a:tblGrid>
              <a:tr h="884248">
                <a:tc>
                  <a:txBody>
                    <a:bodyPr/>
                    <a:lstStyle/>
                    <a:p>
                      <a:pPr marL="73660" marR="0" lvl="0" indent="-90170" algn="just" defTabSz="914400" rtl="1" eaLnBrk="1" fontAlgn="auto" latinLnBrk="0" hangingPunct="1">
                        <a:lnSpc>
                          <a:spcPct val="107000"/>
                        </a:lnSpc>
                        <a:spcBef>
                          <a:spcPts val="0"/>
                        </a:spcBef>
                        <a:spcAft>
                          <a:spcPts val="0"/>
                        </a:spcAft>
                        <a:buClrTx/>
                        <a:buSzTx/>
                        <a:buFontTx/>
                        <a:buNone/>
                        <a:tabLst>
                          <a:tab pos="163830" algn="r"/>
                        </a:tabLst>
                        <a:defRPr/>
                      </a:pPr>
                      <a:r>
                        <a:rPr lang="ar-SA"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a:t>
                      </a:r>
                      <a:r>
                        <a:rPr lang="ar-BH"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kern="1200" dirty="0">
                          <a:solidFill>
                            <a:schemeClr val="tx1"/>
                          </a:solidFill>
                          <a:latin typeface="Sakkal Majalla" panose="02000000000000000000" pitchFamily="2" charset="-78"/>
                          <a:ea typeface="+mn-ea"/>
                          <a:cs typeface="Sakkal Majalla" panose="02000000000000000000" pitchFamily="2" charset="-78"/>
                        </a:rPr>
                        <a:t>تُوَضِّحَ صُوَرَ الوحي.</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nchor="ctr">
                    <a:cell3D prstMaterial="dkEdge">
                      <a:bevel prst="relaxedInset"/>
                      <a:lightRig rig="flood" dir="t"/>
                    </a:cell3D>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1" name="Table 5">
            <a:extLst>
              <a:ext uri="{FF2B5EF4-FFF2-40B4-BE49-F238E27FC236}">
                <a16:creationId xmlns:a16="http://schemas.microsoft.com/office/drawing/2014/main" id="{F0759A25-2D46-4606-B2B8-2768D5DA2787}"/>
              </a:ext>
            </a:extLst>
          </p:cNvPr>
          <p:cNvGraphicFramePr>
            <a:graphicFrameLocks noGrp="1"/>
          </p:cNvGraphicFramePr>
          <p:nvPr>
            <p:extLst>
              <p:ext uri="{D42A27DB-BD31-4B8C-83A1-F6EECF244321}">
                <p14:modId xmlns:p14="http://schemas.microsoft.com/office/powerpoint/2010/main" val="2251204614"/>
              </p:ext>
            </p:extLst>
          </p:nvPr>
        </p:nvGraphicFramePr>
        <p:xfrm>
          <a:off x="6414052" y="4265419"/>
          <a:ext cx="4958683" cy="884248"/>
        </p:xfrm>
        <a:graphic>
          <a:graphicData uri="http://schemas.openxmlformats.org/drawingml/2006/table">
            <a:tbl>
              <a:tblPr>
                <a:tableStyleId>{5C22544A-7EE6-4342-B048-85BDC9FD1C3A}</a:tableStyleId>
              </a:tblPr>
              <a:tblGrid>
                <a:gridCol w="4958683">
                  <a:extLst>
                    <a:ext uri="{9D8B030D-6E8A-4147-A177-3AD203B41FA5}">
                      <a16:colId xmlns:a16="http://schemas.microsoft.com/office/drawing/2014/main" val="20000"/>
                    </a:ext>
                  </a:extLst>
                </a:gridCol>
              </a:tblGrid>
              <a:tr h="884248">
                <a:tc>
                  <a:txBody>
                    <a:bodyPr/>
                    <a:lstStyle/>
                    <a:p>
                      <a:pPr algn="r" rtl="1"/>
                      <a:r>
                        <a:rPr lang="ar-SA"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3</a:t>
                      </a:r>
                      <a:r>
                        <a:rPr lang="ar-SA" sz="3200" b="1" kern="1200" dirty="0">
                          <a:solidFill>
                            <a:schemeClr val="tx1"/>
                          </a:solidFill>
                          <a:latin typeface="Sakkal Majalla" panose="02000000000000000000" pitchFamily="2" charset="-78"/>
                          <a:ea typeface="+mn-ea"/>
                          <a:cs typeface="Sakkal Majalla" panose="02000000000000000000" pitchFamily="2" charset="-78"/>
                        </a:rPr>
                        <a:t>-</a:t>
                      </a:r>
                      <a:r>
                        <a:rPr lang="ar-BH" sz="3200" b="1" kern="1200" dirty="0">
                          <a:solidFill>
                            <a:schemeClr val="tx1"/>
                          </a:solidFill>
                          <a:latin typeface="Sakkal Majalla" panose="02000000000000000000" pitchFamily="2" charset="-78"/>
                          <a:ea typeface="+mn-ea"/>
                          <a:cs typeface="Sakkal Majalla" panose="02000000000000000000" pitchFamily="2" charset="-78"/>
                        </a:rPr>
                        <a:t> تُبَيِّنَ أنواعَ الوحي.</a:t>
                      </a:r>
                      <a:endParaRPr lang="en-US"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txBody>
                  <a:tcPr marL="114300" marR="114300" marT="0" marB="0" anchor="ctr">
                    <a:cell3D prstMaterial="dkEdge">
                      <a:bevel prst="relaxedInset"/>
                      <a:lightRig rig="flood" dir="t"/>
                    </a:cell3D>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12" name="Title 1">
            <a:extLst>
              <a:ext uri="{FF2B5EF4-FFF2-40B4-BE49-F238E27FC236}">
                <a16:creationId xmlns:a16="http://schemas.microsoft.com/office/drawing/2014/main" id="{DA08B52A-4242-40B4-9E78-D852E939AD7E}"/>
              </a:ext>
            </a:extLst>
          </p:cNvPr>
          <p:cNvSpPr txBox="1">
            <a:spLocks/>
          </p:cNvSpPr>
          <p:nvPr/>
        </p:nvSpPr>
        <p:spPr>
          <a:xfrm>
            <a:off x="4417016" y="111380"/>
            <a:ext cx="3357967" cy="101805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SA" sz="4000" b="1" kern="0" dirty="0">
                <a:solidFill>
                  <a:prstClr val="black"/>
                </a:solidFill>
                <a:latin typeface="Sakkal Majalla" panose="02000000000000000000" pitchFamily="2" charset="-78"/>
                <a:cs typeface="Sakkal Majalla" panose="02000000000000000000" pitchFamily="2" charset="-78"/>
              </a:rPr>
              <a:t>الأهداف </a:t>
            </a:r>
            <a:r>
              <a:rPr lang="ar-SA" sz="4000" b="1" kern="0" dirty="0" err="1">
                <a:solidFill>
                  <a:prstClr val="black"/>
                </a:solidFill>
                <a:latin typeface="Sakkal Majalla" panose="02000000000000000000" pitchFamily="2" charset="-78"/>
                <a:cs typeface="Sakkal Majalla" panose="02000000000000000000" pitchFamily="2" charset="-78"/>
              </a:rPr>
              <a:t>التعل</a:t>
            </a:r>
            <a:r>
              <a:rPr lang="ar-BH" sz="4000" b="1" kern="0" dirty="0">
                <a:solidFill>
                  <a:prstClr val="black"/>
                </a:solidFill>
                <a:latin typeface="Sakkal Majalla" panose="02000000000000000000" pitchFamily="2" charset="-78"/>
                <a:cs typeface="Sakkal Majalla" panose="02000000000000000000" pitchFamily="2" charset="-78"/>
              </a:rPr>
              <a:t>ّ</a:t>
            </a:r>
            <a:r>
              <a:rPr lang="ar-SA" sz="4000" b="1" kern="0" dirty="0">
                <a:solidFill>
                  <a:prstClr val="black"/>
                </a:solidFill>
                <a:latin typeface="Sakkal Majalla" panose="02000000000000000000" pitchFamily="2" charset="-78"/>
                <a:cs typeface="Sakkal Majalla" panose="02000000000000000000" pitchFamily="2" charset="-78"/>
              </a:rPr>
              <a:t>مية</a:t>
            </a:r>
            <a:endPar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4" name="مستطيل 8">
            <a:extLst>
              <a:ext uri="{FF2B5EF4-FFF2-40B4-BE49-F238E27FC236}">
                <a16:creationId xmlns:a16="http://schemas.microsoft.com/office/drawing/2014/main" id="{F65B6ECD-50E5-4D5D-A03F-05C4C3E9D2F3}"/>
              </a:ext>
            </a:extLst>
          </p:cNvPr>
          <p:cNvSpPr/>
          <p:nvPr/>
        </p:nvSpPr>
        <p:spPr>
          <a:xfrm>
            <a:off x="145774"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graphicFrame>
        <p:nvGraphicFramePr>
          <p:cNvPr id="15" name="Content Placeholder 3">
            <a:extLst>
              <a:ext uri="{FF2B5EF4-FFF2-40B4-BE49-F238E27FC236}">
                <a16:creationId xmlns:a16="http://schemas.microsoft.com/office/drawing/2014/main" id="{EBC470F9-2D1B-4CB0-8E6B-C9B97C3313C6}"/>
              </a:ext>
            </a:extLst>
          </p:cNvPr>
          <p:cNvGraphicFramePr>
            <a:graphicFrameLocks/>
          </p:cNvGraphicFramePr>
          <p:nvPr>
            <p:extLst>
              <p:ext uri="{D42A27DB-BD31-4B8C-83A1-F6EECF244321}">
                <p14:modId xmlns:p14="http://schemas.microsoft.com/office/powerpoint/2010/main" val="775537331"/>
              </p:ext>
            </p:extLst>
          </p:nvPr>
        </p:nvGraphicFramePr>
        <p:xfrm>
          <a:off x="1510748" y="5302145"/>
          <a:ext cx="9874513" cy="884248"/>
        </p:xfrm>
        <a:graphic>
          <a:graphicData uri="http://schemas.openxmlformats.org/drawingml/2006/table">
            <a:tbl>
              <a:tblPr>
                <a:tableStyleId>{5C22544A-7EE6-4342-B048-85BDC9FD1C3A}</a:tableStyleId>
              </a:tblPr>
              <a:tblGrid>
                <a:gridCol w="9874513">
                  <a:extLst>
                    <a:ext uri="{9D8B030D-6E8A-4147-A177-3AD203B41FA5}">
                      <a16:colId xmlns:a16="http://schemas.microsoft.com/office/drawing/2014/main" val="20000"/>
                    </a:ext>
                  </a:extLst>
                </a:gridCol>
              </a:tblGrid>
              <a:tr h="884248">
                <a:tc>
                  <a:txBody>
                    <a:bodyPr/>
                    <a:lstStyle/>
                    <a:p>
                      <a:pPr marL="73660" marR="0" lvl="0" indent="-90170" algn="just" defTabSz="914400" rtl="1" eaLnBrk="1" fontAlgn="auto" latinLnBrk="0" hangingPunct="1">
                        <a:lnSpc>
                          <a:spcPct val="107000"/>
                        </a:lnSpc>
                        <a:spcBef>
                          <a:spcPts val="0"/>
                        </a:spcBef>
                        <a:spcAft>
                          <a:spcPts val="0"/>
                        </a:spcAft>
                        <a:buClrTx/>
                        <a:buSzTx/>
                        <a:buFontTx/>
                        <a:buNone/>
                        <a:tabLst>
                          <a:tab pos="163830" algn="r"/>
                        </a:tabLst>
                        <a:defRPr/>
                      </a:pPr>
                      <a:r>
                        <a:rPr lang="ar-BH"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4</a:t>
                      </a:r>
                      <a:r>
                        <a:rPr lang="ar-SA"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3200" b="1" kern="1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kern="1200" dirty="0">
                          <a:solidFill>
                            <a:schemeClr val="tx1"/>
                          </a:solidFill>
                          <a:latin typeface="Sakkal Majalla" panose="02000000000000000000" pitchFamily="2" charset="-78"/>
                          <a:ea typeface="+mn-ea"/>
                          <a:cs typeface="Sakkal Majalla" panose="02000000000000000000" pitchFamily="2" charset="-78"/>
                        </a:rPr>
                        <a:t>تَسْتَدِلَّ على صُوَرِ الوحي وأنواعه بنصوص من القرآن الكريم والسنة النبوية.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nchor="ctr">
                    <a:cell3D prstMaterial="dkEdge">
                      <a:bevel prst="relaxedInset"/>
                      <a:lightRig rig="flood" dir="t"/>
                    </a:cell3D>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ounded Rectangle 18">
            <a:extLst>
              <a:ext uri="{FF2B5EF4-FFF2-40B4-BE49-F238E27FC236}">
                <a16:creationId xmlns:a16="http://schemas.microsoft.com/office/drawing/2014/main" id="{48B95FA7-FF77-405B-8265-BB8601F2C4D9}"/>
              </a:ext>
            </a:extLst>
          </p:cNvPr>
          <p:cNvSpPr/>
          <p:nvPr/>
        </p:nvSpPr>
        <p:spPr>
          <a:xfrm>
            <a:off x="604628" y="743606"/>
            <a:ext cx="2734920" cy="638469"/>
          </a:xfrm>
          <a:prstGeom prst="round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r"/>
            <a:r>
              <a:rPr lang="ar-BH"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للاستماع إلى الآية</a:t>
            </a:r>
            <a:endParaRPr lang="en-US" sz="2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pic>
        <p:nvPicPr>
          <p:cNvPr id="9" name="سورة الشورى.mp3 111">
            <a:hlinkClick r:id="" action="ppaction://media"/>
            <a:extLst>
              <a:ext uri="{FF2B5EF4-FFF2-40B4-BE49-F238E27FC236}">
                <a16:creationId xmlns:a16="http://schemas.microsoft.com/office/drawing/2014/main" id="{BAD3BF54-D1FC-4D61-B411-6618FAA672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5333" y="811935"/>
            <a:ext cx="854075" cy="539750"/>
          </a:xfrm>
          <a:prstGeom prst="rect">
            <a:avLst/>
          </a:prstGeom>
        </p:spPr>
      </p:pic>
      <p:sp>
        <p:nvSpPr>
          <p:cNvPr id="10" name="تمرير: أفقي 9">
            <a:extLst>
              <a:ext uri="{FF2B5EF4-FFF2-40B4-BE49-F238E27FC236}">
                <a16:creationId xmlns:a16="http://schemas.microsoft.com/office/drawing/2014/main" id="{A5507056-1C4C-4F5A-847B-F2156942BE21}"/>
              </a:ext>
            </a:extLst>
          </p:cNvPr>
          <p:cNvSpPr/>
          <p:nvPr/>
        </p:nvSpPr>
        <p:spPr>
          <a:xfrm>
            <a:off x="462884" y="1273171"/>
            <a:ext cx="11440082" cy="2491444"/>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scene3d>
              <a:camera prst="perspectiveBelow"/>
              <a:lightRig rig="threePt" dir="t"/>
            </a:scene3d>
          </a:bodyPr>
          <a:lstStyle/>
          <a:p>
            <a:pPr algn="ctr">
              <a:lnSpc>
                <a:spcPct val="150000"/>
              </a:lnSpc>
            </a:pPr>
            <a:r>
              <a:rPr lang="ar-BH" sz="3600" b="1" dirty="0">
                <a:solidFill>
                  <a:srgbClr val="000000"/>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قال تعالى:</a:t>
            </a:r>
            <a:r>
              <a:rPr lang="ar-SA"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36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3600" b="1" dirty="0">
                <a:solidFill>
                  <a:srgbClr val="000000"/>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وَمَا كَانَ لِبَشَرٍ أَنْ يُكَلِّمَهُ اللَّهُ إِلاَّ وَحْيًا أَوْ مِنْ وَراءِ حِجابٍ أَوْ يُرْسِلَ رَسُولاً فَيُوحِيَ بِإِذْنِهِ مَا يَشاءُ إِنَّهُ عَلِيٌّ حَكِيمٌ </a:t>
            </a:r>
            <a:r>
              <a:rPr lang="ar-SA" sz="3600" b="1" dirty="0">
                <a:solidFill>
                  <a:schemeClr val="tx1"/>
                </a:solidFill>
                <a:latin typeface="Sakkal Majalla" panose="02000000000000000000" pitchFamily="2" charset="-78"/>
                <a:cs typeface="Sakkal Majalla" panose="02000000000000000000" pitchFamily="2" charset="-78"/>
              </a:rPr>
              <a:t>﴾</a:t>
            </a:r>
            <a:r>
              <a:rPr lang="ar-BH" sz="3600" b="1" dirty="0">
                <a:solidFill>
                  <a:srgbClr val="000000"/>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 </a:t>
            </a:r>
            <a:r>
              <a:rPr lang="ar-BH" sz="2400" dirty="0">
                <a:latin typeface="Sakkal Majalla" panose="02000000000000000000" pitchFamily="2" charset="-78"/>
                <a:ea typeface="Calibri" panose="020F0502020204030204" pitchFamily="34" charset="0"/>
                <a:cs typeface="Sakkal Majalla" panose="02000000000000000000" pitchFamily="2" charset="-78"/>
              </a:rPr>
              <a:t>سورة الشورى، الآية 51.</a:t>
            </a:r>
            <a:endParaRPr lang="en-US" sz="3600" dirty="0">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11" name="Rectangle: Rounded Corners 9">
            <a:extLst>
              <a:ext uri="{FF2B5EF4-FFF2-40B4-BE49-F238E27FC236}">
                <a16:creationId xmlns:a16="http://schemas.microsoft.com/office/drawing/2014/main" id="{4120A80C-ACD4-4947-9E06-BE2D3EA063B8}"/>
              </a:ext>
            </a:extLst>
          </p:cNvPr>
          <p:cNvSpPr/>
          <p:nvPr/>
        </p:nvSpPr>
        <p:spPr>
          <a:xfrm>
            <a:off x="4457582" y="328059"/>
            <a:ext cx="3276834" cy="812592"/>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ctr" rtl="1"/>
            <a:r>
              <a:rPr lang="ar-BH" sz="3600" b="1" dirty="0">
                <a:solidFill>
                  <a:schemeClr val="tx1"/>
                </a:solidFill>
                <a:latin typeface="Sakkal Majalla" panose="02000000000000000000" pitchFamily="2" charset="-78"/>
                <a:cs typeface="Sakkal Majalla" panose="02000000000000000000" pitchFamily="2" charset="-78"/>
              </a:rPr>
              <a:t>نشاط (1)</a:t>
            </a:r>
            <a:endPar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خطط انسيابي: معالجة متعاقبة 11">
            <a:extLst>
              <a:ext uri="{FF2B5EF4-FFF2-40B4-BE49-F238E27FC236}">
                <a16:creationId xmlns:a16="http://schemas.microsoft.com/office/drawing/2014/main" id="{B7A6D0EA-A1BE-475A-903A-F9590C2A9C50}"/>
              </a:ext>
            </a:extLst>
          </p:cNvPr>
          <p:cNvSpPr/>
          <p:nvPr/>
        </p:nvSpPr>
        <p:spPr>
          <a:xfrm>
            <a:off x="679287" y="3647415"/>
            <a:ext cx="11197634" cy="2466979"/>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scene3d>
              <a:camera prst="obliqueBottomRight"/>
              <a:lightRig rig="threePt" dir="t"/>
            </a:scene3d>
          </a:bodyPr>
          <a:lstStyle/>
          <a:p>
            <a:pPr algn="r">
              <a:lnSpc>
                <a:spcPct val="150000"/>
              </a:lnSpc>
            </a:pPr>
            <a:r>
              <a:rPr lang="ar-BH" sz="3600" b="1" dirty="0">
                <a:latin typeface="Sakkal Majalla" panose="02000000000000000000" pitchFamily="2" charset="-78"/>
                <a:cs typeface="Sakkal Majalla" panose="02000000000000000000" pitchFamily="2" charset="-78"/>
              </a:rPr>
              <a:t>ماذا تستنتج من الآية الكريمة؟</a:t>
            </a:r>
          </a:p>
          <a:p>
            <a:pPr algn="r">
              <a:lnSpc>
                <a:spcPct val="150000"/>
              </a:lnSpc>
            </a:pPr>
            <a:endParaRPr lang="en-US" sz="1050" b="1" dirty="0">
              <a:latin typeface="Sakkal Majalla" panose="02000000000000000000" pitchFamily="2" charset="-78"/>
              <a:cs typeface="Sakkal Majalla" panose="02000000000000000000" pitchFamily="2" charset="-78"/>
            </a:endParaRPr>
          </a:p>
          <a:p>
            <a:pPr algn="r"/>
            <a:r>
              <a:rPr lang="ar-BH" sz="3200" dirty="0">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6DE91D76-EF39-49A9-8141-7030674DB6D1}"/>
              </a:ext>
            </a:extLst>
          </p:cNvPr>
          <p:cNvSpPr/>
          <p:nvPr/>
        </p:nvSpPr>
        <p:spPr>
          <a:xfrm>
            <a:off x="4240963" y="4197518"/>
            <a:ext cx="2898317" cy="745588"/>
          </a:xfrm>
          <a:prstGeom prst="roundRect">
            <a:avLst/>
          </a:prstGeom>
          <a:solidFill>
            <a:srgbClr val="E5D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800" b="1" dirty="0">
                <a:solidFill>
                  <a:srgbClr val="FF0000"/>
                </a:solidFill>
                <a:latin typeface="Sakkal Majalla" panose="02000000000000000000" pitchFamily="2" charset="-78"/>
                <a:cs typeface="Sakkal Majalla" panose="02000000000000000000" pitchFamily="2" charset="-78"/>
              </a:rPr>
              <a:t>خذ وقتًا كافيًا للتفكير...</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4" name="TextBox 12">
            <a:extLst>
              <a:ext uri="{FF2B5EF4-FFF2-40B4-BE49-F238E27FC236}">
                <a16:creationId xmlns:a16="http://schemas.microsoft.com/office/drawing/2014/main" id="{621619F4-EB50-4F0C-8E7E-871B89019B45}"/>
              </a:ext>
            </a:extLst>
          </p:cNvPr>
          <p:cNvSpPr txBox="1"/>
          <p:nvPr/>
        </p:nvSpPr>
        <p:spPr>
          <a:xfrm>
            <a:off x="705791" y="5185388"/>
            <a:ext cx="11145543" cy="584775"/>
          </a:xfrm>
          <a:prstGeom prst="rect">
            <a:avLst/>
          </a:prstGeom>
          <a:solidFill>
            <a:schemeClr val="accent2">
              <a:lumMod val="75000"/>
            </a:schemeClr>
          </a:solidFill>
        </p:spPr>
        <p:txBody>
          <a:bodyPr wrap="square" rtlCol="0">
            <a:spAutoFit/>
          </a:bodyPr>
          <a:lstStyle/>
          <a:p>
            <a:pPr algn="r"/>
            <a:r>
              <a:rPr lang="ar-BH" sz="3200" b="1" dirty="0">
                <a:latin typeface="Sakkal Majalla" panose="02000000000000000000" pitchFamily="2" charset="-78"/>
                <a:cs typeface="Sakkal Majalla" panose="02000000000000000000" pitchFamily="2" charset="-78"/>
              </a:rPr>
              <a:t>أستنتج أنّ الوحيَ هو وسيلةُ الاتصال بين الله تعالى وبين أنبيائه عليهم الصلاة والسلام.</a:t>
            </a:r>
          </a:p>
        </p:txBody>
      </p:sp>
      <p:sp>
        <p:nvSpPr>
          <p:cNvPr id="15" name="Cloud 17">
            <a:extLst>
              <a:ext uri="{FF2B5EF4-FFF2-40B4-BE49-F238E27FC236}">
                <a16:creationId xmlns:a16="http://schemas.microsoft.com/office/drawing/2014/main" id="{9182F414-1A6A-49AE-BF9A-17AA329D3293}"/>
              </a:ext>
            </a:extLst>
          </p:cNvPr>
          <p:cNvSpPr/>
          <p:nvPr/>
        </p:nvSpPr>
        <p:spPr>
          <a:xfrm>
            <a:off x="1318734" y="4168352"/>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16" name="مستطيل 8">
            <a:extLst>
              <a:ext uri="{FF2B5EF4-FFF2-40B4-BE49-F238E27FC236}">
                <a16:creationId xmlns:a16="http://schemas.microsoft.com/office/drawing/2014/main" id="{AD2460A4-EE11-4245-AFB2-0627BDC30D3A}"/>
              </a:ext>
            </a:extLst>
          </p:cNvPr>
          <p:cNvSpPr/>
          <p:nvPr/>
        </p:nvSpPr>
        <p:spPr>
          <a:xfrm>
            <a:off x="106018" y="67364"/>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Tree>
    <p:extLst>
      <p:ext uri="{BB962C8B-B14F-4D97-AF65-F5344CB8AC3E}">
        <p14:creationId xmlns:p14="http://schemas.microsoft.com/office/powerpoint/2010/main" val="1282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2000"/>
                            </p:stCondLst>
                            <p:childTnLst>
                              <p:par>
                                <p:cTn id="32" presetID="53" presetClass="entr" presetSubtype="16" fill="hold" nodeType="afterEffect">
                                  <p:stCondLst>
                                    <p:cond delay="1000"/>
                                  </p:stCondLst>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p:cTn id="3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2">
                                            <p:txEl>
                                              <p:pRg st="0" end="0"/>
                                            </p:txEl>
                                          </p:spTgt>
                                        </p:tgtEl>
                                      </p:cBhvr>
                                    </p:animEffect>
                                  </p:childTnLst>
                                </p:cTn>
                              </p:par>
                            </p:childTnLst>
                          </p:cTn>
                        </p:par>
                        <p:par>
                          <p:cTn id="37" fill="hold">
                            <p:stCondLst>
                              <p:cond delay="3500"/>
                            </p:stCondLst>
                            <p:childTnLst>
                              <p:par>
                                <p:cTn id="38" presetID="53" presetClass="entr" presetSubtype="16" fill="hold" nodeType="afterEffect">
                                  <p:stCondLst>
                                    <p:cond delay="1000"/>
                                  </p:stCondLst>
                                  <p:childTnLst>
                                    <p:set>
                                      <p:cBhvr>
                                        <p:cTn id="39" dur="1" fill="hold">
                                          <p:stCondLst>
                                            <p:cond delay="0"/>
                                          </p:stCondLst>
                                        </p:cTn>
                                        <p:tgtEl>
                                          <p:spTgt spid="12">
                                            <p:txEl>
                                              <p:pRg st="2" end="2"/>
                                            </p:txEl>
                                          </p:spTgt>
                                        </p:tgtEl>
                                        <p:attrNameLst>
                                          <p:attrName>style.visibility</p:attrName>
                                        </p:attrNameLst>
                                      </p:cBhvr>
                                      <p:to>
                                        <p:strVal val="visible"/>
                                      </p:to>
                                    </p:set>
                                    <p:anim calcmode="lin" valueType="num">
                                      <p:cBhvr>
                                        <p:cTn id="40"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12">
                                            <p:txEl>
                                              <p:pRg st="2" end="2"/>
                                            </p:txEl>
                                          </p:spTgt>
                                        </p:tgtEl>
                                      </p:cBhvr>
                                    </p:animEffect>
                                  </p:childTnLst>
                                </p:cTn>
                              </p:par>
                            </p:childTnLst>
                          </p:cTn>
                        </p:par>
                        <p:par>
                          <p:cTn id="43" fill="hold">
                            <p:stCondLst>
                              <p:cond delay="5000"/>
                            </p:stCondLst>
                            <p:childTnLst>
                              <p:par>
                                <p:cTn id="44" presetID="21"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anim calcmode="lin" valueType="num">
                                      <p:cBhvr>
                                        <p:cTn id="52" dur="2000" fill="hold"/>
                                        <p:tgtEl>
                                          <p:spTgt spid="15"/>
                                        </p:tgtEl>
                                        <p:attrNameLst>
                                          <p:attrName>ppt_w</p:attrName>
                                        </p:attrNameLst>
                                      </p:cBhvr>
                                      <p:tavLst>
                                        <p:tav tm="0" fmla="#ppt_w*sin(2.5*pi*$)">
                                          <p:val>
                                            <p:fltVal val="0"/>
                                          </p:val>
                                        </p:tav>
                                        <p:tav tm="100000">
                                          <p:val>
                                            <p:fltVal val="1"/>
                                          </p:val>
                                        </p:tav>
                                      </p:tavLst>
                                    </p:anim>
                                    <p:anim calcmode="lin" valueType="num">
                                      <p:cBhvr>
                                        <p:cTn id="53" dur="2000" fill="hold"/>
                                        <p:tgtEl>
                                          <p:spTgt spid="15"/>
                                        </p:tgtEl>
                                        <p:attrNameLst>
                                          <p:attrName>ppt_h</p:attrName>
                                        </p:attrNameLst>
                                      </p:cBhvr>
                                      <p:tavLst>
                                        <p:tav tm="0">
                                          <p:val>
                                            <p:strVal val="#ppt_h"/>
                                          </p:val>
                                        </p:tav>
                                        <p:tav tm="100000">
                                          <p:val>
                                            <p:strVal val="#ppt_h"/>
                                          </p:val>
                                        </p:tav>
                                      </p:tavLst>
                                    </p:anim>
                                  </p:childTnLst>
                                </p:cTn>
                              </p:par>
                            </p:childTnLst>
                          </p:cTn>
                        </p:par>
                        <p:par>
                          <p:cTn id="54" fill="hold">
                            <p:stCondLst>
                              <p:cond delay="2000"/>
                            </p:stCondLst>
                            <p:childTnLst>
                              <p:par>
                                <p:cTn id="55" presetID="26"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1" fill="hold" display="0">
                  <p:stCondLst>
                    <p:cond delay="indefinite"/>
                  </p:stCondLst>
                  <p:endCondLst>
                    <p:cond evt="onStopAudio" delay="0">
                      <p:tgtEl>
                        <p:sldTgt/>
                      </p:tgtEl>
                    </p:cond>
                  </p:endCondLst>
                </p:cTn>
                <p:tgtEl>
                  <p:spTgt spid="9"/>
                </p:tgtEl>
              </p:cMediaNode>
            </p:audio>
          </p:childTnLst>
        </p:cTn>
      </p:par>
    </p:tnLst>
    <p:bldLst>
      <p:bldP spid="8"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B847A4CF-83B0-4191-851C-197F729D77BB}"/>
              </a:ext>
            </a:extLst>
          </p:cNvPr>
          <p:cNvSpPr/>
          <p:nvPr/>
        </p:nvSpPr>
        <p:spPr>
          <a:xfrm>
            <a:off x="203245" y="4465885"/>
            <a:ext cx="11838795" cy="163921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a:lnSpc>
                <a:spcPct val="150000"/>
              </a:lnSpc>
            </a:pPr>
            <a:r>
              <a:rPr lang="ar-BH" sz="3400" dirty="0">
                <a:solidFill>
                  <a:prstClr val="black"/>
                </a:solidFill>
                <a:latin typeface="Sakkal Majalla" panose="02000000000000000000" pitchFamily="2" charset="-78"/>
                <a:cs typeface="Sakkal Majalla" panose="02000000000000000000" pitchFamily="2" charset="-78"/>
              </a:rPr>
              <a:t>ويُطلق الوحيُ أيضًا على كلام الله تعالى المنزّل على نَبِيٍّ من أنبيائه. </a:t>
            </a:r>
          </a:p>
          <a:p>
            <a:pPr lvl="0" algn="ctr">
              <a:lnSpc>
                <a:spcPct val="150000"/>
              </a:lnSpc>
            </a:pPr>
            <a:r>
              <a:rPr lang="ar-BH" sz="3400" dirty="0">
                <a:solidFill>
                  <a:prstClr val="black"/>
                </a:solidFill>
                <a:latin typeface="Sakkal Majalla" panose="02000000000000000000" pitchFamily="2" charset="-78"/>
                <a:cs typeface="Sakkal Majalla" panose="02000000000000000000" pitchFamily="2" charset="-78"/>
              </a:rPr>
              <a:t>والوحيُ من مسائل العقيدة، والإيمان به واجبٌ؛ لأنه ثابتٌ بنصّ القرآن الكريم والسنة النبوية. </a:t>
            </a:r>
          </a:p>
        </p:txBody>
      </p:sp>
      <p:grpSp>
        <p:nvGrpSpPr>
          <p:cNvPr id="9" name="Group 5">
            <a:extLst>
              <a:ext uri="{FF2B5EF4-FFF2-40B4-BE49-F238E27FC236}">
                <a16:creationId xmlns:a16="http://schemas.microsoft.com/office/drawing/2014/main" id="{4BE7972D-1967-44DF-8ECA-F00541A68693}"/>
              </a:ext>
            </a:extLst>
          </p:cNvPr>
          <p:cNvGrpSpPr/>
          <p:nvPr/>
        </p:nvGrpSpPr>
        <p:grpSpPr>
          <a:xfrm>
            <a:off x="3303425" y="318601"/>
            <a:ext cx="5591362" cy="1006716"/>
            <a:chOff x="3009940" y="31542"/>
            <a:chExt cx="5591362" cy="1218319"/>
          </a:xfrm>
          <a:scene3d>
            <a:camera prst="orthographicFront"/>
            <a:lightRig rig="flat" dir="t"/>
          </a:scene3d>
        </p:grpSpPr>
        <p:sp>
          <p:nvSpPr>
            <p:cNvPr id="10" name="Rectangle: Rounded Corners 18">
              <a:extLst>
                <a:ext uri="{FF2B5EF4-FFF2-40B4-BE49-F238E27FC236}">
                  <a16:creationId xmlns:a16="http://schemas.microsoft.com/office/drawing/2014/main" id="{14EFDC1C-8E59-4560-AB05-35A1527B41E3}"/>
                </a:ext>
              </a:extLst>
            </p:cNvPr>
            <p:cNvSpPr/>
            <p:nvPr/>
          </p:nvSpPr>
          <p:spPr>
            <a:xfrm>
              <a:off x="3009940" y="31542"/>
              <a:ext cx="5591362" cy="1218319"/>
            </a:xfrm>
            <a:prstGeom prst="roundRect">
              <a:avLst>
                <a:gd name="adj" fmla="val 10000"/>
              </a:avLst>
            </a:prstGeom>
            <a:sp3d prstMaterial="dkEdge">
              <a:bevelT w="8200" h="38100"/>
            </a:sp3d>
          </p:spPr>
          <p:style>
            <a:lnRef idx="1">
              <a:schemeClr val="accent1"/>
            </a:lnRef>
            <a:fillRef idx="3">
              <a:schemeClr val="accent1"/>
            </a:fillRef>
            <a:effectRef idx="2">
              <a:schemeClr val="accent1"/>
            </a:effectRef>
            <a:fontRef idx="minor">
              <a:schemeClr val="lt1"/>
            </a:fontRef>
          </p:style>
        </p:sp>
        <p:sp>
          <p:nvSpPr>
            <p:cNvPr id="11" name="Rectangle: Rounded Corners 4">
              <a:extLst>
                <a:ext uri="{FF2B5EF4-FFF2-40B4-BE49-F238E27FC236}">
                  <a16:creationId xmlns:a16="http://schemas.microsoft.com/office/drawing/2014/main" id="{842B6AAF-2225-49DF-9031-290F0C33DC45}"/>
                </a:ext>
              </a:extLst>
            </p:cNvPr>
            <p:cNvSpPr txBox="1"/>
            <p:nvPr/>
          </p:nvSpPr>
          <p:spPr>
            <a:xfrm>
              <a:off x="3898485" y="100069"/>
              <a:ext cx="3674316" cy="11469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marR="0" lvl="0" indent="0" algn="ctr" defTabSz="2400300" rtl="1" eaLnBrk="1" fontAlgn="auto" latinLnBrk="0" hangingPunct="1">
                <a:lnSpc>
                  <a:spcPct val="90000"/>
                </a:lnSpc>
                <a:spcBef>
                  <a:spcPct val="0"/>
                </a:spcBef>
                <a:spcAft>
                  <a:spcPct val="35000"/>
                </a:spcAft>
                <a:buClrTx/>
                <a:buSzTx/>
                <a:buFontTx/>
                <a:buNone/>
                <a:tabLst/>
                <a:defRPr/>
              </a:pPr>
              <a:r>
                <a:rPr kumimoji="0" lang="ar-BH" sz="4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تعريف </a:t>
              </a:r>
              <a:r>
                <a:rPr kumimoji="0" lang="ar-SA" sz="4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a:t>
              </a:r>
              <a:r>
                <a:rPr kumimoji="0" lang="ar-BH" sz="4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لوحي </a:t>
              </a:r>
            </a:p>
          </p:txBody>
        </p:sp>
      </p:grpSp>
      <p:grpSp>
        <p:nvGrpSpPr>
          <p:cNvPr id="12" name="Group 6">
            <a:extLst>
              <a:ext uri="{FF2B5EF4-FFF2-40B4-BE49-F238E27FC236}">
                <a16:creationId xmlns:a16="http://schemas.microsoft.com/office/drawing/2014/main" id="{A1E79FA5-88AC-4199-B97A-ED183EB292D0}"/>
              </a:ext>
            </a:extLst>
          </p:cNvPr>
          <p:cNvGrpSpPr/>
          <p:nvPr/>
        </p:nvGrpSpPr>
        <p:grpSpPr>
          <a:xfrm>
            <a:off x="8147047" y="1478068"/>
            <a:ext cx="872500" cy="568465"/>
            <a:chOff x="6521873" y="1427721"/>
            <a:chExt cx="872500" cy="568465"/>
          </a:xfrm>
        </p:grpSpPr>
        <p:sp>
          <p:nvSpPr>
            <p:cNvPr id="13" name="Arrow: Left-Right 16">
              <a:extLst>
                <a:ext uri="{FF2B5EF4-FFF2-40B4-BE49-F238E27FC236}">
                  <a16:creationId xmlns:a16="http://schemas.microsoft.com/office/drawing/2014/main" id="{0E89C882-094B-42AF-8E82-374530CFF31D}"/>
                </a:ext>
              </a:extLst>
            </p:cNvPr>
            <p:cNvSpPr/>
            <p:nvPr/>
          </p:nvSpPr>
          <p:spPr>
            <a:xfrm rot="2525728">
              <a:off x="6521873" y="1427721"/>
              <a:ext cx="872500" cy="568465"/>
            </a:xfrm>
            <a:prstGeom prst="leftRightArrow">
              <a:avLst>
                <a:gd name="adj1" fmla="val 60000"/>
                <a:gd name="adj2" fmla="val 50000"/>
              </a:avLst>
            </a:pr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4" name="Arrow: Left-Right 6">
              <a:extLst>
                <a:ext uri="{FF2B5EF4-FFF2-40B4-BE49-F238E27FC236}">
                  <a16:creationId xmlns:a16="http://schemas.microsoft.com/office/drawing/2014/main" id="{A39F86D1-2368-4E97-A2D8-B12744BD63C8}"/>
                </a:ext>
              </a:extLst>
            </p:cNvPr>
            <p:cNvSpPr txBox="1"/>
            <p:nvPr/>
          </p:nvSpPr>
          <p:spPr>
            <a:xfrm rot="2525728">
              <a:off x="6692413" y="1541414"/>
              <a:ext cx="531421" cy="34107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marR="0" lvl="0" indent="0" algn="ctr" defTabSz="1111250" rtl="1" eaLnBrk="1" fontAlgn="auto" latinLnBrk="0" hangingPunct="1">
                <a:lnSpc>
                  <a:spcPct val="90000"/>
                </a:lnSpc>
                <a:spcBef>
                  <a:spcPct val="0"/>
                </a:spcBef>
                <a:spcAft>
                  <a:spcPct val="35000"/>
                </a:spcAft>
                <a:buClrTx/>
                <a:buSzTx/>
                <a:buFontTx/>
                <a:buNone/>
                <a:tabLst/>
                <a:defRPr/>
              </a:pPr>
              <a:endParaRPr kumimoji="0" lang="ar-BH" sz="25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15" name="Group 7">
            <a:extLst>
              <a:ext uri="{FF2B5EF4-FFF2-40B4-BE49-F238E27FC236}">
                <a16:creationId xmlns:a16="http://schemas.microsoft.com/office/drawing/2014/main" id="{1481497C-8C78-4A93-8542-FBABACF0E063}"/>
              </a:ext>
            </a:extLst>
          </p:cNvPr>
          <p:cNvGrpSpPr/>
          <p:nvPr/>
        </p:nvGrpSpPr>
        <p:grpSpPr>
          <a:xfrm>
            <a:off x="5155100" y="2116921"/>
            <a:ext cx="7805531" cy="2147860"/>
            <a:chOff x="5939492" y="2147205"/>
            <a:chExt cx="5418795" cy="1754748"/>
          </a:xfrm>
          <a:scene3d>
            <a:camera prst="orthographicFront"/>
            <a:lightRig rig="flat" dir="t"/>
          </a:scene3d>
        </p:grpSpPr>
        <p:sp>
          <p:nvSpPr>
            <p:cNvPr id="16" name="Rectangle: Rounded Corners 14">
              <a:extLst>
                <a:ext uri="{FF2B5EF4-FFF2-40B4-BE49-F238E27FC236}">
                  <a16:creationId xmlns:a16="http://schemas.microsoft.com/office/drawing/2014/main" id="{2C4E990E-4960-421C-869A-F9F1BD773028}"/>
                </a:ext>
              </a:extLst>
            </p:cNvPr>
            <p:cNvSpPr/>
            <p:nvPr/>
          </p:nvSpPr>
          <p:spPr>
            <a:xfrm>
              <a:off x="6448403" y="2169418"/>
              <a:ext cx="4276550" cy="172170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17" name="Rectangle: Rounded Corners 8">
              <a:extLst>
                <a:ext uri="{FF2B5EF4-FFF2-40B4-BE49-F238E27FC236}">
                  <a16:creationId xmlns:a16="http://schemas.microsoft.com/office/drawing/2014/main" id="{60B211D4-3192-48BA-A4CE-CD70C600C75E}"/>
                </a:ext>
              </a:extLst>
            </p:cNvPr>
            <p:cNvSpPr txBox="1"/>
            <p:nvPr/>
          </p:nvSpPr>
          <p:spPr>
            <a:xfrm>
              <a:off x="5939492" y="2147205"/>
              <a:ext cx="5418795" cy="17547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marR="0" lvl="0" indent="0" algn="ctr" defTabSz="1778000" rtl="1" eaLnBrk="1" fontAlgn="auto" latinLnBrk="0" hangingPunct="1">
                <a:lnSpc>
                  <a:spcPct val="100000"/>
                </a:lnSpc>
                <a:spcBef>
                  <a:spcPct val="0"/>
                </a:spcBef>
                <a:spcAft>
                  <a:spcPct val="35000"/>
                </a:spcAft>
                <a:buClrTx/>
                <a:buSzTx/>
                <a:buFontTx/>
                <a:buNone/>
                <a:tabLst/>
                <a:defRPr/>
              </a:pPr>
              <a:r>
                <a:rPr kumimoji="0" lang="ar-BH" sz="3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لغةً: </a:t>
              </a:r>
            </a:p>
            <a:p>
              <a:pPr marL="0" marR="0" lvl="0" indent="0" algn="ctr" defTabSz="1778000" rtl="1" eaLnBrk="1" fontAlgn="auto" latinLnBrk="0" hangingPunct="1">
                <a:lnSpc>
                  <a:spcPct val="100000"/>
                </a:lnSpc>
                <a:spcBef>
                  <a:spcPct val="0"/>
                </a:spcBef>
                <a:spcAft>
                  <a:spcPct val="35000"/>
                </a:spcAft>
                <a:buClrTx/>
                <a:buSzTx/>
                <a:buFontTx/>
                <a:buNone/>
                <a:tabLst/>
                <a:defRPr/>
              </a:pPr>
              <a:r>
                <a:rPr kumimoji="0" lang="ar-BH" sz="3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الإعلامُ في خفاءٍ وسُرْعة، </a:t>
              </a:r>
            </a:p>
            <a:p>
              <a:pPr marL="0" marR="0" lvl="0" indent="0" algn="ctr" defTabSz="1778000" rtl="1" eaLnBrk="1" fontAlgn="auto" latinLnBrk="0" hangingPunct="1">
                <a:lnSpc>
                  <a:spcPct val="100000"/>
                </a:lnSpc>
                <a:spcBef>
                  <a:spcPct val="0"/>
                </a:spcBef>
                <a:spcAft>
                  <a:spcPct val="35000"/>
                </a:spcAft>
                <a:buClrTx/>
                <a:buSzTx/>
                <a:buFontTx/>
                <a:buNone/>
                <a:tabLst/>
                <a:defRPr/>
              </a:pPr>
              <a:r>
                <a:rPr kumimoji="0" lang="ar-BH" sz="3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يُقال: أوحيتُ إليه، أي: كلّمته خُفْيَةً.</a:t>
              </a:r>
            </a:p>
          </p:txBody>
        </p:sp>
      </p:grpSp>
      <p:grpSp>
        <p:nvGrpSpPr>
          <p:cNvPr id="18" name="Group 8">
            <a:extLst>
              <a:ext uri="{FF2B5EF4-FFF2-40B4-BE49-F238E27FC236}">
                <a16:creationId xmlns:a16="http://schemas.microsoft.com/office/drawing/2014/main" id="{448086BD-A61B-4246-A081-CD14F35D4631}"/>
              </a:ext>
            </a:extLst>
          </p:cNvPr>
          <p:cNvGrpSpPr/>
          <p:nvPr/>
        </p:nvGrpSpPr>
        <p:grpSpPr>
          <a:xfrm>
            <a:off x="145786" y="2013721"/>
            <a:ext cx="5595412" cy="2251059"/>
            <a:chOff x="209215" y="1990370"/>
            <a:chExt cx="5167450" cy="1892654"/>
          </a:xfrm>
          <a:scene3d>
            <a:camera prst="orthographicFront"/>
            <a:lightRig rig="flat" dir="t"/>
          </a:scene3d>
        </p:grpSpPr>
        <p:sp>
          <p:nvSpPr>
            <p:cNvPr id="19" name="Rectangle: Rounded Corners 12">
              <a:extLst>
                <a:ext uri="{FF2B5EF4-FFF2-40B4-BE49-F238E27FC236}">
                  <a16:creationId xmlns:a16="http://schemas.microsoft.com/office/drawing/2014/main" id="{1D24C601-2962-4C63-A7D8-D1F34AA6B88C}"/>
                </a:ext>
              </a:extLst>
            </p:cNvPr>
            <p:cNvSpPr/>
            <p:nvPr/>
          </p:nvSpPr>
          <p:spPr>
            <a:xfrm>
              <a:off x="209215" y="2118495"/>
              <a:ext cx="5167450" cy="176452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20" name="Rectangle: Rounded Corners 10">
              <a:extLst>
                <a:ext uri="{FF2B5EF4-FFF2-40B4-BE49-F238E27FC236}">
                  <a16:creationId xmlns:a16="http://schemas.microsoft.com/office/drawing/2014/main" id="{4E10AE71-0559-4C0F-BCDB-E97F1857A0AB}"/>
                </a:ext>
              </a:extLst>
            </p:cNvPr>
            <p:cNvSpPr txBox="1"/>
            <p:nvPr/>
          </p:nvSpPr>
          <p:spPr>
            <a:xfrm>
              <a:off x="268098" y="1990370"/>
              <a:ext cx="5049684" cy="18926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marR="0" lvl="0" indent="0" algn="ctr" defTabSz="1778000" rtl="1" eaLnBrk="1" fontAlgn="auto" latinLnBrk="0" hangingPunct="1">
                <a:lnSpc>
                  <a:spcPct val="100000"/>
                </a:lnSpc>
                <a:spcBef>
                  <a:spcPct val="0"/>
                </a:spcBef>
                <a:spcAft>
                  <a:spcPct val="35000"/>
                </a:spcAft>
                <a:buClrTx/>
                <a:buSzTx/>
                <a:buFontTx/>
                <a:buNone/>
                <a:tabLst/>
                <a:defRPr/>
              </a:pPr>
              <a:r>
                <a:rPr kumimoji="0" lang="ar-BH" sz="3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شرعًا:</a:t>
              </a:r>
              <a:endParaRPr lang="ar-BH" sz="3800" dirty="0">
                <a:solidFill>
                  <a:prstClr val="black"/>
                </a:solidFill>
                <a:latin typeface="Sakkal Majalla" panose="02000000000000000000" pitchFamily="2" charset="-78"/>
                <a:cs typeface="Sakkal Majalla" panose="02000000000000000000" pitchFamily="2" charset="-78"/>
              </a:endParaRPr>
            </a:p>
            <a:p>
              <a:pPr marL="0" marR="0" lvl="0" indent="0" algn="ctr" defTabSz="1778000" rtl="1" eaLnBrk="1" fontAlgn="auto" latinLnBrk="0" hangingPunct="1">
                <a:lnSpc>
                  <a:spcPct val="90000"/>
                </a:lnSpc>
                <a:spcBef>
                  <a:spcPct val="0"/>
                </a:spcBef>
                <a:spcAft>
                  <a:spcPct val="35000"/>
                </a:spcAft>
                <a:buClrTx/>
                <a:buSzTx/>
                <a:buFontTx/>
                <a:buNone/>
                <a:tabLst/>
                <a:defRPr/>
              </a:pPr>
              <a:r>
                <a:rPr lang="ar-BH" sz="3800" dirty="0">
                  <a:solidFill>
                    <a:prstClr val="black"/>
                  </a:solidFill>
                  <a:latin typeface="Sakkal Majalla" panose="02000000000000000000" pitchFamily="2" charset="-78"/>
                  <a:cs typeface="Sakkal Majalla" panose="02000000000000000000" pitchFamily="2" charset="-78"/>
                </a:rPr>
                <a:t>إعلامُ الله تعالى إلى نَبِيٍّ من أنبيائه</a:t>
              </a:r>
              <a:r>
                <a:rPr lang="ar-BH" sz="3200" dirty="0">
                  <a:solidFill>
                    <a:prstClr val="black"/>
                  </a:solidFill>
                  <a:latin typeface="Sakkal Majalla" panose="02000000000000000000" pitchFamily="2" charset="-78"/>
                  <a:cs typeface="Sakkal Majalla" panose="02000000000000000000" pitchFamily="2" charset="-78"/>
                </a:rPr>
                <a:t>.</a:t>
              </a:r>
            </a:p>
          </p:txBody>
        </p:sp>
      </p:grpSp>
      <p:grpSp>
        <p:nvGrpSpPr>
          <p:cNvPr id="21" name="Group 9">
            <a:extLst>
              <a:ext uri="{FF2B5EF4-FFF2-40B4-BE49-F238E27FC236}">
                <a16:creationId xmlns:a16="http://schemas.microsoft.com/office/drawing/2014/main" id="{FDA0296E-B037-4F28-BD14-32D89650C5CC}"/>
              </a:ext>
            </a:extLst>
          </p:cNvPr>
          <p:cNvGrpSpPr/>
          <p:nvPr/>
        </p:nvGrpSpPr>
        <p:grpSpPr>
          <a:xfrm>
            <a:off x="3210481" y="1475106"/>
            <a:ext cx="913698" cy="568465"/>
            <a:chOff x="3976725" y="1399945"/>
            <a:chExt cx="913698" cy="568465"/>
          </a:xfrm>
        </p:grpSpPr>
        <p:sp>
          <p:nvSpPr>
            <p:cNvPr id="22" name="Arrow: Left-Right 10">
              <a:extLst>
                <a:ext uri="{FF2B5EF4-FFF2-40B4-BE49-F238E27FC236}">
                  <a16:creationId xmlns:a16="http://schemas.microsoft.com/office/drawing/2014/main" id="{42357EC6-E53F-4963-A5A1-D8C93B534B5D}"/>
                </a:ext>
              </a:extLst>
            </p:cNvPr>
            <p:cNvSpPr/>
            <p:nvPr/>
          </p:nvSpPr>
          <p:spPr>
            <a:xfrm rot="19230313">
              <a:off x="3976725" y="1399945"/>
              <a:ext cx="913698" cy="568465"/>
            </a:xfrm>
            <a:prstGeom prst="leftRightArrow">
              <a:avLst>
                <a:gd name="adj1" fmla="val 60000"/>
                <a:gd name="adj2" fmla="val 50000"/>
              </a:avLst>
            </a:prstGeom>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23" name="Arrow: Left-Right 12">
              <a:extLst>
                <a:ext uri="{FF2B5EF4-FFF2-40B4-BE49-F238E27FC236}">
                  <a16:creationId xmlns:a16="http://schemas.microsoft.com/office/drawing/2014/main" id="{652980E8-CFA7-4F24-B970-70716968B876}"/>
                </a:ext>
              </a:extLst>
            </p:cNvPr>
            <p:cNvSpPr txBox="1"/>
            <p:nvPr/>
          </p:nvSpPr>
          <p:spPr>
            <a:xfrm rot="19230313">
              <a:off x="4147265" y="1513638"/>
              <a:ext cx="572619" cy="34107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marR="0" lvl="0" indent="0" algn="ctr" defTabSz="1111250" rtl="1" eaLnBrk="1" fontAlgn="auto" latinLnBrk="0" hangingPunct="1">
                <a:lnSpc>
                  <a:spcPct val="90000"/>
                </a:lnSpc>
                <a:spcBef>
                  <a:spcPct val="0"/>
                </a:spcBef>
                <a:spcAft>
                  <a:spcPct val="35000"/>
                </a:spcAft>
                <a:buClrTx/>
                <a:buSzTx/>
                <a:buFontTx/>
                <a:buNone/>
                <a:tabLst/>
                <a:defRPr/>
              </a:pPr>
              <a:endParaRPr kumimoji="0" lang="ar-BH" sz="25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24" name="مستطيل 8">
            <a:extLst>
              <a:ext uri="{FF2B5EF4-FFF2-40B4-BE49-F238E27FC236}">
                <a16:creationId xmlns:a16="http://schemas.microsoft.com/office/drawing/2014/main" id="{09E91ECC-42A9-4C77-BA0B-6BE7B9821CE6}"/>
              </a:ext>
            </a:extLst>
          </p:cNvPr>
          <p:cNvSpPr/>
          <p:nvPr/>
        </p:nvSpPr>
        <p:spPr>
          <a:xfrm>
            <a:off x="119270"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Tree>
    <p:extLst>
      <p:ext uri="{BB962C8B-B14F-4D97-AF65-F5344CB8AC3E}">
        <p14:creationId xmlns:p14="http://schemas.microsoft.com/office/powerpoint/2010/main" val="15245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5" name="رسم تخطيطي 24">
            <a:extLst>
              <a:ext uri="{FF2B5EF4-FFF2-40B4-BE49-F238E27FC236}">
                <a16:creationId xmlns:a16="http://schemas.microsoft.com/office/drawing/2014/main" id="{EDB7344B-7572-4573-94D0-2761B185A2ED}"/>
              </a:ext>
            </a:extLst>
          </p:cNvPr>
          <p:cNvGraphicFramePr/>
          <p:nvPr>
            <p:extLst>
              <p:ext uri="{D42A27DB-BD31-4B8C-83A1-F6EECF244321}">
                <p14:modId xmlns:p14="http://schemas.microsoft.com/office/powerpoint/2010/main" val="996684751"/>
              </p:ext>
            </p:extLst>
          </p:nvPr>
        </p:nvGraphicFramePr>
        <p:xfrm>
          <a:off x="119270" y="480726"/>
          <a:ext cx="11782697" cy="518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مستطيل 8">
            <a:extLst>
              <a:ext uri="{FF2B5EF4-FFF2-40B4-BE49-F238E27FC236}">
                <a16:creationId xmlns:a16="http://schemas.microsoft.com/office/drawing/2014/main" id="{6DF67531-500B-4CD1-816C-C0D0DA5E9E86}"/>
              </a:ext>
            </a:extLst>
          </p:cNvPr>
          <p:cNvSpPr/>
          <p:nvPr/>
        </p:nvSpPr>
        <p:spPr>
          <a:xfrm>
            <a:off x="119270"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Tree>
    <p:extLst>
      <p:ext uri="{BB962C8B-B14F-4D97-AF65-F5344CB8AC3E}">
        <p14:creationId xmlns:p14="http://schemas.microsoft.com/office/powerpoint/2010/main" val="13392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25">
                                            <p:graphicEl>
                                              <a:dgm id="{8BB47B7F-8F28-41AA-B3B0-D8BF4A9BCA79}"/>
                                            </p:graphicEl>
                                          </p:spTgt>
                                        </p:tgtEl>
                                        <p:attrNameLst>
                                          <p:attrName>style.visibility</p:attrName>
                                        </p:attrNameLst>
                                      </p:cBhvr>
                                      <p:to>
                                        <p:strVal val="visible"/>
                                      </p:to>
                                    </p:set>
                                    <p:anim calcmode="lin" valueType="num">
                                      <p:cBhvr>
                                        <p:cTn id="7" dur="1500" fill="hold"/>
                                        <p:tgtEl>
                                          <p:spTgt spid="25">
                                            <p:graphicEl>
                                              <a:dgm id="{8BB47B7F-8F28-41AA-B3B0-D8BF4A9BCA79}"/>
                                            </p:graphicEl>
                                          </p:spTgt>
                                        </p:tgtEl>
                                        <p:attrNameLst>
                                          <p:attrName>ppt_w</p:attrName>
                                        </p:attrNameLst>
                                      </p:cBhvr>
                                      <p:tavLst>
                                        <p:tav tm="0">
                                          <p:val>
                                            <p:fltVal val="0"/>
                                          </p:val>
                                        </p:tav>
                                        <p:tav tm="100000">
                                          <p:val>
                                            <p:strVal val="#ppt_w"/>
                                          </p:val>
                                        </p:tav>
                                      </p:tavLst>
                                    </p:anim>
                                    <p:anim calcmode="lin" valueType="num">
                                      <p:cBhvr>
                                        <p:cTn id="8" dur="1500" fill="hold"/>
                                        <p:tgtEl>
                                          <p:spTgt spid="25">
                                            <p:graphicEl>
                                              <a:dgm id="{8BB47B7F-8F28-41AA-B3B0-D8BF4A9BCA79}"/>
                                            </p:graphicEl>
                                          </p:spTgt>
                                        </p:tgtEl>
                                        <p:attrNameLst>
                                          <p:attrName>ppt_h</p:attrName>
                                        </p:attrNameLst>
                                      </p:cBhvr>
                                      <p:tavLst>
                                        <p:tav tm="0">
                                          <p:val>
                                            <p:fltVal val="0"/>
                                          </p:val>
                                        </p:tav>
                                        <p:tav tm="100000">
                                          <p:val>
                                            <p:strVal val="#ppt_h"/>
                                          </p:val>
                                        </p:tav>
                                      </p:tavLst>
                                    </p:anim>
                                    <p:anim calcmode="lin" valueType="num">
                                      <p:cBhvr>
                                        <p:cTn id="9" dur="1500" fill="hold"/>
                                        <p:tgtEl>
                                          <p:spTgt spid="25">
                                            <p:graphicEl>
                                              <a:dgm id="{8BB47B7F-8F28-41AA-B3B0-D8BF4A9BCA79}"/>
                                            </p:graphicEl>
                                          </p:spTgt>
                                        </p:tgtEl>
                                        <p:attrNameLst>
                                          <p:attrName>style.rotation</p:attrName>
                                        </p:attrNameLst>
                                      </p:cBhvr>
                                      <p:tavLst>
                                        <p:tav tm="0">
                                          <p:val>
                                            <p:fltVal val="90"/>
                                          </p:val>
                                        </p:tav>
                                        <p:tav tm="100000">
                                          <p:val>
                                            <p:fltVal val="0"/>
                                          </p:val>
                                        </p:tav>
                                      </p:tavLst>
                                    </p:anim>
                                    <p:animEffect transition="in" filter="fade">
                                      <p:cBhvr>
                                        <p:cTn id="10" dur="1500"/>
                                        <p:tgtEl>
                                          <p:spTgt spid="25">
                                            <p:graphicEl>
                                              <a:dgm id="{8BB47B7F-8F28-41AA-B3B0-D8BF4A9BCA79}"/>
                                            </p:graphicEl>
                                          </p:spTgt>
                                        </p:tgtEl>
                                      </p:cBhvr>
                                    </p:animEffect>
                                  </p:childTnLst>
                                </p:cTn>
                              </p:par>
                              <p:par>
                                <p:cTn id="11" presetID="31" presetClass="entr" presetSubtype="0" fill="hold" grpId="0" nodeType="withEffect">
                                  <p:stCondLst>
                                    <p:cond delay="750"/>
                                  </p:stCondLst>
                                  <p:childTnLst>
                                    <p:set>
                                      <p:cBhvr>
                                        <p:cTn id="12" dur="1" fill="hold">
                                          <p:stCondLst>
                                            <p:cond delay="0"/>
                                          </p:stCondLst>
                                        </p:cTn>
                                        <p:tgtEl>
                                          <p:spTgt spid="25">
                                            <p:graphicEl>
                                              <a:dgm id="{96E826ED-8EEA-4CE9-B8FD-869353156083}"/>
                                            </p:graphicEl>
                                          </p:spTgt>
                                        </p:tgtEl>
                                        <p:attrNameLst>
                                          <p:attrName>style.visibility</p:attrName>
                                        </p:attrNameLst>
                                      </p:cBhvr>
                                      <p:to>
                                        <p:strVal val="visible"/>
                                      </p:to>
                                    </p:set>
                                    <p:anim calcmode="lin" valueType="num">
                                      <p:cBhvr>
                                        <p:cTn id="13" dur="1500" fill="hold"/>
                                        <p:tgtEl>
                                          <p:spTgt spid="25">
                                            <p:graphicEl>
                                              <a:dgm id="{96E826ED-8EEA-4CE9-B8FD-869353156083}"/>
                                            </p:graphicEl>
                                          </p:spTgt>
                                        </p:tgtEl>
                                        <p:attrNameLst>
                                          <p:attrName>ppt_w</p:attrName>
                                        </p:attrNameLst>
                                      </p:cBhvr>
                                      <p:tavLst>
                                        <p:tav tm="0">
                                          <p:val>
                                            <p:fltVal val="0"/>
                                          </p:val>
                                        </p:tav>
                                        <p:tav tm="100000">
                                          <p:val>
                                            <p:strVal val="#ppt_w"/>
                                          </p:val>
                                        </p:tav>
                                      </p:tavLst>
                                    </p:anim>
                                    <p:anim calcmode="lin" valueType="num">
                                      <p:cBhvr>
                                        <p:cTn id="14" dur="1500" fill="hold"/>
                                        <p:tgtEl>
                                          <p:spTgt spid="25">
                                            <p:graphicEl>
                                              <a:dgm id="{96E826ED-8EEA-4CE9-B8FD-869353156083}"/>
                                            </p:graphicEl>
                                          </p:spTgt>
                                        </p:tgtEl>
                                        <p:attrNameLst>
                                          <p:attrName>ppt_h</p:attrName>
                                        </p:attrNameLst>
                                      </p:cBhvr>
                                      <p:tavLst>
                                        <p:tav tm="0">
                                          <p:val>
                                            <p:fltVal val="0"/>
                                          </p:val>
                                        </p:tav>
                                        <p:tav tm="100000">
                                          <p:val>
                                            <p:strVal val="#ppt_h"/>
                                          </p:val>
                                        </p:tav>
                                      </p:tavLst>
                                    </p:anim>
                                    <p:anim calcmode="lin" valueType="num">
                                      <p:cBhvr>
                                        <p:cTn id="15" dur="1500" fill="hold"/>
                                        <p:tgtEl>
                                          <p:spTgt spid="25">
                                            <p:graphicEl>
                                              <a:dgm id="{96E826ED-8EEA-4CE9-B8FD-869353156083}"/>
                                            </p:graphicEl>
                                          </p:spTgt>
                                        </p:tgtEl>
                                        <p:attrNameLst>
                                          <p:attrName>style.rotation</p:attrName>
                                        </p:attrNameLst>
                                      </p:cBhvr>
                                      <p:tavLst>
                                        <p:tav tm="0">
                                          <p:val>
                                            <p:fltVal val="90"/>
                                          </p:val>
                                        </p:tav>
                                        <p:tav tm="100000">
                                          <p:val>
                                            <p:fltVal val="0"/>
                                          </p:val>
                                        </p:tav>
                                      </p:tavLst>
                                    </p:anim>
                                    <p:animEffect transition="in" filter="fade">
                                      <p:cBhvr>
                                        <p:cTn id="16" dur="1500"/>
                                        <p:tgtEl>
                                          <p:spTgt spid="25">
                                            <p:graphicEl>
                                              <a:dgm id="{96E826ED-8EEA-4CE9-B8FD-869353156083}"/>
                                            </p:graphicEl>
                                          </p:spTgt>
                                        </p:tgtEl>
                                      </p:cBhvr>
                                    </p:animEffect>
                                  </p:childTnLst>
                                </p:cTn>
                              </p:par>
                              <p:par>
                                <p:cTn id="17" presetID="31" presetClass="entr" presetSubtype="0" fill="hold" grpId="0" nodeType="withEffect">
                                  <p:stCondLst>
                                    <p:cond delay="750"/>
                                  </p:stCondLst>
                                  <p:childTnLst>
                                    <p:set>
                                      <p:cBhvr>
                                        <p:cTn id="18" dur="1" fill="hold">
                                          <p:stCondLst>
                                            <p:cond delay="0"/>
                                          </p:stCondLst>
                                        </p:cTn>
                                        <p:tgtEl>
                                          <p:spTgt spid="25">
                                            <p:graphicEl>
                                              <a:dgm id="{B8F3C55B-A144-4F37-848A-77A6918BD796}"/>
                                            </p:graphicEl>
                                          </p:spTgt>
                                        </p:tgtEl>
                                        <p:attrNameLst>
                                          <p:attrName>style.visibility</p:attrName>
                                        </p:attrNameLst>
                                      </p:cBhvr>
                                      <p:to>
                                        <p:strVal val="visible"/>
                                      </p:to>
                                    </p:set>
                                    <p:anim calcmode="lin" valueType="num">
                                      <p:cBhvr>
                                        <p:cTn id="19" dur="1500" fill="hold"/>
                                        <p:tgtEl>
                                          <p:spTgt spid="25">
                                            <p:graphicEl>
                                              <a:dgm id="{B8F3C55B-A144-4F37-848A-77A6918BD796}"/>
                                            </p:graphicEl>
                                          </p:spTgt>
                                        </p:tgtEl>
                                        <p:attrNameLst>
                                          <p:attrName>ppt_w</p:attrName>
                                        </p:attrNameLst>
                                      </p:cBhvr>
                                      <p:tavLst>
                                        <p:tav tm="0">
                                          <p:val>
                                            <p:fltVal val="0"/>
                                          </p:val>
                                        </p:tav>
                                        <p:tav tm="100000">
                                          <p:val>
                                            <p:strVal val="#ppt_w"/>
                                          </p:val>
                                        </p:tav>
                                      </p:tavLst>
                                    </p:anim>
                                    <p:anim calcmode="lin" valueType="num">
                                      <p:cBhvr>
                                        <p:cTn id="20" dur="1500" fill="hold"/>
                                        <p:tgtEl>
                                          <p:spTgt spid="25">
                                            <p:graphicEl>
                                              <a:dgm id="{B8F3C55B-A144-4F37-848A-77A6918BD796}"/>
                                            </p:graphicEl>
                                          </p:spTgt>
                                        </p:tgtEl>
                                        <p:attrNameLst>
                                          <p:attrName>ppt_h</p:attrName>
                                        </p:attrNameLst>
                                      </p:cBhvr>
                                      <p:tavLst>
                                        <p:tav tm="0">
                                          <p:val>
                                            <p:fltVal val="0"/>
                                          </p:val>
                                        </p:tav>
                                        <p:tav tm="100000">
                                          <p:val>
                                            <p:strVal val="#ppt_h"/>
                                          </p:val>
                                        </p:tav>
                                      </p:tavLst>
                                    </p:anim>
                                    <p:anim calcmode="lin" valueType="num">
                                      <p:cBhvr>
                                        <p:cTn id="21" dur="1500" fill="hold"/>
                                        <p:tgtEl>
                                          <p:spTgt spid="25">
                                            <p:graphicEl>
                                              <a:dgm id="{B8F3C55B-A144-4F37-848A-77A6918BD796}"/>
                                            </p:graphicEl>
                                          </p:spTgt>
                                        </p:tgtEl>
                                        <p:attrNameLst>
                                          <p:attrName>style.rotation</p:attrName>
                                        </p:attrNameLst>
                                      </p:cBhvr>
                                      <p:tavLst>
                                        <p:tav tm="0">
                                          <p:val>
                                            <p:fltVal val="90"/>
                                          </p:val>
                                        </p:tav>
                                        <p:tav tm="100000">
                                          <p:val>
                                            <p:fltVal val="0"/>
                                          </p:val>
                                        </p:tav>
                                      </p:tavLst>
                                    </p:anim>
                                    <p:animEffect transition="in" filter="fade">
                                      <p:cBhvr>
                                        <p:cTn id="22" dur="1500"/>
                                        <p:tgtEl>
                                          <p:spTgt spid="25">
                                            <p:graphicEl>
                                              <a:dgm id="{B8F3C55B-A144-4F37-848A-77A6918BD796}"/>
                                            </p:graphicEl>
                                          </p:spTgt>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25">
                                            <p:graphicEl>
                                              <a:dgm id="{497E763F-FDA6-4810-93EE-FE1667F07FF9}"/>
                                            </p:graphicEl>
                                          </p:spTgt>
                                        </p:tgtEl>
                                        <p:attrNameLst>
                                          <p:attrName>style.visibility</p:attrName>
                                        </p:attrNameLst>
                                      </p:cBhvr>
                                      <p:to>
                                        <p:strVal val="visible"/>
                                      </p:to>
                                    </p:set>
                                    <p:anim calcmode="lin" valueType="num">
                                      <p:cBhvr>
                                        <p:cTn id="25" dur="1500" fill="hold"/>
                                        <p:tgtEl>
                                          <p:spTgt spid="25">
                                            <p:graphicEl>
                                              <a:dgm id="{497E763F-FDA6-4810-93EE-FE1667F07FF9}"/>
                                            </p:graphicEl>
                                          </p:spTgt>
                                        </p:tgtEl>
                                        <p:attrNameLst>
                                          <p:attrName>ppt_w</p:attrName>
                                        </p:attrNameLst>
                                      </p:cBhvr>
                                      <p:tavLst>
                                        <p:tav tm="0">
                                          <p:val>
                                            <p:fltVal val="0"/>
                                          </p:val>
                                        </p:tav>
                                        <p:tav tm="100000">
                                          <p:val>
                                            <p:strVal val="#ppt_w"/>
                                          </p:val>
                                        </p:tav>
                                      </p:tavLst>
                                    </p:anim>
                                    <p:anim calcmode="lin" valueType="num">
                                      <p:cBhvr>
                                        <p:cTn id="26" dur="1500" fill="hold"/>
                                        <p:tgtEl>
                                          <p:spTgt spid="25">
                                            <p:graphicEl>
                                              <a:dgm id="{497E763F-FDA6-4810-93EE-FE1667F07FF9}"/>
                                            </p:graphicEl>
                                          </p:spTgt>
                                        </p:tgtEl>
                                        <p:attrNameLst>
                                          <p:attrName>ppt_h</p:attrName>
                                        </p:attrNameLst>
                                      </p:cBhvr>
                                      <p:tavLst>
                                        <p:tav tm="0">
                                          <p:val>
                                            <p:fltVal val="0"/>
                                          </p:val>
                                        </p:tav>
                                        <p:tav tm="100000">
                                          <p:val>
                                            <p:strVal val="#ppt_h"/>
                                          </p:val>
                                        </p:tav>
                                      </p:tavLst>
                                    </p:anim>
                                    <p:anim calcmode="lin" valueType="num">
                                      <p:cBhvr>
                                        <p:cTn id="27" dur="1500" fill="hold"/>
                                        <p:tgtEl>
                                          <p:spTgt spid="25">
                                            <p:graphicEl>
                                              <a:dgm id="{497E763F-FDA6-4810-93EE-FE1667F07FF9}"/>
                                            </p:graphicEl>
                                          </p:spTgt>
                                        </p:tgtEl>
                                        <p:attrNameLst>
                                          <p:attrName>style.rotation</p:attrName>
                                        </p:attrNameLst>
                                      </p:cBhvr>
                                      <p:tavLst>
                                        <p:tav tm="0">
                                          <p:val>
                                            <p:fltVal val="90"/>
                                          </p:val>
                                        </p:tav>
                                        <p:tav tm="100000">
                                          <p:val>
                                            <p:fltVal val="0"/>
                                          </p:val>
                                        </p:tav>
                                      </p:tavLst>
                                    </p:anim>
                                    <p:animEffect transition="in" filter="fade">
                                      <p:cBhvr>
                                        <p:cTn id="28" dur="1500"/>
                                        <p:tgtEl>
                                          <p:spTgt spid="25">
                                            <p:graphicEl>
                                              <a:dgm id="{497E763F-FDA6-4810-93EE-FE1667F07FF9}"/>
                                            </p:graphicEl>
                                          </p:spTgt>
                                        </p:tgtEl>
                                      </p:cBhvr>
                                    </p:animEffect>
                                  </p:childTnLst>
                                </p:cTn>
                              </p:par>
                              <p:par>
                                <p:cTn id="29" presetID="31" presetClass="entr" presetSubtype="0" fill="hold" grpId="0" nodeType="withEffect">
                                  <p:stCondLst>
                                    <p:cond delay="750"/>
                                  </p:stCondLst>
                                  <p:childTnLst>
                                    <p:set>
                                      <p:cBhvr>
                                        <p:cTn id="30" dur="1" fill="hold">
                                          <p:stCondLst>
                                            <p:cond delay="0"/>
                                          </p:stCondLst>
                                        </p:cTn>
                                        <p:tgtEl>
                                          <p:spTgt spid="25">
                                            <p:graphicEl>
                                              <a:dgm id="{AA41C3ED-7BAB-4E6E-B4F9-A0A2F5F867B1}"/>
                                            </p:graphicEl>
                                          </p:spTgt>
                                        </p:tgtEl>
                                        <p:attrNameLst>
                                          <p:attrName>style.visibility</p:attrName>
                                        </p:attrNameLst>
                                      </p:cBhvr>
                                      <p:to>
                                        <p:strVal val="visible"/>
                                      </p:to>
                                    </p:set>
                                    <p:anim calcmode="lin" valueType="num">
                                      <p:cBhvr>
                                        <p:cTn id="31" dur="1500" fill="hold"/>
                                        <p:tgtEl>
                                          <p:spTgt spid="25">
                                            <p:graphicEl>
                                              <a:dgm id="{AA41C3ED-7BAB-4E6E-B4F9-A0A2F5F867B1}"/>
                                            </p:graphicEl>
                                          </p:spTgt>
                                        </p:tgtEl>
                                        <p:attrNameLst>
                                          <p:attrName>ppt_w</p:attrName>
                                        </p:attrNameLst>
                                      </p:cBhvr>
                                      <p:tavLst>
                                        <p:tav tm="0">
                                          <p:val>
                                            <p:fltVal val="0"/>
                                          </p:val>
                                        </p:tav>
                                        <p:tav tm="100000">
                                          <p:val>
                                            <p:strVal val="#ppt_w"/>
                                          </p:val>
                                        </p:tav>
                                      </p:tavLst>
                                    </p:anim>
                                    <p:anim calcmode="lin" valueType="num">
                                      <p:cBhvr>
                                        <p:cTn id="32" dur="1500" fill="hold"/>
                                        <p:tgtEl>
                                          <p:spTgt spid="25">
                                            <p:graphicEl>
                                              <a:dgm id="{AA41C3ED-7BAB-4E6E-B4F9-A0A2F5F867B1}"/>
                                            </p:graphicEl>
                                          </p:spTgt>
                                        </p:tgtEl>
                                        <p:attrNameLst>
                                          <p:attrName>ppt_h</p:attrName>
                                        </p:attrNameLst>
                                      </p:cBhvr>
                                      <p:tavLst>
                                        <p:tav tm="0">
                                          <p:val>
                                            <p:fltVal val="0"/>
                                          </p:val>
                                        </p:tav>
                                        <p:tav tm="100000">
                                          <p:val>
                                            <p:strVal val="#ppt_h"/>
                                          </p:val>
                                        </p:tav>
                                      </p:tavLst>
                                    </p:anim>
                                    <p:anim calcmode="lin" valueType="num">
                                      <p:cBhvr>
                                        <p:cTn id="33" dur="1500" fill="hold"/>
                                        <p:tgtEl>
                                          <p:spTgt spid="25">
                                            <p:graphicEl>
                                              <a:dgm id="{AA41C3ED-7BAB-4E6E-B4F9-A0A2F5F867B1}"/>
                                            </p:graphicEl>
                                          </p:spTgt>
                                        </p:tgtEl>
                                        <p:attrNameLst>
                                          <p:attrName>style.rotation</p:attrName>
                                        </p:attrNameLst>
                                      </p:cBhvr>
                                      <p:tavLst>
                                        <p:tav tm="0">
                                          <p:val>
                                            <p:fltVal val="90"/>
                                          </p:val>
                                        </p:tav>
                                        <p:tav tm="100000">
                                          <p:val>
                                            <p:fltVal val="0"/>
                                          </p:val>
                                        </p:tav>
                                      </p:tavLst>
                                    </p:anim>
                                    <p:animEffect transition="in" filter="fade">
                                      <p:cBhvr>
                                        <p:cTn id="34" dur="1500"/>
                                        <p:tgtEl>
                                          <p:spTgt spid="25">
                                            <p:graphicEl>
                                              <a:dgm id="{AA41C3ED-7BAB-4E6E-B4F9-A0A2F5F867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مستطيل: زوايا مستديرة 26">
            <a:extLst>
              <a:ext uri="{FF2B5EF4-FFF2-40B4-BE49-F238E27FC236}">
                <a16:creationId xmlns:a16="http://schemas.microsoft.com/office/drawing/2014/main" id="{D5BBA93E-C939-435A-8BB5-0B3A717446A9}"/>
              </a:ext>
            </a:extLst>
          </p:cNvPr>
          <p:cNvSpPr/>
          <p:nvPr/>
        </p:nvSpPr>
        <p:spPr>
          <a:xfrm>
            <a:off x="467331" y="5531056"/>
            <a:ext cx="3647469" cy="675921"/>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9" name="مستطيل: زوايا مستديرة 8">
            <a:extLst>
              <a:ext uri="{FF2B5EF4-FFF2-40B4-BE49-F238E27FC236}">
                <a16:creationId xmlns:a16="http://schemas.microsoft.com/office/drawing/2014/main" id="{E344A907-2F5D-46C8-BB0E-BE4474E3942A}"/>
              </a:ext>
            </a:extLst>
          </p:cNvPr>
          <p:cNvSpPr/>
          <p:nvPr/>
        </p:nvSpPr>
        <p:spPr>
          <a:xfrm>
            <a:off x="3198903" y="831545"/>
            <a:ext cx="6061283" cy="744410"/>
          </a:xfrm>
          <a:prstGeom prst="roundRect">
            <a:avLst/>
          </a:prstGeom>
          <a:solidFill>
            <a:srgbClr val="E6CBE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FF0000"/>
                </a:solidFill>
                <a:effectLst/>
                <a:uLnTx/>
                <a:uFillTx/>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أُبيّن صُوَرَ الوحي في النصوص الشرعية الآتية:</a:t>
            </a:r>
            <a:endPar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0" name="مستطيل: زوايا مستديرة 8">
            <a:extLst>
              <a:ext uri="{FF2B5EF4-FFF2-40B4-BE49-F238E27FC236}">
                <a16:creationId xmlns:a16="http://schemas.microsoft.com/office/drawing/2014/main" id="{B797B823-AD41-4DA4-B100-7A59D7CBE8B2}"/>
              </a:ext>
            </a:extLst>
          </p:cNvPr>
          <p:cNvSpPr/>
          <p:nvPr/>
        </p:nvSpPr>
        <p:spPr>
          <a:xfrm>
            <a:off x="8349484" y="1648279"/>
            <a:ext cx="3736700" cy="329233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lvl="0" algn="just" rtl="1">
              <a:defRPr/>
            </a:pPr>
            <a:r>
              <a:rPr kumimoji="0" lang="ar-BH" sz="2800" b="1" i="0" u="none" strike="noStrike" kern="1200" cap="none" spc="0" normalizeH="0" baseline="0" noProof="0" dirty="0">
                <a:ln>
                  <a:noFill/>
                </a:ln>
                <a:solidFill>
                  <a:srgbClr val="000000"/>
                </a:solidFill>
                <a:effectLst/>
                <a:uLnTx/>
                <a:uFillTx/>
                <a:latin typeface="Calibri" panose="020F0502020204030204"/>
                <a:ea typeface="+mn-ea"/>
                <a:cs typeface="Traditional Arabic" panose="02010000000000000000" pitchFamily="2" charset="-78"/>
              </a:rPr>
              <a:t> </a:t>
            </a:r>
            <a:r>
              <a:rPr kumimoji="0" lang="ar-BH"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عَنْ عَائِشَةَ رَضِيَ اللَّهُ عَنْهَا: أَنَّ الحَارِثَ بْنَ هِشَامٍ سَأَلَ النَّبِيَّ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kumimoji="0" lang="ar-BH"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وَسَلَّمَ كَيْفَ يَأْتِيكَ الوَحْيُ؟ قَالَ: «كُلُّ ذَاكَ يَأْتِينِي المَلَكُ أَحْيَانًا فِي مِثْلِ صَلْصَلَةِ الجَرَسِ، فَيَفْصِمُ عَنِّي، وَقَدْ وَعَيْتُ مَا قَالَ، وَهُوَ أَشَدُّهُ عَلَيَّ</a:t>
            </a:r>
            <a:r>
              <a:rPr lang="ar-BH" sz="2400" b="1" dirty="0">
                <a:solidFill>
                  <a:srgbClr val="000000"/>
                </a:solidFill>
                <a:latin typeface="Sakkal Majalla" panose="02000000000000000000" pitchFamily="2" charset="-78"/>
                <a:cs typeface="Sakkal Majalla" panose="02000000000000000000" pitchFamily="2" charset="-78"/>
              </a:rPr>
              <a:t> ... الحديث</a:t>
            </a:r>
            <a:r>
              <a:rPr kumimoji="0" lang="ar-BH" sz="24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a:t>
            </a:r>
            <a:r>
              <a:rPr kumimoji="0" lang="ar-BH" sz="22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متّفق عليه.</a:t>
            </a:r>
          </a:p>
        </p:txBody>
      </p:sp>
      <p:sp>
        <p:nvSpPr>
          <p:cNvPr id="11" name="مستطيل: زوايا مستديرة 23">
            <a:extLst>
              <a:ext uri="{FF2B5EF4-FFF2-40B4-BE49-F238E27FC236}">
                <a16:creationId xmlns:a16="http://schemas.microsoft.com/office/drawing/2014/main" id="{E54D813D-A74E-4FCE-8EA7-FCBA64F2809C}"/>
              </a:ext>
            </a:extLst>
          </p:cNvPr>
          <p:cNvSpPr/>
          <p:nvPr/>
        </p:nvSpPr>
        <p:spPr>
          <a:xfrm>
            <a:off x="8529147" y="5545005"/>
            <a:ext cx="3484699" cy="636259"/>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kumimoji="0" lang="ar-BH"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مستطيل: زوايا مستديرة 26">
            <a:extLst>
              <a:ext uri="{FF2B5EF4-FFF2-40B4-BE49-F238E27FC236}">
                <a16:creationId xmlns:a16="http://schemas.microsoft.com/office/drawing/2014/main" id="{09BF1A51-BEE8-4D9B-8246-D1614C790F53}"/>
              </a:ext>
            </a:extLst>
          </p:cNvPr>
          <p:cNvSpPr/>
          <p:nvPr/>
        </p:nvSpPr>
        <p:spPr>
          <a:xfrm>
            <a:off x="4676378" y="5400305"/>
            <a:ext cx="3484699" cy="883539"/>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BH" sz="2400" b="1" noProof="0" dirty="0">
                <a:solidFill>
                  <a:prstClr val="black"/>
                </a:solidFill>
                <a:latin typeface="Sakkal Majalla" panose="02000000000000000000" pitchFamily="2" charset="-78"/>
                <a:cs typeface="Sakkal Majalla" panose="02000000000000000000" pitchFamily="2" charset="-78"/>
              </a:rPr>
              <a:t>........................................................................................................</a:t>
            </a:r>
            <a:endParaRPr kumimoji="0" lang="ar-BH" sz="24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3" name="مستطيل: زوايا مستديرة 8">
            <a:extLst>
              <a:ext uri="{FF2B5EF4-FFF2-40B4-BE49-F238E27FC236}">
                <a16:creationId xmlns:a16="http://schemas.microsoft.com/office/drawing/2014/main" id="{44B60F0E-48EF-4BBB-B477-023F6259600D}"/>
              </a:ext>
            </a:extLst>
          </p:cNvPr>
          <p:cNvSpPr/>
          <p:nvPr/>
        </p:nvSpPr>
        <p:spPr>
          <a:xfrm>
            <a:off x="4534578" y="167855"/>
            <a:ext cx="2895159" cy="518694"/>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نشاط (2)</a:t>
            </a:r>
          </a:p>
        </p:txBody>
      </p:sp>
      <p:sp>
        <p:nvSpPr>
          <p:cNvPr id="14" name="مستطيل 8">
            <a:extLst>
              <a:ext uri="{FF2B5EF4-FFF2-40B4-BE49-F238E27FC236}">
                <a16:creationId xmlns:a16="http://schemas.microsoft.com/office/drawing/2014/main" id="{6CA8456B-B7D0-4DDC-9DD7-A10A1825392E}"/>
              </a:ext>
            </a:extLst>
          </p:cNvPr>
          <p:cNvSpPr/>
          <p:nvPr/>
        </p:nvSpPr>
        <p:spPr>
          <a:xfrm>
            <a:off x="132522"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الوحي ( دين 103 )</a:t>
            </a:r>
          </a:p>
        </p:txBody>
      </p:sp>
      <p:sp>
        <p:nvSpPr>
          <p:cNvPr id="15" name="مستطيل: زوايا مستديرة 8">
            <a:extLst>
              <a:ext uri="{FF2B5EF4-FFF2-40B4-BE49-F238E27FC236}">
                <a16:creationId xmlns:a16="http://schemas.microsoft.com/office/drawing/2014/main" id="{0C086BCF-372E-407C-B853-8E3D58F5AEF3}"/>
              </a:ext>
            </a:extLst>
          </p:cNvPr>
          <p:cNvSpPr/>
          <p:nvPr/>
        </p:nvSpPr>
        <p:spPr>
          <a:xfrm>
            <a:off x="116030" y="1604549"/>
            <a:ext cx="3998768" cy="333606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lvl="0" algn="just" rtl="1">
              <a:defRPr/>
            </a:pPr>
            <a:r>
              <a:rPr lang="ar-BH" sz="2400" b="1" dirty="0">
                <a:solidFill>
                  <a:srgbClr val="000000"/>
                </a:solidFill>
                <a:latin typeface="Sakkal Majalla" panose="02000000000000000000" pitchFamily="2" charset="-78"/>
                <a:cs typeface="Sakkal Majalla" panose="02000000000000000000" pitchFamily="2" charset="-78"/>
              </a:rPr>
              <a:t>عن عُمَرَ بْنِ الْخَطَّابِ قَالَ: بَيْنَمَا نَحْنُ عِنْدَ رَسُولِ اللهِ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400" b="1" dirty="0">
                <a:solidFill>
                  <a:srgbClr val="000000"/>
                </a:solidFill>
                <a:latin typeface="Sakkal Majalla" panose="02000000000000000000" pitchFamily="2" charset="-78"/>
                <a:cs typeface="Sakkal Majalla" panose="02000000000000000000" pitchFamily="2" charset="-78"/>
              </a:rPr>
              <a:t>ذَاتَ يَوْمٍ، إِذْ طَلَعَ عَلَيْنَا رَجُلٌ شَدِيدُ بَيَاضِ الثِّيَابِ، شَدِيدُ سَوَادِ الشَّعَرِ، لَا يُرَى عَلَيْهِ أَثَرُ السَّفَرِ، وَلَا يَعْرِفُهُ مِنَّا أَحَدٌ، حَتَّى جَلَسَ إِلَى النَّبِيِّ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400" b="1" dirty="0">
                <a:solidFill>
                  <a:srgbClr val="000000"/>
                </a:solidFill>
                <a:latin typeface="Sakkal Majalla" panose="02000000000000000000" pitchFamily="2" charset="-78"/>
                <a:cs typeface="Sakkal Majalla" panose="02000000000000000000" pitchFamily="2" charset="-78"/>
              </a:rPr>
              <a:t>، فَأَسْنَدَ رُكْبَتَيْهِ إِلَى رُكْبَتَيْهِ، وَوَضَعَ كَفَّيْهِ عَلَى فَخِذَيْهِ، وَقَالَ: يَا مُحَمَّدُ أَخْبِرْنِي عَنِ الْإِسْلَامِ ...". </a:t>
            </a:r>
            <a:r>
              <a:rPr lang="ar-BH" sz="2200" b="1" dirty="0">
                <a:solidFill>
                  <a:srgbClr val="000000"/>
                </a:solidFill>
                <a:latin typeface="Sakkal Majalla" panose="02000000000000000000" pitchFamily="2" charset="-78"/>
                <a:cs typeface="Sakkal Majalla" panose="02000000000000000000" pitchFamily="2" charset="-78"/>
              </a:rPr>
              <a:t>رواه مسلم.</a:t>
            </a:r>
          </a:p>
        </p:txBody>
      </p:sp>
      <p:sp>
        <p:nvSpPr>
          <p:cNvPr id="16" name="سهم: لأسفل 15">
            <a:extLst>
              <a:ext uri="{FF2B5EF4-FFF2-40B4-BE49-F238E27FC236}">
                <a16:creationId xmlns:a16="http://schemas.microsoft.com/office/drawing/2014/main" id="{E7C08513-DE2E-401A-A2AD-7CB6D4AD231D}"/>
              </a:ext>
            </a:extLst>
          </p:cNvPr>
          <p:cNvSpPr/>
          <p:nvPr/>
        </p:nvSpPr>
        <p:spPr>
          <a:xfrm>
            <a:off x="2022364" y="4814634"/>
            <a:ext cx="378373" cy="588249"/>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Rectangle: Rounded Corners 12">
            <a:extLst>
              <a:ext uri="{FF2B5EF4-FFF2-40B4-BE49-F238E27FC236}">
                <a16:creationId xmlns:a16="http://schemas.microsoft.com/office/drawing/2014/main" id="{563E729F-4CFD-408F-9D9C-AA8E9432C665}"/>
              </a:ext>
            </a:extLst>
          </p:cNvPr>
          <p:cNvSpPr/>
          <p:nvPr/>
        </p:nvSpPr>
        <p:spPr>
          <a:xfrm>
            <a:off x="214326" y="539560"/>
            <a:ext cx="2026010" cy="8120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600" b="1" dirty="0">
                <a:solidFill>
                  <a:schemeClr val="tx1"/>
                </a:solidFill>
                <a:latin typeface="Sakkal Majalla" panose="02000000000000000000" pitchFamily="2" charset="-78"/>
                <a:cs typeface="Sakkal Majalla" panose="02000000000000000000" pitchFamily="2" charset="-78"/>
              </a:rPr>
              <a:t>خُذْ وقتًا كافيًا </a:t>
            </a:r>
          </a:p>
          <a:p>
            <a:pPr algn="ctr" rtl="1"/>
            <a:r>
              <a:rPr lang="ar-BH" sz="2600" b="1" dirty="0">
                <a:solidFill>
                  <a:schemeClr val="tx1"/>
                </a:solidFill>
                <a:latin typeface="Sakkal Majalla" panose="02000000000000000000" pitchFamily="2" charset="-78"/>
                <a:cs typeface="Sakkal Majalla" panose="02000000000000000000" pitchFamily="2" charset="-78"/>
              </a:rPr>
              <a:t>للتفكير ...</a:t>
            </a:r>
            <a:endParaRPr lang="fr-FR" sz="2600" b="1" dirty="0">
              <a:solidFill>
                <a:schemeClr val="tx1"/>
              </a:solidFill>
              <a:latin typeface="Sakkal Majalla" panose="02000000000000000000" pitchFamily="2" charset="-78"/>
              <a:cs typeface="Sakkal Majalla" panose="02000000000000000000" pitchFamily="2" charset="-78"/>
            </a:endParaRPr>
          </a:p>
        </p:txBody>
      </p:sp>
      <p:sp>
        <p:nvSpPr>
          <p:cNvPr id="18" name="مستطيل: زوايا مستديرة 8">
            <a:extLst>
              <a:ext uri="{FF2B5EF4-FFF2-40B4-BE49-F238E27FC236}">
                <a16:creationId xmlns:a16="http://schemas.microsoft.com/office/drawing/2014/main" id="{297CC98F-35E3-4BB3-A572-026221D6E3BB}"/>
              </a:ext>
            </a:extLst>
          </p:cNvPr>
          <p:cNvSpPr/>
          <p:nvPr/>
        </p:nvSpPr>
        <p:spPr>
          <a:xfrm>
            <a:off x="4529890" y="1648279"/>
            <a:ext cx="3631188" cy="329233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algn="just" rtl="1"/>
            <a:r>
              <a:rPr lang="ar-BH" sz="2400" b="1" dirty="0">
                <a:solidFill>
                  <a:srgbClr val="000000"/>
                </a:solidFill>
                <a:latin typeface="Sakkal Majalla" panose="02000000000000000000" pitchFamily="2" charset="-78"/>
                <a:cs typeface="Sakkal Majalla" panose="02000000000000000000" pitchFamily="2" charset="-78"/>
              </a:rPr>
              <a:t>قال الله تعالى</a:t>
            </a:r>
            <a:r>
              <a:rPr lang="ar-BH" sz="3200" b="1" dirty="0">
                <a:solidFill>
                  <a:srgbClr val="000000"/>
                </a:solidFill>
                <a:latin typeface="Sakkal Majalla" panose="02000000000000000000" pitchFamily="2" charset="-78"/>
                <a:cs typeface="Sakkal Majalla" panose="02000000000000000000" pitchFamily="2" charset="-78"/>
              </a:rPr>
              <a:t>: </a:t>
            </a:r>
            <a:r>
              <a:rPr lang="ar-BH" sz="3200" dirty="0">
                <a:solidFill>
                  <a:srgbClr val="000000"/>
                </a:solidFill>
                <a:latin typeface="Sakkal Majalla" panose="02000000000000000000" pitchFamily="2" charset="-78"/>
                <a:cs typeface="Sakkal Majalla" panose="02000000000000000000" pitchFamily="2" charset="-78"/>
              </a:rPr>
              <a:t>(</a:t>
            </a:r>
            <a:r>
              <a:rPr lang="ar-BH" sz="2400" b="1" dirty="0">
                <a:latin typeface="Sakkal Majalla" panose="02000000000000000000" pitchFamily="2" charset="-78"/>
                <a:cs typeface="Sakkal Majalla" panose="02000000000000000000" pitchFamily="2" charset="-78"/>
              </a:rPr>
              <a:t>وَالنَّجْمِ إِذا هَوى مَا ضَلَّ صاحِبُكُمْ وَما غَوى وَما يَنْطِقُ عَنِ الْهَوى إِنْ هُوَ إِلاَّ وَحْيٌ يُوحى عَلَّمَهُ شَدِيدُ الْقُوى ذُو مِرَّةٍ فَاسْتَوى وَهُوَ بِالْأُفُقِ الْأَعْلى ثُمَّ دَنا فَتَدَلَّى فَكانَ قابَ قَوْسَيْنِ أَوْ أَدْنى فَأَوْحى إِلى عَبْدِهِ مَا أَوْحى ). </a:t>
            </a:r>
            <a:r>
              <a:rPr lang="ar-BH" sz="2200" b="1" dirty="0">
                <a:latin typeface="Sakkal Majalla" panose="02000000000000000000" pitchFamily="2" charset="-78"/>
                <a:cs typeface="Sakkal Majalla" panose="02000000000000000000" pitchFamily="2" charset="-78"/>
              </a:rPr>
              <a:t>سورة النجم، الآيات 1-10.</a:t>
            </a:r>
            <a:endParaRPr lang="ar-BH" sz="2200" b="1" dirty="0">
              <a:solidFill>
                <a:srgbClr val="000000"/>
              </a:solidFill>
              <a:latin typeface="Sakkal Majalla" panose="02000000000000000000" pitchFamily="2" charset="-78"/>
              <a:cs typeface="Sakkal Majalla" panose="02000000000000000000" pitchFamily="2" charset="-78"/>
            </a:endParaRPr>
          </a:p>
        </p:txBody>
      </p:sp>
      <p:sp>
        <p:nvSpPr>
          <p:cNvPr id="19" name="سهم: لأسفل 18">
            <a:extLst>
              <a:ext uri="{FF2B5EF4-FFF2-40B4-BE49-F238E27FC236}">
                <a16:creationId xmlns:a16="http://schemas.microsoft.com/office/drawing/2014/main" id="{21EAEF9F-EC46-46D1-86AF-5C558DCDEB92}"/>
              </a:ext>
            </a:extLst>
          </p:cNvPr>
          <p:cNvSpPr/>
          <p:nvPr/>
        </p:nvSpPr>
        <p:spPr>
          <a:xfrm>
            <a:off x="6229545" y="4594643"/>
            <a:ext cx="378373" cy="588249"/>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سهم: لأسفل 19">
            <a:extLst>
              <a:ext uri="{FF2B5EF4-FFF2-40B4-BE49-F238E27FC236}">
                <a16:creationId xmlns:a16="http://schemas.microsoft.com/office/drawing/2014/main" id="{C4A12ED2-430F-41E2-95C2-FFF43BE916EF}"/>
              </a:ext>
            </a:extLst>
          </p:cNvPr>
          <p:cNvSpPr/>
          <p:nvPr/>
        </p:nvSpPr>
        <p:spPr>
          <a:xfrm>
            <a:off x="10120797" y="4594644"/>
            <a:ext cx="378373" cy="737606"/>
          </a:xfrm>
          <a:prstGeom prst="downArrow">
            <a:avLst>
              <a:gd name="adj1" fmla="val 28359"/>
              <a:gd name="adj2"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مستطيل: زوايا مستديرة 23">
            <a:extLst>
              <a:ext uri="{FF2B5EF4-FFF2-40B4-BE49-F238E27FC236}">
                <a16:creationId xmlns:a16="http://schemas.microsoft.com/office/drawing/2014/main" id="{288A67BC-1F9B-4472-83F7-C5CF75F85DBE}"/>
              </a:ext>
            </a:extLst>
          </p:cNvPr>
          <p:cNvSpPr/>
          <p:nvPr/>
        </p:nvSpPr>
        <p:spPr>
          <a:xfrm>
            <a:off x="8529145" y="5431478"/>
            <a:ext cx="3484699" cy="7755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algn="ctr"/>
            <a:r>
              <a:rPr lang="ar-BH" sz="2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ما يكون مثل صلصلة الجرس.</a:t>
            </a:r>
            <a:endParaRPr lang="ar-BH" sz="2600" b="1" dirty="0">
              <a:solidFill>
                <a:schemeClr val="tx1"/>
              </a:solidFill>
              <a:latin typeface="Sakkal Majalla" panose="02000000000000000000" pitchFamily="2" charset="-78"/>
              <a:cs typeface="Sakkal Majalla" panose="02000000000000000000" pitchFamily="2" charset="-78"/>
            </a:endParaRPr>
          </a:p>
        </p:txBody>
      </p:sp>
      <p:sp>
        <p:nvSpPr>
          <p:cNvPr id="22" name="مستطيل: زوايا مستديرة 26">
            <a:extLst>
              <a:ext uri="{FF2B5EF4-FFF2-40B4-BE49-F238E27FC236}">
                <a16:creationId xmlns:a16="http://schemas.microsoft.com/office/drawing/2014/main" id="{9616A49E-321B-49C8-9F2C-762210D5B60C}"/>
              </a:ext>
            </a:extLst>
          </p:cNvPr>
          <p:cNvSpPr/>
          <p:nvPr/>
        </p:nvSpPr>
        <p:spPr>
          <a:xfrm>
            <a:off x="4676380" y="5445744"/>
            <a:ext cx="3484699" cy="8040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lvl="0" algn="ctr" rtl="1">
              <a:defRPr/>
            </a:pPr>
            <a:r>
              <a:rPr lang="ar-BH" sz="2400" b="1" dirty="0">
                <a:solidFill>
                  <a:schemeClr val="tx1"/>
                </a:solidFill>
                <a:latin typeface="Sakkal Majalla" panose="02000000000000000000" pitchFamily="2" charset="-78"/>
                <a:cs typeface="Sakkal Majalla" panose="02000000000000000000" pitchFamily="2" charset="-78"/>
              </a:rPr>
              <a:t>تكليمُ الله تعالى للرسول </a:t>
            </a:r>
            <a:r>
              <a:rPr lang="en-US"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4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400" b="1" dirty="0">
                <a:solidFill>
                  <a:schemeClr val="tx1"/>
                </a:solidFill>
                <a:latin typeface="Sakkal Majalla" panose="02000000000000000000" pitchFamily="2" charset="-78"/>
                <a:cs typeface="Sakkal Majalla" panose="02000000000000000000" pitchFamily="2" charset="-78"/>
              </a:rPr>
              <a:t>من وراء حجاب.</a:t>
            </a:r>
          </a:p>
        </p:txBody>
      </p:sp>
      <p:sp>
        <p:nvSpPr>
          <p:cNvPr id="23" name="مستطيل: زوايا مستديرة 26">
            <a:extLst>
              <a:ext uri="{FF2B5EF4-FFF2-40B4-BE49-F238E27FC236}">
                <a16:creationId xmlns:a16="http://schemas.microsoft.com/office/drawing/2014/main" id="{A80399E4-29CA-4308-AF10-DFE7A23AFFB7}"/>
              </a:ext>
            </a:extLst>
          </p:cNvPr>
          <p:cNvSpPr/>
          <p:nvPr/>
        </p:nvSpPr>
        <p:spPr>
          <a:xfrm>
            <a:off x="467329" y="5431477"/>
            <a:ext cx="3647469" cy="8040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1" anchor="ctr"/>
          <a:lstStyle/>
          <a:p>
            <a:pPr lvl="0" algn="ctr" rtl="1"/>
            <a:r>
              <a:rPr lang="ar-BH" sz="2600" b="1" dirty="0">
                <a:solidFill>
                  <a:prstClr val="black"/>
                </a:solidFill>
                <a:latin typeface="Sakkal Majalla" panose="02000000000000000000" pitchFamily="2" charset="-78"/>
                <a:cs typeface="Sakkal Majalla" panose="02000000000000000000" pitchFamily="2" charset="-78"/>
              </a:rPr>
              <a:t>إرسالُ ملك الوحي جبريل عليه السلام، فيتمثّل للنبيّ </a:t>
            </a:r>
            <a:r>
              <a:rPr lang="en-US" sz="28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600" b="1" dirty="0">
                <a:solidFill>
                  <a:prstClr val="black"/>
                </a:solidFill>
                <a:latin typeface="Sakkal Majalla" panose="02000000000000000000" pitchFamily="2" charset="-78"/>
                <a:cs typeface="Sakkal Majalla" panose="02000000000000000000" pitchFamily="2" charset="-78"/>
              </a:rPr>
              <a:t>رجلًا.</a:t>
            </a:r>
          </a:p>
        </p:txBody>
      </p:sp>
      <p:sp>
        <p:nvSpPr>
          <p:cNvPr id="24" name="Rectangle: Rounded Corners 12">
            <a:extLst>
              <a:ext uri="{FF2B5EF4-FFF2-40B4-BE49-F238E27FC236}">
                <a16:creationId xmlns:a16="http://schemas.microsoft.com/office/drawing/2014/main" id="{CADAF596-AEA9-4507-88DC-0441CA77B170}"/>
              </a:ext>
            </a:extLst>
          </p:cNvPr>
          <p:cNvSpPr/>
          <p:nvPr/>
        </p:nvSpPr>
        <p:spPr>
          <a:xfrm>
            <a:off x="207221" y="539560"/>
            <a:ext cx="2026010" cy="8120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tx1"/>
                </a:solidFill>
                <a:latin typeface="Sakkal Majalla" panose="02000000000000000000" pitchFamily="2" charset="-78"/>
                <a:cs typeface="Sakkal Majalla" panose="02000000000000000000" pitchFamily="2" charset="-78"/>
              </a:rPr>
              <a:t>الإجابة</a:t>
            </a:r>
            <a:endParaRPr lang="en-US" sz="2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497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1"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80">
                                          <p:stCondLst>
                                            <p:cond delay="0"/>
                                          </p:stCondLst>
                                        </p:cTn>
                                        <p:tgtEl>
                                          <p:spTgt spid="24"/>
                                        </p:tgtEl>
                                      </p:cBhvr>
                                    </p:animEffect>
                                    <p:anim calcmode="lin" valueType="num">
                                      <p:cBhvr>
                                        <p:cTn id="8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5" dur="26">
                                          <p:stCondLst>
                                            <p:cond delay="650"/>
                                          </p:stCondLst>
                                        </p:cTn>
                                        <p:tgtEl>
                                          <p:spTgt spid="24"/>
                                        </p:tgtEl>
                                      </p:cBhvr>
                                      <p:to x="100000" y="60000"/>
                                    </p:animScale>
                                    <p:animScale>
                                      <p:cBhvr>
                                        <p:cTn id="86" dur="166" decel="50000">
                                          <p:stCondLst>
                                            <p:cond delay="676"/>
                                          </p:stCondLst>
                                        </p:cTn>
                                        <p:tgtEl>
                                          <p:spTgt spid="24"/>
                                        </p:tgtEl>
                                      </p:cBhvr>
                                      <p:to x="100000" y="100000"/>
                                    </p:animScale>
                                    <p:animScale>
                                      <p:cBhvr>
                                        <p:cTn id="87" dur="26">
                                          <p:stCondLst>
                                            <p:cond delay="1312"/>
                                          </p:stCondLst>
                                        </p:cTn>
                                        <p:tgtEl>
                                          <p:spTgt spid="24"/>
                                        </p:tgtEl>
                                      </p:cBhvr>
                                      <p:to x="100000" y="80000"/>
                                    </p:animScale>
                                    <p:animScale>
                                      <p:cBhvr>
                                        <p:cTn id="88" dur="166" decel="50000">
                                          <p:stCondLst>
                                            <p:cond delay="1338"/>
                                          </p:stCondLst>
                                        </p:cTn>
                                        <p:tgtEl>
                                          <p:spTgt spid="24"/>
                                        </p:tgtEl>
                                      </p:cBhvr>
                                      <p:to x="100000" y="100000"/>
                                    </p:animScale>
                                    <p:animScale>
                                      <p:cBhvr>
                                        <p:cTn id="89" dur="26">
                                          <p:stCondLst>
                                            <p:cond delay="1642"/>
                                          </p:stCondLst>
                                        </p:cTn>
                                        <p:tgtEl>
                                          <p:spTgt spid="24"/>
                                        </p:tgtEl>
                                      </p:cBhvr>
                                      <p:to x="100000" y="90000"/>
                                    </p:animScale>
                                    <p:animScale>
                                      <p:cBhvr>
                                        <p:cTn id="90" dur="166" decel="50000">
                                          <p:stCondLst>
                                            <p:cond delay="1668"/>
                                          </p:stCondLst>
                                        </p:cTn>
                                        <p:tgtEl>
                                          <p:spTgt spid="24"/>
                                        </p:tgtEl>
                                      </p:cBhvr>
                                      <p:to x="100000" y="100000"/>
                                    </p:animScale>
                                    <p:animScale>
                                      <p:cBhvr>
                                        <p:cTn id="91" dur="26">
                                          <p:stCondLst>
                                            <p:cond delay="1808"/>
                                          </p:stCondLst>
                                        </p:cTn>
                                        <p:tgtEl>
                                          <p:spTgt spid="24"/>
                                        </p:tgtEl>
                                      </p:cBhvr>
                                      <p:to x="100000" y="95000"/>
                                    </p:animScale>
                                    <p:animScale>
                                      <p:cBhvr>
                                        <p:cTn id="92" dur="166" decel="50000">
                                          <p:stCondLst>
                                            <p:cond delay="1834"/>
                                          </p:stCondLst>
                                        </p:cTn>
                                        <p:tgtEl>
                                          <p:spTgt spid="24"/>
                                        </p:tgtEl>
                                      </p:cBhvr>
                                      <p:to x="100000" y="100000"/>
                                    </p:animScale>
                                  </p:childTnLst>
                                </p:cTn>
                              </p:par>
                            </p:childTnLst>
                          </p:cTn>
                        </p:par>
                        <p:par>
                          <p:cTn id="93" fill="hold">
                            <p:stCondLst>
                              <p:cond delay="2000"/>
                            </p:stCondLst>
                            <p:childTnLst>
                              <p:par>
                                <p:cTn id="94" presetID="6" presetClass="entr" presetSubtype="16"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circle(in)">
                                      <p:cBhvr>
                                        <p:cTn id="96" dur="2000"/>
                                        <p:tgtEl>
                                          <p:spTgt spid="21"/>
                                        </p:tgtEl>
                                      </p:cBhvr>
                                    </p:animEffect>
                                  </p:childTnLst>
                                </p:cTn>
                              </p:par>
                            </p:childTnLst>
                          </p:cTn>
                        </p:par>
                        <p:par>
                          <p:cTn id="97" fill="hold">
                            <p:stCondLst>
                              <p:cond delay="4000"/>
                            </p:stCondLst>
                            <p:childTnLst>
                              <p:par>
                                <p:cTn id="98" presetID="6"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circle(in)">
                                      <p:cBhvr>
                                        <p:cTn id="100" dur="2000"/>
                                        <p:tgtEl>
                                          <p:spTgt spid="22"/>
                                        </p:tgtEl>
                                      </p:cBhvr>
                                    </p:animEffect>
                                  </p:childTnLst>
                                </p:cTn>
                              </p:par>
                            </p:childTnLst>
                          </p:cTn>
                        </p:par>
                        <p:par>
                          <p:cTn id="101" fill="hold">
                            <p:stCondLst>
                              <p:cond delay="6000"/>
                            </p:stCondLst>
                            <p:childTnLst>
                              <p:par>
                                <p:cTn id="102" presetID="6" presetClass="entr" presetSubtype="16"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circle(in)">
                                      <p:cBhvr>
                                        <p:cTn id="10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رسم تخطيطي 8">
            <a:extLst>
              <a:ext uri="{FF2B5EF4-FFF2-40B4-BE49-F238E27FC236}">
                <a16:creationId xmlns:a16="http://schemas.microsoft.com/office/drawing/2014/main" id="{8577C9B3-EE9F-484C-A356-E494A21B496D}"/>
              </a:ext>
            </a:extLst>
          </p:cNvPr>
          <p:cNvGraphicFramePr/>
          <p:nvPr>
            <p:extLst>
              <p:ext uri="{D42A27DB-BD31-4B8C-83A1-F6EECF244321}">
                <p14:modId xmlns:p14="http://schemas.microsoft.com/office/powerpoint/2010/main" val="1355939732"/>
              </p:ext>
            </p:extLst>
          </p:nvPr>
        </p:nvGraphicFramePr>
        <p:xfrm>
          <a:off x="119270" y="833717"/>
          <a:ext cx="11782697" cy="543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مستطيل 8">
            <a:extLst>
              <a:ext uri="{FF2B5EF4-FFF2-40B4-BE49-F238E27FC236}">
                <a16:creationId xmlns:a16="http://schemas.microsoft.com/office/drawing/2014/main" id="{3982BF99-0B44-4074-81A5-761040E2B3FB}"/>
              </a:ext>
            </a:extLst>
          </p:cNvPr>
          <p:cNvSpPr/>
          <p:nvPr/>
        </p:nvSpPr>
        <p:spPr>
          <a:xfrm>
            <a:off x="119270"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الوحي/ ( دين 103 )</a:t>
            </a:r>
          </a:p>
        </p:txBody>
      </p:sp>
    </p:spTree>
    <p:extLst>
      <p:ext uri="{BB962C8B-B14F-4D97-AF65-F5344CB8AC3E}">
        <p14:creationId xmlns:p14="http://schemas.microsoft.com/office/powerpoint/2010/main" val="11982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مستطيل 8">
            <a:extLst>
              <a:ext uri="{FF2B5EF4-FFF2-40B4-BE49-F238E27FC236}">
                <a16:creationId xmlns:a16="http://schemas.microsoft.com/office/drawing/2014/main" id="{C1A61971-6F05-4F6B-BC04-8FAC09ABA9E0}"/>
              </a:ext>
            </a:extLst>
          </p:cNvPr>
          <p:cNvSpPr/>
          <p:nvPr/>
        </p:nvSpPr>
        <p:spPr>
          <a:xfrm>
            <a:off x="106018" y="67364"/>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الوحي/ ( دين 103 )</a:t>
            </a:r>
          </a:p>
        </p:txBody>
      </p:sp>
      <p:sp>
        <p:nvSpPr>
          <p:cNvPr id="9" name="فقاعة التفكير: على شكل سحابة 8">
            <a:extLst>
              <a:ext uri="{FF2B5EF4-FFF2-40B4-BE49-F238E27FC236}">
                <a16:creationId xmlns:a16="http://schemas.microsoft.com/office/drawing/2014/main" id="{A51DFA9C-5D1A-48EC-BEC9-4931D1C8C414}"/>
              </a:ext>
            </a:extLst>
          </p:cNvPr>
          <p:cNvSpPr/>
          <p:nvPr/>
        </p:nvSpPr>
        <p:spPr>
          <a:xfrm>
            <a:off x="2979683" y="932550"/>
            <a:ext cx="6526924" cy="1400747"/>
          </a:xfrm>
          <a:prstGeom prst="cloudCallout">
            <a:avLst>
              <a:gd name="adj1" fmla="val -24456"/>
              <a:gd name="adj2" fmla="val 60006"/>
            </a:avLst>
          </a:prstGeom>
          <a:solidFill>
            <a:srgbClr val="DAFAD8"/>
          </a:solidFill>
        </p:spPr>
        <p:style>
          <a:lnRef idx="2">
            <a:schemeClr val="dk1"/>
          </a:lnRef>
          <a:fillRef idx="1">
            <a:schemeClr val="lt1"/>
          </a:fillRef>
          <a:effectRef idx="0">
            <a:schemeClr val="dk1"/>
          </a:effectRef>
          <a:fontRef idx="minor">
            <a:schemeClr val="dk1"/>
          </a:fontRef>
        </p:style>
        <p:txBody>
          <a:bodyPr rtlCol="1" anchor="ctr"/>
          <a:lstStyle/>
          <a:p>
            <a:pPr algn="ctr"/>
            <a:r>
              <a:rPr lang="ar-BH" sz="44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أتعلّم:</a:t>
            </a:r>
          </a:p>
        </p:txBody>
      </p:sp>
      <p:sp>
        <p:nvSpPr>
          <p:cNvPr id="10" name="تمرير: رأسي 9">
            <a:extLst>
              <a:ext uri="{FF2B5EF4-FFF2-40B4-BE49-F238E27FC236}">
                <a16:creationId xmlns:a16="http://schemas.microsoft.com/office/drawing/2014/main" id="{8D49338A-AC02-4493-BBD0-29D4722F9A07}"/>
              </a:ext>
            </a:extLst>
          </p:cNvPr>
          <p:cNvSpPr/>
          <p:nvPr/>
        </p:nvSpPr>
        <p:spPr>
          <a:xfrm>
            <a:off x="725214" y="2585544"/>
            <a:ext cx="11035862" cy="3339906"/>
          </a:xfrm>
          <a:prstGeom prst="verticalScroll">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ar-BH" sz="4400" dirty="0">
                <a:solidFill>
                  <a:schemeClr val="accent1">
                    <a:lumMod val="50000"/>
                  </a:schemeClr>
                </a:solidFill>
                <a:latin typeface="Sakkal Majalla" panose="02000000000000000000" pitchFamily="2" charset="-78"/>
                <a:cs typeface="Sakkal Majalla" panose="02000000000000000000" pitchFamily="2" charset="-78"/>
              </a:rPr>
              <a:t>جميعُ صُوَرِ الوحي وأنواعِهِ ثابتةٌ بنصّ القرآن الكريم والسنّة النبويّة، وهي حُجّة على الناس يجب عليهم الإيمانُ بها والعملُ بما جاءت به، حتّى تستقيم حياتهم، ويرضى عنهم ربّهم، فينالوا بذلك عزّ الدنيا وسعادة الآخرة.</a:t>
            </a:r>
          </a:p>
        </p:txBody>
      </p:sp>
    </p:spTree>
    <p:extLst>
      <p:ext uri="{BB962C8B-B14F-4D97-AF65-F5344CB8AC3E}">
        <p14:creationId xmlns:p14="http://schemas.microsoft.com/office/powerpoint/2010/main" val="8452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Rectangle: Rounded Corners 3">
            <a:extLst>
              <a:ext uri="{FF2B5EF4-FFF2-40B4-BE49-F238E27FC236}">
                <a16:creationId xmlns:a16="http://schemas.microsoft.com/office/drawing/2014/main" id="{025E845C-17F8-417E-A22F-4A3BA9A7C934}"/>
              </a:ext>
            </a:extLst>
          </p:cNvPr>
          <p:cNvSpPr/>
          <p:nvPr/>
        </p:nvSpPr>
        <p:spPr>
          <a:xfrm>
            <a:off x="132522" y="1581211"/>
            <a:ext cx="11896568" cy="44485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1-</a:t>
            </a:r>
            <a:r>
              <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أُعَرّفُ معنى الوحي لغة وشرعًا.</a:t>
            </a:r>
          </a:p>
          <a:p>
            <a:pPr algn="r" rtl="1"/>
            <a:r>
              <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a:t>
            </a:r>
          </a:p>
          <a:p>
            <a:pPr algn="r" rtl="1"/>
            <a:endParaRPr lang="ar-BH" sz="1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3000" b="1" dirty="0">
                <a:solidFill>
                  <a:schemeClr val="tx1"/>
                </a:solidFill>
                <a:latin typeface="Sakkal Majalla" panose="02000000000000000000" pitchFamily="2" charset="-78"/>
                <a:cs typeface="Sakkal Majalla" panose="02000000000000000000" pitchFamily="2" charset="-78"/>
              </a:rPr>
              <a:t>2- أذكرُ آية من القرآن الكريم تدلّ على أن الوحي هو وسيلة الاتصال بين الله تعالى وبين أنبيائه.</a:t>
            </a:r>
          </a:p>
          <a:p>
            <a:pPr algn="just" rtl="1"/>
            <a:r>
              <a:rPr lang="ar-BH" sz="3000" b="1" dirty="0">
                <a:solidFill>
                  <a:schemeClr val="tx1"/>
                </a:solidFill>
                <a:latin typeface="Sakkal Majalla" panose="02000000000000000000" pitchFamily="2" charset="-78"/>
                <a:cs typeface="Sakkal Majalla" panose="02000000000000000000" pitchFamily="2" charset="-78"/>
              </a:rPr>
              <a:t>..............................................................................................................................................................................................................................................................................................................</a:t>
            </a:r>
          </a:p>
          <a:p>
            <a:pPr algn="just" rtl="1"/>
            <a:r>
              <a:rPr lang="ar-BH" sz="30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3- أُبيّنُ حُكْمَ الإيمان بالوحي.</a:t>
            </a:r>
          </a:p>
          <a:p>
            <a:pPr algn="just" rtl="1"/>
            <a:r>
              <a:rPr lang="ar-BH" sz="30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p>
        </p:txBody>
      </p:sp>
      <p:sp>
        <p:nvSpPr>
          <p:cNvPr id="9" name="Rectangle: Rounded Corners 11">
            <a:extLst>
              <a:ext uri="{FF2B5EF4-FFF2-40B4-BE49-F238E27FC236}">
                <a16:creationId xmlns:a16="http://schemas.microsoft.com/office/drawing/2014/main" id="{ACFE1608-3D0C-4B8E-95A1-D1D2F5B063F2}"/>
              </a:ext>
            </a:extLst>
          </p:cNvPr>
          <p:cNvSpPr/>
          <p:nvPr/>
        </p:nvSpPr>
        <p:spPr>
          <a:xfrm>
            <a:off x="7827824" y="842217"/>
            <a:ext cx="2568033" cy="6765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prstClr val="white"/>
                </a:solidFill>
                <a:latin typeface="Sakkal Majalla" panose="02000000000000000000" pitchFamily="2" charset="-78"/>
                <a:cs typeface="Sakkal Majalla" panose="02000000000000000000" pitchFamily="2" charset="-78"/>
              </a:rPr>
              <a:t>أ</a:t>
            </a:r>
            <a:r>
              <a:rPr lang="ar-BH" sz="3600" b="1" dirty="0">
                <a:solidFill>
                  <a:prstClr val="white"/>
                </a:solidFill>
                <a:latin typeface="Sakkal Majalla" panose="02000000000000000000" pitchFamily="2" charset="-78"/>
                <a:cs typeface="Sakkal Majalla" panose="02000000000000000000" pitchFamily="2" charset="-78"/>
              </a:rPr>
              <a:t>ُ</a:t>
            </a:r>
            <a:r>
              <a:rPr lang="ar-SA" sz="3600" b="1" dirty="0">
                <a:solidFill>
                  <a:prstClr val="white"/>
                </a:solidFill>
                <a:latin typeface="Sakkal Majalla" panose="02000000000000000000" pitchFamily="2" charset="-78"/>
                <a:cs typeface="Sakkal Majalla" panose="02000000000000000000" pitchFamily="2" charset="-78"/>
              </a:rPr>
              <a:t>ق</a:t>
            </a:r>
            <a:r>
              <a:rPr lang="ar-BH" sz="3600" b="1" dirty="0">
                <a:solidFill>
                  <a:prstClr val="white"/>
                </a:solidFill>
                <a:latin typeface="Sakkal Majalla" panose="02000000000000000000" pitchFamily="2" charset="-78"/>
                <a:cs typeface="Sakkal Majalla" panose="02000000000000000000" pitchFamily="2" charset="-78"/>
              </a:rPr>
              <a:t>َ</a:t>
            </a:r>
            <a:r>
              <a:rPr lang="ar-SA" sz="3600" b="1" dirty="0" err="1">
                <a:solidFill>
                  <a:prstClr val="white"/>
                </a:solidFill>
                <a:latin typeface="Sakkal Majalla" panose="02000000000000000000" pitchFamily="2" charset="-78"/>
                <a:cs typeface="Sakkal Majalla" panose="02000000000000000000" pitchFamily="2" charset="-78"/>
              </a:rPr>
              <a:t>وِّم</a:t>
            </a:r>
            <a:r>
              <a:rPr lang="ar-SA" sz="3600" b="1" dirty="0">
                <a:solidFill>
                  <a:prstClr val="white"/>
                </a:solidFill>
                <a:latin typeface="Sakkal Majalla" panose="02000000000000000000" pitchFamily="2" charset="-78"/>
                <a:cs typeface="Sakkal Majalla" panose="02000000000000000000" pitchFamily="2" charset="-78"/>
              </a:rPr>
              <a:t> مُكتسباتي</a:t>
            </a:r>
            <a:r>
              <a:rPr lang="en-US" sz="3600" b="1" dirty="0">
                <a:solidFill>
                  <a:prstClr val="white"/>
                </a:solidFill>
                <a:latin typeface="Sakkal Majalla" panose="02000000000000000000" pitchFamily="2" charset="-78"/>
                <a:cs typeface="Sakkal Majalla" panose="02000000000000000000" pitchFamily="2" charset="-78"/>
              </a:rPr>
              <a:t>:</a:t>
            </a:r>
          </a:p>
        </p:txBody>
      </p:sp>
      <p:sp>
        <p:nvSpPr>
          <p:cNvPr id="10" name="Cloud 12">
            <a:extLst>
              <a:ext uri="{FF2B5EF4-FFF2-40B4-BE49-F238E27FC236}">
                <a16:creationId xmlns:a16="http://schemas.microsoft.com/office/drawing/2014/main" id="{6387F570-505A-478C-9027-BF29ECE1E5C8}"/>
              </a:ext>
            </a:extLst>
          </p:cNvPr>
          <p:cNvSpPr/>
          <p:nvPr/>
        </p:nvSpPr>
        <p:spPr>
          <a:xfrm>
            <a:off x="4264199" y="313221"/>
            <a:ext cx="2308827" cy="82975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11" name="مستطيل 8">
            <a:extLst>
              <a:ext uri="{FF2B5EF4-FFF2-40B4-BE49-F238E27FC236}">
                <a16:creationId xmlns:a16="http://schemas.microsoft.com/office/drawing/2014/main" id="{53744847-EDF1-46F4-93A2-EDBFD04A64C0}"/>
              </a:ext>
            </a:extLst>
          </p:cNvPr>
          <p:cNvSpPr/>
          <p:nvPr/>
        </p:nvSpPr>
        <p:spPr>
          <a:xfrm>
            <a:off x="132522" y="80616"/>
            <a:ext cx="1893488" cy="400110"/>
          </a:xfrm>
          <a:prstGeom prst="rect">
            <a:avLst/>
          </a:prstGeom>
          <a:solidFill>
            <a:schemeClr val="accent2">
              <a:lumMod val="20000"/>
              <a:lumOff val="80000"/>
            </a:schemeClr>
          </a:solidFill>
          <a:ln>
            <a:solidFill>
              <a:schemeClr val="tx1"/>
            </a:solidFill>
            <a:prstDash val="lgDash"/>
          </a:ln>
        </p:spPr>
        <p:txBody>
          <a:bodyPr wrap="square">
            <a:spAutoFit/>
          </a:bodyPr>
          <a:lstStyle/>
          <a:p>
            <a:pPr algn="ctr" rtl="1"/>
            <a:r>
              <a:rPr lang="ar-BH" sz="2000" b="1" dirty="0">
                <a:latin typeface="Sakkal Majalla" panose="02000000000000000000" pitchFamily="2" charset="-78"/>
                <a:cs typeface="Sakkal Majalla" panose="02000000000000000000" pitchFamily="2" charset="-78"/>
              </a:rPr>
              <a:t>الوحي ( دين 103 )</a:t>
            </a:r>
          </a:p>
        </p:txBody>
      </p:sp>
      <p:sp>
        <p:nvSpPr>
          <p:cNvPr id="12" name="TextBox 12">
            <a:extLst>
              <a:ext uri="{FF2B5EF4-FFF2-40B4-BE49-F238E27FC236}">
                <a16:creationId xmlns:a16="http://schemas.microsoft.com/office/drawing/2014/main" id="{B801CEBB-B8F5-40C1-B993-6461D6046AAC}"/>
              </a:ext>
            </a:extLst>
          </p:cNvPr>
          <p:cNvSpPr txBox="1"/>
          <p:nvPr/>
        </p:nvSpPr>
        <p:spPr>
          <a:xfrm>
            <a:off x="347656" y="2324082"/>
            <a:ext cx="11496688" cy="1104918"/>
          </a:xfrm>
          <a:prstGeom prst="rect">
            <a:avLst/>
          </a:prstGeom>
          <a:solidFill>
            <a:schemeClr val="accent6">
              <a:lumMod val="20000"/>
              <a:lumOff val="80000"/>
            </a:schemeClr>
          </a:solidFill>
        </p:spPr>
        <p:txBody>
          <a:bodyPr wrap="square" rtlCol="0">
            <a:spAutoFit/>
          </a:bodyPr>
          <a:lstStyle/>
          <a:p>
            <a:pPr lvl="0" algn="r" defTabSz="1778000" rtl="1">
              <a:spcBef>
                <a:spcPct val="0"/>
              </a:spcBef>
              <a:spcAft>
                <a:spcPct val="35000"/>
              </a:spcAft>
              <a:defRPr/>
            </a:pPr>
            <a:r>
              <a:rPr lang="ar-BH" sz="2800" b="1" dirty="0">
                <a:solidFill>
                  <a:srgbClr val="FF0000"/>
                </a:solidFill>
                <a:latin typeface="Sakkal Majalla" panose="02000000000000000000" pitchFamily="2" charset="-78"/>
                <a:cs typeface="Sakkal Majalla" panose="02000000000000000000" pitchFamily="2" charset="-78"/>
              </a:rPr>
              <a:t>الوحيُ لغةً هو الإعلامُ في خفاءٍ وسُرْعة، يُقال: أوحيتُ إليه، أي: كلّمته خُفْيَةً.</a:t>
            </a:r>
          </a:p>
          <a:p>
            <a:pPr algn="r" defTabSz="1778000" rtl="1">
              <a:spcBef>
                <a:spcPct val="0"/>
              </a:spcBef>
              <a:spcAft>
                <a:spcPct val="35000"/>
              </a:spcAft>
              <a:defRPr/>
            </a:pPr>
            <a:r>
              <a:rPr lang="ar-BH" sz="2800" b="1" dirty="0">
                <a:solidFill>
                  <a:srgbClr val="FF0000"/>
                </a:solidFill>
                <a:latin typeface="Sakkal Majalla" panose="02000000000000000000" pitchFamily="2" charset="-78"/>
                <a:cs typeface="Sakkal Majalla" panose="02000000000000000000" pitchFamily="2" charset="-78"/>
              </a:rPr>
              <a:t>وأمّا شرعًا فهو إعلامُ الله تعالى إلى نَبِيٍّ من أنبيائه.  </a:t>
            </a:r>
          </a:p>
        </p:txBody>
      </p:sp>
      <p:sp>
        <p:nvSpPr>
          <p:cNvPr id="13" name="TextBox 12">
            <a:extLst>
              <a:ext uri="{FF2B5EF4-FFF2-40B4-BE49-F238E27FC236}">
                <a16:creationId xmlns:a16="http://schemas.microsoft.com/office/drawing/2014/main" id="{1A99CB30-E35C-4937-A20E-AA10E0A82BA7}"/>
              </a:ext>
            </a:extLst>
          </p:cNvPr>
          <p:cNvSpPr txBox="1"/>
          <p:nvPr/>
        </p:nvSpPr>
        <p:spPr>
          <a:xfrm>
            <a:off x="332462" y="3868419"/>
            <a:ext cx="11496688" cy="954107"/>
          </a:xfrm>
          <a:prstGeom prst="rect">
            <a:avLst/>
          </a:prstGeom>
          <a:solidFill>
            <a:schemeClr val="accent6">
              <a:lumMod val="20000"/>
              <a:lumOff val="80000"/>
            </a:schemeClr>
          </a:solidFill>
        </p:spPr>
        <p:txBody>
          <a:bodyPr wrap="square" rtlCol="0">
            <a:spAutoFit/>
          </a:bodyPr>
          <a:lstStyle/>
          <a:p>
            <a:pPr algn="just"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قال تعالى: </a:t>
            </a: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rgbClr val="FF0000"/>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 </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وَمَا كَانَ لِبَشَرٍ أَنْ يُكَلِّمَهُ اللَّهُ إِلاَّ وَحْيًا أَوْ مِنْ وَراءِ حِجابٍ أَوْ يُرْسِلَ رَسُولاً فَيُوحِيَ بِإِذْنِهِ مَا يَشاءُ إِنَّهُ عَلِيٌّ حَكِيمٌ </a:t>
            </a:r>
            <a:r>
              <a:rPr lang="ar-SA" sz="2800" b="1" dirty="0">
                <a:solidFill>
                  <a:srgbClr val="FF0000"/>
                </a:solidFill>
                <a:latin typeface="Sakkal Majalla" panose="02000000000000000000" pitchFamily="2" charset="-78"/>
                <a:cs typeface="Sakkal Majalla" panose="020000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0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سورة الشورى، الآية 51.</a:t>
            </a:r>
          </a:p>
        </p:txBody>
      </p:sp>
      <p:sp>
        <p:nvSpPr>
          <p:cNvPr id="14" name="TextBox 12">
            <a:extLst>
              <a:ext uri="{FF2B5EF4-FFF2-40B4-BE49-F238E27FC236}">
                <a16:creationId xmlns:a16="http://schemas.microsoft.com/office/drawing/2014/main" id="{4204581F-BEA4-49CB-83CE-FFC599E0020D}"/>
              </a:ext>
            </a:extLst>
          </p:cNvPr>
          <p:cNvSpPr txBox="1"/>
          <p:nvPr/>
        </p:nvSpPr>
        <p:spPr>
          <a:xfrm>
            <a:off x="332462" y="5276789"/>
            <a:ext cx="11496688" cy="523220"/>
          </a:xfrm>
          <a:prstGeom prst="rect">
            <a:avLst/>
          </a:prstGeom>
          <a:solidFill>
            <a:schemeClr val="accent6">
              <a:lumMod val="20000"/>
              <a:lumOff val="80000"/>
            </a:schemeClr>
          </a:solidFill>
        </p:spPr>
        <p:txBody>
          <a:bodyPr wrap="square" rtlCol="0">
            <a:spAutoFit/>
          </a:bodyPr>
          <a:lstStyle/>
          <a:p>
            <a:pPr algn="just" rtl="1"/>
            <a:r>
              <a:rPr lang="ar-BH" sz="28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الإيمان بالوحي واجبٌ؛ لأنّه </a:t>
            </a:r>
            <a:r>
              <a:rPr lang="ar-BH" sz="2800" b="1" dirty="0">
                <a:solidFill>
                  <a:srgbClr val="FF0000"/>
                </a:solidFill>
                <a:latin typeface="Sakkal Majalla" panose="02000000000000000000" pitchFamily="2" charset="-78"/>
                <a:cs typeface="Sakkal Majalla" panose="02000000000000000000" pitchFamily="2" charset="-78"/>
              </a:rPr>
              <a:t>ثابتٌ بنصّ القرآن الكريم والسنة النبوية</a:t>
            </a:r>
            <a:r>
              <a:rPr lang="ar-BH" sz="2800" dirty="0">
                <a:solidFill>
                  <a:srgbClr val="FF0000"/>
                </a:solidFill>
                <a:latin typeface="Sakkal Majalla" panose="02000000000000000000" pitchFamily="2" charset="-78"/>
                <a:cs typeface="Sakkal Majalla" panose="02000000000000000000" pitchFamily="2" charset="-78"/>
              </a:rPr>
              <a:t>.</a:t>
            </a:r>
            <a:endParaRPr lang="ar-BH" sz="280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endParaRPr>
          </a:p>
        </p:txBody>
      </p:sp>
      <p:sp>
        <p:nvSpPr>
          <p:cNvPr id="15" name="مخطط انسيابي: تخزين بالوصول التسلسلي 14">
            <a:extLst>
              <a:ext uri="{FF2B5EF4-FFF2-40B4-BE49-F238E27FC236}">
                <a16:creationId xmlns:a16="http://schemas.microsoft.com/office/drawing/2014/main" id="{88143506-06D7-4BB4-AEB6-1FCE60B077A2}"/>
              </a:ext>
            </a:extLst>
          </p:cNvPr>
          <p:cNvSpPr/>
          <p:nvPr/>
        </p:nvSpPr>
        <p:spPr>
          <a:xfrm>
            <a:off x="332462" y="728097"/>
            <a:ext cx="2676939" cy="676523"/>
          </a:xfrm>
          <a:prstGeom prst="flowChartMagneticTape">
            <a:avLst/>
          </a:prstGeom>
          <a:solidFill>
            <a:schemeClr val="accent1">
              <a:lumMod val="20000"/>
              <a:lumOff val="80000"/>
            </a:schemeClr>
          </a:solidFill>
          <a:ln>
            <a:solidFill>
              <a:srgbClr val="92CFE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BH" sz="2400" b="1" dirty="0">
                <a:latin typeface="Sakkal Majalla" panose="02000000000000000000" pitchFamily="2" charset="-78"/>
                <a:cs typeface="Sakkal Majalla" panose="02000000000000000000" pitchFamily="2" charset="-78"/>
              </a:rPr>
              <a:t>لا تستعجل الإجابة</a:t>
            </a:r>
            <a:endParaRPr lang="en-US"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91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6" presetClass="entr" presetSubtype="2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14211</TotalTime>
  <Words>1191</Words>
  <Application>Microsoft Office PowerPoint</Application>
  <PresentationFormat>Widescreen</PresentationFormat>
  <Paragraphs>140</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AGA Arabesque</vt:lpstr>
      <vt:lpstr>Arial</vt:lpstr>
      <vt:lpstr>Calibri</vt:lpstr>
      <vt:lpstr>Calibri Light</vt:lpstr>
      <vt:lpstr>Sakkal Majalla</vt:lpstr>
      <vt:lpstr>Times New Roman</vt:lpstr>
      <vt:lpstr>Traditional Arabic</vt:lpstr>
      <vt:lpstr>2_Office Theme</vt:lpstr>
      <vt:lpstr>PowerPoint Presentation</vt:lpstr>
      <vt:lpstr>    عزيزي المتعلّم، مع نهاية هذا الدّرس ستكون قادرًا على أنْ: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user</cp:lastModifiedBy>
  <cp:revision>658</cp:revision>
  <dcterms:created xsi:type="dcterms:W3CDTF">2020-03-04T10:47:58Z</dcterms:created>
  <dcterms:modified xsi:type="dcterms:W3CDTF">2021-02-01T06:26:11Z</dcterms:modified>
</cp:coreProperties>
</file>