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302" r:id="rId3"/>
    <p:sldId id="303" r:id="rId4"/>
    <p:sldId id="277" r:id="rId5"/>
    <p:sldId id="282" r:id="rId6"/>
    <p:sldId id="307" r:id="rId7"/>
    <p:sldId id="308" r:id="rId8"/>
    <p:sldId id="309" r:id="rId9"/>
    <p:sldId id="310" r:id="rId10"/>
    <p:sldId id="289" r:id="rId11"/>
    <p:sldId id="312" r:id="rId12"/>
    <p:sldId id="313" r:id="rId13"/>
    <p:sldId id="317" r:id="rId14"/>
    <p:sldId id="297" r:id="rId15"/>
    <p:sldId id="316" r:id="rId16"/>
    <p:sldId id="276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24" autoAdjust="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0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0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3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9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29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8324083" y="6477000"/>
            <a:ext cx="3419475" cy="381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0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0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3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59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4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 userDrawn="1"/>
        </p:nvSpPr>
        <p:spPr>
          <a:xfrm>
            <a:off x="7934325" y="634047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A13ED-770C-46E1-B9FC-24BCCC24C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295525" y="414873"/>
            <a:ext cx="7600950" cy="1265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24094" y="4125431"/>
            <a:ext cx="3143810" cy="176202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ar-SA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القرآن الكريم والسنة النبوية</a:t>
            </a:r>
            <a:endParaRPr lang="ar-BH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lnSpc>
                <a:spcPct val="150000"/>
              </a:lnSpc>
              <a:defRPr/>
            </a:pPr>
            <a:r>
              <a:rPr lang="ar-SA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دين 103</a:t>
            </a:r>
          </a:p>
          <a:p>
            <a:pPr algn="ctr">
              <a:lnSpc>
                <a:spcPct val="150000"/>
              </a:lnSpc>
              <a:defRPr/>
            </a:pPr>
            <a:r>
              <a:rPr lang="ar-BH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الدّراسي </a:t>
            </a:r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endParaRPr lang="ar-BH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6532" y="2118093"/>
            <a:ext cx="5378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rtl="1"/>
            <a:r>
              <a:rPr lang="ar-SA" sz="9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التفسير</a:t>
            </a:r>
            <a:endParaRPr lang="ar-BH" sz="13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2F0289EC-BB37-4A6F-9560-35CE17F65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2" y="2091785"/>
            <a:ext cx="3143811" cy="37956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35387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2"/>
          <p:cNvSpPr/>
          <p:nvPr/>
        </p:nvSpPr>
        <p:spPr>
          <a:xfrm>
            <a:off x="7803457" y="537196"/>
            <a:ext cx="4268183" cy="2836368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SA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القرآن الكريم </a:t>
            </a:r>
          </a:p>
          <a:p>
            <a:pPr lvl="0" algn="just" rtl="1"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ومثاله: </a:t>
            </a: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قوله تعالى:</a:t>
            </a:r>
            <a:r>
              <a:rPr kumimoji="0" lang="ar-SA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﴿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فَتَلَقَّى آَدَمُ مِنْ رَبِّهِ كَلِمَاتٍ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﴾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. بينتها الآية الكريمة في سورة الأعراف: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﴿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قَالَا رَبَّنَا ظَلَمْنَا أَنْفُسَنَا وَإِنْ لَمْ تَغْفِرْ لَنَا وَتَرْحَمْنَا لَنَكُونَنَّ مِنَ الْخَاسِرِينَ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﴾</a:t>
            </a:r>
            <a:r>
              <a:rPr lang="en-US" sz="2800" dirty="0">
                <a:latin typeface="Sakkal Majalla" pitchFamily="2" charset="-78"/>
                <a:cs typeface="Sakkal Majalla" pitchFamily="2" charset="-78"/>
              </a:rPr>
              <a:t>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ound Single Corner Rectangle 4"/>
          <p:cNvSpPr/>
          <p:nvPr/>
        </p:nvSpPr>
        <p:spPr>
          <a:xfrm>
            <a:off x="120361" y="513930"/>
            <a:ext cx="4268184" cy="2882900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</a:t>
            </a:r>
          </a:p>
          <a:p>
            <a:pPr lvl="0" algn="just" rtl="1">
              <a:defRPr/>
            </a:pPr>
            <a:r>
              <a:rPr lang="ar-SA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كان الصحابة </a:t>
            </a:r>
            <a:r>
              <a:rPr lang="ar-SA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  <a:sym typeface="AGA Arabesque" panose="05010101010101010101" pitchFamily="2" charset="2"/>
              </a:rPr>
              <a:t></a:t>
            </a:r>
            <a:r>
              <a:rPr lang="ar-SA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يعتمدون كثير</a:t>
            </a:r>
            <a:r>
              <a:rPr lang="ar-BH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 على أشعار العرب وكلامهم في فهم ما يصعب عليه من ألفاظ القرآن الكريم. </a:t>
            </a:r>
            <a:r>
              <a:rPr lang="ar-SA" sz="25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ومثال ذلك </a:t>
            </a:r>
            <a:r>
              <a:rPr lang="ar-SA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قوله تعالى: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﴿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تِلْكَ إِذًا قِسْمَةٌ ضِيزَى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﴾</a:t>
            </a:r>
            <a:r>
              <a:rPr lang="ar-SA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تفسر كلمة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﴿</a:t>
            </a:r>
            <a:r>
              <a:rPr lang="ar-SA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ضيزى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﴾</a:t>
            </a:r>
            <a:r>
              <a:rPr lang="ar-SA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بمعناها في اللغة العربية وهو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الظلم والجو</a:t>
            </a:r>
            <a:r>
              <a:rPr lang="ar-BH" sz="25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ar-SA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cs typeface="Sakkal Majalla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ound Single Corner Rectangle 5"/>
          <p:cNvSpPr/>
          <p:nvPr/>
        </p:nvSpPr>
        <p:spPr>
          <a:xfrm>
            <a:off x="7803457" y="3616863"/>
            <a:ext cx="4268183" cy="2547634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uLnTx/>
                <a:uFillTx/>
                <a:latin typeface="Sakkal Majalla" pitchFamily="2" charset="-78"/>
                <a:cs typeface="Sakkal Majalla" pitchFamily="2" charset="-78"/>
              </a:rPr>
              <a:t>السنة</a:t>
            </a:r>
            <a:r>
              <a:rPr kumimoji="0" lang="ar-SA" sz="2800" b="1" i="0" u="none" strike="noStrike" kern="1200" cap="none" spc="0" normalizeH="0" noProof="0" dirty="0">
                <a:ln w="1905"/>
                <a:solidFill>
                  <a:srgbClr val="C00000"/>
                </a:solidFill>
                <a:uLnTx/>
                <a:uFillTx/>
                <a:latin typeface="Sakkal Majalla" pitchFamily="2" charset="-78"/>
                <a:cs typeface="Sakkal Majalla" pitchFamily="2" charset="-78"/>
              </a:rPr>
              <a:t> النبوية الشريفة</a:t>
            </a:r>
          </a:p>
          <a:p>
            <a:pPr lvl="0" algn="just" rtl="1">
              <a:defRPr/>
            </a:pPr>
            <a:r>
              <a:rPr lang="ar-SA" sz="2800" b="1" baseline="0" dirty="0">
                <a:ln w="1905"/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ومثال</a:t>
            </a:r>
            <a:r>
              <a:rPr lang="ar-SA" sz="2800" b="1" dirty="0">
                <a:ln w="1905"/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ذلك</a:t>
            </a:r>
            <a:r>
              <a:rPr lang="ar-SA" sz="2800" dirty="0">
                <a:ln w="1905"/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2800" dirty="0">
                <a:ln w="1905"/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تفسير النبي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ﷺ</a:t>
            </a:r>
            <a:r>
              <a:rPr lang="ar-SA" sz="2800" dirty="0">
                <a:ln w="1905"/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لقوله تعالى: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﴿</a:t>
            </a:r>
            <a:r>
              <a:rPr lang="ar-SA" sz="2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وَأَعِدُّوا لَهُمْ مَا اسْتَطَعْتُمْ مِنْ قُوَّةٍ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﴾</a:t>
            </a:r>
            <a:r>
              <a:rPr lang="ar-BH" sz="2800" dirty="0">
                <a:ln w="1905"/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>
                <a:ln w="1905"/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بقوله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ﷺ</a:t>
            </a:r>
            <a:r>
              <a:rPr lang="ar-SA" sz="2800" dirty="0">
                <a:ln w="1905"/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: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lang="ar-SA" sz="2800" dirty="0">
                <a:ln w="1905"/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ألا إن القوة الرمي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".</a:t>
            </a:r>
            <a:endParaRPr kumimoji="0" lang="ar-SA" sz="2800" i="0" u="none" strike="noStrike" kern="1200" cap="none" spc="0" normalizeH="0" baseline="0" noProof="0" dirty="0">
              <a:ln w="1905"/>
              <a:solidFill>
                <a:schemeClr val="tx1"/>
              </a:solidFill>
              <a:uLnTx/>
              <a:uFillTx/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Round Single Corner Rectangle 6"/>
          <p:cNvSpPr/>
          <p:nvPr/>
        </p:nvSpPr>
        <p:spPr>
          <a:xfrm>
            <a:off x="120361" y="3616863"/>
            <a:ext cx="4268183" cy="2547634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الاجتهاد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وهو يقوم على تفسير الآيات الكريمة بعد إعمال الجهد في فهم الألفاظ العربية ومعانيها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وأساليب العرب في التعبير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والوقوف على أسباب النزول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والتفسير المأثور.</a:t>
            </a:r>
            <a:endParaRPr kumimoji="0" lang="ar-SA" sz="2800" i="0" u="none" strike="noStrike" kern="1200" cap="none" spc="0" normalizeH="0" baseline="0" noProof="0" dirty="0">
              <a:ln w="1905"/>
              <a:solidFill>
                <a:srgbClr val="FF0000"/>
              </a:solidFill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ight Arrow 8"/>
          <p:cNvSpPr/>
          <p:nvPr/>
        </p:nvSpPr>
        <p:spPr>
          <a:xfrm>
            <a:off x="7151981" y="2119153"/>
            <a:ext cx="568325" cy="8001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ight Arrow 9"/>
          <p:cNvSpPr/>
          <p:nvPr/>
        </p:nvSpPr>
        <p:spPr>
          <a:xfrm>
            <a:off x="7151981" y="3862849"/>
            <a:ext cx="532319" cy="8382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10"/>
          <p:cNvSpPr/>
          <p:nvPr/>
        </p:nvSpPr>
        <p:spPr>
          <a:xfrm>
            <a:off x="4459963" y="2119153"/>
            <a:ext cx="669046" cy="8001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Left Arrow 11"/>
          <p:cNvSpPr/>
          <p:nvPr/>
        </p:nvSpPr>
        <p:spPr>
          <a:xfrm>
            <a:off x="4530961" y="3852621"/>
            <a:ext cx="598048" cy="8382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3"/>
          <p:cNvSpPr/>
          <p:nvPr/>
        </p:nvSpPr>
        <p:spPr>
          <a:xfrm>
            <a:off x="5294334" y="1874153"/>
            <a:ext cx="1692322" cy="27417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التفسير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0E180320-AB0A-4AE6-9830-FCDEA9FFB14F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xmlns="" id="{57AAF7B3-56C1-4A44-ADE5-E969FCC22CF9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uble Wave 14">
            <a:extLst>
              <a:ext uri="{FF2B5EF4-FFF2-40B4-BE49-F238E27FC236}">
                <a16:creationId xmlns:a16="http://schemas.microsoft.com/office/drawing/2014/main" xmlns="" id="{93D5CB1E-1030-4496-B176-A818C0207DA9}"/>
              </a:ext>
            </a:extLst>
          </p:cNvPr>
          <p:cNvSpPr/>
          <p:nvPr/>
        </p:nvSpPr>
        <p:spPr>
          <a:xfrm>
            <a:off x="4434482" y="84622"/>
            <a:ext cx="3323037" cy="940653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رابعا: </a:t>
            </a:r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التفسير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4061459" y="210127"/>
            <a:ext cx="4069082" cy="707886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خامسا: </a:t>
            </a:r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شروط </a:t>
            </a:r>
            <a:r>
              <a:rPr lang="ar-SA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المفس</a:t>
            </a:r>
            <a:r>
              <a:rPr lang="ar-B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828261" y="980728"/>
            <a:ext cx="1053547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4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ينبغي أن تتوافر فيمن يقوم على تفسير كتاب الله تعالى شروط منها</a:t>
            </a:r>
            <a:endParaRPr lang="ar-SA" sz="4000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856719" y="1792588"/>
            <a:ext cx="3047560" cy="4399718"/>
          </a:xfrm>
          <a:prstGeom prst="round2DiagRect">
            <a:avLst/>
          </a:prstGeom>
          <a:noFill/>
          <a:ln w="28575"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1 – أن يكون تقي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ًّ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 ورع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صحيح العقيدة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متحل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 بأخلاق القرآن الكريم وآدابه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بعيد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 عن الهوى والتعصب</a:t>
            </a:r>
            <a:r>
              <a:rPr lang="ar-SA" dirty="0"/>
              <a:t>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656424" y="1792588"/>
            <a:ext cx="3047560" cy="4399720"/>
          </a:xfrm>
          <a:prstGeom prst="round2DiagRect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2 – أن يكون ذا قدرة عقلية تمكنه من فهم معاني القرآن الكريم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واستنباط أحكامه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والترجيح بين التعارض</a:t>
            </a:r>
            <a:r>
              <a:rPr lang="ar-BH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والجمع بين الأقوال.</a:t>
            </a:r>
            <a:endParaRPr lang="ar-SA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B8827161-E290-4387-8C83-0CEFECC3225B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xmlns="" id="{A568BACA-5FAC-45A9-ADEC-E233509F2C18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تمرير عمودي 12">
            <a:extLst>
              <a:ext uri="{FF2B5EF4-FFF2-40B4-BE49-F238E27FC236}">
                <a16:creationId xmlns:a16="http://schemas.microsoft.com/office/drawing/2014/main" xmlns="" id="{DCA21E66-CCB4-43BA-8D00-90D7541FE81D}"/>
              </a:ext>
            </a:extLst>
          </p:cNvPr>
          <p:cNvSpPr/>
          <p:nvPr/>
        </p:nvSpPr>
        <p:spPr>
          <a:xfrm>
            <a:off x="287722" y="1792588"/>
            <a:ext cx="5215968" cy="4399722"/>
          </a:xfrm>
          <a:prstGeom prst="round2DiagRect">
            <a:avLst/>
          </a:prstGeom>
          <a:noFill/>
          <a:ln w="28575"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71450" indent="-171450" algn="just" rtl="1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3 – أن يتقن </a:t>
            </a:r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قدر</a:t>
            </a:r>
            <a:r>
              <a:rPr lang="ar-BH" sz="3600" dirty="0" smtClean="0"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ا مناسب</a:t>
            </a:r>
            <a:r>
              <a:rPr lang="ar-BH" sz="3600" dirty="0" smtClean="0"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ا 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من العلوم الضرورية للمفسر</a:t>
            </a:r>
            <a:r>
              <a:rPr lang="ar-BH" sz="3600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 ومنها:</a:t>
            </a:r>
            <a:endParaRPr lang="ar-BH" sz="3600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marL="171450" indent="-171450" algn="just" rtl="1"/>
            <a:r>
              <a:rPr lang="ar-SA" sz="36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- علوم القرآن الكريم مثل: أسباب النزول والناسخ والمنسوخ.</a:t>
            </a:r>
          </a:p>
          <a:p>
            <a:pPr marL="171450" indent="-171450" algn="just" rtl="1"/>
            <a:r>
              <a:rPr lang="ar-SA" sz="3600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- السنة النبوية الشريفة.</a:t>
            </a:r>
          </a:p>
          <a:p>
            <a:pPr marL="171450" indent="-171450" algn="just" rtl="1">
              <a:buFontTx/>
              <a:buChar char="-"/>
            </a:pPr>
            <a:r>
              <a:rPr lang="ar-BH" sz="36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فتاوى الصحابة </a:t>
            </a:r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وأقوالهم</a:t>
            </a:r>
            <a:r>
              <a:rPr lang="ar-BH" sz="3600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  <a:p>
            <a:pPr marL="171450" indent="-171450" algn="just" rtl="1">
              <a:buFontTx/>
              <a:buChar char="-"/>
            </a:pPr>
            <a:r>
              <a:rPr lang="ar-BH" sz="36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اللغة العربية وعلومها </a:t>
            </a:r>
            <a:r>
              <a:rPr lang="ar-SA" sz="3600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وآدابها</a:t>
            </a:r>
            <a:r>
              <a:rPr lang="ar-BH" sz="3600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600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  <a:p>
            <a:pPr marL="171450" indent="-171450" algn="just" rtl="1">
              <a:buFontTx/>
              <a:buChar char="-"/>
            </a:pPr>
            <a:r>
              <a:rPr lang="ar-BH" sz="36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علم أصول الفقه وقواعد</a:t>
            </a:r>
            <a:r>
              <a:rPr lang="ar-BH" sz="36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ه.</a:t>
            </a:r>
            <a:endParaRPr lang="ar-SA" sz="36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13">
            <a:extLst>
              <a:ext uri="{FF2B5EF4-FFF2-40B4-BE49-F238E27FC236}">
                <a16:creationId xmlns:a16="http://schemas.microsoft.com/office/drawing/2014/main" xmlns="" id="{E18AD0F1-5799-4C2E-9CBF-CEA2DE8D31D9}"/>
              </a:ext>
            </a:extLst>
          </p:cNvPr>
          <p:cNvSpPr/>
          <p:nvPr/>
        </p:nvSpPr>
        <p:spPr>
          <a:xfrm>
            <a:off x="452845" y="525228"/>
            <a:ext cx="11286308" cy="976809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altLang="ko-KR" sz="36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نشاط:</a:t>
            </a:r>
            <a:endParaRPr lang="ar-BH" altLang="ko-KR" sz="36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مثل لشرطين أساسيين </a:t>
            </a:r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ينبغي توافر</a:t>
            </a:r>
            <a:r>
              <a:rPr lang="ar-BH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هما </a:t>
            </a:r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فيمن يقوم بتفسير القرآن </a:t>
            </a:r>
            <a:endParaRPr lang="ko-KR" altLang="en-US" sz="1531" dirty="0">
              <a:solidFill>
                <a:schemeClr val="tx1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B8827161-E290-4387-8C83-0CEFECC3225B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xmlns="" id="{A568BACA-5FAC-45A9-ADEC-E233509F2C18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مستطيل مستدير الزوايا 12">
            <a:extLst>
              <a:ext uri="{FF2B5EF4-FFF2-40B4-BE49-F238E27FC236}">
                <a16:creationId xmlns:a16="http://schemas.microsoft.com/office/drawing/2014/main" xmlns="" id="{511B0040-50C7-4484-A804-AAB1E0F43AFA}"/>
              </a:ext>
            </a:extLst>
          </p:cNvPr>
          <p:cNvSpPr/>
          <p:nvPr/>
        </p:nvSpPr>
        <p:spPr>
          <a:xfrm>
            <a:off x="8856719" y="1792588"/>
            <a:ext cx="3047560" cy="4399718"/>
          </a:xfrm>
          <a:prstGeom prst="round2DiagRect">
            <a:avLst/>
          </a:prstGeom>
          <a:noFill/>
          <a:ln w="28575"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 – أن يكون تقي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ًّ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ورع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صحيح العقيدة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متحل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بأخلاق القرآن الكريم وآدابه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بعيد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عن الهوى والتعصب</a:t>
            </a:r>
            <a:r>
              <a:rPr lang="ar-SA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مستطيل مستدير الزوايا 13">
            <a:extLst>
              <a:ext uri="{FF2B5EF4-FFF2-40B4-BE49-F238E27FC236}">
                <a16:creationId xmlns:a16="http://schemas.microsoft.com/office/drawing/2014/main" xmlns="" id="{56B9C064-4285-45B6-B5AE-F43F9CC1345C}"/>
              </a:ext>
            </a:extLst>
          </p:cNvPr>
          <p:cNvSpPr/>
          <p:nvPr/>
        </p:nvSpPr>
        <p:spPr>
          <a:xfrm>
            <a:off x="5656424" y="1792588"/>
            <a:ext cx="3047560" cy="4399720"/>
          </a:xfrm>
          <a:prstGeom prst="round2DiagRect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 – أن يكون ذا قدرة عقلية تمكنه من فهم معاني القرآن الكريم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واستنباط أحكامه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والترجيح بين التعارض</a:t>
            </a:r>
            <a:r>
              <a:rPr lang="ar-BH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والجمع بين الأقوال.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تمرير عمودي 12">
            <a:extLst>
              <a:ext uri="{FF2B5EF4-FFF2-40B4-BE49-F238E27FC236}">
                <a16:creationId xmlns:a16="http://schemas.microsoft.com/office/drawing/2014/main" xmlns="" id="{9D974140-FF79-448F-9982-C45FA8CF9902}"/>
              </a:ext>
            </a:extLst>
          </p:cNvPr>
          <p:cNvSpPr/>
          <p:nvPr/>
        </p:nvSpPr>
        <p:spPr>
          <a:xfrm>
            <a:off x="287722" y="1792588"/>
            <a:ext cx="5215968" cy="4399722"/>
          </a:xfrm>
          <a:prstGeom prst="round2DiagRect">
            <a:avLst/>
          </a:prstGeom>
          <a:noFill/>
          <a:ln w="28575"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71450" indent="-171450" algn="just" rtl="1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3 – أن يتقن قدر</a:t>
            </a:r>
            <a:r>
              <a:rPr lang="ar-BH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مناسب</a:t>
            </a:r>
            <a:r>
              <a:rPr lang="ar-BH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 من العلوم الضرورية للمفسر</a:t>
            </a:r>
            <a:r>
              <a:rPr lang="ar-BH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ومنها:</a:t>
            </a:r>
            <a:endParaRPr lang="ar-BH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171450" indent="-171450" algn="just" rtl="1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علوم القرآن الكريم مثل: أسباب النزول والناسخ والمنسوخ.</a:t>
            </a:r>
          </a:p>
          <a:p>
            <a:pPr marL="171450" indent="-171450" algn="just" rtl="1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السنة النبوية الشريفة.</a:t>
            </a:r>
          </a:p>
          <a:p>
            <a:pPr marL="171450" indent="-171450" algn="just" rtl="1">
              <a:buFontTx/>
              <a:buChar char="-"/>
            </a:pPr>
            <a:r>
              <a:rPr lang="ar-BH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فتاوى الصحابة 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وأقوالهم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171450" indent="-171450" algn="just" rtl="1">
              <a:buFontTx/>
              <a:buChar char="-"/>
            </a:pPr>
            <a:r>
              <a:rPr lang="ar-BH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اللغة العربية وعلومها 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وآدابها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171450" indent="-171450" algn="just" rtl="1">
              <a:buFontTx/>
              <a:buChar char="-"/>
            </a:pPr>
            <a:r>
              <a:rPr lang="ar-BH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علم أصول الفقه وقواعد</a:t>
            </a:r>
            <a:r>
              <a:rPr lang="ar-BH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ه.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BE46CD34-0514-49D7-A3F2-D55E46EFB744}"/>
              </a:ext>
            </a:extLst>
          </p:cNvPr>
          <p:cNvSpPr/>
          <p:nvPr/>
        </p:nvSpPr>
        <p:spPr>
          <a:xfrm>
            <a:off x="10473538" y="362487"/>
            <a:ext cx="1501046" cy="130229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608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1941" y="1415672"/>
            <a:ext cx="9949860" cy="4363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justLow" rtl="1"/>
            <a:endParaRPr lang="ar-BH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1ـ 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بين التفسير بالمأثور والتفسير بالرأي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Low" rtl="1"/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التفسير بالمأثور يعتمد المفسر في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على ما جاء في الحديث الشريف وأقوال الصحابة والتابعين. أما التفسير بالرأي فيعتمد فيه المفسر على الاجتهاد.</a:t>
            </a:r>
            <a:endParaRPr lang="ar-SA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BH" sz="2700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بدأ علم التفسير في عهد النبي 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وضح ذلك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فقد كان الصحابة رضي الله عنهم يسألون النبي 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فيما اشتبه عليهم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ـ علِّل و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تو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 شروط معينة 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A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المفسر</a:t>
            </a:r>
            <a:r>
              <a:rPr lang="ar-BH" sz="27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لأن علم الت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فسير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علم جلي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القدر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عظيم الخط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ر، 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يتناول في موضوعه كتاب الل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تعال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ى،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ويجعل من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ثماره تقويم السلوك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وتهذيب النفوس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وتحقيق السعادة في الدارين للفرد والمجتمعات</a:t>
            </a:r>
            <a:r>
              <a:rPr lang="ar-BH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l" rtl="1"/>
            <a:endParaRPr lang="ar-SA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0941" y="457625"/>
            <a:ext cx="333810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0941" y="444987"/>
            <a:ext cx="333810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النّشاط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8756EE02-E870-43E8-AED2-CE518CE776CA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xmlns="" id="{A47B9A38-13C5-4B53-8817-9B2826AB6ED5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7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2"/>
          <p:cNvSpPr/>
          <p:nvPr/>
        </p:nvSpPr>
        <p:spPr>
          <a:xfrm>
            <a:off x="8184392" y="493423"/>
            <a:ext cx="3617890" cy="279818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" rtl="1">
              <a:lnSpc>
                <a:spcPct val="150000"/>
              </a:lnSpc>
              <a:defRPr/>
            </a:pP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>
              <a:lnSpc>
                <a:spcPct val="150000"/>
              </a:lnSpc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التفسير اصطلاحا هو: 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</a:t>
            </a:r>
          </a:p>
          <a:p>
            <a:pPr algn="ctr" rtl="1">
              <a:lnSpc>
                <a:spcPct val="150000"/>
              </a:lnSpc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</a:t>
            </a:r>
            <a:endParaRPr lang="ar-BH" sz="28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ar-SA" sz="28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ound Single Corner Rectangle 4"/>
          <p:cNvSpPr/>
          <p:nvPr/>
        </p:nvSpPr>
        <p:spPr>
          <a:xfrm>
            <a:off x="389718" y="493423"/>
            <a:ext cx="3644900" cy="279818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التفسير هي:</a:t>
            </a:r>
            <a:endParaRPr lang="ar-BH" sz="2800" b="1" u="sn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ـ .........................................</a:t>
            </a:r>
            <a:endParaRPr lang="ar-SA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ـ .........................................</a:t>
            </a:r>
          </a:p>
          <a:p>
            <a:pPr algn="just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ـ .........................................</a:t>
            </a:r>
          </a:p>
          <a:p>
            <a:pPr algn="just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ـ .........................................</a:t>
            </a:r>
            <a:endParaRPr lang="ar-SA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ound Single Corner Rectangle 5"/>
          <p:cNvSpPr/>
          <p:nvPr/>
        </p:nvSpPr>
        <p:spPr>
          <a:xfrm>
            <a:off x="8184392" y="3394022"/>
            <a:ext cx="3617890" cy="279818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سم كتابين اعتمدا على التفسير بالمأثور، وآخرين اعتمدا على التفسير بالرأي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</a:t>
            </a:r>
          </a:p>
          <a:p>
            <a:pPr algn="just" rtl="1">
              <a:lnSpc>
                <a:spcPct val="150000"/>
              </a:lnSpc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</a:t>
            </a:r>
          </a:p>
        </p:txBody>
      </p:sp>
      <p:sp>
        <p:nvSpPr>
          <p:cNvPr id="5" name="Round Single Corner Rectangle 6"/>
          <p:cNvSpPr/>
          <p:nvPr/>
        </p:nvSpPr>
        <p:spPr>
          <a:xfrm>
            <a:off x="389719" y="3394023"/>
            <a:ext cx="3644900" cy="2758584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شروط التي يجب توافرها في المفسر: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أ-...........................................</a:t>
            </a:r>
          </a:p>
          <a:p>
            <a:pPr algn="just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ب-..........................................</a:t>
            </a:r>
            <a:endParaRPr lang="ar-SA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ت-..........................................</a:t>
            </a:r>
            <a:endParaRPr lang="ar-SA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ight Arrow 8"/>
          <p:cNvSpPr/>
          <p:nvPr/>
        </p:nvSpPr>
        <p:spPr>
          <a:xfrm>
            <a:off x="7476790" y="1955869"/>
            <a:ext cx="609600" cy="8001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ight Arrow 9"/>
          <p:cNvSpPr/>
          <p:nvPr/>
        </p:nvSpPr>
        <p:spPr>
          <a:xfrm>
            <a:off x="7475607" y="4002154"/>
            <a:ext cx="609600" cy="8382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10"/>
          <p:cNvSpPr/>
          <p:nvPr/>
        </p:nvSpPr>
        <p:spPr>
          <a:xfrm>
            <a:off x="4339418" y="1955869"/>
            <a:ext cx="609600" cy="8001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Left Arrow 11"/>
          <p:cNvSpPr/>
          <p:nvPr/>
        </p:nvSpPr>
        <p:spPr>
          <a:xfrm>
            <a:off x="4290964" y="3955837"/>
            <a:ext cx="658054" cy="8382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9800" y="126207"/>
            <a:ext cx="2794000" cy="508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النّشاط الختاميّ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 Single Corner Rectangle 3"/>
          <p:cNvSpPr/>
          <p:nvPr/>
        </p:nvSpPr>
        <p:spPr>
          <a:xfrm>
            <a:off x="4749800" y="876300"/>
            <a:ext cx="2794000" cy="723900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الطّالب املأ الخريطة المعرفية بما هو مطلوب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4"/>
          <p:cNvSpPr/>
          <p:nvPr/>
        </p:nvSpPr>
        <p:spPr>
          <a:xfrm>
            <a:off x="5063318" y="2052267"/>
            <a:ext cx="2251881" cy="27417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التفسير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030128D1-F968-48DE-8AE0-0AFF1BABD32D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xmlns="" id="{173FBB66-94BC-493F-BDAE-01B726236DFD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8223800" y="564931"/>
            <a:ext cx="3617890" cy="274176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" rtl="1">
              <a:lnSpc>
                <a:spcPct val="150000"/>
              </a:lnSpc>
              <a:defRPr/>
            </a:pP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التفسير اصطلاحا هو: 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altLang="ko-KR" sz="2400" b="1" dirty="0">
                <a:latin typeface="Sakkal Majalla" pitchFamily="2" charset="-78"/>
                <a:cs typeface="Sakkal Majalla" pitchFamily="2" charset="-78"/>
              </a:rPr>
              <a:t>هو علم يُفهم به كتاب الله تعالى</a:t>
            </a:r>
            <a:r>
              <a:rPr lang="ar-BH" altLang="ko-KR" sz="2400" b="1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altLang="ko-KR" sz="2400" b="1" dirty="0">
                <a:latin typeface="Sakkal Majalla" pitchFamily="2" charset="-78"/>
                <a:cs typeface="Sakkal Majalla" pitchFamily="2" charset="-78"/>
              </a:rPr>
              <a:t>ببيان معاني ألفاظه وشرح آياته</a:t>
            </a:r>
            <a:r>
              <a:rPr lang="ar-BH" altLang="ko-KR" sz="2400" b="1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altLang="ko-KR" sz="2400" b="1" dirty="0">
                <a:latin typeface="Sakkal Majalla" pitchFamily="2" charset="-78"/>
                <a:cs typeface="Sakkal Majalla" pitchFamily="2" charset="-78"/>
              </a:rPr>
              <a:t> وإظهار ما تضمن من أحكام و</a:t>
            </a:r>
            <a:r>
              <a:rPr lang="ar-BH" altLang="ko-KR" sz="2400" b="1" dirty="0">
                <a:latin typeface="Sakkal Majalla" pitchFamily="2" charset="-78"/>
                <a:cs typeface="Sakkal Majalla" pitchFamily="2" charset="-78"/>
              </a:rPr>
              <a:t>حِكَ</a:t>
            </a:r>
            <a:r>
              <a:rPr lang="ar-SA" altLang="ko-KR" sz="2400" b="1" dirty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BH" altLang="ko-KR" sz="2400" b="1" dirty="0"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SA" altLang="ko-KR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350310" y="564931"/>
            <a:ext cx="3878790" cy="2741761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endParaRPr lang="ar-BH" sz="2000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000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التفسير هي:</a:t>
            </a:r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sz="23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القرآن الكريم</a:t>
            </a:r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3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ar-BH" sz="23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 النبوية الشريفة</a:t>
            </a:r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sz="23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</a:t>
            </a:r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23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3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الاجتهاد.</a:t>
            </a:r>
          </a:p>
          <a:p>
            <a:pPr algn="just" rtl="1"/>
            <a:endParaRPr lang="ar-BH" sz="2000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2000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8223800" y="3551310"/>
            <a:ext cx="3617890" cy="2529113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 كتابين اعتمدا على التفسير بالمأثور، وآخرين اعتمدا على التفسير بالرأي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altLang="ko-K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altLang="ko-KR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تفسير الطبري وابن كثير.</a:t>
            </a:r>
            <a:endParaRPr lang="ar-BH" altLang="ko-KR" sz="2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تفسير الرازي وتفسير البيضاوي</a:t>
            </a:r>
            <a:r>
              <a:rPr lang="ar-SA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350310" y="3551309"/>
            <a:ext cx="3878790" cy="2601297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شروط التي يجب توافرها في المفسر: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تقي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صحيح </a:t>
            </a:r>
            <a:r>
              <a:rPr lang="ar-SA" sz="24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العقيدة</a:t>
            </a:r>
            <a:r>
              <a:rPr lang="ar-BH" sz="24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 قدرة عقلية تمكنه من فهم القرآن.</a:t>
            </a:r>
          </a:p>
          <a:p>
            <a:pPr algn="just" rtl="1"/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ت-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يتقن قدر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مناسب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 العلوم الضرورية كعلوم القرآن والسنة واللغة.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422675" y="2207478"/>
            <a:ext cx="609600" cy="8001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endParaRPr lang="ar-SA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422675" y="3875154"/>
            <a:ext cx="609600" cy="8382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endParaRPr lang="ar-SA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350224" y="2207478"/>
            <a:ext cx="609600" cy="8001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endParaRPr lang="ar-SA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306104" y="3857572"/>
            <a:ext cx="692150" cy="8382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endParaRPr lang="ar-SA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49800" y="126207"/>
            <a:ext cx="2794000" cy="508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l" defTabSz="68580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النّشاط الختاميّ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4749800" y="876300"/>
            <a:ext cx="2794000" cy="723900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الطّالب املأ الخريطة المعرفية بما هو مطلوب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63318" y="2052267"/>
            <a:ext cx="2238233" cy="27417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التفسير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5903C973-2F70-44C8-A378-38FDEBF060CF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xmlns="" id="{B9D5218C-71CE-4AA1-9534-2411FF3EEF2D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49483" y="631985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9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3399" t="4300" r="59635" b="2177"/>
          <a:stretch/>
        </p:blipFill>
        <p:spPr>
          <a:xfrm rot="5400000">
            <a:off x="4765640" y="-2724071"/>
            <a:ext cx="2660720" cy="9177101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4648396" y="1864480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u="sng" dirty="0">
                <a:solidFill>
                  <a:schemeClr val="accent1"/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  <a:endParaRPr lang="ar-BH" sz="2400" b="1" dirty="0">
              <a:solidFill>
                <a:schemeClr val="accent1"/>
              </a:solidFill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73767" y="2188202"/>
            <a:ext cx="58976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1350" dirty="0">
                <a:solidFill>
                  <a:srgbClr val="00B050"/>
                </a:solidFill>
              </a:rPr>
              <a:t/>
            </a:r>
            <a:br>
              <a:rPr lang="ar-BH" sz="1350" dirty="0">
                <a:solidFill>
                  <a:srgbClr val="00B050"/>
                </a:solidFill>
              </a:rPr>
            </a:br>
            <a:endParaRPr lang="ar-BH" sz="1350" dirty="0">
              <a:solidFill>
                <a:srgbClr val="00B05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690026" y="2799057"/>
            <a:ext cx="2811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الطّالب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261B75-043A-4807-A94D-CF5968B090ED}"/>
              </a:ext>
            </a:extLst>
          </p:cNvPr>
          <p:cNvSpPr/>
          <p:nvPr/>
        </p:nvSpPr>
        <p:spPr>
          <a:xfrm>
            <a:off x="3499294" y="3798180"/>
            <a:ext cx="5193409" cy="1713932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ar-BH" sz="5400" b="1" dirty="0">
                <a:ln w="22225">
                  <a:noFill/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الدّرس</a:t>
            </a:r>
          </a:p>
          <a:p>
            <a:pPr algn="ctr"/>
            <a:r>
              <a:rPr lang="ar-BH" sz="5400" b="1" dirty="0">
                <a:ln w="22225">
                  <a:noFill/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وفقكم الله وسدّد خطاكم</a:t>
            </a:r>
            <a:endParaRPr lang="en-US" sz="5400" b="1" dirty="0">
              <a:ln w="22225">
                <a:noFill/>
                <a:prstDash val="solid"/>
              </a:ln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3241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49228" y="437257"/>
            <a:ext cx="429354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الدّرس: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0329" y="1450852"/>
            <a:ext cx="80913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 ستكون قادرًا في نهاية الدّرس على أن: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98DF36-0454-4C0F-B948-2DBAEC74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82" y="157166"/>
            <a:ext cx="1717643" cy="1268068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4A7ACCE1-5A69-4817-B990-78D14EEC7BED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xmlns="" id="{742CAC8B-6F6E-4C0C-8D22-D86A9F8F1574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xmlns="" id="{26D332BA-94F6-4C14-848B-0A7CC0D9DD16}"/>
              </a:ext>
            </a:extLst>
          </p:cNvPr>
          <p:cNvSpPr/>
          <p:nvPr/>
        </p:nvSpPr>
        <p:spPr>
          <a:xfrm>
            <a:off x="6850505" y="2366878"/>
            <a:ext cx="4609921" cy="7247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توضّح </a:t>
            </a:r>
            <a:r>
              <a:rPr lang="ar-SA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معنى التفسير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xmlns="" id="{4556E4C4-D242-4170-B694-DEAA27CBEC55}"/>
              </a:ext>
            </a:extLst>
          </p:cNvPr>
          <p:cNvSpPr/>
          <p:nvPr/>
        </p:nvSpPr>
        <p:spPr>
          <a:xfrm>
            <a:off x="5441430" y="3142222"/>
            <a:ext cx="6018993" cy="7247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2- </a:t>
            </a:r>
            <a:r>
              <a:rPr lang="ar-BH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تبيِّن كيف نشأ</a:t>
            </a:r>
            <a:r>
              <a:rPr lang="ar-SA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علم التفسير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Rectangle: Rounded Corners 17">
            <a:extLst>
              <a:ext uri="{FF2B5EF4-FFF2-40B4-BE49-F238E27FC236}">
                <a16:creationId xmlns:a16="http://schemas.microsoft.com/office/drawing/2014/main" xmlns="" id="{95A99E3E-2F6E-44DD-8131-06668A36DC1E}"/>
              </a:ext>
            </a:extLst>
          </p:cNvPr>
          <p:cNvSpPr/>
          <p:nvPr/>
        </p:nvSpPr>
        <p:spPr>
          <a:xfrm>
            <a:off x="3949228" y="3913054"/>
            <a:ext cx="7511196" cy="724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3-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BH" sz="360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تحدّد</a:t>
            </a:r>
            <a:r>
              <a:rPr lang="ar-SA" sz="3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بداية تدوين التفسير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xmlns="" id="{7AA4697D-D81D-43CD-AB38-38FB277D2593}"/>
              </a:ext>
            </a:extLst>
          </p:cNvPr>
          <p:cNvSpPr/>
          <p:nvPr/>
        </p:nvSpPr>
        <p:spPr>
          <a:xfrm>
            <a:off x="2293495" y="4682405"/>
            <a:ext cx="9166929" cy="724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BH" sz="3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تعدّد</a:t>
            </a:r>
            <a:r>
              <a:rPr lang="ar-SA" sz="3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التفسير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1" name="Rectangle: Rounded Corners 17">
            <a:extLst>
              <a:ext uri="{FF2B5EF4-FFF2-40B4-BE49-F238E27FC236}">
                <a16:creationId xmlns:a16="http://schemas.microsoft.com/office/drawing/2014/main" xmlns="" id="{EFFBFE6A-A3ED-45C1-BA63-070C2D3782B5}"/>
              </a:ext>
            </a:extLst>
          </p:cNvPr>
          <p:cNvSpPr/>
          <p:nvPr/>
        </p:nvSpPr>
        <p:spPr>
          <a:xfrm>
            <a:off x="659567" y="5451756"/>
            <a:ext cx="10800857" cy="7247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BH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تبيّن </a:t>
            </a:r>
            <a:r>
              <a:rPr lang="ar-SA" sz="36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الشروط الواجب توفرها في المفسر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200"/>
                            </p:stCondLst>
                            <p:childTnLst>
                              <p:par>
                                <p:cTn id="5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6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600"/>
                            </p:stCondLst>
                            <p:childTnLst>
                              <p:par>
                                <p:cTn id="6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57042" y="284813"/>
            <a:ext cx="2477916" cy="688130"/>
          </a:xfrm>
          <a:custGeom>
            <a:avLst/>
            <a:gdLst>
              <a:gd name="connsiteX0" fmla="*/ 0 w 2477916"/>
              <a:gd name="connsiteY0" fmla="*/ 114691 h 688130"/>
              <a:gd name="connsiteX1" fmla="*/ 114691 w 2477916"/>
              <a:gd name="connsiteY1" fmla="*/ 0 h 688130"/>
              <a:gd name="connsiteX2" fmla="*/ 699310 w 2477916"/>
              <a:gd name="connsiteY2" fmla="*/ 0 h 688130"/>
              <a:gd name="connsiteX3" fmla="*/ 1216473 w 2477916"/>
              <a:gd name="connsiteY3" fmla="*/ 0 h 688130"/>
              <a:gd name="connsiteX4" fmla="*/ 1823577 w 2477916"/>
              <a:gd name="connsiteY4" fmla="*/ 0 h 688130"/>
              <a:gd name="connsiteX5" fmla="*/ 2363225 w 2477916"/>
              <a:gd name="connsiteY5" fmla="*/ 0 h 688130"/>
              <a:gd name="connsiteX6" fmla="*/ 2477916 w 2477916"/>
              <a:gd name="connsiteY6" fmla="*/ 114691 h 688130"/>
              <a:gd name="connsiteX7" fmla="*/ 2477916 w 2477916"/>
              <a:gd name="connsiteY7" fmla="*/ 573439 h 688130"/>
              <a:gd name="connsiteX8" fmla="*/ 2363225 w 2477916"/>
              <a:gd name="connsiteY8" fmla="*/ 688130 h 688130"/>
              <a:gd name="connsiteX9" fmla="*/ 1756121 w 2477916"/>
              <a:gd name="connsiteY9" fmla="*/ 688130 h 688130"/>
              <a:gd name="connsiteX10" fmla="*/ 1171502 w 2477916"/>
              <a:gd name="connsiteY10" fmla="*/ 688130 h 688130"/>
              <a:gd name="connsiteX11" fmla="*/ 654339 w 2477916"/>
              <a:gd name="connsiteY11" fmla="*/ 688130 h 688130"/>
              <a:gd name="connsiteX12" fmla="*/ 114691 w 2477916"/>
              <a:gd name="connsiteY12" fmla="*/ 688130 h 688130"/>
              <a:gd name="connsiteX13" fmla="*/ 0 w 2477916"/>
              <a:gd name="connsiteY13" fmla="*/ 573439 h 688130"/>
              <a:gd name="connsiteX14" fmla="*/ 0 w 2477916"/>
              <a:gd name="connsiteY14" fmla="*/ 114691 h 68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7916" h="688130" fill="none" extrusionOk="0">
                <a:moveTo>
                  <a:pt x="0" y="114691"/>
                </a:moveTo>
                <a:cubicBezTo>
                  <a:pt x="-1970" y="47332"/>
                  <a:pt x="51470" y="-1634"/>
                  <a:pt x="114691" y="0"/>
                </a:cubicBezTo>
                <a:cubicBezTo>
                  <a:pt x="340364" y="-9765"/>
                  <a:pt x="561919" y="54806"/>
                  <a:pt x="699310" y="0"/>
                </a:cubicBezTo>
                <a:cubicBezTo>
                  <a:pt x="836701" y="-54806"/>
                  <a:pt x="1108730" y="18240"/>
                  <a:pt x="1216473" y="0"/>
                </a:cubicBezTo>
                <a:cubicBezTo>
                  <a:pt x="1324216" y="-18240"/>
                  <a:pt x="1614976" y="52412"/>
                  <a:pt x="1823577" y="0"/>
                </a:cubicBezTo>
                <a:cubicBezTo>
                  <a:pt x="2032178" y="-52412"/>
                  <a:pt x="2114466" y="63845"/>
                  <a:pt x="2363225" y="0"/>
                </a:cubicBezTo>
                <a:cubicBezTo>
                  <a:pt x="2434533" y="15773"/>
                  <a:pt x="2471532" y="54716"/>
                  <a:pt x="2477916" y="114691"/>
                </a:cubicBezTo>
                <a:cubicBezTo>
                  <a:pt x="2493722" y="319606"/>
                  <a:pt x="2444242" y="438507"/>
                  <a:pt x="2477916" y="573439"/>
                </a:cubicBezTo>
                <a:cubicBezTo>
                  <a:pt x="2478690" y="634401"/>
                  <a:pt x="2437661" y="700125"/>
                  <a:pt x="2363225" y="688130"/>
                </a:cubicBezTo>
                <a:cubicBezTo>
                  <a:pt x="2111827" y="753422"/>
                  <a:pt x="1902933" y="680216"/>
                  <a:pt x="1756121" y="688130"/>
                </a:cubicBezTo>
                <a:cubicBezTo>
                  <a:pt x="1609309" y="696044"/>
                  <a:pt x="1336794" y="638925"/>
                  <a:pt x="1171502" y="688130"/>
                </a:cubicBezTo>
                <a:cubicBezTo>
                  <a:pt x="1006210" y="737335"/>
                  <a:pt x="775964" y="637679"/>
                  <a:pt x="654339" y="688130"/>
                </a:cubicBezTo>
                <a:cubicBezTo>
                  <a:pt x="532714" y="738581"/>
                  <a:pt x="341847" y="668973"/>
                  <a:pt x="114691" y="688130"/>
                </a:cubicBezTo>
                <a:cubicBezTo>
                  <a:pt x="38955" y="700676"/>
                  <a:pt x="-7367" y="652546"/>
                  <a:pt x="0" y="573439"/>
                </a:cubicBezTo>
                <a:cubicBezTo>
                  <a:pt x="-37134" y="393014"/>
                  <a:pt x="15416" y="298925"/>
                  <a:pt x="0" y="114691"/>
                </a:cubicBezTo>
                <a:close/>
              </a:path>
              <a:path w="2477916" h="688130" stroke="0" extrusionOk="0">
                <a:moveTo>
                  <a:pt x="0" y="114691"/>
                </a:moveTo>
                <a:cubicBezTo>
                  <a:pt x="-6417" y="47391"/>
                  <a:pt x="34706" y="6246"/>
                  <a:pt x="114691" y="0"/>
                </a:cubicBezTo>
                <a:cubicBezTo>
                  <a:pt x="410794" y="-55871"/>
                  <a:pt x="564041" y="49648"/>
                  <a:pt x="721795" y="0"/>
                </a:cubicBezTo>
                <a:cubicBezTo>
                  <a:pt x="879549" y="-49648"/>
                  <a:pt x="1005502" y="34437"/>
                  <a:pt x="1261443" y="0"/>
                </a:cubicBezTo>
                <a:cubicBezTo>
                  <a:pt x="1517384" y="-34437"/>
                  <a:pt x="1659644" y="20435"/>
                  <a:pt x="1778606" y="0"/>
                </a:cubicBezTo>
                <a:cubicBezTo>
                  <a:pt x="1897568" y="-20435"/>
                  <a:pt x="2194871" y="38916"/>
                  <a:pt x="2363225" y="0"/>
                </a:cubicBezTo>
                <a:cubicBezTo>
                  <a:pt x="2428652" y="-4291"/>
                  <a:pt x="2466060" y="49533"/>
                  <a:pt x="2477916" y="114691"/>
                </a:cubicBezTo>
                <a:cubicBezTo>
                  <a:pt x="2504390" y="312785"/>
                  <a:pt x="2475661" y="463438"/>
                  <a:pt x="2477916" y="573439"/>
                </a:cubicBezTo>
                <a:cubicBezTo>
                  <a:pt x="2470910" y="648371"/>
                  <a:pt x="2421857" y="682668"/>
                  <a:pt x="2363225" y="688130"/>
                </a:cubicBezTo>
                <a:cubicBezTo>
                  <a:pt x="2127503" y="717277"/>
                  <a:pt x="2071729" y="632172"/>
                  <a:pt x="1846062" y="688130"/>
                </a:cubicBezTo>
                <a:cubicBezTo>
                  <a:pt x="1620395" y="744088"/>
                  <a:pt x="1481929" y="647505"/>
                  <a:pt x="1283929" y="688130"/>
                </a:cubicBezTo>
                <a:cubicBezTo>
                  <a:pt x="1085929" y="728755"/>
                  <a:pt x="886409" y="667417"/>
                  <a:pt x="744281" y="688130"/>
                </a:cubicBezTo>
                <a:cubicBezTo>
                  <a:pt x="602153" y="708843"/>
                  <a:pt x="391919" y="648118"/>
                  <a:pt x="114691" y="688130"/>
                </a:cubicBezTo>
                <a:cubicBezTo>
                  <a:pt x="61312" y="675761"/>
                  <a:pt x="-10512" y="632717"/>
                  <a:pt x="0" y="573439"/>
                </a:cubicBezTo>
                <a:cubicBezTo>
                  <a:pt x="-35175" y="459905"/>
                  <a:pt x="9034" y="219673"/>
                  <a:pt x="0" y="11469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BH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تمهيد </a:t>
            </a:r>
            <a:endParaRPr lang="ar-SA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 Diagonal Corner Rectangle 13">
            <a:extLst>
              <a:ext uri="{FF2B5EF4-FFF2-40B4-BE49-F238E27FC236}">
                <a16:creationId xmlns:a16="http://schemas.microsoft.com/office/drawing/2014/main" xmlns="" id="{E18AD0F1-5799-4C2E-9CBF-CEA2DE8D31D9}"/>
              </a:ext>
            </a:extLst>
          </p:cNvPr>
          <p:cNvSpPr/>
          <p:nvPr/>
        </p:nvSpPr>
        <p:spPr>
          <a:xfrm>
            <a:off x="431368" y="2770055"/>
            <a:ext cx="11329261" cy="3422250"/>
          </a:xfrm>
          <a:prstGeom prst="round2DiagRect">
            <a:avLst>
              <a:gd name="adj1" fmla="val 19380"/>
              <a:gd name="adj2" fmla="val 0"/>
            </a:avLst>
          </a:prstGeom>
          <a:ln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Low" rtl="1"/>
            <a:r>
              <a:rPr lang="ar-SA" sz="32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BH" sz="32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ُ</a:t>
            </a:r>
            <a:r>
              <a:rPr lang="ar-SA" sz="32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بي</a:t>
            </a:r>
            <a:r>
              <a:rPr lang="ar-BH" sz="32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SA" sz="32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ن </a:t>
            </a:r>
            <a:r>
              <a:rPr lang="ar-SA" sz="32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الآيتان الكريمتان أن الله</a:t>
            </a:r>
            <a:r>
              <a:rPr lang="ar-BH" sz="32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تعالى</a:t>
            </a:r>
            <a:r>
              <a:rPr lang="ar-SA" sz="32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أنزل القرآن على رسوله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ﷺ ليبي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ِّ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نه للناس ويعلمهم آياته</a:t>
            </a:r>
            <a:r>
              <a:rPr lang="ar-BH" sz="32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فيدكوا مقاصده ويفهموا معانيه.</a:t>
            </a:r>
          </a:p>
          <a:p>
            <a:pPr algn="justLow" rtl="1"/>
            <a:r>
              <a:rPr lang="ar-SA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وكان العرب الذي</a:t>
            </a:r>
            <a:r>
              <a:rPr lang="ar-BH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نزل عليهم القرآن رغم فصاحتهم بحاجة إلى شرح من رسول الله</a:t>
            </a:r>
            <a:r>
              <a:rPr lang="ar-BH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  <a:sym typeface="AGA Arabesque" panose="05010101010101010101" pitchFamily="2" charset="2"/>
              </a:rPr>
              <a:t></a:t>
            </a:r>
            <a:r>
              <a:rPr lang="ar-SA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لبعض أحكام القرآن الكريم</a:t>
            </a:r>
            <a:r>
              <a:rPr lang="ar-BH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وبيان مجمله</a:t>
            </a:r>
            <a:r>
              <a:rPr lang="ar-BH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، وتوضيح مقاصده</a:t>
            </a:r>
            <a:r>
              <a:rPr lang="ar-SA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.</a:t>
            </a:r>
            <a:endParaRPr lang="ar-BH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Low" rtl="1"/>
            <a:r>
              <a:rPr lang="ar-BH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وجاء جيل التابعين فكان في حاجة أشد إلى مزيد من التوضيح والشرح والبيان، ومن هنا نشأ العلم الذي عني بتوضيح القرآن، وبيان مجمله، وشرح آياته، وعُرف (بعلم التفسير)</a:t>
            </a:r>
          </a:p>
          <a:p>
            <a:pPr algn="ctr" rtl="1"/>
            <a:r>
              <a:rPr lang="ar-BH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فما معنى التفسير؟ وكيف نشأ ودوِّن؟ وما مصادره؟ وما شروط المفسِّر؟</a:t>
            </a:r>
            <a:endParaRPr lang="ar-SA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431368" y="1105697"/>
            <a:ext cx="11329261" cy="1531603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lang="ar-SA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قال تعالى :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﴿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كِتَابٌ أَنْزَلْنَاهُ إِلَيْكَ مُبَارَكٌ لِيَدَّبَّرُوا آَيَاتِهِ وَلِيَتَذَكَّرَ أُولُو الْأَلْبَابِ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kumimoji="0" lang="ar-SA" sz="3200" b="1" i="0" u="none" strike="noStrike" kern="1200" cap="none" spc="0" normalizeH="0" baseline="0" noProof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قال تعالى :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﴿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وَأَنزَلْنَا إِلَيْكَ الذِّكْرَ لِتُبَيِّنَ لِلنَّاسِ مَا نُزِّلَ إِلَيْهِمْ وَلَعَلَّهُمْ يَتَفَكَّرُونَ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  <a:endParaRPr kumimoji="0" lang="ar-SA" sz="4000" b="1" i="0" u="none" strike="noStrike" kern="1200" cap="none" spc="0" normalizeH="0" baseline="0" noProof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8381F982-24D1-4CBB-8D1E-AC3F20ACB397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xmlns="" id="{D293CE42-F963-4E07-8FA5-FDF61E1A7A51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19271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1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35420" y="620315"/>
            <a:ext cx="51211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أولا: </a:t>
            </a:r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معنى التفسير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 Diagonal Corner Rectangle 13">
            <a:extLst>
              <a:ext uri="{FF2B5EF4-FFF2-40B4-BE49-F238E27FC236}">
                <a16:creationId xmlns:a16="http://schemas.microsoft.com/office/drawing/2014/main" xmlns="" id="{E18AD0F1-5799-4C2E-9CBF-CEA2DE8D31D9}"/>
              </a:ext>
            </a:extLst>
          </p:cNvPr>
          <p:cNvSpPr/>
          <p:nvPr/>
        </p:nvSpPr>
        <p:spPr>
          <a:xfrm>
            <a:off x="452846" y="2188713"/>
            <a:ext cx="11286308" cy="116259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1"/>
            <a:r>
              <a:rPr lang="ar-SA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التفسير في اللغة </a:t>
            </a:r>
            <a:r>
              <a:rPr lang="ar-SA" sz="36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الإيضاح والبيان</a:t>
            </a:r>
            <a:r>
              <a:rPr lang="ar-BH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ولذا يقال: </a:t>
            </a:r>
            <a:r>
              <a:rPr lang="ar-BH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فسَرتُ </a:t>
            </a:r>
            <a:r>
              <a:rPr lang="ar-SA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الشيء</a:t>
            </a:r>
            <a:r>
              <a:rPr lang="ar-BH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وفسَّرته</a:t>
            </a:r>
            <a:r>
              <a:rPr lang="ar-SA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إذا</a:t>
            </a:r>
            <a:r>
              <a:rPr lang="ar-SA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بي</a:t>
            </a:r>
            <a:r>
              <a:rPr lang="ar-BH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نته.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 Diagonal Corner Rectangle 13">
            <a:extLst>
              <a:ext uri="{FF2B5EF4-FFF2-40B4-BE49-F238E27FC236}">
                <a16:creationId xmlns:a16="http://schemas.microsoft.com/office/drawing/2014/main" xmlns="" id="{E18AD0F1-5799-4C2E-9CBF-CEA2DE8D31D9}"/>
              </a:ext>
            </a:extLst>
          </p:cNvPr>
          <p:cNvSpPr/>
          <p:nvPr/>
        </p:nvSpPr>
        <p:spPr>
          <a:xfrm>
            <a:off x="452846" y="4216996"/>
            <a:ext cx="11286308" cy="137959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altLang="ko-KR" sz="3600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وفي الاصطلاح: 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هو علم يُفهم به كتاب الله تعالى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 ببيان معاني ألفاظه وشرح آياته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 وإظهار ما تضم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َّ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ن من أ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ام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 وح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ك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م</a:t>
            </a:r>
            <a:r>
              <a:rPr lang="ar-BH" altLang="ko-KR" sz="3600" b="1" dirty="0"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SA" altLang="ko-KR" sz="36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ko-KR" alt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C4C32593-4C6A-4955-81FB-61C499FB1E1A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3" name="Straight Connector 4">
            <a:extLst>
              <a:ext uri="{FF2B5EF4-FFF2-40B4-BE49-F238E27FC236}">
                <a16:creationId xmlns:a16="http://schemas.microsoft.com/office/drawing/2014/main" xmlns="" id="{20A44580-5D6C-4104-BEC6-D8BCDF45F448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4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79749" y="262458"/>
            <a:ext cx="4832500" cy="707886"/>
          </a:xfrm>
          <a:custGeom>
            <a:avLst/>
            <a:gdLst>
              <a:gd name="connsiteX0" fmla="*/ 0 w 4832500"/>
              <a:gd name="connsiteY0" fmla="*/ 0 h 707886"/>
              <a:gd name="connsiteX1" fmla="*/ 633594 w 4832500"/>
              <a:gd name="connsiteY1" fmla="*/ 0 h 707886"/>
              <a:gd name="connsiteX2" fmla="*/ 1218864 w 4832500"/>
              <a:gd name="connsiteY2" fmla="*/ 0 h 707886"/>
              <a:gd name="connsiteX3" fmla="*/ 1755808 w 4832500"/>
              <a:gd name="connsiteY3" fmla="*/ 0 h 707886"/>
              <a:gd name="connsiteX4" fmla="*/ 2292753 w 4832500"/>
              <a:gd name="connsiteY4" fmla="*/ 0 h 707886"/>
              <a:gd name="connsiteX5" fmla="*/ 2926347 w 4832500"/>
              <a:gd name="connsiteY5" fmla="*/ 0 h 707886"/>
              <a:gd name="connsiteX6" fmla="*/ 3511617 w 4832500"/>
              <a:gd name="connsiteY6" fmla="*/ 0 h 707886"/>
              <a:gd name="connsiteX7" fmla="*/ 3903586 w 4832500"/>
              <a:gd name="connsiteY7" fmla="*/ 0 h 707886"/>
              <a:gd name="connsiteX8" fmla="*/ 4832500 w 4832500"/>
              <a:gd name="connsiteY8" fmla="*/ 0 h 707886"/>
              <a:gd name="connsiteX9" fmla="*/ 4832500 w 4832500"/>
              <a:gd name="connsiteY9" fmla="*/ 368101 h 707886"/>
              <a:gd name="connsiteX10" fmla="*/ 4832500 w 4832500"/>
              <a:gd name="connsiteY10" fmla="*/ 707886 h 707886"/>
              <a:gd name="connsiteX11" fmla="*/ 4392206 w 4832500"/>
              <a:gd name="connsiteY11" fmla="*/ 707886 h 707886"/>
              <a:gd name="connsiteX12" fmla="*/ 3758611 w 4832500"/>
              <a:gd name="connsiteY12" fmla="*/ 707886 h 707886"/>
              <a:gd name="connsiteX13" fmla="*/ 3269992 w 4832500"/>
              <a:gd name="connsiteY13" fmla="*/ 707886 h 707886"/>
              <a:gd name="connsiteX14" fmla="*/ 2636397 w 4832500"/>
              <a:gd name="connsiteY14" fmla="*/ 707886 h 707886"/>
              <a:gd name="connsiteX15" fmla="*/ 2196103 w 4832500"/>
              <a:gd name="connsiteY15" fmla="*/ 707886 h 707886"/>
              <a:gd name="connsiteX16" fmla="*/ 1804133 w 4832500"/>
              <a:gd name="connsiteY16" fmla="*/ 707886 h 707886"/>
              <a:gd name="connsiteX17" fmla="*/ 1412164 w 4832500"/>
              <a:gd name="connsiteY17" fmla="*/ 707886 h 707886"/>
              <a:gd name="connsiteX18" fmla="*/ 826894 w 4832500"/>
              <a:gd name="connsiteY18" fmla="*/ 707886 h 707886"/>
              <a:gd name="connsiteX19" fmla="*/ 0 w 4832500"/>
              <a:gd name="connsiteY19" fmla="*/ 707886 h 707886"/>
              <a:gd name="connsiteX20" fmla="*/ 0 w 4832500"/>
              <a:gd name="connsiteY20" fmla="*/ 353943 h 707886"/>
              <a:gd name="connsiteX21" fmla="*/ 0 w 4832500"/>
              <a:gd name="connsiteY21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32500" h="707886" fill="none" extrusionOk="0">
                <a:moveTo>
                  <a:pt x="0" y="0"/>
                </a:moveTo>
                <a:cubicBezTo>
                  <a:pt x="203659" y="-27431"/>
                  <a:pt x="498567" y="58091"/>
                  <a:pt x="633594" y="0"/>
                </a:cubicBezTo>
                <a:cubicBezTo>
                  <a:pt x="768621" y="-58091"/>
                  <a:pt x="951839" y="13343"/>
                  <a:pt x="1218864" y="0"/>
                </a:cubicBezTo>
                <a:cubicBezTo>
                  <a:pt x="1485889" y="-13343"/>
                  <a:pt x="1505918" y="45084"/>
                  <a:pt x="1755808" y="0"/>
                </a:cubicBezTo>
                <a:cubicBezTo>
                  <a:pt x="2005698" y="-45084"/>
                  <a:pt x="2133063" y="32164"/>
                  <a:pt x="2292753" y="0"/>
                </a:cubicBezTo>
                <a:cubicBezTo>
                  <a:pt x="2452444" y="-32164"/>
                  <a:pt x="2730744" y="75123"/>
                  <a:pt x="2926347" y="0"/>
                </a:cubicBezTo>
                <a:cubicBezTo>
                  <a:pt x="3121950" y="-75123"/>
                  <a:pt x="3291981" y="4334"/>
                  <a:pt x="3511617" y="0"/>
                </a:cubicBezTo>
                <a:cubicBezTo>
                  <a:pt x="3731253" y="-4334"/>
                  <a:pt x="3791755" y="37772"/>
                  <a:pt x="3903586" y="0"/>
                </a:cubicBezTo>
                <a:cubicBezTo>
                  <a:pt x="4015417" y="-37772"/>
                  <a:pt x="4500933" y="75381"/>
                  <a:pt x="4832500" y="0"/>
                </a:cubicBezTo>
                <a:cubicBezTo>
                  <a:pt x="4861525" y="152792"/>
                  <a:pt x="4812798" y="194041"/>
                  <a:pt x="4832500" y="368101"/>
                </a:cubicBezTo>
                <a:cubicBezTo>
                  <a:pt x="4852202" y="542161"/>
                  <a:pt x="4830698" y="570630"/>
                  <a:pt x="4832500" y="707886"/>
                </a:cubicBezTo>
                <a:cubicBezTo>
                  <a:pt x="4621714" y="724328"/>
                  <a:pt x="4604562" y="686474"/>
                  <a:pt x="4392206" y="707886"/>
                </a:cubicBezTo>
                <a:cubicBezTo>
                  <a:pt x="4179850" y="729298"/>
                  <a:pt x="3958456" y="652578"/>
                  <a:pt x="3758611" y="707886"/>
                </a:cubicBezTo>
                <a:cubicBezTo>
                  <a:pt x="3558766" y="763194"/>
                  <a:pt x="3410648" y="651979"/>
                  <a:pt x="3269992" y="707886"/>
                </a:cubicBezTo>
                <a:cubicBezTo>
                  <a:pt x="3129336" y="763793"/>
                  <a:pt x="2941919" y="657548"/>
                  <a:pt x="2636397" y="707886"/>
                </a:cubicBezTo>
                <a:cubicBezTo>
                  <a:pt x="2330876" y="758224"/>
                  <a:pt x="2293466" y="663192"/>
                  <a:pt x="2196103" y="707886"/>
                </a:cubicBezTo>
                <a:cubicBezTo>
                  <a:pt x="2098740" y="752580"/>
                  <a:pt x="1996763" y="680673"/>
                  <a:pt x="1804133" y="707886"/>
                </a:cubicBezTo>
                <a:cubicBezTo>
                  <a:pt x="1611503" y="735099"/>
                  <a:pt x="1573711" y="671019"/>
                  <a:pt x="1412164" y="707886"/>
                </a:cubicBezTo>
                <a:cubicBezTo>
                  <a:pt x="1250617" y="744753"/>
                  <a:pt x="1108026" y="700213"/>
                  <a:pt x="826894" y="707886"/>
                </a:cubicBezTo>
                <a:cubicBezTo>
                  <a:pt x="545762" y="715559"/>
                  <a:pt x="314899" y="658284"/>
                  <a:pt x="0" y="707886"/>
                </a:cubicBezTo>
                <a:cubicBezTo>
                  <a:pt x="-6350" y="623146"/>
                  <a:pt x="23203" y="499174"/>
                  <a:pt x="0" y="353943"/>
                </a:cubicBezTo>
                <a:cubicBezTo>
                  <a:pt x="-23203" y="208712"/>
                  <a:pt x="5086" y="161537"/>
                  <a:pt x="0" y="0"/>
                </a:cubicBezTo>
                <a:close/>
              </a:path>
              <a:path w="4832500" h="707886" stroke="0" extrusionOk="0">
                <a:moveTo>
                  <a:pt x="0" y="0"/>
                </a:moveTo>
                <a:cubicBezTo>
                  <a:pt x="100378" y="-4623"/>
                  <a:pt x="273153" y="10550"/>
                  <a:pt x="488619" y="0"/>
                </a:cubicBezTo>
                <a:cubicBezTo>
                  <a:pt x="704085" y="-10550"/>
                  <a:pt x="693907" y="15148"/>
                  <a:pt x="880589" y="0"/>
                </a:cubicBezTo>
                <a:cubicBezTo>
                  <a:pt x="1067271" y="-15148"/>
                  <a:pt x="1204988" y="11706"/>
                  <a:pt x="1514183" y="0"/>
                </a:cubicBezTo>
                <a:cubicBezTo>
                  <a:pt x="1823378" y="-11706"/>
                  <a:pt x="1768416" y="18352"/>
                  <a:pt x="2002803" y="0"/>
                </a:cubicBezTo>
                <a:cubicBezTo>
                  <a:pt x="2237190" y="-18352"/>
                  <a:pt x="2355094" y="6171"/>
                  <a:pt x="2491422" y="0"/>
                </a:cubicBezTo>
                <a:cubicBezTo>
                  <a:pt x="2627750" y="-6171"/>
                  <a:pt x="2843577" y="42165"/>
                  <a:pt x="3125017" y="0"/>
                </a:cubicBezTo>
                <a:cubicBezTo>
                  <a:pt x="3406458" y="-42165"/>
                  <a:pt x="3422360" y="42168"/>
                  <a:pt x="3565311" y="0"/>
                </a:cubicBezTo>
                <a:cubicBezTo>
                  <a:pt x="3708262" y="-42168"/>
                  <a:pt x="3982253" y="22845"/>
                  <a:pt x="4198906" y="0"/>
                </a:cubicBezTo>
                <a:cubicBezTo>
                  <a:pt x="4415559" y="-22845"/>
                  <a:pt x="4523105" y="51513"/>
                  <a:pt x="4832500" y="0"/>
                </a:cubicBezTo>
                <a:cubicBezTo>
                  <a:pt x="4833247" y="161945"/>
                  <a:pt x="4816682" y="272523"/>
                  <a:pt x="4832500" y="353943"/>
                </a:cubicBezTo>
                <a:cubicBezTo>
                  <a:pt x="4848318" y="435363"/>
                  <a:pt x="4796484" y="622011"/>
                  <a:pt x="4832500" y="707886"/>
                </a:cubicBezTo>
                <a:cubicBezTo>
                  <a:pt x="4674433" y="736000"/>
                  <a:pt x="4446040" y="668533"/>
                  <a:pt x="4247231" y="707886"/>
                </a:cubicBezTo>
                <a:cubicBezTo>
                  <a:pt x="4048422" y="747239"/>
                  <a:pt x="3852380" y="663307"/>
                  <a:pt x="3613636" y="707886"/>
                </a:cubicBezTo>
                <a:cubicBezTo>
                  <a:pt x="3374893" y="752465"/>
                  <a:pt x="3248509" y="662275"/>
                  <a:pt x="2980042" y="707886"/>
                </a:cubicBezTo>
                <a:cubicBezTo>
                  <a:pt x="2711575" y="753497"/>
                  <a:pt x="2748831" y="689787"/>
                  <a:pt x="2539747" y="707886"/>
                </a:cubicBezTo>
                <a:cubicBezTo>
                  <a:pt x="2330664" y="725985"/>
                  <a:pt x="2207715" y="644859"/>
                  <a:pt x="2002803" y="707886"/>
                </a:cubicBezTo>
                <a:cubicBezTo>
                  <a:pt x="1797891" y="770913"/>
                  <a:pt x="1651608" y="671219"/>
                  <a:pt x="1369208" y="707886"/>
                </a:cubicBezTo>
                <a:cubicBezTo>
                  <a:pt x="1086809" y="744553"/>
                  <a:pt x="960500" y="685379"/>
                  <a:pt x="832264" y="707886"/>
                </a:cubicBezTo>
                <a:cubicBezTo>
                  <a:pt x="704028" y="730393"/>
                  <a:pt x="227751" y="664112"/>
                  <a:pt x="0" y="707886"/>
                </a:cubicBezTo>
                <a:cubicBezTo>
                  <a:pt x="-26928" y="585999"/>
                  <a:pt x="6425" y="531518"/>
                  <a:pt x="0" y="368101"/>
                </a:cubicBezTo>
                <a:cubicBezTo>
                  <a:pt x="-6425" y="204684"/>
                  <a:pt x="8956" y="11998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ثانيا: </a:t>
            </a:r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نشأة علم التفسير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 Diagonal Corner Rectangle 13">
            <a:extLst>
              <a:ext uri="{FF2B5EF4-FFF2-40B4-BE49-F238E27FC236}">
                <a16:creationId xmlns:a16="http://schemas.microsoft.com/office/drawing/2014/main" xmlns="" id="{E18AD0F1-5799-4C2E-9CBF-CEA2DE8D31D9}"/>
              </a:ext>
            </a:extLst>
          </p:cNvPr>
          <p:cNvSpPr/>
          <p:nvPr/>
        </p:nvSpPr>
        <p:spPr>
          <a:xfrm>
            <a:off x="232729" y="1170399"/>
            <a:ext cx="11726541" cy="5021911"/>
          </a:xfrm>
          <a:prstGeom prst="round2DiagRect">
            <a:avLst>
              <a:gd name="adj1" fmla="val 20086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46513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لم يكن القرآن الكريم في متناول العرب جميع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ً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يفهمون مفرداته وتراكيبه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فبعض ألفاظه تحتاج إلى معلومات خاصة كالصلاة والزكاة</a:t>
            </a:r>
            <a:r>
              <a:rPr lang="ar-BH" sz="36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؛ لأنها اكتسبت معنى شرعيًّا جديدًا لم يكن مألوفًا عند العرب،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وبعض آياته يحتاج فهمها إلى معرفة أسباب النزول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وبعض آياته متشابهة تخفى معانيها على كثير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من الناس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</a:p>
          <a:p>
            <a:pPr marR="0" lvl="0" indent="46513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حتى أصحاب رسول الله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ﷺ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على الرغم من ملازمتهم للرسول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ﷺ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ومعرفتهم بأسباب نزول الآيات وأحوالها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احتاج كثير منهم إلى تفسير آيات من القرآن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الكريم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فكانوا 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يلجؤون 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إلى رسول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ﷺ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فيوضّح لهم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ما خفي عليهم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</a:p>
          <a:p>
            <a:pPr marR="0" lvl="0" indent="46513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وكان بعض الصحابة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AGA Arabesque" panose="05010101010101010101" pitchFamily="2" charset="2"/>
              </a:rPr>
              <a:t>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يتولى مهمة التفسير فاشتهر منهم: عبد الله بن عباس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وعبد الله بن مسعود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وأُبي بن كعب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 والخلفاء الراشدون 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رضي الله عنهم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جميعًا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861C983-7B2D-43F1-A116-AE40BB5A94C9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xmlns="" id="{CC6E8C44-4B6B-44E2-9810-F0E8B561CBA7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2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>
            <a:off x="3414089" y="430351"/>
            <a:ext cx="5363819" cy="742117"/>
          </a:xfrm>
          <a:prstGeom prst="snip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نشأة علم التفسير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 Diagonal Corner Rectangle 13">
            <a:extLst>
              <a:ext uri="{FF2B5EF4-FFF2-40B4-BE49-F238E27FC236}">
                <a16:creationId xmlns:a16="http://schemas.microsoft.com/office/drawing/2014/main" xmlns="" id="{E18AD0F1-5799-4C2E-9CBF-CEA2DE8D31D9}"/>
              </a:ext>
            </a:extLst>
          </p:cNvPr>
          <p:cNvSpPr/>
          <p:nvPr/>
        </p:nvSpPr>
        <p:spPr>
          <a:xfrm>
            <a:off x="212147" y="1304291"/>
            <a:ext cx="11767701" cy="4138347"/>
          </a:xfrm>
          <a:prstGeom prst="round2DiagRect">
            <a:avLst>
              <a:gd name="adj1" fmla="val 2752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344488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جاء التابعون</a:t>
            </a:r>
            <a:r>
              <a:rPr lang="ar-BH" sz="36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فازدادت حاجتهم إلى التفسير لفهم القرآن الكريم والعمل بأحكامه. ونشط عدد منهم في رواية ما بلغه من تفسير رسول الله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ﷺ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وأقوال الصحابة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AGA Arabesque" panose="05010101010101010101" pitchFamily="2" charset="2"/>
              </a:rPr>
              <a:t>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في ذلك. وزاد التابعون عليه ما اقتضاه توسع الحياة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ودخول الأمم الأخرى في الإسلام.</a:t>
            </a:r>
          </a:p>
          <a:p>
            <a:pPr marR="0" lvl="0" indent="344488" algn="justLow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ومن أشهر مفسري التابعين: مجاهد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وعطاء بن أبي رباح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وعكرمة</a:t>
            </a:r>
            <a:r>
              <a:rPr kumimoji="0" lang="ar-BH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</a:t>
            </a:r>
            <a:r>
              <a:rPr kumimoji="0" lang="ar-SA" sz="3600" b="0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قتادة. وكان كل ذلك يتم عن طريق التبليغ الشفوي والنقل.</a:t>
            </a:r>
          </a:p>
        </p:txBody>
      </p:sp>
      <p:sp>
        <p:nvSpPr>
          <p:cNvPr id="9" name="Rectangle 12"/>
          <p:cNvSpPr/>
          <p:nvPr/>
        </p:nvSpPr>
        <p:spPr>
          <a:xfrm>
            <a:off x="945958" y="5545979"/>
            <a:ext cx="10300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ولكن هل بقي التفسير يُنقل عن طريق الرواية والمشافهة؟</a:t>
            </a:r>
            <a:endParaRPr lang="en-US" sz="3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4DEACF9E-FFDC-446B-8476-F4E4570EC5D1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xmlns="" id="{56366CCD-59DB-4195-A1AD-FE8E93D2DF7F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13">
            <a:extLst>
              <a:ext uri="{FF2B5EF4-FFF2-40B4-BE49-F238E27FC236}">
                <a16:creationId xmlns:a16="http://schemas.microsoft.com/office/drawing/2014/main" xmlns="" id="{E18AD0F1-5799-4C2E-9CBF-CEA2DE8D31D9}"/>
              </a:ext>
            </a:extLst>
          </p:cNvPr>
          <p:cNvSpPr/>
          <p:nvPr/>
        </p:nvSpPr>
        <p:spPr>
          <a:xfrm>
            <a:off x="452846" y="1921796"/>
            <a:ext cx="11286308" cy="380546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 rtl="1">
              <a:lnSpc>
                <a:spcPct val="150000"/>
              </a:lnSpc>
            </a:pP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جاء بعد التابعين علماء رحلوا إلى الأقطار الإسلامية وعواصم العلم المتعددة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وجمعوا ما قيل في التفسير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ودوّنوه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وكان التفسير يجمع مع الحديث الشريف فيُكتب إلى جانبه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ثم انفصل التفسير عن الحديث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الشريف،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وأصبح علمً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قائم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 بنفسه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وألفت فيه الكتب المستقلة.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20AAFC53-6D0D-4C15-8DE3-F7B630BDE8F3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xmlns="" id="{AD2352BE-7D10-4624-B9CE-53068D405036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551DB664-7FFB-42FD-A572-86FD8A5D9273}"/>
              </a:ext>
            </a:extLst>
          </p:cNvPr>
          <p:cNvSpPr/>
          <p:nvPr/>
        </p:nvSpPr>
        <p:spPr>
          <a:xfrm>
            <a:off x="3122275" y="549223"/>
            <a:ext cx="5947450" cy="844808"/>
          </a:xfrm>
          <a:prstGeom prst="ribbon">
            <a:avLst>
              <a:gd name="adj1" fmla="val 16667"/>
              <a:gd name="adj2" fmla="val 67723"/>
            </a:avLst>
          </a:prstGeom>
          <a:solidFill>
            <a:srgbClr val="92D050"/>
          </a:solidFill>
          <a:ln w="28575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ثالثا: </a:t>
            </a:r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تدوين التفسير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2989247" y="170927"/>
            <a:ext cx="6213502" cy="844808"/>
          </a:xfrm>
          <a:prstGeom prst="ribbon">
            <a:avLst>
              <a:gd name="adj1" fmla="val 16667"/>
              <a:gd name="adj2" fmla="val 68536"/>
            </a:avLst>
          </a:prstGeom>
          <a:solidFill>
            <a:srgbClr val="92D050"/>
          </a:solidFill>
          <a:ln w="28575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ثالثا: </a:t>
            </a:r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تدوين التفسير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 Diagonal Corner Rectangle 13">
            <a:extLst>
              <a:ext uri="{FF2B5EF4-FFF2-40B4-BE49-F238E27FC236}">
                <a16:creationId xmlns:a16="http://schemas.microsoft.com/office/drawing/2014/main" xmlns="" id="{E18AD0F1-5799-4C2E-9CBF-CEA2DE8D31D9}"/>
              </a:ext>
            </a:extLst>
          </p:cNvPr>
          <p:cNvSpPr/>
          <p:nvPr/>
        </p:nvSpPr>
        <p:spPr>
          <a:xfrm>
            <a:off x="184377" y="3826990"/>
            <a:ext cx="11823244" cy="2338252"/>
          </a:xfrm>
          <a:prstGeom prst="round2DiagRect">
            <a:avLst>
              <a:gd name="adj1" fmla="val 39748"/>
              <a:gd name="adj2" fmla="val 0"/>
            </a:avLst>
          </a:prstGeom>
          <a:ln w="28575"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1"/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ثم تتابع علماء التفسير في القرن الثالث الهجري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يؤلفون الكتب في ذلك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ويدوّنون ما توصلوا إليه من اجتهاد في تفسير كتاب الله تعالى</a:t>
            </a:r>
            <a:r>
              <a:rPr lang="ar-BH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وأصبحت لهم آراء خاصة بهم.</a:t>
            </a:r>
          </a:p>
          <a:p>
            <a:pPr lvl="0" algn="ctr" rtl="1"/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وسمي هذا النوع </a:t>
            </a:r>
            <a:r>
              <a:rPr lang="ar-SA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(التفسير بالرأي).</a:t>
            </a:r>
          </a:p>
          <a:p>
            <a:pPr lvl="0" algn="ctr" rtl="1"/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ومن أشهر كتب التفسير بالرأي: </a:t>
            </a:r>
            <a:r>
              <a:rPr lang="ar-SA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تفسير الرازي وتفسير البيضاوي</a:t>
            </a:r>
            <a:r>
              <a:rPr lang="ar-SA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 Diagonal Corner Rectangle 13">
            <a:extLst>
              <a:ext uri="{FF2B5EF4-FFF2-40B4-BE49-F238E27FC236}">
                <a16:creationId xmlns:a16="http://schemas.microsoft.com/office/drawing/2014/main" xmlns="" id="{E18AD0F1-5799-4C2E-9CBF-CEA2DE8D31D9}"/>
              </a:ext>
            </a:extLst>
          </p:cNvPr>
          <p:cNvSpPr/>
          <p:nvPr/>
        </p:nvSpPr>
        <p:spPr>
          <a:xfrm>
            <a:off x="184376" y="1232510"/>
            <a:ext cx="11823245" cy="2338252"/>
          </a:xfrm>
          <a:prstGeom prst="round2DiagRect">
            <a:avLst>
              <a:gd name="adj1" fmla="val 0"/>
              <a:gd name="adj2" fmla="val 40015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كانت طريقة</a:t>
            </a:r>
            <a:r>
              <a:rPr lang="ar-BH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التفسير</a:t>
            </a:r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 البداية </a:t>
            </a:r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هي ذكر الآية الكريمة</a:t>
            </a:r>
            <a:r>
              <a:rPr lang="ar-BH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وتدوين ما روي في تفسيرها من الحديث الشريف وأقوال الصحابة والتابعين على حسب ترتيب المصحف الشريف. </a:t>
            </a:r>
          </a:p>
          <a:p>
            <a:pPr algn="ctr"/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وقد سمي هذا </a:t>
            </a:r>
            <a:r>
              <a:rPr lang="ar-SA" altLang="ko-KR" sz="36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(التفسير بالمأثور)</a:t>
            </a:r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ctr"/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ومن أشهر كتب التفسير بالمأثور: </a:t>
            </a:r>
            <a:r>
              <a:rPr lang="ar-SA" altLang="ko-KR" sz="36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تفسير الطبري وابن كثير</a:t>
            </a:r>
            <a:r>
              <a:rPr lang="ar-SA" altLang="ko-KR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ko-KR" altLang="en-US" sz="1531" dirty="0">
              <a:solidFill>
                <a:schemeClr val="tx1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71E2AEEB-DA4C-4EF2-BB52-AEF16BEBCEB9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xmlns="" id="{E7ACE1C8-2B9D-4EA3-9B49-015E3AEF99C5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ame Side Corner Rectangle 4"/>
          <p:cNvSpPr/>
          <p:nvPr/>
        </p:nvSpPr>
        <p:spPr>
          <a:xfrm>
            <a:off x="9322544" y="4242948"/>
            <a:ext cx="2519146" cy="1575552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القرآن الكريم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6343586" y="4242729"/>
            <a:ext cx="2761800" cy="1575771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 النبوية</a:t>
            </a:r>
          </a:p>
        </p:txBody>
      </p:sp>
      <p:sp>
        <p:nvSpPr>
          <p:cNvPr id="13" name="Snip Same Side Corner Rectangle 12"/>
          <p:cNvSpPr/>
          <p:nvPr/>
        </p:nvSpPr>
        <p:spPr>
          <a:xfrm>
            <a:off x="3509698" y="4341569"/>
            <a:ext cx="2761800" cy="1575771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اللغة العربية</a:t>
            </a:r>
            <a:endParaRPr lang="ar-SA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Snip Same Side Corner Rectangle 13"/>
          <p:cNvSpPr/>
          <p:nvPr/>
        </p:nvSpPr>
        <p:spPr>
          <a:xfrm>
            <a:off x="747898" y="4242949"/>
            <a:ext cx="2761800" cy="1575552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الاجتهاد</a:t>
            </a:r>
          </a:p>
        </p:txBody>
      </p:sp>
      <p:sp>
        <p:nvSpPr>
          <p:cNvPr id="18" name="Double Wave 17"/>
          <p:cNvSpPr/>
          <p:nvPr/>
        </p:nvSpPr>
        <p:spPr>
          <a:xfrm>
            <a:off x="3964546" y="218255"/>
            <a:ext cx="4262907" cy="940653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رابعا: </a:t>
            </a:r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التفسير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: Top Corners Rounded 18"/>
          <p:cNvSpPr/>
          <p:nvPr/>
        </p:nvSpPr>
        <p:spPr>
          <a:xfrm>
            <a:off x="987424" y="3179023"/>
            <a:ext cx="10217149" cy="677585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SA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يرجع المفسر لآيات القرآن الكريم إلى مصادر عدة أهمها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57348" y="1568745"/>
            <a:ext cx="11077302" cy="1387435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نشاط: </a:t>
            </a:r>
            <a:r>
              <a:rPr lang="ar-SA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فهمك لنشأة وتدوين علم التفسير</a:t>
            </a:r>
            <a:r>
              <a:rPr lang="ar-BH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اذكر ثلاثة مصادر يمكن أن </a:t>
            </a:r>
            <a:r>
              <a:rPr lang="ar-SA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يرجع إليه</a:t>
            </a:r>
            <a:r>
              <a:rPr lang="ar-BH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المفسر</a:t>
            </a:r>
            <a:r>
              <a:rPr lang="ar-BH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لتفسير القرآن الكريم</a:t>
            </a:r>
            <a:r>
              <a:rPr lang="ar-SA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40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xmlns="" id="{F5B4A8E6-CE52-49A5-A8C4-935E9A2EB9AC}"/>
              </a:ext>
            </a:extLst>
          </p:cNvPr>
          <p:cNvSpPr/>
          <p:nvPr/>
        </p:nvSpPr>
        <p:spPr>
          <a:xfrm>
            <a:off x="151339" y="62403"/>
            <a:ext cx="2471458" cy="400110"/>
          </a:xfrm>
          <a:custGeom>
            <a:avLst/>
            <a:gdLst>
              <a:gd name="connsiteX0" fmla="*/ 0 w 2471458"/>
              <a:gd name="connsiteY0" fmla="*/ 0 h 400110"/>
              <a:gd name="connsiteX1" fmla="*/ 469577 w 2471458"/>
              <a:gd name="connsiteY1" fmla="*/ 0 h 400110"/>
              <a:gd name="connsiteX2" fmla="*/ 939154 w 2471458"/>
              <a:gd name="connsiteY2" fmla="*/ 0 h 400110"/>
              <a:gd name="connsiteX3" fmla="*/ 1433446 w 2471458"/>
              <a:gd name="connsiteY3" fmla="*/ 0 h 400110"/>
              <a:gd name="connsiteX4" fmla="*/ 1927737 w 2471458"/>
              <a:gd name="connsiteY4" fmla="*/ 0 h 400110"/>
              <a:gd name="connsiteX5" fmla="*/ 2471458 w 2471458"/>
              <a:gd name="connsiteY5" fmla="*/ 0 h 400110"/>
              <a:gd name="connsiteX6" fmla="*/ 2471458 w 2471458"/>
              <a:gd name="connsiteY6" fmla="*/ 400110 h 400110"/>
              <a:gd name="connsiteX7" fmla="*/ 2051310 w 2471458"/>
              <a:gd name="connsiteY7" fmla="*/ 400110 h 400110"/>
              <a:gd name="connsiteX8" fmla="*/ 1606448 w 2471458"/>
              <a:gd name="connsiteY8" fmla="*/ 400110 h 400110"/>
              <a:gd name="connsiteX9" fmla="*/ 1062727 w 2471458"/>
              <a:gd name="connsiteY9" fmla="*/ 400110 h 400110"/>
              <a:gd name="connsiteX10" fmla="*/ 568435 w 2471458"/>
              <a:gd name="connsiteY10" fmla="*/ 400110 h 400110"/>
              <a:gd name="connsiteX11" fmla="*/ 0 w 2471458"/>
              <a:gd name="connsiteY11" fmla="*/ 400110 h 400110"/>
              <a:gd name="connsiteX12" fmla="*/ 0 w 2471458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1458" h="400110" fill="none" extrusionOk="0">
                <a:moveTo>
                  <a:pt x="0" y="0"/>
                </a:moveTo>
                <a:cubicBezTo>
                  <a:pt x="115023" y="-31233"/>
                  <a:pt x="354747" y="519"/>
                  <a:pt x="469577" y="0"/>
                </a:cubicBezTo>
                <a:cubicBezTo>
                  <a:pt x="584407" y="-519"/>
                  <a:pt x="724978" y="31302"/>
                  <a:pt x="939154" y="0"/>
                </a:cubicBezTo>
                <a:cubicBezTo>
                  <a:pt x="1153330" y="-31302"/>
                  <a:pt x="1216581" y="10756"/>
                  <a:pt x="1433446" y="0"/>
                </a:cubicBezTo>
                <a:cubicBezTo>
                  <a:pt x="1650311" y="-10756"/>
                  <a:pt x="1811465" y="44224"/>
                  <a:pt x="1927737" y="0"/>
                </a:cubicBezTo>
                <a:cubicBezTo>
                  <a:pt x="2044009" y="-44224"/>
                  <a:pt x="2344231" y="37178"/>
                  <a:pt x="2471458" y="0"/>
                </a:cubicBezTo>
                <a:cubicBezTo>
                  <a:pt x="2485194" y="148152"/>
                  <a:pt x="2468110" y="275821"/>
                  <a:pt x="2471458" y="400110"/>
                </a:cubicBezTo>
                <a:cubicBezTo>
                  <a:pt x="2285570" y="437994"/>
                  <a:pt x="2243284" y="369151"/>
                  <a:pt x="2051310" y="400110"/>
                </a:cubicBezTo>
                <a:cubicBezTo>
                  <a:pt x="1859336" y="431069"/>
                  <a:pt x="1809742" y="366036"/>
                  <a:pt x="1606448" y="400110"/>
                </a:cubicBezTo>
                <a:cubicBezTo>
                  <a:pt x="1403154" y="434184"/>
                  <a:pt x="1184227" y="348902"/>
                  <a:pt x="1062727" y="400110"/>
                </a:cubicBezTo>
                <a:cubicBezTo>
                  <a:pt x="941227" y="451318"/>
                  <a:pt x="762770" y="399018"/>
                  <a:pt x="568435" y="400110"/>
                </a:cubicBezTo>
                <a:cubicBezTo>
                  <a:pt x="374100" y="401202"/>
                  <a:pt x="269007" y="398969"/>
                  <a:pt x="0" y="400110"/>
                </a:cubicBezTo>
                <a:cubicBezTo>
                  <a:pt x="-29224" y="228443"/>
                  <a:pt x="24855" y="133630"/>
                  <a:pt x="0" y="0"/>
                </a:cubicBezTo>
                <a:close/>
              </a:path>
              <a:path w="2471458" h="400110" stroke="0" extrusionOk="0">
                <a:moveTo>
                  <a:pt x="0" y="0"/>
                </a:moveTo>
                <a:cubicBezTo>
                  <a:pt x="224432" y="-403"/>
                  <a:pt x="352599" y="10076"/>
                  <a:pt x="469577" y="0"/>
                </a:cubicBezTo>
                <a:cubicBezTo>
                  <a:pt x="586555" y="-10076"/>
                  <a:pt x="892488" y="56018"/>
                  <a:pt x="1013298" y="0"/>
                </a:cubicBezTo>
                <a:cubicBezTo>
                  <a:pt x="1134108" y="-56018"/>
                  <a:pt x="1399341" y="52814"/>
                  <a:pt x="1532304" y="0"/>
                </a:cubicBezTo>
                <a:cubicBezTo>
                  <a:pt x="1665267" y="-52814"/>
                  <a:pt x="1860394" y="24676"/>
                  <a:pt x="1977166" y="0"/>
                </a:cubicBezTo>
                <a:cubicBezTo>
                  <a:pt x="2093938" y="-24676"/>
                  <a:pt x="2338033" y="22115"/>
                  <a:pt x="2471458" y="0"/>
                </a:cubicBezTo>
                <a:cubicBezTo>
                  <a:pt x="2496304" y="117281"/>
                  <a:pt x="2427657" y="300874"/>
                  <a:pt x="2471458" y="400110"/>
                </a:cubicBezTo>
                <a:cubicBezTo>
                  <a:pt x="2311043" y="454765"/>
                  <a:pt x="2195263" y="369419"/>
                  <a:pt x="1952452" y="400110"/>
                </a:cubicBezTo>
                <a:cubicBezTo>
                  <a:pt x="1709641" y="430801"/>
                  <a:pt x="1686373" y="367374"/>
                  <a:pt x="1458160" y="400110"/>
                </a:cubicBezTo>
                <a:cubicBezTo>
                  <a:pt x="1229947" y="432846"/>
                  <a:pt x="1228629" y="367854"/>
                  <a:pt x="1013298" y="400110"/>
                </a:cubicBezTo>
                <a:cubicBezTo>
                  <a:pt x="797967" y="432366"/>
                  <a:pt x="736311" y="352848"/>
                  <a:pt x="519006" y="400110"/>
                </a:cubicBezTo>
                <a:cubicBezTo>
                  <a:pt x="301701" y="447372"/>
                  <a:pt x="224023" y="389773"/>
                  <a:pt x="0" y="400110"/>
                </a:cubicBezTo>
                <a:cubicBezTo>
                  <a:pt x="-5184" y="227333"/>
                  <a:pt x="29627" y="19728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749667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التفسير – دين 103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xmlns="" id="{D6F3CE57-BEEE-40BA-87B5-B3B5E1C53A09}"/>
              </a:ext>
            </a:extLst>
          </p:cNvPr>
          <p:cNvCxnSpPr>
            <a:cxnSpLocks/>
          </p:cNvCxnSpPr>
          <p:nvPr/>
        </p:nvCxnSpPr>
        <p:spPr bwMode="auto">
          <a:xfrm flipH="1">
            <a:off x="151339" y="6255025"/>
            <a:ext cx="11823245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3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2" grpId="1" animBg="1"/>
      <p:bldP spid="13" grpId="1" animBg="1"/>
      <p:bldP spid="14" grpId="1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4974</TotalTime>
  <Words>1505</Words>
  <Application>Microsoft Office PowerPoint</Application>
  <PresentationFormat>Widescreen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맑은 고딕</vt:lpstr>
      <vt:lpstr>AGA Arabesque</vt:lpstr>
      <vt:lpstr>Arial</vt:lpstr>
      <vt:lpstr>Calibri</vt:lpstr>
      <vt:lpstr>Calibri Light</vt:lpstr>
      <vt:lpstr>Frutiger LT Arabic 55 Roman</vt:lpstr>
      <vt:lpstr>Sakkal Majalla</vt:lpstr>
      <vt:lpstr>Office Theme</vt:lpstr>
      <vt:lpstr>1_Office Theme</vt:lpstr>
      <vt:lpstr>PowerPoint Presentation</vt:lpstr>
      <vt:lpstr>PowerPoint Presentation</vt:lpstr>
      <vt:lpstr>تمهيد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Admin</cp:lastModifiedBy>
  <cp:revision>569</cp:revision>
  <dcterms:created xsi:type="dcterms:W3CDTF">2020-03-04T10:47:58Z</dcterms:created>
  <dcterms:modified xsi:type="dcterms:W3CDTF">2021-02-08T05:04:27Z</dcterms:modified>
</cp:coreProperties>
</file>