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338" r:id="rId4"/>
    <p:sldId id="523" r:id="rId5"/>
    <p:sldId id="532" r:id="rId6"/>
    <p:sldId id="524" r:id="rId7"/>
    <p:sldId id="525" r:id="rId8"/>
    <p:sldId id="533" r:id="rId9"/>
    <p:sldId id="415" r:id="rId10"/>
    <p:sldId id="526" r:id="rId11"/>
    <p:sldId id="534" r:id="rId12"/>
    <p:sldId id="536" r:id="rId13"/>
    <p:sldId id="403" r:id="rId14"/>
    <p:sldId id="527" r:id="rId15"/>
    <p:sldId id="537" r:id="rId16"/>
    <p:sldId id="538" r:id="rId17"/>
    <p:sldId id="521" r:id="rId18"/>
    <p:sldId id="413" r:id="rId19"/>
    <p:sldId id="414" r:id="rId20"/>
    <p:sldId id="327"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09" d="100"/>
          <a:sy n="109" d="100"/>
        </p:scale>
        <p:origin x="6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21A68835-5F8A-4794-9693-7CCEF4C5A82D}" type="datetimeFigureOut">
              <a:rPr lang="en-US" smtClean="0"/>
              <a:t>3/4/2021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025A300-DD2D-4467-B923-B061F030355C}" type="slidenum">
              <a:rPr lang="en-US" smtClean="0"/>
              <a:t>‹#›</a:t>
            </a:fld>
            <a:endParaRPr lang="en-US"/>
          </a:p>
        </p:txBody>
      </p:sp>
    </p:spTree>
    <p:extLst>
      <p:ext uri="{BB962C8B-B14F-4D97-AF65-F5344CB8AC3E}">
        <p14:creationId xmlns:p14="http://schemas.microsoft.com/office/powerpoint/2010/main" val="316132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6642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7493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3/4/2021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t>3/4/2021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t>3/4/2021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3/4/2021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3/4/2021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3/4/2021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p3"/><Relationship Id="rId1" Type="http://schemas.microsoft.com/office/2007/relationships/media" Target="../media/media4.mp3"/><Relationship Id="rId5"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p3"/><Relationship Id="rId1" Type="http://schemas.microsoft.com/office/2007/relationships/media" Target="../media/media5.mp3"/><Relationship Id="rId5" Type="http://schemas.openxmlformats.org/officeDocument/2006/relationships/image" Target="../media/image4.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microsoft.com/office/2007/relationships/media" Target="../media/media2.mp3"/><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slideLayout" Target="../slideLayouts/slideLayout2.xml"/><Relationship Id="rId4" Type="http://schemas.openxmlformats.org/officeDocument/2006/relationships/audio" Target="../media/media2.mp3"/></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cxnSp>
        <p:nvCxnSpPr>
          <p:cNvPr id="3" name="Straight Connector 2"/>
          <p:cNvCxnSpPr>
            <a:cxnSpLocks/>
          </p:cNvCxnSpPr>
          <p:nvPr/>
        </p:nvCxnSpPr>
        <p:spPr>
          <a:xfrm>
            <a:off x="267286" y="6418913"/>
            <a:ext cx="1150167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5"/>
          <p:cNvSpPr>
            <a:spLocks/>
          </p:cNvSpPr>
          <p:nvPr/>
        </p:nvSpPr>
        <p:spPr>
          <a:xfrm>
            <a:off x="8349483" y="6460955"/>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D974CA0-D4DA-43CF-85BF-D299222FBE64}"/>
              </a:ext>
            </a:extLst>
          </p:cNvPr>
          <p:cNvPicPr>
            <a:picLocks noChangeAspect="1"/>
          </p:cNvPicPr>
          <p:nvPr/>
        </p:nvPicPr>
        <p:blipFill rotWithShape="1">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1944225" y="183515"/>
            <a:ext cx="8303543" cy="1370489"/>
          </a:xfrm>
          <a:prstGeom prst="rect">
            <a:avLst/>
          </a:prstGeom>
        </p:spPr>
      </p:pic>
      <p:sp>
        <p:nvSpPr>
          <p:cNvPr id="11" name="Title 1">
            <a:extLst>
              <a:ext uri="{FF2B5EF4-FFF2-40B4-BE49-F238E27FC236}">
                <a16:creationId xmlns:a16="http://schemas.microsoft.com/office/drawing/2014/main" id="{7839299C-AAC9-4164-A1AE-38220CA5DC83}"/>
              </a:ext>
            </a:extLst>
          </p:cNvPr>
          <p:cNvSpPr txBox="1">
            <a:spLocks/>
          </p:cNvSpPr>
          <p:nvPr/>
        </p:nvSpPr>
        <p:spPr>
          <a:xfrm>
            <a:off x="4004844" y="4344923"/>
            <a:ext cx="4182301" cy="139141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accent2">
                    <a:lumMod val="50000"/>
                  </a:schemeClr>
                </a:solidFill>
                <a:effectLst/>
                <a:uLnTx/>
                <a:uFillTx/>
                <a:latin typeface="Sakkal Majalla" panose="02000000000000000000" pitchFamily="2" charset="-78"/>
                <a:ea typeface="+mj-ea"/>
                <a:cs typeface="Sakkal Majalla" panose="02000000000000000000" pitchFamily="2" charset="-78"/>
              </a:rPr>
              <a:t>القرآن الكريم والسنّة</a:t>
            </a:r>
            <a:r>
              <a:rPr kumimoji="0" lang="ar-BH" sz="3600" b="1" i="0" u="none" strike="noStrike" kern="1200" cap="none" spc="0" normalizeH="0" noProof="0" dirty="0">
                <a:ln>
                  <a:noFill/>
                </a:ln>
                <a:solidFill>
                  <a:schemeClr val="accent2">
                    <a:lumMod val="50000"/>
                  </a:schemeClr>
                </a:solidFill>
                <a:effectLst/>
                <a:uLnTx/>
                <a:uFillTx/>
                <a:latin typeface="Sakkal Majalla" panose="02000000000000000000" pitchFamily="2" charset="-78"/>
                <a:ea typeface="+mj-ea"/>
                <a:cs typeface="Sakkal Majalla" panose="02000000000000000000" pitchFamily="2" charset="-78"/>
              </a:rPr>
              <a:t> النّبويّة</a:t>
            </a:r>
            <a:endParaRPr kumimoji="0" lang="ar-BH" sz="3600" b="1" i="0" u="none" strike="noStrike" kern="1200" cap="none" spc="0" normalizeH="0" baseline="0" noProof="0" dirty="0">
              <a:ln>
                <a:noFill/>
              </a:ln>
              <a:solidFill>
                <a:schemeClr val="accent2">
                  <a:lumMod val="50000"/>
                </a:schemeClr>
              </a:solidFill>
              <a:effectLst/>
              <a:uLnTx/>
              <a:uFillTx/>
              <a:latin typeface="Sakkal Majalla" panose="02000000000000000000" pitchFamily="2" charset="-78"/>
              <a:ea typeface="+mj-ea"/>
              <a:cs typeface="Sakkal Majalla" panose="02000000000000000000" pitchFamily="2" charset="-78"/>
            </a:endParaRP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j-ea"/>
                <a:cs typeface="Sakkal Majalla" panose="02000000000000000000" pitchFamily="2" charset="-78"/>
              </a:rPr>
              <a:t>دين(103)</a:t>
            </a:r>
            <a:endParaRPr kumimoji="0" lang="en-US" sz="3600" b="1" i="0" u="none" strike="noStrike" kern="1200" cap="none" spc="0" normalizeH="0" baseline="0" noProof="0" dirty="0">
              <a:ln>
                <a:noFill/>
              </a:ln>
              <a:solidFill>
                <a:schemeClr val="accent6">
                  <a:lumMod val="50000"/>
                </a:schemeClr>
              </a:solidFill>
              <a:effectLst/>
              <a:uLnTx/>
              <a:uFillTx/>
              <a:latin typeface="Sakkal Majalla" panose="02000000000000000000" pitchFamily="2" charset="-78"/>
              <a:ea typeface="+mj-ea"/>
              <a:cs typeface="Sakkal Majalla" panose="02000000000000000000" pitchFamily="2" charset="-78"/>
            </a:endParaRPr>
          </a:p>
        </p:txBody>
      </p:sp>
      <p:sp>
        <p:nvSpPr>
          <p:cNvPr id="12" name="Title 1">
            <a:extLst>
              <a:ext uri="{FF2B5EF4-FFF2-40B4-BE49-F238E27FC236}">
                <a16:creationId xmlns:a16="http://schemas.microsoft.com/office/drawing/2014/main" id="{75A80671-97A3-4586-8C4A-B9B23F19A849}"/>
              </a:ext>
            </a:extLst>
          </p:cNvPr>
          <p:cNvSpPr txBox="1">
            <a:spLocks/>
          </p:cNvSpPr>
          <p:nvPr/>
        </p:nvSpPr>
        <p:spPr>
          <a:xfrm>
            <a:off x="2885125" y="1956408"/>
            <a:ext cx="6421740" cy="2324711"/>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defTabSz="457200" rtl="1">
              <a:lnSpc>
                <a:spcPct val="100000"/>
              </a:lnSpc>
              <a:spcBef>
                <a:spcPts val="0"/>
              </a:spcBef>
              <a:defRPr/>
            </a:pPr>
            <a:r>
              <a:rPr lang="ar-BH" sz="5000" b="1" dirty="0">
                <a:solidFill>
                  <a:srgbClr val="FF0000"/>
                </a:solidFill>
                <a:latin typeface="Sakkal Majalla" panose="02000000000000000000" pitchFamily="2" charset="-78"/>
                <a:cs typeface="Sakkal Majalla" panose="02000000000000000000" pitchFamily="2" charset="-78"/>
              </a:rPr>
              <a:t>سورة الحجرات (المقطع 2)</a:t>
            </a:r>
          </a:p>
          <a:p>
            <a:pPr lvl="0" algn="ctr" defTabSz="457200" rtl="1">
              <a:lnSpc>
                <a:spcPct val="100000"/>
              </a:lnSpc>
              <a:spcBef>
                <a:spcPts val="0"/>
              </a:spcBef>
              <a:defRPr/>
            </a:pPr>
            <a:r>
              <a:rPr lang="ar-BH" sz="5000" b="1" dirty="0">
                <a:solidFill>
                  <a:srgbClr val="FF0000"/>
                </a:solidFill>
                <a:latin typeface="Sakkal Majalla" panose="02000000000000000000" pitchFamily="2" charset="-78"/>
                <a:cs typeface="Sakkal Majalla" panose="02000000000000000000" pitchFamily="2" charset="-78"/>
              </a:rPr>
              <a:t>آفات مهلكات</a:t>
            </a:r>
          </a:p>
        </p:txBody>
      </p:sp>
      <p:pic>
        <p:nvPicPr>
          <p:cNvPr id="13" name="Picture 12">
            <a:extLst>
              <a:ext uri="{FF2B5EF4-FFF2-40B4-BE49-F238E27FC236}">
                <a16:creationId xmlns:a16="http://schemas.microsoft.com/office/drawing/2014/main" id="{38D8479A-5204-41B4-A7D2-C1ECADDE536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7081" y="1892604"/>
            <a:ext cx="2594289" cy="361267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25545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anim calcmode="lin" valueType="num">
                                      <p:cBhvr>
                                        <p:cTn id="8" dur="2000" fill="hold"/>
                                        <p:tgtEl>
                                          <p:spTgt spid="12"/>
                                        </p:tgtEl>
                                        <p:attrNameLst>
                                          <p:attrName>ppt_x</p:attrName>
                                        </p:attrNameLst>
                                      </p:cBhvr>
                                      <p:tavLst>
                                        <p:tav tm="0">
                                          <p:val>
                                            <p:strVal val="#ppt_x"/>
                                          </p:val>
                                        </p:tav>
                                        <p:tav tm="100000">
                                          <p:val>
                                            <p:strVal val="#ppt_x"/>
                                          </p:val>
                                        </p:tav>
                                      </p:tavLst>
                                    </p:anim>
                                    <p:anim calcmode="lin" valueType="num">
                                      <p:cBhvr>
                                        <p:cTn id="9" dur="2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6"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0" y="364224"/>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آفات تقوِّض</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المجتمع</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0" name="مستطيل ذو زوايا قطرية مستديرة 26">
            <a:extLst>
              <a:ext uri="{FF2B5EF4-FFF2-40B4-BE49-F238E27FC236}">
                <a16:creationId xmlns:a16="http://schemas.microsoft.com/office/drawing/2014/main" id="{E93C05D0-16C1-4A2F-A582-AEDF4D9D9274}"/>
              </a:ext>
            </a:extLst>
          </p:cNvPr>
          <p:cNvSpPr/>
          <p:nvPr/>
        </p:nvSpPr>
        <p:spPr>
          <a:xfrm>
            <a:off x="235257" y="4091168"/>
            <a:ext cx="11721474" cy="1982656"/>
          </a:xfrm>
          <a:custGeom>
            <a:avLst/>
            <a:gdLst>
              <a:gd name="connsiteX0" fmla="*/ 0 w 11721474"/>
              <a:gd name="connsiteY0" fmla="*/ 0 h 1982656"/>
              <a:gd name="connsiteX1" fmla="*/ 442240 w 11721474"/>
              <a:gd name="connsiteY1" fmla="*/ 0 h 1982656"/>
              <a:gd name="connsiteX2" fmla="*/ 884480 w 11721474"/>
              <a:gd name="connsiteY2" fmla="*/ 0 h 1982656"/>
              <a:gd name="connsiteX3" fmla="*/ 1212809 w 11721474"/>
              <a:gd name="connsiteY3" fmla="*/ 0 h 1982656"/>
              <a:gd name="connsiteX4" fmla="*/ 1541139 w 11721474"/>
              <a:gd name="connsiteY4" fmla="*/ 0 h 1982656"/>
              <a:gd name="connsiteX5" fmla="*/ 2211199 w 11721474"/>
              <a:gd name="connsiteY5" fmla="*/ 0 h 1982656"/>
              <a:gd name="connsiteX6" fmla="*/ 2881259 w 11721474"/>
              <a:gd name="connsiteY6" fmla="*/ 0 h 1982656"/>
              <a:gd name="connsiteX7" fmla="*/ 3551320 w 11721474"/>
              <a:gd name="connsiteY7" fmla="*/ 0 h 1982656"/>
              <a:gd name="connsiteX8" fmla="*/ 4449200 w 11721474"/>
              <a:gd name="connsiteY8" fmla="*/ 0 h 1982656"/>
              <a:gd name="connsiteX9" fmla="*/ 5347081 w 11721474"/>
              <a:gd name="connsiteY9" fmla="*/ 0 h 1982656"/>
              <a:gd name="connsiteX10" fmla="*/ 6131052 w 11721474"/>
              <a:gd name="connsiteY10" fmla="*/ 0 h 1982656"/>
              <a:gd name="connsiteX11" fmla="*/ 6915022 w 11721474"/>
              <a:gd name="connsiteY11" fmla="*/ 0 h 1982656"/>
              <a:gd name="connsiteX12" fmla="*/ 7243352 w 11721474"/>
              <a:gd name="connsiteY12" fmla="*/ 0 h 1982656"/>
              <a:gd name="connsiteX13" fmla="*/ 7799502 w 11721474"/>
              <a:gd name="connsiteY13" fmla="*/ 0 h 1982656"/>
              <a:gd name="connsiteX14" fmla="*/ 8127831 w 11721474"/>
              <a:gd name="connsiteY14" fmla="*/ 0 h 1982656"/>
              <a:gd name="connsiteX15" fmla="*/ 8570071 w 11721474"/>
              <a:gd name="connsiteY15" fmla="*/ 0 h 1982656"/>
              <a:gd name="connsiteX16" fmla="*/ 9012311 w 11721474"/>
              <a:gd name="connsiteY16" fmla="*/ 0 h 1982656"/>
              <a:gd name="connsiteX17" fmla="*/ 9682371 w 11721474"/>
              <a:gd name="connsiteY17" fmla="*/ 0 h 1982656"/>
              <a:gd name="connsiteX18" fmla="*/ 10124611 w 11721474"/>
              <a:gd name="connsiteY18" fmla="*/ 0 h 1982656"/>
              <a:gd name="connsiteX19" fmla="*/ 11391025 w 11721474"/>
              <a:gd name="connsiteY19" fmla="*/ 0 h 1982656"/>
              <a:gd name="connsiteX20" fmla="*/ 11721474 w 11721474"/>
              <a:gd name="connsiteY20" fmla="*/ 330449 h 1982656"/>
              <a:gd name="connsiteX21" fmla="*/ 11721474 w 11721474"/>
              <a:gd name="connsiteY21" fmla="*/ 831618 h 1982656"/>
              <a:gd name="connsiteX22" fmla="*/ 11721474 w 11721474"/>
              <a:gd name="connsiteY22" fmla="*/ 1382354 h 1982656"/>
              <a:gd name="connsiteX23" fmla="*/ 11721474 w 11721474"/>
              <a:gd name="connsiteY23" fmla="*/ 1982656 h 1982656"/>
              <a:gd name="connsiteX24" fmla="*/ 10914761 w 11721474"/>
              <a:gd name="connsiteY24" fmla="*/ 1982656 h 1982656"/>
              <a:gd name="connsiteX25" fmla="*/ 9990833 w 11721474"/>
              <a:gd name="connsiteY25" fmla="*/ 1982656 h 1982656"/>
              <a:gd name="connsiteX26" fmla="*/ 9535764 w 11721474"/>
              <a:gd name="connsiteY26" fmla="*/ 1982656 h 1982656"/>
              <a:gd name="connsiteX27" fmla="*/ 8611836 w 11721474"/>
              <a:gd name="connsiteY27" fmla="*/ 1982656 h 1982656"/>
              <a:gd name="connsiteX28" fmla="*/ 8156767 w 11721474"/>
              <a:gd name="connsiteY28" fmla="*/ 1982656 h 1982656"/>
              <a:gd name="connsiteX29" fmla="*/ 7584483 w 11721474"/>
              <a:gd name="connsiteY29" fmla="*/ 1982656 h 1982656"/>
              <a:gd name="connsiteX30" fmla="*/ 7012199 w 11721474"/>
              <a:gd name="connsiteY30" fmla="*/ 1982656 h 1982656"/>
              <a:gd name="connsiteX31" fmla="*/ 6205486 w 11721474"/>
              <a:gd name="connsiteY31" fmla="*/ 1982656 h 1982656"/>
              <a:gd name="connsiteX32" fmla="*/ 5633203 w 11721474"/>
              <a:gd name="connsiteY32" fmla="*/ 1982656 h 1982656"/>
              <a:gd name="connsiteX33" fmla="*/ 4709275 w 11721474"/>
              <a:gd name="connsiteY33" fmla="*/ 1982656 h 1982656"/>
              <a:gd name="connsiteX34" fmla="*/ 3785347 w 11721474"/>
              <a:gd name="connsiteY34" fmla="*/ 1982656 h 1982656"/>
              <a:gd name="connsiteX35" fmla="*/ 3213063 w 11721474"/>
              <a:gd name="connsiteY35" fmla="*/ 1982656 h 1982656"/>
              <a:gd name="connsiteX36" fmla="*/ 2875209 w 11721474"/>
              <a:gd name="connsiteY36" fmla="*/ 1982656 h 1982656"/>
              <a:gd name="connsiteX37" fmla="*/ 2302925 w 11721474"/>
              <a:gd name="connsiteY37" fmla="*/ 1982656 h 1982656"/>
              <a:gd name="connsiteX38" fmla="*/ 1613426 w 11721474"/>
              <a:gd name="connsiteY38" fmla="*/ 1982656 h 1982656"/>
              <a:gd name="connsiteX39" fmla="*/ 1275572 w 11721474"/>
              <a:gd name="connsiteY39" fmla="*/ 1982656 h 1982656"/>
              <a:gd name="connsiteX40" fmla="*/ 0 w 11721474"/>
              <a:gd name="connsiteY40" fmla="*/ 1982656 h 1982656"/>
              <a:gd name="connsiteX41" fmla="*/ 0 w 11721474"/>
              <a:gd name="connsiteY41" fmla="*/ 1341597 h 1982656"/>
              <a:gd name="connsiteX42" fmla="*/ 0 w 11721474"/>
              <a:gd name="connsiteY42" fmla="*/ 660885 h 1982656"/>
              <a:gd name="connsiteX43" fmla="*/ 0 w 11721474"/>
              <a:gd name="connsiteY43" fmla="*/ 0 h 198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1721474" h="1982656" fill="none" extrusionOk="0">
                <a:moveTo>
                  <a:pt x="0" y="0"/>
                </a:moveTo>
                <a:cubicBezTo>
                  <a:pt x="215037" y="2496"/>
                  <a:pt x="336211" y="-18522"/>
                  <a:pt x="442240" y="0"/>
                </a:cubicBezTo>
                <a:cubicBezTo>
                  <a:pt x="548269" y="18522"/>
                  <a:pt x="668463" y="13067"/>
                  <a:pt x="884480" y="0"/>
                </a:cubicBezTo>
                <a:cubicBezTo>
                  <a:pt x="1100497" y="-13067"/>
                  <a:pt x="1113256" y="-10864"/>
                  <a:pt x="1212809" y="0"/>
                </a:cubicBezTo>
                <a:cubicBezTo>
                  <a:pt x="1312362" y="10864"/>
                  <a:pt x="1388363" y="10740"/>
                  <a:pt x="1541139" y="0"/>
                </a:cubicBezTo>
                <a:cubicBezTo>
                  <a:pt x="1693915" y="-10740"/>
                  <a:pt x="1964352" y="-9268"/>
                  <a:pt x="2211199" y="0"/>
                </a:cubicBezTo>
                <a:cubicBezTo>
                  <a:pt x="2458046" y="9268"/>
                  <a:pt x="2731639" y="12380"/>
                  <a:pt x="2881259" y="0"/>
                </a:cubicBezTo>
                <a:cubicBezTo>
                  <a:pt x="3030879" y="-12380"/>
                  <a:pt x="3408214" y="-28997"/>
                  <a:pt x="3551320" y="0"/>
                </a:cubicBezTo>
                <a:cubicBezTo>
                  <a:pt x="3694426" y="28997"/>
                  <a:pt x="4154956" y="7885"/>
                  <a:pt x="4449200" y="0"/>
                </a:cubicBezTo>
                <a:cubicBezTo>
                  <a:pt x="4743444" y="-7885"/>
                  <a:pt x="5049070" y="-5616"/>
                  <a:pt x="5347081" y="0"/>
                </a:cubicBezTo>
                <a:cubicBezTo>
                  <a:pt x="5645092" y="5616"/>
                  <a:pt x="5793494" y="33673"/>
                  <a:pt x="6131052" y="0"/>
                </a:cubicBezTo>
                <a:cubicBezTo>
                  <a:pt x="6468610" y="-33673"/>
                  <a:pt x="6754673" y="16524"/>
                  <a:pt x="6915022" y="0"/>
                </a:cubicBezTo>
                <a:cubicBezTo>
                  <a:pt x="7075371" y="-16524"/>
                  <a:pt x="7084727" y="4248"/>
                  <a:pt x="7243352" y="0"/>
                </a:cubicBezTo>
                <a:cubicBezTo>
                  <a:pt x="7401977" y="-4248"/>
                  <a:pt x="7581337" y="-278"/>
                  <a:pt x="7799502" y="0"/>
                </a:cubicBezTo>
                <a:cubicBezTo>
                  <a:pt x="8017667" y="278"/>
                  <a:pt x="7986130" y="-15054"/>
                  <a:pt x="8127831" y="0"/>
                </a:cubicBezTo>
                <a:cubicBezTo>
                  <a:pt x="8269532" y="15054"/>
                  <a:pt x="8470419" y="5898"/>
                  <a:pt x="8570071" y="0"/>
                </a:cubicBezTo>
                <a:cubicBezTo>
                  <a:pt x="8669723" y="-5898"/>
                  <a:pt x="8807089" y="-10385"/>
                  <a:pt x="9012311" y="0"/>
                </a:cubicBezTo>
                <a:cubicBezTo>
                  <a:pt x="9217533" y="10385"/>
                  <a:pt x="9484289" y="-22195"/>
                  <a:pt x="9682371" y="0"/>
                </a:cubicBezTo>
                <a:cubicBezTo>
                  <a:pt x="9880453" y="22195"/>
                  <a:pt x="9904364" y="18742"/>
                  <a:pt x="10124611" y="0"/>
                </a:cubicBezTo>
                <a:cubicBezTo>
                  <a:pt x="10344858" y="-18742"/>
                  <a:pt x="10972512" y="15232"/>
                  <a:pt x="11391025" y="0"/>
                </a:cubicBezTo>
                <a:cubicBezTo>
                  <a:pt x="11459289" y="70854"/>
                  <a:pt x="11546256" y="187341"/>
                  <a:pt x="11721474" y="330449"/>
                </a:cubicBezTo>
                <a:cubicBezTo>
                  <a:pt x="11743948" y="446331"/>
                  <a:pt x="11705018" y="719544"/>
                  <a:pt x="11721474" y="831618"/>
                </a:cubicBezTo>
                <a:cubicBezTo>
                  <a:pt x="11737930" y="943692"/>
                  <a:pt x="11744670" y="1150714"/>
                  <a:pt x="11721474" y="1382354"/>
                </a:cubicBezTo>
                <a:cubicBezTo>
                  <a:pt x="11698278" y="1613994"/>
                  <a:pt x="11739605" y="1798317"/>
                  <a:pt x="11721474" y="1982656"/>
                </a:cubicBezTo>
                <a:cubicBezTo>
                  <a:pt x="11514215" y="1973581"/>
                  <a:pt x="11134762" y="1952757"/>
                  <a:pt x="10914761" y="1982656"/>
                </a:cubicBezTo>
                <a:cubicBezTo>
                  <a:pt x="10694760" y="2012555"/>
                  <a:pt x="10252298" y="2017503"/>
                  <a:pt x="9990833" y="1982656"/>
                </a:cubicBezTo>
                <a:cubicBezTo>
                  <a:pt x="9729368" y="1947809"/>
                  <a:pt x="9742347" y="1993994"/>
                  <a:pt x="9535764" y="1982656"/>
                </a:cubicBezTo>
                <a:cubicBezTo>
                  <a:pt x="9329181" y="1971318"/>
                  <a:pt x="8860783" y="1989660"/>
                  <a:pt x="8611836" y="1982656"/>
                </a:cubicBezTo>
                <a:cubicBezTo>
                  <a:pt x="8362889" y="1975652"/>
                  <a:pt x="8253115" y="1970015"/>
                  <a:pt x="8156767" y="1982656"/>
                </a:cubicBezTo>
                <a:cubicBezTo>
                  <a:pt x="8060419" y="1995297"/>
                  <a:pt x="7855234" y="1995098"/>
                  <a:pt x="7584483" y="1982656"/>
                </a:cubicBezTo>
                <a:cubicBezTo>
                  <a:pt x="7313732" y="1970214"/>
                  <a:pt x="7128443" y="2003122"/>
                  <a:pt x="7012199" y="1982656"/>
                </a:cubicBezTo>
                <a:cubicBezTo>
                  <a:pt x="6895955" y="1962190"/>
                  <a:pt x="6417984" y="1961120"/>
                  <a:pt x="6205486" y="1982656"/>
                </a:cubicBezTo>
                <a:cubicBezTo>
                  <a:pt x="5992988" y="2004192"/>
                  <a:pt x="5908717" y="1964457"/>
                  <a:pt x="5633203" y="1982656"/>
                </a:cubicBezTo>
                <a:cubicBezTo>
                  <a:pt x="5357689" y="2000855"/>
                  <a:pt x="4899638" y="1994480"/>
                  <a:pt x="4709275" y="1982656"/>
                </a:cubicBezTo>
                <a:cubicBezTo>
                  <a:pt x="4518912" y="1970832"/>
                  <a:pt x="4093328" y="2024025"/>
                  <a:pt x="3785347" y="1982656"/>
                </a:cubicBezTo>
                <a:cubicBezTo>
                  <a:pt x="3477366" y="1941287"/>
                  <a:pt x="3449892" y="1996807"/>
                  <a:pt x="3213063" y="1982656"/>
                </a:cubicBezTo>
                <a:cubicBezTo>
                  <a:pt x="2976234" y="1968505"/>
                  <a:pt x="2949987" y="1978834"/>
                  <a:pt x="2875209" y="1982656"/>
                </a:cubicBezTo>
                <a:cubicBezTo>
                  <a:pt x="2800431" y="1986478"/>
                  <a:pt x="2484112" y="1966066"/>
                  <a:pt x="2302925" y="1982656"/>
                </a:cubicBezTo>
                <a:cubicBezTo>
                  <a:pt x="2121738" y="1999246"/>
                  <a:pt x="1904407" y="1989145"/>
                  <a:pt x="1613426" y="1982656"/>
                </a:cubicBezTo>
                <a:cubicBezTo>
                  <a:pt x="1322445" y="1976167"/>
                  <a:pt x="1414174" y="1986476"/>
                  <a:pt x="1275572" y="1982656"/>
                </a:cubicBezTo>
                <a:cubicBezTo>
                  <a:pt x="1136970" y="1978836"/>
                  <a:pt x="302518" y="1951429"/>
                  <a:pt x="0" y="1982656"/>
                </a:cubicBezTo>
                <a:cubicBezTo>
                  <a:pt x="-23675" y="1734719"/>
                  <a:pt x="-1912" y="1560793"/>
                  <a:pt x="0" y="1341597"/>
                </a:cubicBezTo>
                <a:cubicBezTo>
                  <a:pt x="1912" y="1122401"/>
                  <a:pt x="9884" y="941430"/>
                  <a:pt x="0" y="660885"/>
                </a:cubicBezTo>
                <a:cubicBezTo>
                  <a:pt x="-9884" y="380340"/>
                  <a:pt x="-20491" y="217706"/>
                  <a:pt x="0" y="0"/>
                </a:cubicBezTo>
                <a:close/>
              </a:path>
              <a:path w="11721474" h="1982656" stroke="0" extrusionOk="0">
                <a:moveTo>
                  <a:pt x="0" y="0"/>
                </a:moveTo>
                <a:cubicBezTo>
                  <a:pt x="276315" y="-25104"/>
                  <a:pt x="363905" y="-3192"/>
                  <a:pt x="556150" y="0"/>
                </a:cubicBezTo>
                <a:cubicBezTo>
                  <a:pt x="748395" y="3192"/>
                  <a:pt x="1001831" y="7760"/>
                  <a:pt x="1340121" y="0"/>
                </a:cubicBezTo>
                <a:cubicBezTo>
                  <a:pt x="1678411" y="-7760"/>
                  <a:pt x="1898560" y="2460"/>
                  <a:pt x="2238001" y="0"/>
                </a:cubicBezTo>
                <a:cubicBezTo>
                  <a:pt x="2577442" y="-2460"/>
                  <a:pt x="2586113" y="-18011"/>
                  <a:pt x="2794151" y="0"/>
                </a:cubicBezTo>
                <a:cubicBezTo>
                  <a:pt x="3002189" y="18011"/>
                  <a:pt x="3296925" y="-19430"/>
                  <a:pt x="3464212" y="0"/>
                </a:cubicBezTo>
                <a:cubicBezTo>
                  <a:pt x="3631499" y="19430"/>
                  <a:pt x="3655984" y="13810"/>
                  <a:pt x="3792541" y="0"/>
                </a:cubicBezTo>
                <a:cubicBezTo>
                  <a:pt x="3929098" y="-13810"/>
                  <a:pt x="4154773" y="-29947"/>
                  <a:pt x="4462602" y="0"/>
                </a:cubicBezTo>
                <a:cubicBezTo>
                  <a:pt x="4770431" y="29947"/>
                  <a:pt x="4952275" y="12934"/>
                  <a:pt x="5360482" y="0"/>
                </a:cubicBezTo>
                <a:cubicBezTo>
                  <a:pt x="5768689" y="-12934"/>
                  <a:pt x="6008610" y="-30683"/>
                  <a:pt x="6258363" y="0"/>
                </a:cubicBezTo>
                <a:cubicBezTo>
                  <a:pt x="6508116" y="30683"/>
                  <a:pt x="6626933" y="-13136"/>
                  <a:pt x="6928423" y="0"/>
                </a:cubicBezTo>
                <a:cubicBezTo>
                  <a:pt x="7229913" y="13136"/>
                  <a:pt x="7164405" y="-4956"/>
                  <a:pt x="7370663" y="0"/>
                </a:cubicBezTo>
                <a:cubicBezTo>
                  <a:pt x="7576921" y="4956"/>
                  <a:pt x="8052673" y="38816"/>
                  <a:pt x="8268544" y="0"/>
                </a:cubicBezTo>
                <a:cubicBezTo>
                  <a:pt x="8484415" y="-38816"/>
                  <a:pt x="8642445" y="-12358"/>
                  <a:pt x="8824694" y="0"/>
                </a:cubicBezTo>
                <a:cubicBezTo>
                  <a:pt x="9006943" y="12358"/>
                  <a:pt x="9495622" y="-41982"/>
                  <a:pt x="9722575" y="0"/>
                </a:cubicBezTo>
                <a:cubicBezTo>
                  <a:pt x="9949528" y="41982"/>
                  <a:pt x="10188980" y="-16790"/>
                  <a:pt x="10392635" y="0"/>
                </a:cubicBezTo>
                <a:cubicBezTo>
                  <a:pt x="10596290" y="16790"/>
                  <a:pt x="10940796" y="38041"/>
                  <a:pt x="11391025" y="0"/>
                </a:cubicBezTo>
                <a:cubicBezTo>
                  <a:pt x="11547828" y="150016"/>
                  <a:pt x="11627001" y="209565"/>
                  <a:pt x="11721474" y="330449"/>
                </a:cubicBezTo>
                <a:cubicBezTo>
                  <a:pt x="11703628" y="474717"/>
                  <a:pt x="11706121" y="590421"/>
                  <a:pt x="11721474" y="848141"/>
                </a:cubicBezTo>
                <a:cubicBezTo>
                  <a:pt x="11736827" y="1105861"/>
                  <a:pt x="11723845" y="1287589"/>
                  <a:pt x="11721474" y="1398876"/>
                </a:cubicBezTo>
                <a:cubicBezTo>
                  <a:pt x="11719103" y="1510164"/>
                  <a:pt x="11730803" y="1698021"/>
                  <a:pt x="11721474" y="1982656"/>
                </a:cubicBezTo>
                <a:cubicBezTo>
                  <a:pt x="11604089" y="1961627"/>
                  <a:pt x="11361269" y="1965841"/>
                  <a:pt x="11266405" y="1982656"/>
                </a:cubicBezTo>
                <a:cubicBezTo>
                  <a:pt x="11171541" y="1999471"/>
                  <a:pt x="10690494" y="1972863"/>
                  <a:pt x="10342477" y="1982656"/>
                </a:cubicBezTo>
                <a:cubicBezTo>
                  <a:pt x="9994460" y="1992449"/>
                  <a:pt x="9909484" y="1983080"/>
                  <a:pt x="9652979" y="1982656"/>
                </a:cubicBezTo>
                <a:cubicBezTo>
                  <a:pt x="9396474" y="1982232"/>
                  <a:pt x="9235153" y="1969320"/>
                  <a:pt x="8963480" y="1982656"/>
                </a:cubicBezTo>
                <a:cubicBezTo>
                  <a:pt x="8691807" y="1995992"/>
                  <a:pt x="8684314" y="1969277"/>
                  <a:pt x="8508411" y="1982656"/>
                </a:cubicBezTo>
                <a:cubicBezTo>
                  <a:pt x="8332508" y="1996035"/>
                  <a:pt x="8226880" y="1992003"/>
                  <a:pt x="8053342" y="1982656"/>
                </a:cubicBezTo>
                <a:cubicBezTo>
                  <a:pt x="7879804" y="1973309"/>
                  <a:pt x="7440574" y="1961607"/>
                  <a:pt x="7246629" y="1982656"/>
                </a:cubicBezTo>
                <a:cubicBezTo>
                  <a:pt x="7052684" y="2003705"/>
                  <a:pt x="6807361" y="1992421"/>
                  <a:pt x="6439916" y="1982656"/>
                </a:cubicBezTo>
                <a:cubicBezTo>
                  <a:pt x="6072471" y="1972891"/>
                  <a:pt x="5924281" y="2002243"/>
                  <a:pt x="5750417" y="1982656"/>
                </a:cubicBezTo>
                <a:cubicBezTo>
                  <a:pt x="5576553" y="1963069"/>
                  <a:pt x="5558618" y="1995312"/>
                  <a:pt x="5412563" y="1982656"/>
                </a:cubicBezTo>
                <a:cubicBezTo>
                  <a:pt x="5266508" y="1970000"/>
                  <a:pt x="4801283" y="1958323"/>
                  <a:pt x="4488635" y="1982656"/>
                </a:cubicBezTo>
                <a:cubicBezTo>
                  <a:pt x="4175987" y="2006989"/>
                  <a:pt x="4178575" y="1996205"/>
                  <a:pt x="4033566" y="1982656"/>
                </a:cubicBezTo>
                <a:cubicBezTo>
                  <a:pt x="3888557" y="1969107"/>
                  <a:pt x="3729297" y="1956541"/>
                  <a:pt x="3461282" y="1982656"/>
                </a:cubicBezTo>
                <a:cubicBezTo>
                  <a:pt x="3193267" y="2008771"/>
                  <a:pt x="2958438" y="1978485"/>
                  <a:pt x="2654569" y="1982656"/>
                </a:cubicBezTo>
                <a:cubicBezTo>
                  <a:pt x="2350700" y="1986827"/>
                  <a:pt x="2159305" y="2018638"/>
                  <a:pt x="1847856" y="1982656"/>
                </a:cubicBezTo>
                <a:cubicBezTo>
                  <a:pt x="1536407" y="1946674"/>
                  <a:pt x="1231671" y="1965101"/>
                  <a:pt x="1041143" y="1982656"/>
                </a:cubicBezTo>
                <a:cubicBezTo>
                  <a:pt x="850615" y="2000211"/>
                  <a:pt x="776595" y="1994819"/>
                  <a:pt x="703288" y="1982656"/>
                </a:cubicBezTo>
                <a:cubicBezTo>
                  <a:pt x="629981" y="1970493"/>
                  <a:pt x="176149" y="2004555"/>
                  <a:pt x="0" y="1982656"/>
                </a:cubicBezTo>
                <a:cubicBezTo>
                  <a:pt x="10652" y="1838016"/>
                  <a:pt x="-5925" y="1629236"/>
                  <a:pt x="0" y="1341597"/>
                </a:cubicBezTo>
                <a:cubicBezTo>
                  <a:pt x="5925" y="1053958"/>
                  <a:pt x="4309" y="935261"/>
                  <a:pt x="0" y="680712"/>
                </a:cubicBezTo>
                <a:cubicBezTo>
                  <a:pt x="-4309" y="426163"/>
                  <a:pt x="-15652" y="181549"/>
                  <a:pt x="0" y="0"/>
                </a:cubicBezTo>
                <a:close/>
              </a:path>
            </a:pathLst>
          </a:custGeom>
          <a:solidFill>
            <a:schemeClr val="bg1"/>
          </a:solidFill>
          <a:ln w="28575">
            <a:solidFill>
              <a:schemeClr val="accent2">
                <a:lumMod val="60000"/>
                <a:lumOff val="40000"/>
              </a:schemeClr>
            </a:solidFill>
            <a:prstDash val="sysDash"/>
            <a:extLst>
              <a:ext uri="{C807C97D-BFC1-408E-A445-0C87EB9F89A2}">
                <ask:lineSketchStyleProps xmlns:ask="http://schemas.microsoft.com/office/drawing/2018/sketchyshapes" xmlns="" sd="3709758487">
                  <a:prstGeom prst="snip1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50000"/>
              </a:lnSpc>
              <a:spcAft>
                <a:spcPts val="800"/>
              </a:spcAft>
            </a:pP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a:t>
            </a:r>
            <a:r>
              <a:rPr lang="ar-SA"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بنى الإسلام مجتمعه بناء قويًّا متماسك</a:t>
            </a: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ا، وأوجب أن يستمر هذا البناء قويًّا حتّى يكون منيع</a:t>
            </a: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ا في وجه أعدائه، ولهذا فقد حرّم كلّ أسباب الضعف والفرقة.</a:t>
            </a:r>
          </a:p>
          <a:p>
            <a:pPr lvl="0" algn="just" rtl="1">
              <a:spcAft>
                <a:spcPts val="800"/>
              </a:spcAft>
            </a:pPr>
            <a:r>
              <a:rPr lang="ar-SA"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ولقد تحدّثت آيات السورة هنا عن الأمراض ال</a:t>
            </a:r>
            <a:r>
              <a:rPr lang="ar-BH"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آتية</a:t>
            </a:r>
            <a:r>
              <a:rPr lang="ar-SA" sz="28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التي تمزّق الوحدة وتؤدّي إلى التشاحن وهي: </a:t>
            </a:r>
          </a:p>
        </p:txBody>
      </p:sp>
      <p:sp>
        <p:nvSpPr>
          <p:cNvPr id="11" name="Parallelogram 67">
            <a:extLst>
              <a:ext uri="{FF2B5EF4-FFF2-40B4-BE49-F238E27FC236}">
                <a16:creationId xmlns:a16="http://schemas.microsoft.com/office/drawing/2014/main" id="{D9D2AC26-82D3-4DAD-9534-565E91819523}"/>
              </a:ext>
            </a:extLst>
          </p:cNvPr>
          <p:cNvSpPr/>
          <p:nvPr/>
        </p:nvSpPr>
        <p:spPr>
          <a:xfrm>
            <a:off x="3643870" y="3294056"/>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SA"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التفسير</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Title 1">
            <a:extLst>
              <a:ext uri="{FF2B5EF4-FFF2-40B4-BE49-F238E27FC236}">
                <a16:creationId xmlns:a16="http://schemas.microsoft.com/office/drawing/2014/main" id="{D2CD7D3C-0DFB-4621-B4B9-6C908DE2F7C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pic>
        <p:nvPicPr>
          <p:cNvPr id="5" name="Picture 4">
            <a:extLst>
              <a:ext uri="{FF2B5EF4-FFF2-40B4-BE49-F238E27FC236}">
                <a16:creationId xmlns:a16="http://schemas.microsoft.com/office/drawing/2014/main" id="{263D93C4-2F1B-438B-8C8E-E8E8BF45B47B}"/>
              </a:ext>
            </a:extLst>
          </p:cNvPr>
          <p:cNvPicPr>
            <a:picLocks noChangeAspect="1"/>
          </p:cNvPicPr>
          <p:nvPr/>
        </p:nvPicPr>
        <p:blipFill>
          <a:blip r:embed="rId4">
            <a:duotone>
              <a:schemeClr val="accent2">
                <a:shade val="45000"/>
                <a:satMod val="135000"/>
              </a:schemeClr>
              <a:prstClr val="white"/>
            </a:duotone>
          </a:blip>
          <a:stretch>
            <a:fillRect/>
          </a:stretch>
        </p:blipFill>
        <p:spPr>
          <a:xfrm>
            <a:off x="104252" y="1019502"/>
            <a:ext cx="11869941" cy="1981372"/>
          </a:xfrm>
          <a:prstGeom prst="rect">
            <a:avLst/>
          </a:prstGeom>
        </p:spPr>
      </p:pic>
      <p:pic>
        <p:nvPicPr>
          <p:cNvPr id="6" name="الآية 11">
            <a:hlinkClick r:id="" action="ppaction://media"/>
            <a:extLst>
              <a:ext uri="{FF2B5EF4-FFF2-40B4-BE49-F238E27FC236}">
                <a16:creationId xmlns:a16="http://schemas.microsoft.com/office/drawing/2014/main" id="{49662868-F1C4-456E-B642-63CE025BB54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54420" y="134287"/>
            <a:ext cx="609600" cy="609600"/>
          </a:xfrm>
          <a:prstGeom prst="rect">
            <a:avLst/>
          </a:prstGeom>
        </p:spPr>
      </p:pic>
    </p:spTree>
    <p:extLst>
      <p:ext uri="{BB962C8B-B14F-4D97-AF65-F5344CB8AC3E}">
        <p14:creationId xmlns:p14="http://schemas.microsoft.com/office/powerpoint/2010/main" val="40426244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500"/>
                            </p:stCondLst>
                            <p:childTnLst>
                              <p:par>
                                <p:cTn id="15" presetID="1" presetClass="mediacall" presetSubtype="0" fill="hold" nodeType="afterEffect">
                                  <p:stCondLst>
                                    <p:cond delay="0"/>
                                  </p:stCondLst>
                                  <p:childTnLst>
                                    <p:cmd type="call" cmd="playFrom(0.0)">
                                      <p:cBhvr>
                                        <p:cTn id="16" dur="58853"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6"/>
                </p:tgtEl>
              </p:cMediaNode>
            </p:audio>
          </p:childTnLst>
        </p:cTn>
      </p:par>
    </p:tnLst>
    <p:bldLst>
      <p:bldP spid="83"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0" y="364224"/>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آفات تقوِّض</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المجتمع</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D2CD7D3C-0DFB-4621-B4B9-6C908DE2F7C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13" name="مستطيل ذو زوايا قطرية مستديرة 26">
            <a:extLst>
              <a:ext uri="{FF2B5EF4-FFF2-40B4-BE49-F238E27FC236}">
                <a16:creationId xmlns:a16="http://schemas.microsoft.com/office/drawing/2014/main" id="{1BF5D6EE-6D13-498A-AE99-F1C14946FCCE}"/>
              </a:ext>
            </a:extLst>
          </p:cNvPr>
          <p:cNvSpPr/>
          <p:nvPr/>
        </p:nvSpPr>
        <p:spPr>
          <a:xfrm>
            <a:off x="364794" y="1458340"/>
            <a:ext cx="10882948" cy="2946517"/>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3340" algn="just" rtl="1">
              <a:lnSpc>
                <a:spcPct val="150000"/>
              </a:lnSpc>
              <a:spcAft>
                <a:spcPts val="1000"/>
              </a:spcAft>
            </a:pPr>
            <a:r>
              <a:rPr lang="ar-BH" sz="2800" b="1" kern="0" dirty="0">
                <a:solidFill>
                  <a:prstClr val="black"/>
                </a:solidFill>
                <a:latin typeface="Sakkal Majalla" panose="02000000000000000000" pitchFamily="2" charset="-78"/>
                <a:cs typeface="Sakkal Majalla" panose="02000000000000000000" pitchFamily="2" charset="-78"/>
              </a:rPr>
              <a:t>لقد حرّم الله تبارك وتعالى الاستهزاء والاستخفاف والتحقير بالآخرين سواء أكانوا رجالا أم نساء قال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kern="0" dirty="0">
                <a:solidFill>
                  <a:prstClr val="black"/>
                </a:solidFill>
                <a:latin typeface="Sakkal Majalla" panose="02000000000000000000" pitchFamily="2" charset="-78"/>
                <a:cs typeface="Sakkal Majalla" panose="02000000000000000000" pitchFamily="2" charset="-78"/>
              </a:rPr>
              <a:t>لا يَسْخَرْ قَوْمٌ مِّن قَوْمٍ عَسَى أَن يَكُونُوا خَيْرًا مِّنْهُمْ وَلا نِسَاء مِّن نِّسَاء عَسَى أَن يَكُنَّ خَيْرًا مِّنْهُنَّ</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kern="0" dirty="0">
                <a:solidFill>
                  <a:prstClr val="black"/>
                </a:solidFill>
                <a:latin typeface="Sakkal Majalla" panose="02000000000000000000" pitchFamily="2" charset="-78"/>
                <a:cs typeface="Sakkal Majalla" panose="02000000000000000000" pitchFamily="2" charset="-78"/>
              </a:rPr>
              <a:t>.</a:t>
            </a:r>
          </a:p>
          <a:p>
            <a:pPr marL="53340" algn="just" rtl="1">
              <a:lnSpc>
                <a:spcPct val="150000"/>
              </a:lnSpc>
              <a:spcAft>
                <a:spcPts val="1000"/>
              </a:spcAft>
            </a:pPr>
            <a:r>
              <a:rPr lang="ar-BH" sz="2800" b="1" kern="0" dirty="0">
                <a:solidFill>
                  <a:prstClr val="black"/>
                </a:solidFill>
                <a:latin typeface="Sakkal Majalla" panose="02000000000000000000" pitchFamily="2" charset="-78"/>
                <a:cs typeface="Sakkal Majalla" panose="02000000000000000000" pitchFamily="2" charset="-78"/>
              </a:rPr>
              <a:t>وقد يكون هؤلاء الذين يسخر الآخرون منهم هم خير من الساخرين، إذا استجابوا لنهي الله وكفُّوا عن المعاصي ومنها السخرية بالآخرين، والساخرون لم يستجيبوا للنّهي فوقعوا في المعصية.</a:t>
            </a:r>
          </a:p>
        </p:txBody>
      </p:sp>
      <p:sp>
        <p:nvSpPr>
          <p:cNvPr id="14" name="Flowchart: Magnetic Disk 13">
            <a:extLst>
              <a:ext uri="{FF2B5EF4-FFF2-40B4-BE49-F238E27FC236}">
                <a16:creationId xmlns:a16="http://schemas.microsoft.com/office/drawing/2014/main" id="{8E8E07D2-AB18-4A5D-8503-6640F8589D72}"/>
              </a:ext>
            </a:extLst>
          </p:cNvPr>
          <p:cNvSpPr/>
          <p:nvPr/>
        </p:nvSpPr>
        <p:spPr>
          <a:xfrm>
            <a:off x="6709789" y="1036695"/>
            <a:ext cx="4537953" cy="513443"/>
          </a:xfrm>
          <a:prstGeom prst="flowChartMagneticDisk">
            <a:avLst/>
          </a:prstGeom>
          <a:solidFill>
            <a:schemeClr val="accent6">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ar-BH"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السخرية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5" name="Star: 24 Points 14">
            <a:extLst>
              <a:ext uri="{FF2B5EF4-FFF2-40B4-BE49-F238E27FC236}">
                <a16:creationId xmlns:a16="http://schemas.microsoft.com/office/drawing/2014/main" id="{2F06FD29-D486-4517-8765-610F8BCB7BA8}"/>
              </a:ext>
            </a:extLst>
          </p:cNvPr>
          <p:cNvSpPr/>
          <p:nvPr/>
        </p:nvSpPr>
        <p:spPr>
          <a:xfrm>
            <a:off x="10965168" y="985022"/>
            <a:ext cx="914400" cy="620769"/>
          </a:xfrm>
          <a:prstGeom prst="star24">
            <a:avLst/>
          </a:prstGeom>
          <a:solidFill>
            <a:schemeClr val="accent6">
              <a:lumMod val="40000"/>
              <a:lumOff val="6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6" name="مستطيل ذو زوايا قطرية مستديرة 26">
            <a:extLst>
              <a:ext uri="{FF2B5EF4-FFF2-40B4-BE49-F238E27FC236}">
                <a16:creationId xmlns:a16="http://schemas.microsoft.com/office/drawing/2014/main" id="{637FDFA2-4E4C-47ED-AA17-FF148F818D38}"/>
              </a:ext>
            </a:extLst>
          </p:cNvPr>
          <p:cNvSpPr/>
          <p:nvPr/>
        </p:nvSpPr>
        <p:spPr>
          <a:xfrm>
            <a:off x="364794" y="5086841"/>
            <a:ext cx="10882948" cy="1269420"/>
          </a:xfrm>
          <a:prstGeom prst="round2DiagRect">
            <a:avLst/>
          </a:prstGeom>
          <a:solidFill>
            <a:schemeClr val="bg1"/>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3340" algn="just" rtl="1">
              <a:lnSpc>
                <a:spcPct val="150000"/>
              </a:lnSpc>
              <a:spcAft>
                <a:spcPts val="1000"/>
              </a:spcAft>
              <a:defRPr/>
            </a:pPr>
            <a:r>
              <a:rPr lang="ar-SA" sz="2800" b="1" kern="0" dirty="0">
                <a:solidFill>
                  <a:prstClr val="black"/>
                </a:solidFill>
                <a:latin typeface="Sakkal Majalla" panose="02000000000000000000" pitchFamily="2" charset="-78"/>
                <a:cs typeface="Sakkal Majalla" panose="02000000000000000000" pitchFamily="2" charset="-78"/>
              </a:rPr>
              <a:t>لقد حرّم الله تبارك وتعالى على المؤمنين أن يعيب بعضهم بعض</a:t>
            </a:r>
            <a:r>
              <a:rPr lang="ar-BH" sz="28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ا بإشارة أو همزَة أو لمزَة سواء كان ذلك بالعين أو الشفتين أو اللسان أو الرأس. قال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وَلا تَلْمِزُوا أَنفُسَكُمْ</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ar-SA" sz="2800" b="1" kern="0" dirty="0">
              <a:solidFill>
                <a:prstClr val="black"/>
              </a:solidFill>
              <a:latin typeface="Sakkal Majalla" panose="02000000000000000000" pitchFamily="2" charset="-78"/>
              <a:cs typeface="Sakkal Majalla" panose="02000000000000000000" pitchFamily="2" charset="-78"/>
            </a:endParaRPr>
          </a:p>
        </p:txBody>
      </p:sp>
      <p:sp>
        <p:nvSpPr>
          <p:cNvPr id="19" name="Flowchart: Magnetic Disk 18">
            <a:extLst>
              <a:ext uri="{FF2B5EF4-FFF2-40B4-BE49-F238E27FC236}">
                <a16:creationId xmlns:a16="http://schemas.microsoft.com/office/drawing/2014/main" id="{369D643E-5E55-478A-B01B-8977210250D9}"/>
              </a:ext>
            </a:extLst>
          </p:cNvPr>
          <p:cNvSpPr/>
          <p:nvPr/>
        </p:nvSpPr>
        <p:spPr>
          <a:xfrm>
            <a:off x="6709788" y="4635199"/>
            <a:ext cx="4537953" cy="513443"/>
          </a:xfrm>
          <a:prstGeom prst="flowChartMagneticDisk">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ar-BH" sz="2800" b="1" i="0" u="none" strike="noStrike" kern="1200" cap="none" spc="0" normalizeH="0" baseline="0" noProof="0" dirty="0" err="1">
                <a:ln>
                  <a:noFill/>
                </a:ln>
                <a:solidFill>
                  <a:prstClr val="white"/>
                </a:solidFill>
                <a:effectLst/>
                <a:uLnTx/>
                <a:uFillTx/>
                <a:latin typeface="Sakkal Majalla" panose="02000000000000000000" pitchFamily="2" charset="-78"/>
                <a:ea typeface="+mn-ea"/>
                <a:cs typeface="Sakkal Majalla" panose="02000000000000000000" pitchFamily="2" charset="-78"/>
              </a:rPr>
              <a:t>إعابة</a:t>
            </a:r>
            <a:r>
              <a:rPr kumimoji="0" lang="ar-BH"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الآخرين بالإشارة أو ما</a:t>
            </a:r>
            <a:r>
              <a:rPr kumimoji="0" lang="ar-BH" sz="2800" b="1" i="0" u="none" strike="noStrike" kern="1200" cap="none" spc="0" normalizeH="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 شابهها</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1" name="Star: 24 Points 20">
            <a:extLst>
              <a:ext uri="{FF2B5EF4-FFF2-40B4-BE49-F238E27FC236}">
                <a16:creationId xmlns:a16="http://schemas.microsoft.com/office/drawing/2014/main" id="{FB099D75-9DFA-4B33-8615-723E1C4E3AFF}"/>
              </a:ext>
            </a:extLst>
          </p:cNvPr>
          <p:cNvSpPr/>
          <p:nvPr/>
        </p:nvSpPr>
        <p:spPr>
          <a:xfrm>
            <a:off x="10965168" y="4581535"/>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21901672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6"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80">
                                          <p:stCondLst>
                                            <p:cond delay="0"/>
                                          </p:stCondLst>
                                        </p:cTn>
                                        <p:tgtEl>
                                          <p:spTgt spid="21"/>
                                        </p:tgtEl>
                                      </p:cBhvr>
                                    </p:animEffect>
                                    <p:anim calcmode="lin" valueType="num">
                                      <p:cBhvr>
                                        <p:cTn id="5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8" dur="26">
                                          <p:stCondLst>
                                            <p:cond delay="650"/>
                                          </p:stCondLst>
                                        </p:cTn>
                                        <p:tgtEl>
                                          <p:spTgt spid="21"/>
                                        </p:tgtEl>
                                      </p:cBhvr>
                                      <p:to x="100000" y="60000"/>
                                    </p:animScale>
                                    <p:animScale>
                                      <p:cBhvr>
                                        <p:cTn id="59" dur="166" decel="50000">
                                          <p:stCondLst>
                                            <p:cond delay="676"/>
                                          </p:stCondLst>
                                        </p:cTn>
                                        <p:tgtEl>
                                          <p:spTgt spid="21"/>
                                        </p:tgtEl>
                                      </p:cBhvr>
                                      <p:to x="100000" y="100000"/>
                                    </p:animScale>
                                    <p:animScale>
                                      <p:cBhvr>
                                        <p:cTn id="60" dur="26">
                                          <p:stCondLst>
                                            <p:cond delay="1312"/>
                                          </p:stCondLst>
                                        </p:cTn>
                                        <p:tgtEl>
                                          <p:spTgt spid="21"/>
                                        </p:tgtEl>
                                      </p:cBhvr>
                                      <p:to x="100000" y="80000"/>
                                    </p:animScale>
                                    <p:animScale>
                                      <p:cBhvr>
                                        <p:cTn id="61" dur="166" decel="50000">
                                          <p:stCondLst>
                                            <p:cond delay="1338"/>
                                          </p:stCondLst>
                                        </p:cTn>
                                        <p:tgtEl>
                                          <p:spTgt spid="21"/>
                                        </p:tgtEl>
                                      </p:cBhvr>
                                      <p:to x="100000" y="100000"/>
                                    </p:animScale>
                                    <p:animScale>
                                      <p:cBhvr>
                                        <p:cTn id="62" dur="26">
                                          <p:stCondLst>
                                            <p:cond delay="1642"/>
                                          </p:stCondLst>
                                        </p:cTn>
                                        <p:tgtEl>
                                          <p:spTgt spid="21"/>
                                        </p:tgtEl>
                                      </p:cBhvr>
                                      <p:to x="100000" y="90000"/>
                                    </p:animScale>
                                    <p:animScale>
                                      <p:cBhvr>
                                        <p:cTn id="63" dur="166" decel="50000">
                                          <p:stCondLst>
                                            <p:cond delay="1668"/>
                                          </p:stCondLst>
                                        </p:cTn>
                                        <p:tgtEl>
                                          <p:spTgt spid="21"/>
                                        </p:tgtEl>
                                      </p:cBhvr>
                                      <p:to x="100000" y="100000"/>
                                    </p:animScale>
                                    <p:animScale>
                                      <p:cBhvr>
                                        <p:cTn id="64" dur="26">
                                          <p:stCondLst>
                                            <p:cond delay="1808"/>
                                          </p:stCondLst>
                                        </p:cTn>
                                        <p:tgtEl>
                                          <p:spTgt spid="21"/>
                                        </p:tgtEl>
                                      </p:cBhvr>
                                      <p:to x="100000" y="95000"/>
                                    </p:animScale>
                                    <p:animScale>
                                      <p:cBhvr>
                                        <p:cTn id="65" dur="166" decel="50000">
                                          <p:stCondLst>
                                            <p:cond delay="1834"/>
                                          </p:stCondLst>
                                        </p:cTn>
                                        <p:tgtEl>
                                          <p:spTgt spid="21"/>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80">
                                          <p:stCondLst>
                                            <p:cond delay="0"/>
                                          </p:stCondLst>
                                        </p:cTn>
                                        <p:tgtEl>
                                          <p:spTgt spid="19"/>
                                        </p:tgtEl>
                                      </p:cBhvr>
                                    </p:animEffect>
                                    <p:anim calcmode="lin" valueType="num">
                                      <p:cBhvr>
                                        <p:cTn id="6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4" dur="26">
                                          <p:stCondLst>
                                            <p:cond delay="650"/>
                                          </p:stCondLst>
                                        </p:cTn>
                                        <p:tgtEl>
                                          <p:spTgt spid="19"/>
                                        </p:tgtEl>
                                      </p:cBhvr>
                                      <p:to x="100000" y="60000"/>
                                    </p:animScale>
                                    <p:animScale>
                                      <p:cBhvr>
                                        <p:cTn id="75" dur="166" decel="50000">
                                          <p:stCondLst>
                                            <p:cond delay="676"/>
                                          </p:stCondLst>
                                        </p:cTn>
                                        <p:tgtEl>
                                          <p:spTgt spid="19"/>
                                        </p:tgtEl>
                                      </p:cBhvr>
                                      <p:to x="100000" y="100000"/>
                                    </p:animScale>
                                    <p:animScale>
                                      <p:cBhvr>
                                        <p:cTn id="76" dur="26">
                                          <p:stCondLst>
                                            <p:cond delay="1312"/>
                                          </p:stCondLst>
                                        </p:cTn>
                                        <p:tgtEl>
                                          <p:spTgt spid="19"/>
                                        </p:tgtEl>
                                      </p:cBhvr>
                                      <p:to x="100000" y="80000"/>
                                    </p:animScale>
                                    <p:animScale>
                                      <p:cBhvr>
                                        <p:cTn id="77" dur="166" decel="50000">
                                          <p:stCondLst>
                                            <p:cond delay="1338"/>
                                          </p:stCondLst>
                                        </p:cTn>
                                        <p:tgtEl>
                                          <p:spTgt spid="19"/>
                                        </p:tgtEl>
                                      </p:cBhvr>
                                      <p:to x="100000" y="100000"/>
                                    </p:animScale>
                                    <p:animScale>
                                      <p:cBhvr>
                                        <p:cTn id="78" dur="26">
                                          <p:stCondLst>
                                            <p:cond delay="1642"/>
                                          </p:stCondLst>
                                        </p:cTn>
                                        <p:tgtEl>
                                          <p:spTgt spid="19"/>
                                        </p:tgtEl>
                                      </p:cBhvr>
                                      <p:to x="100000" y="90000"/>
                                    </p:animScale>
                                    <p:animScale>
                                      <p:cBhvr>
                                        <p:cTn id="79" dur="166" decel="50000">
                                          <p:stCondLst>
                                            <p:cond delay="1668"/>
                                          </p:stCondLst>
                                        </p:cTn>
                                        <p:tgtEl>
                                          <p:spTgt spid="19"/>
                                        </p:tgtEl>
                                      </p:cBhvr>
                                      <p:to x="100000" y="100000"/>
                                    </p:animScale>
                                    <p:animScale>
                                      <p:cBhvr>
                                        <p:cTn id="80" dur="26">
                                          <p:stCondLst>
                                            <p:cond delay="1808"/>
                                          </p:stCondLst>
                                        </p:cTn>
                                        <p:tgtEl>
                                          <p:spTgt spid="19"/>
                                        </p:tgtEl>
                                      </p:cBhvr>
                                      <p:to x="100000" y="95000"/>
                                    </p:animScale>
                                    <p:animScale>
                                      <p:cBhvr>
                                        <p:cTn id="81" dur="166" decel="50000">
                                          <p:stCondLst>
                                            <p:cond delay="1834"/>
                                          </p:stCondLst>
                                        </p:cTn>
                                        <p:tgtEl>
                                          <p:spTgt spid="19"/>
                                        </p:tgtEl>
                                      </p:cBhvr>
                                      <p:to x="100000" y="100000"/>
                                    </p:animScale>
                                  </p:childTnLst>
                                </p:cTn>
                              </p:par>
                            </p:childTnLst>
                          </p:cTn>
                        </p:par>
                        <p:par>
                          <p:cTn id="82" fill="hold">
                            <p:stCondLst>
                              <p:cond delay="7000"/>
                            </p:stCondLst>
                            <p:childTnLst>
                              <p:par>
                                <p:cTn id="83" presetID="47"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3" grpId="0" animBg="1"/>
      <p:bldP spid="14" grpId="0" animBg="1"/>
      <p:bldP spid="15" grpId="0" animBg="1"/>
      <p:bldP spid="16" grpId="0" animBg="1"/>
      <p:bldP spid="19"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0" y="364224"/>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آفات تقوِّض</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المجتمع</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D2CD7D3C-0DFB-4621-B4B9-6C908DE2F7C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22" name="مستطيل ذو زوايا قطرية مستديرة 26">
            <a:extLst>
              <a:ext uri="{FF2B5EF4-FFF2-40B4-BE49-F238E27FC236}">
                <a16:creationId xmlns:a16="http://schemas.microsoft.com/office/drawing/2014/main" id="{3020A3F1-AF36-4490-B0D8-0974C8172EA4}"/>
              </a:ext>
            </a:extLst>
          </p:cNvPr>
          <p:cNvSpPr/>
          <p:nvPr/>
        </p:nvSpPr>
        <p:spPr>
          <a:xfrm>
            <a:off x="364794" y="1675011"/>
            <a:ext cx="10882948" cy="4134946"/>
          </a:xfrm>
          <a:prstGeom prst="round2DiagRect">
            <a:avLst/>
          </a:prstGeom>
          <a:solidFill>
            <a:schemeClr val="bg1"/>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457200" rtl="1">
              <a:lnSpc>
                <a:spcPct val="150000"/>
              </a:lnSpc>
              <a:defRPr/>
            </a:pPr>
            <a:r>
              <a:rPr lang="ar-SA" sz="2800" b="1" kern="0" dirty="0">
                <a:solidFill>
                  <a:prstClr val="black"/>
                </a:solidFill>
                <a:latin typeface="Sakkal Majalla" panose="02000000000000000000" pitchFamily="2" charset="-78"/>
                <a:cs typeface="Sakkal Majalla" panose="02000000000000000000" pitchFamily="2" charset="-78"/>
              </a:rPr>
              <a:t>حرّمت هذه الآيات أيض</a:t>
            </a:r>
            <a:r>
              <a:rPr lang="ar-BH" sz="28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ا على المسلمين أن ينادي بعضهم بعض</a:t>
            </a:r>
            <a:r>
              <a:rPr lang="ar-BH" sz="28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ا بألقاب قبيحة يتأذّى المنادي بها ويستاء منها، قال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وَلا تَنَابَزُوا بِالأَلْقَابِ</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a:t>
            </a:r>
          </a:p>
          <a:p>
            <a:pPr lvl="0" algn="just" defTabSz="457200" rtl="1">
              <a:lnSpc>
                <a:spcPct val="150000"/>
              </a:lnSpc>
              <a:defRPr/>
            </a:pPr>
            <a:r>
              <a:rPr lang="ar-SA" sz="2800" b="1" kern="0" dirty="0">
                <a:solidFill>
                  <a:prstClr val="black"/>
                </a:solidFill>
                <a:latin typeface="Sakkal Majalla" panose="02000000000000000000" pitchFamily="2" charset="-78"/>
                <a:cs typeface="Sakkal Majalla" panose="02000000000000000000" pitchFamily="2" charset="-78"/>
              </a:rPr>
              <a:t>ولقد ذمّ الله تبارك وتعالى هذا الفعل القبيح وعدّه فسوقا أي خروجا عن أمر الدين، قال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بِئْسَ الاِسْمُ الْفُسُوقُ بَعْدَ الإِيمَانِ</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en-US"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 </a:t>
            </a:r>
            <a:r>
              <a:rPr lang="ar-SA" sz="2800" b="1" kern="0" dirty="0">
                <a:solidFill>
                  <a:prstClr val="black"/>
                </a:solidFill>
                <a:latin typeface="Sakkal Majalla" panose="02000000000000000000" pitchFamily="2" charset="-78"/>
                <a:cs typeface="Sakkal Majalla" panose="02000000000000000000" pitchFamily="2" charset="-78"/>
              </a:rPr>
              <a:t>وأوجب على مقترف هذا الإثم أن يتوب منه. وإلّا كان ظالم</a:t>
            </a:r>
            <a:r>
              <a:rPr lang="ar-BH" sz="28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ا لنفسه، فعرّضها إلى سخط الله وغضبه، وكان ظالم</a:t>
            </a:r>
            <a:r>
              <a:rPr lang="ar-BH" sz="2800" b="1" kern="0" dirty="0">
                <a:solidFill>
                  <a:prstClr val="black"/>
                </a:solidFill>
                <a:latin typeface="Sakkal Majalla" panose="02000000000000000000" pitchFamily="2" charset="-78"/>
                <a:cs typeface="Sakkal Majalla" panose="020000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ا للآخرين فلم يتوقّف عن الإساءة ولم يعتذر عمّا بدر منه. قال تعالى:</a:t>
            </a:r>
            <a:r>
              <a:rPr lang="ar-BH" sz="2800" b="1" kern="0" dirty="0">
                <a:solidFill>
                  <a:prstClr val="black"/>
                </a:solidFill>
                <a:latin typeface="Sakkal Majalla" panose="02000000000000000000" pitchFamily="2" charset="-78"/>
                <a:cs typeface="Sakkal Majalla" panose="02000000000000000000" pitchFamily="2" charset="-78"/>
              </a:rPr>
              <a:t>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وَمَن لَّمْ يَتُبْ فَأُولَئِكَ هُمُ الظَّالِمُونَ</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a:t>
            </a:r>
          </a:p>
        </p:txBody>
      </p:sp>
      <p:sp>
        <p:nvSpPr>
          <p:cNvPr id="23" name="Flowchart: Magnetic Disk 22">
            <a:extLst>
              <a:ext uri="{FF2B5EF4-FFF2-40B4-BE49-F238E27FC236}">
                <a16:creationId xmlns:a16="http://schemas.microsoft.com/office/drawing/2014/main" id="{A35C8ADD-74C6-4EA2-86CB-FCE7E1BBBF67}"/>
              </a:ext>
            </a:extLst>
          </p:cNvPr>
          <p:cNvSpPr/>
          <p:nvPr/>
        </p:nvSpPr>
        <p:spPr>
          <a:xfrm>
            <a:off x="6709788" y="1223370"/>
            <a:ext cx="4537953" cy="513443"/>
          </a:xfrm>
          <a:prstGeom prst="flowChartMagneticDisk">
            <a:avLst/>
          </a:prstGeom>
          <a:solidFill>
            <a:schemeClr val="accent1">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lang="ar-BH" sz="2800" b="1" dirty="0">
                <a:solidFill>
                  <a:prstClr val="white"/>
                </a:solidFill>
                <a:latin typeface="Sakkal Majalla" panose="02000000000000000000" pitchFamily="2" charset="-78"/>
                <a:cs typeface="Sakkal Majalla" panose="02000000000000000000" pitchFamily="2" charset="-78"/>
              </a:rPr>
              <a:t>التنادي بالألقاب القبيحة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4" name="Star: 24 Points 23">
            <a:extLst>
              <a:ext uri="{FF2B5EF4-FFF2-40B4-BE49-F238E27FC236}">
                <a16:creationId xmlns:a16="http://schemas.microsoft.com/office/drawing/2014/main" id="{DFD0F601-80C3-48CE-A5DF-99EB8431EF52}"/>
              </a:ext>
            </a:extLst>
          </p:cNvPr>
          <p:cNvSpPr/>
          <p:nvPr/>
        </p:nvSpPr>
        <p:spPr>
          <a:xfrm>
            <a:off x="10965168" y="1169706"/>
            <a:ext cx="914400"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778969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80">
                                          <p:stCondLst>
                                            <p:cond delay="0"/>
                                          </p:stCondLst>
                                        </p:cTn>
                                        <p:tgtEl>
                                          <p:spTgt spid="24"/>
                                        </p:tgtEl>
                                      </p:cBhvr>
                                    </p:animEffect>
                                    <p:anim calcmode="lin" valueType="num">
                                      <p:cBhvr>
                                        <p:cTn id="1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9" dur="26">
                                          <p:stCondLst>
                                            <p:cond delay="650"/>
                                          </p:stCondLst>
                                        </p:cTn>
                                        <p:tgtEl>
                                          <p:spTgt spid="24"/>
                                        </p:tgtEl>
                                      </p:cBhvr>
                                      <p:to x="100000" y="60000"/>
                                    </p:animScale>
                                    <p:animScale>
                                      <p:cBhvr>
                                        <p:cTn id="20" dur="166" decel="50000">
                                          <p:stCondLst>
                                            <p:cond delay="676"/>
                                          </p:stCondLst>
                                        </p:cTn>
                                        <p:tgtEl>
                                          <p:spTgt spid="24"/>
                                        </p:tgtEl>
                                      </p:cBhvr>
                                      <p:to x="100000" y="100000"/>
                                    </p:animScale>
                                    <p:animScale>
                                      <p:cBhvr>
                                        <p:cTn id="21" dur="26">
                                          <p:stCondLst>
                                            <p:cond delay="1312"/>
                                          </p:stCondLst>
                                        </p:cTn>
                                        <p:tgtEl>
                                          <p:spTgt spid="24"/>
                                        </p:tgtEl>
                                      </p:cBhvr>
                                      <p:to x="100000" y="80000"/>
                                    </p:animScale>
                                    <p:animScale>
                                      <p:cBhvr>
                                        <p:cTn id="22" dur="166" decel="50000">
                                          <p:stCondLst>
                                            <p:cond delay="1338"/>
                                          </p:stCondLst>
                                        </p:cTn>
                                        <p:tgtEl>
                                          <p:spTgt spid="24"/>
                                        </p:tgtEl>
                                      </p:cBhvr>
                                      <p:to x="100000" y="100000"/>
                                    </p:animScale>
                                    <p:animScale>
                                      <p:cBhvr>
                                        <p:cTn id="23" dur="26">
                                          <p:stCondLst>
                                            <p:cond delay="1642"/>
                                          </p:stCondLst>
                                        </p:cTn>
                                        <p:tgtEl>
                                          <p:spTgt spid="24"/>
                                        </p:tgtEl>
                                      </p:cBhvr>
                                      <p:to x="100000" y="90000"/>
                                    </p:animScale>
                                    <p:animScale>
                                      <p:cBhvr>
                                        <p:cTn id="24" dur="166" decel="50000">
                                          <p:stCondLst>
                                            <p:cond delay="1668"/>
                                          </p:stCondLst>
                                        </p:cTn>
                                        <p:tgtEl>
                                          <p:spTgt spid="24"/>
                                        </p:tgtEl>
                                      </p:cBhvr>
                                      <p:to x="100000" y="100000"/>
                                    </p:animScale>
                                    <p:animScale>
                                      <p:cBhvr>
                                        <p:cTn id="25" dur="26">
                                          <p:stCondLst>
                                            <p:cond delay="1808"/>
                                          </p:stCondLst>
                                        </p:cTn>
                                        <p:tgtEl>
                                          <p:spTgt spid="24"/>
                                        </p:tgtEl>
                                      </p:cBhvr>
                                      <p:to x="100000" y="95000"/>
                                    </p:animScale>
                                    <p:animScale>
                                      <p:cBhvr>
                                        <p:cTn id="26" dur="166" decel="50000">
                                          <p:stCondLst>
                                            <p:cond delay="1834"/>
                                          </p:stCondLst>
                                        </p:cTn>
                                        <p:tgtEl>
                                          <p:spTgt spid="24"/>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80">
                                          <p:stCondLst>
                                            <p:cond delay="0"/>
                                          </p:stCondLst>
                                        </p:cTn>
                                        <p:tgtEl>
                                          <p:spTgt spid="23"/>
                                        </p:tgtEl>
                                      </p:cBhvr>
                                    </p:animEffect>
                                    <p:anim calcmode="lin" valueType="num">
                                      <p:cBhvr>
                                        <p:cTn id="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5" dur="26">
                                          <p:stCondLst>
                                            <p:cond delay="650"/>
                                          </p:stCondLst>
                                        </p:cTn>
                                        <p:tgtEl>
                                          <p:spTgt spid="23"/>
                                        </p:tgtEl>
                                      </p:cBhvr>
                                      <p:to x="100000" y="60000"/>
                                    </p:animScale>
                                    <p:animScale>
                                      <p:cBhvr>
                                        <p:cTn id="36" dur="166" decel="50000">
                                          <p:stCondLst>
                                            <p:cond delay="676"/>
                                          </p:stCondLst>
                                        </p:cTn>
                                        <p:tgtEl>
                                          <p:spTgt spid="23"/>
                                        </p:tgtEl>
                                      </p:cBhvr>
                                      <p:to x="100000" y="100000"/>
                                    </p:animScale>
                                    <p:animScale>
                                      <p:cBhvr>
                                        <p:cTn id="37" dur="26">
                                          <p:stCondLst>
                                            <p:cond delay="1312"/>
                                          </p:stCondLst>
                                        </p:cTn>
                                        <p:tgtEl>
                                          <p:spTgt spid="23"/>
                                        </p:tgtEl>
                                      </p:cBhvr>
                                      <p:to x="100000" y="80000"/>
                                    </p:animScale>
                                    <p:animScale>
                                      <p:cBhvr>
                                        <p:cTn id="38" dur="166" decel="50000">
                                          <p:stCondLst>
                                            <p:cond delay="1338"/>
                                          </p:stCondLst>
                                        </p:cTn>
                                        <p:tgtEl>
                                          <p:spTgt spid="23"/>
                                        </p:tgtEl>
                                      </p:cBhvr>
                                      <p:to x="100000" y="100000"/>
                                    </p:animScale>
                                    <p:animScale>
                                      <p:cBhvr>
                                        <p:cTn id="39" dur="26">
                                          <p:stCondLst>
                                            <p:cond delay="1642"/>
                                          </p:stCondLst>
                                        </p:cTn>
                                        <p:tgtEl>
                                          <p:spTgt spid="23"/>
                                        </p:tgtEl>
                                      </p:cBhvr>
                                      <p:to x="100000" y="90000"/>
                                    </p:animScale>
                                    <p:animScale>
                                      <p:cBhvr>
                                        <p:cTn id="40" dur="166" decel="50000">
                                          <p:stCondLst>
                                            <p:cond delay="1668"/>
                                          </p:stCondLst>
                                        </p:cTn>
                                        <p:tgtEl>
                                          <p:spTgt spid="23"/>
                                        </p:tgtEl>
                                      </p:cBhvr>
                                      <p:to x="100000" y="100000"/>
                                    </p:animScale>
                                    <p:animScale>
                                      <p:cBhvr>
                                        <p:cTn id="41" dur="26">
                                          <p:stCondLst>
                                            <p:cond delay="1808"/>
                                          </p:stCondLst>
                                        </p:cTn>
                                        <p:tgtEl>
                                          <p:spTgt spid="23"/>
                                        </p:tgtEl>
                                      </p:cBhvr>
                                      <p:to x="100000" y="95000"/>
                                    </p:animScale>
                                    <p:animScale>
                                      <p:cBhvr>
                                        <p:cTn id="42" dur="166" decel="50000">
                                          <p:stCondLst>
                                            <p:cond delay="1834"/>
                                          </p:stCondLst>
                                        </p:cTn>
                                        <p:tgtEl>
                                          <p:spTgt spid="23"/>
                                        </p:tgtEl>
                                      </p:cBhvr>
                                      <p:to x="100000" y="100000"/>
                                    </p:animScale>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2" grpId="0" animBg="1"/>
      <p:bldP spid="23" grpId="0" animBg="1"/>
      <p:bldP spid="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croll: Vertical 26">
            <a:extLst>
              <a:ext uri="{FF2B5EF4-FFF2-40B4-BE49-F238E27FC236}">
                <a16:creationId xmlns:a16="http://schemas.microsoft.com/office/drawing/2014/main" id="{134C49C5-3AC9-4033-B408-00850ED52C4D}"/>
              </a:ext>
            </a:extLst>
          </p:cNvPr>
          <p:cNvSpPr/>
          <p:nvPr/>
        </p:nvSpPr>
        <p:spPr>
          <a:xfrm>
            <a:off x="1671297" y="949708"/>
            <a:ext cx="8849698" cy="585667"/>
          </a:xfrm>
          <a:prstGeom prst="verticalScroll">
            <a:avLst>
              <a:gd name="adj" fmla="val 11963"/>
            </a:avLst>
          </a:prstGeom>
          <a:solidFill>
            <a:schemeClr val="accent2">
              <a:lumMod val="20000"/>
              <a:lumOff val="80000"/>
            </a:schemeClr>
          </a:solidFill>
          <a:ln>
            <a:solidFill>
              <a:schemeClr val="tx1"/>
            </a:solidFill>
            <a:prstDash val="dash"/>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SA" sz="2700" b="1" dirty="0">
                <a:solidFill>
                  <a:prstClr val="black"/>
                </a:solidFill>
                <a:latin typeface="Sakkal Majalla" panose="02000000000000000000" pitchFamily="2" charset="-78"/>
                <a:cs typeface="Sakkal Majalla" panose="02000000000000000000" pitchFamily="2" charset="-78"/>
              </a:rPr>
              <a:t>انطلاقا من الآية السابقة </a:t>
            </a:r>
            <a:r>
              <a:rPr lang="ar-BH" sz="2700" b="1" dirty="0">
                <a:solidFill>
                  <a:prstClr val="black"/>
                </a:solidFill>
                <a:latin typeface="Sakkal Majalla" panose="02000000000000000000" pitchFamily="2" charset="-78"/>
                <a:cs typeface="Sakkal Majalla" panose="02000000000000000000" pitchFamily="2" charset="-78"/>
              </a:rPr>
              <a:t>أجب عمّا يأتي:</a:t>
            </a:r>
          </a:p>
        </p:txBody>
      </p:sp>
      <p:grpSp>
        <p:nvGrpSpPr>
          <p:cNvPr id="2" name="Group 1">
            <a:extLst>
              <a:ext uri="{FF2B5EF4-FFF2-40B4-BE49-F238E27FC236}">
                <a16:creationId xmlns:a16="http://schemas.microsoft.com/office/drawing/2014/main" id="{1776CC42-54DF-4CF3-BAFE-9551AEEFF1FD}"/>
              </a:ext>
            </a:extLst>
          </p:cNvPr>
          <p:cNvGrpSpPr/>
          <p:nvPr/>
        </p:nvGrpSpPr>
        <p:grpSpPr>
          <a:xfrm>
            <a:off x="309487" y="1584537"/>
            <a:ext cx="11541783" cy="1127082"/>
            <a:chOff x="309487" y="1584537"/>
            <a:chExt cx="11541783" cy="1127082"/>
          </a:xfrm>
        </p:grpSpPr>
        <p:grpSp>
          <p:nvGrpSpPr>
            <p:cNvPr id="8" name="مجموعة 13">
              <a:extLst>
                <a:ext uri="{FF2B5EF4-FFF2-40B4-BE49-F238E27FC236}">
                  <a16:creationId xmlns:a16="http://schemas.microsoft.com/office/drawing/2014/main" id="{494817FF-C1BD-4BBE-AB7E-C8A454F00943}"/>
                </a:ext>
              </a:extLst>
            </p:cNvPr>
            <p:cNvGrpSpPr/>
            <p:nvPr/>
          </p:nvGrpSpPr>
          <p:grpSpPr>
            <a:xfrm>
              <a:off x="3385711" y="1584537"/>
              <a:ext cx="8465559" cy="956671"/>
              <a:chOff x="-3478039" y="820627"/>
              <a:chExt cx="12757015" cy="956671"/>
            </a:xfrm>
            <a:solidFill>
              <a:schemeClr val="accent6">
                <a:lumMod val="60000"/>
                <a:lumOff val="40000"/>
              </a:schemeClr>
            </a:solidFill>
          </p:grpSpPr>
          <p:sp>
            <p:nvSpPr>
              <p:cNvPr id="13" name="Freeform 6">
                <a:extLst>
                  <a:ext uri="{FF2B5EF4-FFF2-40B4-BE49-F238E27FC236}">
                    <a16:creationId xmlns:a16="http://schemas.microsoft.com/office/drawing/2014/main" id="{36258271-65B0-4343-8BED-F49AECB22491}"/>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grp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sp>
            <p:nvSpPr>
              <p:cNvPr id="14" name="Text Placeholder 4">
                <a:extLst>
                  <a:ext uri="{FF2B5EF4-FFF2-40B4-BE49-F238E27FC236}">
                    <a16:creationId xmlns:a16="http://schemas.microsoft.com/office/drawing/2014/main" id="{7B849453-7283-4053-9E16-1CC8D18BDB49}"/>
                  </a:ext>
                </a:extLst>
              </p:cNvPr>
              <p:cNvSpPr txBox="1">
                <a:spLocks/>
              </p:cNvSpPr>
              <p:nvPr/>
            </p:nvSpPr>
            <p:spPr>
              <a:xfrm>
                <a:off x="8469353" y="882239"/>
                <a:ext cx="638745" cy="274511"/>
              </a:xfrm>
              <a:prstGeom prst="rect">
                <a:avLst/>
              </a:prstGeom>
              <a:grp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Sakkal Majalla" panose="02000000000000000000" pitchFamily="2" charset="-78"/>
                    <a:cs typeface="Sakkal Majalla" panose="02000000000000000000" pitchFamily="2" charset="-78"/>
                  </a:rPr>
                  <a:t>1</a:t>
                </a:r>
              </a:p>
            </p:txBody>
          </p:sp>
          <p:sp>
            <p:nvSpPr>
              <p:cNvPr id="15" name="مستطيل ذو زوايا قطرية مستديرة 21">
                <a:extLst>
                  <a:ext uri="{FF2B5EF4-FFF2-40B4-BE49-F238E27FC236}">
                    <a16:creationId xmlns:a16="http://schemas.microsoft.com/office/drawing/2014/main" id="{2F5EA4E8-4CE0-42A1-9B7B-68D6F1728C93}"/>
                  </a:ext>
                </a:extLst>
              </p:cNvPr>
              <p:cNvSpPr/>
              <p:nvPr/>
            </p:nvSpPr>
            <p:spPr>
              <a:xfrm>
                <a:off x="-3478039" y="1282397"/>
                <a:ext cx="12339504" cy="494901"/>
              </a:xfrm>
              <a:prstGeom prst="round2Diag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chemeClr val="tx1"/>
                    </a:solidFill>
                    <a:latin typeface="Sakkal Majalla" panose="02000000000000000000" pitchFamily="2" charset="-78"/>
                    <a:cs typeface="Sakkal Majalla" panose="02000000000000000000" pitchFamily="2" charset="-78"/>
                  </a:rPr>
                  <a:t>ماذا سمّى الله </a:t>
                </a:r>
                <a:r>
                  <a:rPr lang="ar-BH" sz="2800"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التنابز بالألقاب؟</a:t>
                </a:r>
                <a:endParaRPr lang="ar-BH" sz="2800" dirty="0">
                  <a:solidFill>
                    <a:schemeClr val="tx1"/>
                  </a:solidFill>
                  <a:latin typeface="Sakkal Majalla" panose="02000000000000000000" pitchFamily="2" charset="-78"/>
                  <a:cs typeface="Sakkal Majalla" panose="02000000000000000000" pitchFamily="2" charset="-78"/>
                </a:endParaRPr>
              </a:p>
            </p:txBody>
          </p:sp>
          <p:sp>
            <p:nvSpPr>
              <p:cNvPr id="16" name="Freeform 7">
                <a:extLst>
                  <a:ext uri="{FF2B5EF4-FFF2-40B4-BE49-F238E27FC236}">
                    <a16:creationId xmlns:a16="http://schemas.microsoft.com/office/drawing/2014/main" id="{FD3C8342-D0CD-4F1C-B1C5-AF840A4C6F2D}"/>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grpSp>
        <p:pic>
          <p:nvPicPr>
            <p:cNvPr id="10" name="Picture 2" descr="E:\002-KIMS BUSINESS\007-04-1-FIVERR\01-PPT-TEMPLATE\COVER-PSD\05-cut-01.png">
              <a:extLst>
                <a:ext uri="{FF2B5EF4-FFF2-40B4-BE49-F238E27FC236}">
                  <a16:creationId xmlns:a16="http://schemas.microsoft.com/office/drawing/2014/main" id="{D36B69B2-5924-45B3-BF3A-EEC8976C70F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309487" y="2243598"/>
              <a:ext cx="3062066" cy="46802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002-KIMS BUSINESS\007-04-1-FIVERR\01-PPT-TEMPLATE\COVER-PSD\05-cut-01.png">
              <a:extLst>
                <a:ext uri="{FF2B5EF4-FFF2-40B4-BE49-F238E27FC236}">
                  <a16:creationId xmlns:a16="http://schemas.microsoft.com/office/drawing/2014/main" id="{098D731F-967B-47BF-BDF1-916824B00A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489" y="1900612"/>
              <a:ext cx="3099234" cy="468021"/>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a:extLst>
              <a:ext uri="{FF2B5EF4-FFF2-40B4-BE49-F238E27FC236}">
                <a16:creationId xmlns:a16="http://schemas.microsoft.com/office/drawing/2014/main" id="{309105D5-BFF4-49AF-9273-1006151A4AE5}"/>
              </a:ext>
            </a:extLst>
          </p:cNvPr>
          <p:cNvSpPr/>
          <p:nvPr/>
        </p:nvSpPr>
        <p:spPr>
          <a:xfrm>
            <a:off x="3105572" y="2827485"/>
            <a:ext cx="7839800" cy="523220"/>
          </a:xfrm>
          <a:prstGeom prst="rect">
            <a:avLst/>
          </a:prstGeom>
        </p:spPr>
        <p:txBody>
          <a:bodyPr wrap="square">
            <a:spAutoFit/>
          </a:bodyPr>
          <a:lstStyle/>
          <a:p>
            <a:pPr algn="just" rtl="1"/>
            <a:r>
              <a:rPr lang="ar-BH" sz="2800" b="1" dirty="0">
                <a:solidFill>
                  <a:srgbClr val="000000"/>
                </a:solidFill>
                <a:latin typeface="Sakkal Majalla" panose="02000000000000000000" pitchFamily="2" charset="-78"/>
                <a:cs typeface="Sakkal Majalla" panose="02000000000000000000" pitchFamily="2" charset="-78"/>
              </a:rPr>
              <a:t>سمّاه فسوقًا "أي خروجًا عن أمر الدِّين".</a:t>
            </a:r>
            <a:endParaRPr lang="en-US" sz="2800" dirty="0">
              <a:latin typeface="Sakkal Majalla" panose="02000000000000000000" pitchFamily="2" charset="-78"/>
              <a:cs typeface="Sakkal Majalla" panose="02000000000000000000" pitchFamily="2" charset="-78"/>
            </a:endParaRPr>
          </a:p>
        </p:txBody>
      </p:sp>
      <p:sp>
        <p:nvSpPr>
          <p:cNvPr id="19" name="مستطيل 5">
            <a:extLst>
              <a:ext uri="{FF2B5EF4-FFF2-40B4-BE49-F238E27FC236}">
                <a16:creationId xmlns:a16="http://schemas.microsoft.com/office/drawing/2014/main" id="{50AF0F2C-0DA2-4893-A034-C5F38A04251E}"/>
              </a:ext>
            </a:extLst>
          </p:cNvPr>
          <p:cNvSpPr/>
          <p:nvPr/>
        </p:nvSpPr>
        <p:spPr>
          <a:xfrm>
            <a:off x="7458262" y="3664520"/>
            <a:ext cx="3914227" cy="523220"/>
          </a:xfrm>
          <a:prstGeom prst="rect">
            <a:avLst/>
          </a:prstGeom>
        </p:spPr>
        <p:txBody>
          <a:bodyPr wrap="square">
            <a:spAutoFit/>
          </a:bodyPr>
          <a:lstStyle/>
          <a:p>
            <a:pPr algn="ctr"/>
            <a:endParaRPr lang="ar-BH" sz="2800" b="1" dirty="0">
              <a:latin typeface="Sakkal Majalla" panose="02000000000000000000" pitchFamily="2" charset="-78"/>
              <a:cs typeface="Sakkal Majalla" panose="02000000000000000000" pitchFamily="2" charset="-78"/>
            </a:endParaRPr>
          </a:p>
        </p:txBody>
      </p:sp>
      <p:grpSp>
        <p:nvGrpSpPr>
          <p:cNvPr id="3" name="Group 2">
            <a:extLst>
              <a:ext uri="{FF2B5EF4-FFF2-40B4-BE49-F238E27FC236}">
                <a16:creationId xmlns:a16="http://schemas.microsoft.com/office/drawing/2014/main" id="{734F8F9F-3727-4070-AE71-9D5706C3F105}"/>
              </a:ext>
            </a:extLst>
          </p:cNvPr>
          <p:cNvGrpSpPr/>
          <p:nvPr/>
        </p:nvGrpSpPr>
        <p:grpSpPr>
          <a:xfrm>
            <a:off x="254197" y="3077262"/>
            <a:ext cx="11597073" cy="1160723"/>
            <a:chOff x="254197" y="3185748"/>
            <a:chExt cx="11597073" cy="1160723"/>
          </a:xfrm>
        </p:grpSpPr>
        <p:grpSp>
          <p:nvGrpSpPr>
            <p:cNvPr id="18" name="مجموعة 13">
              <a:extLst>
                <a:ext uri="{FF2B5EF4-FFF2-40B4-BE49-F238E27FC236}">
                  <a16:creationId xmlns:a16="http://schemas.microsoft.com/office/drawing/2014/main" id="{B1CD2778-8664-4725-9BC3-9F064529B6AD}"/>
                </a:ext>
              </a:extLst>
            </p:cNvPr>
            <p:cNvGrpSpPr/>
            <p:nvPr/>
          </p:nvGrpSpPr>
          <p:grpSpPr>
            <a:xfrm>
              <a:off x="3371553" y="3185748"/>
              <a:ext cx="8479717" cy="956671"/>
              <a:chOff x="-3487454" y="820627"/>
              <a:chExt cx="12766430" cy="956671"/>
            </a:xfrm>
            <a:solidFill>
              <a:schemeClr val="accent6">
                <a:lumMod val="60000"/>
                <a:lumOff val="40000"/>
              </a:schemeClr>
            </a:solidFill>
          </p:grpSpPr>
          <p:sp>
            <p:nvSpPr>
              <p:cNvPr id="24" name="Freeform 6">
                <a:extLst>
                  <a:ext uri="{FF2B5EF4-FFF2-40B4-BE49-F238E27FC236}">
                    <a16:creationId xmlns:a16="http://schemas.microsoft.com/office/drawing/2014/main" id="{A2F557D3-1C46-4AA5-9A37-27DA17D87B35}"/>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sp>
            <p:nvSpPr>
              <p:cNvPr id="25" name="Text Placeholder 4">
                <a:extLst>
                  <a:ext uri="{FF2B5EF4-FFF2-40B4-BE49-F238E27FC236}">
                    <a16:creationId xmlns:a16="http://schemas.microsoft.com/office/drawing/2014/main" id="{3207C802-89F9-48A4-AD0C-F0C8FBE0B15B}"/>
                  </a:ext>
                </a:extLst>
              </p:cNvPr>
              <p:cNvSpPr txBox="1">
                <a:spLocks/>
              </p:cNvSpPr>
              <p:nvPr/>
            </p:nvSpPr>
            <p:spPr>
              <a:xfrm>
                <a:off x="8469353" y="895887"/>
                <a:ext cx="638745" cy="274511"/>
              </a:xfrm>
              <a:prstGeom prst="rect">
                <a:avLst/>
              </a:prstGeom>
              <a:solidFill>
                <a:schemeClr val="accent1">
                  <a:lumMod val="40000"/>
                  <a:lumOff val="6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800" b="1" dirty="0">
                    <a:solidFill>
                      <a:schemeClr val="tx1"/>
                    </a:solidFill>
                    <a:latin typeface="Sakkal Majalla" panose="02000000000000000000" pitchFamily="2" charset="-78"/>
                    <a:cs typeface="Sakkal Majalla" panose="02000000000000000000" pitchFamily="2" charset="-78"/>
                  </a:rPr>
                  <a:t>2</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26" name="مستطيل ذو زوايا قطرية مستديرة 21">
                <a:extLst>
                  <a:ext uri="{FF2B5EF4-FFF2-40B4-BE49-F238E27FC236}">
                    <a16:creationId xmlns:a16="http://schemas.microsoft.com/office/drawing/2014/main" id="{92DE25C0-46D7-4080-823E-0855D3455AC8}"/>
                  </a:ext>
                </a:extLst>
              </p:cNvPr>
              <p:cNvSpPr/>
              <p:nvPr/>
            </p:nvSpPr>
            <p:spPr>
              <a:xfrm>
                <a:off x="-3487454" y="1282397"/>
                <a:ext cx="12348918" cy="494901"/>
              </a:xfrm>
              <a:prstGeom prst="round2Diag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dirty="0">
                    <a:solidFill>
                      <a:schemeClr val="tx1"/>
                    </a:solidFill>
                    <a:latin typeface="Sakkal Majalla" panose="02000000000000000000" pitchFamily="2" charset="-78"/>
                    <a:cs typeface="Sakkal Majalla" panose="02000000000000000000" pitchFamily="2" charset="-78"/>
                  </a:rPr>
                  <a:t>اذكر الجزء الذي يدلّ على تحريم تعييب الآخرين من الآية.</a:t>
                </a:r>
              </a:p>
            </p:txBody>
          </p:sp>
          <p:sp>
            <p:nvSpPr>
              <p:cNvPr id="28" name="Freeform 7">
                <a:extLst>
                  <a:ext uri="{FF2B5EF4-FFF2-40B4-BE49-F238E27FC236}">
                    <a16:creationId xmlns:a16="http://schemas.microsoft.com/office/drawing/2014/main" id="{8A43B51F-3C3E-4D4B-A00B-F751C7D29F23}"/>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grpSp>
        <p:pic>
          <p:nvPicPr>
            <p:cNvPr id="20" name="Picture 2" descr="E:\002-KIMS BUSINESS\007-04-1-FIVERR\01-PPT-TEMPLATE\COVER-PSD\05-cut-01.png">
              <a:extLst>
                <a:ext uri="{FF2B5EF4-FFF2-40B4-BE49-F238E27FC236}">
                  <a16:creationId xmlns:a16="http://schemas.microsoft.com/office/drawing/2014/main" id="{162FFEB8-8873-4699-B800-E440F3597F1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54197" y="3834965"/>
              <a:ext cx="3154525" cy="51150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002-KIMS BUSINESS\007-04-1-FIVERR\01-PPT-TEMPLATE\COVER-PSD\05-cut-01.png">
              <a:extLst>
                <a:ext uri="{FF2B5EF4-FFF2-40B4-BE49-F238E27FC236}">
                  <a16:creationId xmlns:a16="http://schemas.microsoft.com/office/drawing/2014/main" id="{B7EFC60D-98FE-42BC-BD1E-8F26698749F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202" y="3470321"/>
              <a:ext cx="3124430" cy="511508"/>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id="{D29E80EA-3F1C-48AB-B38B-922768BA4979}"/>
              </a:ext>
            </a:extLst>
          </p:cNvPr>
          <p:cNvSpPr/>
          <p:nvPr/>
        </p:nvSpPr>
        <p:spPr>
          <a:xfrm>
            <a:off x="3082556" y="4359285"/>
            <a:ext cx="7862816" cy="523220"/>
          </a:xfrm>
          <a:prstGeom prst="rect">
            <a:avLst/>
          </a:prstGeom>
        </p:spPr>
        <p:txBody>
          <a:bodyPr wrap="square">
            <a:spAutoFit/>
          </a:bodyPr>
          <a:lstStyle/>
          <a:p>
            <a:pPr algn="just" rtl="1"/>
            <a:r>
              <a:rPr lang="ar-SA" sz="2800" b="1" kern="0" dirty="0">
                <a:solidFill>
                  <a:prstClr val="black"/>
                </a:solidFill>
                <a:latin typeface="Sakkal Majalla" panose="02000000000000000000" pitchFamily="2" charset="-78"/>
                <a:cs typeface="Sakkal Majalla" panose="02000000000000000000" pitchFamily="2" charset="-78"/>
              </a:rPr>
              <a:t>ق</a:t>
            </a:r>
            <a:r>
              <a:rPr lang="ar-BH" sz="2800" b="1" kern="0" dirty="0">
                <a:solidFill>
                  <a:prstClr val="black"/>
                </a:solidFill>
                <a:latin typeface="Sakkal Majalla" panose="02000000000000000000" pitchFamily="2" charset="-78"/>
                <a:cs typeface="Sakkal Majalla" panose="02000000000000000000" pitchFamily="2" charset="-78"/>
              </a:rPr>
              <a:t>و</a:t>
            </a:r>
            <a:r>
              <a:rPr lang="ar-SA" sz="2800" b="1" kern="0" dirty="0">
                <a:solidFill>
                  <a:prstClr val="black"/>
                </a:solidFill>
                <a:latin typeface="Sakkal Majalla" panose="02000000000000000000" pitchFamily="2" charset="-78"/>
                <a:cs typeface="Sakkal Majalla" panose="02000000000000000000" pitchFamily="2" charset="-78"/>
              </a:rPr>
              <a:t>ل</a:t>
            </a:r>
            <a:r>
              <a:rPr lang="ar-BH" sz="2800" b="1" kern="0" dirty="0">
                <a:solidFill>
                  <a:prstClr val="black"/>
                </a:solidFill>
                <a:latin typeface="Sakkal Majalla" panose="02000000000000000000" pitchFamily="2" charset="-78"/>
                <a:cs typeface="Sakkal Majalla" panose="02000000000000000000" pitchFamily="2" charset="-78"/>
              </a:rPr>
              <a:t>ه</a:t>
            </a:r>
            <a:r>
              <a:rPr lang="ar-SA" sz="2800" b="1" kern="0" dirty="0">
                <a:solidFill>
                  <a:prstClr val="black"/>
                </a:solidFill>
                <a:latin typeface="Sakkal Majalla" panose="02000000000000000000" pitchFamily="2" charset="-78"/>
                <a:cs typeface="Sakkal Majalla" panose="02000000000000000000" pitchFamily="2" charset="-78"/>
              </a:rPr>
              <a:t> تعالى: </a:t>
            </a:r>
            <a:r>
              <a:rPr lang="ar-SA" sz="2800" dirty="0">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وَلا تَلْمِزُوا أَنفُسَكُمْ</a:t>
            </a:r>
            <a:r>
              <a:rPr lang="ar-SA" sz="2800" dirty="0">
                <a:latin typeface="Times New Roman" panose="02020603050405020304" pitchFamily="18" charset="0"/>
                <a:ea typeface="Times New Roman" panose="02020603050405020304" pitchFamily="18" charset="0"/>
                <a:cs typeface="DecoType Naskh" panose="02010400000000000000" pitchFamily="2" charset="-78"/>
              </a:rPr>
              <a:t>}</a:t>
            </a:r>
            <a:r>
              <a:rPr lang="ar-BH" sz="2800" dirty="0">
                <a:latin typeface="Sakkal Majalla" panose="02000000000000000000" pitchFamily="2" charset="-78"/>
                <a:ea typeface="Calibri" panose="020F0502020204030204" pitchFamily="34" charset="0"/>
                <a:cs typeface="Sakkal Majalla" panose="02000000000000000000" pitchFamily="2" charset="-78"/>
              </a:rPr>
              <a:t>.</a:t>
            </a:r>
            <a:endParaRPr lang="ar-BH" sz="2800" b="1" dirty="0">
              <a:solidFill>
                <a:srgbClr val="000000"/>
              </a:solidFill>
              <a:latin typeface="Sakkal Majalla" panose="02000000000000000000" pitchFamily="2" charset="-78"/>
              <a:cs typeface="Sakkal Majalla" panose="02000000000000000000" pitchFamily="2" charset="-78"/>
            </a:endParaRPr>
          </a:p>
        </p:txBody>
      </p:sp>
      <p:grpSp>
        <p:nvGrpSpPr>
          <p:cNvPr id="4" name="Group 3">
            <a:extLst>
              <a:ext uri="{FF2B5EF4-FFF2-40B4-BE49-F238E27FC236}">
                <a16:creationId xmlns:a16="http://schemas.microsoft.com/office/drawing/2014/main" id="{462BB7CF-9902-49FB-A677-057350BECA36}"/>
              </a:ext>
            </a:extLst>
          </p:cNvPr>
          <p:cNvGrpSpPr/>
          <p:nvPr/>
        </p:nvGrpSpPr>
        <p:grpSpPr>
          <a:xfrm>
            <a:off x="217027" y="4628983"/>
            <a:ext cx="11634243" cy="1147504"/>
            <a:chOff x="217027" y="4628983"/>
            <a:chExt cx="11634243" cy="1147504"/>
          </a:xfrm>
        </p:grpSpPr>
        <p:pic>
          <p:nvPicPr>
            <p:cNvPr id="30" name="Picture 2" descr="E:\002-KIMS BUSINESS\007-04-1-FIVERR\01-PPT-TEMPLATE\COVER-PSD\05-cut-01.png">
              <a:extLst>
                <a:ext uri="{FF2B5EF4-FFF2-40B4-BE49-F238E27FC236}">
                  <a16:creationId xmlns:a16="http://schemas.microsoft.com/office/drawing/2014/main" id="{F27611B5-41F7-4D89-BE66-FEC8C3C48E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217027" y="5258279"/>
              <a:ext cx="3154525" cy="518208"/>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BA8519DE-4110-4E22-ACD1-8927B9D380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4107" y="4924546"/>
              <a:ext cx="3124430" cy="518208"/>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مجموعة 13">
              <a:extLst>
                <a:ext uri="{FF2B5EF4-FFF2-40B4-BE49-F238E27FC236}">
                  <a16:creationId xmlns:a16="http://schemas.microsoft.com/office/drawing/2014/main" id="{6F86C5A8-8530-4DD6-9B1B-F0642403198D}"/>
                </a:ext>
              </a:extLst>
            </p:cNvPr>
            <p:cNvGrpSpPr/>
            <p:nvPr/>
          </p:nvGrpSpPr>
          <p:grpSpPr>
            <a:xfrm>
              <a:off x="3385711" y="4628983"/>
              <a:ext cx="8465559" cy="956671"/>
              <a:chOff x="-3503875" y="820627"/>
              <a:chExt cx="12782851" cy="956671"/>
            </a:xfrm>
            <a:solidFill>
              <a:schemeClr val="accent6">
                <a:lumMod val="60000"/>
                <a:lumOff val="40000"/>
              </a:schemeClr>
            </a:solidFill>
          </p:grpSpPr>
          <p:sp>
            <p:nvSpPr>
              <p:cNvPr id="35" name="Freeform 6">
                <a:extLst>
                  <a:ext uri="{FF2B5EF4-FFF2-40B4-BE49-F238E27FC236}">
                    <a16:creationId xmlns:a16="http://schemas.microsoft.com/office/drawing/2014/main" id="{7B0FD2C0-6A32-4E41-8E6E-E99D51959B2F}"/>
                  </a:ext>
                </a:extLst>
              </p:cNvPr>
              <p:cNvSpPr>
                <a:spLocks noEditPoints="1"/>
              </p:cNvSpPr>
              <p:nvPr/>
            </p:nvSpPr>
            <p:spPr bwMode="auto">
              <a:xfrm>
                <a:off x="6243676" y="820627"/>
                <a:ext cx="3035300" cy="956646"/>
              </a:xfrm>
              <a:custGeom>
                <a:avLst/>
                <a:gdLst>
                  <a:gd name="T0" fmla="*/ 3685 w 3823"/>
                  <a:gd name="T1" fmla="*/ 623 h 1455"/>
                  <a:gd name="T2" fmla="*/ 3823 w 3823"/>
                  <a:gd name="T3" fmla="*/ 312 h 1455"/>
                  <a:gd name="T4" fmla="*/ 3685 w 3823"/>
                  <a:gd name="T5" fmla="*/ 0 h 1455"/>
                  <a:gd name="T6" fmla="*/ 2811 w 3823"/>
                  <a:gd name="T7" fmla="*/ 0 h 1455"/>
                  <a:gd name="T8" fmla="*/ 2811 w 3823"/>
                  <a:gd name="T9" fmla="*/ 0 h 1455"/>
                  <a:gd name="T10" fmla="*/ 2797 w 3823"/>
                  <a:gd name="T11" fmla="*/ 1 h 1455"/>
                  <a:gd name="T12" fmla="*/ 2783 w 3823"/>
                  <a:gd name="T13" fmla="*/ 3 h 1455"/>
                  <a:gd name="T14" fmla="*/ 2770 w 3823"/>
                  <a:gd name="T15" fmla="*/ 8 h 1455"/>
                  <a:gd name="T16" fmla="*/ 2757 w 3823"/>
                  <a:gd name="T17" fmla="*/ 12 h 1455"/>
                  <a:gd name="T18" fmla="*/ 2745 w 3823"/>
                  <a:gd name="T19" fmla="*/ 20 h 1455"/>
                  <a:gd name="T20" fmla="*/ 2734 w 3823"/>
                  <a:gd name="T21" fmla="*/ 29 h 1455"/>
                  <a:gd name="T22" fmla="*/ 2724 w 3823"/>
                  <a:gd name="T23" fmla="*/ 38 h 1455"/>
                  <a:gd name="T24" fmla="*/ 2713 w 3823"/>
                  <a:gd name="T25" fmla="*/ 49 h 1455"/>
                  <a:gd name="T26" fmla="*/ 2704 w 3823"/>
                  <a:gd name="T27" fmla="*/ 61 h 1455"/>
                  <a:gd name="T28" fmla="*/ 2697 w 3823"/>
                  <a:gd name="T29" fmla="*/ 73 h 1455"/>
                  <a:gd name="T30" fmla="*/ 2690 w 3823"/>
                  <a:gd name="T31" fmla="*/ 87 h 1455"/>
                  <a:gd name="T32" fmla="*/ 2683 w 3823"/>
                  <a:gd name="T33" fmla="*/ 102 h 1455"/>
                  <a:gd name="T34" fmla="*/ 2679 w 3823"/>
                  <a:gd name="T35" fmla="*/ 117 h 1455"/>
                  <a:gd name="T36" fmla="*/ 2675 w 3823"/>
                  <a:gd name="T37" fmla="*/ 133 h 1455"/>
                  <a:gd name="T38" fmla="*/ 2674 w 3823"/>
                  <a:gd name="T39" fmla="*/ 150 h 1455"/>
                  <a:gd name="T40" fmla="*/ 2673 w 3823"/>
                  <a:gd name="T41" fmla="*/ 167 h 1455"/>
                  <a:gd name="T42" fmla="*/ 2673 w 3823"/>
                  <a:gd name="T43" fmla="*/ 167 h 1455"/>
                  <a:gd name="T44" fmla="*/ 2673 w 3823"/>
                  <a:gd name="T45" fmla="*/ 832 h 1455"/>
                  <a:gd name="T46" fmla="*/ 0 w 3823"/>
                  <a:gd name="T47" fmla="*/ 832 h 1455"/>
                  <a:gd name="T48" fmla="*/ 139 w 3823"/>
                  <a:gd name="T49" fmla="*/ 1144 h 1455"/>
                  <a:gd name="T50" fmla="*/ 0 w 3823"/>
                  <a:gd name="T51" fmla="*/ 1455 h 1455"/>
                  <a:gd name="T52" fmla="*/ 3097 w 3823"/>
                  <a:gd name="T53" fmla="*/ 1455 h 1455"/>
                  <a:gd name="T54" fmla="*/ 3097 w 3823"/>
                  <a:gd name="T55" fmla="*/ 1455 h 1455"/>
                  <a:gd name="T56" fmla="*/ 3116 w 3823"/>
                  <a:gd name="T57" fmla="*/ 1454 h 1455"/>
                  <a:gd name="T58" fmla="*/ 3136 w 3823"/>
                  <a:gd name="T59" fmla="*/ 1452 h 1455"/>
                  <a:gd name="T60" fmla="*/ 3154 w 3823"/>
                  <a:gd name="T61" fmla="*/ 1447 h 1455"/>
                  <a:gd name="T62" fmla="*/ 3173 w 3823"/>
                  <a:gd name="T63" fmla="*/ 1440 h 1455"/>
                  <a:gd name="T64" fmla="*/ 3190 w 3823"/>
                  <a:gd name="T65" fmla="*/ 1432 h 1455"/>
                  <a:gd name="T66" fmla="*/ 3206 w 3823"/>
                  <a:gd name="T67" fmla="*/ 1423 h 1455"/>
                  <a:gd name="T68" fmla="*/ 3221 w 3823"/>
                  <a:gd name="T69" fmla="*/ 1411 h 1455"/>
                  <a:gd name="T70" fmla="*/ 3235 w 3823"/>
                  <a:gd name="T71" fmla="*/ 1400 h 1455"/>
                  <a:gd name="T72" fmla="*/ 3247 w 3823"/>
                  <a:gd name="T73" fmla="*/ 1386 h 1455"/>
                  <a:gd name="T74" fmla="*/ 3260 w 3823"/>
                  <a:gd name="T75" fmla="*/ 1371 h 1455"/>
                  <a:gd name="T76" fmla="*/ 3271 w 3823"/>
                  <a:gd name="T77" fmla="*/ 1356 h 1455"/>
                  <a:gd name="T78" fmla="*/ 3279 w 3823"/>
                  <a:gd name="T79" fmla="*/ 1339 h 1455"/>
                  <a:gd name="T80" fmla="*/ 3285 w 3823"/>
                  <a:gd name="T81" fmla="*/ 1321 h 1455"/>
                  <a:gd name="T82" fmla="*/ 3291 w 3823"/>
                  <a:gd name="T83" fmla="*/ 1303 h 1455"/>
                  <a:gd name="T84" fmla="*/ 3296 w 3823"/>
                  <a:gd name="T85" fmla="*/ 1283 h 1455"/>
                  <a:gd name="T86" fmla="*/ 3297 w 3823"/>
                  <a:gd name="T87" fmla="*/ 1264 h 1455"/>
                  <a:gd name="T88" fmla="*/ 3297 w 3823"/>
                  <a:gd name="T89" fmla="*/ 1264 h 1455"/>
                  <a:gd name="T90" fmla="*/ 3298 w 3823"/>
                  <a:gd name="T91" fmla="*/ 1275 h 1455"/>
                  <a:gd name="T92" fmla="*/ 3298 w 3823"/>
                  <a:gd name="T93" fmla="*/ 623 h 1455"/>
                  <a:gd name="T94" fmla="*/ 3298 w 3823"/>
                  <a:gd name="T95" fmla="*/ 623 h 1455"/>
                  <a:gd name="T96" fmla="*/ 3685 w 3823"/>
                  <a:gd name="T97" fmla="*/ 623 h 1455"/>
                  <a:gd name="T98" fmla="*/ 3685 w 3823"/>
                  <a:gd name="T99" fmla="*/ 623 h 1455"/>
                  <a:gd name="T100" fmla="*/ 2863 w 3823"/>
                  <a:gd name="T101" fmla="*/ 623 h 1455"/>
                  <a:gd name="T102" fmla="*/ 2863 w 3823"/>
                  <a:gd name="T103" fmla="*/ 623 h 1455"/>
                  <a:gd name="T104" fmla="*/ 2866 w 3823"/>
                  <a:gd name="T105" fmla="*/ 623 h 1455"/>
                  <a:gd name="T106" fmla="*/ 2866 w 3823"/>
                  <a:gd name="T107" fmla="*/ 623 h 1455"/>
                  <a:gd name="T108" fmla="*/ 2863 w 3823"/>
                  <a:gd name="T109" fmla="*/ 623 h 1455"/>
                  <a:gd name="T110" fmla="*/ 2863 w 3823"/>
                  <a:gd name="T111" fmla="*/ 623 h 1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823" h="1455">
                    <a:moveTo>
                      <a:pt x="3685" y="623"/>
                    </a:moveTo>
                    <a:lnTo>
                      <a:pt x="3823" y="312"/>
                    </a:lnTo>
                    <a:lnTo>
                      <a:pt x="3685" y="0"/>
                    </a:lnTo>
                    <a:lnTo>
                      <a:pt x="2811" y="0"/>
                    </a:lnTo>
                    <a:lnTo>
                      <a:pt x="2811" y="0"/>
                    </a:lnTo>
                    <a:lnTo>
                      <a:pt x="2797" y="1"/>
                    </a:lnTo>
                    <a:lnTo>
                      <a:pt x="2783" y="3"/>
                    </a:lnTo>
                    <a:lnTo>
                      <a:pt x="2770" y="8"/>
                    </a:lnTo>
                    <a:lnTo>
                      <a:pt x="2757" y="12"/>
                    </a:lnTo>
                    <a:lnTo>
                      <a:pt x="2745" y="20"/>
                    </a:lnTo>
                    <a:lnTo>
                      <a:pt x="2734" y="29"/>
                    </a:lnTo>
                    <a:lnTo>
                      <a:pt x="2724" y="38"/>
                    </a:lnTo>
                    <a:lnTo>
                      <a:pt x="2713" y="49"/>
                    </a:lnTo>
                    <a:lnTo>
                      <a:pt x="2704" y="61"/>
                    </a:lnTo>
                    <a:lnTo>
                      <a:pt x="2697" y="73"/>
                    </a:lnTo>
                    <a:lnTo>
                      <a:pt x="2690" y="87"/>
                    </a:lnTo>
                    <a:lnTo>
                      <a:pt x="2683" y="102"/>
                    </a:lnTo>
                    <a:lnTo>
                      <a:pt x="2679" y="117"/>
                    </a:lnTo>
                    <a:lnTo>
                      <a:pt x="2675" y="133"/>
                    </a:lnTo>
                    <a:lnTo>
                      <a:pt x="2674" y="150"/>
                    </a:lnTo>
                    <a:lnTo>
                      <a:pt x="2673" y="167"/>
                    </a:lnTo>
                    <a:lnTo>
                      <a:pt x="2673" y="167"/>
                    </a:lnTo>
                    <a:lnTo>
                      <a:pt x="2673" y="832"/>
                    </a:lnTo>
                    <a:lnTo>
                      <a:pt x="0" y="832"/>
                    </a:lnTo>
                    <a:lnTo>
                      <a:pt x="139" y="1144"/>
                    </a:lnTo>
                    <a:lnTo>
                      <a:pt x="0" y="1455"/>
                    </a:lnTo>
                    <a:lnTo>
                      <a:pt x="3097" y="1455"/>
                    </a:lnTo>
                    <a:lnTo>
                      <a:pt x="3097" y="1455"/>
                    </a:lnTo>
                    <a:lnTo>
                      <a:pt x="3116" y="1454"/>
                    </a:lnTo>
                    <a:lnTo>
                      <a:pt x="3136" y="1452"/>
                    </a:lnTo>
                    <a:lnTo>
                      <a:pt x="3154" y="1447"/>
                    </a:lnTo>
                    <a:lnTo>
                      <a:pt x="3173" y="1440"/>
                    </a:lnTo>
                    <a:lnTo>
                      <a:pt x="3190" y="1432"/>
                    </a:lnTo>
                    <a:lnTo>
                      <a:pt x="3206" y="1423"/>
                    </a:lnTo>
                    <a:lnTo>
                      <a:pt x="3221" y="1411"/>
                    </a:lnTo>
                    <a:lnTo>
                      <a:pt x="3235" y="1400"/>
                    </a:lnTo>
                    <a:lnTo>
                      <a:pt x="3247" y="1386"/>
                    </a:lnTo>
                    <a:lnTo>
                      <a:pt x="3260" y="1371"/>
                    </a:lnTo>
                    <a:lnTo>
                      <a:pt x="3271" y="1356"/>
                    </a:lnTo>
                    <a:lnTo>
                      <a:pt x="3279" y="1339"/>
                    </a:lnTo>
                    <a:lnTo>
                      <a:pt x="3285" y="1321"/>
                    </a:lnTo>
                    <a:lnTo>
                      <a:pt x="3291" y="1303"/>
                    </a:lnTo>
                    <a:lnTo>
                      <a:pt x="3296" y="1283"/>
                    </a:lnTo>
                    <a:lnTo>
                      <a:pt x="3297" y="1264"/>
                    </a:lnTo>
                    <a:lnTo>
                      <a:pt x="3297" y="1264"/>
                    </a:lnTo>
                    <a:lnTo>
                      <a:pt x="3298" y="1275"/>
                    </a:lnTo>
                    <a:lnTo>
                      <a:pt x="3298" y="623"/>
                    </a:lnTo>
                    <a:lnTo>
                      <a:pt x="3298" y="623"/>
                    </a:lnTo>
                    <a:lnTo>
                      <a:pt x="3685" y="623"/>
                    </a:lnTo>
                    <a:lnTo>
                      <a:pt x="3685" y="623"/>
                    </a:lnTo>
                    <a:close/>
                    <a:moveTo>
                      <a:pt x="2863" y="623"/>
                    </a:moveTo>
                    <a:lnTo>
                      <a:pt x="2863" y="623"/>
                    </a:lnTo>
                    <a:lnTo>
                      <a:pt x="2866" y="623"/>
                    </a:lnTo>
                    <a:lnTo>
                      <a:pt x="2866" y="623"/>
                    </a:lnTo>
                    <a:lnTo>
                      <a:pt x="2863" y="623"/>
                    </a:lnTo>
                    <a:lnTo>
                      <a:pt x="2863" y="623"/>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sp>
            <p:nvSpPr>
              <p:cNvPr id="36" name="Text Placeholder 4">
                <a:extLst>
                  <a:ext uri="{FF2B5EF4-FFF2-40B4-BE49-F238E27FC236}">
                    <a16:creationId xmlns:a16="http://schemas.microsoft.com/office/drawing/2014/main" id="{17A8CFD3-B082-4978-B2DA-F0CF49755430}"/>
                  </a:ext>
                </a:extLst>
              </p:cNvPr>
              <p:cNvSpPr txBox="1">
                <a:spLocks/>
              </p:cNvSpPr>
              <p:nvPr/>
            </p:nvSpPr>
            <p:spPr>
              <a:xfrm>
                <a:off x="8469353" y="909535"/>
                <a:ext cx="638745" cy="274511"/>
              </a:xfrm>
              <a:prstGeom prst="rect">
                <a:avLst/>
              </a:prstGeom>
              <a:solidFill>
                <a:schemeClr val="accent4">
                  <a:lumMod val="60000"/>
                  <a:lumOff val="40000"/>
                </a:schemeClr>
              </a:solidFill>
            </p:spPr>
            <p:txBody>
              <a:bodyPr anchor="ctr">
                <a:noAutofit/>
              </a:bodyPr>
              <a:lstStyle>
                <a:lvl1pPr marL="0" indent="0" algn="ctr" defTabSz="914400" rtl="1"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ar-SA" sz="2800" b="1" dirty="0">
                    <a:solidFill>
                      <a:schemeClr val="tx1"/>
                    </a:solidFill>
                    <a:latin typeface="Sakkal Majalla" panose="02000000000000000000" pitchFamily="2" charset="-78"/>
                    <a:cs typeface="Sakkal Majalla" panose="02000000000000000000" pitchFamily="2" charset="-78"/>
                  </a:rPr>
                  <a:t>3</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37" name="مستطيل ذو زوايا قطرية مستديرة 21">
                <a:extLst>
                  <a:ext uri="{FF2B5EF4-FFF2-40B4-BE49-F238E27FC236}">
                    <a16:creationId xmlns:a16="http://schemas.microsoft.com/office/drawing/2014/main" id="{6CDB2BEA-80DD-4799-8C14-63629B1BB780}"/>
                  </a:ext>
                </a:extLst>
              </p:cNvPr>
              <p:cNvSpPr/>
              <p:nvPr/>
            </p:nvSpPr>
            <p:spPr>
              <a:xfrm>
                <a:off x="-3503875" y="1282397"/>
                <a:ext cx="12365342" cy="494901"/>
              </a:xfrm>
              <a:prstGeom prst="round2Diag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dirty="0">
                    <a:solidFill>
                      <a:schemeClr val="tx1"/>
                    </a:solidFill>
                    <a:latin typeface="Sakkal Majalla" panose="02000000000000000000" pitchFamily="2" charset="-78"/>
                    <a:cs typeface="Sakkal Majalla" panose="02000000000000000000" pitchFamily="2" charset="-78"/>
                  </a:rPr>
                  <a:t>ماذا أفاد قوله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kern="0" dirty="0">
                    <a:solidFill>
                      <a:prstClr val="black"/>
                    </a:solidFill>
                    <a:latin typeface="Sakkal Majalla" panose="02000000000000000000" pitchFamily="2" charset="-78"/>
                    <a:cs typeface="Sakkal Majalla" panose="02000000000000000000" pitchFamily="2" charset="-78"/>
                  </a:rPr>
                  <a:t>لا يَسْخَرْ قَوْمٌ مِّن قَوْمٍ عَسَى أَن يَكُونُوا خَيْرًا مِّنْهُمْ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kern="0" dirty="0">
                    <a:solidFill>
                      <a:prstClr val="black"/>
                    </a:solidFill>
                    <a:latin typeface="Sakkal Majalla" panose="02000000000000000000" pitchFamily="2" charset="-78"/>
                    <a:cs typeface="Sakkal Majalla" panose="02000000000000000000" pitchFamily="2" charset="-78"/>
                  </a:rPr>
                  <a:t>.</a:t>
                </a:r>
                <a:r>
                  <a:rPr lang="ar-BH" sz="2800" dirty="0">
                    <a:solidFill>
                      <a:schemeClr val="tx1"/>
                    </a:solidFill>
                    <a:latin typeface="Sakkal Majalla" panose="02000000000000000000" pitchFamily="2" charset="-78"/>
                    <a:cs typeface="Sakkal Majalla" panose="02000000000000000000" pitchFamily="2" charset="-78"/>
                  </a:rPr>
                  <a:t> </a:t>
                </a:r>
              </a:p>
            </p:txBody>
          </p:sp>
          <p:sp>
            <p:nvSpPr>
              <p:cNvPr id="38" name="Freeform 7">
                <a:extLst>
                  <a:ext uri="{FF2B5EF4-FFF2-40B4-BE49-F238E27FC236}">
                    <a16:creationId xmlns:a16="http://schemas.microsoft.com/office/drawing/2014/main" id="{8A7588C7-1914-4C90-B4C3-585699DA8A0A}"/>
                  </a:ext>
                </a:extLst>
              </p:cNvPr>
              <p:cNvSpPr>
                <a:spLocks/>
              </p:cNvSpPr>
              <p:nvPr/>
            </p:nvSpPr>
            <p:spPr bwMode="auto">
              <a:xfrm>
                <a:off x="8364576" y="1201082"/>
                <a:ext cx="496888" cy="433316"/>
              </a:xfrm>
              <a:custGeom>
                <a:avLst/>
                <a:gdLst>
                  <a:gd name="T0" fmla="*/ 625 w 625"/>
                  <a:gd name="T1" fmla="*/ 0 h 652"/>
                  <a:gd name="T2" fmla="*/ 625 w 625"/>
                  <a:gd name="T3" fmla="*/ 652 h 652"/>
                  <a:gd name="T4" fmla="*/ 625 w 625"/>
                  <a:gd name="T5" fmla="*/ 652 h 652"/>
                  <a:gd name="T6" fmla="*/ 624 w 625"/>
                  <a:gd name="T7" fmla="*/ 634 h 652"/>
                  <a:gd name="T8" fmla="*/ 622 w 625"/>
                  <a:gd name="T9" fmla="*/ 615 h 652"/>
                  <a:gd name="T10" fmla="*/ 617 w 625"/>
                  <a:gd name="T11" fmla="*/ 598 h 652"/>
                  <a:gd name="T12" fmla="*/ 612 w 625"/>
                  <a:gd name="T13" fmla="*/ 582 h 652"/>
                  <a:gd name="T14" fmla="*/ 606 w 625"/>
                  <a:gd name="T15" fmla="*/ 566 h 652"/>
                  <a:gd name="T16" fmla="*/ 598 w 625"/>
                  <a:gd name="T17" fmla="*/ 550 h 652"/>
                  <a:gd name="T18" fmla="*/ 588 w 625"/>
                  <a:gd name="T19" fmla="*/ 536 h 652"/>
                  <a:gd name="T20" fmla="*/ 577 w 625"/>
                  <a:gd name="T21" fmla="*/ 522 h 652"/>
                  <a:gd name="T22" fmla="*/ 565 w 625"/>
                  <a:gd name="T23" fmla="*/ 509 h 652"/>
                  <a:gd name="T24" fmla="*/ 553 w 625"/>
                  <a:gd name="T25" fmla="*/ 498 h 652"/>
                  <a:gd name="T26" fmla="*/ 540 w 625"/>
                  <a:gd name="T27" fmla="*/ 487 h 652"/>
                  <a:gd name="T28" fmla="*/ 525 w 625"/>
                  <a:gd name="T29" fmla="*/ 478 h 652"/>
                  <a:gd name="T30" fmla="*/ 510 w 625"/>
                  <a:gd name="T31" fmla="*/ 469 h 652"/>
                  <a:gd name="T32" fmla="*/ 494 w 625"/>
                  <a:gd name="T33" fmla="*/ 463 h 652"/>
                  <a:gd name="T34" fmla="*/ 477 w 625"/>
                  <a:gd name="T35" fmla="*/ 457 h 652"/>
                  <a:gd name="T36" fmla="*/ 459 w 625"/>
                  <a:gd name="T37" fmla="*/ 453 h 652"/>
                  <a:gd name="T38" fmla="*/ 166 w 625"/>
                  <a:gd name="T39" fmla="*/ 400 h 652"/>
                  <a:gd name="T40" fmla="*/ 166 w 625"/>
                  <a:gd name="T41" fmla="*/ 400 h 652"/>
                  <a:gd name="T42" fmla="*/ 146 w 625"/>
                  <a:gd name="T43" fmla="*/ 395 h 652"/>
                  <a:gd name="T44" fmla="*/ 128 w 625"/>
                  <a:gd name="T45" fmla="*/ 390 h 652"/>
                  <a:gd name="T46" fmla="*/ 110 w 625"/>
                  <a:gd name="T47" fmla="*/ 381 h 652"/>
                  <a:gd name="T48" fmla="*/ 94 w 625"/>
                  <a:gd name="T49" fmla="*/ 372 h 652"/>
                  <a:gd name="T50" fmla="*/ 78 w 625"/>
                  <a:gd name="T51" fmla="*/ 362 h 652"/>
                  <a:gd name="T52" fmla="*/ 64 w 625"/>
                  <a:gd name="T53" fmla="*/ 349 h 652"/>
                  <a:gd name="T54" fmla="*/ 52 w 625"/>
                  <a:gd name="T55" fmla="*/ 337 h 652"/>
                  <a:gd name="T56" fmla="*/ 40 w 625"/>
                  <a:gd name="T57" fmla="*/ 322 h 652"/>
                  <a:gd name="T58" fmla="*/ 30 w 625"/>
                  <a:gd name="T59" fmla="*/ 307 h 652"/>
                  <a:gd name="T60" fmla="*/ 21 w 625"/>
                  <a:gd name="T61" fmla="*/ 290 h 652"/>
                  <a:gd name="T62" fmla="*/ 13 w 625"/>
                  <a:gd name="T63" fmla="*/ 273 h 652"/>
                  <a:gd name="T64" fmla="*/ 7 w 625"/>
                  <a:gd name="T65" fmla="*/ 256 h 652"/>
                  <a:gd name="T66" fmla="*/ 3 w 625"/>
                  <a:gd name="T67" fmla="*/ 237 h 652"/>
                  <a:gd name="T68" fmla="*/ 1 w 625"/>
                  <a:gd name="T69" fmla="*/ 219 h 652"/>
                  <a:gd name="T70" fmla="*/ 0 w 625"/>
                  <a:gd name="T71" fmla="*/ 199 h 652"/>
                  <a:gd name="T72" fmla="*/ 1 w 625"/>
                  <a:gd name="T73" fmla="*/ 180 h 652"/>
                  <a:gd name="T74" fmla="*/ 1 w 625"/>
                  <a:gd name="T75" fmla="*/ 180 h 652"/>
                  <a:gd name="T76" fmla="*/ 3 w 625"/>
                  <a:gd name="T77" fmla="*/ 163 h 652"/>
                  <a:gd name="T78" fmla="*/ 8 w 625"/>
                  <a:gd name="T79" fmla="*/ 145 h 652"/>
                  <a:gd name="T80" fmla="*/ 14 w 625"/>
                  <a:gd name="T81" fmla="*/ 128 h 652"/>
                  <a:gd name="T82" fmla="*/ 21 w 625"/>
                  <a:gd name="T83" fmla="*/ 112 h 652"/>
                  <a:gd name="T84" fmla="*/ 30 w 625"/>
                  <a:gd name="T85" fmla="*/ 97 h 652"/>
                  <a:gd name="T86" fmla="*/ 39 w 625"/>
                  <a:gd name="T87" fmla="*/ 82 h 652"/>
                  <a:gd name="T88" fmla="*/ 51 w 625"/>
                  <a:gd name="T89" fmla="*/ 68 h 652"/>
                  <a:gd name="T90" fmla="*/ 62 w 625"/>
                  <a:gd name="T91" fmla="*/ 55 h 652"/>
                  <a:gd name="T92" fmla="*/ 76 w 625"/>
                  <a:gd name="T93" fmla="*/ 44 h 652"/>
                  <a:gd name="T94" fmla="*/ 90 w 625"/>
                  <a:gd name="T95" fmla="*/ 33 h 652"/>
                  <a:gd name="T96" fmla="*/ 105 w 625"/>
                  <a:gd name="T97" fmla="*/ 24 h 652"/>
                  <a:gd name="T98" fmla="*/ 121 w 625"/>
                  <a:gd name="T99" fmla="*/ 17 h 652"/>
                  <a:gd name="T100" fmla="*/ 137 w 625"/>
                  <a:gd name="T101" fmla="*/ 10 h 652"/>
                  <a:gd name="T102" fmla="*/ 154 w 625"/>
                  <a:gd name="T103" fmla="*/ 6 h 652"/>
                  <a:gd name="T104" fmla="*/ 171 w 625"/>
                  <a:gd name="T105" fmla="*/ 2 h 652"/>
                  <a:gd name="T106" fmla="*/ 190 w 625"/>
                  <a:gd name="T107" fmla="*/ 0 h 652"/>
                  <a:gd name="T108" fmla="*/ 190 w 625"/>
                  <a:gd name="T109" fmla="*/ 0 h 652"/>
                  <a:gd name="T110" fmla="*/ 625 w 625"/>
                  <a:gd name="T111" fmla="*/ 0 h 652"/>
                  <a:gd name="T112" fmla="*/ 625 w 625"/>
                  <a:gd name="T113" fmla="*/ 0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5" h="652">
                    <a:moveTo>
                      <a:pt x="625" y="0"/>
                    </a:moveTo>
                    <a:lnTo>
                      <a:pt x="625" y="652"/>
                    </a:lnTo>
                    <a:lnTo>
                      <a:pt x="625" y="652"/>
                    </a:lnTo>
                    <a:lnTo>
                      <a:pt x="624" y="634"/>
                    </a:lnTo>
                    <a:lnTo>
                      <a:pt x="622" y="615"/>
                    </a:lnTo>
                    <a:lnTo>
                      <a:pt x="617" y="598"/>
                    </a:lnTo>
                    <a:lnTo>
                      <a:pt x="612" y="582"/>
                    </a:lnTo>
                    <a:lnTo>
                      <a:pt x="606" y="566"/>
                    </a:lnTo>
                    <a:lnTo>
                      <a:pt x="598" y="550"/>
                    </a:lnTo>
                    <a:lnTo>
                      <a:pt x="588" y="536"/>
                    </a:lnTo>
                    <a:lnTo>
                      <a:pt x="577" y="522"/>
                    </a:lnTo>
                    <a:lnTo>
                      <a:pt x="565" y="509"/>
                    </a:lnTo>
                    <a:lnTo>
                      <a:pt x="553" y="498"/>
                    </a:lnTo>
                    <a:lnTo>
                      <a:pt x="540" y="487"/>
                    </a:lnTo>
                    <a:lnTo>
                      <a:pt x="525" y="478"/>
                    </a:lnTo>
                    <a:lnTo>
                      <a:pt x="510" y="469"/>
                    </a:lnTo>
                    <a:lnTo>
                      <a:pt x="494" y="463"/>
                    </a:lnTo>
                    <a:lnTo>
                      <a:pt x="477" y="457"/>
                    </a:lnTo>
                    <a:lnTo>
                      <a:pt x="459" y="453"/>
                    </a:lnTo>
                    <a:lnTo>
                      <a:pt x="166" y="400"/>
                    </a:lnTo>
                    <a:lnTo>
                      <a:pt x="166" y="400"/>
                    </a:lnTo>
                    <a:lnTo>
                      <a:pt x="146" y="395"/>
                    </a:lnTo>
                    <a:lnTo>
                      <a:pt x="128" y="390"/>
                    </a:lnTo>
                    <a:lnTo>
                      <a:pt x="110" y="381"/>
                    </a:lnTo>
                    <a:lnTo>
                      <a:pt x="94" y="372"/>
                    </a:lnTo>
                    <a:lnTo>
                      <a:pt x="78" y="362"/>
                    </a:lnTo>
                    <a:lnTo>
                      <a:pt x="64" y="349"/>
                    </a:lnTo>
                    <a:lnTo>
                      <a:pt x="52" y="337"/>
                    </a:lnTo>
                    <a:lnTo>
                      <a:pt x="40" y="322"/>
                    </a:lnTo>
                    <a:lnTo>
                      <a:pt x="30" y="307"/>
                    </a:lnTo>
                    <a:lnTo>
                      <a:pt x="21" y="290"/>
                    </a:lnTo>
                    <a:lnTo>
                      <a:pt x="13" y="273"/>
                    </a:lnTo>
                    <a:lnTo>
                      <a:pt x="7" y="256"/>
                    </a:lnTo>
                    <a:lnTo>
                      <a:pt x="3" y="237"/>
                    </a:lnTo>
                    <a:lnTo>
                      <a:pt x="1" y="219"/>
                    </a:lnTo>
                    <a:lnTo>
                      <a:pt x="0" y="199"/>
                    </a:lnTo>
                    <a:lnTo>
                      <a:pt x="1" y="180"/>
                    </a:lnTo>
                    <a:lnTo>
                      <a:pt x="1" y="180"/>
                    </a:lnTo>
                    <a:lnTo>
                      <a:pt x="3" y="163"/>
                    </a:lnTo>
                    <a:lnTo>
                      <a:pt x="8" y="145"/>
                    </a:lnTo>
                    <a:lnTo>
                      <a:pt x="14" y="128"/>
                    </a:lnTo>
                    <a:lnTo>
                      <a:pt x="21" y="112"/>
                    </a:lnTo>
                    <a:lnTo>
                      <a:pt x="30" y="97"/>
                    </a:lnTo>
                    <a:lnTo>
                      <a:pt x="39" y="82"/>
                    </a:lnTo>
                    <a:lnTo>
                      <a:pt x="51" y="68"/>
                    </a:lnTo>
                    <a:lnTo>
                      <a:pt x="62" y="55"/>
                    </a:lnTo>
                    <a:lnTo>
                      <a:pt x="76" y="44"/>
                    </a:lnTo>
                    <a:lnTo>
                      <a:pt x="90" y="33"/>
                    </a:lnTo>
                    <a:lnTo>
                      <a:pt x="105" y="24"/>
                    </a:lnTo>
                    <a:lnTo>
                      <a:pt x="121" y="17"/>
                    </a:lnTo>
                    <a:lnTo>
                      <a:pt x="137" y="10"/>
                    </a:lnTo>
                    <a:lnTo>
                      <a:pt x="154" y="6"/>
                    </a:lnTo>
                    <a:lnTo>
                      <a:pt x="171" y="2"/>
                    </a:lnTo>
                    <a:lnTo>
                      <a:pt x="190" y="0"/>
                    </a:lnTo>
                    <a:lnTo>
                      <a:pt x="190" y="0"/>
                    </a:lnTo>
                    <a:lnTo>
                      <a:pt x="625" y="0"/>
                    </a:lnTo>
                    <a:lnTo>
                      <a:pt x="625" y="0"/>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sz="2000" dirty="0">
                  <a:latin typeface="Sakkal Majalla" panose="02000000000000000000" pitchFamily="2" charset="-78"/>
                  <a:cs typeface="Sakkal Majalla" panose="02000000000000000000" pitchFamily="2" charset="-78"/>
                </a:endParaRPr>
              </a:p>
            </p:txBody>
          </p:sp>
        </p:grpSp>
        <p:sp>
          <p:nvSpPr>
            <p:cNvPr id="33" name="مستطيل 6">
              <a:extLst>
                <a:ext uri="{FF2B5EF4-FFF2-40B4-BE49-F238E27FC236}">
                  <a16:creationId xmlns:a16="http://schemas.microsoft.com/office/drawing/2014/main" id="{DA043907-CF3B-4823-8116-1A989E656589}"/>
                </a:ext>
              </a:extLst>
            </p:cNvPr>
            <p:cNvSpPr/>
            <p:nvPr/>
          </p:nvSpPr>
          <p:spPr>
            <a:xfrm>
              <a:off x="7436884" y="5083277"/>
              <a:ext cx="3774469" cy="523220"/>
            </a:xfrm>
            <a:prstGeom prst="rect">
              <a:avLst/>
            </a:prstGeom>
          </p:spPr>
          <p:txBody>
            <a:bodyPr wrap="square">
              <a:spAutoFit/>
            </a:bodyPr>
            <a:lstStyle/>
            <a:p>
              <a:pPr algn="ctr"/>
              <a:endParaRPr lang="ar-BH" sz="2800" b="1" dirty="0">
                <a:latin typeface="Sakkal Majalla" panose="02000000000000000000" pitchFamily="2" charset="-78"/>
                <a:cs typeface="Sakkal Majalla" panose="02000000000000000000" pitchFamily="2" charset="-78"/>
              </a:endParaRPr>
            </a:p>
          </p:txBody>
        </p:sp>
      </p:grpSp>
      <p:sp>
        <p:nvSpPr>
          <p:cNvPr id="34" name="Rectangle 33">
            <a:extLst>
              <a:ext uri="{FF2B5EF4-FFF2-40B4-BE49-F238E27FC236}">
                <a16:creationId xmlns:a16="http://schemas.microsoft.com/office/drawing/2014/main" id="{6930D800-42C1-4747-8C2A-C3957C1C1547}"/>
              </a:ext>
            </a:extLst>
          </p:cNvPr>
          <p:cNvSpPr/>
          <p:nvPr/>
        </p:nvSpPr>
        <p:spPr>
          <a:xfrm>
            <a:off x="187548" y="5765262"/>
            <a:ext cx="10757824" cy="523220"/>
          </a:xfrm>
          <a:prstGeom prst="rect">
            <a:avLst/>
          </a:prstGeom>
        </p:spPr>
        <p:txBody>
          <a:bodyPr wrap="square">
            <a:spAutoFit/>
          </a:bodyPr>
          <a:lstStyle/>
          <a:p>
            <a:pPr lvl="0" algn="r" rtl="1">
              <a:spcAft>
                <a:spcPts val="500"/>
              </a:spcAft>
              <a:defRPr/>
            </a:pPr>
            <a:r>
              <a:rPr lang="ar-BH" sz="2800" b="1" kern="0" dirty="0">
                <a:solidFill>
                  <a:prstClr val="black"/>
                </a:solidFill>
                <a:latin typeface="Sakkal Majalla" panose="02000000000000000000" pitchFamily="2" charset="-78"/>
                <a:cs typeface="Sakkal Majalla" panose="02000000000000000000" pitchFamily="2" charset="-78"/>
              </a:rPr>
              <a:t>أفاد تحريم الاستهزاء بالآخرين والاستخفاف بهم وتحقيرهم سواء أكانوا رجالًا أم نساء.</a:t>
            </a:r>
            <a:endParaRPr lang="ar-SA" sz="2800" b="1" dirty="0">
              <a:solidFill>
                <a:srgbClr val="000000"/>
              </a:solidFill>
              <a:latin typeface="Sakkal Majalla" panose="02000000000000000000" pitchFamily="2" charset="-78"/>
              <a:cs typeface="Sakkal Majalla" panose="02000000000000000000" pitchFamily="2" charset="-78"/>
            </a:endParaRPr>
          </a:p>
        </p:txBody>
      </p:sp>
      <p:sp>
        <p:nvSpPr>
          <p:cNvPr id="39" name="Title 1">
            <a:extLst>
              <a:ext uri="{FF2B5EF4-FFF2-40B4-BE49-F238E27FC236}">
                <a16:creationId xmlns:a16="http://schemas.microsoft.com/office/drawing/2014/main" id="{51FBB0CA-5AB1-4BCE-8B9F-1E3C3539A91F}"/>
              </a:ext>
            </a:extLst>
          </p:cNvPr>
          <p:cNvSpPr txBox="1">
            <a:spLocks/>
          </p:cNvSpPr>
          <p:nvPr/>
        </p:nvSpPr>
        <p:spPr>
          <a:xfrm>
            <a:off x="4779843" y="163720"/>
            <a:ext cx="2618156" cy="571787"/>
          </a:xfrm>
          <a:prstGeom prst="plaque">
            <a:avLst/>
          </a:prstGeom>
          <a:solidFill>
            <a:schemeClr val="accent6">
              <a:lumMod val="40000"/>
              <a:lumOff val="60000"/>
            </a:schemeClr>
          </a:solid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10000"/>
              </a:lnSpc>
              <a:spcBef>
                <a:spcPct val="0"/>
              </a:spcBef>
              <a:spcAft>
                <a:spcPts val="0"/>
              </a:spcAft>
              <a:buClrTx/>
              <a:buSzTx/>
              <a:buFontTx/>
              <a:buNone/>
              <a:tabLst/>
              <a:defRPr/>
            </a:pPr>
            <a:r>
              <a:rPr kumimoji="0" lang="ar-SA" sz="32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نشاط</a:t>
            </a:r>
            <a:endParaRPr kumimoji="0" lang="en-US" sz="32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grpSp>
        <p:nvGrpSpPr>
          <p:cNvPr id="40" name="Group 39">
            <a:extLst>
              <a:ext uri="{FF2B5EF4-FFF2-40B4-BE49-F238E27FC236}">
                <a16:creationId xmlns:a16="http://schemas.microsoft.com/office/drawing/2014/main" id="{3AA7B157-9347-4626-9652-DB4450F687E8}"/>
              </a:ext>
            </a:extLst>
          </p:cNvPr>
          <p:cNvGrpSpPr/>
          <p:nvPr/>
        </p:nvGrpSpPr>
        <p:grpSpPr>
          <a:xfrm>
            <a:off x="309489" y="6418912"/>
            <a:ext cx="11459469" cy="423042"/>
            <a:chOff x="309489" y="6418912"/>
            <a:chExt cx="11459469" cy="423042"/>
          </a:xfrm>
        </p:grpSpPr>
        <p:cxnSp>
          <p:nvCxnSpPr>
            <p:cNvPr id="41" name="Straight Connector 40">
              <a:extLst>
                <a:ext uri="{FF2B5EF4-FFF2-40B4-BE49-F238E27FC236}">
                  <a16:creationId xmlns:a16="http://schemas.microsoft.com/office/drawing/2014/main" id="{7E04DD2A-7730-49A3-9364-DAA49BC8619A}"/>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B8F2CD97-A729-4749-80DC-9DDEEE5ED5F5}"/>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44" name="Title 1">
            <a:extLst>
              <a:ext uri="{FF2B5EF4-FFF2-40B4-BE49-F238E27FC236}">
                <a16:creationId xmlns:a16="http://schemas.microsoft.com/office/drawing/2014/main" id="{F83C544E-00D4-48CB-9846-ABC45C3695F2}"/>
              </a:ext>
            </a:extLst>
          </p:cNvPr>
          <p:cNvSpPr txBox="1">
            <a:spLocks/>
          </p:cNvSpPr>
          <p:nvPr/>
        </p:nvSpPr>
        <p:spPr>
          <a:xfrm>
            <a:off x="4779843" y="161504"/>
            <a:ext cx="2618156" cy="571787"/>
          </a:xfrm>
          <a:prstGeom prst="plaque">
            <a:avLst/>
          </a:prstGeom>
          <a:solidFill>
            <a:schemeClr val="accent6">
              <a:lumMod val="40000"/>
              <a:lumOff val="60000"/>
            </a:schemeClr>
          </a:solid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10000"/>
              </a:lnSpc>
              <a:spcBef>
                <a:spcPct val="0"/>
              </a:spcBef>
              <a:spcAft>
                <a:spcPts val="0"/>
              </a:spcAft>
              <a:buClrTx/>
              <a:buSzTx/>
              <a:buFontTx/>
              <a:buNone/>
              <a:tabLst/>
              <a:defRPr/>
            </a:pPr>
            <a:r>
              <a:rPr kumimoji="0" lang="ar-SA" sz="32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الإجابة</a:t>
            </a:r>
            <a:endParaRPr kumimoji="0" lang="en-US" sz="32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45" name="Title 1">
            <a:extLst>
              <a:ext uri="{FF2B5EF4-FFF2-40B4-BE49-F238E27FC236}">
                <a16:creationId xmlns:a16="http://schemas.microsoft.com/office/drawing/2014/main" id="{B86190CA-194D-4BBA-A85F-BE33CC73523A}"/>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47" name="Speech Bubble: Rectangle with Corners Rounded 46">
            <a:extLst>
              <a:ext uri="{FF2B5EF4-FFF2-40B4-BE49-F238E27FC236}">
                <a16:creationId xmlns:a16="http://schemas.microsoft.com/office/drawing/2014/main" id="{16265135-6A78-49F1-8831-DDE585BFEF86}"/>
              </a:ext>
            </a:extLst>
          </p:cNvPr>
          <p:cNvSpPr/>
          <p:nvPr/>
        </p:nvSpPr>
        <p:spPr>
          <a:xfrm>
            <a:off x="10016953" y="237292"/>
            <a:ext cx="1856838" cy="809442"/>
          </a:xfrm>
          <a:prstGeom prst="wedgeRoundRectCallout">
            <a:avLst>
              <a:gd name="adj1" fmla="val -50709"/>
              <a:gd name="adj2" fmla="val 93847"/>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48" name="Speech Bubble: Rectangle with Corners Rounded 47">
            <a:extLst>
              <a:ext uri="{FF2B5EF4-FFF2-40B4-BE49-F238E27FC236}">
                <a16:creationId xmlns:a16="http://schemas.microsoft.com/office/drawing/2014/main" id="{54B248E5-FB4D-4087-B6B8-5841DC1C2871}"/>
              </a:ext>
            </a:extLst>
          </p:cNvPr>
          <p:cNvSpPr/>
          <p:nvPr/>
        </p:nvSpPr>
        <p:spPr>
          <a:xfrm>
            <a:off x="10016953" y="237292"/>
            <a:ext cx="1856838" cy="809442"/>
          </a:xfrm>
          <a:prstGeom prst="wedgeRoundRectCallout">
            <a:avLst>
              <a:gd name="adj1" fmla="val -50710"/>
              <a:gd name="adj2" fmla="val 95762"/>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عمل رائع</a:t>
            </a:r>
            <a:endParaRPr kumimoji="0" lang="fr-FR" sz="2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41153755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500"/>
                                        <p:tgtEl>
                                          <p:spTgt spid="39"/>
                                        </p:tgtEl>
                                      </p:cBhvr>
                                    </p:animEffect>
                                    <p:anim calcmode="lin" valueType="num">
                                      <p:cBhvr>
                                        <p:cTn id="8" dur="1500" fill="hold"/>
                                        <p:tgtEl>
                                          <p:spTgt spid="39"/>
                                        </p:tgtEl>
                                        <p:attrNameLst>
                                          <p:attrName>ppt_x</p:attrName>
                                        </p:attrNameLst>
                                      </p:cBhvr>
                                      <p:tavLst>
                                        <p:tav tm="0">
                                          <p:val>
                                            <p:strVal val="#ppt_x"/>
                                          </p:val>
                                        </p:tav>
                                        <p:tav tm="100000">
                                          <p:val>
                                            <p:strVal val="#ppt_x"/>
                                          </p:val>
                                        </p:tav>
                                      </p:tavLst>
                                    </p:anim>
                                    <p:anim calcmode="lin" valueType="num">
                                      <p:cBhvr>
                                        <p:cTn id="9" dur="15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4" presetClass="entr" presetSubtype="1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1000"/>
                                        <p:tgtEl>
                                          <p:spTgt spid="27"/>
                                        </p:tgtEl>
                                      </p:cBhvr>
                                    </p:animEffect>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Effect transition="in" filter="fade">
                                      <p:cBhvr>
                                        <p:cTn id="19" dur="1000"/>
                                        <p:tgtEl>
                                          <p:spTgt spid="2"/>
                                        </p:tgtEl>
                                      </p:cBhvr>
                                    </p:animEffect>
                                  </p:childTnLst>
                                </p:cTn>
                              </p:par>
                            </p:childTnLst>
                          </p:cTn>
                        </p:par>
                        <p:par>
                          <p:cTn id="20" fill="hold">
                            <p:stCondLst>
                              <p:cond delay="3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par>
                          <p:cTn id="26" fill="hold">
                            <p:stCondLst>
                              <p:cond delay="4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500"/>
                                        <p:tgtEl>
                                          <p:spTgt spid="44"/>
                                        </p:tgtEl>
                                      </p:cBhvr>
                                    </p:animEffect>
                                    <p:anim calcmode="lin" valueType="num">
                                      <p:cBhvr>
                                        <p:cTn id="37" dur="1500" fill="hold"/>
                                        <p:tgtEl>
                                          <p:spTgt spid="44"/>
                                        </p:tgtEl>
                                        <p:attrNameLst>
                                          <p:attrName>ppt_x</p:attrName>
                                        </p:attrNameLst>
                                      </p:cBhvr>
                                      <p:tavLst>
                                        <p:tav tm="0">
                                          <p:val>
                                            <p:strVal val="#ppt_x"/>
                                          </p:val>
                                        </p:tav>
                                        <p:tav tm="100000">
                                          <p:val>
                                            <p:strVal val="#ppt_x"/>
                                          </p:val>
                                        </p:tav>
                                      </p:tavLst>
                                    </p:anim>
                                    <p:anim calcmode="lin" valueType="num">
                                      <p:cBhvr>
                                        <p:cTn id="38" dur="15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1000"/>
                                        <p:tgtEl>
                                          <p:spTgt spid="23"/>
                                        </p:tgtEl>
                                      </p:cBhvr>
                                    </p:animEffect>
                                    <p:anim calcmode="lin" valueType="num">
                                      <p:cBhvr>
                                        <p:cTn id="51" dur="1000" fill="hold"/>
                                        <p:tgtEl>
                                          <p:spTgt spid="23"/>
                                        </p:tgtEl>
                                        <p:attrNameLst>
                                          <p:attrName>ppt_x</p:attrName>
                                        </p:attrNameLst>
                                      </p:cBhvr>
                                      <p:tavLst>
                                        <p:tav tm="0">
                                          <p:val>
                                            <p:strVal val="#ppt_x"/>
                                          </p:val>
                                        </p:tav>
                                        <p:tav tm="100000">
                                          <p:val>
                                            <p:strVal val="#ppt_x"/>
                                          </p:val>
                                        </p:tav>
                                      </p:tavLst>
                                    </p:anim>
                                    <p:anim calcmode="lin" valueType="num">
                                      <p:cBhvr>
                                        <p:cTn id="5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000"/>
                            </p:stCondLst>
                            <p:childTnLst>
                              <p:par>
                                <p:cTn id="61" presetID="26"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down)">
                                      <p:cBhvr>
                                        <p:cTn id="63" dur="580">
                                          <p:stCondLst>
                                            <p:cond delay="0"/>
                                          </p:stCondLst>
                                        </p:cTn>
                                        <p:tgtEl>
                                          <p:spTgt spid="47"/>
                                        </p:tgtEl>
                                      </p:cBhvr>
                                    </p:animEffect>
                                    <p:anim calcmode="lin" valueType="num">
                                      <p:cBhvr>
                                        <p:cTn id="64"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69" dur="26">
                                          <p:stCondLst>
                                            <p:cond delay="650"/>
                                          </p:stCondLst>
                                        </p:cTn>
                                        <p:tgtEl>
                                          <p:spTgt spid="47"/>
                                        </p:tgtEl>
                                      </p:cBhvr>
                                      <p:to x="100000" y="60000"/>
                                    </p:animScale>
                                    <p:animScale>
                                      <p:cBhvr>
                                        <p:cTn id="70" dur="166" decel="50000">
                                          <p:stCondLst>
                                            <p:cond delay="676"/>
                                          </p:stCondLst>
                                        </p:cTn>
                                        <p:tgtEl>
                                          <p:spTgt spid="47"/>
                                        </p:tgtEl>
                                      </p:cBhvr>
                                      <p:to x="100000" y="100000"/>
                                    </p:animScale>
                                    <p:animScale>
                                      <p:cBhvr>
                                        <p:cTn id="71" dur="26">
                                          <p:stCondLst>
                                            <p:cond delay="1312"/>
                                          </p:stCondLst>
                                        </p:cTn>
                                        <p:tgtEl>
                                          <p:spTgt spid="47"/>
                                        </p:tgtEl>
                                      </p:cBhvr>
                                      <p:to x="100000" y="80000"/>
                                    </p:animScale>
                                    <p:animScale>
                                      <p:cBhvr>
                                        <p:cTn id="72" dur="166" decel="50000">
                                          <p:stCondLst>
                                            <p:cond delay="1338"/>
                                          </p:stCondLst>
                                        </p:cTn>
                                        <p:tgtEl>
                                          <p:spTgt spid="47"/>
                                        </p:tgtEl>
                                      </p:cBhvr>
                                      <p:to x="100000" y="100000"/>
                                    </p:animScale>
                                    <p:animScale>
                                      <p:cBhvr>
                                        <p:cTn id="73" dur="26">
                                          <p:stCondLst>
                                            <p:cond delay="1642"/>
                                          </p:stCondLst>
                                        </p:cTn>
                                        <p:tgtEl>
                                          <p:spTgt spid="47"/>
                                        </p:tgtEl>
                                      </p:cBhvr>
                                      <p:to x="100000" y="90000"/>
                                    </p:animScale>
                                    <p:animScale>
                                      <p:cBhvr>
                                        <p:cTn id="74" dur="166" decel="50000">
                                          <p:stCondLst>
                                            <p:cond delay="1668"/>
                                          </p:stCondLst>
                                        </p:cTn>
                                        <p:tgtEl>
                                          <p:spTgt spid="47"/>
                                        </p:tgtEl>
                                      </p:cBhvr>
                                      <p:to x="100000" y="100000"/>
                                    </p:animScale>
                                    <p:animScale>
                                      <p:cBhvr>
                                        <p:cTn id="75" dur="26">
                                          <p:stCondLst>
                                            <p:cond delay="1808"/>
                                          </p:stCondLst>
                                        </p:cTn>
                                        <p:tgtEl>
                                          <p:spTgt spid="47"/>
                                        </p:tgtEl>
                                      </p:cBhvr>
                                      <p:to x="100000" y="95000"/>
                                    </p:animScale>
                                    <p:animScale>
                                      <p:cBhvr>
                                        <p:cTn id="76" dur="166" decel="50000">
                                          <p:stCondLst>
                                            <p:cond delay="1834"/>
                                          </p:stCondLst>
                                        </p:cTn>
                                        <p:tgtEl>
                                          <p:spTgt spid="47"/>
                                        </p:tgtEl>
                                      </p:cBhvr>
                                      <p:to x="100000" y="100000"/>
                                    </p:animScale>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down)">
                                      <p:cBhvr>
                                        <p:cTn id="81" dur="580">
                                          <p:stCondLst>
                                            <p:cond delay="0"/>
                                          </p:stCondLst>
                                        </p:cTn>
                                        <p:tgtEl>
                                          <p:spTgt spid="48"/>
                                        </p:tgtEl>
                                      </p:cBhvr>
                                    </p:animEffect>
                                    <p:anim calcmode="lin" valueType="num">
                                      <p:cBhvr>
                                        <p:cTn id="82"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87" dur="26">
                                          <p:stCondLst>
                                            <p:cond delay="650"/>
                                          </p:stCondLst>
                                        </p:cTn>
                                        <p:tgtEl>
                                          <p:spTgt spid="48"/>
                                        </p:tgtEl>
                                      </p:cBhvr>
                                      <p:to x="100000" y="60000"/>
                                    </p:animScale>
                                    <p:animScale>
                                      <p:cBhvr>
                                        <p:cTn id="88" dur="166" decel="50000">
                                          <p:stCondLst>
                                            <p:cond delay="676"/>
                                          </p:stCondLst>
                                        </p:cTn>
                                        <p:tgtEl>
                                          <p:spTgt spid="48"/>
                                        </p:tgtEl>
                                      </p:cBhvr>
                                      <p:to x="100000" y="100000"/>
                                    </p:animScale>
                                    <p:animScale>
                                      <p:cBhvr>
                                        <p:cTn id="89" dur="26">
                                          <p:stCondLst>
                                            <p:cond delay="1312"/>
                                          </p:stCondLst>
                                        </p:cTn>
                                        <p:tgtEl>
                                          <p:spTgt spid="48"/>
                                        </p:tgtEl>
                                      </p:cBhvr>
                                      <p:to x="100000" y="80000"/>
                                    </p:animScale>
                                    <p:animScale>
                                      <p:cBhvr>
                                        <p:cTn id="90" dur="166" decel="50000">
                                          <p:stCondLst>
                                            <p:cond delay="1338"/>
                                          </p:stCondLst>
                                        </p:cTn>
                                        <p:tgtEl>
                                          <p:spTgt spid="48"/>
                                        </p:tgtEl>
                                      </p:cBhvr>
                                      <p:to x="100000" y="100000"/>
                                    </p:animScale>
                                    <p:animScale>
                                      <p:cBhvr>
                                        <p:cTn id="91" dur="26">
                                          <p:stCondLst>
                                            <p:cond delay="1642"/>
                                          </p:stCondLst>
                                        </p:cTn>
                                        <p:tgtEl>
                                          <p:spTgt spid="48"/>
                                        </p:tgtEl>
                                      </p:cBhvr>
                                      <p:to x="100000" y="90000"/>
                                    </p:animScale>
                                    <p:animScale>
                                      <p:cBhvr>
                                        <p:cTn id="92" dur="166" decel="50000">
                                          <p:stCondLst>
                                            <p:cond delay="1668"/>
                                          </p:stCondLst>
                                        </p:cTn>
                                        <p:tgtEl>
                                          <p:spTgt spid="48"/>
                                        </p:tgtEl>
                                      </p:cBhvr>
                                      <p:to x="100000" y="100000"/>
                                    </p:animScale>
                                    <p:animScale>
                                      <p:cBhvr>
                                        <p:cTn id="93" dur="26">
                                          <p:stCondLst>
                                            <p:cond delay="1808"/>
                                          </p:stCondLst>
                                        </p:cTn>
                                        <p:tgtEl>
                                          <p:spTgt spid="48"/>
                                        </p:tgtEl>
                                      </p:cBhvr>
                                      <p:to x="100000" y="95000"/>
                                    </p:animScale>
                                    <p:animScale>
                                      <p:cBhvr>
                                        <p:cTn id="94"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12" grpId="0"/>
      <p:bldP spid="23" grpId="0"/>
      <p:bldP spid="34" grpId="0"/>
      <p:bldP spid="39" grpId="0" animBg="1"/>
      <p:bldP spid="44" grpId="0" animBg="1"/>
      <p:bldP spid="47" grpId="0" animBg="1"/>
      <p:bldP spid="4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535381" y="251771"/>
            <a:ext cx="5354765" cy="503930"/>
          </a:xfrm>
          <a:prstGeom prst="flowChartTerminator">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spcAft>
                <a:spcPts val="500"/>
              </a:spcAft>
              <a:defRPr/>
            </a:pPr>
            <a:r>
              <a:rPr lang="ar-BH" sz="3000" b="1" dirty="0">
                <a:solidFill>
                  <a:srgbClr val="000000"/>
                </a:solidFill>
                <a:latin typeface="Sakkal Majalla" panose="02000000000000000000" pitchFamily="2" charset="-78"/>
                <a:cs typeface="Sakkal Majalla" panose="02000000000000000000" pitchFamily="2" charset="-78"/>
              </a:rPr>
              <a:t>آفات تقوِّض المجتمع</a:t>
            </a:r>
            <a:endParaRPr lang="ar-SA" sz="3000" dirty="0">
              <a:solidFill>
                <a:prstClr val="black"/>
              </a:solidFill>
              <a:latin typeface="Sakkal Majalla" panose="02000000000000000000" pitchFamily="2" charset="-78"/>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0" name="مستطيل ذو زوايا قطرية مستديرة 26">
            <a:extLst>
              <a:ext uri="{FF2B5EF4-FFF2-40B4-BE49-F238E27FC236}">
                <a16:creationId xmlns:a16="http://schemas.microsoft.com/office/drawing/2014/main" id="{E93C05D0-16C1-4A2F-A582-AEDF4D9D9274}"/>
              </a:ext>
            </a:extLst>
          </p:cNvPr>
          <p:cNvSpPr/>
          <p:nvPr/>
        </p:nvSpPr>
        <p:spPr>
          <a:xfrm>
            <a:off x="304002" y="3641433"/>
            <a:ext cx="11552921" cy="2486791"/>
          </a:xfrm>
          <a:custGeom>
            <a:avLst/>
            <a:gdLst>
              <a:gd name="connsiteX0" fmla="*/ 0 w 11552921"/>
              <a:gd name="connsiteY0" fmla="*/ 414473 h 2486791"/>
              <a:gd name="connsiteX1" fmla="*/ 414473 w 11552921"/>
              <a:gd name="connsiteY1" fmla="*/ 0 h 2486791"/>
              <a:gd name="connsiteX2" fmla="*/ 1191961 w 11552921"/>
              <a:gd name="connsiteY2" fmla="*/ 0 h 2486791"/>
              <a:gd name="connsiteX3" fmla="*/ 2076689 w 11552921"/>
              <a:gd name="connsiteY3" fmla="*/ 0 h 2486791"/>
              <a:gd name="connsiteX4" fmla="*/ 2961417 w 11552921"/>
              <a:gd name="connsiteY4" fmla="*/ 0 h 2486791"/>
              <a:gd name="connsiteX5" fmla="*/ 3738905 w 11552921"/>
              <a:gd name="connsiteY5" fmla="*/ 0 h 2486791"/>
              <a:gd name="connsiteX6" fmla="*/ 4516393 w 11552921"/>
              <a:gd name="connsiteY6" fmla="*/ 0 h 2486791"/>
              <a:gd name="connsiteX7" fmla="*/ 4864923 w 11552921"/>
              <a:gd name="connsiteY7" fmla="*/ 0 h 2486791"/>
              <a:gd name="connsiteX8" fmla="*/ 5427931 w 11552921"/>
              <a:gd name="connsiteY8" fmla="*/ 0 h 2486791"/>
              <a:gd name="connsiteX9" fmla="*/ 5776461 w 11552921"/>
              <a:gd name="connsiteY9" fmla="*/ 0 h 2486791"/>
              <a:gd name="connsiteX10" fmla="*/ 6232229 w 11552921"/>
              <a:gd name="connsiteY10" fmla="*/ 0 h 2486791"/>
              <a:gd name="connsiteX11" fmla="*/ 6687998 w 11552921"/>
              <a:gd name="connsiteY11" fmla="*/ 0 h 2486791"/>
              <a:gd name="connsiteX12" fmla="*/ 7358247 w 11552921"/>
              <a:gd name="connsiteY12" fmla="*/ 0 h 2486791"/>
              <a:gd name="connsiteX13" fmla="*/ 7814016 w 11552921"/>
              <a:gd name="connsiteY13" fmla="*/ 0 h 2486791"/>
              <a:gd name="connsiteX14" fmla="*/ 8591504 w 11552921"/>
              <a:gd name="connsiteY14" fmla="*/ 0 h 2486791"/>
              <a:gd name="connsiteX15" fmla="*/ 8940033 w 11552921"/>
              <a:gd name="connsiteY15" fmla="*/ 0 h 2486791"/>
              <a:gd name="connsiteX16" fmla="*/ 9503042 w 11552921"/>
              <a:gd name="connsiteY16" fmla="*/ 0 h 2486791"/>
              <a:gd name="connsiteX17" fmla="*/ 9851571 w 11552921"/>
              <a:gd name="connsiteY17" fmla="*/ 0 h 2486791"/>
              <a:gd name="connsiteX18" fmla="*/ 10200100 w 11552921"/>
              <a:gd name="connsiteY18" fmla="*/ 0 h 2486791"/>
              <a:gd name="connsiteX19" fmla="*/ 11138448 w 11552921"/>
              <a:gd name="connsiteY19" fmla="*/ 0 h 2486791"/>
              <a:gd name="connsiteX20" fmla="*/ 11552921 w 11552921"/>
              <a:gd name="connsiteY20" fmla="*/ 414473 h 2486791"/>
              <a:gd name="connsiteX21" fmla="*/ 11552921 w 11552921"/>
              <a:gd name="connsiteY21" fmla="*/ 950510 h 2486791"/>
              <a:gd name="connsiteX22" fmla="*/ 11552921 w 11552921"/>
              <a:gd name="connsiteY22" fmla="*/ 1469968 h 2486791"/>
              <a:gd name="connsiteX23" fmla="*/ 11552921 w 11552921"/>
              <a:gd name="connsiteY23" fmla="*/ 2072318 h 2486791"/>
              <a:gd name="connsiteX24" fmla="*/ 11138448 w 11552921"/>
              <a:gd name="connsiteY24" fmla="*/ 2486791 h 2486791"/>
              <a:gd name="connsiteX25" fmla="*/ 10253720 w 11552921"/>
              <a:gd name="connsiteY25" fmla="*/ 2486791 h 2486791"/>
              <a:gd name="connsiteX26" fmla="*/ 9476232 w 11552921"/>
              <a:gd name="connsiteY26" fmla="*/ 2486791 h 2486791"/>
              <a:gd name="connsiteX27" fmla="*/ 8913223 w 11552921"/>
              <a:gd name="connsiteY27" fmla="*/ 2486791 h 2486791"/>
              <a:gd name="connsiteX28" fmla="*/ 8028495 w 11552921"/>
              <a:gd name="connsiteY28" fmla="*/ 2486791 h 2486791"/>
              <a:gd name="connsiteX29" fmla="*/ 7143767 w 11552921"/>
              <a:gd name="connsiteY29" fmla="*/ 2486791 h 2486791"/>
              <a:gd name="connsiteX30" fmla="*/ 6580759 w 11552921"/>
              <a:gd name="connsiteY30" fmla="*/ 2486791 h 2486791"/>
              <a:gd name="connsiteX31" fmla="*/ 6232229 w 11552921"/>
              <a:gd name="connsiteY31" fmla="*/ 2486791 h 2486791"/>
              <a:gd name="connsiteX32" fmla="*/ 5669221 w 11552921"/>
              <a:gd name="connsiteY32" fmla="*/ 2486791 h 2486791"/>
              <a:gd name="connsiteX33" fmla="*/ 4998972 w 11552921"/>
              <a:gd name="connsiteY33" fmla="*/ 2486791 h 2486791"/>
              <a:gd name="connsiteX34" fmla="*/ 4650443 w 11552921"/>
              <a:gd name="connsiteY34" fmla="*/ 2486791 h 2486791"/>
              <a:gd name="connsiteX35" fmla="*/ 3980195 w 11552921"/>
              <a:gd name="connsiteY35" fmla="*/ 2486791 h 2486791"/>
              <a:gd name="connsiteX36" fmla="*/ 3417186 w 11552921"/>
              <a:gd name="connsiteY36" fmla="*/ 2486791 h 2486791"/>
              <a:gd name="connsiteX37" fmla="*/ 2854177 w 11552921"/>
              <a:gd name="connsiteY37" fmla="*/ 2486791 h 2486791"/>
              <a:gd name="connsiteX38" fmla="*/ 2291169 w 11552921"/>
              <a:gd name="connsiteY38" fmla="*/ 2486791 h 2486791"/>
              <a:gd name="connsiteX39" fmla="*/ 1835400 w 11552921"/>
              <a:gd name="connsiteY39" fmla="*/ 2486791 h 2486791"/>
              <a:gd name="connsiteX40" fmla="*/ 1057912 w 11552921"/>
              <a:gd name="connsiteY40" fmla="*/ 2486791 h 2486791"/>
              <a:gd name="connsiteX41" fmla="*/ 414473 w 11552921"/>
              <a:gd name="connsiteY41" fmla="*/ 2486791 h 2486791"/>
              <a:gd name="connsiteX42" fmla="*/ 0 w 11552921"/>
              <a:gd name="connsiteY42" fmla="*/ 2072318 h 2486791"/>
              <a:gd name="connsiteX43" fmla="*/ 0 w 11552921"/>
              <a:gd name="connsiteY43" fmla="*/ 1503125 h 2486791"/>
              <a:gd name="connsiteX44" fmla="*/ 0 w 11552921"/>
              <a:gd name="connsiteY44" fmla="*/ 983666 h 2486791"/>
              <a:gd name="connsiteX45" fmla="*/ 0 w 11552921"/>
              <a:gd name="connsiteY45" fmla="*/ 414473 h 2486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52921" h="2486791" fill="none" extrusionOk="0">
                <a:moveTo>
                  <a:pt x="0" y="414473"/>
                </a:moveTo>
                <a:cubicBezTo>
                  <a:pt x="-8835" y="173694"/>
                  <a:pt x="128579" y="-266"/>
                  <a:pt x="414473" y="0"/>
                </a:cubicBezTo>
                <a:cubicBezTo>
                  <a:pt x="785391" y="36927"/>
                  <a:pt x="1001550" y="8767"/>
                  <a:pt x="1191961" y="0"/>
                </a:cubicBezTo>
                <a:cubicBezTo>
                  <a:pt x="1382372" y="-8767"/>
                  <a:pt x="1873476" y="8831"/>
                  <a:pt x="2076689" y="0"/>
                </a:cubicBezTo>
                <a:cubicBezTo>
                  <a:pt x="2279902" y="-8831"/>
                  <a:pt x="2575417" y="-21564"/>
                  <a:pt x="2961417" y="0"/>
                </a:cubicBezTo>
                <a:cubicBezTo>
                  <a:pt x="3347417" y="21564"/>
                  <a:pt x="3520229" y="24710"/>
                  <a:pt x="3738905" y="0"/>
                </a:cubicBezTo>
                <a:cubicBezTo>
                  <a:pt x="3957581" y="-24710"/>
                  <a:pt x="4268521" y="-14140"/>
                  <a:pt x="4516393" y="0"/>
                </a:cubicBezTo>
                <a:cubicBezTo>
                  <a:pt x="4764265" y="14140"/>
                  <a:pt x="4783698" y="2268"/>
                  <a:pt x="4864923" y="0"/>
                </a:cubicBezTo>
                <a:cubicBezTo>
                  <a:pt x="4946148" y="-2268"/>
                  <a:pt x="5190464" y="20106"/>
                  <a:pt x="5427931" y="0"/>
                </a:cubicBezTo>
                <a:cubicBezTo>
                  <a:pt x="5665398" y="-20106"/>
                  <a:pt x="5625787" y="-12"/>
                  <a:pt x="5776461" y="0"/>
                </a:cubicBezTo>
                <a:cubicBezTo>
                  <a:pt x="5927135" y="12"/>
                  <a:pt x="6009669" y="11685"/>
                  <a:pt x="6232229" y="0"/>
                </a:cubicBezTo>
                <a:cubicBezTo>
                  <a:pt x="6454789" y="-11685"/>
                  <a:pt x="6463041" y="-4073"/>
                  <a:pt x="6687998" y="0"/>
                </a:cubicBezTo>
                <a:cubicBezTo>
                  <a:pt x="6912955" y="4073"/>
                  <a:pt x="7202875" y="-10458"/>
                  <a:pt x="7358247" y="0"/>
                </a:cubicBezTo>
                <a:cubicBezTo>
                  <a:pt x="7513619" y="10458"/>
                  <a:pt x="7637761" y="-6830"/>
                  <a:pt x="7814016" y="0"/>
                </a:cubicBezTo>
                <a:cubicBezTo>
                  <a:pt x="7990271" y="6830"/>
                  <a:pt x="8336202" y="-18314"/>
                  <a:pt x="8591504" y="0"/>
                </a:cubicBezTo>
                <a:cubicBezTo>
                  <a:pt x="8846806" y="18314"/>
                  <a:pt x="8766183" y="3325"/>
                  <a:pt x="8940033" y="0"/>
                </a:cubicBezTo>
                <a:cubicBezTo>
                  <a:pt x="9113883" y="-3325"/>
                  <a:pt x="9307677" y="-23262"/>
                  <a:pt x="9503042" y="0"/>
                </a:cubicBezTo>
                <a:cubicBezTo>
                  <a:pt x="9698408" y="23262"/>
                  <a:pt x="9746656" y="17287"/>
                  <a:pt x="9851571" y="0"/>
                </a:cubicBezTo>
                <a:cubicBezTo>
                  <a:pt x="9956486" y="-17287"/>
                  <a:pt x="10070152" y="-3042"/>
                  <a:pt x="10200100" y="0"/>
                </a:cubicBezTo>
                <a:cubicBezTo>
                  <a:pt x="10330048" y="3042"/>
                  <a:pt x="10903718" y="42526"/>
                  <a:pt x="11138448" y="0"/>
                </a:cubicBezTo>
                <a:cubicBezTo>
                  <a:pt x="11333325" y="-36496"/>
                  <a:pt x="11585627" y="186025"/>
                  <a:pt x="11552921" y="414473"/>
                </a:cubicBezTo>
                <a:cubicBezTo>
                  <a:pt x="11526768" y="652749"/>
                  <a:pt x="11533179" y="705218"/>
                  <a:pt x="11552921" y="950510"/>
                </a:cubicBezTo>
                <a:cubicBezTo>
                  <a:pt x="11572663" y="1195802"/>
                  <a:pt x="11554511" y="1266393"/>
                  <a:pt x="11552921" y="1469968"/>
                </a:cubicBezTo>
                <a:cubicBezTo>
                  <a:pt x="11551331" y="1673543"/>
                  <a:pt x="11550094" y="1788870"/>
                  <a:pt x="11552921" y="2072318"/>
                </a:cubicBezTo>
                <a:cubicBezTo>
                  <a:pt x="11582578" y="2287555"/>
                  <a:pt x="11354418" y="2498801"/>
                  <a:pt x="11138448" y="2486791"/>
                </a:cubicBezTo>
                <a:cubicBezTo>
                  <a:pt x="10777600" y="2493596"/>
                  <a:pt x="10475923" y="2499605"/>
                  <a:pt x="10253720" y="2486791"/>
                </a:cubicBezTo>
                <a:cubicBezTo>
                  <a:pt x="10031517" y="2473977"/>
                  <a:pt x="9730236" y="2479552"/>
                  <a:pt x="9476232" y="2486791"/>
                </a:cubicBezTo>
                <a:cubicBezTo>
                  <a:pt x="9222228" y="2494030"/>
                  <a:pt x="9168077" y="2501394"/>
                  <a:pt x="8913223" y="2486791"/>
                </a:cubicBezTo>
                <a:cubicBezTo>
                  <a:pt x="8658369" y="2472188"/>
                  <a:pt x="8391863" y="2453044"/>
                  <a:pt x="8028495" y="2486791"/>
                </a:cubicBezTo>
                <a:cubicBezTo>
                  <a:pt x="7665127" y="2520538"/>
                  <a:pt x="7476226" y="2513951"/>
                  <a:pt x="7143767" y="2486791"/>
                </a:cubicBezTo>
                <a:cubicBezTo>
                  <a:pt x="6811308" y="2459631"/>
                  <a:pt x="6766822" y="2468525"/>
                  <a:pt x="6580759" y="2486791"/>
                </a:cubicBezTo>
                <a:cubicBezTo>
                  <a:pt x="6394696" y="2505057"/>
                  <a:pt x="6358117" y="2499933"/>
                  <a:pt x="6232229" y="2486791"/>
                </a:cubicBezTo>
                <a:cubicBezTo>
                  <a:pt x="6106341" y="2473650"/>
                  <a:pt x="5917472" y="2458699"/>
                  <a:pt x="5669221" y="2486791"/>
                </a:cubicBezTo>
                <a:cubicBezTo>
                  <a:pt x="5420970" y="2514883"/>
                  <a:pt x="5326605" y="2462254"/>
                  <a:pt x="4998972" y="2486791"/>
                </a:cubicBezTo>
                <a:cubicBezTo>
                  <a:pt x="4671339" y="2511328"/>
                  <a:pt x="4748923" y="2473224"/>
                  <a:pt x="4650443" y="2486791"/>
                </a:cubicBezTo>
                <a:cubicBezTo>
                  <a:pt x="4551963" y="2500358"/>
                  <a:pt x="4309981" y="2472617"/>
                  <a:pt x="3980195" y="2486791"/>
                </a:cubicBezTo>
                <a:cubicBezTo>
                  <a:pt x="3650409" y="2500965"/>
                  <a:pt x="3533697" y="2489385"/>
                  <a:pt x="3417186" y="2486791"/>
                </a:cubicBezTo>
                <a:cubicBezTo>
                  <a:pt x="3300675" y="2484197"/>
                  <a:pt x="3090887" y="2482526"/>
                  <a:pt x="2854177" y="2486791"/>
                </a:cubicBezTo>
                <a:cubicBezTo>
                  <a:pt x="2617467" y="2491056"/>
                  <a:pt x="2513356" y="2490569"/>
                  <a:pt x="2291169" y="2486791"/>
                </a:cubicBezTo>
                <a:cubicBezTo>
                  <a:pt x="2068982" y="2483013"/>
                  <a:pt x="2017942" y="2497977"/>
                  <a:pt x="1835400" y="2486791"/>
                </a:cubicBezTo>
                <a:cubicBezTo>
                  <a:pt x="1652858" y="2475605"/>
                  <a:pt x="1346849" y="2517982"/>
                  <a:pt x="1057912" y="2486791"/>
                </a:cubicBezTo>
                <a:cubicBezTo>
                  <a:pt x="768975" y="2455600"/>
                  <a:pt x="604853" y="2503290"/>
                  <a:pt x="414473" y="2486791"/>
                </a:cubicBezTo>
                <a:cubicBezTo>
                  <a:pt x="186000" y="2524348"/>
                  <a:pt x="5973" y="2286100"/>
                  <a:pt x="0" y="2072318"/>
                </a:cubicBezTo>
                <a:cubicBezTo>
                  <a:pt x="-8529" y="1819296"/>
                  <a:pt x="2764" y="1751509"/>
                  <a:pt x="0" y="1503125"/>
                </a:cubicBezTo>
                <a:cubicBezTo>
                  <a:pt x="-2764" y="1254741"/>
                  <a:pt x="13360" y="1097405"/>
                  <a:pt x="0" y="983666"/>
                </a:cubicBezTo>
                <a:cubicBezTo>
                  <a:pt x="-13360" y="869927"/>
                  <a:pt x="20901" y="613149"/>
                  <a:pt x="0" y="414473"/>
                </a:cubicBezTo>
                <a:close/>
              </a:path>
              <a:path w="11552921" h="2486791" stroke="0" extrusionOk="0">
                <a:moveTo>
                  <a:pt x="0" y="414473"/>
                </a:moveTo>
                <a:cubicBezTo>
                  <a:pt x="-43252" y="181772"/>
                  <a:pt x="197053" y="8019"/>
                  <a:pt x="414473" y="0"/>
                </a:cubicBezTo>
                <a:cubicBezTo>
                  <a:pt x="606447" y="2728"/>
                  <a:pt x="838916" y="28939"/>
                  <a:pt x="1191961" y="0"/>
                </a:cubicBezTo>
                <a:cubicBezTo>
                  <a:pt x="1545006" y="-28939"/>
                  <a:pt x="1405022" y="12682"/>
                  <a:pt x="1540490" y="0"/>
                </a:cubicBezTo>
                <a:cubicBezTo>
                  <a:pt x="1675958" y="-12682"/>
                  <a:pt x="1982624" y="8029"/>
                  <a:pt x="2210739" y="0"/>
                </a:cubicBezTo>
                <a:cubicBezTo>
                  <a:pt x="2438854" y="-8029"/>
                  <a:pt x="2558488" y="-14062"/>
                  <a:pt x="2773747" y="0"/>
                </a:cubicBezTo>
                <a:cubicBezTo>
                  <a:pt x="2989006" y="14062"/>
                  <a:pt x="3116900" y="-9245"/>
                  <a:pt x="3443996" y="0"/>
                </a:cubicBezTo>
                <a:cubicBezTo>
                  <a:pt x="3771092" y="9245"/>
                  <a:pt x="3648239" y="15647"/>
                  <a:pt x="3792525" y="0"/>
                </a:cubicBezTo>
                <a:cubicBezTo>
                  <a:pt x="3936811" y="-15647"/>
                  <a:pt x="4257307" y="15529"/>
                  <a:pt x="4677253" y="0"/>
                </a:cubicBezTo>
                <a:cubicBezTo>
                  <a:pt x="5097199" y="-15529"/>
                  <a:pt x="5077181" y="-13047"/>
                  <a:pt x="5240262" y="0"/>
                </a:cubicBezTo>
                <a:cubicBezTo>
                  <a:pt x="5403343" y="13047"/>
                  <a:pt x="5470091" y="-10672"/>
                  <a:pt x="5588791" y="0"/>
                </a:cubicBezTo>
                <a:cubicBezTo>
                  <a:pt x="5707491" y="10672"/>
                  <a:pt x="5929164" y="2390"/>
                  <a:pt x="6044560" y="0"/>
                </a:cubicBezTo>
                <a:cubicBezTo>
                  <a:pt x="6159956" y="-2390"/>
                  <a:pt x="6394851" y="23152"/>
                  <a:pt x="6714808" y="0"/>
                </a:cubicBezTo>
                <a:cubicBezTo>
                  <a:pt x="7034765" y="-23152"/>
                  <a:pt x="7104031" y="-12296"/>
                  <a:pt x="7277817" y="0"/>
                </a:cubicBezTo>
                <a:cubicBezTo>
                  <a:pt x="7451603" y="12296"/>
                  <a:pt x="7466156" y="17385"/>
                  <a:pt x="7626346" y="0"/>
                </a:cubicBezTo>
                <a:cubicBezTo>
                  <a:pt x="7786536" y="-17385"/>
                  <a:pt x="7811755" y="2836"/>
                  <a:pt x="7974875" y="0"/>
                </a:cubicBezTo>
                <a:cubicBezTo>
                  <a:pt x="8137995" y="-2836"/>
                  <a:pt x="8359112" y="-27901"/>
                  <a:pt x="8537884" y="0"/>
                </a:cubicBezTo>
                <a:cubicBezTo>
                  <a:pt x="8716656" y="27901"/>
                  <a:pt x="9182025" y="41720"/>
                  <a:pt x="9422612" y="0"/>
                </a:cubicBezTo>
                <a:cubicBezTo>
                  <a:pt x="9663199" y="-41720"/>
                  <a:pt x="9639078" y="9571"/>
                  <a:pt x="9771141" y="0"/>
                </a:cubicBezTo>
                <a:cubicBezTo>
                  <a:pt x="9903204" y="-9571"/>
                  <a:pt x="10570013" y="62479"/>
                  <a:pt x="11138448" y="0"/>
                </a:cubicBezTo>
                <a:cubicBezTo>
                  <a:pt x="11323322" y="25597"/>
                  <a:pt x="11565904" y="201462"/>
                  <a:pt x="11552921" y="414473"/>
                </a:cubicBezTo>
                <a:cubicBezTo>
                  <a:pt x="11574092" y="577822"/>
                  <a:pt x="11543180" y="700126"/>
                  <a:pt x="11552921" y="917353"/>
                </a:cubicBezTo>
                <a:cubicBezTo>
                  <a:pt x="11562662" y="1134580"/>
                  <a:pt x="11566230" y="1172842"/>
                  <a:pt x="11552921" y="1420232"/>
                </a:cubicBezTo>
                <a:cubicBezTo>
                  <a:pt x="11539612" y="1667622"/>
                  <a:pt x="11542023" y="1778202"/>
                  <a:pt x="11552921" y="2072318"/>
                </a:cubicBezTo>
                <a:cubicBezTo>
                  <a:pt x="11515723" y="2278691"/>
                  <a:pt x="11368523" y="2500852"/>
                  <a:pt x="11138448" y="2486791"/>
                </a:cubicBezTo>
                <a:cubicBezTo>
                  <a:pt x="10908536" y="2457644"/>
                  <a:pt x="10557392" y="2508192"/>
                  <a:pt x="10360960" y="2486791"/>
                </a:cubicBezTo>
                <a:cubicBezTo>
                  <a:pt x="10164528" y="2465390"/>
                  <a:pt x="10068235" y="2462362"/>
                  <a:pt x="9797951" y="2486791"/>
                </a:cubicBezTo>
                <a:cubicBezTo>
                  <a:pt x="9527667" y="2511220"/>
                  <a:pt x="9366278" y="2477735"/>
                  <a:pt x="9234942" y="2486791"/>
                </a:cubicBezTo>
                <a:cubicBezTo>
                  <a:pt x="9103606" y="2495847"/>
                  <a:pt x="8735516" y="2482436"/>
                  <a:pt x="8564694" y="2486791"/>
                </a:cubicBezTo>
                <a:cubicBezTo>
                  <a:pt x="8393872" y="2491146"/>
                  <a:pt x="8208339" y="2460902"/>
                  <a:pt x="8001685" y="2486791"/>
                </a:cubicBezTo>
                <a:cubicBezTo>
                  <a:pt x="7795031" y="2512680"/>
                  <a:pt x="7644142" y="2491945"/>
                  <a:pt x="7438677" y="2486791"/>
                </a:cubicBezTo>
                <a:cubicBezTo>
                  <a:pt x="7233212" y="2481637"/>
                  <a:pt x="6767262" y="2451208"/>
                  <a:pt x="6553949" y="2486791"/>
                </a:cubicBezTo>
                <a:cubicBezTo>
                  <a:pt x="6340636" y="2522374"/>
                  <a:pt x="6215485" y="2455940"/>
                  <a:pt x="5883700" y="2486791"/>
                </a:cubicBezTo>
                <a:cubicBezTo>
                  <a:pt x="5551915" y="2517642"/>
                  <a:pt x="5616395" y="2473366"/>
                  <a:pt x="5427931" y="2486791"/>
                </a:cubicBezTo>
                <a:cubicBezTo>
                  <a:pt x="5239467" y="2500216"/>
                  <a:pt x="4974452" y="2508190"/>
                  <a:pt x="4650443" y="2486791"/>
                </a:cubicBezTo>
                <a:cubicBezTo>
                  <a:pt x="4326434" y="2465392"/>
                  <a:pt x="4356625" y="2482822"/>
                  <a:pt x="4087434" y="2486791"/>
                </a:cubicBezTo>
                <a:cubicBezTo>
                  <a:pt x="3818243" y="2490760"/>
                  <a:pt x="3897762" y="2488006"/>
                  <a:pt x="3738905" y="2486791"/>
                </a:cubicBezTo>
                <a:cubicBezTo>
                  <a:pt x="3580048" y="2485576"/>
                  <a:pt x="3506572" y="2495511"/>
                  <a:pt x="3390376" y="2486791"/>
                </a:cubicBezTo>
                <a:cubicBezTo>
                  <a:pt x="3274180" y="2478071"/>
                  <a:pt x="2698543" y="2444743"/>
                  <a:pt x="2505648" y="2486791"/>
                </a:cubicBezTo>
                <a:cubicBezTo>
                  <a:pt x="2312753" y="2528839"/>
                  <a:pt x="2314606" y="2487028"/>
                  <a:pt x="2157119" y="2486791"/>
                </a:cubicBezTo>
                <a:cubicBezTo>
                  <a:pt x="1999632" y="2486554"/>
                  <a:pt x="1858087" y="2485428"/>
                  <a:pt x="1594110" y="2486791"/>
                </a:cubicBezTo>
                <a:cubicBezTo>
                  <a:pt x="1330133" y="2488154"/>
                  <a:pt x="868140" y="2502444"/>
                  <a:pt x="414473" y="2486791"/>
                </a:cubicBezTo>
                <a:cubicBezTo>
                  <a:pt x="186935" y="2509230"/>
                  <a:pt x="-8894" y="2280426"/>
                  <a:pt x="0" y="2072318"/>
                </a:cubicBezTo>
                <a:cubicBezTo>
                  <a:pt x="-21950" y="1908535"/>
                  <a:pt x="-7106" y="1783875"/>
                  <a:pt x="0" y="1536281"/>
                </a:cubicBezTo>
                <a:cubicBezTo>
                  <a:pt x="7106" y="1288687"/>
                  <a:pt x="4749" y="1260132"/>
                  <a:pt x="0" y="1033402"/>
                </a:cubicBezTo>
                <a:cubicBezTo>
                  <a:pt x="-4749" y="806672"/>
                  <a:pt x="11888" y="616041"/>
                  <a:pt x="0" y="414473"/>
                </a:cubicBezTo>
                <a:close/>
              </a:path>
            </a:pathLst>
          </a:custGeom>
          <a:solidFill>
            <a:schemeClr val="bg1"/>
          </a:solidFill>
          <a:ln w="28575">
            <a:solidFill>
              <a:schemeClr val="bg1">
                <a:lumMod val="75000"/>
              </a:schemeClr>
            </a:solidFill>
            <a:prstDash val="sysDash"/>
            <a:extLst>
              <a:ext uri="{C807C97D-BFC1-408E-A445-0C87EB9F89A2}">
                <ask:lineSketchStyleProps xmlns:ask="http://schemas.microsoft.com/office/drawing/2018/sketchyshapes" xmlns="" sd="370975848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lnSpc>
                <a:spcPct val="150000"/>
              </a:lnSpc>
              <a:spcAft>
                <a:spcPts val="800"/>
              </a:spcAft>
            </a:pPr>
            <a:r>
              <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تحدّثت الآية السابقة عن ثلاث آفات مهدّدة لسلامة المجتمع، وهي:</a:t>
            </a:r>
          </a:p>
          <a:p>
            <a:pPr lvl="0" algn="just" rtl="1">
              <a:lnSpc>
                <a:spcPct val="150000"/>
              </a:lnSpc>
              <a:spcAft>
                <a:spcPts val="800"/>
              </a:spcAft>
            </a:pPr>
            <a:r>
              <a:rPr lang="ar-BH" sz="3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1. السخرية                            2. </a:t>
            </a:r>
            <a:r>
              <a:rPr lang="ar-BH" sz="3000" b="1" dirty="0" err="1">
                <a:solidFill>
                  <a:srgbClr val="FF0000"/>
                </a:solidFill>
                <a:latin typeface="Sakkal Majalla" panose="02000000000000000000" pitchFamily="2" charset="-78"/>
                <a:ea typeface="Calibri" panose="020F0502020204030204" pitchFamily="34" charset="0"/>
                <a:cs typeface="Sakkal Majalla" panose="02000000000000000000" pitchFamily="2" charset="-78"/>
              </a:rPr>
              <a:t>إعابة</a:t>
            </a:r>
            <a:r>
              <a:rPr lang="ar-BH" sz="30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الآخرين بالإشارة أو ما شابهها.               3. التنادي بالألقاب القبيحة.</a:t>
            </a:r>
          </a:p>
          <a:p>
            <a:pPr lvl="0" algn="just" rtl="1">
              <a:lnSpc>
                <a:spcPct val="150000"/>
              </a:lnSpc>
              <a:spcAft>
                <a:spcPts val="800"/>
              </a:spcAft>
            </a:pPr>
            <a:r>
              <a:rPr lang="ar-BH" sz="30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 وفي هذه الآية سنتعرف على ثلاث آفات أخريات مهدّدة لسلامة المجتمع كذلك، وهي:</a:t>
            </a:r>
            <a:endParaRPr kumimoji="0" lang="ar-BH" sz="3000" b="1" i="0" u="none" strike="noStrike" kern="1200" cap="none" spc="0" normalizeH="0" baseline="0" noProof="0" dirty="0">
              <a:ln>
                <a:noFill/>
              </a:ln>
              <a:solidFill>
                <a:prstClr val="black"/>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sp>
        <p:nvSpPr>
          <p:cNvPr id="11" name="Parallelogram 67">
            <a:extLst>
              <a:ext uri="{FF2B5EF4-FFF2-40B4-BE49-F238E27FC236}">
                <a16:creationId xmlns:a16="http://schemas.microsoft.com/office/drawing/2014/main" id="{D9D2AC26-82D3-4DAD-9534-565E91819523}"/>
              </a:ext>
            </a:extLst>
          </p:cNvPr>
          <p:cNvSpPr/>
          <p:nvPr/>
        </p:nvSpPr>
        <p:spPr>
          <a:xfrm>
            <a:off x="3535381" y="2964602"/>
            <a:ext cx="5354765" cy="503930"/>
          </a:xfrm>
          <a:prstGeom prst="flowChartTerminator">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SA"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التفسير</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Title 1">
            <a:extLst>
              <a:ext uri="{FF2B5EF4-FFF2-40B4-BE49-F238E27FC236}">
                <a16:creationId xmlns:a16="http://schemas.microsoft.com/office/drawing/2014/main" id="{37C7630F-5D05-4797-AB74-28E502CDF9B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pic>
        <p:nvPicPr>
          <p:cNvPr id="5" name="Picture 4">
            <a:extLst>
              <a:ext uri="{FF2B5EF4-FFF2-40B4-BE49-F238E27FC236}">
                <a16:creationId xmlns:a16="http://schemas.microsoft.com/office/drawing/2014/main" id="{8F7E68B1-2A35-4F2D-ABDB-78CD9C7DD5FA}"/>
              </a:ext>
            </a:extLst>
          </p:cNvPr>
          <p:cNvPicPr>
            <a:picLocks noChangeAspect="1"/>
          </p:cNvPicPr>
          <p:nvPr/>
        </p:nvPicPr>
        <p:blipFill>
          <a:blip r:embed="rId4">
            <a:duotone>
              <a:prstClr val="black"/>
              <a:srgbClr val="D9C3A5">
                <a:tint val="50000"/>
                <a:satMod val="180000"/>
              </a:srgbClr>
            </a:duotone>
          </a:blip>
          <a:stretch>
            <a:fillRect/>
          </a:stretch>
        </p:blipFill>
        <p:spPr>
          <a:xfrm>
            <a:off x="304003" y="834746"/>
            <a:ext cx="11552921" cy="1999661"/>
          </a:xfrm>
          <a:prstGeom prst="rect">
            <a:avLst/>
          </a:prstGeom>
        </p:spPr>
      </p:pic>
      <p:pic>
        <p:nvPicPr>
          <p:cNvPr id="6" name="الآية 12">
            <a:hlinkClick r:id="" action="ppaction://media"/>
            <a:extLst>
              <a:ext uri="{FF2B5EF4-FFF2-40B4-BE49-F238E27FC236}">
                <a16:creationId xmlns:a16="http://schemas.microsoft.com/office/drawing/2014/main" id="{699DEA1D-3DC1-478C-9AF2-E87F17C528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059220" y="146101"/>
            <a:ext cx="609600" cy="609600"/>
          </a:xfrm>
          <a:prstGeom prst="rect">
            <a:avLst/>
          </a:prstGeom>
        </p:spPr>
      </p:pic>
    </p:spTree>
    <p:extLst>
      <p:ext uri="{BB962C8B-B14F-4D97-AF65-F5344CB8AC3E}">
        <p14:creationId xmlns:p14="http://schemas.microsoft.com/office/powerpoint/2010/main" val="19482669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1000"/>
                                        <p:tgtEl>
                                          <p:spTgt spid="5"/>
                                        </p:tgtEl>
                                      </p:cBhvr>
                                    </p:animEffect>
                                  </p:childTnLst>
                                </p:cTn>
                              </p:par>
                            </p:childTnLst>
                          </p:cTn>
                        </p:par>
                        <p:par>
                          <p:cTn id="14" fill="hold">
                            <p:stCondLst>
                              <p:cond delay="3000"/>
                            </p:stCondLst>
                            <p:childTnLst>
                              <p:par>
                                <p:cTn id="15" presetID="1" presetClass="mediacall" presetSubtype="0" fill="hold" nodeType="afterEffect">
                                  <p:stCondLst>
                                    <p:cond delay="0"/>
                                  </p:stCondLst>
                                  <p:childTnLst>
                                    <p:cmd type="call" cmd="playFrom(0.0)">
                                      <p:cBhvr>
                                        <p:cTn id="16" dur="37825" fill="hold"/>
                                        <p:tgtEl>
                                          <p:spTgt spid="6"/>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Effect transition="in" filter="fade">
                                      <p:cBhvr>
                                        <p:cTn id="23" dur="1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6"/>
                </p:tgtEl>
              </p:cMediaNode>
            </p:audio>
          </p:childTnLst>
        </p:cTn>
      </p:par>
    </p:tnLst>
    <p:bldLst>
      <p:bldP spid="83"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0" y="364224"/>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آفات تقوِّض</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المجتمع</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D2CD7D3C-0DFB-4621-B4B9-6C908DE2F7C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13" name="مستطيل ذو زوايا قطرية مستديرة 26">
            <a:extLst>
              <a:ext uri="{FF2B5EF4-FFF2-40B4-BE49-F238E27FC236}">
                <a16:creationId xmlns:a16="http://schemas.microsoft.com/office/drawing/2014/main" id="{1BF5D6EE-6D13-498A-AE99-F1C14946FCCE}"/>
              </a:ext>
            </a:extLst>
          </p:cNvPr>
          <p:cNvSpPr/>
          <p:nvPr/>
        </p:nvSpPr>
        <p:spPr>
          <a:xfrm>
            <a:off x="364794" y="1627153"/>
            <a:ext cx="10882948" cy="1509943"/>
          </a:xfrm>
          <a:prstGeom prst="round2DiagRect">
            <a:avLst/>
          </a:prstGeom>
          <a:solidFill>
            <a:schemeClr val="bg1"/>
          </a:solidFill>
          <a:ln w="28575">
            <a:solidFill>
              <a:schemeClr val="accent4">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3340" algn="just" rtl="1">
              <a:lnSpc>
                <a:spcPct val="150000"/>
              </a:lnSpc>
              <a:spcAft>
                <a:spcPts val="1000"/>
              </a:spcAft>
            </a:pPr>
            <a:r>
              <a:rPr lang="ar-BH" sz="2800" b="1" kern="0" dirty="0">
                <a:solidFill>
                  <a:prstClr val="black"/>
                </a:solidFill>
                <a:latin typeface="Sakkal Majalla" panose="02000000000000000000" pitchFamily="2" charset="-78"/>
                <a:cs typeface="Sakkal Majalla" panose="02000000000000000000" pitchFamily="2" charset="-78"/>
              </a:rPr>
              <a:t>حرّم الله تبارك وتعالى سوء الظنّ بالآخرين وعدّه إثمًا مبينًا، فأوجب اجتناب كثير من الظنّ حتى لا يقع في القليل منه وهو سوء الظنّ. قال تعالى: "يَا أَيُّهَا الَّذِينَ آمَنُوا اجْتَنِبُوا كَثِيرًا مِّنَ الظَّنِّ إِنَّ بَعْضَ الظَّنِّ إِثْمٌ ".</a:t>
            </a:r>
          </a:p>
        </p:txBody>
      </p:sp>
      <p:sp>
        <p:nvSpPr>
          <p:cNvPr id="14" name="Flowchart: Magnetic Disk 13">
            <a:extLst>
              <a:ext uri="{FF2B5EF4-FFF2-40B4-BE49-F238E27FC236}">
                <a16:creationId xmlns:a16="http://schemas.microsoft.com/office/drawing/2014/main" id="{8E8E07D2-AB18-4A5D-8503-6640F8589D72}"/>
              </a:ext>
            </a:extLst>
          </p:cNvPr>
          <p:cNvSpPr/>
          <p:nvPr/>
        </p:nvSpPr>
        <p:spPr>
          <a:xfrm>
            <a:off x="6709789" y="1205508"/>
            <a:ext cx="4537953" cy="513443"/>
          </a:xfrm>
          <a:prstGeom prst="flowChartMagneticDisk">
            <a:avLst/>
          </a:prstGeom>
          <a:solidFill>
            <a:schemeClr val="accent4">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ar-BH"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سوء الظن بالآخرين</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15" name="Star: 24 Points 14">
            <a:extLst>
              <a:ext uri="{FF2B5EF4-FFF2-40B4-BE49-F238E27FC236}">
                <a16:creationId xmlns:a16="http://schemas.microsoft.com/office/drawing/2014/main" id="{2F06FD29-D486-4517-8765-610F8BCB7BA8}"/>
              </a:ext>
            </a:extLst>
          </p:cNvPr>
          <p:cNvSpPr/>
          <p:nvPr/>
        </p:nvSpPr>
        <p:spPr>
          <a:xfrm>
            <a:off x="10965168" y="1153835"/>
            <a:ext cx="914400" cy="620769"/>
          </a:xfrm>
          <a:prstGeom prst="star24">
            <a:avLst/>
          </a:prstGeom>
          <a:solidFill>
            <a:schemeClr val="accent4">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6" name="مستطيل ذو زوايا قطرية مستديرة 26">
            <a:extLst>
              <a:ext uri="{FF2B5EF4-FFF2-40B4-BE49-F238E27FC236}">
                <a16:creationId xmlns:a16="http://schemas.microsoft.com/office/drawing/2014/main" id="{637FDFA2-4E4C-47ED-AA17-FF148F818D38}"/>
              </a:ext>
            </a:extLst>
          </p:cNvPr>
          <p:cNvSpPr/>
          <p:nvPr/>
        </p:nvSpPr>
        <p:spPr>
          <a:xfrm>
            <a:off x="364794" y="3961427"/>
            <a:ext cx="10882948" cy="2324115"/>
          </a:xfrm>
          <a:prstGeom prst="round2DiagRect">
            <a:avLst/>
          </a:prstGeom>
          <a:solidFill>
            <a:schemeClr val="bg1"/>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3340" algn="just" rtl="1">
              <a:lnSpc>
                <a:spcPct val="150000"/>
              </a:lnSpc>
              <a:spcAft>
                <a:spcPts val="1000"/>
              </a:spcAft>
              <a:defRPr/>
            </a:pPr>
            <a:r>
              <a:rPr lang="ar-SA" sz="2800" b="1" kern="0" dirty="0">
                <a:solidFill>
                  <a:prstClr val="black"/>
                </a:solidFill>
                <a:latin typeface="Sakkal Majalla" panose="02000000000000000000" pitchFamily="2" charset="-78"/>
                <a:cs typeface="Sakkal Majalla" panose="02000000000000000000" pitchFamily="2" charset="-78"/>
              </a:rPr>
              <a:t>إنّ التجسس هو البحث عن عيوب الآخرين، وهو في الغالب يأتي بعد سوء الظنّ، إذ عندما يظنّ أحدٌ في أحدٍ ظنًّا ما فإنّه يجب أن يستيقن من ذلك، وطريق ذلك التجسس. ولهذا حرّم الله تبارك وتعالى سوء الظنّ والتجسس فقال سبحانه: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وَلا تَجَسَّسُوا</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prstClr val="black"/>
                </a:solidFill>
                <a:latin typeface="Sakkal Majalla" panose="02000000000000000000" pitchFamily="2" charset="-78"/>
                <a:cs typeface="Sakkal Majalla" panose="02000000000000000000" pitchFamily="2" charset="-78"/>
              </a:rPr>
              <a:t>.</a:t>
            </a:r>
          </a:p>
        </p:txBody>
      </p:sp>
      <p:sp>
        <p:nvSpPr>
          <p:cNvPr id="19" name="Flowchart: Magnetic Disk 18">
            <a:extLst>
              <a:ext uri="{FF2B5EF4-FFF2-40B4-BE49-F238E27FC236}">
                <a16:creationId xmlns:a16="http://schemas.microsoft.com/office/drawing/2014/main" id="{369D643E-5E55-478A-B01B-8977210250D9}"/>
              </a:ext>
            </a:extLst>
          </p:cNvPr>
          <p:cNvSpPr/>
          <p:nvPr/>
        </p:nvSpPr>
        <p:spPr>
          <a:xfrm>
            <a:off x="6709788" y="3509786"/>
            <a:ext cx="4537953" cy="513443"/>
          </a:xfrm>
          <a:prstGeom prst="flowChartMagneticDisk">
            <a:avLst/>
          </a:prstGeom>
          <a:solidFill>
            <a:schemeClr val="accent6">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kumimoji="0" lang="ar-BH"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rPr>
              <a:t>التجسس</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1" name="Star: 24 Points 20">
            <a:extLst>
              <a:ext uri="{FF2B5EF4-FFF2-40B4-BE49-F238E27FC236}">
                <a16:creationId xmlns:a16="http://schemas.microsoft.com/office/drawing/2014/main" id="{FB099D75-9DFA-4B33-8615-723E1C4E3AFF}"/>
              </a:ext>
            </a:extLst>
          </p:cNvPr>
          <p:cNvSpPr/>
          <p:nvPr/>
        </p:nvSpPr>
        <p:spPr>
          <a:xfrm>
            <a:off x="10965168" y="3456122"/>
            <a:ext cx="914400" cy="620769"/>
          </a:xfrm>
          <a:prstGeom prst="star24">
            <a:avLst/>
          </a:prstGeom>
          <a:solidFill>
            <a:schemeClr val="accent6">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5</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39738160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80">
                                          <p:stCondLst>
                                            <p:cond delay="0"/>
                                          </p:stCondLst>
                                        </p:cTn>
                                        <p:tgtEl>
                                          <p:spTgt spid="15"/>
                                        </p:tgtEl>
                                      </p:cBhvr>
                                    </p:animEffect>
                                    <p:anim calcmode="lin" valueType="num">
                                      <p:cBhvr>
                                        <p:cTn id="1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9" dur="26">
                                          <p:stCondLst>
                                            <p:cond delay="650"/>
                                          </p:stCondLst>
                                        </p:cTn>
                                        <p:tgtEl>
                                          <p:spTgt spid="15"/>
                                        </p:tgtEl>
                                      </p:cBhvr>
                                      <p:to x="100000" y="60000"/>
                                    </p:animScale>
                                    <p:animScale>
                                      <p:cBhvr>
                                        <p:cTn id="20" dur="166" decel="50000">
                                          <p:stCondLst>
                                            <p:cond delay="676"/>
                                          </p:stCondLst>
                                        </p:cTn>
                                        <p:tgtEl>
                                          <p:spTgt spid="15"/>
                                        </p:tgtEl>
                                      </p:cBhvr>
                                      <p:to x="100000" y="100000"/>
                                    </p:animScale>
                                    <p:animScale>
                                      <p:cBhvr>
                                        <p:cTn id="21" dur="26">
                                          <p:stCondLst>
                                            <p:cond delay="1312"/>
                                          </p:stCondLst>
                                        </p:cTn>
                                        <p:tgtEl>
                                          <p:spTgt spid="15"/>
                                        </p:tgtEl>
                                      </p:cBhvr>
                                      <p:to x="100000" y="80000"/>
                                    </p:animScale>
                                    <p:animScale>
                                      <p:cBhvr>
                                        <p:cTn id="22" dur="166" decel="50000">
                                          <p:stCondLst>
                                            <p:cond delay="1338"/>
                                          </p:stCondLst>
                                        </p:cTn>
                                        <p:tgtEl>
                                          <p:spTgt spid="15"/>
                                        </p:tgtEl>
                                      </p:cBhvr>
                                      <p:to x="100000" y="100000"/>
                                    </p:animScale>
                                    <p:animScale>
                                      <p:cBhvr>
                                        <p:cTn id="23" dur="26">
                                          <p:stCondLst>
                                            <p:cond delay="1642"/>
                                          </p:stCondLst>
                                        </p:cTn>
                                        <p:tgtEl>
                                          <p:spTgt spid="15"/>
                                        </p:tgtEl>
                                      </p:cBhvr>
                                      <p:to x="100000" y="90000"/>
                                    </p:animScale>
                                    <p:animScale>
                                      <p:cBhvr>
                                        <p:cTn id="24" dur="166" decel="50000">
                                          <p:stCondLst>
                                            <p:cond delay="1668"/>
                                          </p:stCondLst>
                                        </p:cTn>
                                        <p:tgtEl>
                                          <p:spTgt spid="15"/>
                                        </p:tgtEl>
                                      </p:cBhvr>
                                      <p:to x="100000" y="100000"/>
                                    </p:animScale>
                                    <p:animScale>
                                      <p:cBhvr>
                                        <p:cTn id="25" dur="26">
                                          <p:stCondLst>
                                            <p:cond delay="1808"/>
                                          </p:stCondLst>
                                        </p:cTn>
                                        <p:tgtEl>
                                          <p:spTgt spid="15"/>
                                        </p:tgtEl>
                                      </p:cBhvr>
                                      <p:to x="100000" y="95000"/>
                                    </p:animScale>
                                    <p:animScale>
                                      <p:cBhvr>
                                        <p:cTn id="26" dur="166" decel="50000">
                                          <p:stCondLst>
                                            <p:cond delay="1834"/>
                                          </p:stCondLst>
                                        </p:cTn>
                                        <p:tgtEl>
                                          <p:spTgt spid="15"/>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26" presetClass="entr" presetSubtype="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80">
                                          <p:stCondLst>
                                            <p:cond delay="0"/>
                                          </p:stCondLst>
                                        </p:cTn>
                                        <p:tgtEl>
                                          <p:spTgt spid="21"/>
                                        </p:tgtEl>
                                      </p:cBhvr>
                                    </p:animEffect>
                                    <p:anim calcmode="lin" valueType="num">
                                      <p:cBhvr>
                                        <p:cTn id="5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58" dur="26">
                                          <p:stCondLst>
                                            <p:cond delay="650"/>
                                          </p:stCondLst>
                                        </p:cTn>
                                        <p:tgtEl>
                                          <p:spTgt spid="21"/>
                                        </p:tgtEl>
                                      </p:cBhvr>
                                      <p:to x="100000" y="60000"/>
                                    </p:animScale>
                                    <p:animScale>
                                      <p:cBhvr>
                                        <p:cTn id="59" dur="166" decel="50000">
                                          <p:stCondLst>
                                            <p:cond delay="676"/>
                                          </p:stCondLst>
                                        </p:cTn>
                                        <p:tgtEl>
                                          <p:spTgt spid="21"/>
                                        </p:tgtEl>
                                      </p:cBhvr>
                                      <p:to x="100000" y="100000"/>
                                    </p:animScale>
                                    <p:animScale>
                                      <p:cBhvr>
                                        <p:cTn id="60" dur="26">
                                          <p:stCondLst>
                                            <p:cond delay="1312"/>
                                          </p:stCondLst>
                                        </p:cTn>
                                        <p:tgtEl>
                                          <p:spTgt spid="21"/>
                                        </p:tgtEl>
                                      </p:cBhvr>
                                      <p:to x="100000" y="80000"/>
                                    </p:animScale>
                                    <p:animScale>
                                      <p:cBhvr>
                                        <p:cTn id="61" dur="166" decel="50000">
                                          <p:stCondLst>
                                            <p:cond delay="1338"/>
                                          </p:stCondLst>
                                        </p:cTn>
                                        <p:tgtEl>
                                          <p:spTgt spid="21"/>
                                        </p:tgtEl>
                                      </p:cBhvr>
                                      <p:to x="100000" y="100000"/>
                                    </p:animScale>
                                    <p:animScale>
                                      <p:cBhvr>
                                        <p:cTn id="62" dur="26">
                                          <p:stCondLst>
                                            <p:cond delay="1642"/>
                                          </p:stCondLst>
                                        </p:cTn>
                                        <p:tgtEl>
                                          <p:spTgt spid="21"/>
                                        </p:tgtEl>
                                      </p:cBhvr>
                                      <p:to x="100000" y="90000"/>
                                    </p:animScale>
                                    <p:animScale>
                                      <p:cBhvr>
                                        <p:cTn id="63" dur="166" decel="50000">
                                          <p:stCondLst>
                                            <p:cond delay="1668"/>
                                          </p:stCondLst>
                                        </p:cTn>
                                        <p:tgtEl>
                                          <p:spTgt spid="21"/>
                                        </p:tgtEl>
                                      </p:cBhvr>
                                      <p:to x="100000" y="100000"/>
                                    </p:animScale>
                                    <p:animScale>
                                      <p:cBhvr>
                                        <p:cTn id="64" dur="26">
                                          <p:stCondLst>
                                            <p:cond delay="1808"/>
                                          </p:stCondLst>
                                        </p:cTn>
                                        <p:tgtEl>
                                          <p:spTgt spid="21"/>
                                        </p:tgtEl>
                                      </p:cBhvr>
                                      <p:to x="100000" y="95000"/>
                                    </p:animScale>
                                    <p:animScale>
                                      <p:cBhvr>
                                        <p:cTn id="65" dur="166" decel="50000">
                                          <p:stCondLst>
                                            <p:cond delay="1834"/>
                                          </p:stCondLst>
                                        </p:cTn>
                                        <p:tgtEl>
                                          <p:spTgt spid="21"/>
                                        </p:tgtEl>
                                      </p:cBhvr>
                                      <p:to x="100000" y="100000"/>
                                    </p:animScale>
                                  </p:childTnLst>
                                </p:cTn>
                              </p:par>
                              <p:par>
                                <p:cTn id="66" presetID="26" presetClass="entr" presetSubtype="0"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down)">
                                      <p:cBhvr>
                                        <p:cTn id="68" dur="580">
                                          <p:stCondLst>
                                            <p:cond delay="0"/>
                                          </p:stCondLst>
                                        </p:cTn>
                                        <p:tgtEl>
                                          <p:spTgt spid="19"/>
                                        </p:tgtEl>
                                      </p:cBhvr>
                                    </p:animEffect>
                                    <p:anim calcmode="lin" valueType="num">
                                      <p:cBhvr>
                                        <p:cTn id="69"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4" dur="26">
                                          <p:stCondLst>
                                            <p:cond delay="650"/>
                                          </p:stCondLst>
                                        </p:cTn>
                                        <p:tgtEl>
                                          <p:spTgt spid="19"/>
                                        </p:tgtEl>
                                      </p:cBhvr>
                                      <p:to x="100000" y="60000"/>
                                    </p:animScale>
                                    <p:animScale>
                                      <p:cBhvr>
                                        <p:cTn id="75" dur="166" decel="50000">
                                          <p:stCondLst>
                                            <p:cond delay="676"/>
                                          </p:stCondLst>
                                        </p:cTn>
                                        <p:tgtEl>
                                          <p:spTgt spid="19"/>
                                        </p:tgtEl>
                                      </p:cBhvr>
                                      <p:to x="100000" y="100000"/>
                                    </p:animScale>
                                    <p:animScale>
                                      <p:cBhvr>
                                        <p:cTn id="76" dur="26">
                                          <p:stCondLst>
                                            <p:cond delay="1312"/>
                                          </p:stCondLst>
                                        </p:cTn>
                                        <p:tgtEl>
                                          <p:spTgt spid="19"/>
                                        </p:tgtEl>
                                      </p:cBhvr>
                                      <p:to x="100000" y="80000"/>
                                    </p:animScale>
                                    <p:animScale>
                                      <p:cBhvr>
                                        <p:cTn id="77" dur="166" decel="50000">
                                          <p:stCondLst>
                                            <p:cond delay="1338"/>
                                          </p:stCondLst>
                                        </p:cTn>
                                        <p:tgtEl>
                                          <p:spTgt spid="19"/>
                                        </p:tgtEl>
                                      </p:cBhvr>
                                      <p:to x="100000" y="100000"/>
                                    </p:animScale>
                                    <p:animScale>
                                      <p:cBhvr>
                                        <p:cTn id="78" dur="26">
                                          <p:stCondLst>
                                            <p:cond delay="1642"/>
                                          </p:stCondLst>
                                        </p:cTn>
                                        <p:tgtEl>
                                          <p:spTgt spid="19"/>
                                        </p:tgtEl>
                                      </p:cBhvr>
                                      <p:to x="100000" y="90000"/>
                                    </p:animScale>
                                    <p:animScale>
                                      <p:cBhvr>
                                        <p:cTn id="79" dur="166" decel="50000">
                                          <p:stCondLst>
                                            <p:cond delay="1668"/>
                                          </p:stCondLst>
                                        </p:cTn>
                                        <p:tgtEl>
                                          <p:spTgt spid="19"/>
                                        </p:tgtEl>
                                      </p:cBhvr>
                                      <p:to x="100000" y="100000"/>
                                    </p:animScale>
                                    <p:animScale>
                                      <p:cBhvr>
                                        <p:cTn id="80" dur="26">
                                          <p:stCondLst>
                                            <p:cond delay="1808"/>
                                          </p:stCondLst>
                                        </p:cTn>
                                        <p:tgtEl>
                                          <p:spTgt spid="19"/>
                                        </p:tgtEl>
                                      </p:cBhvr>
                                      <p:to x="100000" y="95000"/>
                                    </p:animScale>
                                    <p:animScale>
                                      <p:cBhvr>
                                        <p:cTn id="81" dur="166" decel="50000">
                                          <p:stCondLst>
                                            <p:cond delay="1834"/>
                                          </p:stCondLst>
                                        </p:cTn>
                                        <p:tgtEl>
                                          <p:spTgt spid="19"/>
                                        </p:tgtEl>
                                      </p:cBhvr>
                                      <p:to x="100000" y="100000"/>
                                    </p:animScale>
                                  </p:childTnLst>
                                </p:cTn>
                              </p:par>
                            </p:childTnLst>
                          </p:cTn>
                        </p:par>
                        <p:par>
                          <p:cTn id="82" fill="hold">
                            <p:stCondLst>
                              <p:cond delay="7000"/>
                            </p:stCondLst>
                            <p:childTnLst>
                              <p:par>
                                <p:cTn id="83" presetID="47" presetClass="entr" presetSubtype="0" fill="hold" grpId="0" nodeType="after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1000"/>
                                        <p:tgtEl>
                                          <p:spTgt spid="16"/>
                                        </p:tgtEl>
                                      </p:cBhvr>
                                    </p:animEffect>
                                    <p:anim calcmode="lin" valueType="num">
                                      <p:cBhvr>
                                        <p:cTn id="86" dur="1000" fill="hold"/>
                                        <p:tgtEl>
                                          <p:spTgt spid="16"/>
                                        </p:tgtEl>
                                        <p:attrNameLst>
                                          <p:attrName>ppt_x</p:attrName>
                                        </p:attrNameLst>
                                      </p:cBhvr>
                                      <p:tavLst>
                                        <p:tav tm="0">
                                          <p:val>
                                            <p:strVal val="#ppt_x"/>
                                          </p:val>
                                        </p:tav>
                                        <p:tav tm="100000">
                                          <p:val>
                                            <p:strVal val="#ppt_x"/>
                                          </p:val>
                                        </p:tav>
                                      </p:tavLst>
                                    </p:anim>
                                    <p:anim calcmode="lin" valueType="num">
                                      <p:cBhvr>
                                        <p:cTn id="8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13" grpId="0" animBg="1"/>
      <p:bldP spid="14" grpId="0" animBg="1"/>
      <p:bldP spid="15" grpId="0" animBg="1"/>
      <p:bldP spid="16" grpId="0" animBg="1"/>
      <p:bldP spid="19"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0" y="181341"/>
            <a:ext cx="4904249" cy="503930"/>
          </a:xfrm>
          <a:prstGeom prst="flowChartTerminator">
            <a:avLst/>
          </a:prstGeom>
          <a:solidFill>
            <a:schemeClr val="bg1"/>
          </a:solidFill>
          <a:ln w="635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آفات تقوِّض</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المجتمع</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D2CD7D3C-0DFB-4621-B4B9-6C908DE2F7C7}"/>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22" name="مستطيل ذو زوايا قطرية مستديرة 26">
            <a:extLst>
              <a:ext uri="{FF2B5EF4-FFF2-40B4-BE49-F238E27FC236}">
                <a16:creationId xmlns:a16="http://schemas.microsoft.com/office/drawing/2014/main" id="{3020A3F1-AF36-4490-B0D8-0974C8172EA4}"/>
              </a:ext>
            </a:extLst>
          </p:cNvPr>
          <p:cNvSpPr/>
          <p:nvPr/>
        </p:nvSpPr>
        <p:spPr>
          <a:xfrm>
            <a:off x="364794" y="1210767"/>
            <a:ext cx="10882948" cy="5154481"/>
          </a:xfrm>
          <a:prstGeom prst="round2DiagRect">
            <a:avLst>
              <a:gd name="adj1" fmla="val 6810"/>
              <a:gd name="adj2" fmla="val 0"/>
            </a:avLst>
          </a:prstGeom>
          <a:solidFill>
            <a:schemeClr val="bg1"/>
          </a:solidFill>
          <a:ln w="28575">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defTabSz="457200" rtl="1">
              <a:lnSpc>
                <a:spcPct val="150000"/>
              </a:lnSpc>
              <a:defRPr/>
            </a:pP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الغ</a:t>
            </a:r>
            <a:r>
              <a:rPr lang="ar-BH"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err="1">
                <a:solidFill>
                  <a:schemeClr val="tx1"/>
                </a:solidFill>
                <a:latin typeface="Sakkal Majalla" panose="02000000000000000000" pitchFamily="2" charset="-78"/>
                <a:ea typeface="Calibri" panose="020F0502020204030204" pitchFamily="34" charset="0"/>
                <a:cs typeface="Sakkal Majalla" panose="02000000000000000000" pitchFamily="2" charset="-78"/>
              </a:rPr>
              <a:t>يبة</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معناها: </a:t>
            </a: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ذكر المسلم أخاه بما ي</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كره في غيابه حتّى ولو كان ما يذكره صحيح</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 وصادق</a:t>
            </a:r>
            <a:r>
              <a:rPr lang="ar-BH"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8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عَنْ أَبِي هُرَيْرَةَ</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أَنَّ رَسُولَ اللهِ </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قَالَ: </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أَتَدْرُونَ مَا الْغِيبَةُ؟</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قَالُوا: اللهُ وَرَسُولُهُ أَعْلَمُ، قَالَ: </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ذِكْرُكَ أَخَاكَ بِمَا يَكْرَهُ</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قِيلَ أَفَرَأَيْتَ إِنْ كَانَ فِي أَخِي مَا أَقُولُ؟ قَالَ: </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إِنْ كَانَ فِيهِ مَا تَقُولُ، فَقَدِ اغْتَبْتَهُ، وَإِنْ لَمْ يَكُنْ فِيهِ فَقَدْ بَهَتَّهُ</a:t>
            </a:r>
            <a:r>
              <a:rPr lang="ar-BH"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a:p>
            <a:pPr lvl="0" algn="just" defTabSz="457200" rtl="1">
              <a:lnSpc>
                <a:spcPct val="150000"/>
              </a:lnSpc>
              <a:defRPr/>
            </a:pPr>
            <a:r>
              <a:rPr lang="ar-SA" sz="2800" b="1" kern="0" dirty="0">
                <a:solidFill>
                  <a:schemeClr val="tx1"/>
                </a:solidFill>
                <a:latin typeface="Sakkal Majalla" panose="02000000000000000000" pitchFamily="2" charset="-78"/>
                <a:cs typeface="Sakkal Majalla" panose="02000000000000000000" pitchFamily="2" charset="-78"/>
              </a:rPr>
              <a:t>ولقد حرّم الله الغيبة في قوله تعالى :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schemeClr val="tx1"/>
                </a:solidFill>
                <a:latin typeface="Sakkal Majalla" panose="02000000000000000000" pitchFamily="2" charset="-78"/>
                <a:cs typeface="Sakkal Majalla" panose="02000000000000000000" pitchFamily="2" charset="-78"/>
              </a:rPr>
              <a:t>وَلا يَغْتَب بَّعْضُكُم بَعْضًا</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schemeClr val="tx1"/>
                </a:solidFill>
                <a:latin typeface="Sakkal Majalla" panose="02000000000000000000" pitchFamily="2" charset="-78"/>
                <a:cs typeface="Sakkal Majalla" panose="02000000000000000000" pitchFamily="2" charset="-78"/>
              </a:rPr>
              <a:t>. وزيادة في التشنيع على المغتابين ذكر ذلك بصورة تَنْفر منها الطباع السليمة والنفوس القويمة، فقال: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schemeClr val="tx1"/>
                </a:solidFill>
                <a:latin typeface="Sakkal Majalla" panose="02000000000000000000" pitchFamily="2" charset="-78"/>
                <a:cs typeface="Sakkal Majalla" panose="02000000000000000000" pitchFamily="2" charset="-78"/>
              </a:rPr>
              <a:t>أَيُحِبُّ أَحَدُكُمْ أَن يَأْكُلَ لَحْمَ أَخِيهِ مَيْتًا فَكَرِهْتُمُوهُ</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schemeClr val="tx1"/>
                </a:solidFill>
                <a:latin typeface="Sakkal Majalla" panose="02000000000000000000" pitchFamily="2" charset="-78"/>
                <a:cs typeface="Sakkal Majalla" panose="02000000000000000000" pitchFamily="2" charset="-78"/>
              </a:rPr>
              <a:t> فقد شبّه من يغتاب أخاه المسلم بمن يُقْدِم على أكل جسد أخيه بعد موته.</a:t>
            </a:r>
          </a:p>
          <a:p>
            <a:pPr lvl="0" algn="just" defTabSz="457200" rtl="1">
              <a:lnSpc>
                <a:spcPct val="150000"/>
              </a:lnSpc>
              <a:defRPr/>
            </a:pPr>
            <a:r>
              <a:rPr lang="ar-SA" sz="2800" b="1" kern="0" dirty="0">
                <a:solidFill>
                  <a:schemeClr val="tx1"/>
                </a:solidFill>
                <a:latin typeface="Sakkal Majalla" panose="02000000000000000000" pitchFamily="2" charset="-78"/>
                <a:cs typeface="Sakkal Majalla" panose="02000000000000000000" pitchFamily="2" charset="-78"/>
              </a:rPr>
              <a:t>وعلى المغتاب أن يلجأ إلى الله </a:t>
            </a:r>
            <a:r>
              <a:rPr lang="ar-BH" sz="2800" b="1" kern="0" dirty="0">
                <a:solidFill>
                  <a:schemeClr val="tx1"/>
                </a:solidFill>
                <a:latin typeface="Sakkal Majalla" panose="02000000000000000000" pitchFamily="2" charset="-78"/>
                <a:cs typeface="Sakkal Majalla" panose="02000000000000000000" pitchFamily="2" charset="-78"/>
              </a:rPr>
              <a:t>سبحانه وتعالى </a:t>
            </a:r>
            <a:r>
              <a:rPr lang="ar-SA" sz="2800" b="1" kern="0" dirty="0">
                <a:solidFill>
                  <a:schemeClr val="tx1"/>
                </a:solidFill>
                <a:latin typeface="Sakkal Majalla" panose="02000000000000000000" pitchFamily="2" charset="-78"/>
                <a:cs typeface="Sakkal Majalla" panose="02000000000000000000" pitchFamily="2" charset="-78"/>
              </a:rPr>
              <a:t>بالتّوبة فيكفَّ عن الغيبة وما يؤذي النّاس فالله يقبل التوبة من عباده ويعفو عن سيّئاتهم وهذا من كمال رحمته بالنّاس، إنّ الله بالنّاس لرؤوف رحيم.</a:t>
            </a:r>
          </a:p>
        </p:txBody>
      </p:sp>
      <p:sp>
        <p:nvSpPr>
          <p:cNvPr id="23" name="Flowchart: Magnetic Disk 22">
            <a:extLst>
              <a:ext uri="{FF2B5EF4-FFF2-40B4-BE49-F238E27FC236}">
                <a16:creationId xmlns:a16="http://schemas.microsoft.com/office/drawing/2014/main" id="{A35C8ADD-74C6-4EA2-86CB-FCE7E1BBBF67}"/>
              </a:ext>
            </a:extLst>
          </p:cNvPr>
          <p:cNvSpPr/>
          <p:nvPr/>
        </p:nvSpPr>
        <p:spPr>
          <a:xfrm>
            <a:off x="6709788" y="759127"/>
            <a:ext cx="4537953" cy="513443"/>
          </a:xfrm>
          <a:prstGeom prst="flowChartMagneticDisk">
            <a:avLst/>
          </a:prstGeo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1" eaLnBrk="1" fontAlgn="auto" latinLnBrk="0" hangingPunct="1">
              <a:lnSpc>
                <a:spcPct val="90000"/>
              </a:lnSpc>
              <a:spcBef>
                <a:spcPts val="1000"/>
              </a:spcBef>
              <a:spcAft>
                <a:spcPts val="0"/>
              </a:spcAft>
              <a:buClrTx/>
              <a:buSzTx/>
              <a:buFontTx/>
              <a:buNone/>
              <a:tabLst/>
              <a:defRPr/>
            </a:pPr>
            <a:r>
              <a:rPr lang="ar-BH" sz="2800" b="1" dirty="0">
                <a:solidFill>
                  <a:prstClr val="white"/>
                </a:solidFill>
                <a:latin typeface="Sakkal Majalla" panose="02000000000000000000" pitchFamily="2" charset="-78"/>
                <a:cs typeface="Sakkal Majalla" panose="02000000000000000000" pitchFamily="2" charset="-78"/>
              </a:rPr>
              <a:t>الغِيبة</a:t>
            </a:r>
            <a:endParaRPr kumimoji="0" lang="en-US" sz="2800" b="1" i="0" u="none" strike="noStrike" kern="1200" cap="none" spc="0" normalizeH="0" baseline="0" noProof="0" dirty="0">
              <a:ln>
                <a:noFill/>
              </a:ln>
              <a:solidFill>
                <a:prstClr val="white"/>
              </a:solidFill>
              <a:effectLst/>
              <a:uLnTx/>
              <a:uFillTx/>
              <a:latin typeface="Sakkal Majalla" panose="02000000000000000000" pitchFamily="2" charset="-78"/>
              <a:ea typeface="+mn-ea"/>
              <a:cs typeface="Sakkal Majalla" panose="02000000000000000000" pitchFamily="2" charset="-78"/>
            </a:endParaRPr>
          </a:p>
        </p:txBody>
      </p:sp>
      <p:sp>
        <p:nvSpPr>
          <p:cNvPr id="24" name="Star: 24 Points 23">
            <a:extLst>
              <a:ext uri="{FF2B5EF4-FFF2-40B4-BE49-F238E27FC236}">
                <a16:creationId xmlns:a16="http://schemas.microsoft.com/office/drawing/2014/main" id="{DFD0F601-80C3-48CE-A5DF-99EB8431EF52}"/>
              </a:ext>
            </a:extLst>
          </p:cNvPr>
          <p:cNvSpPr/>
          <p:nvPr/>
        </p:nvSpPr>
        <p:spPr>
          <a:xfrm>
            <a:off x="10965168" y="705463"/>
            <a:ext cx="914400" cy="620769"/>
          </a:xfrm>
          <a:prstGeom prst="star24">
            <a:avLst/>
          </a:prstGeom>
          <a:solidFill>
            <a:schemeClr val="bg1">
              <a:lumMod val="95000"/>
            </a:schemeClr>
          </a:solidFill>
          <a:ln>
            <a:solidFill>
              <a:schemeClr val="bg1">
                <a:lumMod val="85000"/>
              </a:schemeClr>
            </a:solidFill>
          </a:ln>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6</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881868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80">
                                          <p:stCondLst>
                                            <p:cond delay="0"/>
                                          </p:stCondLst>
                                        </p:cTn>
                                        <p:tgtEl>
                                          <p:spTgt spid="24"/>
                                        </p:tgtEl>
                                      </p:cBhvr>
                                    </p:animEffect>
                                    <p:anim calcmode="lin" valueType="num">
                                      <p:cBhvr>
                                        <p:cTn id="14"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9" dur="26">
                                          <p:stCondLst>
                                            <p:cond delay="650"/>
                                          </p:stCondLst>
                                        </p:cTn>
                                        <p:tgtEl>
                                          <p:spTgt spid="24"/>
                                        </p:tgtEl>
                                      </p:cBhvr>
                                      <p:to x="100000" y="60000"/>
                                    </p:animScale>
                                    <p:animScale>
                                      <p:cBhvr>
                                        <p:cTn id="20" dur="166" decel="50000">
                                          <p:stCondLst>
                                            <p:cond delay="676"/>
                                          </p:stCondLst>
                                        </p:cTn>
                                        <p:tgtEl>
                                          <p:spTgt spid="24"/>
                                        </p:tgtEl>
                                      </p:cBhvr>
                                      <p:to x="100000" y="100000"/>
                                    </p:animScale>
                                    <p:animScale>
                                      <p:cBhvr>
                                        <p:cTn id="21" dur="26">
                                          <p:stCondLst>
                                            <p:cond delay="1312"/>
                                          </p:stCondLst>
                                        </p:cTn>
                                        <p:tgtEl>
                                          <p:spTgt spid="24"/>
                                        </p:tgtEl>
                                      </p:cBhvr>
                                      <p:to x="100000" y="80000"/>
                                    </p:animScale>
                                    <p:animScale>
                                      <p:cBhvr>
                                        <p:cTn id="22" dur="166" decel="50000">
                                          <p:stCondLst>
                                            <p:cond delay="1338"/>
                                          </p:stCondLst>
                                        </p:cTn>
                                        <p:tgtEl>
                                          <p:spTgt spid="24"/>
                                        </p:tgtEl>
                                      </p:cBhvr>
                                      <p:to x="100000" y="100000"/>
                                    </p:animScale>
                                    <p:animScale>
                                      <p:cBhvr>
                                        <p:cTn id="23" dur="26">
                                          <p:stCondLst>
                                            <p:cond delay="1642"/>
                                          </p:stCondLst>
                                        </p:cTn>
                                        <p:tgtEl>
                                          <p:spTgt spid="24"/>
                                        </p:tgtEl>
                                      </p:cBhvr>
                                      <p:to x="100000" y="90000"/>
                                    </p:animScale>
                                    <p:animScale>
                                      <p:cBhvr>
                                        <p:cTn id="24" dur="166" decel="50000">
                                          <p:stCondLst>
                                            <p:cond delay="1668"/>
                                          </p:stCondLst>
                                        </p:cTn>
                                        <p:tgtEl>
                                          <p:spTgt spid="24"/>
                                        </p:tgtEl>
                                      </p:cBhvr>
                                      <p:to x="100000" y="100000"/>
                                    </p:animScale>
                                    <p:animScale>
                                      <p:cBhvr>
                                        <p:cTn id="25" dur="26">
                                          <p:stCondLst>
                                            <p:cond delay="1808"/>
                                          </p:stCondLst>
                                        </p:cTn>
                                        <p:tgtEl>
                                          <p:spTgt spid="24"/>
                                        </p:tgtEl>
                                      </p:cBhvr>
                                      <p:to x="100000" y="95000"/>
                                    </p:animScale>
                                    <p:animScale>
                                      <p:cBhvr>
                                        <p:cTn id="26" dur="166" decel="50000">
                                          <p:stCondLst>
                                            <p:cond delay="1834"/>
                                          </p:stCondLst>
                                        </p:cTn>
                                        <p:tgtEl>
                                          <p:spTgt spid="24"/>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down)">
                                      <p:cBhvr>
                                        <p:cTn id="29" dur="580">
                                          <p:stCondLst>
                                            <p:cond delay="0"/>
                                          </p:stCondLst>
                                        </p:cTn>
                                        <p:tgtEl>
                                          <p:spTgt spid="23"/>
                                        </p:tgtEl>
                                      </p:cBhvr>
                                    </p:animEffect>
                                    <p:anim calcmode="lin" valueType="num">
                                      <p:cBhvr>
                                        <p:cTn id="30"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5" dur="26">
                                          <p:stCondLst>
                                            <p:cond delay="650"/>
                                          </p:stCondLst>
                                        </p:cTn>
                                        <p:tgtEl>
                                          <p:spTgt spid="23"/>
                                        </p:tgtEl>
                                      </p:cBhvr>
                                      <p:to x="100000" y="60000"/>
                                    </p:animScale>
                                    <p:animScale>
                                      <p:cBhvr>
                                        <p:cTn id="36" dur="166" decel="50000">
                                          <p:stCondLst>
                                            <p:cond delay="676"/>
                                          </p:stCondLst>
                                        </p:cTn>
                                        <p:tgtEl>
                                          <p:spTgt spid="23"/>
                                        </p:tgtEl>
                                      </p:cBhvr>
                                      <p:to x="100000" y="100000"/>
                                    </p:animScale>
                                    <p:animScale>
                                      <p:cBhvr>
                                        <p:cTn id="37" dur="26">
                                          <p:stCondLst>
                                            <p:cond delay="1312"/>
                                          </p:stCondLst>
                                        </p:cTn>
                                        <p:tgtEl>
                                          <p:spTgt spid="23"/>
                                        </p:tgtEl>
                                      </p:cBhvr>
                                      <p:to x="100000" y="80000"/>
                                    </p:animScale>
                                    <p:animScale>
                                      <p:cBhvr>
                                        <p:cTn id="38" dur="166" decel="50000">
                                          <p:stCondLst>
                                            <p:cond delay="1338"/>
                                          </p:stCondLst>
                                        </p:cTn>
                                        <p:tgtEl>
                                          <p:spTgt spid="23"/>
                                        </p:tgtEl>
                                      </p:cBhvr>
                                      <p:to x="100000" y="100000"/>
                                    </p:animScale>
                                    <p:animScale>
                                      <p:cBhvr>
                                        <p:cTn id="39" dur="26">
                                          <p:stCondLst>
                                            <p:cond delay="1642"/>
                                          </p:stCondLst>
                                        </p:cTn>
                                        <p:tgtEl>
                                          <p:spTgt spid="23"/>
                                        </p:tgtEl>
                                      </p:cBhvr>
                                      <p:to x="100000" y="90000"/>
                                    </p:animScale>
                                    <p:animScale>
                                      <p:cBhvr>
                                        <p:cTn id="40" dur="166" decel="50000">
                                          <p:stCondLst>
                                            <p:cond delay="1668"/>
                                          </p:stCondLst>
                                        </p:cTn>
                                        <p:tgtEl>
                                          <p:spTgt spid="23"/>
                                        </p:tgtEl>
                                      </p:cBhvr>
                                      <p:to x="100000" y="100000"/>
                                    </p:animScale>
                                    <p:animScale>
                                      <p:cBhvr>
                                        <p:cTn id="41" dur="26">
                                          <p:stCondLst>
                                            <p:cond delay="1808"/>
                                          </p:stCondLst>
                                        </p:cTn>
                                        <p:tgtEl>
                                          <p:spTgt spid="23"/>
                                        </p:tgtEl>
                                      </p:cBhvr>
                                      <p:to x="100000" y="95000"/>
                                    </p:animScale>
                                    <p:animScale>
                                      <p:cBhvr>
                                        <p:cTn id="42" dur="166" decel="50000">
                                          <p:stCondLst>
                                            <p:cond delay="1834"/>
                                          </p:stCondLst>
                                        </p:cTn>
                                        <p:tgtEl>
                                          <p:spTgt spid="23"/>
                                        </p:tgtEl>
                                      </p:cBhvr>
                                      <p:to x="100000" y="100000"/>
                                    </p:animScale>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arallelogram 67">
            <a:extLst>
              <a:ext uri="{FF2B5EF4-FFF2-40B4-BE49-F238E27FC236}">
                <a16:creationId xmlns:a16="http://schemas.microsoft.com/office/drawing/2014/main" id="{5B35A734-322E-4E1F-A0FE-38B95DD9332B}"/>
              </a:ext>
            </a:extLst>
          </p:cNvPr>
          <p:cNvSpPr/>
          <p:nvPr/>
        </p:nvSpPr>
        <p:spPr>
          <a:xfrm>
            <a:off x="4952673" y="233746"/>
            <a:ext cx="2286653"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نشاط</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4" name="Parallelogram 67">
            <a:extLst>
              <a:ext uri="{FF2B5EF4-FFF2-40B4-BE49-F238E27FC236}">
                <a16:creationId xmlns:a16="http://schemas.microsoft.com/office/drawing/2014/main" id="{3FB80BF3-33BE-4EB4-83C0-8372FA72F493}"/>
              </a:ext>
            </a:extLst>
          </p:cNvPr>
          <p:cNvSpPr/>
          <p:nvPr/>
        </p:nvSpPr>
        <p:spPr>
          <a:xfrm>
            <a:off x="4952673" y="233746"/>
            <a:ext cx="2286653" cy="503931"/>
          </a:xfrm>
          <a:prstGeom prst="flowChartTerminator">
            <a:avLst/>
          </a:prstGeom>
          <a:solidFill>
            <a:schemeClr val="bg1"/>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الإجابة</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5" name="Rectangle: Rounded Corners 14">
            <a:extLst>
              <a:ext uri="{FF2B5EF4-FFF2-40B4-BE49-F238E27FC236}">
                <a16:creationId xmlns:a16="http://schemas.microsoft.com/office/drawing/2014/main" id="{ABA65B9E-6B08-4FEB-88B8-22D2BC73FE67}"/>
              </a:ext>
            </a:extLst>
          </p:cNvPr>
          <p:cNvSpPr/>
          <p:nvPr/>
        </p:nvSpPr>
        <p:spPr>
          <a:xfrm>
            <a:off x="654525" y="1754557"/>
            <a:ext cx="10882948" cy="589642"/>
          </a:xfrm>
          <a:custGeom>
            <a:avLst/>
            <a:gdLst>
              <a:gd name="connsiteX0" fmla="*/ 0 w 10882948"/>
              <a:gd name="connsiteY0" fmla="*/ 98276 h 589642"/>
              <a:gd name="connsiteX1" fmla="*/ 98276 w 10882948"/>
              <a:gd name="connsiteY1" fmla="*/ 0 h 589642"/>
              <a:gd name="connsiteX2" fmla="*/ 585101 w 10882948"/>
              <a:gd name="connsiteY2" fmla="*/ 0 h 589642"/>
              <a:gd name="connsiteX3" fmla="*/ 1392517 w 10882948"/>
              <a:gd name="connsiteY3" fmla="*/ 0 h 589642"/>
              <a:gd name="connsiteX4" fmla="*/ 2199934 w 10882948"/>
              <a:gd name="connsiteY4" fmla="*/ 0 h 589642"/>
              <a:gd name="connsiteX5" fmla="*/ 2900487 w 10882948"/>
              <a:gd name="connsiteY5" fmla="*/ 0 h 589642"/>
              <a:gd name="connsiteX6" fmla="*/ 3601039 w 10882948"/>
              <a:gd name="connsiteY6" fmla="*/ 0 h 589642"/>
              <a:gd name="connsiteX7" fmla="*/ 3981000 w 10882948"/>
              <a:gd name="connsiteY7" fmla="*/ 0 h 589642"/>
              <a:gd name="connsiteX8" fmla="*/ 4574689 w 10882948"/>
              <a:gd name="connsiteY8" fmla="*/ 0 h 589642"/>
              <a:gd name="connsiteX9" fmla="*/ 5061513 w 10882948"/>
              <a:gd name="connsiteY9" fmla="*/ 0 h 589642"/>
              <a:gd name="connsiteX10" fmla="*/ 5334610 w 10882948"/>
              <a:gd name="connsiteY10" fmla="*/ 0 h 589642"/>
              <a:gd name="connsiteX11" fmla="*/ 5821435 w 10882948"/>
              <a:gd name="connsiteY11" fmla="*/ 0 h 589642"/>
              <a:gd name="connsiteX12" fmla="*/ 6521987 w 10882948"/>
              <a:gd name="connsiteY12" fmla="*/ 0 h 589642"/>
              <a:gd name="connsiteX13" fmla="*/ 7008812 w 10882948"/>
              <a:gd name="connsiteY13" fmla="*/ 0 h 589642"/>
              <a:gd name="connsiteX14" fmla="*/ 7495637 w 10882948"/>
              <a:gd name="connsiteY14" fmla="*/ 0 h 589642"/>
              <a:gd name="connsiteX15" fmla="*/ 8303053 w 10882948"/>
              <a:gd name="connsiteY15" fmla="*/ 0 h 589642"/>
              <a:gd name="connsiteX16" fmla="*/ 8896742 w 10882948"/>
              <a:gd name="connsiteY16" fmla="*/ 0 h 589642"/>
              <a:gd name="connsiteX17" fmla="*/ 9169839 w 10882948"/>
              <a:gd name="connsiteY17" fmla="*/ 0 h 589642"/>
              <a:gd name="connsiteX18" fmla="*/ 9656664 w 10882948"/>
              <a:gd name="connsiteY18" fmla="*/ 0 h 589642"/>
              <a:gd name="connsiteX19" fmla="*/ 10036624 w 10882948"/>
              <a:gd name="connsiteY19" fmla="*/ 0 h 589642"/>
              <a:gd name="connsiteX20" fmla="*/ 10784672 w 10882948"/>
              <a:gd name="connsiteY20" fmla="*/ 0 h 589642"/>
              <a:gd name="connsiteX21" fmla="*/ 10882948 w 10882948"/>
              <a:gd name="connsiteY21" fmla="*/ 98276 h 589642"/>
              <a:gd name="connsiteX22" fmla="*/ 10882948 w 10882948"/>
              <a:gd name="connsiteY22" fmla="*/ 491366 h 589642"/>
              <a:gd name="connsiteX23" fmla="*/ 10784672 w 10882948"/>
              <a:gd name="connsiteY23" fmla="*/ 589642 h 589642"/>
              <a:gd name="connsiteX24" fmla="*/ 10190983 w 10882948"/>
              <a:gd name="connsiteY24" fmla="*/ 589642 h 589642"/>
              <a:gd name="connsiteX25" fmla="*/ 9917887 w 10882948"/>
              <a:gd name="connsiteY25" fmla="*/ 589642 h 589642"/>
              <a:gd name="connsiteX26" fmla="*/ 9431062 w 10882948"/>
              <a:gd name="connsiteY26" fmla="*/ 589642 h 589642"/>
              <a:gd name="connsiteX27" fmla="*/ 8623645 w 10882948"/>
              <a:gd name="connsiteY27" fmla="*/ 589642 h 589642"/>
              <a:gd name="connsiteX28" fmla="*/ 7816229 w 10882948"/>
              <a:gd name="connsiteY28" fmla="*/ 589642 h 589642"/>
              <a:gd name="connsiteX29" fmla="*/ 7436268 w 10882948"/>
              <a:gd name="connsiteY29" fmla="*/ 589642 h 589642"/>
              <a:gd name="connsiteX30" fmla="*/ 7163171 w 10882948"/>
              <a:gd name="connsiteY30" fmla="*/ 589642 h 589642"/>
              <a:gd name="connsiteX31" fmla="*/ 6890074 w 10882948"/>
              <a:gd name="connsiteY31" fmla="*/ 589642 h 589642"/>
              <a:gd name="connsiteX32" fmla="*/ 6082658 w 10882948"/>
              <a:gd name="connsiteY32" fmla="*/ 589642 h 589642"/>
              <a:gd name="connsiteX33" fmla="*/ 5809561 w 10882948"/>
              <a:gd name="connsiteY33" fmla="*/ 589642 h 589642"/>
              <a:gd name="connsiteX34" fmla="*/ 5109008 w 10882948"/>
              <a:gd name="connsiteY34" fmla="*/ 589642 h 589642"/>
              <a:gd name="connsiteX35" fmla="*/ 4408456 w 10882948"/>
              <a:gd name="connsiteY35" fmla="*/ 589642 h 589642"/>
              <a:gd name="connsiteX36" fmla="*/ 3601039 w 10882948"/>
              <a:gd name="connsiteY36" fmla="*/ 589642 h 589642"/>
              <a:gd name="connsiteX37" fmla="*/ 2793623 w 10882948"/>
              <a:gd name="connsiteY37" fmla="*/ 589642 h 589642"/>
              <a:gd name="connsiteX38" fmla="*/ 2306798 w 10882948"/>
              <a:gd name="connsiteY38" fmla="*/ 589642 h 589642"/>
              <a:gd name="connsiteX39" fmla="*/ 1926837 w 10882948"/>
              <a:gd name="connsiteY39" fmla="*/ 589642 h 589642"/>
              <a:gd name="connsiteX40" fmla="*/ 1333148 w 10882948"/>
              <a:gd name="connsiteY40" fmla="*/ 589642 h 589642"/>
              <a:gd name="connsiteX41" fmla="*/ 1060052 w 10882948"/>
              <a:gd name="connsiteY41" fmla="*/ 589642 h 589642"/>
              <a:gd name="connsiteX42" fmla="*/ 98276 w 10882948"/>
              <a:gd name="connsiteY42" fmla="*/ 589642 h 589642"/>
              <a:gd name="connsiteX43" fmla="*/ 0 w 10882948"/>
              <a:gd name="connsiteY43" fmla="*/ 491366 h 589642"/>
              <a:gd name="connsiteX44" fmla="*/ 0 w 10882948"/>
              <a:gd name="connsiteY44" fmla="*/ 98276 h 5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882948" h="589642" extrusionOk="0">
                <a:moveTo>
                  <a:pt x="0" y="98276"/>
                </a:moveTo>
                <a:cubicBezTo>
                  <a:pt x="7252" y="37482"/>
                  <a:pt x="48717" y="-7722"/>
                  <a:pt x="98276" y="0"/>
                </a:cubicBezTo>
                <a:cubicBezTo>
                  <a:pt x="317757" y="-31745"/>
                  <a:pt x="452903" y="29289"/>
                  <a:pt x="585101" y="0"/>
                </a:cubicBezTo>
                <a:cubicBezTo>
                  <a:pt x="717299" y="-29289"/>
                  <a:pt x="1062771" y="39305"/>
                  <a:pt x="1392517" y="0"/>
                </a:cubicBezTo>
                <a:cubicBezTo>
                  <a:pt x="1722263" y="-39305"/>
                  <a:pt x="2022643" y="24966"/>
                  <a:pt x="2199934" y="0"/>
                </a:cubicBezTo>
                <a:cubicBezTo>
                  <a:pt x="2377225" y="-24966"/>
                  <a:pt x="2755774" y="11627"/>
                  <a:pt x="2900487" y="0"/>
                </a:cubicBezTo>
                <a:cubicBezTo>
                  <a:pt x="3045200" y="-11627"/>
                  <a:pt x="3394484" y="56527"/>
                  <a:pt x="3601039" y="0"/>
                </a:cubicBezTo>
                <a:cubicBezTo>
                  <a:pt x="3807594" y="-56527"/>
                  <a:pt x="3869520" y="12146"/>
                  <a:pt x="3981000" y="0"/>
                </a:cubicBezTo>
                <a:cubicBezTo>
                  <a:pt x="4092480" y="-12146"/>
                  <a:pt x="4320126" y="2231"/>
                  <a:pt x="4574689" y="0"/>
                </a:cubicBezTo>
                <a:cubicBezTo>
                  <a:pt x="4829252" y="-2231"/>
                  <a:pt x="4939526" y="9141"/>
                  <a:pt x="5061513" y="0"/>
                </a:cubicBezTo>
                <a:cubicBezTo>
                  <a:pt x="5183500" y="-9141"/>
                  <a:pt x="5276379" y="24627"/>
                  <a:pt x="5334610" y="0"/>
                </a:cubicBezTo>
                <a:cubicBezTo>
                  <a:pt x="5392841" y="-24627"/>
                  <a:pt x="5683176" y="43820"/>
                  <a:pt x="5821435" y="0"/>
                </a:cubicBezTo>
                <a:cubicBezTo>
                  <a:pt x="5959694" y="-43820"/>
                  <a:pt x="6283503" y="77523"/>
                  <a:pt x="6521987" y="0"/>
                </a:cubicBezTo>
                <a:cubicBezTo>
                  <a:pt x="6760471" y="-77523"/>
                  <a:pt x="6809537" y="26161"/>
                  <a:pt x="7008812" y="0"/>
                </a:cubicBezTo>
                <a:cubicBezTo>
                  <a:pt x="7208087" y="-26161"/>
                  <a:pt x="7272137" y="54770"/>
                  <a:pt x="7495637" y="0"/>
                </a:cubicBezTo>
                <a:cubicBezTo>
                  <a:pt x="7719137" y="-54770"/>
                  <a:pt x="8116295" y="10487"/>
                  <a:pt x="8303053" y="0"/>
                </a:cubicBezTo>
                <a:cubicBezTo>
                  <a:pt x="8489811" y="-10487"/>
                  <a:pt x="8667748" y="11926"/>
                  <a:pt x="8896742" y="0"/>
                </a:cubicBezTo>
                <a:cubicBezTo>
                  <a:pt x="9125736" y="-11926"/>
                  <a:pt x="9062565" y="20522"/>
                  <a:pt x="9169839" y="0"/>
                </a:cubicBezTo>
                <a:cubicBezTo>
                  <a:pt x="9277113" y="-20522"/>
                  <a:pt x="9526988" y="20016"/>
                  <a:pt x="9656664" y="0"/>
                </a:cubicBezTo>
                <a:cubicBezTo>
                  <a:pt x="9786341" y="-20016"/>
                  <a:pt x="9890917" y="24476"/>
                  <a:pt x="10036624" y="0"/>
                </a:cubicBezTo>
                <a:cubicBezTo>
                  <a:pt x="10182331" y="-24476"/>
                  <a:pt x="10531084" y="77300"/>
                  <a:pt x="10784672" y="0"/>
                </a:cubicBezTo>
                <a:cubicBezTo>
                  <a:pt x="10852499" y="-4490"/>
                  <a:pt x="10891617" y="48983"/>
                  <a:pt x="10882948" y="98276"/>
                </a:cubicBezTo>
                <a:cubicBezTo>
                  <a:pt x="10898671" y="263560"/>
                  <a:pt x="10850873" y="302752"/>
                  <a:pt x="10882948" y="491366"/>
                </a:cubicBezTo>
                <a:cubicBezTo>
                  <a:pt x="10883205" y="558925"/>
                  <a:pt x="10837888" y="579457"/>
                  <a:pt x="10784672" y="589642"/>
                </a:cubicBezTo>
                <a:cubicBezTo>
                  <a:pt x="10580099" y="607282"/>
                  <a:pt x="10409411" y="573270"/>
                  <a:pt x="10190983" y="589642"/>
                </a:cubicBezTo>
                <a:cubicBezTo>
                  <a:pt x="9972555" y="606014"/>
                  <a:pt x="9975155" y="577056"/>
                  <a:pt x="9917887" y="589642"/>
                </a:cubicBezTo>
                <a:cubicBezTo>
                  <a:pt x="9860619" y="602228"/>
                  <a:pt x="9532003" y="555374"/>
                  <a:pt x="9431062" y="589642"/>
                </a:cubicBezTo>
                <a:cubicBezTo>
                  <a:pt x="9330121" y="623910"/>
                  <a:pt x="8821129" y="574286"/>
                  <a:pt x="8623645" y="589642"/>
                </a:cubicBezTo>
                <a:cubicBezTo>
                  <a:pt x="8426161" y="604998"/>
                  <a:pt x="8048868" y="514345"/>
                  <a:pt x="7816229" y="589642"/>
                </a:cubicBezTo>
                <a:cubicBezTo>
                  <a:pt x="7583590" y="664939"/>
                  <a:pt x="7602980" y="588095"/>
                  <a:pt x="7436268" y="589642"/>
                </a:cubicBezTo>
                <a:cubicBezTo>
                  <a:pt x="7269556" y="591189"/>
                  <a:pt x="7260886" y="568893"/>
                  <a:pt x="7163171" y="589642"/>
                </a:cubicBezTo>
                <a:cubicBezTo>
                  <a:pt x="7065456" y="610391"/>
                  <a:pt x="7013197" y="560195"/>
                  <a:pt x="6890074" y="589642"/>
                </a:cubicBezTo>
                <a:cubicBezTo>
                  <a:pt x="6766951" y="619089"/>
                  <a:pt x="6339031" y="498173"/>
                  <a:pt x="6082658" y="589642"/>
                </a:cubicBezTo>
                <a:cubicBezTo>
                  <a:pt x="5826285" y="681111"/>
                  <a:pt x="5911786" y="563111"/>
                  <a:pt x="5809561" y="589642"/>
                </a:cubicBezTo>
                <a:cubicBezTo>
                  <a:pt x="5707336" y="616173"/>
                  <a:pt x="5305812" y="507019"/>
                  <a:pt x="5109008" y="589642"/>
                </a:cubicBezTo>
                <a:cubicBezTo>
                  <a:pt x="4912204" y="672265"/>
                  <a:pt x="4730149" y="547368"/>
                  <a:pt x="4408456" y="589642"/>
                </a:cubicBezTo>
                <a:cubicBezTo>
                  <a:pt x="4086763" y="631916"/>
                  <a:pt x="3922664" y="531642"/>
                  <a:pt x="3601039" y="589642"/>
                </a:cubicBezTo>
                <a:cubicBezTo>
                  <a:pt x="3279414" y="647642"/>
                  <a:pt x="3090365" y="560516"/>
                  <a:pt x="2793623" y="589642"/>
                </a:cubicBezTo>
                <a:cubicBezTo>
                  <a:pt x="2496881" y="618768"/>
                  <a:pt x="2459365" y="589400"/>
                  <a:pt x="2306798" y="589642"/>
                </a:cubicBezTo>
                <a:cubicBezTo>
                  <a:pt x="2154232" y="589884"/>
                  <a:pt x="2053914" y="569267"/>
                  <a:pt x="1926837" y="589642"/>
                </a:cubicBezTo>
                <a:cubicBezTo>
                  <a:pt x="1799760" y="610017"/>
                  <a:pt x="1586343" y="569565"/>
                  <a:pt x="1333148" y="589642"/>
                </a:cubicBezTo>
                <a:cubicBezTo>
                  <a:pt x="1079953" y="609719"/>
                  <a:pt x="1173667" y="564749"/>
                  <a:pt x="1060052" y="589642"/>
                </a:cubicBezTo>
                <a:cubicBezTo>
                  <a:pt x="946437" y="614535"/>
                  <a:pt x="380471" y="502228"/>
                  <a:pt x="98276" y="589642"/>
                </a:cubicBezTo>
                <a:cubicBezTo>
                  <a:pt x="45191" y="599245"/>
                  <a:pt x="3582" y="555905"/>
                  <a:pt x="0" y="491366"/>
                </a:cubicBezTo>
                <a:cubicBezTo>
                  <a:pt x="-14743" y="335861"/>
                  <a:pt x="35697" y="247843"/>
                  <a:pt x="0" y="98276"/>
                </a:cubicBezTo>
                <a:close/>
              </a:path>
            </a:pathLst>
          </a:custGeom>
          <a:noFill/>
          <a:ln w="38100">
            <a:extLst>
              <a:ext uri="{C807C97D-BFC1-408E-A445-0C87EB9F89A2}">
                <ask:lineSketchStyleProps xmlns:ask="http://schemas.microsoft.com/office/drawing/2018/sketchyshapes" xmlns="" sd="1398996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dirty="0">
                <a:solidFill>
                  <a:prstClr val="black"/>
                </a:solidFill>
                <a:latin typeface="Sakkal Majalla" panose="02000000000000000000" pitchFamily="2" charset="-78"/>
                <a:cs typeface="Sakkal Majalla" panose="02000000000000000000" pitchFamily="2" charset="-78"/>
              </a:rPr>
              <a:t>1- </a:t>
            </a:r>
            <a:r>
              <a:rPr lang="ar-BH" sz="2800" b="1" dirty="0">
                <a:solidFill>
                  <a:prstClr val="black"/>
                </a:solidFill>
                <a:latin typeface="Sakkal Majalla" panose="02000000000000000000" pitchFamily="2" charset="-78"/>
                <a:cs typeface="Sakkal Majalla" panose="02000000000000000000" pitchFamily="2" charset="-78"/>
              </a:rPr>
              <a:t>لم أمر الله تعالى المؤمنين باجتناب الظنّ الكثير</a:t>
            </a:r>
            <a:r>
              <a:rPr lang="ar-SA" sz="2800" b="1"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6" name="مستطيل ذو زوايا قطرية مستديرة 26">
            <a:extLst>
              <a:ext uri="{FF2B5EF4-FFF2-40B4-BE49-F238E27FC236}">
                <a16:creationId xmlns:a16="http://schemas.microsoft.com/office/drawing/2014/main" id="{C031265E-972F-4652-A2EA-C6C447B9194B}"/>
              </a:ext>
            </a:extLst>
          </p:cNvPr>
          <p:cNvSpPr/>
          <p:nvPr/>
        </p:nvSpPr>
        <p:spPr>
          <a:xfrm>
            <a:off x="654526" y="2555644"/>
            <a:ext cx="10882948" cy="589643"/>
          </a:xfrm>
          <a:prstGeom prst="round2DiagRect">
            <a:avLst/>
          </a:prstGeom>
          <a:solidFill>
            <a:schemeClr val="accent5">
              <a:lumMod val="20000"/>
              <a:lumOff val="80000"/>
            </a:schemeClr>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600" b="1" dirty="0">
                <a:solidFill>
                  <a:srgbClr val="FF0000"/>
                </a:solidFill>
                <a:latin typeface="Sakkal Majalla" panose="02000000000000000000" pitchFamily="2" charset="-78"/>
                <a:cs typeface="Sakkal Majalla" panose="02000000000000000000" pitchFamily="2" charset="-78"/>
              </a:rPr>
              <a:t>حتى لا  يقعوا في القليل منه.</a:t>
            </a:r>
            <a:endParaRPr kumimoji="0" lang="en-US" sz="2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grpSp>
        <p:nvGrpSpPr>
          <p:cNvPr id="10" name="Group 9">
            <a:extLst>
              <a:ext uri="{FF2B5EF4-FFF2-40B4-BE49-F238E27FC236}">
                <a16:creationId xmlns:a16="http://schemas.microsoft.com/office/drawing/2014/main" id="{15617D51-9E04-418B-9D4C-5FE7B0229AA8}"/>
              </a:ext>
            </a:extLst>
          </p:cNvPr>
          <p:cNvGrpSpPr/>
          <p:nvPr/>
        </p:nvGrpSpPr>
        <p:grpSpPr>
          <a:xfrm>
            <a:off x="309489" y="6418912"/>
            <a:ext cx="11459469" cy="423042"/>
            <a:chOff x="309489" y="6418912"/>
            <a:chExt cx="11459469" cy="423042"/>
          </a:xfrm>
        </p:grpSpPr>
        <p:cxnSp>
          <p:nvCxnSpPr>
            <p:cNvPr id="11" name="Straight Connector 10">
              <a:extLst>
                <a:ext uri="{FF2B5EF4-FFF2-40B4-BE49-F238E27FC236}">
                  <a16:creationId xmlns:a16="http://schemas.microsoft.com/office/drawing/2014/main" id="{B0901399-D751-4BF2-8144-A7A354D6F29C}"/>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73841E7-7009-47CC-B660-6014174810C4}"/>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9" name="Rectangle: Rounded Corners 18">
            <a:extLst>
              <a:ext uri="{FF2B5EF4-FFF2-40B4-BE49-F238E27FC236}">
                <a16:creationId xmlns:a16="http://schemas.microsoft.com/office/drawing/2014/main" id="{36D98EF4-011D-45EA-9278-54721E5FB32E}"/>
              </a:ext>
            </a:extLst>
          </p:cNvPr>
          <p:cNvSpPr/>
          <p:nvPr/>
        </p:nvSpPr>
        <p:spPr>
          <a:xfrm>
            <a:off x="654524" y="3356732"/>
            <a:ext cx="10882948" cy="589644"/>
          </a:xfrm>
          <a:custGeom>
            <a:avLst/>
            <a:gdLst>
              <a:gd name="connsiteX0" fmla="*/ 0 w 10882948"/>
              <a:gd name="connsiteY0" fmla="*/ 98276 h 589644"/>
              <a:gd name="connsiteX1" fmla="*/ 98276 w 10882948"/>
              <a:gd name="connsiteY1" fmla="*/ 0 h 589644"/>
              <a:gd name="connsiteX2" fmla="*/ 798829 w 10882948"/>
              <a:gd name="connsiteY2" fmla="*/ 0 h 589644"/>
              <a:gd name="connsiteX3" fmla="*/ 1606245 w 10882948"/>
              <a:gd name="connsiteY3" fmla="*/ 0 h 589644"/>
              <a:gd name="connsiteX4" fmla="*/ 2199934 w 10882948"/>
              <a:gd name="connsiteY4" fmla="*/ 0 h 589644"/>
              <a:gd name="connsiteX5" fmla="*/ 3007350 w 10882948"/>
              <a:gd name="connsiteY5" fmla="*/ 0 h 589644"/>
              <a:gd name="connsiteX6" fmla="*/ 3387311 w 10882948"/>
              <a:gd name="connsiteY6" fmla="*/ 0 h 589644"/>
              <a:gd name="connsiteX7" fmla="*/ 4194728 w 10882948"/>
              <a:gd name="connsiteY7" fmla="*/ 0 h 589644"/>
              <a:gd name="connsiteX8" fmla="*/ 4574689 w 10882948"/>
              <a:gd name="connsiteY8" fmla="*/ 0 h 589644"/>
              <a:gd name="connsiteX9" fmla="*/ 5382105 w 10882948"/>
              <a:gd name="connsiteY9" fmla="*/ 0 h 589644"/>
              <a:gd name="connsiteX10" fmla="*/ 5868930 w 10882948"/>
              <a:gd name="connsiteY10" fmla="*/ 0 h 589644"/>
              <a:gd name="connsiteX11" fmla="*/ 6355755 w 10882948"/>
              <a:gd name="connsiteY11" fmla="*/ 0 h 589644"/>
              <a:gd name="connsiteX12" fmla="*/ 6628851 w 10882948"/>
              <a:gd name="connsiteY12" fmla="*/ 0 h 589644"/>
              <a:gd name="connsiteX13" fmla="*/ 6901948 w 10882948"/>
              <a:gd name="connsiteY13" fmla="*/ 0 h 589644"/>
              <a:gd name="connsiteX14" fmla="*/ 7281909 w 10882948"/>
              <a:gd name="connsiteY14" fmla="*/ 0 h 589644"/>
              <a:gd name="connsiteX15" fmla="*/ 7875598 w 10882948"/>
              <a:gd name="connsiteY15" fmla="*/ 0 h 589644"/>
              <a:gd name="connsiteX16" fmla="*/ 8362422 w 10882948"/>
              <a:gd name="connsiteY16" fmla="*/ 0 h 589644"/>
              <a:gd name="connsiteX17" fmla="*/ 8849247 w 10882948"/>
              <a:gd name="connsiteY17" fmla="*/ 0 h 589644"/>
              <a:gd name="connsiteX18" fmla="*/ 9549800 w 10882948"/>
              <a:gd name="connsiteY18" fmla="*/ 0 h 589644"/>
              <a:gd name="connsiteX19" fmla="*/ 9929760 w 10882948"/>
              <a:gd name="connsiteY19" fmla="*/ 0 h 589644"/>
              <a:gd name="connsiteX20" fmla="*/ 10784672 w 10882948"/>
              <a:gd name="connsiteY20" fmla="*/ 0 h 589644"/>
              <a:gd name="connsiteX21" fmla="*/ 10882948 w 10882948"/>
              <a:gd name="connsiteY21" fmla="*/ 98276 h 589644"/>
              <a:gd name="connsiteX22" fmla="*/ 10882948 w 10882948"/>
              <a:gd name="connsiteY22" fmla="*/ 491368 h 589644"/>
              <a:gd name="connsiteX23" fmla="*/ 10784672 w 10882948"/>
              <a:gd name="connsiteY23" fmla="*/ 589644 h 589644"/>
              <a:gd name="connsiteX24" fmla="*/ 10084119 w 10882948"/>
              <a:gd name="connsiteY24" fmla="*/ 589644 h 589644"/>
              <a:gd name="connsiteX25" fmla="*/ 9811023 w 10882948"/>
              <a:gd name="connsiteY25" fmla="*/ 589644 h 589644"/>
              <a:gd name="connsiteX26" fmla="*/ 9003606 w 10882948"/>
              <a:gd name="connsiteY26" fmla="*/ 589644 h 589644"/>
              <a:gd name="connsiteX27" fmla="*/ 8303053 w 10882948"/>
              <a:gd name="connsiteY27" fmla="*/ 589644 h 589644"/>
              <a:gd name="connsiteX28" fmla="*/ 8029957 w 10882948"/>
              <a:gd name="connsiteY28" fmla="*/ 589644 h 589644"/>
              <a:gd name="connsiteX29" fmla="*/ 7329404 w 10882948"/>
              <a:gd name="connsiteY29" fmla="*/ 589644 h 589644"/>
              <a:gd name="connsiteX30" fmla="*/ 6628851 w 10882948"/>
              <a:gd name="connsiteY30" fmla="*/ 589644 h 589644"/>
              <a:gd name="connsiteX31" fmla="*/ 5821435 w 10882948"/>
              <a:gd name="connsiteY31" fmla="*/ 589644 h 589644"/>
              <a:gd name="connsiteX32" fmla="*/ 5120882 w 10882948"/>
              <a:gd name="connsiteY32" fmla="*/ 589644 h 589644"/>
              <a:gd name="connsiteX33" fmla="*/ 4420329 w 10882948"/>
              <a:gd name="connsiteY33" fmla="*/ 589644 h 589644"/>
              <a:gd name="connsiteX34" fmla="*/ 4040369 w 10882948"/>
              <a:gd name="connsiteY34" fmla="*/ 589644 h 589644"/>
              <a:gd name="connsiteX35" fmla="*/ 3553544 w 10882948"/>
              <a:gd name="connsiteY35" fmla="*/ 589644 h 589644"/>
              <a:gd name="connsiteX36" fmla="*/ 3066719 w 10882948"/>
              <a:gd name="connsiteY36" fmla="*/ 589644 h 589644"/>
              <a:gd name="connsiteX37" fmla="*/ 2366167 w 10882948"/>
              <a:gd name="connsiteY37" fmla="*/ 589644 h 589644"/>
              <a:gd name="connsiteX38" fmla="*/ 1772478 w 10882948"/>
              <a:gd name="connsiteY38" fmla="*/ 589644 h 589644"/>
              <a:gd name="connsiteX39" fmla="*/ 1499381 w 10882948"/>
              <a:gd name="connsiteY39" fmla="*/ 589644 h 589644"/>
              <a:gd name="connsiteX40" fmla="*/ 691965 w 10882948"/>
              <a:gd name="connsiteY40" fmla="*/ 589644 h 589644"/>
              <a:gd name="connsiteX41" fmla="*/ 98276 w 10882948"/>
              <a:gd name="connsiteY41" fmla="*/ 589644 h 589644"/>
              <a:gd name="connsiteX42" fmla="*/ 0 w 10882948"/>
              <a:gd name="connsiteY42" fmla="*/ 491368 h 589644"/>
              <a:gd name="connsiteX43" fmla="*/ 0 w 10882948"/>
              <a:gd name="connsiteY43" fmla="*/ 98276 h 58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882948" h="589644" fill="none" extrusionOk="0">
                <a:moveTo>
                  <a:pt x="0" y="98276"/>
                </a:moveTo>
                <a:cubicBezTo>
                  <a:pt x="-2205" y="46168"/>
                  <a:pt x="46377" y="3867"/>
                  <a:pt x="98276" y="0"/>
                </a:cubicBezTo>
                <a:cubicBezTo>
                  <a:pt x="283300" y="-11948"/>
                  <a:pt x="497324" y="60868"/>
                  <a:pt x="798829" y="0"/>
                </a:cubicBezTo>
                <a:cubicBezTo>
                  <a:pt x="1100334" y="-60868"/>
                  <a:pt x="1316045" y="67223"/>
                  <a:pt x="1606245" y="0"/>
                </a:cubicBezTo>
                <a:cubicBezTo>
                  <a:pt x="1896445" y="-67223"/>
                  <a:pt x="2014726" y="64725"/>
                  <a:pt x="2199934" y="0"/>
                </a:cubicBezTo>
                <a:cubicBezTo>
                  <a:pt x="2385142" y="-64725"/>
                  <a:pt x="2644559" y="71506"/>
                  <a:pt x="3007350" y="0"/>
                </a:cubicBezTo>
                <a:cubicBezTo>
                  <a:pt x="3370141" y="-71506"/>
                  <a:pt x="3220732" y="20102"/>
                  <a:pt x="3387311" y="0"/>
                </a:cubicBezTo>
                <a:cubicBezTo>
                  <a:pt x="3553890" y="-20102"/>
                  <a:pt x="3917766" y="59999"/>
                  <a:pt x="4194728" y="0"/>
                </a:cubicBezTo>
                <a:cubicBezTo>
                  <a:pt x="4471690" y="-59999"/>
                  <a:pt x="4485824" y="40391"/>
                  <a:pt x="4574689" y="0"/>
                </a:cubicBezTo>
                <a:cubicBezTo>
                  <a:pt x="4663554" y="-40391"/>
                  <a:pt x="5172459" y="33838"/>
                  <a:pt x="5382105" y="0"/>
                </a:cubicBezTo>
                <a:cubicBezTo>
                  <a:pt x="5591751" y="-33838"/>
                  <a:pt x="5761995" y="1499"/>
                  <a:pt x="5868930" y="0"/>
                </a:cubicBezTo>
                <a:cubicBezTo>
                  <a:pt x="5975866" y="-1499"/>
                  <a:pt x="6229368" y="39202"/>
                  <a:pt x="6355755" y="0"/>
                </a:cubicBezTo>
                <a:cubicBezTo>
                  <a:pt x="6482142" y="-39202"/>
                  <a:pt x="6543411" y="25433"/>
                  <a:pt x="6628851" y="0"/>
                </a:cubicBezTo>
                <a:cubicBezTo>
                  <a:pt x="6714291" y="-25433"/>
                  <a:pt x="6796853" y="11278"/>
                  <a:pt x="6901948" y="0"/>
                </a:cubicBezTo>
                <a:cubicBezTo>
                  <a:pt x="7007043" y="-11278"/>
                  <a:pt x="7160537" y="7493"/>
                  <a:pt x="7281909" y="0"/>
                </a:cubicBezTo>
                <a:cubicBezTo>
                  <a:pt x="7403281" y="-7493"/>
                  <a:pt x="7630008" y="47393"/>
                  <a:pt x="7875598" y="0"/>
                </a:cubicBezTo>
                <a:cubicBezTo>
                  <a:pt x="8121188" y="-47393"/>
                  <a:pt x="8195375" y="51120"/>
                  <a:pt x="8362422" y="0"/>
                </a:cubicBezTo>
                <a:cubicBezTo>
                  <a:pt x="8529469" y="-51120"/>
                  <a:pt x="8673789" y="18906"/>
                  <a:pt x="8849247" y="0"/>
                </a:cubicBezTo>
                <a:cubicBezTo>
                  <a:pt x="9024706" y="-18906"/>
                  <a:pt x="9359622" y="77691"/>
                  <a:pt x="9549800" y="0"/>
                </a:cubicBezTo>
                <a:cubicBezTo>
                  <a:pt x="9739978" y="-77691"/>
                  <a:pt x="9781311" y="16220"/>
                  <a:pt x="9929760" y="0"/>
                </a:cubicBezTo>
                <a:cubicBezTo>
                  <a:pt x="10078209" y="-16220"/>
                  <a:pt x="10377334" y="23047"/>
                  <a:pt x="10784672" y="0"/>
                </a:cubicBezTo>
                <a:cubicBezTo>
                  <a:pt x="10849041" y="4747"/>
                  <a:pt x="10882249" y="42290"/>
                  <a:pt x="10882948" y="98276"/>
                </a:cubicBezTo>
                <a:cubicBezTo>
                  <a:pt x="10911322" y="235355"/>
                  <a:pt x="10875041" y="406511"/>
                  <a:pt x="10882948" y="491368"/>
                </a:cubicBezTo>
                <a:cubicBezTo>
                  <a:pt x="10894507" y="539188"/>
                  <a:pt x="10838579" y="595810"/>
                  <a:pt x="10784672" y="589644"/>
                </a:cubicBezTo>
                <a:cubicBezTo>
                  <a:pt x="10637703" y="589756"/>
                  <a:pt x="10428780" y="529317"/>
                  <a:pt x="10084119" y="589644"/>
                </a:cubicBezTo>
                <a:cubicBezTo>
                  <a:pt x="9739458" y="649971"/>
                  <a:pt x="9943333" y="577607"/>
                  <a:pt x="9811023" y="589644"/>
                </a:cubicBezTo>
                <a:cubicBezTo>
                  <a:pt x="9678713" y="601681"/>
                  <a:pt x="9216741" y="521151"/>
                  <a:pt x="9003606" y="589644"/>
                </a:cubicBezTo>
                <a:cubicBezTo>
                  <a:pt x="8790471" y="658137"/>
                  <a:pt x="8466383" y="516035"/>
                  <a:pt x="8303053" y="589644"/>
                </a:cubicBezTo>
                <a:cubicBezTo>
                  <a:pt x="8139723" y="663253"/>
                  <a:pt x="8131819" y="577161"/>
                  <a:pt x="8029957" y="589644"/>
                </a:cubicBezTo>
                <a:cubicBezTo>
                  <a:pt x="7928095" y="602127"/>
                  <a:pt x="7637992" y="550624"/>
                  <a:pt x="7329404" y="589644"/>
                </a:cubicBezTo>
                <a:cubicBezTo>
                  <a:pt x="7020816" y="628664"/>
                  <a:pt x="6963630" y="545376"/>
                  <a:pt x="6628851" y="589644"/>
                </a:cubicBezTo>
                <a:cubicBezTo>
                  <a:pt x="6294072" y="633912"/>
                  <a:pt x="6160623" y="571752"/>
                  <a:pt x="5821435" y="589644"/>
                </a:cubicBezTo>
                <a:cubicBezTo>
                  <a:pt x="5482247" y="607536"/>
                  <a:pt x="5330224" y="568528"/>
                  <a:pt x="5120882" y="589644"/>
                </a:cubicBezTo>
                <a:cubicBezTo>
                  <a:pt x="4911540" y="610760"/>
                  <a:pt x="4695409" y="569714"/>
                  <a:pt x="4420329" y="589644"/>
                </a:cubicBezTo>
                <a:cubicBezTo>
                  <a:pt x="4145249" y="609574"/>
                  <a:pt x="4181766" y="580876"/>
                  <a:pt x="4040369" y="589644"/>
                </a:cubicBezTo>
                <a:cubicBezTo>
                  <a:pt x="3898972" y="598412"/>
                  <a:pt x="3727104" y="579617"/>
                  <a:pt x="3553544" y="589644"/>
                </a:cubicBezTo>
                <a:cubicBezTo>
                  <a:pt x="3379984" y="599671"/>
                  <a:pt x="3179134" y="547559"/>
                  <a:pt x="3066719" y="589644"/>
                </a:cubicBezTo>
                <a:cubicBezTo>
                  <a:pt x="2954304" y="631729"/>
                  <a:pt x="2578451" y="560813"/>
                  <a:pt x="2366167" y="589644"/>
                </a:cubicBezTo>
                <a:cubicBezTo>
                  <a:pt x="2153883" y="618475"/>
                  <a:pt x="2014137" y="557219"/>
                  <a:pt x="1772478" y="589644"/>
                </a:cubicBezTo>
                <a:cubicBezTo>
                  <a:pt x="1530819" y="622069"/>
                  <a:pt x="1605638" y="571623"/>
                  <a:pt x="1499381" y="589644"/>
                </a:cubicBezTo>
                <a:cubicBezTo>
                  <a:pt x="1393124" y="607665"/>
                  <a:pt x="893375" y="515310"/>
                  <a:pt x="691965" y="589644"/>
                </a:cubicBezTo>
                <a:cubicBezTo>
                  <a:pt x="490555" y="663978"/>
                  <a:pt x="337964" y="529278"/>
                  <a:pt x="98276" y="589644"/>
                </a:cubicBezTo>
                <a:cubicBezTo>
                  <a:pt x="31122" y="586199"/>
                  <a:pt x="5770" y="533599"/>
                  <a:pt x="0" y="491368"/>
                </a:cubicBezTo>
                <a:cubicBezTo>
                  <a:pt x="-4731" y="385408"/>
                  <a:pt x="4331" y="204457"/>
                  <a:pt x="0" y="98276"/>
                </a:cubicBezTo>
                <a:close/>
              </a:path>
              <a:path w="10882948" h="589644" stroke="0" extrusionOk="0">
                <a:moveTo>
                  <a:pt x="0" y="98276"/>
                </a:moveTo>
                <a:cubicBezTo>
                  <a:pt x="7252" y="37482"/>
                  <a:pt x="48717" y="-7722"/>
                  <a:pt x="98276" y="0"/>
                </a:cubicBezTo>
                <a:cubicBezTo>
                  <a:pt x="317757" y="-31745"/>
                  <a:pt x="452903" y="29289"/>
                  <a:pt x="585101" y="0"/>
                </a:cubicBezTo>
                <a:cubicBezTo>
                  <a:pt x="717299" y="-29289"/>
                  <a:pt x="1062771" y="39305"/>
                  <a:pt x="1392517" y="0"/>
                </a:cubicBezTo>
                <a:cubicBezTo>
                  <a:pt x="1722263" y="-39305"/>
                  <a:pt x="2022643" y="24966"/>
                  <a:pt x="2199934" y="0"/>
                </a:cubicBezTo>
                <a:cubicBezTo>
                  <a:pt x="2377225" y="-24966"/>
                  <a:pt x="2755774" y="11627"/>
                  <a:pt x="2900487" y="0"/>
                </a:cubicBezTo>
                <a:cubicBezTo>
                  <a:pt x="3045200" y="-11627"/>
                  <a:pt x="3394484" y="56527"/>
                  <a:pt x="3601039" y="0"/>
                </a:cubicBezTo>
                <a:cubicBezTo>
                  <a:pt x="3807594" y="-56527"/>
                  <a:pt x="3869520" y="12146"/>
                  <a:pt x="3981000" y="0"/>
                </a:cubicBezTo>
                <a:cubicBezTo>
                  <a:pt x="4092480" y="-12146"/>
                  <a:pt x="4320126" y="2231"/>
                  <a:pt x="4574689" y="0"/>
                </a:cubicBezTo>
                <a:cubicBezTo>
                  <a:pt x="4829252" y="-2231"/>
                  <a:pt x="4939526" y="9141"/>
                  <a:pt x="5061513" y="0"/>
                </a:cubicBezTo>
                <a:cubicBezTo>
                  <a:pt x="5183500" y="-9141"/>
                  <a:pt x="5276379" y="24627"/>
                  <a:pt x="5334610" y="0"/>
                </a:cubicBezTo>
                <a:cubicBezTo>
                  <a:pt x="5392841" y="-24627"/>
                  <a:pt x="5683176" y="43820"/>
                  <a:pt x="5821435" y="0"/>
                </a:cubicBezTo>
                <a:cubicBezTo>
                  <a:pt x="5959694" y="-43820"/>
                  <a:pt x="6283503" y="77523"/>
                  <a:pt x="6521987" y="0"/>
                </a:cubicBezTo>
                <a:cubicBezTo>
                  <a:pt x="6760471" y="-77523"/>
                  <a:pt x="6809537" y="26161"/>
                  <a:pt x="7008812" y="0"/>
                </a:cubicBezTo>
                <a:cubicBezTo>
                  <a:pt x="7208087" y="-26161"/>
                  <a:pt x="7272137" y="54770"/>
                  <a:pt x="7495637" y="0"/>
                </a:cubicBezTo>
                <a:cubicBezTo>
                  <a:pt x="7719137" y="-54770"/>
                  <a:pt x="8116295" y="10487"/>
                  <a:pt x="8303053" y="0"/>
                </a:cubicBezTo>
                <a:cubicBezTo>
                  <a:pt x="8489811" y="-10487"/>
                  <a:pt x="8667748" y="11926"/>
                  <a:pt x="8896742" y="0"/>
                </a:cubicBezTo>
                <a:cubicBezTo>
                  <a:pt x="9125736" y="-11926"/>
                  <a:pt x="9062565" y="20522"/>
                  <a:pt x="9169839" y="0"/>
                </a:cubicBezTo>
                <a:cubicBezTo>
                  <a:pt x="9277113" y="-20522"/>
                  <a:pt x="9526988" y="20016"/>
                  <a:pt x="9656664" y="0"/>
                </a:cubicBezTo>
                <a:cubicBezTo>
                  <a:pt x="9786341" y="-20016"/>
                  <a:pt x="9890917" y="24476"/>
                  <a:pt x="10036624" y="0"/>
                </a:cubicBezTo>
                <a:cubicBezTo>
                  <a:pt x="10182331" y="-24476"/>
                  <a:pt x="10531084" y="77300"/>
                  <a:pt x="10784672" y="0"/>
                </a:cubicBezTo>
                <a:cubicBezTo>
                  <a:pt x="10852499" y="-4490"/>
                  <a:pt x="10891617" y="48983"/>
                  <a:pt x="10882948" y="98276"/>
                </a:cubicBezTo>
                <a:cubicBezTo>
                  <a:pt x="10918103" y="251650"/>
                  <a:pt x="10860867" y="410745"/>
                  <a:pt x="10882948" y="491368"/>
                </a:cubicBezTo>
                <a:cubicBezTo>
                  <a:pt x="10883205" y="558927"/>
                  <a:pt x="10837888" y="579459"/>
                  <a:pt x="10784672" y="589644"/>
                </a:cubicBezTo>
                <a:cubicBezTo>
                  <a:pt x="10580099" y="607284"/>
                  <a:pt x="10409411" y="573272"/>
                  <a:pt x="10190983" y="589644"/>
                </a:cubicBezTo>
                <a:cubicBezTo>
                  <a:pt x="9972555" y="606016"/>
                  <a:pt x="9975155" y="577058"/>
                  <a:pt x="9917887" y="589644"/>
                </a:cubicBezTo>
                <a:cubicBezTo>
                  <a:pt x="9860619" y="602230"/>
                  <a:pt x="9532003" y="555376"/>
                  <a:pt x="9431062" y="589644"/>
                </a:cubicBezTo>
                <a:cubicBezTo>
                  <a:pt x="9330121" y="623912"/>
                  <a:pt x="8821129" y="574288"/>
                  <a:pt x="8623645" y="589644"/>
                </a:cubicBezTo>
                <a:cubicBezTo>
                  <a:pt x="8426161" y="605000"/>
                  <a:pt x="8048868" y="514347"/>
                  <a:pt x="7816229" y="589644"/>
                </a:cubicBezTo>
                <a:cubicBezTo>
                  <a:pt x="7583590" y="664941"/>
                  <a:pt x="7602980" y="588097"/>
                  <a:pt x="7436268" y="589644"/>
                </a:cubicBezTo>
                <a:cubicBezTo>
                  <a:pt x="7269556" y="591191"/>
                  <a:pt x="7260886" y="568895"/>
                  <a:pt x="7163171" y="589644"/>
                </a:cubicBezTo>
                <a:cubicBezTo>
                  <a:pt x="7065456" y="610393"/>
                  <a:pt x="7013197" y="560197"/>
                  <a:pt x="6890074" y="589644"/>
                </a:cubicBezTo>
                <a:cubicBezTo>
                  <a:pt x="6766951" y="619091"/>
                  <a:pt x="6339031" y="498175"/>
                  <a:pt x="6082658" y="589644"/>
                </a:cubicBezTo>
                <a:cubicBezTo>
                  <a:pt x="5826285" y="681113"/>
                  <a:pt x="5911786" y="563113"/>
                  <a:pt x="5809561" y="589644"/>
                </a:cubicBezTo>
                <a:cubicBezTo>
                  <a:pt x="5707336" y="616175"/>
                  <a:pt x="5305812" y="507021"/>
                  <a:pt x="5109008" y="589644"/>
                </a:cubicBezTo>
                <a:cubicBezTo>
                  <a:pt x="4912204" y="672267"/>
                  <a:pt x="4730149" y="547370"/>
                  <a:pt x="4408456" y="589644"/>
                </a:cubicBezTo>
                <a:cubicBezTo>
                  <a:pt x="4086763" y="631918"/>
                  <a:pt x="3922664" y="531644"/>
                  <a:pt x="3601039" y="589644"/>
                </a:cubicBezTo>
                <a:cubicBezTo>
                  <a:pt x="3279414" y="647644"/>
                  <a:pt x="3090365" y="560518"/>
                  <a:pt x="2793623" y="589644"/>
                </a:cubicBezTo>
                <a:cubicBezTo>
                  <a:pt x="2496881" y="618770"/>
                  <a:pt x="2459365" y="589402"/>
                  <a:pt x="2306798" y="589644"/>
                </a:cubicBezTo>
                <a:cubicBezTo>
                  <a:pt x="2154232" y="589886"/>
                  <a:pt x="2053914" y="569269"/>
                  <a:pt x="1926837" y="589644"/>
                </a:cubicBezTo>
                <a:cubicBezTo>
                  <a:pt x="1799760" y="610019"/>
                  <a:pt x="1586343" y="569567"/>
                  <a:pt x="1333148" y="589644"/>
                </a:cubicBezTo>
                <a:cubicBezTo>
                  <a:pt x="1079953" y="609721"/>
                  <a:pt x="1173667" y="564751"/>
                  <a:pt x="1060052" y="589644"/>
                </a:cubicBezTo>
                <a:cubicBezTo>
                  <a:pt x="946437" y="614537"/>
                  <a:pt x="380471" y="502230"/>
                  <a:pt x="98276" y="589644"/>
                </a:cubicBezTo>
                <a:cubicBezTo>
                  <a:pt x="45191" y="599247"/>
                  <a:pt x="3582" y="555907"/>
                  <a:pt x="0" y="491368"/>
                </a:cubicBezTo>
                <a:cubicBezTo>
                  <a:pt x="-34051" y="346276"/>
                  <a:pt x="26734" y="256777"/>
                  <a:pt x="0" y="98276"/>
                </a:cubicBezTo>
                <a:close/>
              </a:path>
            </a:pathLst>
          </a:custGeom>
          <a:solidFill>
            <a:schemeClr val="accent6">
              <a:lumMod val="40000"/>
              <a:lumOff val="60000"/>
            </a:schemeClr>
          </a:solidFill>
          <a:ln w="38100">
            <a:solidFill>
              <a:schemeClr val="accent6">
                <a:lumMod val="50000"/>
              </a:schemeClr>
            </a:solidFill>
            <a:extLst>
              <a:ext uri="{C807C97D-BFC1-408E-A445-0C87EB9F89A2}">
                <ask:lineSketchStyleProps xmlns:ask="http://schemas.microsoft.com/office/drawing/2018/sketchyshapes" xmlns="" sd="1398996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dirty="0">
                <a:solidFill>
                  <a:prstClr val="black"/>
                </a:solidFill>
                <a:latin typeface="Sakkal Majalla" panose="02000000000000000000" pitchFamily="2" charset="-78"/>
                <a:cs typeface="Sakkal Majalla" panose="02000000000000000000" pitchFamily="2" charset="-78"/>
              </a:rPr>
              <a:t>1- </a:t>
            </a:r>
            <a:r>
              <a:rPr lang="ar-BH" sz="2800" b="1" dirty="0">
                <a:solidFill>
                  <a:prstClr val="black"/>
                </a:solidFill>
                <a:latin typeface="Sakkal Majalla" panose="02000000000000000000" pitchFamily="2" charset="-78"/>
                <a:cs typeface="Sakkal Majalla" panose="02000000000000000000" pitchFamily="2" charset="-78"/>
              </a:rPr>
              <a:t>التجسس غالبا ما يأتي بعد سوء الظنّ، بيّن ذلك.</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0" name="مستطيل ذو زوايا قطرية مستديرة 26">
            <a:extLst>
              <a:ext uri="{FF2B5EF4-FFF2-40B4-BE49-F238E27FC236}">
                <a16:creationId xmlns:a16="http://schemas.microsoft.com/office/drawing/2014/main" id="{3AFE2B01-CD4B-4DC3-BCB0-1BE96500E210}"/>
              </a:ext>
            </a:extLst>
          </p:cNvPr>
          <p:cNvSpPr/>
          <p:nvPr/>
        </p:nvSpPr>
        <p:spPr>
          <a:xfrm>
            <a:off x="654525" y="4157820"/>
            <a:ext cx="10882948" cy="589644"/>
          </a:xfrm>
          <a:prstGeom prst="round2DiagRect">
            <a:avLst/>
          </a:prstGeom>
          <a:solidFill>
            <a:schemeClr val="accent6">
              <a:lumMod val="40000"/>
              <a:lumOff val="60000"/>
            </a:schemeClr>
          </a:solidFill>
          <a:ln w="28575">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600" b="1" dirty="0">
                <a:solidFill>
                  <a:srgbClr val="FF0000"/>
                </a:solidFill>
                <a:latin typeface="Sakkal Majalla" panose="02000000000000000000" pitchFamily="2" charset="-78"/>
                <a:cs typeface="Sakkal Majalla" panose="02000000000000000000" pitchFamily="2" charset="-78"/>
              </a:rPr>
              <a:t>لأنّه عندما يظنّ أحدٌ في أحدٍ ظنًا ما، فإنُّه يسعى إلى أن يستيقن من ذلك، وطريق ذلك التجسس.</a:t>
            </a:r>
            <a:endParaRPr kumimoji="0" lang="en-US" sz="2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7" name="Title 1">
            <a:extLst>
              <a:ext uri="{FF2B5EF4-FFF2-40B4-BE49-F238E27FC236}">
                <a16:creationId xmlns:a16="http://schemas.microsoft.com/office/drawing/2014/main" id="{85077DC4-398C-4FDF-AD1D-DB303D821638}"/>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21" name="Rectangle: Rounded Corners 20">
            <a:extLst>
              <a:ext uri="{FF2B5EF4-FFF2-40B4-BE49-F238E27FC236}">
                <a16:creationId xmlns:a16="http://schemas.microsoft.com/office/drawing/2014/main" id="{519B2E86-4544-4BBE-ABC9-F0F330D18487}"/>
              </a:ext>
            </a:extLst>
          </p:cNvPr>
          <p:cNvSpPr/>
          <p:nvPr/>
        </p:nvSpPr>
        <p:spPr>
          <a:xfrm>
            <a:off x="654523" y="4958908"/>
            <a:ext cx="10882948" cy="589644"/>
          </a:xfrm>
          <a:custGeom>
            <a:avLst/>
            <a:gdLst>
              <a:gd name="connsiteX0" fmla="*/ 0 w 10882948"/>
              <a:gd name="connsiteY0" fmla="*/ 98276 h 589644"/>
              <a:gd name="connsiteX1" fmla="*/ 98276 w 10882948"/>
              <a:gd name="connsiteY1" fmla="*/ 0 h 589644"/>
              <a:gd name="connsiteX2" fmla="*/ 798829 w 10882948"/>
              <a:gd name="connsiteY2" fmla="*/ 0 h 589644"/>
              <a:gd name="connsiteX3" fmla="*/ 1606245 w 10882948"/>
              <a:gd name="connsiteY3" fmla="*/ 0 h 589644"/>
              <a:gd name="connsiteX4" fmla="*/ 2199934 w 10882948"/>
              <a:gd name="connsiteY4" fmla="*/ 0 h 589644"/>
              <a:gd name="connsiteX5" fmla="*/ 3007350 w 10882948"/>
              <a:gd name="connsiteY5" fmla="*/ 0 h 589644"/>
              <a:gd name="connsiteX6" fmla="*/ 3387311 w 10882948"/>
              <a:gd name="connsiteY6" fmla="*/ 0 h 589644"/>
              <a:gd name="connsiteX7" fmla="*/ 4194728 w 10882948"/>
              <a:gd name="connsiteY7" fmla="*/ 0 h 589644"/>
              <a:gd name="connsiteX8" fmla="*/ 4574689 w 10882948"/>
              <a:gd name="connsiteY8" fmla="*/ 0 h 589644"/>
              <a:gd name="connsiteX9" fmla="*/ 5382105 w 10882948"/>
              <a:gd name="connsiteY9" fmla="*/ 0 h 589644"/>
              <a:gd name="connsiteX10" fmla="*/ 5868930 w 10882948"/>
              <a:gd name="connsiteY10" fmla="*/ 0 h 589644"/>
              <a:gd name="connsiteX11" fmla="*/ 6355755 w 10882948"/>
              <a:gd name="connsiteY11" fmla="*/ 0 h 589644"/>
              <a:gd name="connsiteX12" fmla="*/ 6628851 w 10882948"/>
              <a:gd name="connsiteY12" fmla="*/ 0 h 589644"/>
              <a:gd name="connsiteX13" fmla="*/ 6901948 w 10882948"/>
              <a:gd name="connsiteY13" fmla="*/ 0 h 589644"/>
              <a:gd name="connsiteX14" fmla="*/ 7281909 w 10882948"/>
              <a:gd name="connsiteY14" fmla="*/ 0 h 589644"/>
              <a:gd name="connsiteX15" fmla="*/ 7875598 w 10882948"/>
              <a:gd name="connsiteY15" fmla="*/ 0 h 589644"/>
              <a:gd name="connsiteX16" fmla="*/ 8362422 w 10882948"/>
              <a:gd name="connsiteY16" fmla="*/ 0 h 589644"/>
              <a:gd name="connsiteX17" fmla="*/ 8849247 w 10882948"/>
              <a:gd name="connsiteY17" fmla="*/ 0 h 589644"/>
              <a:gd name="connsiteX18" fmla="*/ 9549800 w 10882948"/>
              <a:gd name="connsiteY18" fmla="*/ 0 h 589644"/>
              <a:gd name="connsiteX19" fmla="*/ 9929760 w 10882948"/>
              <a:gd name="connsiteY19" fmla="*/ 0 h 589644"/>
              <a:gd name="connsiteX20" fmla="*/ 10784672 w 10882948"/>
              <a:gd name="connsiteY20" fmla="*/ 0 h 589644"/>
              <a:gd name="connsiteX21" fmla="*/ 10882948 w 10882948"/>
              <a:gd name="connsiteY21" fmla="*/ 98276 h 589644"/>
              <a:gd name="connsiteX22" fmla="*/ 10882948 w 10882948"/>
              <a:gd name="connsiteY22" fmla="*/ 491368 h 589644"/>
              <a:gd name="connsiteX23" fmla="*/ 10784672 w 10882948"/>
              <a:gd name="connsiteY23" fmla="*/ 589644 h 589644"/>
              <a:gd name="connsiteX24" fmla="*/ 10084119 w 10882948"/>
              <a:gd name="connsiteY24" fmla="*/ 589644 h 589644"/>
              <a:gd name="connsiteX25" fmla="*/ 9811023 w 10882948"/>
              <a:gd name="connsiteY25" fmla="*/ 589644 h 589644"/>
              <a:gd name="connsiteX26" fmla="*/ 9003606 w 10882948"/>
              <a:gd name="connsiteY26" fmla="*/ 589644 h 589644"/>
              <a:gd name="connsiteX27" fmla="*/ 8303053 w 10882948"/>
              <a:gd name="connsiteY27" fmla="*/ 589644 h 589644"/>
              <a:gd name="connsiteX28" fmla="*/ 8029957 w 10882948"/>
              <a:gd name="connsiteY28" fmla="*/ 589644 h 589644"/>
              <a:gd name="connsiteX29" fmla="*/ 7329404 w 10882948"/>
              <a:gd name="connsiteY29" fmla="*/ 589644 h 589644"/>
              <a:gd name="connsiteX30" fmla="*/ 6628851 w 10882948"/>
              <a:gd name="connsiteY30" fmla="*/ 589644 h 589644"/>
              <a:gd name="connsiteX31" fmla="*/ 5821435 w 10882948"/>
              <a:gd name="connsiteY31" fmla="*/ 589644 h 589644"/>
              <a:gd name="connsiteX32" fmla="*/ 5120882 w 10882948"/>
              <a:gd name="connsiteY32" fmla="*/ 589644 h 589644"/>
              <a:gd name="connsiteX33" fmla="*/ 4420329 w 10882948"/>
              <a:gd name="connsiteY33" fmla="*/ 589644 h 589644"/>
              <a:gd name="connsiteX34" fmla="*/ 4040369 w 10882948"/>
              <a:gd name="connsiteY34" fmla="*/ 589644 h 589644"/>
              <a:gd name="connsiteX35" fmla="*/ 3553544 w 10882948"/>
              <a:gd name="connsiteY35" fmla="*/ 589644 h 589644"/>
              <a:gd name="connsiteX36" fmla="*/ 3066719 w 10882948"/>
              <a:gd name="connsiteY36" fmla="*/ 589644 h 589644"/>
              <a:gd name="connsiteX37" fmla="*/ 2366167 w 10882948"/>
              <a:gd name="connsiteY37" fmla="*/ 589644 h 589644"/>
              <a:gd name="connsiteX38" fmla="*/ 1772478 w 10882948"/>
              <a:gd name="connsiteY38" fmla="*/ 589644 h 589644"/>
              <a:gd name="connsiteX39" fmla="*/ 1499381 w 10882948"/>
              <a:gd name="connsiteY39" fmla="*/ 589644 h 589644"/>
              <a:gd name="connsiteX40" fmla="*/ 691965 w 10882948"/>
              <a:gd name="connsiteY40" fmla="*/ 589644 h 589644"/>
              <a:gd name="connsiteX41" fmla="*/ 98276 w 10882948"/>
              <a:gd name="connsiteY41" fmla="*/ 589644 h 589644"/>
              <a:gd name="connsiteX42" fmla="*/ 0 w 10882948"/>
              <a:gd name="connsiteY42" fmla="*/ 491368 h 589644"/>
              <a:gd name="connsiteX43" fmla="*/ 0 w 10882948"/>
              <a:gd name="connsiteY43" fmla="*/ 98276 h 58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882948" h="589644" fill="none" extrusionOk="0">
                <a:moveTo>
                  <a:pt x="0" y="98276"/>
                </a:moveTo>
                <a:cubicBezTo>
                  <a:pt x="-2205" y="46168"/>
                  <a:pt x="46377" y="3867"/>
                  <a:pt x="98276" y="0"/>
                </a:cubicBezTo>
                <a:cubicBezTo>
                  <a:pt x="283300" y="-11948"/>
                  <a:pt x="497324" y="60868"/>
                  <a:pt x="798829" y="0"/>
                </a:cubicBezTo>
                <a:cubicBezTo>
                  <a:pt x="1100334" y="-60868"/>
                  <a:pt x="1316045" y="67223"/>
                  <a:pt x="1606245" y="0"/>
                </a:cubicBezTo>
                <a:cubicBezTo>
                  <a:pt x="1896445" y="-67223"/>
                  <a:pt x="2014726" y="64725"/>
                  <a:pt x="2199934" y="0"/>
                </a:cubicBezTo>
                <a:cubicBezTo>
                  <a:pt x="2385142" y="-64725"/>
                  <a:pt x="2644559" y="71506"/>
                  <a:pt x="3007350" y="0"/>
                </a:cubicBezTo>
                <a:cubicBezTo>
                  <a:pt x="3370141" y="-71506"/>
                  <a:pt x="3220732" y="20102"/>
                  <a:pt x="3387311" y="0"/>
                </a:cubicBezTo>
                <a:cubicBezTo>
                  <a:pt x="3553890" y="-20102"/>
                  <a:pt x="3917766" y="59999"/>
                  <a:pt x="4194728" y="0"/>
                </a:cubicBezTo>
                <a:cubicBezTo>
                  <a:pt x="4471690" y="-59999"/>
                  <a:pt x="4485824" y="40391"/>
                  <a:pt x="4574689" y="0"/>
                </a:cubicBezTo>
                <a:cubicBezTo>
                  <a:pt x="4663554" y="-40391"/>
                  <a:pt x="5172459" y="33838"/>
                  <a:pt x="5382105" y="0"/>
                </a:cubicBezTo>
                <a:cubicBezTo>
                  <a:pt x="5591751" y="-33838"/>
                  <a:pt x="5761995" y="1499"/>
                  <a:pt x="5868930" y="0"/>
                </a:cubicBezTo>
                <a:cubicBezTo>
                  <a:pt x="5975866" y="-1499"/>
                  <a:pt x="6229368" y="39202"/>
                  <a:pt x="6355755" y="0"/>
                </a:cubicBezTo>
                <a:cubicBezTo>
                  <a:pt x="6482142" y="-39202"/>
                  <a:pt x="6543411" y="25433"/>
                  <a:pt x="6628851" y="0"/>
                </a:cubicBezTo>
                <a:cubicBezTo>
                  <a:pt x="6714291" y="-25433"/>
                  <a:pt x="6796853" y="11278"/>
                  <a:pt x="6901948" y="0"/>
                </a:cubicBezTo>
                <a:cubicBezTo>
                  <a:pt x="7007043" y="-11278"/>
                  <a:pt x="7160537" y="7493"/>
                  <a:pt x="7281909" y="0"/>
                </a:cubicBezTo>
                <a:cubicBezTo>
                  <a:pt x="7403281" y="-7493"/>
                  <a:pt x="7630008" y="47393"/>
                  <a:pt x="7875598" y="0"/>
                </a:cubicBezTo>
                <a:cubicBezTo>
                  <a:pt x="8121188" y="-47393"/>
                  <a:pt x="8195375" y="51120"/>
                  <a:pt x="8362422" y="0"/>
                </a:cubicBezTo>
                <a:cubicBezTo>
                  <a:pt x="8529469" y="-51120"/>
                  <a:pt x="8673789" y="18906"/>
                  <a:pt x="8849247" y="0"/>
                </a:cubicBezTo>
                <a:cubicBezTo>
                  <a:pt x="9024706" y="-18906"/>
                  <a:pt x="9359622" y="77691"/>
                  <a:pt x="9549800" y="0"/>
                </a:cubicBezTo>
                <a:cubicBezTo>
                  <a:pt x="9739978" y="-77691"/>
                  <a:pt x="9781311" y="16220"/>
                  <a:pt x="9929760" y="0"/>
                </a:cubicBezTo>
                <a:cubicBezTo>
                  <a:pt x="10078209" y="-16220"/>
                  <a:pt x="10377334" y="23047"/>
                  <a:pt x="10784672" y="0"/>
                </a:cubicBezTo>
                <a:cubicBezTo>
                  <a:pt x="10849041" y="4747"/>
                  <a:pt x="10882249" y="42290"/>
                  <a:pt x="10882948" y="98276"/>
                </a:cubicBezTo>
                <a:cubicBezTo>
                  <a:pt x="10911322" y="235355"/>
                  <a:pt x="10875041" y="406511"/>
                  <a:pt x="10882948" y="491368"/>
                </a:cubicBezTo>
                <a:cubicBezTo>
                  <a:pt x="10894507" y="539188"/>
                  <a:pt x="10838579" y="595810"/>
                  <a:pt x="10784672" y="589644"/>
                </a:cubicBezTo>
                <a:cubicBezTo>
                  <a:pt x="10637703" y="589756"/>
                  <a:pt x="10428780" y="529317"/>
                  <a:pt x="10084119" y="589644"/>
                </a:cubicBezTo>
                <a:cubicBezTo>
                  <a:pt x="9739458" y="649971"/>
                  <a:pt x="9943333" y="577607"/>
                  <a:pt x="9811023" y="589644"/>
                </a:cubicBezTo>
                <a:cubicBezTo>
                  <a:pt x="9678713" y="601681"/>
                  <a:pt x="9216741" y="521151"/>
                  <a:pt x="9003606" y="589644"/>
                </a:cubicBezTo>
                <a:cubicBezTo>
                  <a:pt x="8790471" y="658137"/>
                  <a:pt x="8466383" y="516035"/>
                  <a:pt x="8303053" y="589644"/>
                </a:cubicBezTo>
                <a:cubicBezTo>
                  <a:pt x="8139723" y="663253"/>
                  <a:pt x="8131819" y="577161"/>
                  <a:pt x="8029957" y="589644"/>
                </a:cubicBezTo>
                <a:cubicBezTo>
                  <a:pt x="7928095" y="602127"/>
                  <a:pt x="7637992" y="550624"/>
                  <a:pt x="7329404" y="589644"/>
                </a:cubicBezTo>
                <a:cubicBezTo>
                  <a:pt x="7020816" y="628664"/>
                  <a:pt x="6963630" y="545376"/>
                  <a:pt x="6628851" y="589644"/>
                </a:cubicBezTo>
                <a:cubicBezTo>
                  <a:pt x="6294072" y="633912"/>
                  <a:pt x="6160623" y="571752"/>
                  <a:pt x="5821435" y="589644"/>
                </a:cubicBezTo>
                <a:cubicBezTo>
                  <a:pt x="5482247" y="607536"/>
                  <a:pt x="5330224" y="568528"/>
                  <a:pt x="5120882" y="589644"/>
                </a:cubicBezTo>
                <a:cubicBezTo>
                  <a:pt x="4911540" y="610760"/>
                  <a:pt x="4695409" y="569714"/>
                  <a:pt x="4420329" y="589644"/>
                </a:cubicBezTo>
                <a:cubicBezTo>
                  <a:pt x="4145249" y="609574"/>
                  <a:pt x="4181766" y="580876"/>
                  <a:pt x="4040369" y="589644"/>
                </a:cubicBezTo>
                <a:cubicBezTo>
                  <a:pt x="3898972" y="598412"/>
                  <a:pt x="3727104" y="579617"/>
                  <a:pt x="3553544" y="589644"/>
                </a:cubicBezTo>
                <a:cubicBezTo>
                  <a:pt x="3379984" y="599671"/>
                  <a:pt x="3179134" y="547559"/>
                  <a:pt x="3066719" y="589644"/>
                </a:cubicBezTo>
                <a:cubicBezTo>
                  <a:pt x="2954304" y="631729"/>
                  <a:pt x="2578451" y="560813"/>
                  <a:pt x="2366167" y="589644"/>
                </a:cubicBezTo>
                <a:cubicBezTo>
                  <a:pt x="2153883" y="618475"/>
                  <a:pt x="2014137" y="557219"/>
                  <a:pt x="1772478" y="589644"/>
                </a:cubicBezTo>
                <a:cubicBezTo>
                  <a:pt x="1530819" y="622069"/>
                  <a:pt x="1605638" y="571623"/>
                  <a:pt x="1499381" y="589644"/>
                </a:cubicBezTo>
                <a:cubicBezTo>
                  <a:pt x="1393124" y="607665"/>
                  <a:pt x="893375" y="515310"/>
                  <a:pt x="691965" y="589644"/>
                </a:cubicBezTo>
                <a:cubicBezTo>
                  <a:pt x="490555" y="663978"/>
                  <a:pt x="337964" y="529278"/>
                  <a:pt x="98276" y="589644"/>
                </a:cubicBezTo>
                <a:cubicBezTo>
                  <a:pt x="31122" y="586199"/>
                  <a:pt x="5770" y="533599"/>
                  <a:pt x="0" y="491368"/>
                </a:cubicBezTo>
                <a:cubicBezTo>
                  <a:pt x="-4731" y="385408"/>
                  <a:pt x="4331" y="204457"/>
                  <a:pt x="0" y="98276"/>
                </a:cubicBezTo>
                <a:close/>
              </a:path>
              <a:path w="10882948" h="589644" stroke="0" extrusionOk="0">
                <a:moveTo>
                  <a:pt x="0" y="98276"/>
                </a:moveTo>
                <a:cubicBezTo>
                  <a:pt x="7252" y="37482"/>
                  <a:pt x="48717" y="-7722"/>
                  <a:pt x="98276" y="0"/>
                </a:cubicBezTo>
                <a:cubicBezTo>
                  <a:pt x="317757" y="-31745"/>
                  <a:pt x="452903" y="29289"/>
                  <a:pt x="585101" y="0"/>
                </a:cubicBezTo>
                <a:cubicBezTo>
                  <a:pt x="717299" y="-29289"/>
                  <a:pt x="1062771" y="39305"/>
                  <a:pt x="1392517" y="0"/>
                </a:cubicBezTo>
                <a:cubicBezTo>
                  <a:pt x="1722263" y="-39305"/>
                  <a:pt x="2022643" y="24966"/>
                  <a:pt x="2199934" y="0"/>
                </a:cubicBezTo>
                <a:cubicBezTo>
                  <a:pt x="2377225" y="-24966"/>
                  <a:pt x="2755774" y="11627"/>
                  <a:pt x="2900487" y="0"/>
                </a:cubicBezTo>
                <a:cubicBezTo>
                  <a:pt x="3045200" y="-11627"/>
                  <a:pt x="3394484" y="56527"/>
                  <a:pt x="3601039" y="0"/>
                </a:cubicBezTo>
                <a:cubicBezTo>
                  <a:pt x="3807594" y="-56527"/>
                  <a:pt x="3869520" y="12146"/>
                  <a:pt x="3981000" y="0"/>
                </a:cubicBezTo>
                <a:cubicBezTo>
                  <a:pt x="4092480" y="-12146"/>
                  <a:pt x="4320126" y="2231"/>
                  <a:pt x="4574689" y="0"/>
                </a:cubicBezTo>
                <a:cubicBezTo>
                  <a:pt x="4829252" y="-2231"/>
                  <a:pt x="4939526" y="9141"/>
                  <a:pt x="5061513" y="0"/>
                </a:cubicBezTo>
                <a:cubicBezTo>
                  <a:pt x="5183500" y="-9141"/>
                  <a:pt x="5276379" y="24627"/>
                  <a:pt x="5334610" y="0"/>
                </a:cubicBezTo>
                <a:cubicBezTo>
                  <a:pt x="5392841" y="-24627"/>
                  <a:pt x="5683176" y="43820"/>
                  <a:pt x="5821435" y="0"/>
                </a:cubicBezTo>
                <a:cubicBezTo>
                  <a:pt x="5959694" y="-43820"/>
                  <a:pt x="6283503" y="77523"/>
                  <a:pt x="6521987" y="0"/>
                </a:cubicBezTo>
                <a:cubicBezTo>
                  <a:pt x="6760471" y="-77523"/>
                  <a:pt x="6809537" y="26161"/>
                  <a:pt x="7008812" y="0"/>
                </a:cubicBezTo>
                <a:cubicBezTo>
                  <a:pt x="7208087" y="-26161"/>
                  <a:pt x="7272137" y="54770"/>
                  <a:pt x="7495637" y="0"/>
                </a:cubicBezTo>
                <a:cubicBezTo>
                  <a:pt x="7719137" y="-54770"/>
                  <a:pt x="8116295" y="10487"/>
                  <a:pt x="8303053" y="0"/>
                </a:cubicBezTo>
                <a:cubicBezTo>
                  <a:pt x="8489811" y="-10487"/>
                  <a:pt x="8667748" y="11926"/>
                  <a:pt x="8896742" y="0"/>
                </a:cubicBezTo>
                <a:cubicBezTo>
                  <a:pt x="9125736" y="-11926"/>
                  <a:pt x="9062565" y="20522"/>
                  <a:pt x="9169839" y="0"/>
                </a:cubicBezTo>
                <a:cubicBezTo>
                  <a:pt x="9277113" y="-20522"/>
                  <a:pt x="9526988" y="20016"/>
                  <a:pt x="9656664" y="0"/>
                </a:cubicBezTo>
                <a:cubicBezTo>
                  <a:pt x="9786341" y="-20016"/>
                  <a:pt x="9890917" y="24476"/>
                  <a:pt x="10036624" y="0"/>
                </a:cubicBezTo>
                <a:cubicBezTo>
                  <a:pt x="10182331" y="-24476"/>
                  <a:pt x="10531084" y="77300"/>
                  <a:pt x="10784672" y="0"/>
                </a:cubicBezTo>
                <a:cubicBezTo>
                  <a:pt x="10852499" y="-4490"/>
                  <a:pt x="10891617" y="48983"/>
                  <a:pt x="10882948" y="98276"/>
                </a:cubicBezTo>
                <a:cubicBezTo>
                  <a:pt x="10918103" y="251650"/>
                  <a:pt x="10860867" y="410745"/>
                  <a:pt x="10882948" y="491368"/>
                </a:cubicBezTo>
                <a:cubicBezTo>
                  <a:pt x="10883205" y="558927"/>
                  <a:pt x="10837888" y="579459"/>
                  <a:pt x="10784672" y="589644"/>
                </a:cubicBezTo>
                <a:cubicBezTo>
                  <a:pt x="10580099" y="607284"/>
                  <a:pt x="10409411" y="573272"/>
                  <a:pt x="10190983" y="589644"/>
                </a:cubicBezTo>
                <a:cubicBezTo>
                  <a:pt x="9972555" y="606016"/>
                  <a:pt x="9975155" y="577058"/>
                  <a:pt x="9917887" y="589644"/>
                </a:cubicBezTo>
                <a:cubicBezTo>
                  <a:pt x="9860619" y="602230"/>
                  <a:pt x="9532003" y="555376"/>
                  <a:pt x="9431062" y="589644"/>
                </a:cubicBezTo>
                <a:cubicBezTo>
                  <a:pt x="9330121" y="623912"/>
                  <a:pt x="8821129" y="574288"/>
                  <a:pt x="8623645" y="589644"/>
                </a:cubicBezTo>
                <a:cubicBezTo>
                  <a:pt x="8426161" y="605000"/>
                  <a:pt x="8048868" y="514347"/>
                  <a:pt x="7816229" y="589644"/>
                </a:cubicBezTo>
                <a:cubicBezTo>
                  <a:pt x="7583590" y="664941"/>
                  <a:pt x="7602980" y="588097"/>
                  <a:pt x="7436268" y="589644"/>
                </a:cubicBezTo>
                <a:cubicBezTo>
                  <a:pt x="7269556" y="591191"/>
                  <a:pt x="7260886" y="568895"/>
                  <a:pt x="7163171" y="589644"/>
                </a:cubicBezTo>
                <a:cubicBezTo>
                  <a:pt x="7065456" y="610393"/>
                  <a:pt x="7013197" y="560197"/>
                  <a:pt x="6890074" y="589644"/>
                </a:cubicBezTo>
                <a:cubicBezTo>
                  <a:pt x="6766951" y="619091"/>
                  <a:pt x="6339031" y="498175"/>
                  <a:pt x="6082658" y="589644"/>
                </a:cubicBezTo>
                <a:cubicBezTo>
                  <a:pt x="5826285" y="681113"/>
                  <a:pt x="5911786" y="563113"/>
                  <a:pt x="5809561" y="589644"/>
                </a:cubicBezTo>
                <a:cubicBezTo>
                  <a:pt x="5707336" y="616175"/>
                  <a:pt x="5305812" y="507021"/>
                  <a:pt x="5109008" y="589644"/>
                </a:cubicBezTo>
                <a:cubicBezTo>
                  <a:pt x="4912204" y="672267"/>
                  <a:pt x="4730149" y="547370"/>
                  <a:pt x="4408456" y="589644"/>
                </a:cubicBezTo>
                <a:cubicBezTo>
                  <a:pt x="4086763" y="631918"/>
                  <a:pt x="3922664" y="531644"/>
                  <a:pt x="3601039" y="589644"/>
                </a:cubicBezTo>
                <a:cubicBezTo>
                  <a:pt x="3279414" y="647644"/>
                  <a:pt x="3090365" y="560518"/>
                  <a:pt x="2793623" y="589644"/>
                </a:cubicBezTo>
                <a:cubicBezTo>
                  <a:pt x="2496881" y="618770"/>
                  <a:pt x="2459365" y="589402"/>
                  <a:pt x="2306798" y="589644"/>
                </a:cubicBezTo>
                <a:cubicBezTo>
                  <a:pt x="2154232" y="589886"/>
                  <a:pt x="2053914" y="569269"/>
                  <a:pt x="1926837" y="589644"/>
                </a:cubicBezTo>
                <a:cubicBezTo>
                  <a:pt x="1799760" y="610019"/>
                  <a:pt x="1586343" y="569567"/>
                  <a:pt x="1333148" y="589644"/>
                </a:cubicBezTo>
                <a:cubicBezTo>
                  <a:pt x="1079953" y="609721"/>
                  <a:pt x="1173667" y="564751"/>
                  <a:pt x="1060052" y="589644"/>
                </a:cubicBezTo>
                <a:cubicBezTo>
                  <a:pt x="946437" y="614537"/>
                  <a:pt x="380471" y="502230"/>
                  <a:pt x="98276" y="589644"/>
                </a:cubicBezTo>
                <a:cubicBezTo>
                  <a:pt x="45191" y="599247"/>
                  <a:pt x="3582" y="555907"/>
                  <a:pt x="0" y="491368"/>
                </a:cubicBezTo>
                <a:cubicBezTo>
                  <a:pt x="-34051" y="346276"/>
                  <a:pt x="26734" y="256777"/>
                  <a:pt x="0" y="98276"/>
                </a:cubicBezTo>
                <a:close/>
              </a:path>
            </a:pathLst>
          </a:custGeom>
          <a:solidFill>
            <a:schemeClr val="accent2">
              <a:lumMod val="40000"/>
              <a:lumOff val="60000"/>
            </a:schemeClr>
          </a:solidFill>
          <a:ln w="38100">
            <a:solidFill>
              <a:schemeClr val="accent2">
                <a:lumMod val="75000"/>
              </a:schemeClr>
            </a:solidFill>
            <a:extLst>
              <a:ext uri="{C807C97D-BFC1-408E-A445-0C87EB9F89A2}">
                <ask:lineSketchStyleProps xmlns:ask="http://schemas.microsoft.com/office/drawing/2018/sketchyshapes" xmlns="" sd="1398996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2800" b="1" dirty="0">
                <a:solidFill>
                  <a:prstClr val="black"/>
                </a:solidFill>
                <a:latin typeface="Sakkal Majalla" panose="02000000000000000000" pitchFamily="2" charset="-78"/>
                <a:cs typeface="Sakkal Majalla" panose="02000000000000000000" pitchFamily="2" charset="-78"/>
              </a:rPr>
              <a:t>1- </a:t>
            </a:r>
            <a:r>
              <a:rPr lang="ar-BH" sz="2800" b="1" dirty="0">
                <a:solidFill>
                  <a:prstClr val="black"/>
                </a:solidFill>
                <a:latin typeface="Sakkal Majalla" panose="02000000000000000000" pitchFamily="2" charset="-78"/>
                <a:cs typeface="Sakkal Majalla" panose="02000000000000000000" pitchFamily="2" charset="-78"/>
              </a:rPr>
              <a:t>وضّح المفهوم الشرعيّ للغيبة.</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2" name="مستطيل ذو زوايا قطرية مستديرة 26">
            <a:extLst>
              <a:ext uri="{FF2B5EF4-FFF2-40B4-BE49-F238E27FC236}">
                <a16:creationId xmlns:a16="http://schemas.microsoft.com/office/drawing/2014/main" id="{B9478E74-2AAB-4E6B-AE44-3384171CDB19}"/>
              </a:ext>
            </a:extLst>
          </p:cNvPr>
          <p:cNvSpPr/>
          <p:nvPr/>
        </p:nvSpPr>
        <p:spPr>
          <a:xfrm>
            <a:off x="654524" y="5759996"/>
            <a:ext cx="10882948" cy="589644"/>
          </a:xfrm>
          <a:prstGeom prst="round2DiagRect">
            <a:avLst/>
          </a:prstGeom>
          <a:solidFill>
            <a:schemeClr val="accent2">
              <a:lumMod val="40000"/>
              <a:lumOff val="60000"/>
            </a:schemeClr>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600" b="1" dirty="0">
                <a:solidFill>
                  <a:srgbClr val="FF0000"/>
                </a:solidFill>
                <a:latin typeface="Sakkal Majalla" panose="02000000000000000000" pitchFamily="2" charset="-78"/>
                <a:cs typeface="Sakkal Majalla" panose="02000000000000000000" pitchFamily="2" charset="-78"/>
              </a:rPr>
              <a:t>الغيبة هي: "</a:t>
            </a:r>
            <a:r>
              <a:rPr lang="ar-SA" sz="2600" b="1" dirty="0">
                <a:solidFill>
                  <a:srgbClr val="FF0000"/>
                </a:solidFill>
                <a:latin typeface="Sakkal Majalla" panose="02000000000000000000" pitchFamily="2" charset="-78"/>
                <a:cs typeface="Sakkal Majalla" panose="02000000000000000000" pitchFamily="2" charset="-78"/>
              </a:rPr>
              <a:t>ذكر المسلم أخاه بما يكره في غيابه حتّى ولو كان ما يذكره صحيحًا وصادقًا</a:t>
            </a:r>
            <a:r>
              <a:rPr lang="ar-BH" sz="2600" b="1" dirty="0">
                <a:solidFill>
                  <a:srgbClr val="FF0000"/>
                </a:solidFill>
                <a:latin typeface="Sakkal Majalla" panose="02000000000000000000" pitchFamily="2" charset="-78"/>
                <a:cs typeface="Sakkal Majalla" panose="02000000000000000000" pitchFamily="2" charset="-78"/>
              </a:rPr>
              <a:t>".</a:t>
            </a:r>
            <a:endParaRPr kumimoji="0" lang="en-US" sz="26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3" name="Rectangle: Rounded Corners 22">
            <a:extLst>
              <a:ext uri="{FF2B5EF4-FFF2-40B4-BE49-F238E27FC236}">
                <a16:creationId xmlns:a16="http://schemas.microsoft.com/office/drawing/2014/main" id="{1E2D06D2-E91C-4534-9EC9-224C415E0E30}"/>
              </a:ext>
            </a:extLst>
          </p:cNvPr>
          <p:cNvSpPr/>
          <p:nvPr/>
        </p:nvSpPr>
        <p:spPr>
          <a:xfrm>
            <a:off x="2191743" y="953469"/>
            <a:ext cx="7694960" cy="589642"/>
          </a:xfrm>
          <a:custGeom>
            <a:avLst/>
            <a:gdLst>
              <a:gd name="connsiteX0" fmla="*/ 0 w 7694960"/>
              <a:gd name="connsiteY0" fmla="*/ 98276 h 589642"/>
              <a:gd name="connsiteX1" fmla="*/ 98276 w 7694960"/>
              <a:gd name="connsiteY1" fmla="*/ 0 h 589642"/>
              <a:gd name="connsiteX2" fmla="*/ 600093 w 7694960"/>
              <a:gd name="connsiteY2" fmla="*/ 0 h 589642"/>
              <a:gd name="connsiteX3" fmla="*/ 1326861 w 7694960"/>
              <a:gd name="connsiteY3" fmla="*/ 0 h 589642"/>
              <a:gd name="connsiteX4" fmla="*/ 2053630 w 7694960"/>
              <a:gd name="connsiteY4" fmla="*/ 0 h 589642"/>
              <a:gd name="connsiteX5" fmla="*/ 2705415 w 7694960"/>
              <a:gd name="connsiteY5" fmla="*/ 0 h 589642"/>
              <a:gd name="connsiteX6" fmla="*/ 3357199 w 7694960"/>
              <a:gd name="connsiteY6" fmla="*/ 0 h 589642"/>
              <a:gd name="connsiteX7" fmla="*/ 3784032 w 7694960"/>
              <a:gd name="connsiteY7" fmla="*/ 0 h 589642"/>
              <a:gd name="connsiteX8" fmla="*/ 4360833 w 7694960"/>
              <a:gd name="connsiteY8" fmla="*/ 0 h 589642"/>
              <a:gd name="connsiteX9" fmla="*/ 4862649 w 7694960"/>
              <a:gd name="connsiteY9" fmla="*/ 0 h 589642"/>
              <a:gd name="connsiteX10" fmla="*/ 5214497 w 7694960"/>
              <a:gd name="connsiteY10" fmla="*/ 0 h 589642"/>
              <a:gd name="connsiteX11" fmla="*/ 5716314 w 7694960"/>
              <a:gd name="connsiteY11" fmla="*/ 0 h 589642"/>
              <a:gd name="connsiteX12" fmla="*/ 6368099 w 7694960"/>
              <a:gd name="connsiteY12" fmla="*/ 0 h 589642"/>
              <a:gd name="connsiteX13" fmla="*/ 6869915 w 7694960"/>
              <a:gd name="connsiteY13" fmla="*/ 0 h 589642"/>
              <a:gd name="connsiteX14" fmla="*/ 7596684 w 7694960"/>
              <a:gd name="connsiteY14" fmla="*/ 0 h 589642"/>
              <a:gd name="connsiteX15" fmla="*/ 7694960 w 7694960"/>
              <a:gd name="connsiteY15" fmla="*/ 98276 h 589642"/>
              <a:gd name="connsiteX16" fmla="*/ 7694960 w 7694960"/>
              <a:gd name="connsiteY16" fmla="*/ 491366 h 589642"/>
              <a:gd name="connsiteX17" fmla="*/ 7596684 w 7694960"/>
              <a:gd name="connsiteY17" fmla="*/ 589642 h 589642"/>
              <a:gd name="connsiteX18" fmla="*/ 7019883 w 7694960"/>
              <a:gd name="connsiteY18" fmla="*/ 589642 h 589642"/>
              <a:gd name="connsiteX19" fmla="*/ 6668035 w 7694960"/>
              <a:gd name="connsiteY19" fmla="*/ 589642 h 589642"/>
              <a:gd name="connsiteX20" fmla="*/ 6316187 w 7694960"/>
              <a:gd name="connsiteY20" fmla="*/ 589642 h 589642"/>
              <a:gd name="connsiteX21" fmla="*/ 5589418 w 7694960"/>
              <a:gd name="connsiteY21" fmla="*/ 589642 h 589642"/>
              <a:gd name="connsiteX22" fmla="*/ 4862649 w 7694960"/>
              <a:gd name="connsiteY22" fmla="*/ 589642 h 589642"/>
              <a:gd name="connsiteX23" fmla="*/ 4285848 w 7694960"/>
              <a:gd name="connsiteY23" fmla="*/ 589642 h 589642"/>
              <a:gd name="connsiteX24" fmla="*/ 3859016 w 7694960"/>
              <a:gd name="connsiteY24" fmla="*/ 589642 h 589642"/>
              <a:gd name="connsiteX25" fmla="*/ 3507168 w 7694960"/>
              <a:gd name="connsiteY25" fmla="*/ 589642 h 589642"/>
              <a:gd name="connsiteX26" fmla="*/ 3005351 w 7694960"/>
              <a:gd name="connsiteY26" fmla="*/ 589642 h 589642"/>
              <a:gd name="connsiteX27" fmla="*/ 2278582 w 7694960"/>
              <a:gd name="connsiteY27" fmla="*/ 589642 h 589642"/>
              <a:gd name="connsiteX28" fmla="*/ 1551814 w 7694960"/>
              <a:gd name="connsiteY28" fmla="*/ 589642 h 589642"/>
              <a:gd name="connsiteX29" fmla="*/ 1124981 w 7694960"/>
              <a:gd name="connsiteY29" fmla="*/ 589642 h 589642"/>
              <a:gd name="connsiteX30" fmla="*/ 773133 w 7694960"/>
              <a:gd name="connsiteY30" fmla="*/ 589642 h 589642"/>
              <a:gd name="connsiteX31" fmla="*/ 98276 w 7694960"/>
              <a:gd name="connsiteY31" fmla="*/ 589642 h 589642"/>
              <a:gd name="connsiteX32" fmla="*/ 0 w 7694960"/>
              <a:gd name="connsiteY32" fmla="*/ 491366 h 589642"/>
              <a:gd name="connsiteX33" fmla="*/ 0 w 7694960"/>
              <a:gd name="connsiteY33" fmla="*/ 98276 h 58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94960" h="589642" extrusionOk="0">
                <a:moveTo>
                  <a:pt x="0" y="98276"/>
                </a:moveTo>
                <a:cubicBezTo>
                  <a:pt x="7252" y="37482"/>
                  <a:pt x="48717" y="-7722"/>
                  <a:pt x="98276" y="0"/>
                </a:cubicBezTo>
                <a:cubicBezTo>
                  <a:pt x="285969" y="-8463"/>
                  <a:pt x="438307" y="30725"/>
                  <a:pt x="600093" y="0"/>
                </a:cubicBezTo>
                <a:cubicBezTo>
                  <a:pt x="761879" y="-30725"/>
                  <a:pt x="1179989" y="49348"/>
                  <a:pt x="1326861" y="0"/>
                </a:cubicBezTo>
                <a:cubicBezTo>
                  <a:pt x="1473733" y="-49348"/>
                  <a:pt x="1822741" y="34383"/>
                  <a:pt x="2053630" y="0"/>
                </a:cubicBezTo>
                <a:cubicBezTo>
                  <a:pt x="2284519" y="-34383"/>
                  <a:pt x="2537686" y="50940"/>
                  <a:pt x="2705415" y="0"/>
                </a:cubicBezTo>
                <a:cubicBezTo>
                  <a:pt x="2873145" y="-50940"/>
                  <a:pt x="3039012" y="38571"/>
                  <a:pt x="3357199" y="0"/>
                </a:cubicBezTo>
                <a:cubicBezTo>
                  <a:pt x="3675386" y="-38571"/>
                  <a:pt x="3648119" y="7044"/>
                  <a:pt x="3784032" y="0"/>
                </a:cubicBezTo>
                <a:cubicBezTo>
                  <a:pt x="3919945" y="-7044"/>
                  <a:pt x="4213401" y="53386"/>
                  <a:pt x="4360833" y="0"/>
                </a:cubicBezTo>
                <a:cubicBezTo>
                  <a:pt x="4508265" y="-53386"/>
                  <a:pt x="4655689" y="50326"/>
                  <a:pt x="4862649" y="0"/>
                </a:cubicBezTo>
                <a:cubicBezTo>
                  <a:pt x="5069609" y="-50326"/>
                  <a:pt x="5070656" y="13779"/>
                  <a:pt x="5214497" y="0"/>
                </a:cubicBezTo>
                <a:cubicBezTo>
                  <a:pt x="5358338" y="-13779"/>
                  <a:pt x="5518160" y="10759"/>
                  <a:pt x="5716314" y="0"/>
                </a:cubicBezTo>
                <a:cubicBezTo>
                  <a:pt x="5914468" y="-10759"/>
                  <a:pt x="6089582" y="33003"/>
                  <a:pt x="6368099" y="0"/>
                </a:cubicBezTo>
                <a:cubicBezTo>
                  <a:pt x="6646616" y="-33003"/>
                  <a:pt x="6746125" y="6701"/>
                  <a:pt x="6869915" y="0"/>
                </a:cubicBezTo>
                <a:cubicBezTo>
                  <a:pt x="6993705" y="-6701"/>
                  <a:pt x="7239559" y="2068"/>
                  <a:pt x="7596684" y="0"/>
                </a:cubicBezTo>
                <a:cubicBezTo>
                  <a:pt x="7657379" y="-1426"/>
                  <a:pt x="7683286" y="47135"/>
                  <a:pt x="7694960" y="98276"/>
                </a:cubicBezTo>
                <a:cubicBezTo>
                  <a:pt x="7716859" y="197702"/>
                  <a:pt x="7663714" y="368271"/>
                  <a:pt x="7694960" y="491366"/>
                </a:cubicBezTo>
                <a:cubicBezTo>
                  <a:pt x="7704928" y="545059"/>
                  <a:pt x="7652975" y="588022"/>
                  <a:pt x="7596684" y="589642"/>
                </a:cubicBezTo>
                <a:cubicBezTo>
                  <a:pt x="7327803" y="647089"/>
                  <a:pt x="7263113" y="560103"/>
                  <a:pt x="7019883" y="589642"/>
                </a:cubicBezTo>
                <a:cubicBezTo>
                  <a:pt x="6776653" y="619181"/>
                  <a:pt x="6793761" y="575514"/>
                  <a:pt x="6668035" y="589642"/>
                </a:cubicBezTo>
                <a:cubicBezTo>
                  <a:pt x="6542309" y="603770"/>
                  <a:pt x="6463474" y="575437"/>
                  <a:pt x="6316187" y="589642"/>
                </a:cubicBezTo>
                <a:cubicBezTo>
                  <a:pt x="6168900" y="603847"/>
                  <a:pt x="5849200" y="520384"/>
                  <a:pt x="5589418" y="589642"/>
                </a:cubicBezTo>
                <a:cubicBezTo>
                  <a:pt x="5329636" y="658900"/>
                  <a:pt x="5155189" y="552064"/>
                  <a:pt x="4862649" y="589642"/>
                </a:cubicBezTo>
                <a:cubicBezTo>
                  <a:pt x="4570109" y="627220"/>
                  <a:pt x="4499698" y="571748"/>
                  <a:pt x="4285848" y="589642"/>
                </a:cubicBezTo>
                <a:cubicBezTo>
                  <a:pt x="4071998" y="607536"/>
                  <a:pt x="3977769" y="584691"/>
                  <a:pt x="3859016" y="589642"/>
                </a:cubicBezTo>
                <a:cubicBezTo>
                  <a:pt x="3740263" y="594593"/>
                  <a:pt x="3650186" y="570373"/>
                  <a:pt x="3507168" y="589642"/>
                </a:cubicBezTo>
                <a:cubicBezTo>
                  <a:pt x="3364150" y="608911"/>
                  <a:pt x="3140820" y="587333"/>
                  <a:pt x="3005351" y="589642"/>
                </a:cubicBezTo>
                <a:cubicBezTo>
                  <a:pt x="2869882" y="591951"/>
                  <a:pt x="2486402" y="585300"/>
                  <a:pt x="2278582" y="589642"/>
                </a:cubicBezTo>
                <a:cubicBezTo>
                  <a:pt x="2070762" y="593984"/>
                  <a:pt x="1729598" y="572678"/>
                  <a:pt x="1551814" y="589642"/>
                </a:cubicBezTo>
                <a:cubicBezTo>
                  <a:pt x="1374030" y="606606"/>
                  <a:pt x="1214352" y="566698"/>
                  <a:pt x="1124981" y="589642"/>
                </a:cubicBezTo>
                <a:cubicBezTo>
                  <a:pt x="1035610" y="612586"/>
                  <a:pt x="844346" y="574091"/>
                  <a:pt x="773133" y="589642"/>
                </a:cubicBezTo>
                <a:cubicBezTo>
                  <a:pt x="701920" y="605193"/>
                  <a:pt x="432933" y="519181"/>
                  <a:pt x="98276" y="589642"/>
                </a:cubicBezTo>
                <a:cubicBezTo>
                  <a:pt x="46756" y="592612"/>
                  <a:pt x="-2680" y="550165"/>
                  <a:pt x="0" y="491366"/>
                </a:cubicBezTo>
                <a:cubicBezTo>
                  <a:pt x="-35181" y="412459"/>
                  <a:pt x="32241" y="214035"/>
                  <a:pt x="0" y="98276"/>
                </a:cubicBezTo>
                <a:close/>
              </a:path>
            </a:pathLst>
          </a:custGeom>
          <a:noFill/>
          <a:ln w="38100">
            <a:extLst>
              <a:ext uri="{C807C97D-BFC1-408E-A445-0C87EB9F89A2}">
                <ask:lineSketchStyleProps xmlns:ask="http://schemas.microsoft.com/office/drawing/2018/sketchyshapes" xmlns="" sd="1398996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انطلاقا من دراستك للآية (12) أجب عمَّا يأتي:</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4" name="Speech Bubble: Rectangle with Corners Rounded 23">
            <a:extLst>
              <a:ext uri="{FF2B5EF4-FFF2-40B4-BE49-F238E27FC236}">
                <a16:creationId xmlns:a16="http://schemas.microsoft.com/office/drawing/2014/main" id="{9BBAA240-CF08-4B63-8842-35A47C1BFF53}"/>
              </a:ext>
            </a:extLst>
          </p:cNvPr>
          <p:cNvSpPr/>
          <p:nvPr/>
        </p:nvSpPr>
        <p:spPr>
          <a:xfrm>
            <a:off x="10016953" y="237292"/>
            <a:ext cx="1856838" cy="809442"/>
          </a:xfrm>
          <a:prstGeom prst="wedgeRoundRectCallout">
            <a:avLst>
              <a:gd name="adj1" fmla="val -50709"/>
              <a:gd name="adj2" fmla="val 93847"/>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5" name="Speech Bubble: Rectangle with Corners Rounded 24">
            <a:extLst>
              <a:ext uri="{FF2B5EF4-FFF2-40B4-BE49-F238E27FC236}">
                <a16:creationId xmlns:a16="http://schemas.microsoft.com/office/drawing/2014/main" id="{23723C5A-7D54-4A1A-8363-7030616520AD}"/>
              </a:ext>
            </a:extLst>
          </p:cNvPr>
          <p:cNvSpPr/>
          <p:nvPr/>
        </p:nvSpPr>
        <p:spPr>
          <a:xfrm>
            <a:off x="10016953" y="237292"/>
            <a:ext cx="1856838" cy="809442"/>
          </a:xfrm>
          <a:prstGeom prst="wedgeRoundRectCallout">
            <a:avLst>
              <a:gd name="adj1" fmla="val -50710"/>
              <a:gd name="adj2" fmla="val 95762"/>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أحسنت...</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2405400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000" fill="hold"/>
                                        <p:tgtEl>
                                          <p:spTgt spid="13"/>
                                        </p:tgtEl>
                                        <p:attrNameLst>
                                          <p:attrName>ppt_w</p:attrName>
                                        </p:attrNameLst>
                                      </p:cBhvr>
                                      <p:tavLst>
                                        <p:tav tm="0">
                                          <p:val>
                                            <p:fltVal val="0"/>
                                          </p:val>
                                        </p:tav>
                                        <p:tav tm="100000">
                                          <p:val>
                                            <p:strVal val="#ppt_w"/>
                                          </p:val>
                                        </p:tav>
                                      </p:tavLst>
                                    </p:anim>
                                    <p:anim calcmode="lin" valueType="num">
                                      <p:cBhvr>
                                        <p:cTn id="8" dur="2000" fill="hold"/>
                                        <p:tgtEl>
                                          <p:spTgt spid="13"/>
                                        </p:tgtEl>
                                        <p:attrNameLst>
                                          <p:attrName>ppt_h</p:attrName>
                                        </p:attrNameLst>
                                      </p:cBhvr>
                                      <p:tavLst>
                                        <p:tav tm="0">
                                          <p:val>
                                            <p:fltVal val="0"/>
                                          </p:val>
                                        </p:tav>
                                        <p:tav tm="100000">
                                          <p:val>
                                            <p:strVal val="#ppt_h"/>
                                          </p:val>
                                        </p:tav>
                                      </p:tavLst>
                                    </p:anim>
                                    <p:animEffect transition="in" filter="fade">
                                      <p:cBhvr>
                                        <p:cTn id="9" dur="2000"/>
                                        <p:tgtEl>
                                          <p:spTgt spid="1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80">
                                          <p:stCondLst>
                                            <p:cond delay="0"/>
                                          </p:stCondLst>
                                        </p:cTn>
                                        <p:tgtEl>
                                          <p:spTgt spid="23"/>
                                        </p:tgtEl>
                                      </p:cBhvr>
                                    </p:animEffect>
                                    <p:anim calcmode="lin" valueType="num">
                                      <p:cBhvr>
                                        <p:cTn id="14"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9" dur="26">
                                          <p:stCondLst>
                                            <p:cond delay="650"/>
                                          </p:stCondLst>
                                        </p:cTn>
                                        <p:tgtEl>
                                          <p:spTgt spid="23"/>
                                        </p:tgtEl>
                                      </p:cBhvr>
                                      <p:to x="100000" y="60000"/>
                                    </p:animScale>
                                    <p:animScale>
                                      <p:cBhvr>
                                        <p:cTn id="20" dur="166" decel="50000">
                                          <p:stCondLst>
                                            <p:cond delay="676"/>
                                          </p:stCondLst>
                                        </p:cTn>
                                        <p:tgtEl>
                                          <p:spTgt spid="23"/>
                                        </p:tgtEl>
                                      </p:cBhvr>
                                      <p:to x="100000" y="100000"/>
                                    </p:animScale>
                                    <p:animScale>
                                      <p:cBhvr>
                                        <p:cTn id="21" dur="26">
                                          <p:stCondLst>
                                            <p:cond delay="1312"/>
                                          </p:stCondLst>
                                        </p:cTn>
                                        <p:tgtEl>
                                          <p:spTgt spid="23"/>
                                        </p:tgtEl>
                                      </p:cBhvr>
                                      <p:to x="100000" y="80000"/>
                                    </p:animScale>
                                    <p:animScale>
                                      <p:cBhvr>
                                        <p:cTn id="22" dur="166" decel="50000">
                                          <p:stCondLst>
                                            <p:cond delay="1338"/>
                                          </p:stCondLst>
                                        </p:cTn>
                                        <p:tgtEl>
                                          <p:spTgt spid="23"/>
                                        </p:tgtEl>
                                      </p:cBhvr>
                                      <p:to x="100000" y="100000"/>
                                    </p:animScale>
                                    <p:animScale>
                                      <p:cBhvr>
                                        <p:cTn id="23" dur="26">
                                          <p:stCondLst>
                                            <p:cond delay="1642"/>
                                          </p:stCondLst>
                                        </p:cTn>
                                        <p:tgtEl>
                                          <p:spTgt spid="23"/>
                                        </p:tgtEl>
                                      </p:cBhvr>
                                      <p:to x="100000" y="90000"/>
                                    </p:animScale>
                                    <p:animScale>
                                      <p:cBhvr>
                                        <p:cTn id="24" dur="166" decel="50000">
                                          <p:stCondLst>
                                            <p:cond delay="1668"/>
                                          </p:stCondLst>
                                        </p:cTn>
                                        <p:tgtEl>
                                          <p:spTgt spid="23"/>
                                        </p:tgtEl>
                                      </p:cBhvr>
                                      <p:to x="100000" y="100000"/>
                                    </p:animScale>
                                    <p:animScale>
                                      <p:cBhvr>
                                        <p:cTn id="25" dur="26">
                                          <p:stCondLst>
                                            <p:cond delay="1808"/>
                                          </p:stCondLst>
                                        </p:cTn>
                                        <p:tgtEl>
                                          <p:spTgt spid="23"/>
                                        </p:tgtEl>
                                      </p:cBhvr>
                                      <p:to x="100000" y="95000"/>
                                    </p:animScale>
                                    <p:animScale>
                                      <p:cBhvr>
                                        <p:cTn id="26" dur="166" decel="50000">
                                          <p:stCondLst>
                                            <p:cond delay="1834"/>
                                          </p:stCondLst>
                                        </p:cTn>
                                        <p:tgtEl>
                                          <p:spTgt spid="23"/>
                                        </p:tgtEl>
                                      </p:cBhvr>
                                      <p:to x="100000" y="100000"/>
                                    </p:animScale>
                                  </p:childTnLst>
                                </p:cTn>
                              </p:par>
                            </p:childTnLst>
                          </p:cTn>
                        </p:par>
                        <p:par>
                          <p:cTn id="27" fill="hold">
                            <p:stCondLst>
                              <p:cond delay="4000"/>
                            </p:stCondLst>
                            <p:childTnLst>
                              <p:par>
                                <p:cTn id="28" presetID="26"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80">
                                          <p:stCondLst>
                                            <p:cond delay="0"/>
                                          </p:stCondLst>
                                        </p:cTn>
                                        <p:tgtEl>
                                          <p:spTgt spid="15"/>
                                        </p:tgtEl>
                                      </p:cBhvr>
                                    </p:animEffect>
                                    <p:anim calcmode="lin" valueType="num">
                                      <p:cBhvr>
                                        <p:cTn id="3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6" dur="26">
                                          <p:stCondLst>
                                            <p:cond delay="650"/>
                                          </p:stCondLst>
                                        </p:cTn>
                                        <p:tgtEl>
                                          <p:spTgt spid="15"/>
                                        </p:tgtEl>
                                      </p:cBhvr>
                                      <p:to x="100000" y="60000"/>
                                    </p:animScale>
                                    <p:animScale>
                                      <p:cBhvr>
                                        <p:cTn id="37" dur="166" decel="50000">
                                          <p:stCondLst>
                                            <p:cond delay="676"/>
                                          </p:stCondLst>
                                        </p:cTn>
                                        <p:tgtEl>
                                          <p:spTgt spid="15"/>
                                        </p:tgtEl>
                                      </p:cBhvr>
                                      <p:to x="100000" y="100000"/>
                                    </p:animScale>
                                    <p:animScale>
                                      <p:cBhvr>
                                        <p:cTn id="38" dur="26">
                                          <p:stCondLst>
                                            <p:cond delay="1312"/>
                                          </p:stCondLst>
                                        </p:cTn>
                                        <p:tgtEl>
                                          <p:spTgt spid="15"/>
                                        </p:tgtEl>
                                      </p:cBhvr>
                                      <p:to x="100000" y="80000"/>
                                    </p:animScale>
                                    <p:animScale>
                                      <p:cBhvr>
                                        <p:cTn id="39" dur="166" decel="50000">
                                          <p:stCondLst>
                                            <p:cond delay="1338"/>
                                          </p:stCondLst>
                                        </p:cTn>
                                        <p:tgtEl>
                                          <p:spTgt spid="15"/>
                                        </p:tgtEl>
                                      </p:cBhvr>
                                      <p:to x="100000" y="100000"/>
                                    </p:animScale>
                                    <p:animScale>
                                      <p:cBhvr>
                                        <p:cTn id="40" dur="26">
                                          <p:stCondLst>
                                            <p:cond delay="1642"/>
                                          </p:stCondLst>
                                        </p:cTn>
                                        <p:tgtEl>
                                          <p:spTgt spid="15"/>
                                        </p:tgtEl>
                                      </p:cBhvr>
                                      <p:to x="100000" y="90000"/>
                                    </p:animScale>
                                    <p:animScale>
                                      <p:cBhvr>
                                        <p:cTn id="41" dur="166" decel="50000">
                                          <p:stCondLst>
                                            <p:cond delay="1668"/>
                                          </p:stCondLst>
                                        </p:cTn>
                                        <p:tgtEl>
                                          <p:spTgt spid="15"/>
                                        </p:tgtEl>
                                      </p:cBhvr>
                                      <p:to x="100000" y="100000"/>
                                    </p:animScale>
                                    <p:animScale>
                                      <p:cBhvr>
                                        <p:cTn id="42" dur="26">
                                          <p:stCondLst>
                                            <p:cond delay="1808"/>
                                          </p:stCondLst>
                                        </p:cTn>
                                        <p:tgtEl>
                                          <p:spTgt spid="15"/>
                                        </p:tgtEl>
                                      </p:cBhvr>
                                      <p:to x="100000" y="95000"/>
                                    </p:animScale>
                                    <p:animScale>
                                      <p:cBhvr>
                                        <p:cTn id="43" dur="166" decel="50000">
                                          <p:stCondLst>
                                            <p:cond delay="1834"/>
                                          </p:stCondLst>
                                        </p:cTn>
                                        <p:tgtEl>
                                          <p:spTgt spid="15"/>
                                        </p:tgtEl>
                                      </p:cBhvr>
                                      <p:to x="100000" y="100000"/>
                                    </p:animScale>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par>
                          <p:cTn id="50" fill="hold">
                            <p:stCondLst>
                              <p:cond delay="7000"/>
                            </p:stCondLst>
                            <p:childTnLst>
                              <p:par>
                                <p:cTn id="51" presetID="26"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down)">
                                      <p:cBhvr>
                                        <p:cTn id="53" dur="580">
                                          <p:stCondLst>
                                            <p:cond delay="0"/>
                                          </p:stCondLst>
                                        </p:cTn>
                                        <p:tgtEl>
                                          <p:spTgt spid="19"/>
                                        </p:tgtEl>
                                      </p:cBhvr>
                                    </p:animEffect>
                                    <p:anim calcmode="lin" valueType="num">
                                      <p:cBhvr>
                                        <p:cTn id="5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59" dur="26">
                                          <p:stCondLst>
                                            <p:cond delay="650"/>
                                          </p:stCondLst>
                                        </p:cTn>
                                        <p:tgtEl>
                                          <p:spTgt spid="19"/>
                                        </p:tgtEl>
                                      </p:cBhvr>
                                      <p:to x="100000" y="60000"/>
                                    </p:animScale>
                                    <p:animScale>
                                      <p:cBhvr>
                                        <p:cTn id="60" dur="166" decel="50000">
                                          <p:stCondLst>
                                            <p:cond delay="676"/>
                                          </p:stCondLst>
                                        </p:cTn>
                                        <p:tgtEl>
                                          <p:spTgt spid="19"/>
                                        </p:tgtEl>
                                      </p:cBhvr>
                                      <p:to x="100000" y="100000"/>
                                    </p:animScale>
                                    <p:animScale>
                                      <p:cBhvr>
                                        <p:cTn id="61" dur="26">
                                          <p:stCondLst>
                                            <p:cond delay="1312"/>
                                          </p:stCondLst>
                                        </p:cTn>
                                        <p:tgtEl>
                                          <p:spTgt spid="19"/>
                                        </p:tgtEl>
                                      </p:cBhvr>
                                      <p:to x="100000" y="80000"/>
                                    </p:animScale>
                                    <p:animScale>
                                      <p:cBhvr>
                                        <p:cTn id="62" dur="166" decel="50000">
                                          <p:stCondLst>
                                            <p:cond delay="1338"/>
                                          </p:stCondLst>
                                        </p:cTn>
                                        <p:tgtEl>
                                          <p:spTgt spid="19"/>
                                        </p:tgtEl>
                                      </p:cBhvr>
                                      <p:to x="100000" y="100000"/>
                                    </p:animScale>
                                    <p:animScale>
                                      <p:cBhvr>
                                        <p:cTn id="63" dur="26">
                                          <p:stCondLst>
                                            <p:cond delay="1642"/>
                                          </p:stCondLst>
                                        </p:cTn>
                                        <p:tgtEl>
                                          <p:spTgt spid="19"/>
                                        </p:tgtEl>
                                      </p:cBhvr>
                                      <p:to x="100000" y="90000"/>
                                    </p:animScale>
                                    <p:animScale>
                                      <p:cBhvr>
                                        <p:cTn id="64" dur="166" decel="50000">
                                          <p:stCondLst>
                                            <p:cond delay="1668"/>
                                          </p:stCondLst>
                                        </p:cTn>
                                        <p:tgtEl>
                                          <p:spTgt spid="19"/>
                                        </p:tgtEl>
                                      </p:cBhvr>
                                      <p:to x="100000" y="100000"/>
                                    </p:animScale>
                                    <p:animScale>
                                      <p:cBhvr>
                                        <p:cTn id="65" dur="26">
                                          <p:stCondLst>
                                            <p:cond delay="1808"/>
                                          </p:stCondLst>
                                        </p:cTn>
                                        <p:tgtEl>
                                          <p:spTgt spid="19"/>
                                        </p:tgtEl>
                                      </p:cBhvr>
                                      <p:to x="100000" y="95000"/>
                                    </p:animScale>
                                    <p:animScale>
                                      <p:cBhvr>
                                        <p:cTn id="66" dur="166" decel="50000">
                                          <p:stCondLst>
                                            <p:cond delay="1834"/>
                                          </p:stCondLst>
                                        </p:cTn>
                                        <p:tgtEl>
                                          <p:spTgt spid="19"/>
                                        </p:tgtEl>
                                      </p:cBhvr>
                                      <p:to x="100000" y="100000"/>
                                    </p:animScale>
                                  </p:childTnLst>
                                </p:cTn>
                              </p:par>
                            </p:childTnLst>
                          </p:cTn>
                        </p:par>
                        <p:par>
                          <p:cTn id="67" fill="hold">
                            <p:stCondLst>
                              <p:cond delay="9000"/>
                            </p:stCondLst>
                            <p:childTnLst>
                              <p:par>
                                <p:cTn id="68" presetID="42" presetClass="entr" presetSubtype="0"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par>
                          <p:cTn id="73" fill="hold">
                            <p:stCondLst>
                              <p:cond delay="10000"/>
                            </p:stCondLst>
                            <p:childTnLst>
                              <p:par>
                                <p:cTn id="74" presetID="26"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580">
                                          <p:stCondLst>
                                            <p:cond delay="0"/>
                                          </p:stCondLst>
                                        </p:cTn>
                                        <p:tgtEl>
                                          <p:spTgt spid="21"/>
                                        </p:tgtEl>
                                      </p:cBhvr>
                                    </p:animEffect>
                                    <p:anim calcmode="lin" valueType="num">
                                      <p:cBhvr>
                                        <p:cTn id="7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82" dur="26">
                                          <p:stCondLst>
                                            <p:cond delay="650"/>
                                          </p:stCondLst>
                                        </p:cTn>
                                        <p:tgtEl>
                                          <p:spTgt spid="21"/>
                                        </p:tgtEl>
                                      </p:cBhvr>
                                      <p:to x="100000" y="60000"/>
                                    </p:animScale>
                                    <p:animScale>
                                      <p:cBhvr>
                                        <p:cTn id="83" dur="166" decel="50000">
                                          <p:stCondLst>
                                            <p:cond delay="676"/>
                                          </p:stCondLst>
                                        </p:cTn>
                                        <p:tgtEl>
                                          <p:spTgt spid="21"/>
                                        </p:tgtEl>
                                      </p:cBhvr>
                                      <p:to x="100000" y="100000"/>
                                    </p:animScale>
                                    <p:animScale>
                                      <p:cBhvr>
                                        <p:cTn id="84" dur="26">
                                          <p:stCondLst>
                                            <p:cond delay="1312"/>
                                          </p:stCondLst>
                                        </p:cTn>
                                        <p:tgtEl>
                                          <p:spTgt spid="21"/>
                                        </p:tgtEl>
                                      </p:cBhvr>
                                      <p:to x="100000" y="80000"/>
                                    </p:animScale>
                                    <p:animScale>
                                      <p:cBhvr>
                                        <p:cTn id="85" dur="166" decel="50000">
                                          <p:stCondLst>
                                            <p:cond delay="1338"/>
                                          </p:stCondLst>
                                        </p:cTn>
                                        <p:tgtEl>
                                          <p:spTgt spid="21"/>
                                        </p:tgtEl>
                                      </p:cBhvr>
                                      <p:to x="100000" y="100000"/>
                                    </p:animScale>
                                    <p:animScale>
                                      <p:cBhvr>
                                        <p:cTn id="86" dur="26">
                                          <p:stCondLst>
                                            <p:cond delay="1642"/>
                                          </p:stCondLst>
                                        </p:cTn>
                                        <p:tgtEl>
                                          <p:spTgt spid="21"/>
                                        </p:tgtEl>
                                      </p:cBhvr>
                                      <p:to x="100000" y="90000"/>
                                    </p:animScale>
                                    <p:animScale>
                                      <p:cBhvr>
                                        <p:cTn id="87" dur="166" decel="50000">
                                          <p:stCondLst>
                                            <p:cond delay="1668"/>
                                          </p:stCondLst>
                                        </p:cTn>
                                        <p:tgtEl>
                                          <p:spTgt spid="21"/>
                                        </p:tgtEl>
                                      </p:cBhvr>
                                      <p:to x="100000" y="100000"/>
                                    </p:animScale>
                                    <p:animScale>
                                      <p:cBhvr>
                                        <p:cTn id="88" dur="26">
                                          <p:stCondLst>
                                            <p:cond delay="1808"/>
                                          </p:stCondLst>
                                        </p:cTn>
                                        <p:tgtEl>
                                          <p:spTgt spid="21"/>
                                        </p:tgtEl>
                                      </p:cBhvr>
                                      <p:to x="100000" y="95000"/>
                                    </p:animScale>
                                    <p:animScale>
                                      <p:cBhvr>
                                        <p:cTn id="89" dur="166" decel="50000">
                                          <p:stCondLst>
                                            <p:cond delay="1834"/>
                                          </p:stCondLst>
                                        </p:cTn>
                                        <p:tgtEl>
                                          <p:spTgt spid="21"/>
                                        </p:tgtEl>
                                      </p:cBhvr>
                                      <p:to x="100000" y="100000"/>
                                    </p:animScale>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down)">
                                      <p:cBhvr>
                                        <p:cTn id="100" dur="580">
                                          <p:stCondLst>
                                            <p:cond delay="0"/>
                                          </p:stCondLst>
                                        </p:cTn>
                                        <p:tgtEl>
                                          <p:spTgt spid="14"/>
                                        </p:tgtEl>
                                      </p:cBhvr>
                                    </p:animEffect>
                                    <p:anim calcmode="lin" valueType="num">
                                      <p:cBhvr>
                                        <p:cTn id="10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6" dur="26">
                                          <p:stCondLst>
                                            <p:cond delay="650"/>
                                          </p:stCondLst>
                                        </p:cTn>
                                        <p:tgtEl>
                                          <p:spTgt spid="14"/>
                                        </p:tgtEl>
                                      </p:cBhvr>
                                      <p:to x="100000" y="60000"/>
                                    </p:animScale>
                                    <p:animScale>
                                      <p:cBhvr>
                                        <p:cTn id="107" dur="166" decel="50000">
                                          <p:stCondLst>
                                            <p:cond delay="676"/>
                                          </p:stCondLst>
                                        </p:cTn>
                                        <p:tgtEl>
                                          <p:spTgt spid="14"/>
                                        </p:tgtEl>
                                      </p:cBhvr>
                                      <p:to x="100000" y="100000"/>
                                    </p:animScale>
                                    <p:animScale>
                                      <p:cBhvr>
                                        <p:cTn id="108" dur="26">
                                          <p:stCondLst>
                                            <p:cond delay="1312"/>
                                          </p:stCondLst>
                                        </p:cTn>
                                        <p:tgtEl>
                                          <p:spTgt spid="14"/>
                                        </p:tgtEl>
                                      </p:cBhvr>
                                      <p:to x="100000" y="80000"/>
                                    </p:animScale>
                                    <p:animScale>
                                      <p:cBhvr>
                                        <p:cTn id="109" dur="166" decel="50000">
                                          <p:stCondLst>
                                            <p:cond delay="1338"/>
                                          </p:stCondLst>
                                        </p:cTn>
                                        <p:tgtEl>
                                          <p:spTgt spid="14"/>
                                        </p:tgtEl>
                                      </p:cBhvr>
                                      <p:to x="100000" y="100000"/>
                                    </p:animScale>
                                    <p:animScale>
                                      <p:cBhvr>
                                        <p:cTn id="110" dur="26">
                                          <p:stCondLst>
                                            <p:cond delay="1642"/>
                                          </p:stCondLst>
                                        </p:cTn>
                                        <p:tgtEl>
                                          <p:spTgt spid="14"/>
                                        </p:tgtEl>
                                      </p:cBhvr>
                                      <p:to x="100000" y="90000"/>
                                    </p:animScale>
                                    <p:animScale>
                                      <p:cBhvr>
                                        <p:cTn id="111" dur="166" decel="50000">
                                          <p:stCondLst>
                                            <p:cond delay="1668"/>
                                          </p:stCondLst>
                                        </p:cTn>
                                        <p:tgtEl>
                                          <p:spTgt spid="14"/>
                                        </p:tgtEl>
                                      </p:cBhvr>
                                      <p:to x="100000" y="100000"/>
                                    </p:animScale>
                                    <p:animScale>
                                      <p:cBhvr>
                                        <p:cTn id="112" dur="26">
                                          <p:stCondLst>
                                            <p:cond delay="1808"/>
                                          </p:stCondLst>
                                        </p:cTn>
                                        <p:tgtEl>
                                          <p:spTgt spid="14"/>
                                        </p:tgtEl>
                                      </p:cBhvr>
                                      <p:to x="100000" y="95000"/>
                                    </p:animScale>
                                    <p:animScale>
                                      <p:cBhvr>
                                        <p:cTn id="113" dur="166" decel="50000">
                                          <p:stCondLst>
                                            <p:cond delay="1834"/>
                                          </p:stCondLst>
                                        </p:cTn>
                                        <p:tgtEl>
                                          <p:spTgt spid="14"/>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16">
                                            <p:txEl>
                                              <p:pRg st="0" end="0"/>
                                            </p:txEl>
                                          </p:spTgt>
                                        </p:tgtEl>
                                        <p:attrNameLst>
                                          <p:attrName>style.visibility</p:attrName>
                                        </p:attrNameLst>
                                      </p:cBhvr>
                                      <p:to>
                                        <p:strVal val="visible"/>
                                      </p:to>
                                    </p:set>
                                    <p:animEffect transition="in" filter="fade">
                                      <p:cBhvr>
                                        <p:cTn id="118" dur="1000"/>
                                        <p:tgtEl>
                                          <p:spTgt spid="16">
                                            <p:txEl>
                                              <p:pRg st="0" end="0"/>
                                            </p:txEl>
                                          </p:spTgt>
                                        </p:tgtEl>
                                      </p:cBhvr>
                                    </p:animEffect>
                                    <p:anim calcmode="lin" valueType="num">
                                      <p:cBhvr>
                                        <p:cTn id="11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2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0">
                                            <p:txEl>
                                              <p:pRg st="0" end="0"/>
                                            </p:txEl>
                                          </p:spTgt>
                                        </p:tgtEl>
                                        <p:attrNameLst>
                                          <p:attrName>style.visibility</p:attrName>
                                        </p:attrNameLst>
                                      </p:cBhvr>
                                      <p:to>
                                        <p:strVal val="visible"/>
                                      </p:to>
                                    </p:set>
                                    <p:animEffect transition="in" filter="fade">
                                      <p:cBhvr>
                                        <p:cTn id="125" dur="1000"/>
                                        <p:tgtEl>
                                          <p:spTgt spid="20">
                                            <p:txEl>
                                              <p:pRg st="0" end="0"/>
                                            </p:txEl>
                                          </p:spTgt>
                                        </p:tgtEl>
                                      </p:cBhvr>
                                    </p:animEffect>
                                    <p:anim calcmode="lin" valueType="num">
                                      <p:cBhvr>
                                        <p:cTn id="126"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27"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2">
                                            <p:txEl>
                                              <p:pRg st="0" end="0"/>
                                            </p:txEl>
                                          </p:spTgt>
                                        </p:tgtEl>
                                        <p:attrNameLst>
                                          <p:attrName>style.visibility</p:attrName>
                                        </p:attrNameLst>
                                      </p:cBhvr>
                                      <p:to>
                                        <p:strVal val="visible"/>
                                      </p:to>
                                    </p:set>
                                    <p:animEffect transition="in" filter="fade">
                                      <p:cBhvr>
                                        <p:cTn id="132" dur="1000"/>
                                        <p:tgtEl>
                                          <p:spTgt spid="22">
                                            <p:txEl>
                                              <p:pRg st="0" end="0"/>
                                            </p:txEl>
                                          </p:spTgt>
                                        </p:tgtEl>
                                      </p:cBhvr>
                                    </p:animEffect>
                                    <p:anim calcmode="lin" valueType="num">
                                      <p:cBhvr>
                                        <p:cTn id="13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134"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135" fill="hold">
                            <p:stCondLst>
                              <p:cond delay="1000"/>
                            </p:stCondLst>
                            <p:childTnLst>
                              <p:par>
                                <p:cTn id="136" presetID="26" presetClass="entr" presetSubtype="0" fill="hold" grpId="0" nodeType="after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80">
                                          <p:stCondLst>
                                            <p:cond delay="0"/>
                                          </p:stCondLst>
                                        </p:cTn>
                                        <p:tgtEl>
                                          <p:spTgt spid="24"/>
                                        </p:tgtEl>
                                      </p:cBhvr>
                                    </p:animEffect>
                                    <p:anim calcmode="lin" valueType="num">
                                      <p:cBhvr>
                                        <p:cTn id="13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44" dur="26">
                                          <p:stCondLst>
                                            <p:cond delay="650"/>
                                          </p:stCondLst>
                                        </p:cTn>
                                        <p:tgtEl>
                                          <p:spTgt spid="24"/>
                                        </p:tgtEl>
                                      </p:cBhvr>
                                      <p:to x="100000" y="60000"/>
                                    </p:animScale>
                                    <p:animScale>
                                      <p:cBhvr>
                                        <p:cTn id="145" dur="166" decel="50000">
                                          <p:stCondLst>
                                            <p:cond delay="676"/>
                                          </p:stCondLst>
                                        </p:cTn>
                                        <p:tgtEl>
                                          <p:spTgt spid="24"/>
                                        </p:tgtEl>
                                      </p:cBhvr>
                                      <p:to x="100000" y="100000"/>
                                    </p:animScale>
                                    <p:animScale>
                                      <p:cBhvr>
                                        <p:cTn id="146" dur="26">
                                          <p:stCondLst>
                                            <p:cond delay="1312"/>
                                          </p:stCondLst>
                                        </p:cTn>
                                        <p:tgtEl>
                                          <p:spTgt spid="24"/>
                                        </p:tgtEl>
                                      </p:cBhvr>
                                      <p:to x="100000" y="80000"/>
                                    </p:animScale>
                                    <p:animScale>
                                      <p:cBhvr>
                                        <p:cTn id="147" dur="166" decel="50000">
                                          <p:stCondLst>
                                            <p:cond delay="1338"/>
                                          </p:stCondLst>
                                        </p:cTn>
                                        <p:tgtEl>
                                          <p:spTgt spid="24"/>
                                        </p:tgtEl>
                                      </p:cBhvr>
                                      <p:to x="100000" y="100000"/>
                                    </p:animScale>
                                    <p:animScale>
                                      <p:cBhvr>
                                        <p:cTn id="148" dur="26">
                                          <p:stCondLst>
                                            <p:cond delay="1642"/>
                                          </p:stCondLst>
                                        </p:cTn>
                                        <p:tgtEl>
                                          <p:spTgt spid="24"/>
                                        </p:tgtEl>
                                      </p:cBhvr>
                                      <p:to x="100000" y="90000"/>
                                    </p:animScale>
                                    <p:animScale>
                                      <p:cBhvr>
                                        <p:cTn id="149" dur="166" decel="50000">
                                          <p:stCondLst>
                                            <p:cond delay="1668"/>
                                          </p:stCondLst>
                                        </p:cTn>
                                        <p:tgtEl>
                                          <p:spTgt spid="24"/>
                                        </p:tgtEl>
                                      </p:cBhvr>
                                      <p:to x="100000" y="100000"/>
                                    </p:animScale>
                                    <p:animScale>
                                      <p:cBhvr>
                                        <p:cTn id="150" dur="26">
                                          <p:stCondLst>
                                            <p:cond delay="1808"/>
                                          </p:stCondLst>
                                        </p:cTn>
                                        <p:tgtEl>
                                          <p:spTgt spid="24"/>
                                        </p:tgtEl>
                                      </p:cBhvr>
                                      <p:to x="100000" y="95000"/>
                                    </p:animScale>
                                    <p:animScale>
                                      <p:cBhvr>
                                        <p:cTn id="151" dur="166" decel="50000">
                                          <p:stCondLst>
                                            <p:cond delay="1834"/>
                                          </p:stCondLst>
                                        </p:cTn>
                                        <p:tgtEl>
                                          <p:spTgt spid="24"/>
                                        </p:tgtEl>
                                      </p:cBhvr>
                                      <p:to x="100000" y="100000"/>
                                    </p:animScale>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grpId="0" nodeType="clickEffect">
                                  <p:stCondLst>
                                    <p:cond delay="0"/>
                                  </p:stCondLst>
                                  <p:childTnLst>
                                    <p:set>
                                      <p:cBhvr>
                                        <p:cTn id="155" dur="1" fill="hold">
                                          <p:stCondLst>
                                            <p:cond delay="0"/>
                                          </p:stCondLst>
                                        </p:cTn>
                                        <p:tgtEl>
                                          <p:spTgt spid="25"/>
                                        </p:tgtEl>
                                        <p:attrNameLst>
                                          <p:attrName>style.visibility</p:attrName>
                                        </p:attrNameLst>
                                      </p:cBhvr>
                                      <p:to>
                                        <p:strVal val="visible"/>
                                      </p:to>
                                    </p:set>
                                    <p:animEffect transition="in" filter="wipe(down)">
                                      <p:cBhvr>
                                        <p:cTn id="156" dur="580">
                                          <p:stCondLst>
                                            <p:cond delay="0"/>
                                          </p:stCondLst>
                                        </p:cTn>
                                        <p:tgtEl>
                                          <p:spTgt spid="25"/>
                                        </p:tgtEl>
                                      </p:cBhvr>
                                    </p:animEffect>
                                    <p:anim calcmode="lin" valueType="num">
                                      <p:cBhvr>
                                        <p:cTn id="157"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162" dur="26">
                                          <p:stCondLst>
                                            <p:cond delay="650"/>
                                          </p:stCondLst>
                                        </p:cTn>
                                        <p:tgtEl>
                                          <p:spTgt spid="25"/>
                                        </p:tgtEl>
                                      </p:cBhvr>
                                      <p:to x="100000" y="60000"/>
                                    </p:animScale>
                                    <p:animScale>
                                      <p:cBhvr>
                                        <p:cTn id="163" dur="166" decel="50000">
                                          <p:stCondLst>
                                            <p:cond delay="676"/>
                                          </p:stCondLst>
                                        </p:cTn>
                                        <p:tgtEl>
                                          <p:spTgt spid="25"/>
                                        </p:tgtEl>
                                      </p:cBhvr>
                                      <p:to x="100000" y="100000"/>
                                    </p:animScale>
                                    <p:animScale>
                                      <p:cBhvr>
                                        <p:cTn id="164" dur="26">
                                          <p:stCondLst>
                                            <p:cond delay="1312"/>
                                          </p:stCondLst>
                                        </p:cTn>
                                        <p:tgtEl>
                                          <p:spTgt spid="25"/>
                                        </p:tgtEl>
                                      </p:cBhvr>
                                      <p:to x="100000" y="80000"/>
                                    </p:animScale>
                                    <p:animScale>
                                      <p:cBhvr>
                                        <p:cTn id="165" dur="166" decel="50000">
                                          <p:stCondLst>
                                            <p:cond delay="1338"/>
                                          </p:stCondLst>
                                        </p:cTn>
                                        <p:tgtEl>
                                          <p:spTgt spid="25"/>
                                        </p:tgtEl>
                                      </p:cBhvr>
                                      <p:to x="100000" y="100000"/>
                                    </p:animScale>
                                    <p:animScale>
                                      <p:cBhvr>
                                        <p:cTn id="166" dur="26">
                                          <p:stCondLst>
                                            <p:cond delay="1642"/>
                                          </p:stCondLst>
                                        </p:cTn>
                                        <p:tgtEl>
                                          <p:spTgt spid="25"/>
                                        </p:tgtEl>
                                      </p:cBhvr>
                                      <p:to x="100000" y="90000"/>
                                    </p:animScale>
                                    <p:animScale>
                                      <p:cBhvr>
                                        <p:cTn id="167" dur="166" decel="50000">
                                          <p:stCondLst>
                                            <p:cond delay="1668"/>
                                          </p:stCondLst>
                                        </p:cTn>
                                        <p:tgtEl>
                                          <p:spTgt spid="25"/>
                                        </p:tgtEl>
                                      </p:cBhvr>
                                      <p:to x="100000" y="100000"/>
                                    </p:animScale>
                                    <p:animScale>
                                      <p:cBhvr>
                                        <p:cTn id="168" dur="26">
                                          <p:stCondLst>
                                            <p:cond delay="1808"/>
                                          </p:stCondLst>
                                        </p:cTn>
                                        <p:tgtEl>
                                          <p:spTgt spid="25"/>
                                        </p:tgtEl>
                                      </p:cBhvr>
                                      <p:to x="100000" y="95000"/>
                                    </p:animScale>
                                    <p:animScale>
                                      <p:cBhvr>
                                        <p:cTn id="169" dur="166" decel="50000">
                                          <p:stCondLst>
                                            <p:cond delay="1834"/>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P spid="20"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0386" y="388569"/>
            <a:ext cx="2568033" cy="676523"/>
          </a:xfrm>
          <a:prstGeom prst="roundRect">
            <a:avLst/>
          </a:prstGeom>
          <a:solidFill>
            <a:schemeClr val="accent2">
              <a:lumMod val="20000"/>
              <a:lumOff val="80000"/>
            </a:schemeClr>
          </a:solidFill>
          <a:ln w="28575">
            <a:solidFill>
              <a:schemeClr val="accent2">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التقويم الختامي</a:t>
            </a:r>
            <a:endPar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endParaRP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5934" y="1456185"/>
            <a:ext cx="11452485" cy="1240377"/>
          </a:xfrm>
          <a:prstGeom prst="roundRect">
            <a:avLst/>
          </a:prstGeom>
          <a:solidFill>
            <a:schemeClr val="accent6">
              <a:lumMod val="20000"/>
              <a:lumOff val="8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1- </a:t>
            </a:r>
            <a:r>
              <a:rPr lang="ar-BH" sz="2800" b="1" dirty="0">
                <a:solidFill>
                  <a:prstClr val="black"/>
                </a:solidFill>
                <a:latin typeface="Sakkal Majalla" panose="02000000000000000000" pitchFamily="2" charset="-78"/>
                <a:cs typeface="Sakkal Majalla" panose="02000000000000000000" pitchFamily="2" charset="-78"/>
              </a:rPr>
              <a:t>وضِّح النّعمة التي أشار إليها قوله تعالى: </a:t>
            </a:r>
            <a:r>
              <a:rPr lang="ar-SA" sz="2800" dirty="0">
                <a:solidFill>
                  <a:prstClr val="black"/>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ف</a:t>
            </a:r>
            <a:r>
              <a:rPr lang="ar-BH" sz="2800" b="1" dirty="0">
                <a:solidFill>
                  <a:prstClr val="black"/>
                </a:solidFill>
                <a:latin typeface="Sakkal Majalla" panose="02000000000000000000" pitchFamily="2" charset="-78"/>
                <a:cs typeface="Sakkal Majalla" panose="020000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ضْلا مِّنَ اللَّهِ وَنِعْمَةً وَاللَّهُ عَلِيمٌ حَكِيمٌ</a:t>
            </a:r>
            <a:r>
              <a:rPr lang="ar-SA" sz="2800" dirty="0">
                <a:solidFill>
                  <a:prstClr val="black"/>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prstClr val="black"/>
                </a:solidFill>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algn="r" rtl="1">
              <a:lnSpc>
                <a:spcPct val="150000"/>
              </a:lnSpc>
              <a:defRPr/>
            </a:pPr>
            <a:r>
              <a:rPr lang="ar-BH" sz="3200" dirty="0">
                <a:solidFill>
                  <a:prstClr val="black"/>
                </a:solidFill>
                <a:latin typeface="Sakkal Majalla" panose="02000000000000000000" pitchFamily="2" charset="-78"/>
                <a:cs typeface="Sakkal Majalla" panose="02000000000000000000" pitchFamily="2" charset="-78"/>
              </a:rPr>
              <a:t>..................................................................................................................................................................... </a:t>
            </a:r>
            <a:endParaRPr lang="en-US" sz="3200"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65927" y="3015659"/>
            <a:ext cx="11452485" cy="1661807"/>
          </a:xfrm>
          <a:prstGeom prst="roundRect">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2- ما سبب نزول</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قوله تعالى</a:t>
            </a:r>
            <a:r>
              <a:rPr kumimoji="0" lang="ar-SA" sz="2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وَإِن طَائِفَتَانِ مِنَ الْمُؤْمِنِينَ اقْتَتَلُوا ...</a:t>
            </a:r>
            <a:r>
              <a:rPr lang="ar-SA" sz="2800" dirty="0">
                <a:solidFill>
                  <a:schemeClr val="tx1"/>
                </a:solidFill>
                <a:latin typeface="Calibri" panose="020F0502020204030204" pitchFamily="34" charset="0"/>
                <a:ea typeface="Calibri" panose="020F0502020204030204" pitchFamily="34" charset="0"/>
                <a:cs typeface="QCF2BSML" panose="02000400000000000000" pitchFamily="2" charset="2"/>
              </a:rPr>
              <a:t>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endParaRPr lang="ar-BH" sz="2800" b="1" dirty="0">
              <a:solidFill>
                <a:prstClr val="black"/>
              </a:solidFill>
              <a:latin typeface="Sakkal Majalla" panose="02000000000000000000" pitchFamily="2" charset="-78"/>
              <a:cs typeface="Sakkal Majalla" panose="02000000000000000000" pitchFamily="2" charset="-78"/>
            </a:endParaRPr>
          </a:p>
          <a:p>
            <a:pPr lvl="0" algn="just" rtl="1">
              <a:defRPr/>
            </a:pPr>
            <a:r>
              <a:rPr lang="ar-BH" sz="3200" dirty="0">
                <a:solidFill>
                  <a:prstClr val="black"/>
                </a:solidFill>
                <a:latin typeface="Sakkal Majalla" panose="02000000000000000000" pitchFamily="2" charset="-78"/>
                <a:cs typeface="Sakkal Majalla" panose="02000000000000000000" pitchFamily="2" charset="-78"/>
              </a:rPr>
              <a:t>..................................................................................................................................................................... ..................................................................................................................................................................... </a:t>
            </a:r>
            <a:endParaRPr lang="fr-FR" dirty="0">
              <a:solidFill>
                <a:prstClr val="white"/>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77124" y="2127528"/>
            <a:ext cx="11153186" cy="523220"/>
          </a:xfrm>
          <a:prstGeom prst="rect">
            <a:avLst/>
          </a:prstGeom>
          <a:solidFill>
            <a:schemeClr val="accent6">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cs typeface="Sakkal Majalla" panose="02000000000000000000" pitchFamily="2" charset="-78"/>
              </a:rPr>
              <a:t>هي </a:t>
            </a:r>
            <a:r>
              <a:rPr lang="ar-SA" sz="2800" b="1" dirty="0">
                <a:solidFill>
                  <a:srgbClr val="FF0000"/>
                </a:solidFill>
                <a:latin typeface="Sakkal Majalla" panose="02000000000000000000" pitchFamily="2" charset="-78"/>
                <a:cs typeface="Sakkal Majalla" panose="02000000000000000000" pitchFamily="2" charset="-78"/>
              </a:rPr>
              <a:t>حبّ الإيمان وكُره الكفر</a:t>
            </a:r>
            <a:r>
              <a:rPr lang="ar-BH" sz="2800" b="1" dirty="0">
                <a:solidFill>
                  <a:srgbClr val="FF0000"/>
                </a:solidFill>
                <a:latin typeface="Sakkal Majalla" panose="02000000000000000000" pitchFamily="2" charset="-78"/>
                <a:cs typeface="Sakkal Majalla" panose="02000000000000000000" pitchFamily="2" charset="-78"/>
              </a:rPr>
              <a:t>، وهي </a:t>
            </a:r>
            <a:r>
              <a:rPr lang="ar-SA" sz="2800" b="1" dirty="0">
                <a:solidFill>
                  <a:srgbClr val="FF0000"/>
                </a:solidFill>
                <a:latin typeface="Sakkal Majalla" panose="02000000000000000000" pitchFamily="2" charset="-78"/>
                <a:cs typeface="Sakkal Majalla" panose="02000000000000000000" pitchFamily="2" charset="-78"/>
              </a:rPr>
              <a:t>من نعم الله الكثيرة التي أنعم بها على المؤمنين</a:t>
            </a:r>
            <a:r>
              <a:rPr lang="ar-BH" sz="2800" b="1" dirty="0">
                <a:solidFill>
                  <a:srgbClr val="FF0000"/>
                </a:solidFill>
                <a:latin typeface="Sakkal Majalla" panose="02000000000000000000" pitchFamily="2" charset="-78"/>
                <a:cs typeface="Sakkal Majalla" panose="02000000000000000000" pitchFamily="2" charset="-78"/>
              </a:rPr>
              <a:t>.</a:t>
            </a:r>
          </a:p>
        </p:txBody>
      </p:sp>
      <p:sp>
        <p:nvSpPr>
          <p:cNvPr id="10" name="TextBox 9">
            <a:extLst>
              <a:ext uri="{FF2B5EF4-FFF2-40B4-BE49-F238E27FC236}">
                <a16:creationId xmlns:a16="http://schemas.microsoft.com/office/drawing/2014/main" id="{370C29C0-41EA-4E3B-91D0-2E6FAB922DD1}"/>
              </a:ext>
            </a:extLst>
          </p:cNvPr>
          <p:cNvSpPr txBox="1"/>
          <p:nvPr/>
        </p:nvSpPr>
        <p:spPr>
          <a:xfrm>
            <a:off x="450203" y="3640074"/>
            <a:ext cx="11276277" cy="892552"/>
          </a:xfrm>
          <a:prstGeom prst="rect">
            <a:avLst/>
          </a:prstGeom>
          <a:solidFill>
            <a:schemeClr val="accent5">
              <a:lumMod val="20000"/>
              <a:lumOff val="80000"/>
            </a:schemeClr>
          </a:solidFill>
        </p:spPr>
        <p:txBody>
          <a:bodyPr wrap="square" rtlCol="0">
            <a:spAutoFit/>
          </a:bodyPr>
          <a:lstStyle/>
          <a:p>
            <a:pPr lvl="0" algn="just" rtl="1">
              <a:defRPr/>
            </a:pP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سبب نزوله هو حدوث </a:t>
            </a:r>
            <a:r>
              <a:rPr lang="ar-SA"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شجار</a:t>
            </a: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بين عبد الله بن أُبي بن سلول </a:t>
            </a: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وبين رجل من الأنصار </a:t>
            </a:r>
            <a:r>
              <a:rPr lang="ar-SA"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الذي انتصر لرسول الله</a:t>
            </a:r>
            <a:r>
              <a:rPr lang="en-US"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en-US"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a:t>
            </a: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وغضب لكل واحد منهما أصحابُه، ف</a:t>
            </a:r>
            <a:r>
              <a:rPr lang="ar-SA"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تضاربوا </a:t>
            </a: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بالجريد والأيديّ والنّعال </a:t>
            </a:r>
            <a:r>
              <a:rPr lang="ar-SA"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فنزل</a:t>
            </a:r>
            <a:r>
              <a:rPr lang="ar-BH" sz="2600" b="1"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ت الآية.</a:t>
            </a:r>
            <a:endParaRPr lang="ar-BH" sz="2800" b="1" dirty="0">
              <a:solidFill>
                <a:srgbClr val="FF0000"/>
              </a:solidFill>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7" y="439087"/>
            <a:ext cx="2308827" cy="829752"/>
          </a:xfrm>
          <a:prstGeom prst="cloud">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3">
            <a:extLst>
              <a:ext uri="{FF2B5EF4-FFF2-40B4-BE49-F238E27FC236}">
                <a16:creationId xmlns:a16="http://schemas.microsoft.com/office/drawing/2014/main" id="{49C8E28A-9DAB-4239-B3FE-375737D3D253}"/>
              </a:ext>
            </a:extLst>
          </p:cNvPr>
          <p:cNvSpPr/>
          <p:nvPr/>
        </p:nvSpPr>
        <p:spPr>
          <a:xfrm>
            <a:off x="365934" y="4996563"/>
            <a:ext cx="11452485" cy="1362592"/>
          </a:xfrm>
          <a:prstGeom prst="roundRect">
            <a:avLst/>
          </a:prstGeom>
          <a:solidFill>
            <a:schemeClr val="accent4">
              <a:lumMod val="20000"/>
              <a:lumOff val="8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 </a:t>
            </a:r>
            <a:r>
              <a:rPr lang="ar-BH" sz="2800" b="1" dirty="0">
                <a:solidFill>
                  <a:prstClr val="black"/>
                </a:solidFill>
                <a:latin typeface="Sakkal Majalla" panose="02000000000000000000" pitchFamily="2" charset="-78"/>
                <a:cs typeface="Sakkal Majalla" panose="02000000000000000000" pitchFamily="2" charset="-78"/>
              </a:rPr>
              <a:t>ماذا أفاد ختم الآية التي فيها الأمر بالصلح بقوله تعالى</a:t>
            </a:r>
            <a:r>
              <a:rPr lang="ar-SA" sz="2800" b="1" dirty="0">
                <a:solidFill>
                  <a:prstClr val="black"/>
                </a:solidFill>
                <a:latin typeface="Sakkal Majalla" panose="02000000000000000000" pitchFamily="2" charset="-78"/>
                <a:cs typeface="Sakkal Majalla" panose="02000000000000000000" pitchFamily="2" charset="-78"/>
              </a:rPr>
              <a:t>:</a:t>
            </a:r>
            <a:r>
              <a:rPr lang="ar-BH" sz="2800" b="1" dirty="0">
                <a:solidFill>
                  <a:prstClr val="black"/>
                </a:solidFill>
                <a:latin typeface="Sakkal Majalla" panose="02000000000000000000" pitchFamily="2" charset="-78"/>
                <a:cs typeface="Sakkal Majalla" panose="02000000000000000000" pitchFamily="2" charset="-78"/>
              </a:rPr>
              <a:t>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وَاتَّقُوا اللَّهَ لَعَلَّكُمْ تُرْحَمُونَ</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BH" sz="28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endParaRPr lang="ar-BH" sz="3200" dirty="0">
              <a:solidFill>
                <a:prstClr val="black"/>
              </a:solidFill>
              <a:latin typeface="Sakkal Majalla" panose="02000000000000000000" pitchFamily="2" charset="-78"/>
              <a:cs typeface="Sakkal Majalla" panose="02000000000000000000" pitchFamily="2" charset="-78"/>
            </a:endParaRPr>
          </a:p>
        </p:txBody>
      </p:sp>
      <p:sp>
        <p:nvSpPr>
          <p:cNvPr id="13" name="TextBox 12">
            <a:extLst>
              <a:ext uri="{FF2B5EF4-FFF2-40B4-BE49-F238E27FC236}">
                <a16:creationId xmlns:a16="http://schemas.microsoft.com/office/drawing/2014/main" id="{370C29C0-41EA-4E3B-91D0-2E6FAB922DD1}"/>
              </a:ext>
            </a:extLst>
          </p:cNvPr>
          <p:cNvSpPr txBox="1"/>
          <p:nvPr/>
        </p:nvSpPr>
        <p:spPr>
          <a:xfrm>
            <a:off x="454033" y="5677859"/>
            <a:ext cx="11276277" cy="523220"/>
          </a:xfrm>
          <a:prstGeom prst="rect">
            <a:avLst/>
          </a:prstGeom>
          <a:solidFill>
            <a:schemeClr val="accent4">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cs typeface="Sakkal Majalla" panose="02000000000000000000" pitchFamily="2" charset="-78"/>
              </a:rPr>
              <a:t>أفاد وجوب تقوى الله في نفس المصلح، فلا يظلم ولا يجور، فإنّ التقوى سبب تنزّل رحمة الله على عباده.</a:t>
            </a:r>
            <a:endPar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grpSp>
        <p:nvGrpSpPr>
          <p:cNvPr id="11" name="Group 10">
            <a:extLst>
              <a:ext uri="{FF2B5EF4-FFF2-40B4-BE49-F238E27FC236}">
                <a16:creationId xmlns:a16="http://schemas.microsoft.com/office/drawing/2014/main" id="{CC50272C-AF90-4C5B-9690-D07AB6BCB293}"/>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9D6C2E34-3D6F-4EE7-9FFB-F077096ED55F}"/>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68B0542-DAEB-47E1-8E8A-D42E4D4E4328}"/>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SA"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 </a:t>
              </a: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7" name="Title 1">
            <a:extLst>
              <a:ext uri="{FF2B5EF4-FFF2-40B4-BE49-F238E27FC236}">
                <a16:creationId xmlns:a16="http://schemas.microsoft.com/office/drawing/2014/main" id="{31CDBBAC-8837-4902-B85B-0A99EEAA7BC1}"/>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Tree>
    <p:extLst>
      <p:ext uri="{BB962C8B-B14F-4D97-AF65-F5344CB8AC3E}">
        <p14:creationId xmlns:p14="http://schemas.microsoft.com/office/powerpoint/2010/main" val="3090326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0"/>
                                        <p:tgtEl>
                                          <p:spTgt spid="28"/>
                                        </p:tgtEl>
                                      </p:cBhvr>
                                    </p:animEffect>
                                    <p:anim calcmode="lin" valueType="num">
                                      <p:cBhvr>
                                        <p:cTn id="31" dur="2000" fill="hold"/>
                                        <p:tgtEl>
                                          <p:spTgt spid="28"/>
                                        </p:tgtEl>
                                        <p:attrNameLst>
                                          <p:attrName>ppt_w</p:attrName>
                                        </p:attrNameLst>
                                      </p:cBhvr>
                                      <p:tavLst>
                                        <p:tav tm="0" fmla="#ppt_w*sin(2.5*pi*$)">
                                          <p:val>
                                            <p:fltVal val="0"/>
                                          </p:val>
                                        </p:tav>
                                        <p:tav tm="100000">
                                          <p:val>
                                            <p:fltVal val="1"/>
                                          </p:val>
                                        </p:tav>
                                      </p:tavLst>
                                    </p:anim>
                                    <p:anim calcmode="lin" valueType="num">
                                      <p:cBhvr>
                                        <p:cTn id="32"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6665D228-919F-4AF2-BCFA-1BA849A3DAF0}"/>
              </a:ext>
            </a:extLst>
          </p:cNvPr>
          <p:cNvSpPr/>
          <p:nvPr/>
        </p:nvSpPr>
        <p:spPr>
          <a:xfrm>
            <a:off x="9254206" y="394595"/>
            <a:ext cx="2568033" cy="676523"/>
          </a:xfrm>
          <a:prstGeom prst="roundRect">
            <a:avLst/>
          </a:prstGeom>
          <a:solidFill>
            <a:schemeClr val="accent2">
              <a:lumMod val="20000"/>
              <a:lumOff val="80000"/>
            </a:schemeClr>
          </a:solidFill>
          <a:ln w="28575">
            <a:solidFill>
              <a:schemeClr val="accent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التقويم</a:t>
            </a:r>
            <a:r>
              <a:rPr kumimoji="0" lang="ar-SA"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 </a:t>
            </a:r>
            <a:r>
              <a:rPr kumimoji="0" lang="ar-BH"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الختامي</a:t>
            </a:r>
            <a:r>
              <a:rPr kumimoji="0" lang="en-US" sz="3600" b="1" i="0" u="none" strike="noStrike" kern="1200" cap="none" spc="0" normalizeH="0" baseline="0" noProof="0" dirty="0">
                <a:ln>
                  <a:noFill/>
                </a:ln>
                <a:solidFill>
                  <a:schemeClr val="tx1"/>
                </a:solidFill>
                <a:effectLst/>
                <a:uLnTx/>
                <a:uFillTx/>
                <a:latin typeface="Sakkal Majalla" panose="02000000000000000000" pitchFamily="2" charset="-78"/>
                <a:ea typeface="+mn-ea"/>
                <a:cs typeface="Sakkal Majalla" panose="02000000000000000000" pitchFamily="2" charset="-78"/>
              </a:rPr>
              <a:t>:</a:t>
            </a:r>
          </a:p>
        </p:txBody>
      </p:sp>
      <p:sp>
        <p:nvSpPr>
          <p:cNvPr id="3" name="Rectangle: Rounded Corners 2">
            <a:extLst>
              <a:ext uri="{FF2B5EF4-FFF2-40B4-BE49-F238E27FC236}">
                <a16:creationId xmlns:a16="http://schemas.microsoft.com/office/drawing/2014/main" id="{D6686134-B6C4-4193-A817-EC9C2D407563}"/>
              </a:ext>
            </a:extLst>
          </p:cNvPr>
          <p:cNvSpPr/>
          <p:nvPr/>
        </p:nvSpPr>
        <p:spPr>
          <a:xfrm>
            <a:off x="369755" y="1356873"/>
            <a:ext cx="11452484" cy="1688285"/>
          </a:xfrm>
          <a:custGeom>
            <a:avLst/>
            <a:gdLst>
              <a:gd name="connsiteX0" fmla="*/ 0 w 11452484"/>
              <a:gd name="connsiteY0" fmla="*/ 281386 h 1688285"/>
              <a:gd name="connsiteX1" fmla="*/ 281386 w 11452484"/>
              <a:gd name="connsiteY1" fmla="*/ 0 h 1688285"/>
              <a:gd name="connsiteX2" fmla="*/ 1072323 w 11452484"/>
              <a:gd name="connsiteY2" fmla="*/ 0 h 1688285"/>
              <a:gd name="connsiteX3" fmla="*/ 1863260 w 11452484"/>
              <a:gd name="connsiteY3" fmla="*/ 0 h 1688285"/>
              <a:gd name="connsiteX4" fmla="*/ 2109711 w 11452484"/>
              <a:gd name="connsiteY4" fmla="*/ 0 h 1688285"/>
              <a:gd name="connsiteX5" fmla="*/ 2791751 w 11452484"/>
              <a:gd name="connsiteY5" fmla="*/ 0 h 1688285"/>
              <a:gd name="connsiteX6" fmla="*/ 3038203 w 11452484"/>
              <a:gd name="connsiteY6" fmla="*/ 0 h 1688285"/>
              <a:gd name="connsiteX7" fmla="*/ 3720242 w 11452484"/>
              <a:gd name="connsiteY7" fmla="*/ 0 h 1688285"/>
              <a:gd name="connsiteX8" fmla="*/ 4075591 w 11452484"/>
              <a:gd name="connsiteY8" fmla="*/ 0 h 1688285"/>
              <a:gd name="connsiteX9" fmla="*/ 4322042 w 11452484"/>
              <a:gd name="connsiteY9" fmla="*/ 0 h 1688285"/>
              <a:gd name="connsiteX10" fmla="*/ 4568494 w 11452484"/>
              <a:gd name="connsiteY10" fmla="*/ 0 h 1688285"/>
              <a:gd name="connsiteX11" fmla="*/ 5250534 w 11452484"/>
              <a:gd name="connsiteY11" fmla="*/ 0 h 1688285"/>
              <a:gd name="connsiteX12" fmla="*/ 5714779 w 11452484"/>
              <a:gd name="connsiteY12" fmla="*/ 0 h 1688285"/>
              <a:gd name="connsiteX13" fmla="*/ 6396819 w 11452484"/>
              <a:gd name="connsiteY13" fmla="*/ 0 h 1688285"/>
              <a:gd name="connsiteX14" fmla="*/ 6643270 w 11452484"/>
              <a:gd name="connsiteY14" fmla="*/ 0 h 1688285"/>
              <a:gd name="connsiteX15" fmla="*/ 7325310 w 11452484"/>
              <a:gd name="connsiteY15" fmla="*/ 0 h 1688285"/>
              <a:gd name="connsiteX16" fmla="*/ 8116247 w 11452484"/>
              <a:gd name="connsiteY16" fmla="*/ 0 h 1688285"/>
              <a:gd name="connsiteX17" fmla="*/ 8580493 w 11452484"/>
              <a:gd name="connsiteY17" fmla="*/ 0 h 1688285"/>
              <a:gd name="connsiteX18" fmla="*/ 9371430 w 11452484"/>
              <a:gd name="connsiteY18" fmla="*/ 0 h 1688285"/>
              <a:gd name="connsiteX19" fmla="*/ 10053470 w 11452484"/>
              <a:gd name="connsiteY19" fmla="*/ 0 h 1688285"/>
              <a:gd name="connsiteX20" fmla="*/ 10517715 w 11452484"/>
              <a:gd name="connsiteY20" fmla="*/ 0 h 1688285"/>
              <a:gd name="connsiteX21" fmla="*/ 11171098 w 11452484"/>
              <a:gd name="connsiteY21" fmla="*/ 0 h 1688285"/>
              <a:gd name="connsiteX22" fmla="*/ 11452484 w 11452484"/>
              <a:gd name="connsiteY22" fmla="*/ 281386 h 1688285"/>
              <a:gd name="connsiteX23" fmla="*/ 11452484 w 11452484"/>
              <a:gd name="connsiteY23" fmla="*/ 855398 h 1688285"/>
              <a:gd name="connsiteX24" fmla="*/ 11452484 w 11452484"/>
              <a:gd name="connsiteY24" fmla="*/ 1406899 h 1688285"/>
              <a:gd name="connsiteX25" fmla="*/ 11171098 w 11452484"/>
              <a:gd name="connsiteY25" fmla="*/ 1688285 h 1688285"/>
              <a:gd name="connsiteX26" fmla="*/ 10706852 w 11452484"/>
              <a:gd name="connsiteY26" fmla="*/ 1688285 h 1688285"/>
              <a:gd name="connsiteX27" fmla="*/ 10351504 w 11452484"/>
              <a:gd name="connsiteY27" fmla="*/ 1688285 h 1688285"/>
              <a:gd name="connsiteX28" fmla="*/ 9560567 w 11452484"/>
              <a:gd name="connsiteY28" fmla="*/ 1688285 h 1688285"/>
              <a:gd name="connsiteX29" fmla="*/ 9314116 w 11452484"/>
              <a:gd name="connsiteY29" fmla="*/ 1688285 h 1688285"/>
              <a:gd name="connsiteX30" fmla="*/ 9067664 w 11452484"/>
              <a:gd name="connsiteY30" fmla="*/ 1688285 h 1688285"/>
              <a:gd name="connsiteX31" fmla="*/ 8821213 w 11452484"/>
              <a:gd name="connsiteY31" fmla="*/ 1688285 h 1688285"/>
              <a:gd name="connsiteX32" fmla="*/ 8356967 w 11452484"/>
              <a:gd name="connsiteY32" fmla="*/ 1688285 h 1688285"/>
              <a:gd name="connsiteX33" fmla="*/ 8001619 w 11452484"/>
              <a:gd name="connsiteY33" fmla="*/ 1688285 h 1688285"/>
              <a:gd name="connsiteX34" fmla="*/ 7319579 w 11452484"/>
              <a:gd name="connsiteY34" fmla="*/ 1688285 h 1688285"/>
              <a:gd name="connsiteX35" fmla="*/ 6964230 w 11452484"/>
              <a:gd name="connsiteY35" fmla="*/ 1688285 h 1688285"/>
              <a:gd name="connsiteX36" fmla="*/ 6499985 w 11452484"/>
              <a:gd name="connsiteY36" fmla="*/ 1688285 h 1688285"/>
              <a:gd name="connsiteX37" fmla="*/ 6035739 w 11452484"/>
              <a:gd name="connsiteY37" fmla="*/ 1688285 h 1688285"/>
              <a:gd name="connsiteX38" fmla="*/ 5680391 w 11452484"/>
              <a:gd name="connsiteY38" fmla="*/ 1688285 h 1688285"/>
              <a:gd name="connsiteX39" fmla="*/ 4998351 w 11452484"/>
              <a:gd name="connsiteY39" fmla="*/ 1688285 h 1688285"/>
              <a:gd name="connsiteX40" fmla="*/ 4425208 w 11452484"/>
              <a:gd name="connsiteY40" fmla="*/ 1688285 h 1688285"/>
              <a:gd name="connsiteX41" fmla="*/ 4178757 w 11452484"/>
              <a:gd name="connsiteY41" fmla="*/ 1688285 h 1688285"/>
              <a:gd name="connsiteX42" fmla="*/ 3496717 w 11452484"/>
              <a:gd name="connsiteY42" fmla="*/ 1688285 h 1688285"/>
              <a:gd name="connsiteX43" fmla="*/ 3141368 w 11452484"/>
              <a:gd name="connsiteY43" fmla="*/ 1688285 h 1688285"/>
              <a:gd name="connsiteX44" fmla="*/ 2568226 w 11452484"/>
              <a:gd name="connsiteY44" fmla="*/ 1688285 h 1688285"/>
              <a:gd name="connsiteX45" fmla="*/ 1777289 w 11452484"/>
              <a:gd name="connsiteY45" fmla="*/ 1688285 h 1688285"/>
              <a:gd name="connsiteX46" fmla="*/ 986352 w 11452484"/>
              <a:gd name="connsiteY46" fmla="*/ 1688285 h 1688285"/>
              <a:gd name="connsiteX47" fmla="*/ 281386 w 11452484"/>
              <a:gd name="connsiteY47" fmla="*/ 1688285 h 1688285"/>
              <a:gd name="connsiteX48" fmla="*/ 0 w 11452484"/>
              <a:gd name="connsiteY48" fmla="*/ 1406899 h 1688285"/>
              <a:gd name="connsiteX49" fmla="*/ 0 w 11452484"/>
              <a:gd name="connsiteY49" fmla="*/ 877908 h 1688285"/>
              <a:gd name="connsiteX50" fmla="*/ 0 w 11452484"/>
              <a:gd name="connsiteY50" fmla="*/ 281386 h 168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1452484" h="1688285" fill="none" extrusionOk="0">
                <a:moveTo>
                  <a:pt x="0" y="281386"/>
                </a:moveTo>
                <a:cubicBezTo>
                  <a:pt x="27577" y="95324"/>
                  <a:pt x="124869" y="-26666"/>
                  <a:pt x="281386" y="0"/>
                </a:cubicBezTo>
                <a:cubicBezTo>
                  <a:pt x="560327" y="-54329"/>
                  <a:pt x="912253" y="78832"/>
                  <a:pt x="1072323" y="0"/>
                </a:cubicBezTo>
                <a:cubicBezTo>
                  <a:pt x="1232393" y="-78832"/>
                  <a:pt x="1653490" y="90371"/>
                  <a:pt x="1863260" y="0"/>
                </a:cubicBezTo>
                <a:cubicBezTo>
                  <a:pt x="2073030" y="-90371"/>
                  <a:pt x="1986530" y="5630"/>
                  <a:pt x="2109711" y="0"/>
                </a:cubicBezTo>
                <a:cubicBezTo>
                  <a:pt x="2232892" y="-5630"/>
                  <a:pt x="2483801" y="47350"/>
                  <a:pt x="2791751" y="0"/>
                </a:cubicBezTo>
                <a:cubicBezTo>
                  <a:pt x="3099701" y="-47350"/>
                  <a:pt x="2926539" y="11277"/>
                  <a:pt x="3038203" y="0"/>
                </a:cubicBezTo>
                <a:cubicBezTo>
                  <a:pt x="3149867" y="-11277"/>
                  <a:pt x="3427519" y="76676"/>
                  <a:pt x="3720242" y="0"/>
                </a:cubicBezTo>
                <a:cubicBezTo>
                  <a:pt x="4012965" y="-76676"/>
                  <a:pt x="3912333" y="5822"/>
                  <a:pt x="4075591" y="0"/>
                </a:cubicBezTo>
                <a:cubicBezTo>
                  <a:pt x="4238849" y="-5822"/>
                  <a:pt x="4228809" y="15791"/>
                  <a:pt x="4322042" y="0"/>
                </a:cubicBezTo>
                <a:cubicBezTo>
                  <a:pt x="4415275" y="-15791"/>
                  <a:pt x="4448646" y="10190"/>
                  <a:pt x="4568494" y="0"/>
                </a:cubicBezTo>
                <a:cubicBezTo>
                  <a:pt x="4688342" y="-10190"/>
                  <a:pt x="4943897" y="45832"/>
                  <a:pt x="5250534" y="0"/>
                </a:cubicBezTo>
                <a:cubicBezTo>
                  <a:pt x="5557171" y="-45832"/>
                  <a:pt x="5579413" y="40536"/>
                  <a:pt x="5714779" y="0"/>
                </a:cubicBezTo>
                <a:cubicBezTo>
                  <a:pt x="5850146" y="-40536"/>
                  <a:pt x="6093584" y="33483"/>
                  <a:pt x="6396819" y="0"/>
                </a:cubicBezTo>
                <a:cubicBezTo>
                  <a:pt x="6700054" y="-33483"/>
                  <a:pt x="6591430" y="17372"/>
                  <a:pt x="6643270" y="0"/>
                </a:cubicBezTo>
                <a:cubicBezTo>
                  <a:pt x="6695110" y="-17372"/>
                  <a:pt x="7074562" y="38981"/>
                  <a:pt x="7325310" y="0"/>
                </a:cubicBezTo>
                <a:cubicBezTo>
                  <a:pt x="7576058" y="-38981"/>
                  <a:pt x="7807740" y="78749"/>
                  <a:pt x="8116247" y="0"/>
                </a:cubicBezTo>
                <a:cubicBezTo>
                  <a:pt x="8424754" y="-78749"/>
                  <a:pt x="8437400" y="40297"/>
                  <a:pt x="8580493" y="0"/>
                </a:cubicBezTo>
                <a:cubicBezTo>
                  <a:pt x="8723586" y="-40297"/>
                  <a:pt x="9074824" y="20759"/>
                  <a:pt x="9371430" y="0"/>
                </a:cubicBezTo>
                <a:cubicBezTo>
                  <a:pt x="9668036" y="-20759"/>
                  <a:pt x="9877455" y="78830"/>
                  <a:pt x="10053470" y="0"/>
                </a:cubicBezTo>
                <a:cubicBezTo>
                  <a:pt x="10229485" y="-78830"/>
                  <a:pt x="10328791" y="17486"/>
                  <a:pt x="10517715" y="0"/>
                </a:cubicBezTo>
                <a:cubicBezTo>
                  <a:pt x="10706640" y="-17486"/>
                  <a:pt x="10853819" y="13693"/>
                  <a:pt x="11171098" y="0"/>
                </a:cubicBezTo>
                <a:cubicBezTo>
                  <a:pt x="11322792" y="6795"/>
                  <a:pt x="11445520" y="136441"/>
                  <a:pt x="11452484" y="281386"/>
                </a:cubicBezTo>
                <a:cubicBezTo>
                  <a:pt x="11462350" y="560715"/>
                  <a:pt x="11431087" y="624960"/>
                  <a:pt x="11452484" y="855398"/>
                </a:cubicBezTo>
                <a:cubicBezTo>
                  <a:pt x="11473881" y="1085836"/>
                  <a:pt x="11448808" y="1278324"/>
                  <a:pt x="11452484" y="1406899"/>
                </a:cubicBezTo>
                <a:cubicBezTo>
                  <a:pt x="11446471" y="1559188"/>
                  <a:pt x="11369919" y="1689580"/>
                  <a:pt x="11171098" y="1688285"/>
                </a:cubicBezTo>
                <a:cubicBezTo>
                  <a:pt x="10997402" y="1712314"/>
                  <a:pt x="10849726" y="1676000"/>
                  <a:pt x="10706852" y="1688285"/>
                </a:cubicBezTo>
                <a:cubicBezTo>
                  <a:pt x="10563978" y="1700570"/>
                  <a:pt x="10528059" y="1655107"/>
                  <a:pt x="10351504" y="1688285"/>
                </a:cubicBezTo>
                <a:cubicBezTo>
                  <a:pt x="10174949" y="1721463"/>
                  <a:pt x="9833192" y="1653507"/>
                  <a:pt x="9560567" y="1688285"/>
                </a:cubicBezTo>
                <a:cubicBezTo>
                  <a:pt x="9287942" y="1723063"/>
                  <a:pt x="9422885" y="1664111"/>
                  <a:pt x="9314116" y="1688285"/>
                </a:cubicBezTo>
                <a:cubicBezTo>
                  <a:pt x="9205347" y="1712459"/>
                  <a:pt x="9123818" y="1660106"/>
                  <a:pt x="9067664" y="1688285"/>
                </a:cubicBezTo>
                <a:cubicBezTo>
                  <a:pt x="9011510" y="1716464"/>
                  <a:pt x="8940885" y="1685493"/>
                  <a:pt x="8821213" y="1688285"/>
                </a:cubicBezTo>
                <a:cubicBezTo>
                  <a:pt x="8701541" y="1691077"/>
                  <a:pt x="8474007" y="1675388"/>
                  <a:pt x="8356967" y="1688285"/>
                </a:cubicBezTo>
                <a:cubicBezTo>
                  <a:pt x="8239927" y="1701182"/>
                  <a:pt x="8081498" y="1685457"/>
                  <a:pt x="8001619" y="1688285"/>
                </a:cubicBezTo>
                <a:cubicBezTo>
                  <a:pt x="7921740" y="1691113"/>
                  <a:pt x="7577434" y="1676181"/>
                  <a:pt x="7319579" y="1688285"/>
                </a:cubicBezTo>
                <a:cubicBezTo>
                  <a:pt x="7061724" y="1700389"/>
                  <a:pt x="7053371" y="1665765"/>
                  <a:pt x="6964230" y="1688285"/>
                </a:cubicBezTo>
                <a:cubicBezTo>
                  <a:pt x="6875089" y="1710805"/>
                  <a:pt x="6706425" y="1650005"/>
                  <a:pt x="6499985" y="1688285"/>
                </a:cubicBezTo>
                <a:cubicBezTo>
                  <a:pt x="6293545" y="1726565"/>
                  <a:pt x="6205448" y="1642796"/>
                  <a:pt x="6035739" y="1688285"/>
                </a:cubicBezTo>
                <a:cubicBezTo>
                  <a:pt x="5866030" y="1733774"/>
                  <a:pt x="5852178" y="1653252"/>
                  <a:pt x="5680391" y="1688285"/>
                </a:cubicBezTo>
                <a:cubicBezTo>
                  <a:pt x="5508604" y="1723318"/>
                  <a:pt x="5311673" y="1615446"/>
                  <a:pt x="4998351" y="1688285"/>
                </a:cubicBezTo>
                <a:cubicBezTo>
                  <a:pt x="4685029" y="1761124"/>
                  <a:pt x="4705353" y="1623832"/>
                  <a:pt x="4425208" y="1688285"/>
                </a:cubicBezTo>
                <a:cubicBezTo>
                  <a:pt x="4145063" y="1752738"/>
                  <a:pt x="4230537" y="1675794"/>
                  <a:pt x="4178757" y="1688285"/>
                </a:cubicBezTo>
                <a:cubicBezTo>
                  <a:pt x="4126977" y="1700776"/>
                  <a:pt x="3764706" y="1678691"/>
                  <a:pt x="3496717" y="1688285"/>
                </a:cubicBezTo>
                <a:cubicBezTo>
                  <a:pt x="3228728" y="1697879"/>
                  <a:pt x="3295558" y="1684945"/>
                  <a:pt x="3141368" y="1688285"/>
                </a:cubicBezTo>
                <a:cubicBezTo>
                  <a:pt x="2987178" y="1691625"/>
                  <a:pt x="2782870" y="1675760"/>
                  <a:pt x="2568226" y="1688285"/>
                </a:cubicBezTo>
                <a:cubicBezTo>
                  <a:pt x="2353582" y="1700810"/>
                  <a:pt x="2160657" y="1648966"/>
                  <a:pt x="1777289" y="1688285"/>
                </a:cubicBezTo>
                <a:cubicBezTo>
                  <a:pt x="1393921" y="1727604"/>
                  <a:pt x="1341992" y="1685143"/>
                  <a:pt x="986352" y="1688285"/>
                </a:cubicBezTo>
                <a:cubicBezTo>
                  <a:pt x="630712" y="1691427"/>
                  <a:pt x="578033" y="1649574"/>
                  <a:pt x="281386" y="1688285"/>
                </a:cubicBezTo>
                <a:cubicBezTo>
                  <a:pt x="142760" y="1699883"/>
                  <a:pt x="21877" y="1575280"/>
                  <a:pt x="0" y="1406899"/>
                </a:cubicBezTo>
                <a:cubicBezTo>
                  <a:pt x="-49808" y="1220866"/>
                  <a:pt x="49714" y="1122989"/>
                  <a:pt x="0" y="877908"/>
                </a:cubicBezTo>
                <a:cubicBezTo>
                  <a:pt x="-49714" y="632827"/>
                  <a:pt x="9204" y="511796"/>
                  <a:pt x="0" y="281386"/>
                </a:cubicBezTo>
                <a:close/>
              </a:path>
              <a:path w="11452484" h="1688285" stroke="0" extrusionOk="0">
                <a:moveTo>
                  <a:pt x="0" y="281386"/>
                </a:moveTo>
                <a:cubicBezTo>
                  <a:pt x="-30069" y="128929"/>
                  <a:pt x="121458" y="-10378"/>
                  <a:pt x="281386" y="0"/>
                </a:cubicBezTo>
                <a:cubicBezTo>
                  <a:pt x="367449" y="-29656"/>
                  <a:pt x="527086" y="29768"/>
                  <a:pt x="636734" y="0"/>
                </a:cubicBezTo>
                <a:cubicBezTo>
                  <a:pt x="746382" y="-29768"/>
                  <a:pt x="955670" y="27500"/>
                  <a:pt x="1209877" y="0"/>
                </a:cubicBezTo>
                <a:cubicBezTo>
                  <a:pt x="1464084" y="-27500"/>
                  <a:pt x="1708725" y="89710"/>
                  <a:pt x="2000814" y="0"/>
                </a:cubicBezTo>
                <a:cubicBezTo>
                  <a:pt x="2292903" y="-89710"/>
                  <a:pt x="2489342" y="78733"/>
                  <a:pt x="2791751" y="0"/>
                </a:cubicBezTo>
                <a:cubicBezTo>
                  <a:pt x="3094160" y="-78733"/>
                  <a:pt x="3262454" y="93853"/>
                  <a:pt x="3582688" y="0"/>
                </a:cubicBezTo>
                <a:cubicBezTo>
                  <a:pt x="3902922" y="-93853"/>
                  <a:pt x="3776490" y="27530"/>
                  <a:pt x="3938037" y="0"/>
                </a:cubicBezTo>
                <a:cubicBezTo>
                  <a:pt x="4099584" y="-27530"/>
                  <a:pt x="4326571" y="2709"/>
                  <a:pt x="4620077" y="0"/>
                </a:cubicBezTo>
                <a:cubicBezTo>
                  <a:pt x="4913583" y="-2709"/>
                  <a:pt x="4749132" y="5589"/>
                  <a:pt x="4866528" y="0"/>
                </a:cubicBezTo>
                <a:cubicBezTo>
                  <a:pt x="4983924" y="-5589"/>
                  <a:pt x="5258089" y="1219"/>
                  <a:pt x="5439671" y="0"/>
                </a:cubicBezTo>
                <a:cubicBezTo>
                  <a:pt x="5621253" y="-1219"/>
                  <a:pt x="5814998" y="28503"/>
                  <a:pt x="6121710" y="0"/>
                </a:cubicBezTo>
                <a:cubicBezTo>
                  <a:pt x="6428422" y="-28503"/>
                  <a:pt x="6372497" y="32993"/>
                  <a:pt x="6585956" y="0"/>
                </a:cubicBezTo>
                <a:cubicBezTo>
                  <a:pt x="6799415" y="-32993"/>
                  <a:pt x="6765622" y="7751"/>
                  <a:pt x="6832407" y="0"/>
                </a:cubicBezTo>
                <a:cubicBezTo>
                  <a:pt x="6899192" y="-7751"/>
                  <a:pt x="7015604" y="28602"/>
                  <a:pt x="7078859" y="0"/>
                </a:cubicBezTo>
                <a:cubicBezTo>
                  <a:pt x="7142114" y="-28602"/>
                  <a:pt x="7269725" y="10546"/>
                  <a:pt x="7325310" y="0"/>
                </a:cubicBezTo>
                <a:cubicBezTo>
                  <a:pt x="7380895" y="-10546"/>
                  <a:pt x="7809579" y="65284"/>
                  <a:pt x="8007350" y="0"/>
                </a:cubicBezTo>
                <a:cubicBezTo>
                  <a:pt x="8205121" y="-65284"/>
                  <a:pt x="8629647" y="81210"/>
                  <a:pt x="8798287" y="0"/>
                </a:cubicBezTo>
                <a:cubicBezTo>
                  <a:pt x="8966927" y="-81210"/>
                  <a:pt x="8932573" y="19055"/>
                  <a:pt x="9044738" y="0"/>
                </a:cubicBezTo>
                <a:cubicBezTo>
                  <a:pt x="9156903" y="-19055"/>
                  <a:pt x="9224797" y="42111"/>
                  <a:pt x="9400087" y="0"/>
                </a:cubicBezTo>
                <a:cubicBezTo>
                  <a:pt x="9575377" y="-42111"/>
                  <a:pt x="10002974" y="29026"/>
                  <a:pt x="10191024" y="0"/>
                </a:cubicBezTo>
                <a:cubicBezTo>
                  <a:pt x="10379074" y="-29026"/>
                  <a:pt x="10703923" y="109441"/>
                  <a:pt x="11171098" y="0"/>
                </a:cubicBezTo>
                <a:cubicBezTo>
                  <a:pt x="11327856" y="-11965"/>
                  <a:pt x="11430508" y="88743"/>
                  <a:pt x="11452484" y="281386"/>
                </a:cubicBezTo>
                <a:cubicBezTo>
                  <a:pt x="11502619" y="453616"/>
                  <a:pt x="11447450" y="643800"/>
                  <a:pt x="11452484" y="844143"/>
                </a:cubicBezTo>
                <a:cubicBezTo>
                  <a:pt x="11457518" y="1044486"/>
                  <a:pt x="11429718" y="1252811"/>
                  <a:pt x="11452484" y="1406899"/>
                </a:cubicBezTo>
                <a:cubicBezTo>
                  <a:pt x="11442174" y="1551262"/>
                  <a:pt x="11330627" y="1648660"/>
                  <a:pt x="11171098" y="1688285"/>
                </a:cubicBezTo>
                <a:cubicBezTo>
                  <a:pt x="10986471" y="1744096"/>
                  <a:pt x="10699883" y="1621064"/>
                  <a:pt x="10489058" y="1688285"/>
                </a:cubicBezTo>
                <a:cubicBezTo>
                  <a:pt x="10278233" y="1755506"/>
                  <a:pt x="10250454" y="1652693"/>
                  <a:pt x="10133710" y="1688285"/>
                </a:cubicBezTo>
                <a:cubicBezTo>
                  <a:pt x="10016966" y="1723877"/>
                  <a:pt x="9741858" y="1688100"/>
                  <a:pt x="9451670" y="1688285"/>
                </a:cubicBezTo>
                <a:cubicBezTo>
                  <a:pt x="9161482" y="1688470"/>
                  <a:pt x="9321029" y="1670239"/>
                  <a:pt x="9205218" y="1688285"/>
                </a:cubicBezTo>
                <a:cubicBezTo>
                  <a:pt x="9089407" y="1706331"/>
                  <a:pt x="9080747" y="1672610"/>
                  <a:pt x="8958767" y="1688285"/>
                </a:cubicBezTo>
                <a:cubicBezTo>
                  <a:pt x="8836787" y="1703960"/>
                  <a:pt x="8770684" y="1662427"/>
                  <a:pt x="8712316" y="1688285"/>
                </a:cubicBezTo>
                <a:cubicBezTo>
                  <a:pt x="8653948" y="1714143"/>
                  <a:pt x="8430537" y="1655281"/>
                  <a:pt x="8356967" y="1688285"/>
                </a:cubicBezTo>
                <a:cubicBezTo>
                  <a:pt x="8283397" y="1721289"/>
                  <a:pt x="7876620" y="1660560"/>
                  <a:pt x="7674927" y="1688285"/>
                </a:cubicBezTo>
                <a:cubicBezTo>
                  <a:pt x="7473234" y="1716010"/>
                  <a:pt x="7327365" y="1656546"/>
                  <a:pt x="7101785" y="1688285"/>
                </a:cubicBezTo>
                <a:cubicBezTo>
                  <a:pt x="6876205" y="1720024"/>
                  <a:pt x="6577091" y="1661617"/>
                  <a:pt x="6419745" y="1688285"/>
                </a:cubicBezTo>
                <a:cubicBezTo>
                  <a:pt x="6262399" y="1714953"/>
                  <a:pt x="5925725" y="1631385"/>
                  <a:pt x="5737705" y="1688285"/>
                </a:cubicBezTo>
                <a:cubicBezTo>
                  <a:pt x="5549685" y="1745185"/>
                  <a:pt x="5376668" y="1649254"/>
                  <a:pt x="5273459" y="1688285"/>
                </a:cubicBezTo>
                <a:cubicBezTo>
                  <a:pt x="5170250" y="1727316"/>
                  <a:pt x="4712833" y="1608898"/>
                  <a:pt x="4482522" y="1688285"/>
                </a:cubicBezTo>
                <a:cubicBezTo>
                  <a:pt x="4252211" y="1767672"/>
                  <a:pt x="4012131" y="1678724"/>
                  <a:pt x="3800482" y="1688285"/>
                </a:cubicBezTo>
                <a:cubicBezTo>
                  <a:pt x="3588833" y="1697846"/>
                  <a:pt x="3438183" y="1637630"/>
                  <a:pt x="3118443" y="1688285"/>
                </a:cubicBezTo>
                <a:cubicBezTo>
                  <a:pt x="2798703" y="1738940"/>
                  <a:pt x="2545645" y="1658247"/>
                  <a:pt x="2327506" y="1688285"/>
                </a:cubicBezTo>
                <a:cubicBezTo>
                  <a:pt x="2109367" y="1718323"/>
                  <a:pt x="2052989" y="1679649"/>
                  <a:pt x="1972157" y="1688285"/>
                </a:cubicBezTo>
                <a:cubicBezTo>
                  <a:pt x="1891325" y="1696921"/>
                  <a:pt x="1688466" y="1657655"/>
                  <a:pt x="1507911" y="1688285"/>
                </a:cubicBezTo>
                <a:cubicBezTo>
                  <a:pt x="1327356" y="1718915"/>
                  <a:pt x="1273628" y="1676920"/>
                  <a:pt x="1152563" y="1688285"/>
                </a:cubicBezTo>
                <a:cubicBezTo>
                  <a:pt x="1031498" y="1699650"/>
                  <a:pt x="603985" y="1635162"/>
                  <a:pt x="281386" y="1688285"/>
                </a:cubicBezTo>
                <a:cubicBezTo>
                  <a:pt x="130670" y="1684201"/>
                  <a:pt x="-22917" y="1567746"/>
                  <a:pt x="0" y="1406899"/>
                </a:cubicBezTo>
                <a:cubicBezTo>
                  <a:pt x="-18503" y="1183828"/>
                  <a:pt x="57076" y="1046632"/>
                  <a:pt x="0" y="855398"/>
                </a:cubicBezTo>
                <a:cubicBezTo>
                  <a:pt x="-57076" y="664164"/>
                  <a:pt x="29850" y="467092"/>
                  <a:pt x="0" y="281386"/>
                </a:cubicBezTo>
                <a:close/>
              </a:path>
            </a:pathLst>
          </a:custGeom>
          <a:solidFill>
            <a:schemeClr val="accent2">
              <a:lumMod val="20000"/>
              <a:lumOff val="80000"/>
            </a:schemeClr>
          </a:solidFill>
          <a:ln>
            <a:extLst>
              <a:ext uri="{C807C97D-BFC1-408E-A445-0C87EB9F89A2}">
                <ask:lineSketchStyleProps xmlns:ask="http://schemas.microsoft.com/office/drawing/2018/sketchyshapes" xmlns="" sd="3243096978">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1" eaLnBrk="1" fontAlgn="auto" latinLnBrk="0" hangingPunct="1">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4- </a:t>
            </a:r>
            <a:r>
              <a:rPr lang="ar-BH" sz="2800" b="1" noProof="0" dirty="0">
                <a:solidFill>
                  <a:prstClr val="black"/>
                </a:solidFill>
                <a:latin typeface="Sakkal Majalla" panose="02000000000000000000" pitchFamily="2" charset="-78"/>
                <a:cs typeface="Sakkal Majalla" panose="02000000000000000000" pitchFamily="2" charset="-78"/>
              </a:rPr>
              <a:t>ذكرت الآيات عددا من الآفات التي تقوّض المجتمع، اذكر أربعا منها.</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r" defTabSz="914400" rtl="1" eaLnBrk="1" fontAlgn="auto" latinLnBrk="0" hangingPunct="1">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endParaRPr kumimoji="0" lang="ar-SA"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lvl="0" algn="r" rtl="1">
              <a:defRPr/>
            </a:pPr>
            <a:r>
              <a:rPr lang="ar-BH" sz="3200" dirty="0">
                <a:solidFill>
                  <a:prstClr val="black"/>
                </a:solidFill>
                <a:latin typeface="Sakkal Majalla" panose="02000000000000000000" pitchFamily="2" charset="-78"/>
                <a:cs typeface="Sakkal Majalla" panose="02000000000000000000" pitchFamily="2" charset="-78"/>
              </a:rPr>
              <a:t>.....................................................................................................................................................................</a:t>
            </a:r>
            <a:endParaRPr lang="en-US" sz="3200" dirty="0">
              <a:solidFill>
                <a:prstClr val="black"/>
              </a:solidFill>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49C8E28A-9DAB-4239-B3FE-375737D3D253}"/>
              </a:ext>
            </a:extLst>
          </p:cNvPr>
          <p:cNvSpPr/>
          <p:nvPr/>
        </p:nvSpPr>
        <p:spPr>
          <a:xfrm>
            <a:off x="309489" y="3263442"/>
            <a:ext cx="11512750" cy="1387623"/>
          </a:xfrm>
          <a:custGeom>
            <a:avLst/>
            <a:gdLst>
              <a:gd name="connsiteX0" fmla="*/ 0 w 11512750"/>
              <a:gd name="connsiteY0" fmla="*/ 231275 h 1387623"/>
              <a:gd name="connsiteX1" fmla="*/ 231275 w 11512750"/>
              <a:gd name="connsiteY1" fmla="*/ 0 h 1387623"/>
              <a:gd name="connsiteX2" fmla="*/ 591860 w 11512750"/>
              <a:gd name="connsiteY2" fmla="*/ 0 h 1387623"/>
              <a:gd name="connsiteX3" fmla="*/ 1062948 w 11512750"/>
              <a:gd name="connsiteY3" fmla="*/ 0 h 1387623"/>
              <a:gd name="connsiteX4" fmla="*/ 1313031 w 11512750"/>
              <a:gd name="connsiteY4" fmla="*/ 0 h 1387623"/>
              <a:gd name="connsiteX5" fmla="*/ 2115625 w 11512750"/>
              <a:gd name="connsiteY5" fmla="*/ 0 h 1387623"/>
              <a:gd name="connsiteX6" fmla="*/ 2697214 w 11512750"/>
              <a:gd name="connsiteY6" fmla="*/ 0 h 1387623"/>
              <a:gd name="connsiteX7" fmla="*/ 3168302 w 11512750"/>
              <a:gd name="connsiteY7" fmla="*/ 0 h 1387623"/>
              <a:gd name="connsiteX8" fmla="*/ 3528887 w 11512750"/>
              <a:gd name="connsiteY8" fmla="*/ 0 h 1387623"/>
              <a:gd name="connsiteX9" fmla="*/ 4331481 w 11512750"/>
              <a:gd name="connsiteY9" fmla="*/ 0 h 1387623"/>
              <a:gd name="connsiteX10" fmla="*/ 5023572 w 11512750"/>
              <a:gd name="connsiteY10" fmla="*/ 0 h 1387623"/>
              <a:gd name="connsiteX11" fmla="*/ 5715664 w 11512750"/>
              <a:gd name="connsiteY11" fmla="*/ 0 h 1387623"/>
              <a:gd name="connsiteX12" fmla="*/ 6518257 w 11512750"/>
              <a:gd name="connsiteY12" fmla="*/ 0 h 1387623"/>
              <a:gd name="connsiteX13" fmla="*/ 7210349 w 11512750"/>
              <a:gd name="connsiteY13" fmla="*/ 0 h 1387623"/>
              <a:gd name="connsiteX14" fmla="*/ 7791938 w 11512750"/>
              <a:gd name="connsiteY14" fmla="*/ 0 h 1387623"/>
              <a:gd name="connsiteX15" fmla="*/ 8484030 w 11512750"/>
              <a:gd name="connsiteY15" fmla="*/ 0 h 1387623"/>
              <a:gd name="connsiteX16" fmla="*/ 8844615 w 11512750"/>
              <a:gd name="connsiteY16" fmla="*/ 0 h 1387623"/>
              <a:gd name="connsiteX17" fmla="*/ 9315703 w 11512750"/>
              <a:gd name="connsiteY17" fmla="*/ 0 h 1387623"/>
              <a:gd name="connsiteX18" fmla="*/ 10007794 w 11512750"/>
              <a:gd name="connsiteY18" fmla="*/ 0 h 1387623"/>
              <a:gd name="connsiteX19" fmla="*/ 10478882 w 11512750"/>
              <a:gd name="connsiteY19" fmla="*/ 0 h 1387623"/>
              <a:gd name="connsiteX20" fmla="*/ 11281475 w 11512750"/>
              <a:gd name="connsiteY20" fmla="*/ 0 h 1387623"/>
              <a:gd name="connsiteX21" fmla="*/ 11512750 w 11512750"/>
              <a:gd name="connsiteY21" fmla="*/ 231275 h 1387623"/>
              <a:gd name="connsiteX22" fmla="*/ 11512750 w 11512750"/>
              <a:gd name="connsiteY22" fmla="*/ 703062 h 1387623"/>
              <a:gd name="connsiteX23" fmla="*/ 11512750 w 11512750"/>
              <a:gd name="connsiteY23" fmla="*/ 1156348 h 1387623"/>
              <a:gd name="connsiteX24" fmla="*/ 11281475 w 11512750"/>
              <a:gd name="connsiteY24" fmla="*/ 1387623 h 1387623"/>
              <a:gd name="connsiteX25" fmla="*/ 10589384 w 11512750"/>
              <a:gd name="connsiteY25" fmla="*/ 1387623 h 1387623"/>
              <a:gd name="connsiteX26" fmla="*/ 10118296 w 11512750"/>
              <a:gd name="connsiteY26" fmla="*/ 1387623 h 1387623"/>
              <a:gd name="connsiteX27" fmla="*/ 9647209 w 11512750"/>
              <a:gd name="connsiteY27" fmla="*/ 1387623 h 1387623"/>
              <a:gd name="connsiteX28" fmla="*/ 8844615 w 11512750"/>
              <a:gd name="connsiteY28" fmla="*/ 1387623 h 1387623"/>
              <a:gd name="connsiteX29" fmla="*/ 8152524 w 11512750"/>
              <a:gd name="connsiteY29" fmla="*/ 1387623 h 1387623"/>
              <a:gd name="connsiteX30" fmla="*/ 7349930 w 11512750"/>
              <a:gd name="connsiteY30" fmla="*/ 1387623 h 1387623"/>
              <a:gd name="connsiteX31" fmla="*/ 6878843 w 11512750"/>
              <a:gd name="connsiteY31" fmla="*/ 1387623 h 1387623"/>
              <a:gd name="connsiteX32" fmla="*/ 6518257 w 11512750"/>
              <a:gd name="connsiteY32" fmla="*/ 1387623 h 1387623"/>
              <a:gd name="connsiteX33" fmla="*/ 6047170 w 11512750"/>
              <a:gd name="connsiteY33" fmla="*/ 1387623 h 1387623"/>
              <a:gd name="connsiteX34" fmla="*/ 5244576 w 11512750"/>
              <a:gd name="connsiteY34" fmla="*/ 1387623 h 1387623"/>
              <a:gd name="connsiteX35" fmla="*/ 4773489 w 11512750"/>
              <a:gd name="connsiteY35" fmla="*/ 1387623 h 1387623"/>
              <a:gd name="connsiteX36" fmla="*/ 4523405 w 11512750"/>
              <a:gd name="connsiteY36" fmla="*/ 1387623 h 1387623"/>
              <a:gd name="connsiteX37" fmla="*/ 3941816 w 11512750"/>
              <a:gd name="connsiteY37" fmla="*/ 1387623 h 1387623"/>
              <a:gd name="connsiteX38" fmla="*/ 3470728 w 11512750"/>
              <a:gd name="connsiteY38" fmla="*/ 1387623 h 1387623"/>
              <a:gd name="connsiteX39" fmla="*/ 2668135 w 11512750"/>
              <a:gd name="connsiteY39" fmla="*/ 1387623 h 1387623"/>
              <a:gd name="connsiteX40" fmla="*/ 2307549 w 11512750"/>
              <a:gd name="connsiteY40" fmla="*/ 1387623 h 1387623"/>
              <a:gd name="connsiteX41" fmla="*/ 1725960 w 11512750"/>
              <a:gd name="connsiteY41" fmla="*/ 1387623 h 1387623"/>
              <a:gd name="connsiteX42" fmla="*/ 923366 w 11512750"/>
              <a:gd name="connsiteY42" fmla="*/ 1387623 h 1387623"/>
              <a:gd name="connsiteX43" fmla="*/ 231275 w 11512750"/>
              <a:gd name="connsiteY43" fmla="*/ 1387623 h 1387623"/>
              <a:gd name="connsiteX44" fmla="*/ 0 w 11512750"/>
              <a:gd name="connsiteY44" fmla="*/ 1156348 h 1387623"/>
              <a:gd name="connsiteX45" fmla="*/ 0 w 11512750"/>
              <a:gd name="connsiteY45" fmla="*/ 693812 h 1387623"/>
              <a:gd name="connsiteX46" fmla="*/ 0 w 11512750"/>
              <a:gd name="connsiteY46" fmla="*/ 231275 h 138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512750" h="1387623" fill="none" extrusionOk="0">
                <a:moveTo>
                  <a:pt x="0" y="231275"/>
                </a:moveTo>
                <a:cubicBezTo>
                  <a:pt x="-25787" y="112046"/>
                  <a:pt x="95691" y="19873"/>
                  <a:pt x="231275" y="0"/>
                </a:cubicBezTo>
                <a:cubicBezTo>
                  <a:pt x="306752" y="-29069"/>
                  <a:pt x="460152" y="31516"/>
                  <a:pt x="591860" y="0"/>
                </a:cubicBezTo>
                <a:cubicBezTo>
                  <a:pt x="723568" y="-31516"/>
                  <a:pt x="860756" y="20690"/>
                  <a:pt x="1062948" y="0"/>
                </a:cubicBezTo>
                <a:cubicBezTo>
                  <a:pt x="1265140" y="-20690"/>
                  <a:pt x="1257328" y="12077"/>
                  <a:pt x="1313031" y="0"/>
                </a:cubicBezTo>
                <a:cubicBezTo>
                  <a:pt x="1368734" y="-12077"/>
                  <a:pt x="1779680" y="12640"/>
                  <a:pt x="2115625" y="0"/>
                </a:cubicBezTo>
                <a:cubicBezTo>
                  <a:pt x="2451570" y="-12640"/>
                  <a:pt x="2456945" y="33754"/>
                  <a:pt x="2697214" y="0"/>
                </a:cubicBezTo>
                <a:cubicBezTo>
                  <a:pt x="2937483" y="-33754"/>
                  <a:pt x="3025073" y="6666"/>
                  <a:pt x="3168302" y="0"/>
                </a:cubicBezTo>
                <a:cubicBezTo>
                  <a:pt x="3311531" y="-6666"/>
                  <a:pt x="3394092" y="18866"/>
                  <a:pt x="3528887" y="0"/>
                </a:cubicBezTo>
                <a:cubicBezTo>
                  <a:pt x="3663683" y="-18866"/>
                  <a:pt x="3987240" y="38905"/>
                  <a:pt x="4331481" y="0"/>
                </a:cubicBezTo>
                <a:cubicBezTo>
                  <a:pt x="4675722" y="-38905"/>
                  <a:pt x="4794823" y="57638"/>
                  <a:pt x="5023572" y="0"/>
                </a:cubicBezTo>
                <a:cubicBezTo>
                  <a:pt x="5252321" y="-57638"/>
                  <a:pt x="5549989" y="73169"/>
                  <a:pt x="5715664" y="0"/>
                </a:cubicBezTo>
                <a:cubicBezTo>
                  <a:pt x="5881339" y="-73169"/>
                  <a:pt x="6260965" y="92342"/>
                  <a:pt x="6518257" y="0"/>
                </a:cubicBezTo>
                <a:cubicBezTo>
                  <a:pt x="6775549" y="-92342"/>
                  <a:pt x="6869228" y="73819"/>
                  <a:pt x="7210349" y="0"/>
                </a:cubicBezTo>
                <a:cubicBezTo>
                  <a:pt x="7551470" y="-73819"/>
                  <a:pt x="7570943" y="38591"/>
                  <a:pt x="7791938" y="0"/>
                </a:cubicBezTo>
                <a:cubicBezTo>
                  <a:pt x="8012933" y="-38591"/>
                  <a:pt x="8244922" y="56871"/>
                  <a:pt x="8484030" y="0"/>
                </a:cubicBezTo>
                <a:cubicBezTo>
                  <a:pt x="8723138" y="-56871"/>
                  <a:pt x="8763470" y="29282"/>
                  <a:pt x="8844615" y="0"/>
                </a:cubicBezTo>
                <a:cubicBezTo>
                  <a:pt x="8925760" y="-29282"/>
                  <a:pt x="9121949" y="14211"/>
                  <a:pt x="9315703" y="0"/>
                </a:cubicBezTo>
                <a:cubicBezTo>
                  <a:pt x="9509457" y="-14211"/>
                  <a:pt x="9809756" y="52733"/>
                  <a:pt x="10007794" y="0"/>
                </a:cubicBezTo>
                <a:cubicBezTo>
                  <a:pt x="10205832" y="-52733"/>
                  <a:pt x="10260133" y="36202"/>
                  <a:pt x="10478882" y="0"/>
                </a:cubicBezTo>
                <a:cubicBezTo>
                  <a:pt x="10697631" y="-36202"/>
                  <a:pt x="11073706" y="6843"/>
                  <a:pt x="11281475" y="0"/>
                </a:cubicBezTo>
                <a:cubicBezTo>
                  <a:pt x="11421783" y="15750"/>
                  <a:pt x="11526445" y="113366"/>
                  <a:pt x="11512750" y="231275"/>
                </a:cubicBezTo>
                <a:cubicBezTo>
                  <a:pt x="11546743" y="336259"/>
                  <a:pt x="11460173" y="538787"/>
                  <a:pt x="11512750" y="703062"/>
                </a:cubicBezTo>
                <a:cubicBezTo>
                  <a:pt x="11565327" y="867337"/>
                  <a:pt x="11462781" y="970106"/>
                  <a:pt x="11512750" y="1156348"/>
                </a:cubicBezTo>
                <a:cubicBezTo>
                  <a:pt x="11526667" y="1256879"/>
                  <a:pt x="11400518" y="1373322"/>
                  <a:pt x="11281475" y="1387623"/>
                </a:cubicBezTo>
                <a:cubicBezTo>
                  <a:pt x="10992311" y="1406519"/>
                  <a:pt x="10923094" y="1334602"/>
                  <a:pt x="10589384" y="1387623"/>
                </a:cubicBezTo>
                <a:cubicBezTo>
                  <a:pt x="10255674" y="1440644"/>
                  <a:pt x="10268827" y="1384984"/>
                  <a:pt x="10118296" y="1387623"/>
                </a:cubicBezTo>
                <a:cubicBezTo>
                  <a:pt x="9967765" y="1390262"/>
                  <a:pt x="9816122" y="1370131"/>
                  <a:pt x="9647209" y="1387623"/>
                </a:cubicBezTo>
                <a:cubicBezTo>
                  <a:pt x="9478296" y="1405115"/>
                  <a:pt x="9096652" y="1359336"/>
                  <a:pt x="8844615" y="1387623"/>
                </a:cubicBezTo>
                <a:cubicBezTo>
                  <a:pt x="8592578" y="1415910"/>
                  <a:pt x="8450142" y="1305457"/>
                  <a:pt x="8152524" y="1387623"/>
                </a:cubicBezTo>
                <a:cubicBezTo>
                  <a:pt x="7854906" y="1469789"/>
                  <a:pt x="7560871" y="1363240"/>
                  <a:pt x="7349930" y="1387623"/>
                </a:cubicBezTo>
                <a:cubicBezTo>
                  <a:pt x="7138989" y="1412006"/>
                  <a:pt x="7068392" y="1354502"/>
                  <a:pt x="6878843" y="1387623"/>
                </a:cubicBezTo>
                <a:cubicBezTo>
                  <a:pt x="6689294" y="1420744"/>
                  <a:pt x="6641161" y="1375265"/>
                  <a:pt x="6518257" y="1387623"/>
                </a:cubicBezTo>
                <a:cubicBezTo>
                  <a:pt x="6395353" y="1399981"/>
                  <a:pt x="6229552" y="1361141"/>
                  <a:pt x="6047170" y="1387623"/>
                </a:cubicBezTo>
                <a:cubicBezTo>
                  <a:pt x="5864788" y="1414105"/>
                  <a:pt x="5562050" y="1302384"/>
                  <a:pt x="5244576" y="1387623"/>
                </a:cubicBezTo>
                <a:cubicBezTo>
                  <a:pt x="4927102" y="1472862"/>
                  <a:pt x="4994359" y="1373759"/>
                  <a:pt x="4773489" y="1387623"/>
                </a:cubicBezTo>
                <a:cubicBezTo>
                  <a:pt x="4552619" y="1401487"/>
                  <a:pt x="4588393" y="1360799"/>
                  <a:pt x="4523405" y="1387623"/>
                </a:cubicBezTo>
                <a:cubicBezTo>
                  <a:pt x="4458417" y="1414447"/>
                  <a:pt x="4063055" y="1332260"/>
                  <a:pt x="3941816" y="1387623"/>
                </a:cubicBezTo>
                <a:cubicBezTo>
                  <a:pt x="3820577" y="1442986"/>
                  <a:pt x="3582183" y="1372478"/>
                  <a:pt x="3470728" y="1387623"/>
                </a:cubicBezTo>
                <a:cubicBezTo>
                  <a:pt x="3359273" y="1402768"/>
                  <a:pt x="2861536" y="1353663"/>
                  <a:pt x="2668135" y="1387623"/>
                </a:cubicBezTo>
                <a:cubicBezTo>
                  <a:pt x="2474734" y="1421583"/>
                  <a:pt x="2473873" y="1375933"/>
                  <a:pt x="2307549" y="1387623"/>
                </a:cubicBezTo>
                <a:cubicBezTo>
                  <a:pt x="2141225" y="1399313"/>
                  <a:pt x="1919518" y="1368015"/>
                  <a:pt x="1725960" y="1387623"/>
                </a:cubicBezTo>
                <a:cubicBezTo>
                  <a:pt x="1532402" y="1407231"/>
                  <a:pt x="1323434" y="1305919"/>
                  <a:pt x="923366" y="1387623"/>
                </a:cubicBezTo>
                <a:cubicBezTo>
                  <a:pt x="523298" y="1469327"/>
                  <a:pt x="563613" y="1387240"/>
                  <a:pt x="231275" y="1387623"/>
                </a:cubicBezTo>
                <a:cubicBezTo>
                  <a:pt x="106688" y="1355641"/>
                  <a:pt x="4237" y="1298166"/>
                  <a:pt x="0" y="1156348"/>
                </a:cubicBezTo>
                <a:cubicBezTo>
                  <a:pt x="-27991" y="962182"/>
                  <a:pt x="34208" y="892194"/>
                  <a:pt x="0" y="693812"/>
                </a:cubicBezTo>
                <a:cubicBezTo>
                  <a:pt x="-34208" y="495430"/>
                  <a:pt x="46617" y="413228"/>
                  <a:pt x="0" y="231275"/>
                </a:cubicBezTo>
                <a:close/>
              </a:path>
              <a:path w="11512750" h="1387623" stroke="0" extrusionOk="0">
                <a:moveTo>
                  <a:pt x="0" y="231275"/>
                </a:moveTo>
                <a:cubicBezTo>
                  <a:pt x="-4933" y="98645"/>
                  <a:pt x="109925" y="-7957"/>
                  <a:pt x="231275" y="0"/>
                </a:cubicBezTo>
                <a:cubicBezTo>
                  <a:pt x="453385" y="-72099"/>
                  <a:pt x="651164" y="75582"/>
                  <a:pt x="923366" y="0"/>
                </a:cubicBezTo>
                <a:cubicBezTo>
                  <a:pt x="1195568" y="-75582"/>
                  <a:pt x="1091207" y="19336"/>
                  <a:pt x="1173450" y="0"/>
                </a:cubicBezTo>
                <a:cubicBezTo>
                  <a:pt x="1255693" y="-19336"/>
                  <a:pt x="1462366" y="52757"/>
                  <a:pt x="1644537" y="0"/>
                </a:cubicBezTo>
                <a:cubicBezTo>
                  <a:pt x="1826708" y="-52757"/>
                  <a:pt x="1826941" y="2881"/>
                  <a:pt x="1894621" y="0"/>
                </a:cubicBezTo>
                <a:cubicBezTo>
                  <a:pt x="1962301" y="-2881"/>
                  <a:pt x="2138959" y="11954"/>
                  <a:pt x="2365708" y="0"/>
                </a:cubicBezTo>
                <a:cubicBezTo>
                  <a:pt x="2592457" y="-11954"/>
                  <a:pt x="2542636" y="11697"/>
                  <a:pt x="2615792" y="0"/>
                </a:cubicBezTo>
                <a:cubicBezTo>
                  <a:pt x="2688948" y="-11697"/>
                  <a:pt x="3032514" y="55536"/>
                  <a:pt x="3307883" y="0"/>
                </a:cubicBezTo>
                <a:cubicBezTo>
                  <a:pt x="3583252" y="-55536"/>
                  <a:pt x="3853102" y="30762"/>
                  <a:pt x="3999975" y="0"/>
                </a:cubicBezTo>
                <a:cubicBezTo>
                  <a:pt x="4146848" y="-30762"/>
                  <a:pt x="4410569" y="46529"/>
                  <a:pt x="4692066" y="0"/>
                </a:cubicBezTo>
                <a:cubicBezTo>
                  <a:pt x="4973563" y="-46529"/>
                  <a:pt x="4823588" y="7054"/>
                  <a:pt x="4942150" y="0"/>
                </a:cubicBezTo>
                <a:cubicBezTo>
                  <a:pt x="5060712" y="-7054"/>
                  <a:pt x="5142398" y="23344"/>
                  <a:pt x="5302735" y="0"/>
                </a:cubicBezTo>
                <a:cubicBezTo>
                  <a:pt x="5463072" y="-23344"/>
                  <a:pt x="5576161" y="29180"/>
                  <a:pt x="5773823" y="0"/>
                </a:cubicBezTo>
                <a:cubicBezTo>
                  <a:pt x="5971485" y="-29180"/>
                  <a:pt x="6250817" y="58939"/>
                  <a:pt x="6465914" y="0"/>
                </a:cubicBezTo>
                <a:cubicBezTo>
                  <a:pt x="6681011" y="-58939"/>
                  <a:pt x="6630291" y="15976"/>
                  <a:pt x="6715998" y="0"/>
                </a:cubicBezTo>
                <a:cubicBezTo>
                  <a:pt x="6801705" y="-15976"/>
                  <a:pt x="6982395" y="4014"/>
                  <a:pt x="7076583" y="0"/>
                </a:cubicBezTo>
                <a:cubicBezTo>
                  <a:pt x="7170771" y="-4014"/>
                  <a:pt x="7414497" y="33389"/>
                  <a:pt x="7658173" y="0"/>
                </a:cubicBezTo>
                <a:cubicBezTo>
                  <a:pt x="7901849" y="-33389"/>
                  <a:pt x="7831439" y="5376"/>
                  <a:pt x="7908256" y="0"/>
                </a:cubicBezTo>
                <a:cubicBezTo>
                  <a:pt x="7985073" y="-5376"/>
                  <a:pt x="8115320" y="24814"/>
                  <a:pt x="8268842" y="0"/>
                </a:cubicBezTo>
                <a:cubicBezTo>
                  <a:pt x="8422364" y="-24814"/>
                  <a:pt x="8701786" y="33406"/>
                  <a:pt x="8960933" y="0"/>
                </a:cubicBezTo>
                <a:cubicBezTo>
                  <a:pt x="9220080" y="-33406"/>
                  <a:pt x="9216067" y="15440"/>
                  <a:pt x="9321518" y="0"/>
                </a:cubicBezTo>
                <a:cubicBezTo>
                  <a:pt x="9426969" y="-15440"/>
                  <a:pt x="9952333" y="2985"/>
                  <a:pt x="10124112" y="0"/>
                </a:cubicBezTo>
                <a:cubicBezTo>
                  <a:pt x="10295891" y="-2985"/>
                  <a:pt x="10902156" y="102234"/>
                  <a:pt x="11281475" y="0"/>
                </a:cubicBezTo>
                <a:cubicBezTo>
                  <a:pt x="11410708" y="28638"/>
                  <a:pt x="11511321" y="101159"/>
                  <a:pt x="11512750" y="231275"/>
                </a:cubicBezTo>
                <a:cubicBezTo>
                  <a:pt x="11515572" y="417868"/>
                  <a:pt x="11484486" y="529705"/>
                  <a:pt x="11512750" y="684561"/>
                </a:cubicBezTo>
                <a:cubicBezTo>
                  <a:pt x="11541014" y="839417"/>
                  <a:pt x="11511133" y="1005254"/>
                  <a:pt x="11512750" y="1156348"/>
                </a:cubicBezTo>
                <a:cubicBezTo>
                  <a:pt x="11528481" y="1267978"/>
                  <a:pt x="11418384" y="1407955"/>
                  <a:pt x="11281475" y="1387623"/>
                </a:cubicBezTo>
                <a:cubicBezTo>
                  <a:pt x="11162103" y="1396261"/>
                  <a:pt x="10940228" y="1382862"/>
                  <a:pt x="10699886" y="1387623"/>
                </a:cubicBezTo>
                <a:cubicBezTo>
                  <a:pt x="10459544" y="1392384"/>
                  <a:pt x="10516451" y="1373174"/>
                  <a:pt x="10449802" y="1387623"/>
                </a:cubicBezTo>
                <a:cubicBezTo>
                  <a:pt x="10383153" y="1402072"/>
                  <a:pt x="10113999" y="1362027"/>
                  <a:pt x="9978715" y="1387623"/>
                </a:cubicBezTo>
                <a:cubicBezTo>
                  <a:pt x="9843431" y="1413219"/>
                  <a:pt x="9662902" y="1354432"/>
                  <a:pt x="9397125" y="1387623"/>
                </a:cubicBezTo>
                <a:cubicBezTo>
                  <a:pt x="9131348" y="1420814"/>
                  <a:pt x="9033350" y="1368471"/>
                  <a:pt x="8926038" y="1387623"/>
                </a:cubicBezTo>
                <a:cubicBezTo>
                  <a:pt x="8818726" y="1406775"/>
                  <a:pt x="8373834" y="1369053"/>
                  <a:pt x="8233946" y="1387623"/>
                </a:cubicBezTo>
                <a:cubicBezTo>
                  <a:pt x="8094058" y="1406193"/>
                  <a:pt x="7851604" y="1377134"/>
                  <a:pt x="7541855" y="1387623"/>
                </a:cubicBezTo>
                <a:cubicBezTo>
                  <a:pt x="7232106" y="1398112"/>
                  <a:pt x="7294979" y="1343187"/>
                  <a:pt x="7070767" y="1387623"/>
                </a:cubicBezTo>
                <a:cubicBezTo>
                  <a:pt x="6846555" y="1432059"/>
                  <a:pt x="6892281" y="1363280"/>
                  <a:pt x="6820684" y="1387623"/>
                </a:cubicBezTo>
                <a:cubicBezTo>
                  <a:pt x="6749087" y="1411966"/>
                  <a:pt x="6616627" y="1387589"/>
                  <a:pt x="6460098" y="1387623"/>
                </a:cubicBezTo>
                <a:cubicBezTo>
                  <a:pt x="6303569" y="1387657"/>
                  <a:pt x="6131774" y="1321399"/>
                  <a:pt x="5878509" y="1387623"/>
                </a:cubicBezTo>
                <a:cubicBezTo>
                  <a:pt x="5625244" y="1453847"/>
                  <a:pt x="5551762" y="1376275"/>
                  <a:pt x="5407421" y="1387623"/>
                </a:cubicBezTo>
                <a:cubicBezTo>
                  <a:pt x="5263080" y="1398971"/>
                  <a:pt x="4974323" y="1359863"/>
                  <a:pt x="4825832" y="1387623"/>
                </a:cubicBezTo>
                <a:cubicBezTo>
                  <a:pt x="4677341" y="1415383"/>
                  <a:pt x="4667556" y="1363535"/>
                  <a:pt x="4575748" y="1387623"/>
                </a:cubicBezTo>
                <a:cubicBezTo>
                  <a:pt x="4483940" y="1411711"/>
                  <a:pt x="4200218" y="1379885"/>
                  <a:pt x="4104661" y="1387623"/>
                </a:cubicBezTo>
                <a:cubicBezTo>
                  <a:pt x="4009104" y="1395361"/>
                  <a:pt x="3568183" y="1337917"/>
                  <a:pt x="3412569" y="1387623"/>
                </a:cubicBezTo>
                <a:cubicBezTo>
                  <a:pt x="3256955" y="1437329"/>
                  <a:pt x="3223079" y="1385326"/>
                  <a:pt x="3162486" y="1387623"/>
                </a:cubicBezTo>
                <a:cubicBezTo>
                  <a:pt x="3101893" y="1389920"/>
                  <a:pt x="2860869" y="1364662"/>
                  <a:pt x="2691398" y="1387623"/>
                </a:cubicBezTo>
                <a:cubicBezTo>
                  <a:pt x="2521927" y="1410584"/>
                  <a:pt x="2340940" y="1313764"/>
                  <a:pt x="1999307" y="1387623"/>
                </a:cubicBezTo>
                <a:cubicBezTo>
                  <a:pt x="1657674" y="1461482"/>
                  <a:pt x="1735476" y="1347145"/>
                  <a:pt x="1528220" y="1387623"/>
                </a:cubicBezTo>
                <a:cubicBezTo>
                  <a:pt x="1320964" y="1428101"/>
                  <a:pt x="1279243" y="1367241"/>
                  <a:pt x="1167634" y="1387623"/>
                </a:cubicBezTo>
                <a:cubicBezTo>
                  <a:pt x="1056025" y="1408005"/>
                  <a:pt x="683175" y="1278413"/>
                  <a:pt x="231275" y="1387623"/>
                </a:cubicBezTo>
                <a:cubicBezTo>
                  <a:pt x="91319" y="1393113"/>
                  <a:pt x="10034" y="1290931"/>
                  <a:pt x="0" y="1156348"/>
                </a:cubicBezTo>
                <a:cubicBezTo>
                  <a:pt x="-38294" y="1047860"/>
                  <a:pt x="29203" y="834429"/>
                  <a:pt x="0" y="712313"/>
                </a:cubicBezTo>
                <a:cubicBezTo>
                  <a:pt x="-29203" y="590198"/>
                  <a:pt x="15035" y="389258"/>
                  <a:pt x="0" y="231275"/>
                </a:cubicBezTo>
                <a:close/>
              </a:path>
            </a:pathLst>
          </a:custGeom>
          <a:solidFill>
            <a:schemeClr val="bg2">
              <a:lumMod val="90000"/>
            </a:schemeClr>
          </a:solidFill>
          <a:ln>
            <a:extLst>
              <a:ext uri="{C807C97D-BFC1-408E-A445-0C87EB9F89A2}">
                <ask:lineSketchStyleProps xmlns:ask="http://schemas.microsoft.com/office/drawing/2018/sketchyshapes" xmlns="" sd="4249085426">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5- </a:t>
            </a:r>
            <a:r>
              <a:rPr lang="ar-BH" sz="2800" b="1" dirty="0">
                <a:solidFill>
                  <a:prstClr val="black"/>
                </a:solidFill>
                <a:latin typeface="Sakkal Majalla" panose="02000000000000000000" pitchFamily="2" charset="-78"/>
                <a:cs typeface="Sakkal Majalla" panose="02000000000000000000" pitchFamily="2" charset="-78"/>
              </a:rPr>
              <a:t>زيادة في التشنيع على المغتابين صوَّر القرآن الكريم الغِيبة بصورة تَنْفر منها الطباع السليمة، استدلّ على ذلك</a:t>
            </a: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p>
          <a:p>
            <a:pPr lvl="0" algn="just" rtl="1">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3200" dirty="0">
                <a:solidFill>
                  <a:prstClr val="black"/>
                </a:solidFill>
                <a:latin typeface="Sakkal Majalla" panose="02000000000000000000" pitchFamily="2" charset="-78"/>
                <a:cs typeface="Sakkal Majalla" panose="02000000000000000000" pitchFamily="2" charset="-78"/>
              </a:rPr>
              <a:t> </a:t>
            </a:r>
            <a:endParaRPr lang="fr-FR" dirty="0">
              <a:solidFill>
                <a:prstClr val="white"/>
              </a:solidFill>
              <a:latin typeface="Sakkal Majalla" panose="02000000000000000000" pitchFamily="2" charset="-78"/>
              <a:cs typeface="Sakkal Majalla" panose="02000000000000000000" pitchFamily="2" charset="-78"/>
            </a:endParaRPr>
          </a:p>
        </p:txBody>
      </p:sp>
      <p:sp>
        <p:nvSpPr>
          <p:cNvPr id="7" name="TextBox 6">
            <a:extLst>
              <a:ext uri="{FF2B5EF4-FFF2-40B4-BE49-F238E27FC236}">
                <a16:creationId xmlns:a16="http://schemas.microsoft.com/office/drawing/2014/main" id="{5934FBCD-8E6D-47B4-BEA2-EEE6BB0F67CB}"/>
              </a:ext>
            </a:extLst>
          </p:cNvPr>
          <p:cNvSpPr txBox="1"/>
          <p:nvPr/>
        </p:nvSpPr>
        <p:spPr>
          <a:xfrm>
            <a:off x="519406" y="1982565"/>
            <a:ext cx="11153186" cy="954107"/>
          </a:xfrm>
          <a:prstGeom prst="rect">
            <a:avLst/>
          </a:prstGeom>
          <a:solidFill>
            <a:schemeClr val="accent2">
              <a:lumMod val="20000"/>
              <a:lumOff val="80000"/>
            </a:schemeClr>
          </a:solidFill>
        </p:spPr>
        <p:txBody>
          <a:bodyPr wrap="square" rtlCol="0">
            <a:spAutoFit/>
          </a:bodyPr>
          <a:lstStyle/>
          <a:p>
            <a:pPr lvl="0" algn="just" rtl="1">
              <a:defRPr/>
            </a:pPr>
            <a:r>
              <a:rPr lang="ar-BH" sz="2800" b="1" dirty="0">
                <a:solidFill>
                  <a:srgbClr val="FF0000"/>
                </a:solidFill>
                <a:latin typeface="Sakkal Majalla" panose="02000000000000000000" pitchFamily="2" charset="-78"/>
                <a:cs typeface="Sakkal Majalla" panose="02000000000000000000" pitchFamily="2" charset="-78"/>
              </a:rPr>
              <a:t>أ- السخرية.                                 ب -  </a:t>
            </a:r>
            <a:r>
              <a:rPr lang="ar-BH" sz="2800" b="1" dirty="0" err="1">
                <a:solidFill>
                  <a:srgbClr val="FF0000"/>
                </a:solidFill>
                <a:latin typeface="Sakkal Majalla" panose="02000000000000000000" pitchFamily="2" charset="-78"/>
                <a:cs typeface="Sakkal Majalla" panose="02000000000000000000" pitchFamily="2" charset="-78"/>
              </a:rPr>
              <a:t>إعابة</a:t>
            </a:r>
            <a:r>
              <a:rPr lang="ar-BH" sz="2800" b="1" dirty="0">
                <a:solidFill>
                  <a:srgbClr val="FF0000"/>
                </a:solidFill>
                <a:latin typeface="Sakkal Majalla" panose="02000000000000000000" pitchFamily="2" charset="-78"/>
                <a:cs typeface="Sakkal Majalla" panose="02000000000000000000" pitchFamily="2" charset="-78"/>
              </a:rPr>
              <a:t> الآخرين بالإشارة أو ما شابهها.                 ج- التنادي بالألقاب القبيحة.</a:t>
            </a:r>
          </a:p>
          <a:p>
            <a:pPr lvl="0" algn="just" rtl="1">
              <a:defRPr/>
            </a:pPr>
            <a:r>
              <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ج- سوء الظنّ</a:t>
            </a:r>
            <a:r>
              <a:rPr kumimoji="0" lang="ar-BH" sz="2800" b="1" i="0" u="none" strike="noStrike" kern="1200" cap="none" spc="0" normalizeH="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 بالآخرين.             د- التجسس.                                                                هـ- الغيبة.</a:t>
            </a:r>
            <a:endParaRPr kumimoji="0" lang="en-US" sz="28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10" name="TextBox 9">
            <a:extLst>
              <a:ext uri="{FF2B5EF4-FFF2-40B4-BE49-F238E27FC236}">
                <a16:creationId xmlns:a16="http://schemas.microsoft.com/office/drawing/2014/main" id="{370C29C0-41EA-4E3B-91D0-2E6FAB922DD1}"/>
              </a:ext>
            </a:extLst>
          </p:cNvPr>
          <p:cNvSpPr txBox="1"/>
          <p:nvPr/>
        </p:nvSpPr>
        <p:spPr>
          <a:xfrm>
            <a:off x="519406" y="4038421"/>
            <a:ext cx="11153186" cy="523220"/>
          </a:xfrm>
          <a:prstGeom prst="rect">
            <a:avLst/>
          </a:prstGeom>
          <a:solidFill>
            <a:schemeClr val="bg2">
              <a:lumMod val="90000"/>
            </a:schemeClr>
          </a:solidFill>
        </p:spPr>
        <p:txBody>
          <a:bodyPr wrap="square" rtlCol="0">
            <a:spAutoFit/>
          </a:bodyPr>
          <a:lstStyle/>
          <a:p>
            <a:pPr algn="just" rtl="1">
              <a:defRPr/>
            </a:pPr>
            <a:r>
              <a:rPr lang="ar-BH" sz="2800" b="1" dirty="0">
                <a:solidFill>
                  <a:srgbClr val="FF0000"/>
                </a:solidFill>
                <a:latin typeface="Sakkal Majalla" panose="02000000000000000000" pitchFamily="2" charset="-78"/>
                <a:cs typeface="Sakkal Majalla" panose="02000000000000000000" pitchFamily="2" charset="-78"/>
              </a:rPr>
              <a:t>قوله تعالى: </a:t>
            </a:r>
            <a:r>
              <a:rPr lang="ar-SA" sz="28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kern="0" dirty="0">
                <a:solidFill>
                  <a:srgbClr val="FF0000"/>
                </a:solidFill>
                <a:latin typeface="Sakkal Majalla" panose="02000000000000000000" pitchFamily="2" charset="-78"/>
                <a:cs typeface="Sakkal Majalla" panose="02000000000000000000" pitchFamily="2" charset="-78"/>
              </a:rPr>
              <a:t>أَيُحِبُّ أَحَدُكُمْ أَن يَأْكُلَ لَحْمَ أَخِيهِ مَيْتًا فَكَرِهْتُمُوهُ</a:t>
            </a:r>
            <a:r>
              <a:rPr lang="ar-SA" sz="2800" dirty="0">
                <a:solidFill>
                  <a:srgbClr val="FF0000"/>
                </a:solidFill>
                <a:latin typeface="Times New Roman" panose="02020603050405020304" pitchFamily="18" charset="0"/>
                <a:ea typeface="Times New Roman" panose="02020603050405020304" pitchFamily="18" charset="0"/>
                <a:cs typeface="DecoType Naskh" panose="02010400000000000000" pitchFamily="2" charset="-78"/>
              </a:rPr>
              <a:t>}</a:t>
            </a:r>
            <a:endParaRPr kumimoji="0" lang="ar-SA"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28" name="Cloud 27">
            <a:extLst>
              <a:ext uri="{FF2B5EF4-FFF2-40B4-BE49-F238E27FC236}">
                <a16:creationId xmlns:a16="http://schemas.microsoft.com/office/drawing/2014/main" id="{57D86063-73AC-434D-8AE5-3FFAB51FEDEF}"/>
              </a:ext>
            </a:extLst>
          </p:cNvPr>
          <p:cNvSpPr/>
          <p:nvPr/>
        </p:nvSpPr>
        <p:spPr>
          <a:xfrm>
            <a:off x="4937759" y="225110"/>
            <a:ext cx="2308827" cy="829752"/>
          </a:xfrm>
          <a:prstGeom prst="cloud">
            <a:avLst/>
          </a:prstGeom>
          <a:solidFill>
            <a:schemeClr val="accent2">
              <a:lumMod val="20000"/>
              <a:lumOff val="80000"/>
            </a:schemeClr>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الإجابة</a:t>
            </a:r>
            <a:endParaRPr kumimoji="0" lang="fr-FR"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3">
            <a:extLst>
              <a:ext uri="{FF2B5EF4-FFF2-40B4-BE49-F238E27FC236}">
                <a16:creationId xmlns:a16="http://schemas.microsoft.com/office/drawing/2014/main" id="{49C8E28A-9DAB-4239-B3FE-375737D3D253}"/>
              </a:ext>
            </a:extLst>
          </p:cNvPr>
          <p:cNvSpPr/>
          <p:nvPr/>
        </p:nvSpPr>
        <p:spPr>
          <a:xfrm>
            <a:off x="369755" y="4869350"/>
            <a:ext cx="11452485" cy="1387624"/>
          </a:xfrm>
          <a:custGeom>
            <a:avLst/>
            <a:gdLst>
              <a:gd name="connsiteX0" fmla="*/ 0 w 11452485"/>
              <a:gd name="connsiteY0" fmla="*/ 231275 h 1387624"/>
              <a:gd name="connsiteX1" fmla="*/ 231275 w 11452485"/>
              <a:gd name="connsiteY1" fmla="*/ 0 h 1387624"/>
              <a:gd name="connsiteX2" fmla="*/ 919592 w 11452485"/>
              <a:gd name="connsiteY2" fmla="*/ 0 h 1387624"/>
              <a:gd name="connsiteX3" fmla="*/ 1607909 w 11452485"/>
              <a:gd name="connsiteY3" fmla="*/ 0 h 1387624"/>
              <a:gd name="connsiteX4" fmla="*/ 1966528 w 11452485"/>
              <a:gd name="connsiteY4" fmla="*/ 0 h 1387624"/>
              <a:gd name="connsiteX5" fmla="*/ 2654845 w 11452485"/>
              <a:gd name="connsiteY5" fmla="*/ 0 h 1387624"/>
              <a:gd name="connsiteX6" fmla="*/ 3343162 w 11452485"/>
              <a:gd name="connsiteY6" fmla="*/ 0 h 1387624"/>
              <a:gd name="connsiteX7" fmla="*/ 3701781 w 11452485"/>
              <a:gd name="connsiteY7" fmla="*/ 0 h 1387624"/>
              <a:gd name="connsiteX8" fmla="*/ 3950500 w 11452485"/>
              <a:gd name="connsiteY8" fmla="*/ 0 h 1387624"/>
              <a:gd name="connsiteX9" fmla="*/ 4638817 w 11452485"/>
              <a:gd name="connsiteY9" fmla="*/ 0 h 1387624"/>
              <a:gd name="connsiteX10" fmla="*/ 4887537 w 11452485"/>
              <a:gd name="connsiteY10" fmla="*/ 0 h 1387624"/>
              <a:gd name="connsiteX11" fmla="*/ 5356055 w 11452485"/>
              <a:gd name="connsiteY11" fmla="*/ 0 h 1387624"/>
              <a:gd name="connsiteX12" fmla="*/ 5714674 w 11452485"/>
              <a:gd name="connsiteY12" fmla="*/ 0 h 1387624"/>
              <a:gd name="connsiteX13" fmla="*/ 6183192 w 11452485"/>
              <a:gd name="connsiteY13" fmla="*/ 0 h 1387624"/>
              <a:gd name="connsiteX14" fmla="*/ 6651711 w 11452485"/>
              <a:gd name="connsiteY14" fmla="*/ 0 h 1387624"/>
              <a:gd name="connsiteX15" fmla="*/ 7340028 w 11452485"/>
              <a:gd name="connsiteY15" fmla="*/ 0 h 1387624"/>
              <a:gd name="connsiteX16" fmla="*/ 7698647 w 11452485"/>
              <a:gd name="connsiteY16" fmla="*/ 0 h 1387624"/>
              <a:gd name="connsiteX17" fmla="*/ 8167165 w 11452485"/>
              <a:gd name="connsiteY17" fmla="*/ 0 h 1387624"/>
              <a:gd name="connsiteX18" fmla="*/ 8525784 w 11452485"/>
              <a:gd name="connsiteY18" fmla="*/ 0 h 1387624"/>
              <a:gd name="connsiteX19" fmla="*/ 8884403 w 11452485"/>
              <a:gd name="connsiteY19" fmla="*/ 0 h 1387624"/>
              <a:gd name="connsiteX20" fmla="*/ 9352921 w 11452485"/>
              <a:gd name="connsiteY20" fmla="*/ 0 h 1387624"/>
              <a:gd name="connsiteX21" fmla="*/ 9821439 w 11452485"/>
              <a:gd name="connsiteY21" fmla="*/ 0 h 1387624"/>
              <a:gd name="connsiteX22" fmla="*/ 10289958 w 11452485"/>
              <a:gd name="connsiteY22" fmla="*/ 0 h 1387624"/>
              <a:gd name="connsiteX23" fmla="*/ 10648577 w 11452485"/>
              <a:gd name="connsiteY23" fmla="*/ 0 h 1387624"/>
              <a:gd name="connsiteX24" fmla="*/ 11221210 w 11452485"/>
              <a:gd name="connsiteY24" fmla="*/ 0 h 1387624"/>
              <a:gd name="connsiteX25" fmla="*/ 11452485 w 11452485"/>
              <a:gd name="connsiteY25" fmla="*/ 231275 h 1387624"/>
              <a:gd name="connsiteX26" fmla="*/ 11452485 w 11452485"/>
              <a:gd name="connsiteY26" fmla="*/ 693812 h 1387624"/>
              <a:gd name="connsiteX27" fmla="*/ 11452485 w 11452485"/>
              <a:gd name="connsiteY27" fmla="*/ 1156349 h 1387624"/>
              <a:gd name="connsiteX28" fmla="*/ 11221210 w 11452485"/>
              <a:gd name="connsiteY28" fmla="*/ 1387624 h 1387624"/>
              <a:gd name="connsiteX29" fmla="*/ 10642792 w 11452485"/>
              <a:gd name="connsiteY29" fmla="*/ 1387624 h 1387624"/>
              <a:gd name="connsiteX30" fmla="*/ 10064375 w 11452485"/>
              <a:gd name="connsiteY30" fmla="*/ 1387624 h 1387624"/>
              <a:gd name="connsiteX31" fmla="*/ 9705756 w 11452485"/>
              <a:gd name="connsiteY31" fmla="*/ 1387624 h 1387624"/>
              <a:gd name="connsiteX32" fmla="*/ 9457036 w 11452485"/>
              <a:gd name="connsiteY32" fmla="*/ 1387624 h 1387624"/>
              <a:gd name="connsiteX33" fmla="*/ 8878619 w 11452485"/>
              <a:gd name="connsiteY33" fmla="*/ 1387624 h 1387624"/>
              <a:gd name="connsiteX34" fmla="*/ 8629899 w 11452485"/>
              <a:gd name="connsiteY34" fmla="*/ 1387624 h 1387624"/>
              <a:gd name="connsiteX35" fmla="*/ 8161381 w 11452485"/>
              <a:gd name="connsiteY35" fmla="*/ 1387624 h 1387624"/>
              <a:gd name="connsiteX36" fmla="*/ 7802762 w 11452485"/>
              <a:gd name="connsiteY36" fmla="*/ 1387624 h 1387624"/>
              <a:gd name="connsiteX37" fmla="*/ 7334244 w 11452485"/>
              <a:gd name="connsiteY37" fmla="*/ 1387624 h 1387624"/>
              <a:gd name="connsiteX38" fmla="*/ 6975625 w 11452485"/>
              <a:gd name="connsiteY38" fmla="*/ 1387624 h 1387624"/>
              <a:gd name="connsiteX39" fmla="*/ 6397207 w 11452485"/>
              <a:gd name="connsiteY39" fmla="*/ 1387624 h 1387624"/>
              <a:gd name="connsiteX40" fmla="*/ 5818789 w 11452485"/>
              <a:gd name="connsiteY40" fmla="*/ 1387624 h 1387624"/>
              <a:gd name="connsiteX41" fmla="*/ 5570070 w 11452485"/>
              <a:gd name="connsiteY41" fmla="*/ 1387624 h 1387624"/>
              <a:gd name="connsiteX42" fmla="*/ 4881753 w 11452485"/>
              <a:gd name="connsiteY42" fmla="*/ 1387624 h 1387624"/>
              <a:gd name="connsiteX43" fmla="*/ 4633033 w 11452485"/>
              <a:gd name="connsiteY43" fmla="*/ 1387624 h 1387624"/>
              <a:gd name="connsiteX44" fmla="*/ 4384314 w 11452485"/>
              <a:gd name="connsiteY44" fmla="*/ 1387624 h 1387624"/>
              <a:gd name="connsiteX45" fmla="*/ 3915795 w 11452485"/>
              <a:gd name="connsiteY45" fmla="*/ 1387624 h 1387624"/>
              <a:gd name="connsiteX46" fmla="*/ 3557176 w 11452485"/>
              <a:gd name="connsiteY46" fmla="*/ 1387624 h 1387624"/>
              <a:gd name="connsiteX47" fmla="*/ 2758960 w 11452485"/>
              <a:gd name="connsiteY47" fmla="*/ 1387624 h 1387624"/>
              <a:gd name="connsiteX48" fmla="*/ 2290442 w 11452485"/>
              <a:gd name="connsiteY48" fmla="*/ 1387624 h 1387624"/>
              <a:gd name="connsiteX49" fmla="*/ 2041722 w 11452485"/>
              <a:gd name="connsiteY49" fmla="*/ 1387624 h 1387624"/>
              <a:gd name="connsiteX50" fmla="*/ 1353405 w 11452485"/>
              <a:gd name="connsiteY50" fmla="*/ 1387624 h 1387624"/>
              <a:gd name="connsiteX51" fmla="*/ 231275 w 11452485"/>
              <a:gd name="connsiteY51" fmla="*/ 1387624 h 1387624"/>
              <a:gd name="connsiteX52" fmla="*/ 0 w 11452485"/>
              <a:gd name="connsiteY52" fmla="*/ 1156349 h 1387624"/>
              <a:gd name="connsiteX53" fmla="*/ 0 w 11452485"/>
              <a:gd name="connsiteY53" fmla="*/ 703063 h 1387624"/>
              <a:gd name="connsiteX54" fmla="*/ 0 w 11452485"/>
              <a:gd name="connsiteY54" fmla="*/ 231275 h 1387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1452485" h="1387624" fill="none" extrusionOk="0">
                <a:moveTo>
                  <a:pt x="0" y="231275"/>
                </a:moveTo>
                <a:cubicBezTo>
                  <a:pt x="-328" y="133924"/>
                  <a:pt x="84933" y="549"/>
                  <a:pt x="231275" y="0"/>
                </a:cubicBezTo>
                <a:cubicBezTo>
                  <a:pt x="505045" y="-65662"/>
                  <a:pt x="737942" y="17416"/>
                  <a:pt x="919592" y="0"/>
                </a:cubicBezTo>
                <a:cubicBezTo>
                  <a:pt x="1101242" y="-17416"/>
                  <a:pt x="1305532" y="78168"/>
                  <a:pt x="1607909" y="0"/>
                </a:cubicBezTo>
                <a:cubicBezTo>
                  <a:pt x="1910286" y="-78168"/>
                  <a:pt x="1868682" y="14323"/>
                  <a:pt x="1966528" y="0"/>
                </a:cubicBezTo>
                <a:cubicBezTo>
                  <a:pt x="2064374" y="-14323"/>
                  <a:pt x="2431252" y="53040"/>
                  <a:pt x="2654845" y="0"/>
                </a:cubicBezTo>
                <a:cubicBezTo>
                  <a:pt x="2878438" y="-53040"/>
                  <a:pt x="3089040" y="35074"/>
                  <a:pt x="3343162" y="0"/>
                </a:cubicBezTo>
                <a:cubicBezTo>
                  <a:pt x="3597284" y="-35074"/>
                  <a:pt x="3549878" y="40333"/>
                  <a:pt x="3701781" y="0"/>
                </a:cubicBezTo>
                <a:cubicBezTo>
                  <a:pt x="3853684" y="-40333"/>
                  <a:pt x="3894091" y="29055"/>
                  <a:pt x="3950500" y="0"/>
                </a:cubicBezTo>
                <a:cubicBezTo>
                  <a:pt x="4006909" y="-29055"/>
                  <a:pt x="4412737" y="74230"/>
                  <a:pt x="4638817" y="0"/>
                </a:cubicBezTo>
                <a:cubicBezTo>
                  <a:pt x="4864897" y="-74230"/>
                  <a:pt x="4791958" y="3937"/>
                  <a:pt x="4887537" y="0"/>
                </a:cubicBezTo>
                <a:cubicBezTo>
                  <a:pt x="4983116" y="-3937"/>
                  <a:pt x="5234887" y="2982"/>
                  <a:pt x="5356055" y="0"/>
                </a:cubicBezTo>
                <a:cubicBezTo>
                  <a:pt x="5477223" y="-2982"/>
                  <a:pt x="5576266" y="14111"/>
                  <a:pt x="5714674" y="0"/>
                </a:cubicBezTo>
                <a:cubicBezTo>
                  <a:pt x="5853082" y="-14111"/>
                  <a:pt x="6054771" y="32881"/>
                  <a:pt x="6183192" y="0"/>
                </a:cubicBezTo>
                <a:cubicBezTo>
                  <a:pt x="6311613" y="-32881"/>
                  <a:pt x="6498129" y="48142"/>
                  <a:pt x="6651711" y="0"/>
                </a:cubicBezTo>
                <a:cubicBezTo>
                  <a:pt x="6805293" y="-48142"/>
                  <a:pt x="7073979" y="12842"/>
                  <a:pt x="7340028" y="0"/>
                </a:cubicBezTo>
                <a:cubicBezTo>
                  <a:pt x="7606077" y="-12842"/>
                  <a:pt x="7597699" y="7171"/>
                  <a:pt x="7698647" y="0"/>
                </a:cubicBezTo>
                <a:cubicBezTo>
                  <a:pt x="7799595" y="-7171"/>
                  <a:pt x="8027915" y="52752"/>
                  <a:pt x="8167165" y="0"/>
                </a:cubicBezTo>
                <a:cubicBezTo>
                  <a:pt x="8306415" y="-52752"/>
                  <a:pt x="8365967" y="10295"/>
                  <a:pt x="8525784" y="0"/>
                </a:cubicBezTo>
                <a:cubicBezTo>
                  <a:pt x="8685601" y="-10295"/>
                  <a:pt x="8705968" y="4886"/>
                  <a:pt x="8884403" y="0"/>
                </a:cubicBezTo>
                <a:cubicBezTo>
                  <a:pt x="9062838" y="-4886"/>
                  <a:pt x="9212187" y="52468"/>
                  <a:pt x="9352921" y="0"/>
                </a:cubicBezTo>
                <a:cubicBezTo>
                  <a:pt x="9493655" y="-52468"/>
                  <a:pt x="9652261" y="4269"/>
                  <a:pt x="9821439" y="0"/>
                </a:cubicBezTo>
                <a:cubicBezTo>
                  <a:pt x="9990617" y="-4269"/>
                  <a:pt x="10080073" y="46358"/>
                  <a:pt x="10289958" y="0"/>
                </a:cubicBezTo>
                <a:cubicBezTo>
                  <a:pt x="10499843" y="-46358"/>
                  <a:pt x="10469626" y="31255"/>
                  <a:pt x="10648577" y="0"/>
                </a:cubicBezTo>
                <a:cubicBezTo>
                  <a:pt x="10827528" y="-31255"/>
                  <a:pt x="10996530" y="41167"/>
                  <a:pt x="11221210" y="0"/>
                </a:cubicBezTo>
                <a:cubicBezTo>
                  <a:pt x="11360561" y="9413"/>
                  <a:pt x="11419819" y="97046"/>
                  <a:pt x="11452485" y="231275"/>
                </a:cubicBezTo>
                <a:cubicBezTo>
                  <a:pt x="11484977" y="434414"/>
                  <a:pt x="11407226" y="557351"/>
                  <a:pt x="11452485" y="693812"/>
                </a:cubicBezTo>
                <a:cubicBezTo>
                  <a:pt x="11497744" y="830273"/>
                  <a:pt x="11442295" y="933907"/>
                  <a:pt x="11452485" y="1156349"/>
                </a:cubicBezTo>
                <a:cubicBezTo>
                  <a:pt x="11478358" y="1292406"/>
                  <a:pt x="11348827" y="1400431"/>
                  <a:pt x="11221210" y="1387624"/>
                </a:cubicBezTo>
                <a:cubicBezTo>
                  <a:pt x="11094658" y="1428361"/>
                  <a:pt x="10890678" y="1320769"/>
                  <a:pt x="10642792" y="1387624"/>
                </a:cubicBezTo>
                <a:cubicBezTo>
                  <a:pt x="10394906" y="1454479"/>
                  <a:pt x="10320219" y="1340003"/>
                  <a:pt x="10064375" y="1387624"/>
                </a:cubicBezTo>
                <a:cubicBezTo>
                  <a:pt x="9808531" y="1435245"/>
                  <a:pt x="9862770" y="1351322"/>
                  <a:pt x="9705756" y="1387624"/>
                </a:cubicBezTo>
                <a:cubicBezTo>
                  <a:pt x="9548742" y="1423926"/>
                  <a:pt x="9562524" y="1386290"/>
                  <a:pt x="9457036" y="1387624"/>
                </a:cubicBezTo>
                <a:cubicBezTo>
                  <a:pt x="9351548" y="1388958"/>
                  <a:pt x="9116135" y="1368102"/>
                  <a:pt x="8878619" y="1387624"/>
                </a:cubicBezTo>
                <a:cubicBezTo>
                  <a:pt x="8641103" y="1407146"/>
                  <a:pt x="8707239" y="1370843"/>
                  <a:pt x="8629899" y="1387624"/>
                </a:cubicBezTo>
                <a:cubicBezTo>
                  <a:pt x="8552559" y="1404405"/>
                  <a:pt x="8340752" y="1383984"/>
                  <a:pt x="8161381" y="1387624"/>
                </a:cubicBezTo>
                <a:cubicBezTo>
                  <a:pt x="7982010" y="1391264"/>
                  <a:pt x="7946261" y="1355759"/>
                  <a:pt x="7802762" y="1387624"/>
                </a:cubicBezTo>
                <a:cubicBezTo>
                  <a:pt x="7659263" y="1419489"/>
                  <a:pt x="7468669" y="1355374"/>
                  <a:pt x="7334244" y="1387624"/>
                </a:cubicBezTo>
                <a:cubicBezTo>
                  <a:pt x="7199819" y="1419874"/>
                  <a:pt x="7097660" y="1372386"/>
                  <a:pt x="6975625" y="1387624"/>
                </a:cubicBezTo>
                <a:cubicBezTo>
                  <a:pt x="6853590" y="1402862"/>
                  <a:pt x="6517274" y="1372753"/>
                  <a:pt x="6397207" y="1387624"/>
                </a:cubicBezTo>
                <a:cubicBezTo>
                  <a:pt x="6277140" y="1402495"/>
                  <a:pt x="6008828" y="1371053"/>
                  <a:pt x="5818789" y="1387624"/>
                </a:cubicBezTo>
                <a:cubicBezTo>
                  <a:pt x="5628750" y="1404195"/>
                  <a:pt x="5632648" y="1367961"/>
                  <a:pt x="5570070" y="1387624"/>
                </a:cubicBezTo>
                <a:cubicBezTo>
                  <a:pt x="5507492" y="1407287"/>
                  <a:pt x="5019436" y="1318014"/>
                  <a:pt x="4881753" y="1387624"/>
                </a:cubicBezTo>
                <a:cubicBezTo>
                  <a:pt x="4744070" y="1457234"/>
                  <a:pt x="4753676" y="1379503"/>
                  <a:pt x="4633033" y="1387624"/>
                </a:cubicBezTo>
                <a:cubicBezTo>
                  <a:pt x="4512390" y="1395745"/>
                  <a:pt x="4479165" y="1385437"/>
                  <a:pt x="4384314" y="1387624"/>
                </a:cubicBezTo>
                <a:cubicBezTo>
                  <a:pt x="4289463" y="1389811"/>
                  <a:pt x="4019064" y="1340063"/>
                  <a:pt x="3915795" y="1387624"/>
                </a:cubicBezTo>
                <a:cubicBezTo>
                  <a:pt x="3812526" y="1435185"/>
                  <a:pt x="3651707" y="1355225"/>
                  <a:pt x="3557176" y="1387624"/>
                </a:cubicBezTo>
                <a:cubicBezTo>
                  <a:pt x="3462645" y="1420023"/>
                  <a:pt x="3020226" y="1324808"/>
                  <a:pt x="2758960" y="1387624"/>
                </a:cubicBezTo>
                <a:cubicBezTo>
                  <a:pt x="2497694" y="1450440"/>
                  <a:pt x="2441760" y="1355152"/>
                  <a:pt x="2290442" y="1387624"/>
                </a:cubicBezTo>
                <a:cubicBezTo>
                  <a:pt x="2139124" y="1420096"/>
                  <a:pt x="2140321" y="1384019"/>
                  <a:pt x="2041722" y="1387624"/>
                </a:cubicBezTo>
                <a:cubicBezTo>
                  <a:pt x="1943123" y="1391229"/>
                  <a:pt x="1521189" y="1355212"/>
                  <a:pt x="1353405" y="1387624"/>
                </a:cubicBezTo>
                <a:cubicBezTo>
                  <a:pt x="1185621" y="1420036"/>
                  <a:pt x="535400" y="1299729"/>
                  <a:pt x="231275" y="1387624"/>
                </a:cubicBezTo>
                <a:cubicBezTo>
                  <a:pt x="103472" y="1376044"/>
                  <a:pt x="15566" y="1292981"/>
                  <a:pt x="0" y="1156349"/>
                </a:cubicBezTo>
                <a:cubicBezTo>
                  <a:pt x="-48529" y="961895"/>
                  <a:pt x="18831" y="805217"/>
                  <a:pt x="0" y="703063"/>
                </a:cubicBezTo>
                <a:cubicBezTo>
                  <a:pt x="-18831" y="600909"/>
                  <a:pt x="24067" y="421077"/>
                  <a:pt x="0" y="231275"/>
                </a:cubicBezTo>
                <a:close/>
              </a:path>
              <a:path w="11452485" h="1387624" stroke="0" extrusionOk="0">
                <a:moveTo>
                  <a:pt x="0" y="231275"/>
                </a:moveTo>
                <a:cubicBezTo>
                  <a:pt x="-37193" y="101239"/>
                  <a:pt x="130059" y="311"/>
                  <a:pt x="231275" y="0"/>
                </a:cubicBezTo>
                <a:cubicBezTo>
                  <a:pt x="505544" y="-72593"/>
                  <a:pt x="581452" y="24152"/>
                  <a:pt x="919592" y="0"/>
                </a:cubicBezTo>
                <a:cubicBezTo>
                  <a:pt x="1257732" y="-24152"/>
                  <a:pt x="1198095" y="39642"/>
                  <a:pt x="1278211" y="0"/>
                </a:cubicBezTo>
                <a:cubicBezTo>
                  <a:pt x="1358327" y="-39642"/>
                  <a:pt x="1514901" y="51669"/>
                  <a:pt x="1746729" y="0"/>
                </a:cubicBezTo>
                <a:cubicBezTo>
                  <a:pt x="1978557" y="-51669"/>
                  <a:pt x="2111649" y="70179"/>
                  <a:pt x="2435046" y="0"/>
                </a:cubicBezTo>
                <a:cubicBezTo>
                  <a:pt x="2758443" y="-70179"/>
                  <a:pt x="2804307" y="40977"/>
                  <a:pt x="2903564" y="0"/>
                </a:cubicBezTo>
                <a:cubicBezTo>
                  <a:pt x="3002821" y="-40977"/>
                  <a:pt x="3361745" y="23335"/>
                  <a:pt x="3701781" y="0"/>
                </a:cubicBezTo>
                <a:cubicBezTo>
                  <a:pt x="4041817" y="-23335"/>
                  <a:pt x="3835817" y="27854"/>
                  <a:pt x="3950500" y="0"/>
                </a:cubicBezTo>
                <a:cubicBezTo>
                  <a:pt x="4065183" y="-27854"/>
                  <a:pt x="4445157" y="61941"/>
                  <a:pt x="4748717" y="0"/>
                </a:cubicBezTo>
                <a:cubicBezTo>
                  <a:pt x="5052277" y="-61941"/>
                  <a:pt x="5150644" y="22973"/>
                  <a:pt x="5437034" y="0"/>
                </a:cubicBezTo>
                <a:cubicBezTo>
                  <a:pt x="5723424" y="-22973"/>
                  <a:pt x="5944814" y="33210"/>
                  <a:pt x="6125351" y="0"/>
                </a:cubicBezTo>
                <a:cubicBezTo>
                  <a:pt x="6305888" y="-33210"/>
                  <a:pt x="6276211" y="22807"/>
                  <a:pt x="6374070" y="0"/>
                </a:cubicBezTo>
                <a:cubicBezTo>
                  <a:pt x="6471929" y="-22807"/>
                  <a:pt x="6718838" y="17095"/>
                  <a:pt x="7062387" y="0"/>
                </a:cubicBezTo>
                <a:cubicBezTo>
                  <a:pt x="7405936" y="-17095"/>
                  <a:pt x="7656927" y="81670"/>
                  <a:pt x="7860604" y="0"/>
                </a:cubicBezTo>
                <a:cubicBezTo>
                  <a:pt x="8064281" y="-81670"/>
                  <a:pt x="8160944" y="3761"/>
                  <a:pt x="8329122" y="0"/>
                </a:cubicBezTo>
                <a:cubicBezTo>
                  <a:pt x="8497300" y="-3761"/>
                  <a:pt x="8572044" y="17996"/>
                  <a:pt x="8797640" y="0"/>
                </a:cubicBezTo>
                <a:cubicBezTo>
                  <a:pt x="9023236" y="-17996"/>
                  <a:pt x="9029283" y="17643"/>
                  <a:pt x="9156259" y="0"/>
                </a:cubicBezTo>
                <a:cubicBezTo>
                  <a:pt x="9283235" y="-17643"/>
                  <a:pt x="9516710" y="19999"/>
                  <a:pt x="9844576" y="0"/>
                </a:cubicBezTo>
                <a:cubicBezTo>
                  <a:pt x="10172442" y="-19999"/>
                  <a:pt x="10247938" y="15084"/>
                  <a:pt x="10532893" y="0"/>
                </a:cubicBezTo>
                <a:cubicBezTo>
                  <a:pt x="10817848" y="-15084"/>
                  <a:pt x="11081273" y="11225"/>
                  <a:pt x="11221210" y="0"/>
                </a:cubicBezTo>
                <a:cubicBezTo>
                  <a:pt x="11331013" y="7585"/>
                  <a:pt x="11445365" y="106150"/>
                  <a:pt x="11452485" y="231275"/>
                </a:cubicBezTo>
                <a:cubicBezTo>
                  <a:pt x="11485040" y="411057"/>
                  <a:pt x="11411660" y="547320"/>
                  <a:pt x="11452485" y="675311"/>
                </a:cubicBezTo>
                <a:cubicBezTo>
                  <a:pt x="11493310" y="803302"/>
                  <a:pt x="11447799" y="1039577"/>
                  <a:pt x="11452485" y="1156349"/>
                </a:cubicBezTo>
                <a:cubicBezTo>
                  <a:pt x="11447081" y="1318471"/>
                  <a:pt x="11350943" y="1391199"/>
                  <a:pt x="11221210" y="1387624"/>
                </a:cubicBezTo>
                <a:cubicBezTo>
                  <a:pt x="11060567" y="1455262"/>
                  <a:pt x="10809819" y="1330055"/>
                  <a:pt x="10532893" y="1387624"/>
                </a:cubicBezTo>
                <a:cubicBezTo>
                  <a:pt x="10255967" y="1445193"/>
                  <a:pt x="10404794" y="1376801"/>
                  <a:pt x="10284173" y="1387624"/>
                </a:cubicBezTo>
                <a:cubicBezTo>
                  <a:pt x="10163552" y="1398447"/>
                  <a:pt x="9834327" y="1312580"/>
                  <a:pt x="9595856" y="1387624"/>
                </a:cubicBezTo>
                <a:cubicBezTo>
                  <a:pt x="9357385" y="1462668"/>
                  <a:pt x="9281188" y="1355149"/>
                  <a:pt x="9127338" y="1387624"/>
                </a:cubicBezTo>
                <a:cubicBezTo>
                  <a:pt x="8973488" y="1420099"/>
                  <a:pt x="8780307" y="1377434"/>
                  <a:pt x="8439021" y="1387624"/>
                </a:cubicBezTo>
                <a:cubicBezTo>
                  <a:pt x="8097735" y="1397814"/>
                  <a:pt x="8309417" y="1384959"/>
                  <a:pt x="8190302" y="1387624"/>
                </a:cubicBezTo>
                <a:cubicBezTo>
                  <a:pt x="8071187" y="1390289"/>
                  <a:pt x="7871446" y="1367730"/>
                  <a:pt x="7721783" y="1387624"/>
                </a:cubicBezTo>
                <a:cubicBezTo>
                  <a:pt x="7572120" y="1407518"/>
                  <a:pt x="7549893" y="1365582"/>
                  <a:pt x="7473064" y="1387624"/>
                </a:cubicBezTo>
                <a:cubicBezTo>
                  <a:pt x="7396235" y="1409666"/>
                  <a:pt x="7058425" y="1334063"/>
                  <a:pt x="6894646" y="1387624"/>
                </a:cubicBezTo>
                <a:cubicBezTo>
                  <a:pt x="6730867" y="1441185"/>
                  <a:pt x="6736981" y="1386308"/>
                  <a:pt x="6645927" y="1387624"/>
                </a:cubicBezTo>
                <a:cubicBezTo>
                  <a:pt x="6554873" y="1388940"/>
                  <a:pt x="6174522" y="1371347"/>
                  <a:pt x="5847710" y="1387624"/>
                </a:cubicBezTo>
                <a:cubicBezTo>
                  <a:pt x="5520898" y="1403901"/>
                  <a:pt x="5225464" y="1359496"/>
                  <a:pt x="5049494" y="1387624"/>
                </a:cubicBezTo>
                <a:cubicBezTo>
                  <a:pt x="4873524" y="1415752"/>
                  <a:pt x="4515710" y="1338061"/>
                  <a:pt x="4361177" y="1387624"/>
                </a:cubicBezTo>
                <a:cubicBezTo>
                  <a:pt x="4206644" y="1437187"/>
                  <a:pt x="3884145" y="1341961"/>
                  <a:pt x="3672860" y="1387624"/>
                </a:cubicBezTo>
                <a:cubicBezTo>
                  <a:pt x="3461575" y="1433287"/>
                  <a:pt x="3139133" y="1356715"/>
                  <a:pt x="2874644" y="1387624"/>
                </a:cubicBezTo>
                <a:cubicBezTo>
                  <a:pt x="2610155" y="1418533"/>
                  <a:pt x="2551383" y="1378203"/>
                  <a:pt x="2296226" y="1387624"/>
                </a:cubicBezTo>
                <a:cubicBezTo>
                  <a:pt x="2041069" y="1397045"/>
                  <a:pt x="1959011" y="1338076"/>
                  <a:pt x="1717808" y="1387624"/>
                </a:cubicBezTo>
                <a:cubicBezTo>
                  <a:pt x="1476605" y="1437172"/>
                  <a:pt x="1097158" y="1296637"/>
                  <a:pt x="919592" y="1387624"/>
                </a:cubicBezTo>
                <a:cubicBezTo>
                  <a:pt x="742026" y="1478611"/>
                  <a:pt x="455172" y="1348165"/>
                  <a:pt x="231275" y="1387624"/>
                </a:cubicBezTo>
                <a:cubicBezTo>
                  <a:pt x="100426" y="1409725"/>
                  <a:pt x="7502" y="1286158"/>
                  <a:pt x="0" y="1156349"/>
                </a:cubicBezTo>
                <a:cubicBezTo>
                  <a:pt x="-48851" y="987308"/>
                  <a:pt x="4265" y="816499"/>
                  <a:pt x="0" y="684561"/>
                </a:cubicBezTo>
                <a:cubicBezTo>
                  <a:pt x="-4265" y="552623"/>
                  <a:pt x="35903" y="390712"/>
                  <a:pt x="0" y="231275"/>
                </a:cubicBezTo>
                <a:close/>
              </a:path>
            </a:pathLst>
          </a:custGeom>
          <a:solidFill>
            <a:srgbClr val="FFFFFF"/>
          </a:solidFill>
          <a:ln>
            <a:extLst>
              <a:ext uri="{C807C97D-BFC1-408E-A445-0C87EB9F89A2}">
                <ask:lineSketchStyleProps xmlns:ask="http://schemas.microsoft.com/office/drawing/2018/sketchyshapes" xmlns="" sd="2001002053">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6- </a:t>
            </a:r>
            <a:r>
              <a:rPr lang="ar-BH" sz="2800" b="1" noProof="0" dirty="0">
                <a:solidFill>
                  <a:prstClr val="black"/>
                </a:solidFill>
                <a:latin typeface="Sakkal Majalla" panose="02000000000000000000" pitchFamily="2" charset="-78"/>
                <a:cs typeface="Sakkal Majalla" panose="02000000000000000000" pitchFamily="2" charset="-78"/>
              </a:rPr>
              <a:t>ما هو التجسس</a:t>
            </a:r>
            <a:r>
              <a:rPr lang="ar-BH" sz="2800" b="1" dirty="0">
                <a:solidFill>
                  <a:prstClr val="black"/>
                </a:solidFill>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BH" sz="32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p>
        </p:txBody>
      </p:sp>
      <p:sp>
        <p:nvSpPr>
          <p:cNvPr id="13" name="TextBox 12">
            <a:extLst>
              <a:ext uri="{FF2B5EF4-FFF2-40B4-BE49-F238E27FC236}">
                <a16:creationId xmlns:a16="http://schemas.microsoft.com/office/drawing/2014/main" id="{370C29C0-41EA-4E3B-91D0-2E6FAB922DD1}"/>
              </a:ext>
            </a:extLst>
          </p:cNvPr>
          <p:cNvSpPr txBox="1"/>
          <p:nvPr/>
        </p:nvSpPr>
        <p:spPr>
          <a:xfrm>
            <a:off x="447249" y="5593840"/>
            <a:ext cx="11276277" cy="523220"/>
          </a:xfrm>
          <a:prstGeom prst="rect">
            <a:avLst/>
          </a:prstGeom>
          <a:solidFill>
            <a:srgbClr val="FFFFFF"/>
          </a:solidFill>
        </p:spPr>
        <p:txBody>
          <a:bodyPr wrap="square" rtlCol="0">
            <a:spAutoFit/>
          </a:bodyPr>
          <a:lstStyle/>
          <a:p>
            <a:pPr lvl="0" algn="just" rtl="1">
              <a:defRPr/>
            </a:pPr>
            <a:r>
              <a:rPr lang="ar-SA" sz="2800" b="1" kern="0" dirty="0">
                <a:solidFill>
                  <a:srgbClr val="FF0000"/>
                </a:solidFill>
                <a:latin typeface="Sakkal Majalla" panose="02000000000000000000" pitchFamily="2" charset="-78"/>
                <a:cs typeface="Sakkal Majalla" panose="02000000000000000000" pitchFamily="2" charset="-78"/>
              </a:rPr>
              <a:t>التجسس هو البحث عن عيوب الآخرين</a:t>
            </a:r>
            <a:r>
              <a:rPr lang="ar-BH" sz="2800" b="1" kern="0" dirty="0">
                <a:solidFill>
                  <a:srgbClr val="FF0000"/>
                </a:solidFill>
                <a:latin typeface="Sakkal Majalla" panose="02000000000000000000" pitchFamily="2" charset="-78"/>
                <a:cs typeface="Sakkal Majalla" panose="02000000000000000000" pitchFamily="2" charset="-78"/>
              </a:rPr>
              <a:t>.</a:t>
            </a:r>
            <a:endPar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grpSp>
        <p:nvGrpSpPr>
          <p:cNvPr id="11" name="Group 10">
            <a:extLst>
              <a:ext uri="{FF2B5EF4-FFF2-40B4-BE49-F238E27FC236}">
                <a16:creationId xmlns:a16="http://schemas.microsoft.com/office/drawing/2014/main" id="{72621CDC-0FD9-436D-92C2-2E439457880D}"/>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B81C6560-8257-439F-A597-505994A1DE24}"/>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2DE4C69-7F40-4C4B-9310-271F5436F414}"/>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4" name="Title 1">
            <a:extLst>
              <a:ext uri="{FF2B5EF4-FFF2-40B4-BE49-F238E27FC236}">
                <a16:creationId xmlns:a16="http://schemas.microsoft.com/office/drawing/2014/main" id="{015E016F-1313-4F50-86D8-2FE99DE808AB}"/>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Tree>
    <p:extLst>
      <p:ext uri="{BB962C8B-B14F-4D97-AF65-F5344CB8AC3E}">
        <p14:creationId xmlns:p14="http://schemas.microsoft.com/office/powerpoint/2010/main" val="383102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par>
                          <p:cTn id="8" fill="hold">
                            <p:stCondLst>
                              <p:cond delay="2000"/>
                            </p:stCondLst>
                            <p:childTnLst>
                              <p:par>
                                <p:cTn id="9" presetID="4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anim calcmode="lin" valueType="num">
                                      <p:cBhvr>
                                        <p:cTn id="12" dur="2000" fill="hold"/>
                                        <p:tgtEl>
                                          <p:spTgt spid="3"/>
                                        </p:tgtEl>
                                        <p:attrNameLst>
                                          <p:attrName>ppt_x</p:attrName>
                                        </p:attrNameLst>
                                      </p:cBhvr>
                                      <p:tavLst>
                                        <p:tav tm="0">
                                          <p:val>
                                            <p:strVal val="#ppt_x"/>
                                          </p:val>
                                        </p:tav>
                                        <p:tav tm="100000">
                                          <p:val>
                                            <p:strVal val="#ppt_x"/>
                                          </p:val>
                                        </p:tav>
                                      </p:tavLst>
                                    </p:anim>
                                    <p:anim calcmode="lin" valueType="num">
                                      <p:cBhvr>
                                        <p:cTn id="13" dur="2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4000"/>
                            </p:stCondLst>
                            <p:childTnLst>
                              <p:par>
                                <p:cTn id="15" presetID="47"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ppt_x</p:attrName>
                                        </p:attrNameLst>
                                      </p:cBhvr>
                                      <p:tavLst>
                                        <p:tav tm="0">
                                          <p:val>
                                            <p:strVal val="#ppt_x"/>
                                          </p:val>
                                        </p:tav>
                                        <p:tav tm="100000">
                                          <p:val>
                                            <p:strVal val="#ppt_x"/>
                                          </p:val>
                                        </p:tav>
                                      </p:tavLst>
                                    </p:anim>
                                    <p:anim calcmode="lin" valueType="num">
                                      <p:cBhvr>
                                        <p:cTn id="19" dur="2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6000"/>
                            </p:stCondLst>
                            <p:childTnLst>
                              <p:par>
                                <p:cTn id="21" presetID="47"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anim calcmode="lin" valueType="num">
                                      <p:cBhvr>
                                        <p:cTn id="24" dur="2000" fill="hold"/>
                                        <p:tgtEl>
                                          <p:spTgt spid="12"/>
                                        </p:tgtEl>
                                        <p:attrNameLst>
                                          <p:attrName>ppt_x</p:attrName>
                                        </p:attrNameLst>
                                      </p:cBhvr>
                                      <p:tavLst>
                                        <p:tav tm="0">
                                          <p:val>
                                            <p:strVal val="#ppt_x"/>
                                          </p:val>
                                        </p:tav>
                                        <p:tav tm="100000">
                                          <p:val>
                                            <p:strVal val="#ppt_x"/>
                                          </p:val>
                                        </p:tav>
                                      </p:tavLst>
                                    </p:anim>
                                    <p:anim calcmode="lin" valueType="num">
                                      <p:cBhvr>
                                        <p:cTn id="2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2000"/>
                                        <p:tgtEl>
                                          <p:spTgt spid="28"/>
                                        </p:tgtEl>
                                      </p:cBhvr>
                                    </p:animEffect>
                                    <p:anim calcmode="lin" valueType="num">
                                      <p:cBhvr>
                                        <p:cTn id="31" dur="2000" fill="hold"/>
                                        <p:tgtEl>
                                          <p:spTgt spid="28"/>
                                        </p:tgtEl>
                                        <p:attrNameLst>
                                          <p:attrName>ppt_w</p:attrName>
                                        </p:attrNameLst>
                                      </p:cBhvr>
                                      <p:tavLst>
                                        <p:tav tm="0" fmla="#ppt_w*sin(2.5*pi*$)">
                                          <p:val>
                                            <p:fltVal val="0"/>
                                          </p:val>
                                        </p:tav>
                                        <p:tav tm="100000">
                                          <p:val>
                                            <p:fltVal val="1"/>
                                          </p:val>
                                        </p:tav>
                                      </p:tavLst>
                                    </p:anim>
                                    <p:anim calcmode="lin" valueType="num">
                                      <p:cBhvr>
                                        <p:cTn id="32" dur="2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circle(in)">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4" grpId="0" animBg="1"/>
      <p:bldP spid="7" grpId="0" animBg="1"/>
      <p:bldP spid="10" grpId="0" animBg="1"/>
      <p:bldP spid="28"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 name="Title 1">
            <a:extLst>
              <a:ext uri="{FF2B5EF4-FFF2-40B4-BE49-F238E27FC236}">
                <a16:creationId xmlns:a16="http://schemas.microsoft.com/office/drawing/2014/main" id="{5BB6BF2F-88FC-4280-BA75-B056A5E0A0B0}"/>
              </a:ext>
            </a:extLst>
          </p:cNvPr>
          <p:cNvSpPr txBox="1">
            <a:spLocks/>
          </p:cNvSpPr>
          <p:nvPr/>
        </p:nvSpPr>
        <p:spPr>
          <a:xfrm>
            <a:off x="2897971" y="1367642"/>
            <a:ext cx="6396058" cy="9392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just" defTabSz="457200" rtl="1" eaLnBrk="1" fontAlgn="auto" latinLnBrk="0" hangingPunct="1">
              <a:lnSpc>
                <a:spcPct val="90000"/>
              </a:lnSpc>
              <a:spcBef>
                <a:spcPct val="0"/>
              </a:spcBef>
              <a:spcAft>
                <a:spcPts val="0"/>
              </a:spcAft>
              <a:buClrTx/>
              <a:buSzTx/>
              <a:buFontTx/>
              <a:buNone/>
              <a:tabLst/>
              <a:defRPr/>
            </a:pPr>
            <a:r>
              <a:rPr kumimoji="0" lang="ar-SA"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يُتَوَقَّعُ من الطالب بعد نهاية الدّرس أن:</a:t>
            </a:r>
            <a:endParaRPr kumimoji="0" lang="en-US" sz="4000" b="1" i="0" u="none" strike="noStrike" kern="120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6" name="Title 1">
            <a:extLst>
              <a:ext uri="{FF2B5EF4-FFF2-40B4-BE49-F238E27FC236}">
                <a16:creationId xmlns:a16="http://schemas.microsoft.com/office/drawing/2014/main" id="{1743BDBB-25B0-42B6-9822-7F6A3E7A590F}"/>
              </a:ext>
            </a:extLst>
          </p:cNvPr>
          <p:cNvSpPr txBox="1">
            <a:spLocks/>
          </p:cNvSpPr>
          <p:nvPr/>
        </p:nvSpPr>
        <p:spPr>
          <a:xfrm>
            <a:off x="4219302" y="168101"/>
            <a:ext cx="4049487" cy="939224"/>
          </a:xfrm>
          <a:prstGeom prst="rect">
            <a:avLst/>
          </a:prstGeom>
          <a:solidFill>
            <a:schemeClr val="accent6">
              <a:lumMod val="60000"/>
              <a:lumOff val="40000"/>
            </a:schemeClr>
          </a:solidFill>
          <a:ln>
            <a:solidFill>
              <a:schemeClr val="accent6">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ct val="0"/>
              </a:spcBef>
              <a:spcAft>
                <a:spcPts val="0"/>
              </a:spcAft>
              <a:buClrTx/>
              <a:buSzTx/>
              <a:buFontTx/>
              <a:buNone/>
              <a:tabLst/>
              <a:defRPr/>
            </a:pPr>
            <a:r>
              <a:rPr lang="ar-BH" b="1" kern="0" dirty="0">
                <a:solidFill>
                  <a:prstClr val="black"/>
                </a:solidFill>
                <a:latin typeface="Sakkal Majalla" panose="02000000000000000000" pitchFamily="2" charset="-78"/>
                <a:cs typeface="Sakkal Majalla" panose="02000000000000000000" pitchFamily="2" charset="-78"/>
              </a:rPr>
              <a:t>أ</a:t>
            </a:r>
            <a:r>
              <a:rPr kumimoji="0" lang="ar-SA"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هداف </a:t>
            </a:r>
            <a:r>
              <a:rPr kumimoji="0" lang="ar-BH"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الدّرس</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7" name="Rectangle: Rounded Corners 1">
            <a:extLst>
              <a:ext uri="{FF2B5EF4-FFF2-40B4-BE49-F238E27FC236}">
                <a16:creationId xmlns:a16="http://schemas.microsoft.com/office/drawing/2014/main" id="{AD7D9152-FDC3-4849-AF8D-2C9B98DDA590}"/>
              </a:ext>
            </a:extLst>
          </p:cNvPr>
          <p:cNvSpPr/>
          <p:nvPr/>
        </p:nvSpPr>
        <p:spPr>
          <a:xfrm>
            <a:off x="5064366" y="2505191"/>
            <a:ext cx="6396058" cy="724742"/>
          </a:xfrm>
          <a:custGeom>
            <a:avLst/>
            <a:gdLst>
              <a:gd name="connsiteX0" fmla="*/ 0 w 6396058"/>
              <a:gd name="connsiteY0" fmla="*/ 120793 h 724742"/>
              <a:gd name="connsiteX1" fmla="*/ 120793 w 6396058"/>
              <a:gd name="connsiteY1" fmla="*/ 0 h 724742"/>
              <a:gd name="connsiteX2" fmla="*/ 743079 w 6396058"/>
              <a:gd name="connsiteY2" fmla="*/ 0 h 724742"/>
              <a:gd name="connsiteX3" fmla="*/ 1426909 w 6396058"/>
              <a:gd name="connsiteY3" fmla="*/ 0 h 724742"/>
              <a:gd name="connsiteX4" fmla="*/ 2172284 w 6396058"/>
              <a:gd name="connsiteY4" fmla="*/ 0 h 724742"/>
              <a:gd name="connsiteX5" fmla="*/ 2917659 w 6396058"/>
              <a:gd name="connsiteY5" fmla="*/ 0 h 724742"/>
              <a:gd name="connsiteX6" fmla="*/ 3478399 w 6396058"/>
              <a:gd name="connsiteY6" fmla="*/ 0 h 724742"/>
              <a:gd name="connsiteX7" fmla="*/ 4223774 w 6396058"/>
              <a:gd name="connsiteY7" fmla="*/ 0 h 724742"/>
              <a:gd name="connsiteX8" fmla="*/ 4722970 w 6396058"/>
              <a:gd name="connsiteY8" fmla="*/ 0 h 724742"/>
              <a:gd name="connsiteX9" fmla="*/ 5468345 w 6396058"/>
              <a:gd name="connsiteY9" fmla="*/ 0 h 724742"/>
              <a:gd name="connsiteX10" fmla="*/ 6275265 w 6396058"/>
              <a:gd name="connsiteY10" fmla="*/ 0 h 724742"/>
              <a:gd name="connsiteX11" fmla="*/ 6396058 w 6396058"/>
              <a:gd name="connsiteY11" fmla="*/ 120793 h 724742"/>
              <a:gd name="connsiteX12" fmla="*/ 6396058 w 6396058"/>
              <a:gd name="connsiteY12" fmla="*/ 603949 h 724742"/>
              <a:gd name="connsiteX13" fmla="*/ 6275265 w 6396058"/>
              <a:gd name="connsiteY13" fmla="*/ 724742 h 724742"/>
              <a:gd name="connsiteX14" fmla="*/ 5652979 w 6396058"/>
              <a:gd name="connsiteY14" fmla="*/ 724742 h 724742"/>
              <a:gd name="connsiteX15" fmla="*/ 5092239 w 6396058"/>
              <a:gd name="connsiteY15" fmla="*/ 724742 h 724742"/>
              <a:gd name="connsiteX16" fmla="*/ 4285319 w 6396058"/>
              <a:gd name="connsiteY16" fmla="*/ 724742 h 724742"/>
              <a:gd name="connsiteX17" fmla="*/ 3539944 w 6396058"/>
              <a:gd name="connsiteY17" fmla="*/ 724742 h 724742"/>
              <a:gd name="connsiteX18" fmla="*/ 2856114 w 6396058"/>
              <a:gd name="connsiteY18" fmla="*/ 724742 h 724742"/>
              <a:gd name="connsiteX19" fmla="*/ 2049194 w 6396058"/>
              <a:gd name="connsiteY19" fmla="*/ 724742 h 724742"/>
              <a:gd name="connsiteX20" fmla="*/ 1242275 w 6396058"/>
              <a:gd name="connsiteY20" fmla="*/ 724742 h 724742"/>
              <a:gd name="connsiteX21" fmla="*/ 120793 w 6396058"/>
              <a:gd name="connsiteY21" fmla="*/ 724742 h 724742"/>
              <a:gd name="connsiteX22" fmla="*/ 0 w 6396058"/>
              <a:gd name="connsiteY22" fmla="*/ 603949 h 724742"/>
              <a:gd name="connsiteX23" fmla="*/ 0 w 6396058"/>
              <a:gd name="connsiteY23" fmla="*/ 120793 h 72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96058" h="724742" fill="none" extrusionOk="0">
                <a:moveTo>
                  <a:pt x="0" y="120793"/>
                </a:moveTo>
                <a:cubicBezTo>
                  <a:pt x="-1943" y="54620"/>
                  <a:pt x="38728" y="-4275"/>
                  <a:pt x="120793" y="0"/>
                </a:cubicBezTo>
                <a:cubicBezTo>
                  <a:pt x="376631" y="5061"/>
                  <a:pt x="596629" y="-8079"/>
                  <a:pt x="743079" y="0"/>
                </a:cubicBezTo>
                <a:cubicBezTo>
                  <a:pt x="889529" y="8079"/>
                  <a:pt x="1279883" y="-23659"/>
                  <a:pt x="1426909" y="0"/>
                </a:cubicBezTo>
                <a:cubicBezTo>
                  <a:pt x="1573935" y="23659"/>
                  <a:pt x="1821094" y="-6596"/>
                  <a:pt x="2172284" y="0"/>
                </a:cubicBezTo>
                <a:cubicBezTo>
                  <a:pt x="2523475" y="6596"/>
                  <a:pt x="2768206" y="-27545"/>
                  <a:pt x="2917659" y="0"/>
                </a:cubicBezTo>
                <a:cubicBezTo>
                  <a:pt x="3067113" y="27545"/>
                  <a:pt x="3350448" y="14792"/>
                  <a:pt x="3478399" y="0"/>
                </a:cubicBezTo>
                <a:cubicBezTo>
                  <a:pt x="3606350" y="-14792"/>
                  <a:pt x="4050767" y="-12577"/>
                  <a:pt x="4223774" y="0"/>
                </a:cubicBezTo>
                <a:cubicBezTo>
                  <a:pt x="4396782" y="12577"/>
                  <a:pt x="4507467" y="-4810"/>
                  <a:pt x="4722970" y="0"/>
                </a:cubicBezTo>
                <a:cubicBezTo>
                  <a:pt x="4938473" y="4810"/>
                  <a:pt x="5268355" y="-37069"/>
                  <a:pt x="5468345" y="0"/>
                </a:cubicBezTo>
                <a:cubicBezTo>
                  <a:pt x="5668336" y="37069"/>
                  <a:pt x="5965218" y="34950"/>
                  <a:pt x="6275265" y="0"/>
                </a:cubicBezTo>
                <a:cubicBezTo>
                  <a:pt x="6338401" y="6817"/>
                  <a:pt x="6390966" y="69129"/>
                  <a:pt x="6396058" y="120793"/>
                </a:cubicBezTo>
                <a:cubicBezTo>
                  <a:pt x="6411630" y="288492"/>
                  <a:pt x="6386388" y="468494"/>
                  <a:pt x="6396058" y="603949"/>
                </a:cubicBezTo>
                <a:cubicBezTo>
                  <a:pt x="6402294" y="672260"/>
                  <a:pt x="6342214" y="715160"/>
                  <a:pt x="6275265" y="724742"/>
                </a:cubicBezTo>
                <a:cubicBezTo>
                  <a:pt x="6012039" y="745581"/>
                  <a:pt x="5857384" y="717564"/>
                  <a:pt x="5652979" y="724742"/>
                </a:cubicBezTo>
                <a:cubicBezTo>
                  <a:pt x="5448574" y="731920"/>
                  <a:pt x="5290046" y="704396"/>
                  <a:pt x="5092239" y="724742"/>
                </a:cubicBezTo>
                <a:cubicBezTo>
                  <a:pt x="4894432" y="745088"/>
                  <a:pt x="4641342" y="709167"/>
                  <a:pt x="4285319" y="724742"/>
                </a:cubicBezTo>
                <a:cubicBezTo>
                  <a:pt x="3929296" y="740317"/>
                  <a:pt x="3858860" y="720773"/>
                  <a:pt x="3539944" y="724742"/>
                </a:cubicBezTo>
                <a:cubicBezTo>
                  <a:pt x="3221028" y="728711"/>
                  <a:pt x="3014849" y="703607"/>
                  <a:pt x="2856114" y="724742"/>
                </a:cubicBezTo>
                <a:cubicBezTo>
                  <a:pt x="2697379" y="745878"/>
                  <a:pt x="2385370" y="760351"/>
                  <a:pt x="2049194" y="724742"/>
                </a:cubicBezTo>
                <a:cubicBezTo>
                  <a:pt x="1713018" y="689133"/>
                  <a:pt x="1583869" y="702843"/>
                  <a:pt x="1242275" y="724742"/>
                </a:cubicBezTo>
                <a:cubicBezTo>
                  <a:pt x="900681" y="746641"/>
                  <a:pt x="462899" y="751165"/>
                  <a:pt x="120793" y="724742"/>
                </a:cubicBezTo>
                <a:cubicBezTo>
                  <a:pt x="66578" y="724844"/>
                  <a:pt x="1453" y="681760"/>
                  <a:pt x="0" y="603949"/>
                </a:cubicBezTo>
                <a:cubicBezTo>
                  <a:pt x="-4317" y="420230"/>
                  <a:pt x="-406" y="357551"/>
                  <a:pt x="0" y="120793"/>
                </a:cubicBezTo>
                <a:close/>
              </a:path>
              <a:path w="6396058" h="724742" stroke="0" extrusionOk="0">
                <a:moveTo>
                  <a:pt x="0" y="120793"/>
                </a:moveTo>
                <a:cubicBezTo>
                  <a:pt x="-8155" y="58045"/>
                  <a:pt x="63536" y="12685"/>
                  <a:pt x="120793" y="0"/>
                </a:cubicBezTo>
                <a:cubicBezTo>
                  <a:pt x="349938" y="17517"/>
                  <a:pt x="665235" y="-12161"/>
                  <a:pt x="927713" y="0"/>
                </a:cubicBezTo>
                <a:cubicBezTo>
                  <a:pt x="1190191" y="12161"/>
                  <a:pt x="1469982" y="4100"/>
                  <a:pt x="1734632" y="0"/>
                </a:cubicBezTo>
                <a:cubicBezTo>
                  <a:pt x="1999282" y="-4100"/>
                  <a:pt x="2323865" y="-15373"/>
                  <a:pt x="2541552" y="0"/>
                </a:cubicBezTo>
                <a:cubicBezTo>
                  <a:pt x="2759239" y="15373"/>
                  <a:pt x="2830252" y="-3308"/>
                  <a:pt x="3102293" y="0"/>
                </a:cubicBezTo>
                <a:cubicBezTo>
                  <a:pt x="3374334" y="3308"/>
                  <a:pt x="3459792" y="8553"/>
                  <a:pt x="3601489" y="0"/>
                </a:cubicBezTo>
                <a:cubicBezTo>
                  <a:pt x="3743186" y="-8553"/>
                  <a:pt x="4019624" y="-30393"/>
                  <a:pt x="4285319" y="0"/>
                </a:cubicBezTo>
                <a:cubicBezTo>
                  <a:pt x="4551014" y="30393"/>
                  <a:pt x="4715853" y="8879"/>
                  <a:pt x="4846060" y="0"/>
                </a:cubicBezTo>
                <a:cubicBezTo>
                  <a:pt x="4976267" y="-8879"/>
                  <a:pt x="5195750" y="4213"/>
                  <a:pt x="5406801" y="0"/>
                </a:cubicBezTo>
                <a:cubicBezTo>
                  <a:pt x="5617852" y="-4213"/>
                  <a:pt x="6025340" y="35329"/>
                  <a:pt x="6275265" y="0"/>
                </a:cubicBezTo>
                <a:cubicBezTo>
                  <a:pt x="6355163" y="-6567"/>
                  <a:pt x="6402014" y="47820"/>
                  <a:pt x="6396058" y="120793"/>
                </a:cubicBezTo>
                <a:cubicBezTo>
                  <a:pt x="6403535" y="317119"/>
                  <a:pt x="6409308" y="393304"/>
                  <a:pt x="6396058" y="603949"/>
                </a:cubicBezTo>
                <a:cubicBezTo>
                  <a:pt x="6404457" y="667038"/>
                  <a:pt x="6340699" y="731291"/>
                  <a:pt x="6275265" y="724742"/>
                </a:cubicBezTo>
                <a:cubicBezTo>
                  <a:pt x="6027064" y="711663"/>
                  <a:pt x="5884372" y="719665"/>
                  <a:pt x="5714524" y="724742"/>
                </a:cubicBezTo>
                <a:cubicBezTo>
                  <a:pt x="5544676" y="729819"/>
                  <a:pt x="5254915" y="749544"/>
                  <a:pt x="4907605" y="724742"/>
                </a:cubicBezTo>
                <a:cubicBezTo>
                  <a:pt x="4560295" y="699940"/>
                  <a:pt x="4515368" y="705815"/>
                  <a:pt x="4408408" y="724742"/>
                </a:cubicBezTo>
                <a:cubicBezTo>
                  <a:pt x="4301448" y="743669"/>
                  <a:pt x="3827929" y="729943"/>
                  <a:pt x="3663034" y="724742"/>
                </a:cubicBezTo>
                <a:cubicBezTo>
                  <a:pt x="3498139" y="719541"/>
                  <a:pt x="3165330" y="713932"/>
                  <a:pt x="3040748" y="724742"/>
                </a:cubicBezTo>
                <a:cubicBezTo>
                  <a:pt x="2916166" y="735552"/>
                  <a:pt x="2537215" y="740876"/>
                  <a:pt x="2233828" y="724742"/>
                </a:cubicBezTo>
                <a:cubicBezTo>
                  <a:pt x="1930441" y="708608"/>
                  <a:pt x="1810960" y="695828"/>
                  <a:pt x="1426909" y="724742"/>
                </a:cubicBezTo>
                <a:cubicBezTo>
                  <a:pt x="1042858" y="753656"/>
                  <a:pt x="1069301" y="745092"/>
                  <a:pt x="866168" y="724742"/>
                </a:cubicBezTo>
                <a:cubicBezTo>
                  <a:pt x="663035" y="704392"/>
                  <a:pt x="475427" y="735280"/>
                  <a:pt x="120793" y="724742"/>
                </a:cubicBezTo>
                <a:cubicBezTo>
                  <a:pt x="57535" y="729926"/>
                  <a:pt x="7739" y="668160"/>
                  <a:pt x="0" y="603949"/>
                </a:cubicBezTo>
                <a:cubicBezTo>
                  <a:pt x="-1344" y="457189"/>
                  <a:pt x="10905" y="359664"/>
                  <a:pt x="0" y="120793"/>
                </a:cubicBezTo>
                <a:close/>
              </a:path>
            </a:pathLst>
          </a:custGeom>
          <a:solidFill>
            <a:schemeClr val="accent6">
              <a:lumMod val="20000"/>
              <a:lumOff val="80000"/>
            </a:schemeClr>
          </a:solidFill>
          <a:ln w="28575">
            <a:solidFill>
              <a:schemeClr val="accent6">
                <a:lumMod val="50000"/>
              </a:schemeClr>
            </a:solidFill>
            <a:prstDash val="dashDot"/>
            <a:extLst>
              <a:ext uri="{C807C97D-BFC1-408E-A445-0C87EB9F89A2}">
                <ask:lineSketchStyleProps xmlns:ask="http://schemas.microsoft.com/office/drawing/2018/sketchyshapes" xmlns="" sd="409931133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r>
              <a:rPr kumimoji="0" lang="ar-SA"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يقرأ الآيات قراءة </a:t>
            </a:r>
            <a:r>
              <a:rPr lang="ar-BH" sz="3600" b="1" dirty="0" err="1">
                <a:solidFill>
                  <a:prstClr val="black"/>
                </a:solidFill>
                <a:latin typeface="Sakkal Majalla" panose="02000000000000000000" pitchFamily="2" charset="-78"/>
                <a:cs typeface="Sakkal Majalla" panose="02000000000000000000" pitchFamily="2" charset="-78"/>
              </a:rPr>
              <a:t>تجويديّة</a:t>
            </a:r>
            <a:r>
              <a:rPr lang="ar-BH" sz="3600" b="1" dirty="0">
                <a:solidFill>
                  <a:prstClr val="black"/>
                </a:solidFill>
                <a:latin typeface="Sakkal Majalla" panose="02000000000000000000" pitchFamily="2" charset="-78"/>
                <a:cs typeface="Sakkal Majalla" panose="02000000000000000000" pitchFamily="2" charset="-78"/>
              </a:rPr>
              <a:t> صحيحة.</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8" name="Rectangle: Rounded Corners 11">
            <a:extLst>
              <a:ext uri="{FF2B5EF4-FFF2-40B4-BE49-F238E27FC236}">
                <a16:creationId xmlns:a16="http://schemas.microsoft.com/office/drawing/2014/main" id="{08AFA84A-89D2-4EAA-B78B-77E07B8E7E77}"/>
              </a:ext>
            </a:extLst>
          </p:cNvPr>
          <p:cNvSpPr/>
          <p:nvPr/>
        </p:nvSpPr>
        <p:spPr>
          <a:xfrm>
            <a:off x="3615398" y="3534287"/>
            <a:ext cx="7845026" cy="724742"/>
          </a:xfrm>
          <a:custGeom>
            <a:avLst/>
            <a:gdLst>
              <a:gd name="connsiteX0" fmla="*/ 0 w 7845026"/>
              <a:gd name="connsiteY0" fmla="*/ 120793 h 724742"/>
              <a:gd name="connsiteX1" fmla="*/ 120793 w 7845026"/>
              <a:gd name="connsiteY1" fmla="*/ 0 h 724742"/>
              <a:gd name="connsiteX2" fmla="*/ 583912 w 7845026"/>
              <a:gd name="connsiteY2" fmla="*/ 0 h 724742"/>
              <a:gd name="connsiteX3" fmla="*/ 1275133 w 7845026"/>
              <a:gd name="connsiteY3" fmla="*/ 0 h 724742"/>
              <a:gd name="connsiteX4" fmla="*/ 1966355 w 7845026"/>
              <a:gd name="connsiteY4" fmla="*/ 0 h 724742"/>
              <a:gd name="connsiteX5" fmla="*/ 2657577 w 7845026"/>
              <a:gd name="connsiteY5" fmla="*/ 0 h 724742"/>
              <a:gd name="connsiteX6" fmla="*/ 3424833 w 7845026"/>
              <a:gd name="connsiteY6" fmla="*/ 0 h 724742"/>
              <a:gd name="connsiteX7" fmla="*/ 4040021 w 7845026"/>
              <a:gd name="connsiteY7" fmla="*/ 0 h 724742"/>
              <a:gd name="connsiteX8" fmla="*/ 4503139 w 7845026"/>
              <a:gd name="connsiteY8" fmla="*/ 0 h 724742"/>
              <a:gd name="connsiteX9" fmla="*/ 5346430 w 7845026"/>
              <a:gd name="connsiteY9" fmla="*/ 0 h 724742"/>
              <a:gd name="connsiteX10" fmla="*/ 6113686 w 7845026"/>
              <a:gd name="connsiteY10" fmla="*/ 0 h 724742"/>
              <a:gd name="connsiteX11" fmla="*/ 6728874 w 7845026"/>
              <a:gd name="connsiteY11" fmla="*/ 0 h 724742"/>
              <a:gd name="connsiteX12" fmla="*/ 7724233 w 7845026"/>
              <a:gd name="connsiteY12" fmla="*/ 0 h 724742"/>
              <a:gd name="connsiteX13" fmla="*/ 7845026 w 7845026"/>
              <a:gd name="connsiteY13" fmla="*/ 120793 h 724742"/>
              <a:gd name="connsiteX14" fmla="*/ 7845026 w 7845026"/>
              <a:gd name="connsiteY14" fmla="*/ 603949 h 724742"/>
              <a:gd name="connsiteX15" fmla="*/ 7724233 w 7845026"/>
              <a:gd name="connsiteY15" fmla="*/ 724742 h 724742"/>
              <a:gd name="connsiteX16" fmla="*/ 7261114 w 7845026"/>
              <a:gd name="connsiteY16" fmla="*/ 724742 h 724742"/>
              <a:gd name="connsiteX17" fmla="*/ 6797996 w 7845026"/>
              <a:gd name="connsiteY17" fmla="*/ 724742 h 724742"/>
              <a:gd name="connsiteX18" fmla="*/ 5954705 w 7845026"/>
              <a:gd name="connsiteY18" fmla="*/ 724742 h 724742"/>
              <a:gd name="connsiteX19" fmla="*/ 5111415 w 7845026"/>
              <a:gd name="connsiteY19" fmla="*/ 724742 h 724742"/>
              <a:gd name="connsiteX20" fmla="*/ 4344158 w 7845026"/>
              <a:gd name="connsiteY20" fmla="*/ 724742 h 724742"/>
              <a:gd name="connsiteX21" fmla="*/ 3805005 w 7845026"/>
              <a:gd name="connsiteY21" fmla="*/ 724742 h 724742"/>
              <a:gd name="connsiteX22" fmla="*/ 2961715 w 7845026"/>
              <a:gd name="connsiteY22" fmla="*/ 724742 h 724742"/>
              <a:gd name="connsiteX23" fmla="*/ 2422562 w 7845026"/>
              <a:gd name="connsiteY23" fmla="*/ 724742 h 724742"/>
              <a:gd name="connsiteX24" fmla="*/ 1959443 w 7845026"/>
              <a:gd name="connsiteY24" fmla="*/ 724742 h 724742"/>
              <a:gd name="connsiteX25" fmla="*/ 1268221 w 7845026"/>
              <a:gd name="connsiteY25" fmla="*/ 724742 h 724742"/>
              <a:gd name="connsiteX26" fmla="*/ 120793 w 7845026"/>
              <a:gd name="connsiteY26" fmla="*/ 724742 h 724742"/>
              <a:gd name="connsiteX27" fmla="*/ 0 w 7845026"/>
              <a:gd name="connsiteY27" fmla="*/ 603949 h 724742"/>
              <a:gd name="connsiteX28" fmla="*/ 0 w 7845026"/>
              <a:gd name="connsiteY28" fmla="*/ 120793 h 724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845026" h="724742" fill="none" extrusionOk="0">
                <a:moveTo>
                  <a:pt x="0" y="120793"/>
                </a:moveTo>
                <a:cubicBezTo>
                  <a:pt x="-2257" y="66282"/>
                  <a:pt x="69901" y="-4639"/>
                  <a:pt x="120793" y="0"/>
                </a:cubicBezTo>
                <a:cubicBezTo>
                  <a:pt x="234745" y="8740"/>
                  <a:pt x="406709" y="20004"/>
                  <a:pt x="583912" y="0"/>
                </a:cubicBezTo>
                <a:cubicBezTo>
                  <a:pt x="761115" y="-20004"/>
                  <a:pt x="1106611" y="18256"/>
                  <a:pt x="1275133" y="0"/>
                </a:cubicBezTo>
                <a:cubicBezTo>
                  <a:pt x="1443655" y="-18256"/>
                  <a:pt x="1781806" y="-4338"/>
                  <a:pt x="1966355" y="0"/>
                </a:cubicBezTo>
                <a:cubicBezTo>
                  <a:pt x="2150904" y="4338"/>
                  <a:pt x="2484948" y="9111"/>
                  <a:pt x="2657577" y="0"/>
                </a:cubicBezTo>
                <a:cubicBezTo>
                  <a:pt x="2830206" y="-9111"/>
                  <a:pt x="3099615" y="-34794"/>
                  <a:pt x="3424833" y="0"/>
                </a:cubicBezTo>
                <a:cubicBezTo>
                  <a:pt x="3750051" y="34794"/>
                  <a:pt x="3743194" y="24658"/>
                  <a:pt x="4040021" y="0"/>
                </a:cubicBezTo>
                <a:cubicBezTo>
                  <a:pt x="4336848" y="-24658"/>
                  <a:pt x="4400355" y="-10057"/>
                  <a:pt x="4503139" y="0"/>
                </a:cubicBezTo>
                <a:cubicBezTo>
                  <a:pt x="4605923" y="10057"/>
                  <a:pt x="5019392" y="-38027"/>
                  <a:pt x="5346430" y="0"/>
                </a:cubicBezTo>
                <a:cubicBezTo>
                  <a:pt x="5673468" y="38027"/>
                  <a:pt x="5896869" y="-18411"/>
                  <a:pt x="6113686" y="0"/>
                </a:cubicBezTo>
                <a:cubicBezTo>
                  <a:pt x="6330503" y="18411"/>
                  <a:pt x="6493010" y="-26903"/>
                  <a:pt x="6728874" y="0"/>
                </a:cubicBezTo>
                <a:cubicBezTo>
                  <a:pt x="6964738" y="26903"/>
                  <a:pt x="7489392" y="27375"/>
                  <a:pt x="7724233" y="0"/>
                </a:cubicBezTo>
                <a:cubicBezTo>
                  <a:pt x="7802253" y="-7476"/>
                  <a:pt x="7840935" y="53489"/>
                  <a:pt x="7845026" y="120793"/>
                </a:cubicBezTo>
                <a:cubicBezTo>
                  <a:pt x="7838039" y="244685"/>
                  <a:pt x="7865950" y="379679"/>
                  <a:pt x="7845026" y="603949"/>
                </a:cubicBezTo>
                <a:cubicBezTo>
                  <a:pt x="7846562" y="665663"/>
                  <a:pt x="7794176" y="716969"/>
                  <a:pt x="7724233" y="724742"/>
                </a:cubicBezTo>
                <a:cubicBezTo>
                  <a:pt x="7575042" y="743149"/>
                  <a:pt x="7421049" y="713177"/>
                  <a:pt x="7261114" y="724742"/>
                </a:cubicBezTo>
                <a:cubicBezTo>
                  <a:pt x="7101179" y="736307"/>
                  <a:pt x="6986129" y="733022"/>
                  <a:pt x="6797996" y="724742"/>
                </a:cubicBezTo>
                <a:cubicBezTo>
                  <a:pt x="6609863" y="716462"/>
                  <a:pt x="6223574" y="742643"/>
                  <a:pt x="5954705" y="724742"/>
                </a:cubicBezTo>
                <a:cubicBezTo>
                  <a:pt x="5685836" y="706841"/>
                  <a:pt x="5480412" y="700501"/>
                  <a:pt x="5111415" y="724742"/>
                </a:cubicBezTo>
                <a:cubicBezTo>
                  <a:pt x="4742418" y="748984"/>
                  <a:pt x="4662894" y="729837"/>
                  <a:pt x="4344158" y="724742"/>
                </a:cubicBezTo>
                <a:cubicBezTo>
                  <a:pt x="4025422" y="719647"/>
                  <a:pt x="3947406" y="715699"/>
                  <a:pt x="3805005" y="724742"/>
                </a:cubicBezTo>
                <a:cubicBezTo>
                  <a:pt x="3662604" y="733785"/>
                  <a:pt x="3302840" y="711984"/>
                  <a:pt x="2961715" y="724742"/>
                </a:cubicBezTo>
                <a:cubicBezTo>
                  <a:pt x="2620590" y="737501"/>
                  <a:pt x="2532602" y="728021"/>
                  <a:pt x="2422562" y="724742"/>
                </a:cubicBezTo>
                <a:cubicBezTo>
                  <a:pt x="2312522" y="721463"/>
                  <a:pt x="2106018" y="724883"/>
                  <a:pt x="1959443" y="724742"/>
                </a:cubicBezTo>
                <a:cubicBezTo>
                  <a:pt x="1812868" y="724601"/>
                  <a:pt x="1434750" y="699732"/>
                  <a:pt x="1268221" y="724742"/>
                </a:cubicBezTo>
                <a:cubicBezTo>
                  <a:pt x="1101692" y="749752"/>
                  <a:pt x="503592" y="687062"/>
                  <a:pt x="120793" y="724742"/>
                </a:cubicBezTo>
                <a:cubicBezTo>
                  <a:pt x="59175" y="735339"/>
                  <a:pt x="6176" y="662278"/>
                  <a:pt x="0" y="603949"/>
                </a:cubicBezTo>
                <a:cubicBezTo>
                  <a:pt x="-14620" y="486666"/>
                  <a:pt x="5786" y="358033"/>
                  <a:pt x="0" y="120793"/>
                </a:cubicBezTo>
                <a:close/>
              </a:path>
              <a:path w="7845026" h="724742" stroke="0" extrusionOk="0">
                <a:moveTo>
                  <a:pt x="0" y="120793"/>
                </a:moveTo>
                <a:cubicBezTo>
                  <a:pt x="-655" y="57891"/>
                  <a:pt x="61651" y="3971"/>
                  <a:pt x="120793" y="0"/>
                </a:cubicBezTo>
                <a:cubicBezTo>
                  <a:pt x="466133" y="-19490"/>
                  <a:pt x="613516" y="-33457"/>
                  <a:pt x="812015" y="0"/>
                </a:cubicBezTo>
                <a:cubicBezTo>
                  <a:pt x="1010514" y="33457"/>
                  <a:pt x="1246501" y="17229"/>
                  <a:pt x="1579271" y="0"/>
                </a:cubicBezTo>
                <a:cubicBezTo>
                  <a:pt x="1912041" y="-17229"/>
                  <a:pt x="1938907" y="-16038"/>
                  <a:pt x="2194458" y="0"/>
                </a:cubicBezTo>
                <a:cubicBezTo>
                  <a:pt x="2450009" y="16038"/>
                  <a:pt x="2571050" y="-27152"/>
                  <a:pt x="2885680" y="0"/>
                </a:cubicBezTo>
                <a:cubicBezTo>
                  <a:pt x="3200310" y="27152"/>
                  <a:pt x="3275656" y="3695"/>
                  <a:pt x="3500868" y="0"/>
                </a:cubicBezTo>
                <a:cubicBezTo>
                  <a:pt x="3726080" y="-3695"/>
                  <a:pt x="3798199" y="7528"/>
                  <a:pt x="3963986" y="0"/>
                </a:cubicBezTo>
                <a:cubicBezTo>
                  <a:pt x="4129773" y="-7528"/>
                  <a:pt x="4356607" y="-10048"/>
                  <a:pt x="4503139" y="0"/>
                </a:cubicBezTo>
                <a:cubicBezTo>
                  <a:pt x="4649671" y="10048"/>
                  <a:pt x="4736021" y="331"/>
                  <a:pt x="4966258" y="0"/>
                </a:cubicBezTo>
                <a:cubicBezTo>
                  <a:pt x="5196495" y="-331"/>
                  <a:pt x="5273950" y="14803"/>
                  <a:pt x="5581445" y="0"/>
                </a:cubicBezTo>
                <a:cubicBezTo>
                  <a:pt x="5888940" y="-14803"/>
                  <a:pt x="6052097" y="-509"/>
                  <a:pt x="6424736" y="0"/>
                </a:cubicBezTo>
                <a:cubicBezTo>
                  <a:pt x="6797375" y="509"/>
                  <a:pt x="6789328" y="472"/>
                  <a:pt x="6963889" y="0"/>
                </a:cubicBezTo>
                <a:cubicBezTo>
                  <a:pt x="7138450" y="-472"/>
                  <a:pt x="7361200" y="-34991"/>
                  <a:pt x="7724233" y="0"/>
                </a:cubicBezTo>
                <a:cubicBezTo>
                  <a:pt x="7799070" y="-12910"/>
                  <a:pt x="7844364" y="50378"/>
                  <a:pt x="7845026" y="120793"/>
                </a:cubicBezTo>
                <a:cubicBezTo>
                  <a:pt x="7828254" y="317805"/>
                  <a:pt x="7867472" y="386281"/>
                  <a:pt x="7845026" y="603949"/>
                </a:cubicBezTo>
                <a:cubicBezTo>
                  <a:pt x="7850739" y="669389"/>
                  <a:pt x="7778148" y="730405"/>
                  <a:pt x="7724233" y="724742"/>
                </a:cubicBezTo>
                <a:cubicBezTo>
                  <a:pt x="7600779" y="750967"/>
                  <a:pt x="7405484" y="712480"/>
                  <a:pt x="7185080" y="724742"/>
                </a:cubicBezTo>
                <a:cubicBezTo>
                  <a:pt x="6964676" y="737004"/>
                  <a:pt x="6779880" y="710820"/>
                  <a:pt x="6493858" y="724742"/>
                </a:cubicBezTo>
                <a:cubicBezTo>
                  <a:pt x="6207836" y="738664"/>
                  <a:pt x="6055647" y="718736"/>
                  <a:pt x="5650568" y="724742"/>
                </a:cubicBezTo>
                <a:cubicBezTo>
                  <a:pt x="5245489" y="730749"/>
                  <a:pt x="5071911" y="753281"/>
                  <a:pt x="4807277" y="724742"/>
                </a:cubicBezTo>
                <a:cubicBezTo>
                  <a:pt x="4542643" y="696203"/>
                  <a:pt x="4478217" y="715443"/>
                  <a:pt x="4268124" y="724742"/>
                </a:cubicBezTo>
                <a:cubicBezTo>
                  <a:pt x="4058031" y="734041"/>
                  <a:pt x="3927475" y="715504"/>
                  <a:pt x="3805005" y="724742"/>
                </a:cubicBezTo>
                <a:cubicBezTo>
                  <a:pt x="3682535" y="733980"/>
                  <a:pt x="3454173" y="717506"/>
                  <a:pt x="3265852" y="724742"/>
                </a:cubicBezTo>
                <a:cubicBezTo>
                  <a:pt x="3077531" y="731978"/>
                  <a:pt x="2944663" y="703686"/>
                  <a:pt x="2726699" y="724742"/>
                </a:cubicBezTo>
                <a:cubicBezTo>
                  <a:pt x="2508735" y="745798"/>
                  <a:pt x="2446843" y="715622"/>
                  <a:pt x="2187546" y="724742"/>
                </a:cubicBezTo>
                <a:cubicBezTo>
                  <a:pt x="1928249" y="733862"/>
                  <a:pt x="1708091" y="710202"/>
                  <a:pt x="1572359" y="724742"/>
                </a:cubicBezTo>
                <a:cubicBezTo>
                  <a:pt x="1436627" y="739282"/>
                  <a:pt x="1213564" y="747280"/>
                  <a:pt x="957171" y="724742"/>
                </a:cubicBezTo>
                <a:cubicBezTo>
                  <a:pt x="700778" y="702204"/>
                  <a:pt x="495392" y="713953"/>
                  <a:pt x="120793" y="724742"/>
                </a:cubicBezTo>
                <a:cubicBezTo>
                  <a:pt x="51623" y="720724"/>
                  <a:pt x="-4922" y="674394"/>
                  <a:pt x="0" y="603949"/>
                </a:cubicBezTo>
                <a:cubicBezTo>
                  <a:pt x="9586" y="442683"/>
                  <a:pt x="-6892" y="256831"/>
                  <a:pt x="0" y="120793"/>
                </a:cubicBezTo>
                <a:close/>
              </a:path>
            </a:pathLst>
          </a:custGeom>
          <a:solidFill>
            <a:schemeClr val="accent6">
              <a:lumMod val="40000"/>
              <a:lumOff val="60000"/>
            </a:schemeClr>
          </a:solidFill>
          <a:ln w="28575">
            <a:solidFill>
              <a:schemeClr val="accent6">
                <a:lumMod val="50000"/>
              </a:schemeClr>
            </a:solidFill>
            <a:prstDash val="dashDot"/>
            <a:extLst>
              <a:ext uri="{C807C97D-BFC1-408E-A445-0C87EB9F89A2}">
                <ask:lineSketchStyleProps xmlns:ask="http://schemas.microsoft.com/office/drawing/2018/sketchyshapes" xmlns="" sd="59762003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SA"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 </a:t>
            </a:r>
            <a:r>
              <a:rPr lang="ar-BH" sz="3600" b="1" dirty="0">
                <a:solidFill>
                  <a:prstClr val="black"/>
                </a:solidFill>
                <a:latin typeface="Sakkal Majalla" panose="02000000000000000000" pitchFamily="2" charset="-78"/>
                <a:cs typeface="Sakkal Majalla" panose="02000000000000000000" pitchFamily="2" charset="-78"/>
              </a:rPr>
              <a:t>يفسّر الآيات الكريمات.</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9" name="Rectangle: Rounded Corners 17">
            <a:extLst>
              <a:ext uri="{FF2B5EF4-FFF2-40B4-BE49-F238E27FC236}">
                <a16:creationId xmlns:a16="http://schemas.microsoft.com/office/drawing/2014/main" id="{FEAB760A-337C-4080-837B-5F969BD4A76A}"/>
              </a:ext>
            </a:extLst>
          </p:cNvPr>
          <p:cNvSpPr/>
          <p:nvPr/>
        </p:nvSpPr>
        <p:spPr>
          <a:xfrm>
            <a:off x="2152357" y="4563383"/>
            <a:ext cx="9308067" cy="724743"/>
          </a:xfrm>
          <a:custGeom>
            <a:avLst/>
            <a:gdLst>
              <a:gd name="connsiteX0" fmla="*/ 0 w 9308067"/>
              <a:gd name="connsiteY0" fmla="*/ 120793 h 724743"/>
              <a:gd name="connsiteX1" fmla="*/ 120793 w 9308067"/>
              <a:gd name="connsiteY1" fmla="*/ 0 h 724743"/>
              <a:gd name="connsiteX2" fmla="*/ 999544 w 9308067"/>
              <a:gd name="connsiteY2" fmla="*/ 0 h 724743"/>
              <a:gd name="connsiteX3" fmla="*/ 1787631 w 9308067"/>
              <a:gd name="connsiteY3" fmla="*/ 0 h 724743"/>
              <a:gd name="connsiteX4" fmla="*/ 2485052 w 9308067"/>
              <a:gd name="connsiteY4" fmla="*/ 0 h 724743"/>
              <a:gd name="connsiteX5" fmla="*/ 3091809 w 9308067"/>
              <a:gd name="connsiteY5" fmla="*/ 0 h 724743"/>
              <a:gd name="connsiteX6" fmla="*/ 3789231 w 9308067"/>
              <a:gd name="connsiteY6" fmla="*/ 0 h 724743"/>
              <a:gd name="connsiteX7" fmla="*/ 4214658 w 9308067"/>
              <a:gd name="connsiteY7" fmla="*/ 0 h 724743"/>
              <a:gd name="connsiteX8" fmla="*/ 4912079 w 9308067"/>
              <a:gd name="connsiteY8" fmla="*/ 0 h 724743"/>
              <a:gd name="connsiteX9" fmla="*/ 5428171 w 9308067"/>
              <a:gd name="connsiteY9" fmla="*/ 0 h 724743"/>
              <a:gd name="connsiteX10" fmla="*/ 6306923 w 9308067"/>
              <a:gd name="connsiteY10" fmla="*/ 0 h 724743"/>
              <a:gd name="connsiteX11" fmla="*/ 7004344 w 9308067"/>
              <a:gd name="connsiteY11" fmla="*/ 0 h 724743"/>
              <a:gd name="connsiteX12" fmla="*/ 7701766 w 9308067"/>
              <a:gd name="connsiteY12" fmla="*/ 0 h 724743"/>
              <a:gd name="connsiteX13" fmla="*/ 8489852 w 9308067"/>
              <a:gd name="connsiteY13" fmla="*/ 0 h 724743"/>
              <a:gd name="connsiteX14" fmla="*/ 9187274 w 9308067"/>
              <a:gd name="connsiteY14" fmla="*/ 0 h 724743"/>
              <a:gd name="connsiteX15" fmla="*/ 9308067 w 9308067"/>
              <a:gd name="connsiteY15" fmla="*/ 120793 h 724743"/>
              <a:gd name="connsiteX16" fmla="*/ 9308067 w 9308067"/>
              <a:gd name="connsiteY16" fmla="*/ 603950 h 724743"/>
              <a:gd name="connsiteX17" fmla="*/ 9187274 w 9308067"/>
              <a:gd name="connsiteY17" fmla="*/ 724743 h 724743"/>
              <a:gd name="connsiteX18" fmla="*/ 8489852 w 9308067"/>
              <a:gd name="connsiteY18" fmla="*/ 724743 h 724743"/>
              <a:gd name="connsiteX19" fmla="*/ 7792431 w 9308067"/>
              <a:gd name="connsiteY19" fmla="*/ 724743 h 724743"/>
              <a:gd name="connsiteX20" fmla="*/ 6913680 w 9308067"/>
              <a:gd name="connsiteY20" fmla="*/ 724743 h 724743"/>
              <a:gd name="connsiteX21" fmla="*/ 6216258 w 9308067"/>
              <a:gd name="connsiteY21" fmla="*/ 724743 h 724743"/>
              <a:gd name="connsiteX22" fmla="*/ 5428171 w 9308067"/>
              <a:gd name="connsiteY22" fmla="*/ 724743 h 724743"/>
              <a:gd name="connsiteX23" fmla="*/ 4912079 w 9308067"/>
              <a:gd name="connsiteY23" fmla="*/ 724743 h 724743"/>
              <a:gd name="connsiteX24" fmla="*/ 4395988 w 9308067"/>
              <a:gd name="connsiteY24" fmla="*/ 724743 h 724743"/>
              <a:gd name="connsiteX25" fmla="*/ 3517236 w 9308067"/>
              <a:gd name="connsiteY25" fmla="*/ 724743 h 724743"/>
              <a:gd name="connsiteX26" fmla="*/ 2638485 w 9308067"/>
              <a:gd name="connsiteY26" fmla="*/ 724743 h 724743"/>
              <a:gd name="connsiteX27" fmla="*/ 2213058 w 9308067"/>
              <a:gd name="connsiteY27" fmla="*/ 724743 h 724743"/>
              <a:gd name="connsiteX28" fmla="*/ 1334307 w 9308067"/>
              <a:gd name="connsiteY28" fmla="*/ 724743 h 724743"/>
              <a:gd name="connsiteX29" fmla="*/ 727550 w 9308067"/>
              <a:gd name="connsiteY29" fmla="*/ 724743 h 724743"/>
              <a:gd name="connsiteX30" fmla="*/ 120793 w 9308067"/>
              <a:gd name="connsiteY30" fmla="*/ 724743 h 724743"/>
              <a:gd name="connsiteX31" fmla="*/ 0 w 9308067"/>
              <a:gd name="connsiteY31" fmla="*/ 603950 h 724743"/>
              <a:gd name="connsiteX32" fmla="*/ 0 w 9308067"/>
              <a:gd name="connsiteY32" fmla="*/ 120793 h 7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308067" h="724743" fill="none" extrusionOk="0">
                <a:moveTo>
                  <a:pt x="0" y="120793"/>
                </a:moveTo>
                <a:cubicBezTo>
                  <a:pt x="-2031" y="42689"/>
                  <a:pt x="45168" y="11432"/>
                  <a:pt x="120793" y="0"/>
                </a:cubicBezTo>
                <a:cubicBezTo>
                  <a:pt x="527296" y="-41062"/>
                  <a:pt x="714360" y="20882"/>
                  <a:pt x="999544" y="0"/>
                </a:cubicBezTo>
                <a:cubicBezTo>
                  <a:pt x="1284728" y="-20882"/>
                  <a:pt x="1603560" y="-33421"/>
                  <a:pt x="1787631" y="0"/>
                </a:cubicBezTo>
                <a:cubicBezTo>
                  <a:pt x="1971702" y="33421"/>
                  <a:pt x="2186741" y="32886"/>
                  <a:pt x="2485052" y="0"/>
                </a:cubicBezTo>
                <a:cubicBezTo>
                  <a:pt x="2783363" y="-32886"/>
                  <a:pt x="2907454" y="17750"/>
                  <a:pt x="3091809" y="0"/>
                </a:cubicBezTo>
                <a:cubicBezTo>
                  <a:pt x="3276164" y="-17750"/>
                  <a:pt x="3526207" y="-7707"/>
                  <a:pt x="3789231" y="0"/>
                </a:cubicBezTo>
                <a:cubicBezTo>
                  <a:pt x="4052255" y="7707"/>
                  <a:pt x="4097442" y="7241"/>
                  <a:pt x="4214658" y="0"/>
                </a:cubicBezTo>
                <a:cubicBezTo>
                  <a:pt x="4331874" y="-7241"/>
                  <a:pt x="4565067" y="11323"/>
                  <a:pt x="4912079" y="0"/>
                </a:cubicBezTo>
                <a:cubicBezTo>
                  <a:pt x="5259091" y="-11323"/>
                  <a:pt x="5259089" y="8857"/>
                  <a:pt x="5428171" y="0"/>
                </a:cubicBezTo>
                <a:cubicBezTo>
                  <a:pt x="5597253" y="-8857"/>
                  <a:pt x="6062618" y="24440"/>
                  <a:pt x="6306923" y="0"/>
                </a:cubicBezTo>
                <a:cubicBezTo>
                  <a:pt x="6551228" y="-24440"/>
                  <a:pt x="6775676" y="31037"/>
                  <a:pt x="7004344" y="0"/>
                </a:cubicBezTo>
                <a:cubicBezTo>
                  <a:pt x="7233012" y="-31037"/>
                  <a:pt x="7401826" y="-13279"/>
                  <a:pt x="7701766" y="0"/>
                </a:cubicBezTo>
                <a:cubicBezTo>
                  <a:pt x="8001706" y="13279"/>
                  <a:pt x="8283866" y="-36658"/>
                  <a:pt x="8489852" y="0"/>
                </a:cubicBezTo>
                <a:cubicBezTo>
                  <a:pt x="8695838" y="36658"/>
                  <a:pt x="8982624" y="21955"/>
                  <a:pt x="9187274" y="0"/>
                </a:cubicBezTo>
                <a:cubicBezTo>
                  <a:pt x="9243027" y="6"/>
                  <a:pt x="9322151" y="62089"/>
                  <a:pt x="9308067" y="120793"/>
                </a:cubicBezTo>
                <a:cubicBezTo>
                  <a:pt x="9310528" y="332303"/>
                  <a:pt x="9298611" y="502031"/>
                  <a:pt x="9308067" y="603950"/>
                </a:cubicBezTo>
                <a:cubicBezTo>
                  <a:pt x="9308899" y="681620"/>
                  <a:pt x="9253549" y="722248"/>
                  <a:pt x="9187274" y="724743"/>
                </a:cubicBezTo>
                <a:cubicBezTo>
                  <a:pt x="8930332" y="694202"/>
                  <a:pt x="8817686" y="717914"/>
                  <a:pt x="8489852" y="724743"/>
                </a:cubicBezTo>
                <a:cubicBezTo>
                  <a:pt x="8162018" y="731572"/>
                  <a:pt x="8131473" y="701541"/>
                  <a:pt x="7792431" y="724743"/>
                </a:cubicBezTo>
                <a:cubicBezTo>
                  <a:pt x="7453389" y="747945"/>
                  <a:pt x="7116611" y="750515"/>
                  <a:pt x="6913680" y="724743"/>
                </a:cubicBezTo>
                <a:cubicBezTo>
                  <a:pt x="6710749" y="698971"/>
                  <a:pt x="6510653" y="717637"/>
                  <a:pt x="6216258" y="724743"/>
                </a:cubicBezTo>
                <a:cubicBezTo>
                  <a:pt x="5921863" y="731849"/>
                  <a:pt x="5781927" y="699983"/>
                  <a:pt x="5428171" y="724743"/>
                </a:cubicBezTo>
                <a:cubicBezTo>
                  <a:pt x="5074415" y="749503"/>
                  <a:pt x="5124819" y="734523"/>
                  <a:pt x="4912079" y="724743"/>
                </a:cubicBezTo>
                <a:cubicBezTo>
                  <a:pt x="4699339" y="714963"/>
                  <a:pt x="4509073" y="699690"/>
                  <a:pt x="4395988" y="724743"/>
                </a:cubicBezTo>
                <a:cubicBezTo>
                  <a:pt x="4282903" y="749796"/>
                  <a:pt x="3872604" y="733920"/>
                  <a:pt x="3517236" y="724743"/>
                </a:cubicBezTo>
                <a:cubicBezTo>
                  <a:pt x="3161868" y="715566"/>
                  <a:pt x="3050588" y="702592"/>
                  <a:pt x="2638485" y="724743"/>
                </a:cubicBezTo>
                <a:cubicBezTo>
                  <a:pt x="2226382" y="746894"/>
                  <a:pt x="2422102" y="726096"/>
                  <a:pt x="2213058" y="724743"/>
                </a:cubicBezTo>
                <a:cubicBezTo>
                  <a:pt x="2004014" y="723390"/>
                  <a:pt x="1600944" y="689186"/>
                  <a:pt x="1334307" y="724743"/>
                </a:cubicBezTo>
                <a:cubicBezTo>
                  <a:pt x="1067670" y="760300"/>
                  <a:pt x="897763" y="740143"/>
                  <a:pt x="727550" y="724743"/>
                </a:cubicBezTo>
                <a:cubicBezTo>
                  <a:pt x="557337" y="709343"/>
                  <a:pt x="267370" y="751571"/>
                  <a:pt x="120793" y="724743"/>
                </a:cubicBezTo>
                <a:cubicBezTo>
                  <a:pt x="62540" y="733421"/>
                  <a:pt x="-9309" y="673510"/>
                  <a:pt x="0" y="603950"/>
                </a:cubicBezTo>
                <a:cubicBezTo>
                  <a:pt x="749" y="411039"/>
                  <a:pt x="-5878" y="339889"/>
                  <a:pt x="0" y="120793"/>
                </a:cubicBezTo>
                <a:close/>
              </a:path>
              <a:path w="9308067" h="724743" stroke="0" extrusionOk="0">
                <a:moveTo>
                  <a:pt x="0" y="120793"/>
                </a:moveTo>
                <a:cubicBezTo>
                  <a:pt x="2343" y="60326"/>
                  <a:pt x="49637" y="3686"/>
                  <a:pt x="120793" y="0"/>
                </a:cubicBezTo>
                <a:cubicBezTo>
                  <a:pt x="407549" y="6666"/>
                  <a:pt x="449356" y="4661"/>
                  <a:pt x="727550" y="0"/>
                </a:cubicBezTo>
                <a:cubicBezTo>
                  <a:pt x="1005744" y="-4661"/>
                  <a:pt x="1316444" y="23462"/>
                  <a:pt x="1515636" y="0"/>
                </a:cubicBezTo>
                <a:cubicBezTo>
                  <a:pt x="1714828" y="-23462"/>
                  <a:pt x="1845201" y="-3281"/>
                  <a:pt x="1941063" y="0"/>
                </a:cubicBezTo>
                <a:cubicBezTo>
                  <a:pt x="2036925" y="3281"/>
                  <a:pt x="2385259" y="-22758"/>
                  <a:pt x="2547820" y="0"/>
                </a:cubicBezTo>
                <a:cubicBezTo>
                  <a:pt x="2710381" y="22758"/>
                  <a:pt x="2820548" y="13839"/>
                  <a:pt x="3063912" y="0"/>
                </a:cubicBezTo>
                <a:cubicBezTo>
                  <a:pt x="3307276" y="-13839"/>
                  <a:pt x="3441076" y="-31912"/>
                  <a:pt x="3761334" y="0"/>
                </a:cubicBezTo>
                <a:cubicBezTo>
                  <a:pt x="4081592" y="31912"/>
                  <a:pt x="4079752" y="11080"/>
                  <a:pt x="4368091" y="0"/>
                </a:cubicBezTo>
                <a:cubicBezTo>
                  <a:pt x="4656430" y="-11080"/>
                  <a:pt x="4775645" y="27162"/>
                  <a:pt x="4974847" y="0"/>
                </a:cubicBezTo>
                <a:cubicBezTo>
                  <a:pt x="5174049" y="-27162"/>
                  <a:pt x="5276211" y="18382"/>
                  <a:pt x="5400275" y="0"/>
                </a:cubicBezTo>
                <a:cubicBezTo>
                  <a:pt x="5524339" y="-18382"/>
                  <a:pt x="5915732" y="-19665"/>
                  <a:pt x="6097696" y="0"/>
                </a:cubicBezTo>
                <a:cubicBezTo>
                  <a:pt x="6279660" y="19665"/>
                  <a:pt x="6491369" y="-23204"/>
                  <a:pt x="6704453" y="0"/>
                </a:cubicBezTo>
                <a:cubicBezTo>
                  <a:pt x="6917537" y="23204"/>
                  <a:pt x="6993353" y="17111"/>
                  <a:pt x="7129880" y="0"/>
                </a:cubicBezTo>
                <a:cubicBezTo>
                  <a:pt x="7266407" y="-17111"/>
                  <a:pt x="7419282" y="-2370"/>
                  <a:pt x="7555307" y="0"/>
                </a:cubicBezTo>
                <a:cubicBezTo>
                  <a:pt x="7691332" y="2370"/>
                  <a:pt x="8058436" y="6456"/>
                  <a:pt x="8343394" y="0"/>
                </a:cubicBezTo>
                <a:cubicBezTo>
                  <a:pt x="8628352" y="-6456"/>
                  <a:pt x="8975075" y="21816"/>
                  <a:pt x="9187274" y="0"/>
                </a:cubicBezTo>
                <a:cubicBezTo>
                  <a:pt x="9248012" y="9015"/>
                  <a:pt x="9302981" y="55068"/>
                  <a:pt x="9308067" y="120793"/>
                </a:cubicBezTo>
                <a:cubicBezTo>
                  <a:pt x="9298256" y="222931"/>
                  <a:pt x="9323057" y="384802"/>
                  <a:pt x="9308067" y="603950"/>
                </a:cubicBezTo>
                <a:cubicBezTo>
                  <a:pt x="9312853" y="667458"/>
                  <a:pt x="9250484" y="725523"/>
                  <a:pt x="9187274" y="724743"/>
                </a:cubicBezTo>
                <a:cubicBezTo>
                  <a:pt x="8788785" y="731043"/>
                  <a:pt x="8672828" y="706880"/>
                  <a:pt x="8308523" y="724743"/>
                </a:cubicBezTo>
                <a:cubicBezTo>
                  <a:pt x="7944218" y="742606"/>
                  <a:pt x="7815658" y="764041"/>
                  <a:pt x="7520436" y="724743"/>
                </a:cubicBezTo>
                <a:cubicBezTo>
                  <a:pt x="7225214" y="685445"/>
                  <a:pt x="7130651" y="752325"/>
                  <a:pt x="6913680" y="724743"/>
                </a:cubicBezTo>
                <a:cubicBezTo>
                  <a:pt x="6696709" y="697161"/>
                  <a:pt x="6622891" y="707675"/>
                  <a:pt x="6488252" y="724743"/>
                </a:cubicBezTo>
                <a:cubicBezTo>
                  <a:pt x="6353613" y="741811"/>
                  <a:pt x="5890247" y="752272"/>
                  <a:pt x="5700166" y="724743"/>
                </a:cubicBezTo>
                <a:cubicBezTo>
                  <a:pt x="5510085" y="697214"/>
                  <a:pt x="5101995" y="720482"/>
                  <a:pt x="4912079" y="724743"/>
                </a:cubicBezTo>
                <a:cubicBezTo>
                  <a:pt x="4722163" y="729004"/>
                  <a:pt x="4519971" y="715553"/>
                  <a:pt x="4395988" y="724743"/>
                </a:cubicBezTo>
                <a:cubicBezTo>
                  <a:pt x="4272005" y="733933"/>
                  <a:pt x="4047973" y="748319"/>
                  <a:pt x="3789231" y="724743"/>
                </a:cubicBezTo>
                <a:cubicBezTo>
                  <a:pt x="3530489" y="701167"/>
                  <a:pt x="3172963" y="687945"/>
                  <a:pt x="2910479" y="724743"/>
                </a:cubicBezTo>
                <a:cubicBezTo>
                  <a:pt x="2647995" y="761541"/>
                  <a:pt x="2530446" y="739967"/>
                  <a:pt x="2303723" y="724743"/>
                </a:cubicBezTo>
                <a:cubicBezTo>
                  <a:pt x="2077000" y="709519"/>
                  <a:pt x="2040948" y="739180"/>
                  <a:pt x="1787631" y="724743"/>
                </a:cubicBezTo>
                <a:cubicBezTo>
                  <a:pt x="1534314" y="710306"/>
                  <a:pt x="1570307" y="718855"/>
                  <a:pt x="1362203" y="724743"/>
                </a:cubicBezTo>
                <a:cubicBezTo>
                  <a:pt x="1154099" y="730631"/>
                  <a:pt x="904942" y="707800"/>
                  <a:pt x="755447" y="724743"/>
                </a:cubicBezTo>
                <a:cubicBezTo>
                  <a:pt x="605952" y="741686"/>
                  <a:pt x="396533" y="741827"/>
                  <a:pt x="120793" y="724743"/>
                </a:cubicBezTo>
                <a:cubicBezTo>
                  <a:pt x="57002" y="727899"/>
                  <a:pt x="-4064" y="675758"/>
                  <a:pt x="0" y="603950"/>
                </a:cubicBezTo>
                <a:cubicBezTo>
                  <a:pt x="-14145" y="432485"/>
                  <a:pt x="-80" y="327838"/>
                  <a:pt x="0" y="120793"/>
                </a:cubicBezTo>
                <a:close/>
              </a:path>
            </a:pathLst>
          </a:custGeom>
          <a:solidFill>
            <a:schemeClr val="accent6">
              <a:lumMod val="60000"/>
              <a:lumOff val="40000"/>
            </a:schemeClr>
          </a:solidFill>
          <a:ln w="28575">
            <a:solidFill>
              <a:schemeClr val="accent6">
                <a:lumMod val="50000"/>
              </a:schemeClr>
            </a:solidFill>
            <a:prstDash val="dashDot"/>
            <a:extLst>
              <a:ext uri="{C807C97D-BFC1-408E-A445-0C87EB9F89A2}">
                <ask:lineSketchStyleProps xmlns:ask="http://schemas.microsoft.com/office/drawing/2018/sketchyshapes" xmlns="" sd="317589840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SA"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3-</a:t>
            </a: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يستنبط الأحكام الشرعيّة التي تضمنتها الآيات.</a:t>
            </a:r>
            <a:endPar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pic>
        <p:nvPicPr>
          <p:cNvPr id="20" name="Picture 7">
            <a:extLst>
              <a:ext uri="{FF2B5EF4-FFF2-40B4-BE49-F238E27FC236}">
                <a16:creationId xmlns:a16="http://schemas.microsoft.com/office/drawing/2014/main" id="{CBB5CAE3-2492-4047-A5BF-80EE282C41C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9491" y="76448"/>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a:extLst>
              <a:ext uri="{FF2B5EF4-FFF2-40B4-BE49-F238E27FC236}">
                <a16:creationId xmlns:a16="http://schemas.microsoft.com/office/drawing/2014/main" id="{B1663D2E-FBE2-4543-BE68-657FA367224F}"/>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22" name="Rectangle: Rounded Corners 17">
            <a:extLst>
              <a:ext uri="{FF2B5EF4-FFF2-40B4-BE49-F238E27FC236}">
                <a16:creationId xmlns:a16="http://schemas.microsoft.com/office/drawing/2014/main" id="{DB449E07-DF6D-4C20-BD63-0D5CDC68AEE7}"/>
              </a:ext>
            </a:extLst>
          </p:cNvPr>
          <p:cNvSpPr/>
          <p:nvPr/>
        </p:nvSpPr>
        <p:spPr>
          <a:xfrm>
            <a:off x="956603" y="5592480"/>
            <a:ext cx="10503821" cy="724743"/>
          </a:xfrm>
          <a:custGeom>
            <a:avLst/>
            <a:gdLst>
              <a:gd name="connsiteX0" fmla="*/ 0 w 10503821"/>
              <a:gd name="connsiteY0" fmla="*/ 120793 h 724743"/>
              <a:gd name="connsiteX1" fmla="*/ 120793 w 10503821"/>
              <a:gd name="connsiteY1" fmla="*/ 0 h 724743"/>
              <a:gd name="connsiteX2" fmla="*/ 1010187 w 10503821"/>
              <a:gd name="connsiteY2" fmla="*/ 0 h 724743"/>
              <a:gd name="connsiteX3" fmla="*/ 1386469 w 10503821"/>
              <a:gd name="connsiteY3" fmla="*/ 0 h 724743"/>
              <a:gd name="connsiteX4" fmla="*/ 1865373 w 10503821"/>
              <a:gd name="connsiteY4" fmla="*/ 0 h 724743"/>
              <a:gd name="connsiteX5" fmla="*/ 2344277 w 10503821"/>
              <a:gd name="connsiteY5" fmla="*/ 0 h 724743"/>
              <a:gd name="connsiteX6" fmla="*/ 2925804 w 10503821"/>
              <a:gd name="connsiteY6" fmla="*/ 0 h 724743"/>
              <a:gd name="connsiteX7" fmla="*/ 3404708 w 10503821"/>
              <a:gd name="connsiteY7" fmla="*/ 0 h 724743"/>
              <a:gd name="connsiteX8" fmla="*/ 3986235 w 10503821"/>
              <a:gd name="connsiteY8" fmla="*/ 0 h 724743"/>
              <a:gd name="connsiteX9" fmla="*/ 4362517 w 10503821"/>
              <a:gd name="connsiteY9" fmla="*/ 0 h 724743"/>
              <a:gd name="connsiteX10" fmla="*/ 5149288 w 10503821"/>
              <a:gd name="connsiteY10" fmla="*/ 0 h 724743"/>
              <a:gd name="connsiteX11" fmla="*/ 5833437 w 10503821"/>
              <a:gd name="connsiteY11" fmla="*/ 0 h 724743"/>
              <a:gd name="connsiteX12" fmla="*/ 6312341 w 10503821"/>
              <a:gd name="connsiteY12" fmla="*/ 0 h 724743"/>
              <a:gd name="connsiteX13" fmla="*/ 6791246 w 10503821"/>
              <a:gd name="connsiteY13" fmla="*/ 0 h 724743"/>
              <a:gd name="connsiteX14" fmla="*/ 7680639 w 10503821"/>
              <a:gd name="connsiteY14" fmla="*/ 0 h 724743"/>
              <a:gd name="connsiteX15" fmla="*/ 8056921 w 10503821"/>
              <a:gd name="connsiteY15" fmla="*/ 0 h 724743"/>
              <a:gd name="connsiteX16" fmla="*/ 8535826 w 10503821"/>
              <a:gd name="connsiteY16" fmla="*/ 0 h 724743"/>
              <a:gd name="connsiteX17" fmla="*/ 9322597 w 10503821"/>
              <a:gd name="connsiteY17" fmla="*/ 0 h 724743"/>
              <a:gd name="connsiteX18" fmla="*/ 9698879 w 10503821"/>
              <a:gd name="connsiteY18" fmla="*/ 0 h 724743"/>
              <a:gd name="connsiteX19" fmla="*/ 10383028 w 10503821"/>
              <a:gd name="connsiteY19" fmla="*/ 0 h 724743"/>
              <a:gd name="connsiteX20" fmla="*/ 10503821 w 10503821"/>
              <a:gd name="connsiteY20" fmla="*/ 120793 h 724743"/>
              <a:gd name="connsiteX21" fmla="*/ 10503821 w 10503821"/>
              <a:gd name="connsiteY21" fmla="*/ 603950 h 724743"/>
              <a:gd name="connsiteX22" fmla="*/ 10383028 w 10503821"/>
              <a:gd name="connsiteY22" fmla="*/ 724743 h 724743"/>
              <a:gd name="connsiteX23" fmla="*/ 9904124 w 10503821"/>
              <a:gd name="connsiteY23" fmla="*/ 724743 h 724743"/>
              <a:gd name="connsiteX24" fmla="*/ 9219975 w 10503821"/>
              <a:gd name="connsiteY24" fmla="*/ 724743 h 724743"/>
              <a:gd name="connsiteX25" fmla="*/ 8741070 w 10503821"/>
              <a:gd name="connsiteY25" fmla="*/ 724743 h 724743"/>
              <a:gd name="connsiteX26" fmla="*/ 8056921 w 10503821"/>
              <a:gd name="connsiteY26" fmla="*/ 724743 h 724743"/>
              <a:gd name="connsiteX27" fmla="*/ 7167528 w 10503821"/>
              <a:gd name="connsiteY27" fmla="*/ 724743 h 724743"/>
              <a:gd name="connsiteX28" fmla="*/ 6791246 w 10503821"/>
              <a:gd name="connsiteY28" fmla="*/ 724743 h 724743"/>
              <a:gd name="connsiteX29" fmla="*/ 5901852 w 10503821"/>
              <a:gd name="connsiteY29" fmla="*/ 724743 h 724743"/>
              <a:gd name="connsiteX30" fmla="*/ 5115081 w 10503821"/>
              <a:gd name="connsiteY30" fmla="*/ 724743 h 724743"/>
              <a:gd name="connsiteX31" fmla="*/ 4328309 w 10503821"/>
              <a:gd name="connsiteY31" fmla="*/ 724743 h 724743"/>
              <a:gd name="connsiteX32" fmla="*/ 3644160 w 10503821"/>
              <a:gd name="connsiteY32" fmla="*/ 724743 h 724743"/>
              <a:gd name="connsiteX33" fmla="*/ 3267878 w 10503821"/>
              <a:gd name="connsiteY33" fmla="*/ 724743 h 724743"/>
              <a:gd name="connsiteX34" fmla="*/ 2686352 w 10503821"/>
              <a:gd name="connsiteY34" fmla="*/ 724743 h 724743"/>
              <a:gd name="connsiteX35" fmla="*/ 2310070 w 10503821"/>
              <a:gd name="connsiteY35" fmla="*/ 724743 h 724743"/>
              <a:gd name="connsiteX36" fmla="*/ 1523298 w 10503821"/>
              <a:gd name="connsiteY36" fmla="*/ 724743 h 724743"/>
              <a:gd name="connsiteX37" fmla="*/ 1044394 w 10503821"/>
              <a:gd name="connsiteY37" fmla="*/ 724743 h 724743"/>
              <a:gd name="connsiteX38" fmla="*/ 120793 w 10503821"/>
              <a:gd name="connsiteY38" fmla="*/ 724743 h 724743"/>
              <a:gd name="connsiteX39" fmla="*/ 0 w 10503821"/>
              <a:gd name="connsiteY39" fmla="*/ 603950 h 724743"/>
              <a:gd name="connsiteX40" fmla="*/ 0 w 10503821"/>
              <a:gd name="connsiteY40" fmla="*/ 120793 h 724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03821" h="724743" fill="none" extrusionOk="0">
                <a:moveTo>
                  <a:pt x="0" y="120793"/>
                </a:moveTo>
                <a:cubicBezTo>
                  <a:pt x="-6315" y="60005"/>
                  <a:pt x="53991" y="-7575"/>
                  <a:pt x="120793" y="0"/>
                </a:cubicBezTo>
                <a:cubicBezTo>
                  <a:pt x="397146" y="-33090"/>
                  <a:pt x="683643" y="-32707"/>
                  <a:pt x="1010187" y="0"/>
                </a:cubicBezTo>
                <a:cubicBezTo>
                  <a:pt x="1336731" y="32707"/>
                  <a:pt x="1261956" y="1357"/>
                  <a:pt x="1386469" y="0"/>
                </a:cubicBezTo>
                <a:cubicBezTo>
                  <a:pt x="1510982" y="-1357"/>
                  <a:pt x="1736051" y="23865"/>
                  <a:pt x="1865373" y="0"/>
                </a:cubicBezTo>
                <a:cubicBezTo>
                  <a:pt x="1994695" y="-23865"/>
                  <a:pt x="2216416" y="-7399"/>
                  <a:pt x="2344277" y="0"/>
                </a:cubicBezTo>
                <a:cubicBezTo>
                  <a:pt x="2472138" y="7399"/>
                  <a:pt x="2777684" y="-1320"/>
                  <a:pt x="2925804" y="0"/>
                </a:cubicBezTo>
                <a:cubicBezTo>
                  <a:pt x="3073924" y="1320"/>
                  <a:pt x="3308140" y="-2533"/>
                  <a:pt x="3404708" y="0"/>
                </a:cubicBezTo>
                <a:cubicBezTo>
                  <a:pt x="3501276" y="2533"/>
                  <a:pt x="3823360" y="-14745"/>
                  <a:pt x="3986235" y="0"/>
                </a:cubicBezTo>
                <a:cubicBezTo>
                  <a:pt x="4149110" y="14745"/>
                  <a:pt x="4181625" y="-14234"/>
                  <a:pt x="4362517" y="0"/>
                </a:cubicBezTo>
                <a:cubicBezTo>
                  <a:pt x="4543409" y="14234"/>
                  <a:pt x="4864214" y="-26388"/>
                  <a:pt x="5149288" y="0"/>
                </a:cubicBezTo>
                <a:cubicBezTo>
                  <a:pt x="5434362" y="26388"/>
                  <a:pt x="5509113" y="-28700"/>
                  <a:pt x="5833437" y="0"/>
                </a:cubicBezTo>
                <a:cubicBezTo>
                  <a:pt x="6157761" y="28700"/>
                  <a:pt x="6085603" y="-9472"/>
                  <a:pt x="6312341" y="0"/>
                </a:cubicBezTo>
                <a:cubicBezTo>
                  <a:pt x="6539079" y="9472"/>
                  <a:pt x="6693651" y="-7344"/>
                  <a:pt x="6791246" y="0"/>
                </a:cubicBezTo>
                <a:cubicBezTo>
                  <a:pt x="6888841" y="7344"/>
                  <a:pt x="7405955" y="-15162"/>
                  <a:pt x="7680639" y="0"/>
                </a:cubicBezTo>
                <a:cubicBezTo>
                  <a:pt x="7955323" y="15162"/>
                  <a:pt x="7976545" y="182"/>
                  <a:pt x="8056921" y="0"/>
                </a:cubicBezTo>
                <a:cubicBezTo>
                  <a:pt x="8137297" y="-182"/>
                  <a:pt x="8308455" y="17695"/>
                  <a:pt x="8535826" y="0"/>
                </a:cubicBezTo>
                <a:cubicBezTo>
                  <a:pt x="8763197" y="-17695"/>
                  <a:pt x="8967749" y="2778"/>
                  <a:pt x="9322597" y="0"/>
                </a:cubicBezTo>
                <a:cubicBezTo>
                  <a:pt x="9677445" y="-2778"/>
                  <a:pt x="9569204" y="7281"/>
                  <a:pt x="9698879" y="0"/>
                </a:cubicBezTo>
                <a:cubicBezTo>
                  <a:pt x="9828554" y="-7281"/>
                  <a:pt x="10196836" y="11147"/>
                  <a:pt x="10383028" y="0"/>
                </a:cubicBezTo>
                <a:cubicBezTo>
                  <a:pt x="10451029" y="15106"/>
                  <a:pt x="10516963" y="45918"/>
                  <a:pt x="10503821" y="120793"/>
                </a:cubicBezTo>
                <a:cubicBezTo>
                  <a:pt x="10511459" y="321729"/>
                  <a:pt x="10500371" y="427216"/>
                  <a:pt x="10503821" y="603950"/>
                </a:cubicBezTo>
                <a:cubicBezTo>
                  <a:pt x="10501701" y="676776"/>
                  <a:pt x="10463195" y="719885"/>
                  <a:pt x="10383028" y="724743"/>
                </a:cubicBezTo>
                <a:cubicBezTo>
                  <a:pt x="10201217" y="720769"/>
                  <a:pt x="10074221" y="728816"/>
                  <a:pt x="9904124" y="724743"/>
                </a:cubicBezTo>
                <a:cubicBezTo>
                  <a:pt x="9734027" y="720670"/>
                  <a:pt x="9478466" y="741196"/>
                  <a:pt x="9219975" y="724743"/>
                </a:cubicBezTo>
                <a:cubicBezTo>
                  <a:pt x="8961484" y="708290"/>
                  <a:pt x="8953826" y="706502"/>
                  <a:pt x="8741070" y="724743"/>
                </a:cubicBezTo>
                <a:cubicBezTo>
                  <a:pt x="8528314" y="742984"/>
                  <a:pt x="8306612" y="733919"/>
                  <a:pt x="8056921" y="724743"/>
                </a:cubicBezTo>
                <a:cubicBezTo>
                  <a:pt x="7807230" y="715567"/>
                  <a:pt x="7463869" y="681821"/>
                  <a:pt x="7167528" y="724743"/>
                </a:cubicBezTo>
                <a:cubicBezTo>
                  <a:pt x="6871187" y="767665"/>
                  <a:pt x="6922719" y="723398"/>
                  <a:pt x="6791246" y="724743"/>
                </a:cubicBezTo>
                <a:cubicBezTo>
                  <a:pt x="6659773" y="726088"/>
                  <a:pt x="6200912" y="764195"/>
                  <a:pt x="5901852" y="724743"/>
                </a:cubicBezTo>
                <a:cubicBezTo>
                  <a:pt x="5602792" y="685291"/>
                  <a:pt x="5447669" y="730680"/>
                  <a:pt x="5115081" y="724743"/>
                </a:cubicBezTo>
                <a:cubicBezTo>
                  <a:pt x="4782493" y="718806"/>
                  <a:pt x="4500967" y="693198"/>
                  <a:pt x="4328309" y="724743"/>
                </a:cubicBezTo>
                <a:cubicBezTo>
                  <a:pt x="4155651" y="756288"/>
                  <a:pt x="3856498" y="711855"/>
                  <a:pt x="3644160" y="724743"/>
                </a:cubicBezTo>
                <a:cubicBezTo>
                  <a:pt x="3431822" y="737631"/>
                  <a:pt x="3369265" y="742824"/>
                  <a:pt x="3267878" y="724743"/>
                </a:cubicBezTo>
                <a:cubicBezTo>
                  <a:pt x="3166491" y="706662"/>
                  <a:pt x="2947267" y="745373"/>
                  <a:pt x="2686352" y="724743"/>
                </a:cubicBezTo>
                <a:cubicBezTo>
                  <a:pt x="2425437" y="704113"/>
                  <a:pt x="2491294" y="727377"/>
                  <a:pt x="2310070" y="724743"/>
                </a:cubicBezTo>
                <a:cubicBezTo>
                  <a:pt x="2128846" y="722109"/>
                  <a:pt x="1894666" y="738695"/>
                  <a:pt x="1523298" y="724743"/>
                </a:cubicBezTo>
                <a:cubicBezTo>
                  <a:pt x="1151930" y="710791"/>
                  <a:pt x="1275746" y="709946"/>
                  <a:pt x="1044394" y="724743"/>
                </a:cubicBezTo>
                <a:cubicBezTo>
                  <a:pt x="813042" y="739540"/>
                  <a:pt x="421140" y="742064"/>
                  <a:pt x="120793" y="724743"/>
                </a:cubicBezTo>
                <a:cubicBezTo>
                  <a:pt x="47193" y="719111"/>
                  <a:pt x="3785" y="680707"/>
                  <a:pt x="0" y="603950"/>
                </a:cubicBezTo>
                <a:cubicBezTo>
                  <a:pt x="-17700" y="425517"/>
                  <a:pt x="-17702" y="232866"/>
                  <a:pt x="0" y="120793"/>
                </a:cubicBezTo>
                <a:close/>
              </a:path>
              <a:path w="10503821" h="724743" stroke="0" extrusionOk="0">
                <a:moveTo>
                  <a:pt x="0" y="120793"/>
                </a:moveTo>
                <a:cubicBezTo>
                  <a:pt x="-1796" y="59006"/>
                  <a:pt x="55004" y="4780"/>
                  <a:pt x="120793" y="0"/>
                </a:cubicBezTo>
                <a:cubicBezTo>
                  <a:pt x="270298" y="6916"/>
                  <a:pt x="386868" y="-6815"/>
                  <a:pt x="497075" y="0"/>
                </a:cubicBezTo>
                <a:cubicBezTo>
                  <a:pt x="607282" y="6815"/>
                  <a:pt x="870426" y="-6827"/>
                  <a:pt x="975979" y="0"/>
                </a:cubicBezTo>
                <a:cubicBezTo>
                  <a:pt x="1081532" y="6827"/>
                  <a:pt x="1586210" y="-29193"/>
                  <a:pt x="1865373" y="0"/>
                </a:cubicBezTo>
                <a:cubicBezTo>
                  <a:pt x="2144536" y="29193"/>
                  <a:pt x="2117367" y="4606"/>
                  <a:pt x="2241655" y="0"/>
                </a:cubicBezTo>
                <a:cubicBezTo>
                  <a:pt x="2365943" y="-4606"/>
                  <a:pt x="2777248" y="42984"/>
                  <a:pt x="3131049" y="0"/>
                </a:cubicBezTo>
                <a:cubicBezTo>
                  <a:pt x="3484850" y="-42984"/>
                  <a:pt x="3611871" y="-5277"/>
                  <a:pt x="3815198" y="0"/>
                </a:cubicBezTo>
                <a:cubicBezTo>
                  <a:pt x="4018525" y="5277"/>
                  <a:pt x="4036021" y="-13447"/>
                  <a:pt x="4191480" y="0"/>
                </a:cubicBezTo>
                <a:cubicBezTo>
                  <a:pt x="4346939" y="13447"/>
                  <a:pt x="4562823" y="-9415"/>
                  <a:pt x="4773006" y="0"/>
                </a:cubicBezTo>
                <a:cubicBezTo>
                  <a:pt x="4983189" y="9415"/>
                  <a:pt x="5011231" y="-5908"/>
                  <a:pt x="5149288" y="0"/>
                </a:cubicBezTo>
                <a:cubicBezTo>
                  <a:pt x="5287345" y="5908"/>
                  <a:pt x="5397105" y="3337"/>
                  <a:pt x="5628192" y="0"/>
                </a:cubicBezTo>
                <a:cubicBezTo>
                  <a:pt x="5859279" y="-3337"/>
                  <a:pt x="5982028" y="15011"/>
                  <a:pt x="6209719" y="0"/>
                </a:cubicBezTo>
                <a:cubicBezTo>
                  <a:pt x="6437410" y="-15011"/>
                  <a:pt x="6882171" y="-28509"/>
                  <a:pt x="7099113" y="0"/>
                </a:cubicBezTo>
                <a:cubicBezTo>
                  <a:pt x="7316055" y="28509"/>
                  <a:pt x="7639329" y="-24453"/>
                  <a:pt x="7885884" y="0"/>
                </a:cubicBezTo>
                <a:cubicBezTo>
                  <a:pt x="8132439" y="24453"/>
                  <a:pt x="8203992" y="-20267"/>
                  <a:pt x="8364788" y="0"/>
                </a:cubicBezTo>
                <a:cubicBezTo>
                  <a:pt x="8525584" y="20267"/>
                  <a:pt x="8696900" y="22944"/>
                  <a:pt x="8843693" y="0"/>
                </a:cubicBezTo>
                <a:cubicBezTo>
                  <a:pt x="8990486" y="-22944"/>
                  <a:pt x="9380230" y="24622"/>
                  <a:pt x="9527842" y="0"/>
                </a:cubicBezTo>
                <a:cubicBezTo>
                  <a:pt x="9675454" y="-24622"/>
                  <a:pt x="10003311" y="42534"/>
                  <a:pt x="10383028" y="0"/>
                </a:cubicBezTo>
                <a:cubicBezTo>
                  <a:pt x="10457998" y="10825"/>
                  <a:pt x="10513577" y="48906"/>
                  <a:pt x="10503821" y="120793"/>
                </a:cubicBezTo>
                <a:cubicBezTo>
                  <a:pt x="10490619" y="248210"/>
                  <a:pt x="10494789" y="503413"/>
                  <a:pt x="10503821" y="603950"/>
                </a:cubicBezTo>
                <a:cubicBezTo>
                  <a:pt x="10511684" y="671548"/>
                  <a:pt x="10451819" y="733515"/>
                  <a:pt x="10383028" y="724743"/>
                </a:cubicBezTo>
                <a:cubicBezTo>
                  <a:pt x="10119501" y="749636"/>
                  <a:pt x="9875146" y="741521"/>
                  <a:pt x="9698879" y="724743"/>
                </a:cubicBezTo>
                <a:cubicBezTo>
                  <a:pt x="9522612" y="707965"/>
                  <a:pt x="9340544" y="707918"/>
                  <a:pt x="9014730" y="724743"/>
                </a:cubicBezTo>
                <a:cubicBezTo>
                  <a:pt x="8688916" y="741568"/>
                  <a:pt x="8643153" y="747680"/>
                  <a:pt x="8535826" y="724743"/>
                </a:cubicBezTo>
                <a:cubicBezTo>
                  <a:pt x="8428499" y="701806"/>
                  <a:pt x="8031669" y="754986"/>
                  <a:pt x="7646432" y="724743"/>
                </a:cubicBezTo>
                <a:cubicBezTo>
                  <a:pt x="7261195" y="694500"/>
                  <a:pt x="7441741" y="735049"/>
                  <a:pt x="7270150" y="724743"/>
                </a:cubicBezTo>
                <a:cubicBezTo>
                  <a:pt x="7098559" y="714437"/>
                  <a:pt x="6661056" y="755965"/>
                  <a:pt x="6483379" y="724743"/>
                </a:cubicBezTo>
                <a:cubicBezTo>
                  <a:pt x="6305702" y="693521"/>
                  <a:pt x="6186162" y="724158"/>
                  <a:pt x="5901852" y="724743"/>
                </a:cubicBezTo>
                <a:cubicBezTo>
                  <a:pt x="5617542" y="725328"/>
                  <a:pt x="5496852" y="720992"/>
                  <a:pt x="5217703" y="724743"/>
                </a:cubicBezTo>
                <a:cubicBezTo>
                  <a:pt x="4938554" y="728494"/>
                  <a:pt x="4651297" y="721743"/>
                  <a:pt x="4430932" y="724743"/>
                </a:cubicBezTo>
                <a:cubicBezTo>
                  <a:pt x="4210567" y="727743"/>
                  <a:pt x="4233120" y="707226"/>
                  <a:pt x="4054650" y="724743"/>
                </a:cubicBezTo>
                <a:cubicBezTo>
                  <a:pt x="3876180" y="742260"/>
                  <a:pt x="3641927" y="697794"/>
                  <a:pt x="3473123" y="724743"/>
                </a:cubicBezTo>
                <a:cubicBezTo>
                  <a:pt x="3304319" y="751692"/>
                  <a:pt x="3083769" y="706470"/>
                  <a:pt x="2788974" y="724743"/>
                </a:cubicBezTo>
                <a:cubicBezTo>
                  <a:pt x="2494179" y="743016"/>
                  <a:pt x="2170680" y="758680"/>
                  <a:pt x="1899580" y="724743"/>
                </a:cubicBezTo>
                <a:cubicBezTo>
                  <a:pt x="1628480" y="690806"/>
                  <a:pt x="1223748" y="704385"/>
                  <a:pt x="1010187" y="724743"/>
                </a:cubicBezTo>
                <a:cubicBezTo>
                  <a:pt x="796626" y="745101"/>
                  <a:pt x="514451" y="719605"/>
                  <a:pt x="120793" y="724743"/>
                </a:cubicBezTo>
                <a:cubicBezTo>
                  <a:pt x="47381" y="728359"/>
                  <a:pt x="-467" y="667122"/>
                  <a:pt x="0" y="603950"/>
                </a:cubicBezTo>
                <a:cubicBezTo>
                  <a:pt x="-5628" y="409327"/>
                  <a:pt x="8367" y="353797"/>
                  <a:pt x="0" y="120793"/>
                </a:cubicBezTo>
                <a:close/>
              </a:path>
            </a:pathLst>
          </a:custGeom>
          <a:solidFill>
            <a:schemeClr val="accent6">
              <a:lumMod val="75000"/>
            </a:schemeClr>
          </a:solidFill>
          <a:ln w="28575">
            <a:solidFill>
              <a:schemeClr val="accent6">
                <a:lumMod val="50000"/>
              </a:schemeClr>
            </a:solidFill>
            <a:prstDash val="dashDot"/>
            <a:extLst>
              <a:ext uri="{C807C97D-BFC1-408E-A445-0C87EB9F89A2}">
                <ask:lineSketchStyleProps xmlns:ask="http://schemas.microsoft.com/office/drawing/2018/sketchyshapes" xmlns="" sd="127383895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4</a:t>
            </a:r>
            <a:r>
              <a:rPr kumimoji="0" lang="ar-SA"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a:t>
            </a: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lang="ar-BH" sz="3600" b="1" dirty="0">
                <a:solidFill>
                  <a:prstClr val="black"/>
                </a:solidFill>
                <a:latin typeface="Sakkal Majalla" panose="02000000000000000000" pitchFamily="2" charset="-78"/>
                <a:cs typeface="Sakkal Majalla" panose="02000000000000000000" pitchFamily="2" charset="-78"/>
              </a:rPr>
              <a:t>يستنتج الدّروس التربويّة والعِبَر من الآيات.</a:t>
            </a:r>
            <a:endPar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05651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56" presetClass="entr" presetSubtype="0" fill="hold" nodeType="afterEffect">
                                  <p:stCondLst>
                                    <p:cond delay="0"/>
                                  </p:stCondLst>
                                  <p:iterate type="lt">
                                    <p:tmPct val="10000"/>
                                  </p:iterate>
                                  <p:childTnLst>
                                    <p:set>
                                      <p:cBhvr>
                                        <p:cTn id="22" dur="1" fill="hold">
                                          <p:stCondLst>
                                            <p:cond delay="0"/>
                                          </p:stCondLst>
                                        </p:cTn>
                                        <p:tgtEl>
                                          <p:spTgt spid="17">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7">
                                            <p:txEl>
                                              <p:pRg st="0" end="0"/>
                                            </p:txEl>
                                          </p:spTgt>
                                        </p:tgtEl>
                                        <p:attrNameLst>
                                          <p:attrName>ppt_w</p:attrName>
                                        </p:attrNameLst>
                                      </p:cBhvr>
                                    </p:anim>
                                    <p:anim by="(#ppt_w*0.50)" calcmode="lin" valueType="num">
                                      <p:cBhvr>
                                        <p:cTn id="24" dur="500" decel="50000" autoRev="1" fill="hold">
                                          <p:stCondLst>
                                            <p:cond delay="0"/>
                                          </p:stCondLst>
                                        </p:cTn>
                                        <p:tgtEl>
                                          <p:spTgt spid="17">
                                            <p:txEl>
                                              <p:pRg st="0" end="0"/>
                                            </p:txEl>
                                          </p:spTgt>
                                        </p:tgtEl>
                                        <p:attrNameLst>
                                          <p:attrName>ppt_x</p:attrName>
                                        </p:attrNameLst>
                                      </p:cBhvr>
                                    </p:anim>
                                    <p:anim from="(-#ppt_h/2)" to="(#ppt_y)" calcmode="lin" valueType="num">
                                      <p:cBhvr>
                                        <p:cTn id="25" dur="1000" fill="hold">
                                          <p:stCondLst>
                                            <p:cond delay="0"/>
                                          </p:stCondLst>
                                        </p:cTn>
                                        <p:tgtEl>
                                          <p:spTgt spid="17">
                                            <p:txEl>
                                              <p:pRg st="0" end="0"/>
                                            </p:txEl>
                                          </p:spTgt>
                                        </p:tgtEl>
                                        <p:attrNameLst>
                                          <p:attrName>ppt_y</p:attrName>
                                        </p:attrNameLst>
                                      </p:cBhvr>
                                    </p:anim>
                                    <p:animRot by="21600000">
                                      <p:cBhvr>
                                        <p:cTn id="26" dur="1000" fill="hold">
                                          <p:stCondLst>
                                            <p:cond delay="0"/>
                                          </p:stCondLst>
                                        </p:cTn>
                                        <p:tgtEl>
                                          <p:spTgt spid="17">
                                            <p:txEl>
                                              <p:pRg st="0" end="0"/>
                                            </p:txEl>
                                          </p:spTgt>
                                        </p:tgtEl>
                                        <p:attrNameLst>
                                          <p:attrName>r</p:attrName>
                                        </p:attrNameLst>
                                      </p:cBhvr>
                                    </p:animRot>
                                  </p:childTnLst>
                                </p:cTn>
                              </p:par>
                            </p:childTnLst>
                          </p:cTn>
                        </p:par>
                        <p:par>
                          <p:cTn id="27" fill="hold">
                            <p:stCondLst>
                              <p:cond delay="8000"/>
                            </p:stCondLst>
                            <p:childTnLst>
                              <p:par>
                                <p:cTn id="28" presetID="42"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childTnLst>
                          </p:cTn>
                        </p:par>
                        <p:par>
                          <p:cTn id="33" fill="hold">
                            <p:stCondLst>
                              <p:cond delay="9000"/>
                            </p:stCondLst>
                            <p:childTnLst>
                              <p:par>
                                <p:cTn id="34" presetID="56" presetClass="entr" presetSubtype="0" fill="hold" nodeType="afterEffect">
                                  <p:stCondLst>
                                    <p:cond delay="0"/>
                                  </p:stCondLst>
                                  <p:iterate type="lt">
                                    <p:tmPct val="10000"/>
                                  </p:iterate>
                                  <p:childTnLst>
                                    <p:set>
                                      <p:cBhvr>
                                        <p:cTn id="35" dur="1" fill="hold">
                                          <p:stCondLst>
                                            <p:cond delay="0"/>
                                          </p:stCondLst>
                                        </p:cTn>
                                        <p:tgtEl>
                                          <p:spTgt spid="18">
                                            <p:txEl>
                                              <p:pRg st="0" end="0"/>
                                            </p:txEl>
                                          </p:spTgt>
                                        </p:tgtEl>
                                        <p:attrNameLst>
                                          <p:attrName>style.visibility</p:attrName>
                                        </p:attrNameLst>
                                      </p:cBhvr>
                                      <p:to>
                                        <p:strVal val="visible"/>
                                      </p:to>
                                    </p:set>
                                    <p:anim by="(-#ppt_w*2)" calcmode="lin" valueType="num">
                                      <p:cBhvr rctx="PPT">
                                        <p:cTn id="36" dur="500" autoRev="1" fill="hold">
                                          <p:stCondLst>
                                            <p:cond delay="0"/>
                                          </p:stCondLst>
                                        </p:cTn>
                                        <p:tgtEl>
                                          <p:spTgt spid="18">
                                            <p:txEl>
                                              <p:pRg st="0" end="0"/>
                                            </p:txEl>
                                          </p:spTgt>
                                        </p:tgtEl>
                                        <p:attrNameLst>
                                          <p:attrName>ppt_w</p:attrName>
                                        </p:attrNameLst>
                                      </p:cBhvr>
                                    </p:anim>
                                    <p:anim by="(#ppt_w*0.50)" calcmode="lin" valueType="num">
                                      <p:cBhvr>
                                        <p:cTn id="37" dur="500" decel="50000" autoRev="1" fill="hold">
                                          <p:stCondLst>
                                            <p:cond delay="0"/>
                                          </p:stCondLst>
                                        </p:cTn>
                                        <p:tgtEl>
                                          <p:spTgt spid="18">
                                            <p:txEl>
                                              <p:pRg st="0" end="0"/>
                                            </p:txEl>
                                          </p:spTgt>
                                        </p:tgtEl>
                                        <p:attrNameLst>
                                          <p:attrName>ppt_x</p:attrName>
                                        </p:attrNameLst>
                                      </p:cBhvr>
                                    </p:anim>
                                    <p:anim from="(-#ppt_h/2)" to="(#ppt_y)" calcmode="lin" valueType="num">
                                      <p:cBhvr>
                                        <p:cTn id="38" dur="1000" fill="hold">
                                          <p:stCondLst>
                                            <p:cond delay="0"/>
                                          </p:stCondLst>
                                        </p:cTn>
                                        <p:tgtEl>
                                          <p:spTgt spid="18">
                                            <p:txEl>
                                              <p:pRg st="0" end="0"/>
                                            </p:txEl>
                                          </p:spTgt>
                                        </p:tgtEl>
                                        <p:attrNameLst>
                                          <p:attrName>ppt_y</p:attrName>
                                        </p:attrNameLst>
                                      </p:cBhvr>
                                    </p:anim>
                                    <p:animRot by="21600000">
                                      <p:cBhvr>
                                        <p:cTn id="39" dur="1000" fill="hold">
                                          <p:stCondLst>
                                            <p:cond delay="0"/>
                                          </p:stCondLst>
                                        </p:cTn>
                                        <p:tgtEl>
                                          <p:spTgt spid="18">
                                            <p:txEl>
                                              <p:pRg st="0" end="0"/>
                                            </p:txEl>
                                          </p:spTgt>
                                        </p:tgtEl>
                                        <p:attrNameLst>
                                          <p:attrName>r</p:attrName>
                                        </p:attrNameLst>
                                      </p:cBhvr>
                                    </p:animRot>
                                  </p:childTnLst>
                                </p:cTn>
                              </p:par>
                            </p:childTnLst>
                          </p:cTn>
                        </p:par>
                        <p:par>
                          <p:cTn id="40" fill="hold">
                            <p:stCondLst>
                              <p:cond delay="12100"/>
                            </p:stCondLst>
                            <p:childTnLst>
                              <p:par>
                                <p:cTn id="41" presetID="42"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13100"/>
                            </p:stCondLst>
                            <p:childTnLst>
                              <p:par>
                                <p:cTn id="47" presetID="56" presetClass="entr" presetSubtype="0" fill="hold" nodeType="afterEffect">
                                  <p:stCondLst>
                                    <p:cond delay="0"/>
                                  </p:stCondLst>
                                  <p:iterate type="lt">
                                    <p:tmPct val="10000"/>
                                  </p:iterate>
                                  <p:childTnLst>
                                    <p:set>
                                      <p:cBhvr>
                                        <p:cTn id="48" dur="1" fill="hold">
                                          <p:stCondLst>
                                            <p:cond delay="0"/>
                                          </p:stCondLst>
                                        </p:cTn>
                                        <p:tgtEl>
                                          <p:spTgt spid="19">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19">
                                            <p:txEl>
                                              <p:pRg st="0" end="0"/>
                                            </p:txEl>
                                          </p:spTgt>
                                        </p:tgtEl>
                                        <p:attrNameLst>
                                          <p:attrName>ppt_w</p:attrName>
                                        </p:attrNameLst>
                                      </p:cBhvr>
                                    </p:anim>
                                    <p:anim by="(#ppt_w*0.50)" calcmode="lin" valueType="num">
                                      <p:cBhvr>
                                        <p:cTn id="50" dur="500" decel="50000" autoRev="1" fill="hold">
                                          <p:stCondLst>
                                            <p:cond delay="0"/>
                                          </p:stCondLst>
                                        </p:cTn>
                                        <p:tgtEl>
                                          <p:spTgt spid="19">
                                            <p:txEl>
                                              <p:pRg st="0" end="0"/>
                                            </p:txEl>
                                          </p:spTgt>
                                        </p:tgtEl>
                                        <p:attrNameLst>
                                          <p:attrName>ppt_x</p:attrName>
                                        </p:attrNameLst>
                                      </p:cBhvr>
                                    </p:anim>
                                    <p:anim from="(-#ppt_h/2)" to="(#ppt_y)" calcmode="lin" valueType="num">
                                      <p:cBhvr>
                                        <p:cTn id="51" dur="1000" fill="hold">
                                          <p:stCondLst>
                                            <p:cond delay="0"/>
                                          </p:stCondLst>
                                        </p:cTn>
                                        <p:tgtEl>
                                          <p:spTgt spid="19">
                                            <p:txEl>
                                              <p:pRg st="0" end="0"/>
                                            </p:txEl>
                                          </p:spTgt>
                                        </p:tgtEl>
                                        <p:attrNameLst>
                                          <p:attrName>ppt_y</p:attrName>
                                        </p:attrNameLst>
                                      </p:cBhvr>
                                    </p:anim>
                                    <p:animRot by="21600000">
                                      <p:cBhvr>
                                        <p:cTn id="52" dur="1000" fill="hold">
                                          <p:stCondLst>
                                            <p:cond delay="0"/>
                                          </p:stCondLst>
                                        </p:cTn>
                                        <p:tgtEl>
                                          <p:spTgt spid="19">
                                            <p:txEl>
                                              <p:pRg st="0" end="0"/>
                                            </p:txEl>
                                          </p:spTgt>
                                        </p:tgtEl>
                                        <p:attrNameLst>
                                          <p:attrName>r</p:attrName>
                                        </p:attrNameLst>
                                      </p:cBhvr>
                                    </p:animRot>
                                  </p:childTnLst>
                                </p:cTn>
                              </p:par>
                            </p:childTnLst>
                          </p:cTn>
                        </p:par>
                        <p:par>
                          <p:cTn id="53" fill="hold">
                            <p:stCondLst>
                              <p:cond delay="18100"/>
                            </p:stCondLst>
                            <p:childTnLst>
                              <p:par>
                                <p:cTn id="54" presetID="42"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par>
                          <p:cTn id="59" fill="hold">
                            <p:stCondLst>
                              <p:cond delay="19100"/>
                            </p:stCondLst>
                            <p:childTnLst>
                              <p:par>
                                <p:cTn id="60" presetID="56" presetClass="entr" presetSubtype="0" fill="hold" nodeType="afterEffect">
                                  <p:stCondLst>
                                    <p:cond delay="0"/>
                                  </p:stCondLst>
                                  <p:iterate type="lt">
                                    <p:tmPct val="10000"/>
                                  </p:iterate>
                                  <p:childTnLst>
                                    <p:set>
                                      <p:cBhvr>
                                        <p:cTn id="61" dur="1" fill="hold">
                                          <p:stCondLst>
                                            <p:cond delay="0"/>
                                          </p:stCondLst>
                                        </p:cTn>
                                        <p:tgtEl>
                                          <p:spTgt spid="22">
                                            <p:txEl>
                                              <p:pRg st="0" end="0"/>
                                            </p:txEl>
                                          </p:spTgt>
                                        </p:tgtEl>
                                        <p:attrNameLst>
                                          <p:attrName>style.visibility</p:attrName>
                                        </p:attrNameLst>
                                      </p:cBhvr>
                                      <p:to>
                                        <p:strVal val="visible"/>
                                      </p:to>
                                    </p:set>
                                    <p:anim by="(-#ppt_w*2)" calcmode="lin" valueType="num">
                                      <p:cBhvr rctx="PPT">
                                        <p:cTn id="62" dur="500" autoRev="1" fill="hold">
                                          <p:stCondLst>
                                            <p:cond delay="0"/>
                                          </p:stCondLst>
                                        </p:cTn>
                                        <p:tgtEl>
                                          <p:spTgt spid="22">
                                            <p:txEl>
                                              <p:pRg st="0" end="0"/>
                                            </p:txEl>
                                          </p:spTgt>
                                        </p:tgtEl>
                                        <p:attrNameLst>
                                          <p:attrName>ppt_w</p:attrName>
                                        </p:attrNameLst>
                                      </p:cBhvr>
                                    </p:anim>
                                    <p:anim by="(#ppt_w*0.50)" calcmode="lin" valueType="num">
                                      <p:cBhvr>
                                        <p:cTn id="63" dur="500" decel="50000" autoRev="1" fill="hold">
                                          <p:stCondLst>
                                            <p:cond delay="0"/>
                                          </p:stCondLst>
                                        </p:cTn>
                                        <p:tgtEl>
                                          <p:spTgt spid="22">
                                            <p:txEl>
                                              <p:pRg st="0" end="0"/>
                                            </p:txEl>
                                          </p:spTgt>
                                        </p:tgtEl>
                                        <p:attrNameLst>
                                          <p:attrName>ppt_x</p:attrName>
                                        </p:attrNameLst>
                                      </p:cBhvr>
                                    </p:anim>
                                    <p:anim from="(-#ppt_h/2)" to="(#ppt_y)" calcmode="lin" valueType="num">
                                      <p:cBhvr>
                                        <p:cTn id="64" dur="1000" fill="hold">
                                          <p:stCondLst>
                                            <p:cond delay="0"/>
                                          </p:stCondLst>
                                        </p:cTn>
                                        <p:tgtEl>
                                          <p:spTgt spid="22">
                                            <p:txEl>
                                              <p:pRg st="0" end="0"/>
                                            </p:txEl>
                                          </p:spTgt>
                                        </p:tgtEl>
                                        <p:attrNameLst>
                                          <p:attrName>ppt_y</p:attrName>
                                        </p:attrNameLst>
                                      </p:cBhvr>
                                    </p:anim>
                                    <p:animRot by="21600000">
                                      <p:cBhvr>
                                        <p:cTn id="65" dur="1000" fill="hold">
                                          <p:stCondLst>
                                            <p:cond delay="0"/>
                                          </p:stCondLst>
                                        </p:cTn>
                                        <p:tgtEl>
                                          <p:spTgt spid="2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7" grpId="0" animBg="1"/>
      <p:bldP spid="18"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F69F2DD-5BAA-47D8-AEC0-2AA81E0B0028}"/>
              </a:ext>
            </a:extLst>
          </p:cNvPr>
          <p:cNvGrpSpPr/>
          <p:nvPr/>
        </p:nvGrpSpPr>
        <p:grpSpPr>
          <a:xfrm>
            <a:off x="2888226" y="1487337"/>
            <a:ext cx="6415548" cy="3883325"/>
            <a:chOff x="3470266" y="2751525"/>
            <a:chExt cx="5062708" cy="2357904"/>
          </a:xfrm>
        </p:grpSpPr>
        <p:grpSp>
          <p:nvGrpSpPr>
            <p:cNvPr id="6" name="Group 5">
              <a:extLst>
                <a:ext uri="{FF2B5EF4-FFF2-40B4-BE49-F238E27FC236}">
                  <a16:creationId xmlns:a16="http://schemas.microsoft.com/office/drawing/2014/main" id="{7FF0D3F8-D812-44B0-952A-63A95590C8CC}"/>
                </a:ext>
              </a:extLst>
            </p:cNvPr>
            <p:cNvGrpSpPr/>
            <p:nvPr/>
          </p:nvGrpSpPr>
          <p:grpSpPr>
            <a:xfrm>
              <a:off x="3470266" y="2770484"/>
              <a:ext cx="4611192" cy="2019747"/>
              <a:chOff x="3470266" y="2770484"/>
              <a:chExt cx="4611192" cy="2019747"/>
            </a:xfrm>
          </p:grpSpPr>
          <p:grpSp>
            <p:nvGrpSpPr>
              <p:cNvPr id="9" name="Group">
                <a:extLst>
                  <a:ext uri="{FF2B5EF4-FFF2-40B4-BE49-F238E27FC236}">
                    <a16:creationId xmlns:a16="http://schemas.microsoft.com/office/drawing/2014/main" id="{7303801B-F751-468E-A376-05A574B66119}"/>
                  </a:ext>
                </a:extLst>
              </p:cNvPr>
              <p:cNvGrpSpPr/>
              <p:nvPr/>
            </p:nvGrpSpPr>
            <p:grpSpPr>
              <a:xfrm flipH="1">
                <a:off x="3470266" y="2770484"/>
                <a:ext cx="4611192" cy="2019747"/>
                <a:chOff x="0" y="-22189"/>
                <a:chExt cx="3919221" cy="1431237"/>
              </a:xfrm>
            </p:grpSpPr>
            <p:sp>
              <p:nvSpPr>
                <p:cNvPr id="11" name="Rectangle">
                  <a:extLst>
                    <a:ext uri="{FF2B5EF4-FFF2-40B4-BE49-F238E27FC236}">
                      <a16:creationId xmlns:a16="http://schemas.microsoft.com/office/drawing/2014/main" id="{F2555902-3BAF-4C42-B936-983D2FDFA7A9}"/>
                    </a:ext>
                  </a:extLst>
                </p:cNvPr>
                <p:cNvSpPr/>
                <p:nvPr/>
              </p:nvSpPr>
              <p:spPr>
                <a:xfrm>
                  <a:off x="0" y="224"/>
                  <a:ext cx="3588330" cy="1408824"/>
                </a:xfrm>
                <a:prstGeom prst="rect">
                  <a:avLst/>
                </a:prstGeom>
                <a:gradFill flip="none" rotWithShape="1">
                  <a:gsLst>
                    <a:gs pos="15017">
                      <a:srgbClr val="FFFFFF"/>
                    </a:gs>
                    <a:gs pos="65937">
                      <a:srgbClr val="EDEDEE"/>
                    </a:gs>
                    <a:gs pos="100000">
                      <a:srgbClr val="DBDCDE"/>
                    </a:gs>
                  </a:gsLst>
                  <a:path path="circle">
                    <a:fillToRect t="100000" r="100000"/>
                  </a:path>
                  <a:tileRect l="-100000" b="-100000"/>
                </a:gradFill>
                <a:ln w="9525" cap="flat">
                  <a:solidFill>
                    <a:srgbClr val="FFFFFF"/>
                  </a:solidFill>
                  <a:prstDash val="solid"/>
                  <a:miter lim="400000"/>
                </a:ln>
                <a:effectLst/>
              </p:spPr>
              <p:txBody>
                <a:bodyPr wrap="square" lIns="45719" tIns="45719" rIns="45719" bIns="45719" numCol="1" anchor="ctr">
                  <a:noAutofit/>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عزيزي المتعلم </a:t>
                  </a:r>
                  <a:r>
                    <a:rPr kumimoji="0" lang="ar-BH" sz="36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انتهى الدّرس</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شكرًا على حسن الانتباه والمتابعة</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BH"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وأسأل الله لكم التوفيق والنجاح</a:t>
                  </a:r>
                  <a:endParaRPr kumimoji="0" lang="en-US" sz="36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Shape">
                  <a:extLst>
                    <a:ext uri="{FF2B5EF4-FFF2-40B4-BE49-F238E27FC236}">
                      <a16:creationId xmlns:a16="http://schemas.microsoft.com/office/drawing/2014/main" id="{6C1389D7-7E99-417F-B9F1-CF24E64415B7}"/>
                    </a:ext>
                  </a:extLst>
                </p:cNvPr>
                <p:cNvSpPr/>
                <p:nvPr/>
              </p:nvSpPr>
              <p:spPr>
                <a:xfrm>
                  <a:off x="3564670" y="-22189"/>
                  <a:ext cx="354551" cy="1327196"/>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10" name="Rounded Rectangle">
                <a:extLst>
                  <a:ext uri="{FF2B5EF4-FFF2-40B4-BE49-F238E27FC236}">
                    <a16:creationId xmlns:a16="http://schemas.microsoft.com/office/drawing/2014/main" id="{E0863611-632B-4932-A38A-5EADEC4330F4}"/>
                  </a:ext>
                </a:extLst>
              </p:cNvPr>
              <p:cNvSpPr/>
              <p:nvPr/>
            </p:nvSpPr>
            <p:spPr>
              <a:xfrm flipV="1">
                <a:off x="4013849" y="3098795"/>
                <a:ext cx="4023365" cy="93798"/>
              </a:xfrm>
              <a:prstGeom prst="roundRect">
                <a:avLst>
                  <a:gd name="adj" fmla="val 50000"/>
                </a:avLst>
              </a:prstGeom>
              <a:gradFill>
                <a:gsLst>
                  <a:gs pos="352">
                    <a:srgbClr val="FEFEFE"/>
                  </a:gs>
                  <a:gs pos="43101">
                    <a:srgbClr val="F6F8FC">
                      <a:alpha val="0"/>
                    </a:srgbClr>
                  </a:gs>
                  <a:gs pos="63934">
                    <a:srgbClr val="7B7C7E">
                      <a:alpha val="20500"/>
                    </a:srgbClr>
                  </a:gs>
                  <a:gs pos="76076">
                    <a:srgbClr val="000000">
                      <a:alpha val="41000"/>
                    </a:srgbClr>
                  </a:gs>
                </a:gsLst>
                <a:lin ang="16200000"/>
              </a:gradFill>
              <a:ln w="12700">
                <a:miter lim="400000"/>
              </a:ln>
            </p:spPr>
            <p:txBody>
              <a:bodyPr lIns="45719" rIns="45719"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grpSp>
        <p:sp>
          <p:nvSpPr>
            <p:cNvPr id="7" name="Shape">
              <a:extLst>
                <a:ext uri="{FF2B5EF4-FFF2-40B4-BE49-F238E27FC236}">
                  <a16:creationId xmlns:a16="http://schemas.microsoft.com/office/drawing/2014/main" id="{91A50BD5-43E5-41CB-9E84-5B654D12E722}"/>
                </a:ext>
              </a:extLst>
            </p:cNvPr>
            <p:cNvSpPr/>
            <p:nvPr/>
          </p:nvSpPr>
          <p:spPr>
            <a:xfrm>
              <a:off x="8115823" y="2751525"/>
              <a:ext cx="417151" cy="1923513"/>
            </a:xfrm>
            <a:custGeom>
              <a:avLst/>
              <a:gdLst/>
              <a:ahLst/>
              <a:cxnLst>
                <a:cxn ang="0">
                  <a:pos x="wd2" y="hd2"/>
                </a:cxn>
                <a:cxn ang="5400000">
                  <a:pos x="wd2" y="hd2"/>
                </a:cxn>
                <a:cxn ang="10800000">
                  <a:pos x="wd2" y="hd2"/>
                </a:cxn>
                <a:cxn ang="16200000">
                  <a:pos x="wd2" y="hd2"/>
                </a:cxn>
              </a:cxnLst>
              <a:rect l="0" t="0" r="r" b="b"/>
              <a:pathLst>
                <a:path w="21597" h="21578" extrusionOk="0">
                  <a:moveTo>
                    <a:pt x="0" y="0"/>
                  </a:moveTo>
                  <a:cubicBezTo>
                    <a:pt x="3583" y="18"/>
                    <a:pt x="7167" y="27"/>
                    <a:pt x="10752" y="27"/>
                  </a:cubicBezTo>
                  <a:cubicBezTo>
                    <a:pt x="12544" y="27"/>
                    <a:pt x="14337" y="25"/>
                    <a:pt x="16129" y="20"/>
                  </a:cubicBezTo>
                  <a:cubicBezTo>
                    <a:pt x="17586" y="5"/>
                    <a:pt x="19019" y="80"/>
                    <a:pt x="20054" y="227"/>
                  </a:cubicBezTo>
                  <a:cubicBezTo>
                    <a:pt x="20898" y="347"/>
                    <a:pt x="21413" y="505"/>
                    <a:pt x="21504" y="674"/>
                  </a:cubicBezTo>
                  <a:cubicBezTo>
                    <a:pt x="21504" y="899"/>
                    <a:pt x="21504" y="1123"/>
                    <a:pt x="21504" y="1348"/>
                  </a:cubicBezTo>
                  <a:cubicBezTo>
                    <a:pt x="21504" y="1798"/>
                    <a:pt x="21504" y="2247"/>
                    <a:pt x="21504" y="2696"/>
                  </a:cubicBezTo>
                  <a:cubicBezTo>
                    <a:pt x="21504" y="3595"/>
                    <a:pt x="21506" y="4494"/>
                    <a:pt x="21504" y="5393"/>
                  </a:cubicBezTo>
                  <a:cubicBezTo>
                    <a:pt x="21500" y="7190"/>
                    <a:pt x="21481" y="8988"/>
                    <a:pt x="21504" y="10785"/>
                  </a:cubicBezTo>
                  <a:cubicBezTo>
                    <a:pt x="21526" y="12583"/>
                    <a:pt x="21590" y="14380"/>
                    <a:pt x="21597" y="16178"/>
                  </a:cubicBezTo>
                  <a:cubicBezTo>
                    <a:pt x="21600" y="17077"/>
                    <a:pt x="21589" y="17976"/>
                    <a:pt x="21573" y="18874"/>
                  </a:cubicBezTo>
                  <a:cubicBezTo>
                    <a:pt x="21565" y="19324"/>
                    <a:pt x="21556" y="19773"/>
                    <a:pt x="21544" y="20222"/>
                  </a:cubicBezTo>
                  <a:cubicBezTo>
                    <a:pt x="21539" y="20447"/>
                    <a:pt x="21532" y="20672"/>
                    <a:pt x="21526" y="20897"/>
                  </a:cubicBezTo>
                  <a:cubicBezTo>
                    <a:pt x="21557" y="21097"/>
                    <a:pt x="20950" y="21290"/>
                    <a:pt x="19873" y="21420"/>
                  </a:cubicBezTo>
                  <a:cubicBezTo>
                    <a:pt x="18837" y="21545"/>
                    <a:pt x="17471" y="21600"/>
                    <a:pt x="16128" y="21571"/>
                  </a:cubicBezTo>
                  <a:cubicBezTo>
                    <a:pt x="14336" y="21571"/>
                    <a:pt x="12544" y="21571"/>
                    <a:pt x="10752" y="21571"/>
                  </a:cubicBezTo>
                  <a:cubicBezTo>
                    <a:pt x="7168" y="21571"/>
                    <a:pt x="3584" y="21571"/>
                    <a:pt x="0" y="21571"/>
                  </a:cubicBezTo>
                  <a:lnTo>
                    <a:pt x="0" y="0"/>
                  </a:lnTo>
                  <a:close/>
                </a:path>
              </a:pathLst>
            </a:custGeom>
            <a:solidFill>
              <a:schemeClr val="accent1">
                <a:lumMod val="40000"/>
                <a:lumOff val="60000"/>
              </a:schemeClr>
            </a:solidFill>
            <a:ln w="12700" cap="flat">
              <a:noFill/>
              <a:miter lim="400000"/>
            </a:ln>
            <a:effectLst/>
          </p:spPr>
          <p:txBody>
            <a:bodyPr wrap="square" lIns="45719" tIns="45719" rIns="45719" bIns="45719" numCol="1" anchor="ctr">
              <a:no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sz="1200" b="0" i="0" u="none" strike="noStrike" kern="0" cap="none" spc="0" normalizeH="0" baseline="0" noProof="0">
                <a:ln>
                  <a:noFill/>
                </a:ln>
                <a:solidFill>
                  <a:srgbClr val="FFFFFF"/>
                </a:solidFill>
                <a:effectLst/>
                <a:uLnTx/>
                <a:uFillTx/>
                <a:latin typeface="Sakkal Majalla" panose="02000000000000000000" pitchFamily="2" charset="-78"/>
                <a:cs typeface="Sakkal Majalla" panose="02000000000000000000" pitchFamily="2" charset="-78"/>
                <a:sym typeface="Avenir Next"/>
              </a:endParaRPr>
            </a:p>
          </p:txBody>
        </p:sp>
        <p:pic>
          <p:nvPicPr>
            <p:cNvPr id="8" name="Picture1.png" descr="Picture1.png">
              <a:extLst>
                <a:ext uri="{FF2B5EF4-FFF2-40B4-BE49-F238E27FC236}">
                  <a16:creationId xmlns:a16="http://schemas.microsoft.com/office/drawing/2014/main" id="{058D8CD8-2388-4FBC-81F4-10D5D47D2DA8}"/>
                </a:ext>
              </a:extLst>
            </p:cNvPr>
            <p:cNvPicPr>
              <a:picLocks/>
            </p:cNvPicPr>
            <p:nvPr/>
          </p:nvPicPr>
          <p:blipFill>
            <a:blip r:embed="rId2" cstate="print">
              <a:alphaModFix amt="87254"/>
            </a:blip>
            <a:stretch>
              <a:fillRect/>
            </a:stretch>
          </p:blipFill>
          <p:spPr>
            <a:xfrm rot="5400000" flipH="1">
              <a:off x="5936401" y="2617831"/>
              <a:ext cx="319198" cy="4663998"/>
            </a:xfrm>
            <a:prstGeom prst="rect">
              <a:avLst/>
            </a:prstGeom>
            <a:ln w="12700">
              <a:miter lim="400000"/>
            </a:ln>
          </p:spPr>
        </p:pic>
      </p:grpSp>
      <p:grpSp>
        <p:nvGrpSpPr>
          <p:cNvPr id="14" name="Group 13">
            <a:extLst>
              <a:ext uri="{FF2B5EF4-FFF2-40B4-BE49-F238E27FC236}">
                <a16:creationId xmlns:a16="http://schemas.microsoft.com/office/drawing/2014/main" id="{C010BC26-BA4A-4002-AA2E-57277DAB6B9D}"/>
              </a:ext>
            </a:extLst>
          </p:cNvPr>
          <p:cNvGrpSpPr/>
          <p:nvPr/>
        </p:nvGrpSpPr>
        <p:grpSpPr>
          <a:xfrm>
            <a:off x="309489" y="6418912"/>
            <a:ext cx="11459469" cy="423042"/>
            <a:chOff x="309489" y="6418912"/>
            <a:chExt cx="11459469" cy="423042"/>
          </a:xfrm>
        </p:grpSpPr>
        <p:cxnSp>
          <p:nvCxnSpPr>
            <p:cNvPr id="15" name="Straight Connector 14">
              <a:extLst>
                <a:ext uri="{FF2B5EF4-FFF2-40B4-BE49-F238E27FC236}">
                  <a16:creationId xmlns:a16="http://schemas.microsoft.com/office/drawing/2014/main" id="{3D6B8400-FBA3-49A5-94E9-170026644256}"/>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005A20E7-B76B-40C4-8A4B-653F1288C733}"/>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8" name="Title 1">
            <a:extLst>
              <a:ext uri="{FF2B5EF4-FFF2-40B4-BE49-F238E27FC236}">
                <a16:creationId xmlns:a16="http://schemas.microsoft.com/office/drawing/2014/main" id="{309F6EA2-A4DA-48C6-A7AE-2BB4D88A77F5}"/>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Tree>
    <p:extLst>
      <p:ext uri="{BB962C8B-B14F-4D97-AF65-F5344CB8AC3E}">
        <p14:creationId xmlns:p14="http://schemas.microsoft.com/office/powerpoint/2010/main" val="39353839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5E1CF8-F4EE-4C37-8778-C2EDB060FDC7}"/>
              </a:ext>
            </a:extLst>
          </p:cNvPr>
          <p:cNvGrpSpPr/>
          <p:nvPr/>
        </p:nvGrpSpPr>
        <p:grpSpPr>
          <a:xfrm>
            <a:off x="309489" y="6418912"/>
            <a:ext cx="11459469" cy="423042"/>
            <a:chOff x="309489" y="6418912"/>
            <a:chExt cx="11459469" cy="423042"/>
          </a:xfrm>
        </p:grpSpPr>
        <p:cxnSp>
          <p:nvCxnSpPr>
            <p:cNvPr id="8" name="Straight Connector 7">
              <a:extLst>
                <a:ext uri="{FF2B5EF4-FFF2-40B4-BE49-F238E27FC236}">
                  <a16:creationId xmlns:a16="http://schemas.microsoft.com/office/drawing/2014/main" id="{ED8603B3-7EE3-442A-B037-73D8B4874A43}"/>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6A0EEE3-E7E7-45A3-A9B7-D1116D7922A2}"/>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6C84196D-9FB7-4088-B5E3-A11B84EE05D6}"/>
              </a:ext>
            </a:extLst>
          </p:cNvPr>
          <p:cNvSpPr txBox="1">
            <a:spLocks/>
          </p:cNvSpPr>
          <p:nvPr/>
        </p:nvSpPr>
        <p:spPr>
          <a:xfrm>
            <a:off x="4280848" y="275401"/>
            <a:ext cx="3630304" cy="820298"/>
          </a:xfrm>
          <a:prstGeom prst="rect">
            <a:avLst/>
          </a:prstGeom>
          <a:solidFill>
            <a:schemeClr val="accent1">
              <a:lumMod val="20000"/>
              <a:lumOff val="8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90000"/>
              </a:lnSpc>
              <a:spcBef>
                <a:spcPct val="0"/>
              </a:spcBef>
              <a:spcAft>
                <a:spcPts val="0"/>
              </a:spcAft>
              <a:buClrTx/>
              <a:buSzTx/>
              <a:buFontTx/>
              <a:buNone/>
              <a:tabLst/>
              <a:defRPr/>
            </a:pPr>
            <a:r>
              <a:rPr kumimoji="0" lang="ar-SA"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rPr>
              <a:t>تمهيـد</a:t>
            </a:r>
            <a:endParaRPr kumimoji="0" lang="en-US" sz="4400" b="1" i="0" u="none" strike="noStrike" kern="0" cap="none" spc="0" normalizeH="0" baseline="0" noProof="0" dirty="0">
              <a:ln>
                <a:noFill/>
              </a:ln>
              <a:solidFill>
                <a:prstClr val="black"/>
              </a:solidFill>
              <a:effectLst/>
              <a:uLnTx/>
              <a:uFillTx/>
              <a:latin typeface="Sakkal Majalla" panose="02000000000000000000" pitchFamily="2" charset="-78"/>
              <a:ea typeface="+mj-ea"/>
              <a:cs typeface="Sakkal Majalla" panose="02000000000000000000" pitchFamily="2" charset="-78"/>
            </a:endParaRPr>
          </a:p>
        </p:txBody>
      </p:sp>
      <p:sp>
        <p:nvSpPr>
          <p:cNvPr id="12" name="Rectangle: Rounded Corners 11">
            <a:extLst>
              <a:ext uri="{FF2B5EF4-FFF2-40B4-BE49-F238E27FC236}">
                <a16:creationId xmlns:a16="http://schemas.microsoft.com/office/drawing/2014/main" id="{204DDAE5-AC6D-4E3C-8167-044A9EC03001}"/>
              </a:ext>
            </a:extLst>
          </p:cNvPr>
          <p:cNvSpPr/>
          <p:nvPr/>
        </p:nvSpPr>
        <p:spPr>
          <a:xfrm>
            <a:off x="8989129" y="1406851"/>
            <a:ext cx="2633918" cy="633684"/>
          </a:xfrm>
          <a:custGeom>
            <a:avLst/>
            <a:gdLst>
              <a:gd name="connsiteX0" fmla="*/ 0 w 2633918"/>
              <a:gd name="connsiteY0" fmla="*/ 105616 h 633684"/>
              <a:gd name="connsiteX1" fmla="*/ 105616 w 2633918"/>
              <a:gd name="connsiteY1" fmla="*/ 0 h 633684"/>
              <a:gd name="connsiteX2" fmla="*/ 735514 w 2633918"/>
              <a:gd name="connsiteY2" fmla="*/ 0 h 633684"/>
              <a:gd name="connsiteX3" fmla="*/ 1268505 w 2633918"/>
              <a:gd name="connsiteY3" fmla="*/ 0 h 633684"/>
              <a:gd name="connsiteX4" fmla="*/ 1874177 w 2633918"/>
              <a:gd name="connsiteY4" fmla="*/ 0 h 633684"/>
              <a:gd name="connsiteX5" fmla="*/ 2528302 w 2633918"/>
              <a:gd name="connsiteY5" fmla="*/ 0 h 633684"/>
              <a:gd name="connsiteX6" fmla="*/ 2633918 w 2633918"/>
              <a:gd name="connsiteY6" fmla="*/ 105616 h 633684"/>
              <a:gd name="connsiteX7" fmla="*/ 2633918 w 2633918"/>
              <a:gd name="connsiteY7" fmla="*/ 528068 h 633684"/>
              <a:gd name="connsiteX8" fmla="*/ 2528302 w 2633918"/>
              <a:gd name="connsiteY8" fmla="*/ 633684 h 633684"/>
              <a:gd name="connsiteX9" fmla="*/ 1995311 w 2633918"/>
              <a:gd name="connsiteY9" fmla="*/ 633684 h 633684"/>
              <a:gd name="connsiteX10" fmla="*/ 1341186 w 2633918"/>
              <a:gd name="connsiteY10" fmla="*/ 633684 h 633684"/>
              <a:gd name="connsiteX11" fmla="*/ 735514 w 2633918"/>
              <a:gd name="connsiteY11" fmla="*/ 633684 h 633684"/>
              <a:gd name="connsiteX12" fmla="*/ 105616 w 2633918"/>
              <a:gd name="connsiteY12" fmla="*/ 633684 h 633684"/>
              <a:gd name="connsiteX13" fmla="*/ 0 w 2633918"/>
              <a:gd name="connsiteY13" fmla="*/ 528068 h 633684"/>
              <a:gd name="connsiteX14" fmla="*/ 0 w 2633918"/>
              <a:gd name="connsiteY14" fmla="*/ 105616 h 633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3918" h="633684" fill="none" extrusionOk="0">
                <a:moveTo>
                  <a:pt x="0" y="105616"/>
                </a:moveTo>
                <a:cubicBezTo>
                  <a:pt x="4374" y="43217"/>
                  <a:pt x="45493" y="-6776"/>
                  <a:pt x="105616" y="0"/>
                </a:cubicBezTo>
                <a:cubicBezTo>
                  <a:pt x="291110" y="-27484"/>
                  <a:pt x="554372" y="4824"/>
                  <a:pt x="735514" y="0"/>
                </a:cubicBezTo>
                <a:cubicBezTo>
                  <a:pt x="916656" y="-4824"/>
                  <a:pt x="1088797" y="3634"/>
                  <a:pt x="1268505" y="0"/>
                </a:cubicBezTo>
                <a:cubicBezTo>
                  <a:pt x="1448213" y="-3634"/>
                  <a:pt x="1751348" y="-24722"/>
                  <a:pt x="1874177" y="0"/>
                </a:cubicBezTo>
                <a:cubicBezTo>
                  <a:pt x="1997006" y="24722"/>
                  <a:pt x="2246459" y="-14387"/>
                  <a:pt x="2528302" y="0"/>
                </a:cubicBezTo>
                <a:cubicBezTo>
                  <a:pt x="2580395" y="8343"/>
                  <a:pt x="2635714" y="40367"/>
                  <a:pt x="2633918" y="105616"/>
                </a:cubicBezTo>
                <a:cubicBezTo>
                  <a:pt x="2640019" y="232050"/>
                  <a:pt x="2619828" y="428236"/>
                  <a:pt x="2633918" y="528068"/>
                </a:cubicBezTo>
                <a:cubicBezTo>
                  <a:pt x="2634287" y="592730"/>
                  <a:pt x="2579455" y="642995"/>
                  <a:pt x="2528302" y="633684"/>
                </a:cubicBezTo>
                <a:cubicBezTo>
                  <a:pt x="2345975" y="647714"/>
                  <a:pt x="2189392" y="654745"/>
                  <a:pt x="1995311" y="633684"/>
                </a:cubicBezTo>
                <a:cubicBezTo>
                  <a:pt x="1801230" y="612623"/>
                  <a:pt x="1551596" y="629485"/>
                  <a:pt x="1341186" y="633684"/>
                </a:cubicBezTo>
                <a:cubicBezTo>
                  <a:pt x="1130776" y="637883"/>
                  <a:pt x="886869" y="637488"/>
                  <a:pt x="735514" y="633684"/>
                </a:cubicBezTo>
                <a:cubicBezTo>
                  <a:pt x="584159" y="629880"/>
                  <a:pt x="331509" y="661281"/>
                  <a:pt x="105616" y="633684"/>
                </a:cubicBezTo>
                <a:cubicBezTo>
                  <a:pt x="50504" y="623275"/>
                  <a:pt x="-4761" y="583223"/>
                  <a:pt x="0" y="528068"/>
                </a:cubicBezTo>
                <a:cubicBezTo>
                  <a:pt x="-12842" y="353512"/>
                  <a:pt x="15362" y="191017"/>
                  <a:pt x="0" y="105616"/>
                </a:cubicBezTo>
                <a:close/>
              </a:path>
              <a:path w="2633918" h="633684" stroke="0" extrusionOk="0">
                <a:moveTo>
                  <a:pt x="0" y="105616"/>
                </a:moveTo>
                <a:cubicBezTo>
                  <a:pt x="-7738" y="46550"/>
                  <a:pt x="49347" y="3718"/>
                  <a:pt x="105616" y="0"/>
                </a:cubicBezTo>
                <a:cubicBezTo>
                  <a:pt x="252511" y="18192"/>
                  <a:pt x="578056" y="-1762"/>
                  <a:pt x="711288" y="0"/>
                </a:cubicBezTo>
                <a:cubicBezTo>
                  <a:pt x="844520" y="1762"/>
                  <a:pt x="1158464" y="-23451"/>
                  <a:pt x="1316959" y="0"/>
                </a:cubicBezTo>
                <a:cubicBezTo>
                  <a:pt x="1475454" y="23451"/>
                  <a:pt x="1647653" y="14113"/>
                  <a:pt x="1849950" y="0"/>
                </a:cubicBezTo>
                <a:cubicBezTo>
                  <a:pt x="2052247" y="-14113"/>
                  <a:pt x="2364168" y="-3553"/>
                  <a:pt x="2528302" y="0"/>
                </a:cubicBezTo>
                <a:cubicBezTo>
                  <a:pt x="2591305" y="-6131"/>
                  <a:pt x="2636569" y="47757"/>
                  <a:pt x="2633918" y="105616"/>
                </a:cubicBezTo>
                <a:cubicBezTo>
                  <a:pt x="2647938" y="225440"/>
                  <a:pt x="2615503" y="375300"/>
                  <a:pt x="2633918" y="528068"/>
                </a:cubicBezTo>
                <a:cubicBezTo>
                  <a:pt x="2644798" y="591667"/>
                  <a:pt x="2585861" y="643825"/>
                  <a:pt x="2528302" y="633684"/>
                </a:cubicBezTo>
                <a:cubicBezTo>
                  <a:pt x="2265592" y="630979"/>
                  <a:pt x="2144634" y="657723"/>
                  <a:pt x="1971084" y="633684"/>
                </a:cubicBezTo>
                <a:cubicBezTo>
                  <a:pt x="1797534" y="609645"/>
                  <a:pt x="1473438" y="632951"/>
                  <a:pt x="1316959" y="633684"/>
                </a:cubicBezTo>
                <a:cubicBezTo>
                  <a:pt x="1160481" y="634417"/>
                  <a:pt x="902916" y="610804"/>
                  <a:pt x="687061" y="633684"/>
                </a:cubicBezTo>
                <a:cubicBezTo>
                  <a:pt x="471206" y="656564"/>
                  <a:pt x="354640" y="644567"/>
                  <a:pt x="105616" y="633684"/>
                </a:cubicBezTo>
                <a:cubicBezTo>
                  <a:pt x="35584" y="626847"/>
                  <a:pt x="-2611" y="600211"/>
                  <a:pt x="0" y="528068"/>
                </a:cubicBezTo>
                <a:cubicBezTo>
                  <a:pt x="-10488" y="427102"/>
                  <a:pt x="-7539" y="265491"/>
                  <a:pt x="0" y="105616"/>
                </a:cubicBezTo>
                <a:close/>
              </a:path>
            </a:pathLst>
          </a:custGeom>
          <a:solidFill>
            <a:schemeClr val="bg1"/>
          </a:solidFill>
          <a:ln>
            <a:extLst>
              <a:ext uri="{C807C97D-BFC1-408E-A445-0C87EB9F89A2}">
                <ask:lineSketchStyleProps xmlns:ask="http://schemas.microsoft.com/office/drawing/2018/sketchyshapes" xmlns="" sd="25715604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rPr>
              <a:t>عزيزي المتعلّم</a:t>
            </a:r>
            <a:endParaRPr kumimoji="0" lang="en-US" sz="3200" b="1" i="0" u="none" strike="noStrike" kern="1200" cap="none" spc="0" normalizeH="0" baseline="0" noProof="0" dirty="0">
              <a:ln>
                <a:noFill/>
              </a:ln>
              <a:solidFill>
                <a:srgbClr val="FF0000"/>
              </a:solidFill>
              <a:effectLst/>
              <a:uLnTx/>
              <a:uFillTx/>
              <a:latin typeface="Sakkal Majalla" panose="02000000000000000000" pitchFamily="2" charset="-78"/>
              <a:ea typeface="+mn-ea"/>
              <a:cs typeface="Sakkal Majalla" panose="02000000000000000000" pitchFamily="2" charset="-78"/>
            </a:endParaRPr>
          </a:p>
        </p:txBody>
      </p:sp>
      <p:sp>
        <p:nvSpPr>
          <p:cNvPr id="13" name="Rectangle: Rounded Corners 1">
            <a:extLst>
              <a:ext uri="{FF2B5EF4-FFF2-40B4-BE49-F238E27FC236}">
                <a16:creationId xmlns:a16="http://schemas.microsoft.com/office/drawing/2014/main" id="{876FAEDB-BBE7-4A65-9182-0E6E3AE6DA3F}"/>
              </a:ext>
            </a:extLst>
          </p:cNvPr>
          <p:cNvSpPr/>
          <p:nvPr/>
        </p:nvSpPr>
        <p:spPr>
          <a:xfrm>
            <a:off x="462051" y="2378397"/>
            <a:ext cx="11459469" cy="3791349"/>
          </a:xfrm>
          <a:custGeom>
            <a:avLst/>
            <a:gdLst>
              <a:gd name="connsiteX0" fmla="*/ 0 w 11459469"/>
              <a:gd name="connsiteY0" fmla="*/ 631904 h 3791349"/>
              <a:gd name="connsiteX1" fmla="*/ 631904 w 11459469"/>
              <a:gd name="connsiteY1" fmla="*/ 0 h 3791349"/>
              <a:gd name="connsiteX2" fmla="*/ 10827565 w 11459469"/>
              <a:gd name="connsiteY2" fmla="*/ 0 h 3791349"/>
              <a:gd name="connsiteX3" fmla="*/ 11459469 w 11459469"/>
              <a:gd name="connsiteY3" fmla="*/ 631904 h 3791349"/>
              <a:gd name="connsiteX4" fmla="*/ 11459469 w 11459469"/>
              <a:gd name="connsiteY4" fmla="*/ 3159445 h 3791349"/>
              <a:gd name="connsiteX5" fmla="*/ 10827565 w 11459469"/>
              <a:gd name="connsiteY5" fmla="*/ 3791349 h 3791349"/>
              <a:gd name="connsiteX6" fmla="*/ 631904 w 11459469"/>
              <a:gd name="connsiteY6" fmla="*/ 3791349 h 3791349"/>
              <a:gd name="connsiteX7" fmla="*/ 0 w 11459469"/>
              <a:gd name="connsiteY7" fmla="*/ 3159445 h 3791349"/>
              <a:gd name="connsiteX8" fmla="*/ 0 w 11459469"/>
              <a:gd name="connsiteY8" fmla="*/ 631904 h 3791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9469" h="3791349" fill="none" extrusionOk="0">
                <a:moveTo>
                  <a:pt x="0" y="631904"/>
                </a:moveTo>
                <a:cubicBezTo>
                  <a:pt x="10492" y="285076"/>
                  <a:pt x="269361" y="-28614"/>
                  <a:pt x="631904" y="0"/>
                </a:cubicBezTo>
                <a:cubicBezTo>
                  <a:pt x="3023100" y="-154985"/>
                  <a:pt x="6142857" y="105963"/>
                  <a:pt x="10827565" y="0"/>
                </a:cubicBezTo>
                <a:cubicBezTo>
                  <a:pt x="11184684" y="2251"/>
                  <a:pt x="11438006" y="310826"/>
                  <a:pt x="11459469" y="631904"/>
                </a:cubicBezTo>
                <a:cubicBezTo>
                  <a:pt x="11377838" y="1006732"/>
                  <a:pt x="11446853" y="2880439"/>
                  <a:pt x="11459469" y="3159445"/>
                </a:cubicBezTo>
                <a:cubicBezTo>
                  <a:pt x="11405707" y="3483099"/>
                  <a:pt x="11197103" y="3782956"/>
                  <a:pt x="10827565" y="3791349"/>
                </a:cubicBezTo>
                <a:cubicBezTo>
                  <a:pt x="8518140" y="3885360"/>
                  <a:pt x="5455682" y="3669695"/>
                  <a:pt x="631904" y="3791349"/>
                </a:cubicBezTo>
                <a:cubicBezTo>
                  <a:pt x="225928" y="3797777"/>
                  <a:pt x="17688" y="3534430"/>
                  <a:pt x="0" y="3159445"/>
                </a:cubicBezTo>
                <a:cubicBezTo>
                  <a:pt x="-7405" y="2601035"/>
                  <a:pt x="98940" y="1673856"/>
                  <a:pt x="0" y="631904"/>
                </a:cubicBezTo>
                <a:close/>
              </a:path>
              <a:path w="11459469" h="3791349" stroke="0" extrusionOk="0">
                <a:moveTo>
                  <a:pt x="0" y="631904"/>
                </a:moveTo>
                <a:cubicBezTo>
                  <a:pt x="-23382" y="282323"/>
                  <a:pt x="277663" y="-34850"/>
                  <a:pt x="631904" y="0"/>
                </a:cubicBezTo>
                <a:cubicBezTo>
                  <a:pt x="2700800" y="141718"/>
                  <a:pt x="7127939" y="146843"/>
                  <a:pt x="10827565" y="0"/>
                </a:cubicBezTo>
                <a:cubicBezTo>
                  <a:pt x="11188845" y="47186"/>
                  <a:pt x="11490184" y="283971"/>
                  <a:pt x="11459469" y="631904"/>
                </a:cubicBezTo>
                <a:cubicBezTo>
                  <a:pt x="11534512" y="1832055"/>
                  <a:pt x="11387960" y="2513412"/>
                  <a:pt x="11459469" y="3159445"/>
                </a:cubicBezTo>
                <a:cubicBezTo>
                  <a:pt x="11475734" y="3510085"/>
                  <a:pt x="11132437" y="3752582"/>
                  <a:pt x="10827565" y="3791349"/>
                </a:cubicBezTo>
                <a:cubicBezTo>
                  <a:pt x="6838458" y="3628711"/>
                  <a:pt x="1814158" y="3716216"/>
                  <a:pt x="631904" y="3791349"/>
                </a:cubicBezTo>
                <a:cubicBezTo>
                  <a:pt x="239815" y="3769693"/>
                  <a:pt x="-22681" y="3497565"/>
                  <a:pt x="0" y="3159445"/>
                </a:cubicBezTo>
                <a:cubicBezTo>
                  <a:pt x="122007" y="2858961"/>
                  <a:pt x="-47105" y="1736456"/>
                  <a:pt x="0" y="631904"/>
                </a:cubicBezTo>
                <a:close/>
              </a:path>
            </a:pathLst>
          </a:custGeom>
          <a:ln w="28575">
            <a:solidFill>
              <a:schemeClr val="accent1">
                <a:lumMod val="40000"/>
                <a:lumOff val="60000"/>
              </a:schemeClr>
            </a:solidFill>
            <a:prstDash val="dashDot"/>
            <a:extLst>
              <a:ext uri="{C807C97D-BFC1-408E-A445-0C87EB9F89A2}">
                <ask:lineSketchStyleProps xmlns:ask="http://schemas.microsoft.com/office/drawing/2018/sketchyshapes" xmlns="" sd="2522148122">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rtl="1">
              <a:lnSpc>
                <a:spcPct val="150000"/>
              </a:lnSpc>
              <a:defRPr/>
            </a:pPr>
            <a:r>
              <a:rPr kumimoji="0" lang="ar-BH" sz="3000" b="1" i="0" u="none" strike="noStrike" kern="1200" cap="none" spc="0" normalizeH="0" baseline="0" noProof="0" dirty="0">
                <a:ln>
                  <a:noFill/>
                </a:ln>
                <a:solidFill>
                  <a:schemeClr val="tx1"/>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كما مرَّ معك في الدّرس السابق</a:t>
            </a:r>
            <a:r>
              <a:rPr kumimoji="0" lang="ar-BH" sz="3000" b="1" i="0" u="none" strike="noStrike" kern="1200" cap="none" spc="0" normalizeH="0" noProof="0" dirty="0">
                <a:ln>
                  <a:noFill/>
                </a:ln>
                <a:solidFill>
                  <a:schemeClr val="tx1"/>
                </a:solidFill>
                <a:effectLst/>
                <a:uLnTx/>
                <a:uFillTx/>
                <a:latin typeface="Sakkal Majalla" panose="02000000000000000000" pitchFamily="2" charset="-78"/>
                <a:ea typeface="Times New Roman" panose="02020603050405020304" pitchFamily="18" charset="0"/>
                <a:cs typeface="Sakkal Majalla" panose="02000000000000000000" pitchFamily="2" charset="-78"/>
              </a:rPr>
              <a:t> فسورة الحجرات من السور التي تضمنت آدابًا وأحكامًا </a:t>
            </a:r>
            <a:r>
              <a:rPr lang="ar-BH" sz="3000" b="1" dirty="0">
                <a:solidFill>
                  <a:schemeClr val="tx1"/>
                </a:solidFill>
                <a:latin typeface="Sakkal Majalla" panose="02000000000000000000" pitchFamily="2" charset="-78"/>
                <a:ea typeface="Times New Roman" panose="02020603050405020304" pitchFamily="18" charset="0"/>
                <a:cs typeface="Sakkal Majalla" panose="02000000000000000000" pitchFamily="2" charset="-78"/>
              </a:rPr>
              <a:t>تدعو المسلمين إلى التزامها، وتحذِّرهم من مخالفتها.</a:t>
            </a:r>
          </a:p>
          <a:p>
            <a:pPr lvl="0" algn="ctr" rtl="1">
              <a:lnSpc>
                <a:spcPct val="150000"/>
              </a:lnSpc>
              <a:defRPr/>
            </a:pP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وفي هذه الآيات ذكر الله تعالى فضل وجود رسول الله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بين الصحابة </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ar-BH" sz="30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وبقاء سنَّته من بعده. وأكَّد  ضرورة الإصلاح بين المسلمين إذا اقتتلوا، ونهى عن آفات مهلكات وأمراض تتنافى مع أخوّة الإيمان؛ وهي السخرية، والتنابز بالألقاب السيّئة، وسوء الظنّ، والتجسس، والغيبة.</a:t>
            </a:r>
            <a:endParaRPr kumimoji="0" lang="ar-BH" sz="3000" b="1" i="0" u="none" strike="noStrike" kern="1200" cap="none" spc="0" normalizeH="0" baseline="0" noProof="0" dirty="0">
              <a:ln>
                <a:noFill/>
              </a:ln>
              <a:solidFill>
                <a:schemeClr val="tx1"/>
              </a:solidFill>
              <a:effectLst/>
              <a:uLnTx/>
              <a:uFillTx/>
              <a:latin typeface="Sakkal Majalla" panose="02000000000000000000" pitchFamily="2" charset="-78"/>
              <a:ea typeface="Calibri" panose="020F0502020204030204" pitchFamily="34" charset="0"/>
              <a:cs typeface="Sakkal Majalla" panose="02000000000000000000" pitchFamily="2" charset="-78"/>
            </a:endParaRPr>
          </a:p>
        </p:txBody>
      </p:sp>
      <p:pic>
        <p:nvPicPr>
          <p:cNvPr id="9" name="Picture 7">
            <a:extLst>
              <a:ext uri="{FF2B5EF4-FFF2-40B4-BE49-F238E27FC236}">
                <a16:creationId xmlns:a16="http://schemas.microsoft.com/office/drawing/2014/main" id="{2B2CF905-3015-43D5-B86C-1D3F9A3CC27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89491" y="76448"/>
            <a:ext cx="1646237"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a:extLst>
              <a:ext uri="{FF2B5EF4-FFF2-40B4-BE49-F238E27FC236}">
                <a16:creationId xmlns:a16="http://schemas.microsoft.com/office/drawing/2014/main" id="{B28507B0-3098-4B0E-BD81-0F7BEA7A5652}"/>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Tree>
    <p:extLst>
      <p:ext uri="{BB962C8B-B14F-4D97-AF65-F5344CB8AC3E}">
        <p14:creationId xmlns:p14="http://schemas.microsoft.com/office/powerpoint/2010/main" val="126747110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3500"/>
                            </p:stCondLst>
                            <p:childTnLst>
                              <p:par>
                                <p:cTn id="19" presetID="56" presetClass="entr" presetSubtype="0" fill="hold" nodeType="afterEffect">
                                  <p:stCondLst>
                                    <p:cond delay="0"/>
                                  </p:stCondLst>
                                  <p:iterate type="lt">
                                    <p:tmPct val="10000"/>
                                  </p:iterate>
                                  <p:childTnLst>
                                    <p:set>
                                      <p:cBhvr>
                                        <p:cTn id="20" dur="1" fill="hold">
                                          <p:stCondLst>
                                            <p:cond delay="0"/>
                                          </p:stCondLst>
                                        </p:cTn>
                                        <p:tgtEl>
                                          <p:spTgt spid="13">
                                            <p:txEl>
                                              <p:pRg st="0" end="0"/>
                                            </p:txEl>
                                          </p:spTgt>
                                        </p:tgtEl>
                                        <p:attrNameLst>
                                          <p:attrName>style.visibility</p:attrName>
                                        </p:attrNameLst>
                                      </p:cBhvr>
                                      <p:to>
                                        <p:strVal val="visible"/>
                                      </p:to>
                                    </p:set>
                                    <p:anim by="(-#ppt_w*2)" calcmode="lin" valueType="num">
                                      <p:cBhvr rctx="PPT">
                                        <p:cTn id="21" dur="500" autoRev="1" fill="hold">
                                          <p:stCondLst>
                                            <p:cond delay="0"/>
                                          </p:stCondLst>
                                        </p:cTn>
                                        <p:tgtEl>
                                          <p:spTgt spid="13">
                                            <p:txEl>
                                              <p:pRg st="0" end="0"/>
                                            </p:txEl>
                                          </p:spTgt>
                                        </p:tgtEl>
                                        <p:attrNameLst>
                                          <p:attrName>ppt_w</p:attrName>
                                        </p:attrNameLst>
                                      </p:cBhvr>
                                    </p:anim>
                                    <p:anim by="(#ppt_w*0.50)" calcmode="lin" valueType="num">
                                      <p:cBhvr>
                                        <p:cTn id="22" dur="500" decel="50000" autoRev="1" fill="hold">
                                          <p:stCondLst>
                                            <p:cond delay="0"/>
                                          </p:stCondLst>
                                        </p:cTn>
                                        <p:tgtEl>
                                          <p:spTgt spid="13">
                                            <p:txEl>
                                              <p:pRg st="0" end="0"/>
                                            </p:txEl>
                                          </p:spTgt>
                                        </p:tgtEl>
                                        <p:attrNameLst>
                                          <p:attrName>ppt_x</p:attrName>
                                        </p:attrNameLst>
                                      </p:cBhvr>
                                    </p:anim>
                                    <p:anim from="(-#ppt_h/2)" to="(#ppt_y)" calcmode="lin" valueType="num">
                                      <p:cBhvr>
                                        <p:cTn id="23" dur="1000" fill="hold">
                                          <p:stCondLst>
                                            <p:cond delay="0"/>
                                          </p:stCondLst>
                                        </p:cTn>
                                        <p:tgtEl>
                                          <p:spTgt spid="13">
                                            <p:txEl>
                                              <p:pRg st="0" end="0"/>
                                            </p:txEl>
                                          </p:spTgt>
                                        </p:tgtEl>
                                        <p:attrNameLst>
                                          <p:attrName>ppt_y</p:attrName>
                                        </p:attrNameLst>
                                      </p:cBhvr>
                                    </p:anim>
                                    <p:animRot by="21600000">
                                      <p:cBhvr>
                                        <p:cTn id="24" dur="1000" fill="hold">
                                          <p:stCondLst>
                                            <p:cond delay="0"/>
                                          </p:stCondLst>
                                        </p:cTn>
                                        <p:tgtEl>
                                          <p:spTgt spid="13">
                                            <p:txEl>
                                              <p:pRg st="0" end="0"/>
                                            </p:txEl>
                                          </p:spTgt>
                                        </p:tgtEl>
                                        <p:attrNameLst>
                                          <p:attrName>r</p:attrName>
                                        </p:attrNameLst>
                                      </p:cBhvr>
                                    </p:animRot>
                                  </p:childTnLst>
                                </p:cTn>
                              </p:par>
                            </p:childTnLst>
                          </p:cTn>
                        </p:par>
                        <p:par>
                          <p:cTn id="25" fill="hold">
                            <p:stCondLst>
                              <p:cond delay="15400"/>
                            </p:stCondLst>
                            <p:childTnLst>
                              <p:par>
                                <p:cTn id="26" presetID="56" presetClass="entr" presetSubtype="0" fill="hold" nodeType="afterEffect">
                                  <p:stCondLst>
                                    <p:cond delay="0"/>
                                  </p:stCondLst>
                                  <p:iterate type="lt">
                                    <p:tmPct val="10000"/>
                                  </p:iterate>
                                  <p:childTnLst>
                                    <p:set>
                                      <p:cBhvr>
                                        <p:cTn id="27" dur="1" fill="hold">
                                          <p:stCondLst>
                                            <p:cond delay="0"/>
                                          </p:stCondLst>
                                        </p:cTn>
                                        <p:tgtEl>
                                          <p:spTgt spid="13">
                                            <p:txEl>
                                              <p:pRg st="1" end="1"/>
                                            </p:txEl>
                                          </p:spTgt>
                                        </p:tgtEl>
                                        <p:attrNameLst>
                                          <p:attrName>style.visibility</p:attrName>
                                        </p:attrNameLst>
                                      </p:cBhvr>
                                      <p:to>
                                        <p:strVal val="visible"/>
                                      </p:to>
                                    </p:set>
                                    <p:anim by="(-#ppt_w*2)" calcmode="lin" valueType="num">
                                      <p:cBhvr rctx="PPT">
                                        <p:cTn id="28" dur="500" autoRev="1" fill="hold">
                                          <p:stCondLst>
                                            <p:cond delay="0"/>
                                          </p:stCondLst>
                                        </p:cTn>
                                        <p:tgtEl>
                                          <p:spTgt spid="13">
                                            <p:txEl>
                                              <p:pRg st="1" end="1"/>
                                            </p:txEl>
                                          </p:spTgt>
                                        </p:tgtEl>
                                        <p:attrNameLst>
                                          <p:attrName>ppt_w</p:attrName>
                                        </p:attrNameLst>
                                      </p:cBhvr>
                                    </p:anim>
                                    <p:anim by="(#ppt_w*0.50)" calcmode="lin" valueType="num">
                                      <p:cBhvr>
                                        <p:cTn id="29" dur="500" decel="50000" autoRev="1" fill="hold">
                                          <p:stCondLst>
                                            <p:cond delay="0"/>
                                          </p:stCondLst>
                                        </p:cTn>
                                        <p:tgtEl>
                                          <p:spTgt spid="13">
                                            <p:txEl>
                                              <p:pRg st="1" end="1"/>
                                            </p:txEl>
                                          </p:spTgt>
                                        </p:tgtEl>
                                        <p:attrNameLst>
                                          <p:attrName>ppt_x</p:attrName>
                                        </p:attrNameLst>
                                      </p:cBhvr>
                                    </p:anim>
                                    <p:anim from="(-#ppt_h/2)" to="(#ppt_y)" calcmode="lin" valueType="num">
                                      <p:cBhvr>
                                        <p:cTn id="30" dur="1000" fill="hold">
                                          <p:stCondLst>
                                            <p:cond delay="0"/>
                                          </p:stCondLst>
                                        </p:cTn>
                                        <p:tgtEl>
                                          <p:spTgt spid="13">
                                            <p:txEl>
                                              <p:pRg st="1" end="1"/>
                                            </p:txEl>
                                          </p:spTgt>
                                        </p:tgtEl>
                                        <p:attrNameLst>
                                          <p:attrName>ppt_y</p:attrName>
                                        </p:attrNameLst>
                                      </p:cBhvr>
                                    </p:anim>
                                    <p:animRot by="21600000">
                                      <p:cBhvr>
                                        <p:cTn id="31" dur="1000" fill="hold">
                                          <p:stCondLst>
                                            <p:cond delay="0"/>
                                          </p:stCondLst>
                                        </p:cTn>
                                        <p:tgtEl>
                                          <p:spTgt spid="1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472541" y="120254"/>
            <a:ext cx="5246909"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فضل وجود الرسول </a:t>
            </a:r>
            <a:r>
              <a:rPr kumimoji="0" lang="ar-BH" sz="3000" b="1"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بين المسلمين</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pic>
        <p:nvPicPr>
          <p:cNvPr id="2" name="البسملة">
            <a:hlinkClick r:id="" action="ppaction://media"/>
            <a:extLst>
              <a:ext uri="{FF2B5EF4-FFF2-40B4-BE49-F238E27FC236}">
                <a16:creationId xmlns:a16="http://schemas.microsoft.com/office/drawing/2014/main" id="{C72CED60-2CCB-4A93-AEB9-38AF6F6E70F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059220" y="92065"/>
            <a:ext cx="609600" cy="609600"/>
          </a:xfrm>
          <a:prstGeom prst="rect">
            <a:avLst/>
          </a:prstGeom>
        </p:spPr>
      </p:pic>
      <p:sp>
        <p:nvSpPr>
          <p:cNvPr id="28" name="Parallelogram 67">
            <a:extLst>
              <a:ext uri="{FF2B5EF4-FFF2-40B4-BE49-F238E27FC236}">
                <a16:creationId xmlns:a16="http://schemas.microsoft.com/office/drawing/2014/main" id="{94F845CF-344D-4F46-92D0-1369FF49F51C}"/>
              </a:ext>
            </a:extLst>
          </p:cNvPr>
          <p:cNvSpPr/>
          <p:nvPr/>
        </p:nvSpPr>
        <p:spPr>
          <a:xfrm>
            <a:off x="3472543" y="2624716"/>
            <a:ext cx="5246907"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SA"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التفسير</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Title 1">
            <a:extLst>
              <a:ext uri="{FF2B5EF4-FFF2-40B4-BE49-F238E27FC236}">
                <a16:creationId xmlns:a16="http://schemas.microsoft.com/office/drawing/2014/main" id="{44B6DEBB-B45C-4AEB-85BF-4ABA987C2F41}"/>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pic>
        <p:nvPicPr>
          <p:cNvPr id="5" name="Picture 4">
            <a:extLst>
              <a:ext uri="{FF2B5EF4-FFF2-40B4-BE49-F238E27FC236}">
                <a16:creationId xmlns:a16="http://schemas.microsoft.com/office/drawing/2014/main" id="{6D2661A2-A79F-4A9F-9A59-CDCAED876001}"/>
              </a:ext>
            </a:extLst>
          </p:cNvPr>
          <p:cNvPicPr>
            <a:picLocks noChangeAspect="1"/>
          </p:cNvPicPr>
          <p:nvPr/>
        </p:nvPicPr>
        <p:blipFill>
          <a:blip r:embed="rId7">
            <a:extLst>
              <a:ext uri="{BEBA8EAE-BF5A-486C-A8C5-ECC9F3942E4B}">
                <a14:imgProps xmlns:a14="http://schemas.microsoft.com/office/drawing/2010/main">
                  <a14:imgLayer r:embed="rId8">
                    <a14:imgEffect>
                      <a14:colorTemperature colorTemp="5900"/>
                    </a14:imgEffect>
                  </a14:imgLayer>
                </a14:imgProps>
              </a:ext>
            </a:extLst>
          </a:blip>
          <a:stretch>
            <a:fillRect/>
          </a:stretch>
        </p:blipFill>
        <p:spPr>
          <a:xfrm>
            <a:off x="249426" y="823760"/>
            <a:ext cx="11693141" cy="1853345"/>
          </a:xfrm>
          <a:prstGeom prst="rect">
            <a:avLst/>
          </a:prstGeom>
        </p:spPr>
      </p:pic>
      <p:sp>
        <p:nvSpPr>
          <p:cNvPr id="6" name="Rectangle: Single Corner Rounded 5">
            <a:extLst>
              <a:ext uri="{FF2B5EF4-FFF2-40B4-BE49-F238E27FC236}">
                <a16:creationId xmlns:a16="http://schemas.microsoft.com/office/drawing/2014/main" id="{0B302013-84FB-412D-8658-58B59DBC3007}"/>
              </a:ext>
            </a:extLst>
          </p:cNvPr>
          <p:cNvSpPr/>
          <p:nvPr/>
        </p:nvSpPr>
        <p:spPr>
          <a:xfrm>
            <a:off x="249426" y="3212891"/>
            <a:ext cx="11693141" cy="3163980"/>
          </a:xfrm>
          <a:prstGeom prst="round1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2600" b="1" dirty="0">
                <a:solidFill>
                  <a:schemeClr val="tx1"/>
                </a:solidFill>
                <a:latin typeface="Sakkal Majalla" panose="02000000000000000000" pitchFamily="2" charset="-78"/>
                <a:cs typeface="Sakkal Majalla" panose="02000000000000000000" pitchFamily="2" charset="-78"/>
              </a:rPr>
              <a:t>إنّ لوجود رسول الله </a:t>
            </a:r>
            <a:r>
              <a:rPr lang="ar-SA"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BH" sz="2600" b="1" dirty="0">
                <a:solidFill>
                  <a:schemeClr val="tx1"/>
                </a:solidFill>
                <a:latin typeface="Sakkal Majalla" panose="02000000000000000000" pitchFamily="2" charset="-78"/>
                <a:cs typeface="Sakkal Majalla" panose="02000000000000000000" pitchFamily="2" charset="-78"/>
              </a:rPr>
              <a:t> </a:t>
            </a:r>
            <a:r>
              <a:rPr lang="ar-SA" sz="2600" b="1" dirty="0">
                <a:solidFill>
                  <a:schemeClr val="tx1"/>
                </a:solidFill>
                <a:latin typeface="Sakkal Majalla" panose="02000000000000000000" pitchFamily="2" charset="-78"/>
                <a:cs typeface="Sakkal Majalla" panose="02000000000000000000" pitchFamily="2" charset="-78"/>
              </a:rPr>
              <a:t>بين الصحابة رضوان الله عليهم وبقاء سن</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ته </a:t>
            </a:r>
            <a:r>
              <a:rPr lang="en-US"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600" b="1" dirty="0">
                <a:solidFill>
                  <a:schemeClr val="tx1"/>
                </a:solidFill>
                <a:latin typeface="Sakkal Majalla" panose="02000000000000000000" pitchFamily="2" charset="-78"/>
                <a:cs typeface="Sakkal Majalla" panose="02000000000000000000" pitchFamily="2" charset="-78"/>
              </a:rPr>
              <a:t> بين المسلمين حتى تقوم الساعة آثار</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ا جليلة</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فهم يتعلمون منه ويسترشدون به وبسن</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ته، فالرسول</a:t>
            </a:r>
            <a:r>
              <a:rPr lang="ar-BH" sz="2600" b="1" dirty="0">
                <a:solidFill>
                  <a:schemeClr val="tx1"/>
                </a:solidFill>
                <a:latin typeface="Sakkal Majalla" panose="02000000000000000000" pitchFamily="2" charset="-78"/>
                <a:cs typeface="Sakkal Majalla" panose="02000000000000000000" pitchFamily="2" charset="-78"/>
              </a:rPr>
              <a:t> </a:t>
            </a:r>
            <a:r>
              <a:rPr lang="en-US"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600" b="1" dirty="0">
                <a:solidFill>
                  <a:schemeClr val="tx1"/>
                </a:solidFill>
                <a:latin typeface="Sakkal Majalla" panose="02000000000000000000" pitchFamily="2" charset="-78"/>
                <a:cs typeface="Sakkal Majalla" panose="02000000000000000000" pitchFamily="2" charset="-78"/>
              </a:rPr>
              <a:t> يوجّههم ويربّيهم التربية الإيمانيّة الحق</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ة، وينجيهم من عذاب الآخرة.</a:t>
            </a:r>
            <a:endParaRPr lang="en-US" sz="2600" b="1" dirty="0">
              <a:solidFill>
                <a:schemeClr val="tx1"/>
              </a:solidFill>
              <a:latin typeface="Sakkal Majalla" panose="02000000000000000000" pitchFamily="2" charset="-78"/>
              <a:cs typeface="Sakkal Majalla" panose="02000000000000000000" pitchFamily="2" charset="-78"/>
            </a:endParaRPr>
          </a:p>
          <a:p>
            <a:pPr algn="just" rtl="1">
              <a:lnSpc>
                <a:spcPct val="150000"/>
              </a:lnSpc>
            </a:pPr>
            <a:r>
              <a:rPr lang="ar-SA" sz="2600" b="1" dirty="0">
                <a:solidFill>
                  <a:schemeClr val="tx1"/>
                </a:solidFill>
                <a:latin typeface="Sakkal Majalla" panose="02000000000000000000" pitchFamily="2" charset="-78"/>
                <a:cs typeface="Sakkal Majalla" panose="02000000000000000000" pitchFamily="2" charset="-78"/>
              </a:rPr>
              <a:t>والمتأمل في الآيتين الأوّليين يدرك أنّ الرسول</a:t>
            </a:r>
            <a:r>
              <a:rPr lang="ar-BH" sz="2600" b="1" dirty="0">
                <a:solidFill>
                  <a:schemeClr val="tx1"/>
                </a:solidFill>
                <a:latin typeface="Sakkal Majalla" panose="02000000000000000000" pitchFamily="2" charset="-78"/>
                <a:cs typeface="Sakkal Majalla" panose="02000000000000000000" pitchFamily="2" charset="-78"/>
              </a:rPr>
              <a:t> </a:t>
            </a:r>
            <a:r>
              <a:rPr lang="en-US" sz="26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en-US" sz="2600" b="1" dirty="0">
                <a:solidFill>
                  <a:schemeClr val="tx1"/>
                </a:solidFill>
                <a:latin typeface="Sakkal Majalla" panose="02000000000000000000" pitchFamily="2" charset="-78"/>
                <a:cs typeface="Sakkal Majalla" panose="02000000000000000000" pitchFamily="2" charset="-78"/>
              </a:rPr>
              <a:t> </a:t>
            </a:r>
            <a:r>
              <a:rPr lang="ar-BH" sz="2600" b="1" dirty="0">
                <a:solidFill>
                  <a:schemeClr val="tx1"/>
                </a:solidFill>
                <a:latin typeface="Sakkal Majalla" panose="02000000000000000000" pitchFamily="2" charset="-78"/>
                <a:cs typeface="Sakkal Majalla" panose="02000000000000000000" pitchFamily="2" charset="-78"/>
              </a:rPr>
              <a:t> </a:t>
            </a:r>
            <a:r>
              <a:rPr lang="ar-SA" sz="2600" b="1" dirty="0">
                <a:solidFill>
                  <a:schemeClr val="tx1"/>
                </a:solidFill>
                <a:latin typeface="Sakkal Majalla" panose="02000000000000000000" pitchFamily="2" charset="-78"/>
                <a:cs typeface="Sakkal Majalla" panose="02000000000000000000" pitchFamily="2" charset="-78"/>
              </a:rPr>
              <a:t>هو الآمر الن</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اهي</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وهو المطاع في أمره ونهيه وما شرع، وهو لا يستجيب لأهواء النّاس، ولو استجاب لرغبات بعض المسلمين في كثير من الأمور التي لم يأت بها الشرع ل</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ل</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ح</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ق</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العنت</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 والمشق</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ة بالمسلمين، ومن ث</a:t>
            </a:r>
            <a:r>
              <a:rPr lang="ar-BH" sz="2600" b="1" dirty="0">
                <a:solidFill>
                  <a:schemeClr val="tx1"/>
                </a:solidFill>
                <a:latin typeface="Sakkal Majalla" panose="02000000000000000000" pitchFamily="2" charset="-78"/>
                <a:cs typeface="Sakkal Majalla" panose="02000000000000000000" pitchFamily="2" charset="-78"/>
              </a:rPr>
              <a:t>َّ</a:t>
            </a:r>
            <a:r>
              <a:rPr lang="ar-SA" sz="2600" b="1" dirty="0">
                <a:solidFill>
                  <a:schemeClr val="tx1"/>
                </a:solidFill>
                <a:latin typeface="Sakkal Majalla" panose="02000000000000000000" pitchFamily="2" charset="-78"/>
                <a:cs typeface="Sakkal Majalla" panose="02000000000000000000" pitchFamily="2" charset="-78"/>
              </a:rPr>
              <a:t>مّ تعرّضوا للفساد والهلاك، فالله أعلم منهم بما يصلحهم.</a:t>
            </a:r>
            <a:endParaRPr lang="en-US" sz="2600" b="1" dirty="0">
              <a:solidFill>
                <a:schemeClr val="tx1"/>
              </a:solidFill>
              <a:latin typeface="Sakkal Majalla" panose="02000000000000000000" pitchFamily="2" charset="-78"/>
              <a:cs typeface="Sakkal Majalla" panose="02000000000000000000" pitchFamily="2" charset="-78"/>
            </a:endParaRPr>
          </a:p>
        </p:txBody>
      </p:sp>
      <p:pic>
        <p:nvPicPr>
          <p:cNvPr id="8" name="الآيتان 7-8">
            <a:hlinkClick r:id="" action="ppaction://media"/>
            <a:extLst>
              <a:ext uri="{FF2B5EF4-FFF2-40B4-BE49-F238E27FC236}">
                <a16:creationId xmlns:a16="http://schemas.microsoft.com/office/drawing/2014/main" id="{32521D62-48DE-40B4-8E07-C152E04B100F}"/>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059220" y="92065"/>
            <a:ext cx="609600" cy="609600"/>
          </a:xfrm>
          <a:prstGeom prst="rect">
            <a:avLst/>
          </a:prstGeom>
        </p:spPr>
      </p:pic>
    </p:spTree>
    <p:extLst>
      <p:ext uri="{BB962C8B-B14F-4D97-AF65-F5344CB8AC3E}">
        <p14:creationId xmlns:p14="http://schemas.microsoft.com/office/powerpoint/2010/main" val="29124388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4000"/>
                            </p:stCondLst>
                            <p:childTnLst>
                              <p:par>
                                <p:cTn id="15" presetID="1" presetClass="mediacall" presetSubtype="0" fill="hold" nodeType="afterEffect">
                                  <p:stCondLst>
                                    <p:cond delay="0"/>
                                  </p:stCondLst>
                                  <p:childTnLst>
                                    <p:cmd type="call" cmd="playFrom(0.0)">
                                      <p:cBhvr>
                                        <p:cTn id="16" dur="8124" fill="hold"/>
                                        <p:tgtEl>
                                          <p:spTgt spid="2"/>
                                        </p:tgtEl>
                                      </p:cBhvr>
                                    </p:cmd>
                                  </p:childTnLst>
                                </p:cTn>
                              </p:par>
                            </p:childTnLst>
                          </p:cTn>
                        </p:par>
                        <p:par>
                          <p:cTn id="17" fill="hold">
                            <p:stCondLst>
                              <p:cond delay="12124"/>
                            </p:stCondLst>
                            <p:childTnLst>
                              <p:par>
                                <p:cTn id="18" presetID="1" presetClass="mediacall" presetSubtype="0" fill="hold" nodeType="afterEffect">
                                  <p:stCondLst>
                                    <p:cond delay="0"/>
                                  </p:stCondLst>
                                  <p:childTnLst>
                                    <p:cmd type="call" cmd="playFrom(0.0)">
                                      <p:cBhvr>
                                        <p:cTn id="19" dur="48509" fill="hold"/>
                                        <p:tgtEl>
                                          <p:spTgt spid="8"/>
                                        </p:tgtEl>
                                      </p:cBhvr>
                                    </p:cmd>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2000" fill="hold"/>
                                        <p:tgtEl>
                                          <p:spTgt spid="28"/>
                                        </p:tgtEl>
                                        <p:attrNameLst>
                                          <p:attrName>ppt_w</p:attrName>
                                        </p:attrNameLst>
                                      </p:cBhvr>
                                      <p:tavLst>
                                        <p:tav tm="0">
                                          <p:val>
                                            <p:fltVal val="0"/>
                                          </p:val>
                                        </p:tav>
                                        <p:tav tm="100000">
                                          <p:val>
                                            <p:strVal val="#ppt_w"/>
                                          </p:val>
                                        </p:tav>
                                      </p:tavLst>
                                    </p:anim>
                                    <p:anim calcmode="lin" valueType="num">
                                      <p:cBhvr>
                                        <p:cTn id="25" dur="2000" fill="hold"/>
                                        <p:tgtEl>
                                          <p:spTgt spid="28"/>
                                        </p:tgtEl>
                                        <p:attrNameLst>
                                          <p:attrName>ppt_h</p:attrName>
                                        </p:attrNameLst>
                                      </p:cBhvr>
                                      <p:tavLst>
                                        <p:tav tm="0">
                                          <p:val>
                                            <p:fltVal val="0"/>
                                          </p:val>
                                        </p:tav>
                                        <p:tav tm="100000">
                                          <p:val>
                                            <p:strVal val="#ppt_h"/>
                                          </p:val>
                                        </p:tav>
                                      </p:tavLst>
                                    </p:anim>
                                    <p:animEffect transition="in" filter="fade">
                                      <p:cBhvr>
                                        <p:cTn id="26" dur="2000"/>
                                        <p:tgtEl>
                                          <p:spTgt spid="28"/>
                                        </p:tgtEl>
                                      </p:cBhvr>
                                    </p:animEffect>
                                  </p:childTnLst>
                                </p:cTn>
                              </p:par>
                            </p:childTnLst>
                          </p:cTn>
                        </p:par>
                        <p:par>
                          <p:cTn id="27" fill="hold">
                            <p:stCondLst>
                              <p:cond delay="2000"/>
                            </p:stCondLst>
                            <p:childTnLst>
                              <p:par>
                                <p:cTn id="28" presetID="14" presetClass="entr" presetSubtype="1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1" fill="hold" display="0">
                  <p:stCondLst>
                    <p:cond delay="indefinite"/>
                  </p:stCondLst>
                  <p:endCondLst>
                    <p:cond evt="onStopAudio" delay="0">
                      <p:tgtEl>
                        <p:sldTgt/>
                      </p:tgtEl>
                    </p:cond>
                  </p:endCondLst>
                </p:cTn>
                <p:tgtEl>
                  <p:spTgt spid="2"/>
                </p:tgtEl>
              </p:cMediaNode>
            </p:audio>
            <p:audio>
              <p:cMediaNode vol="80000" showWhenStopped="0">
                <p:cTn id="32" fill="hold" display="0">
                  <p:stCondLst>
                    <p:cond delay="indefinite"/>
                  </p:stCondLst>
                  <p:endCondLst>
                    <p:cond evt="onStopAudio" delay="0">
                      <p:tgtEl>
                        <p:sldTgt/>
                      </p:tgtEl>
                    </p:cond>
                  </p:endCondLst>
                </p:cTn>
                <p:tgtEl>
                  <p:spTgt spid="8"/>
                </p:tgtEl>
              </p:cMediaNode>
            </p:audio>
          </p:childTnLst>
        </p:cTn>
      </p:par>
    </p:tnLst>
    <p:bldLst>
      <p:bldP spid="83" grpId="0" animBg="1"/>
      <p:bldP spid="28"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418618" y="474355"/>
            <a:ext cx="5354761"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rPr>
              <a:t>فضل وجود الرسول </a:t>
            </a:r>
            <a:r>
              <a:rPr kumimoji="0" lang="ar-BH" sz="3000" b="1" i="0" u="none" strike="noStrike" kern="1200" cap="none" spc="0" normalizeH="0" baseline="0" noProof="0">
                <a:ln>
                  <a:noFill/>
                </a:ln>
                <a:solidFill>
                  <a:srgbClr val="000000"/>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بين المسلمين</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44B6DEBB-B45C-4AEB-85BF-4ABA987C2F41}"/>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6" name="Rectangle: Single Corner Rounded 5">
            <a:extLst>
              <a:ext uri="{FF2B5EF4-FFF2-40B4-BE49-F238E27FC236}">
                <a16:creationId xmlns:a16="http://schemas.microsoft.com/office/drawing/2014/main" id="{0B302013-84FB-412D-8658-58B59DBC3007}"/>
              </a:ext>
            </a:extLst>
          </p:cNvPr>
          <p:cNvSpPr/>
          <p:nvPr/>
        </p:nvSpPr>
        <p:spPr>
          <a:xfrm>
            <a:off x="249429" y="1323454"/>
            <a:ext cx="11693141" cy="4843493"/>
          </a:xfrm>
          <a:prstGeom prst="round1Rect">
            <a:avLst>
              <a:gd name="adj" fmla="val 13243"/>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2700" b="1" dirty="0">
                <a:solidFill>
                  <a:schemeClr val="tx1"/>
                </a:solidFill>
                <a:latin typeface="Sakkal Majalla" panose="02000000000000000000" pitchFamily="2" charset="-78"/>
                <a:cs typeface="Sakkal Majalla" panose="02000000000000000000" pitchFamily="2" charset="-78"/>
              </a:rPr>
              <a:t>وحتى يستجيب</a:t>
            </a:r>
            <a:r>
              <a:rPr lang="ar-BH" sz="2700" b="1" dirty="0">
                <a:solidFill>
                  <a:schemeClr val="tx1"/>
                </a:solidFill>
                <a:latin typeface="Sakkal Majalla" panose="02000000000000000000" pitchFamily="2" charset="-78"/>
                <a:cs typeface="Sakkal Majalla" panose="02000000000000000000" pitchFamily="2" charset="-78"/>
              </a:rPr>
              <a:t> الصحابة </a:t>
            </a:r>
            <a:r>
              <a:rPr lang="ar-BH" sz="27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 و</a:t>
            </a:r>
            <a:r>
              <a:rPr lang="ar-BH" sz="2700" b="1" dirty="0">
                <a:solidFill>
                  <a:schemeClr val="tx1"/>
                </a:solidFill>
                <a:latin typeface="Sakkal Majalla" panose="02000000000000000000" pitchFamily="2" charset="-78"/>
                <a:cs typeface="Sakkal Majalla" panose="02000000000000000000" pitchFamily="2" charset="-78"/>
              </a:rPr>
              <a:t>المسلمون من بعدهم</a:t>
            </a:r>
            <a:r>
              <a:rPr lang="ar-SA" sz="2700" b="1" dirty="0">
                <a:solidFill>
                  <a:schemeClr val="tx1"/>
                </a:solidFill>
                <a:latin typeface="Sakkal Majalla" panose="02000000000000000000" pitchFamily="2" charset="-78"/>
                <a:cs typeface="Sakkal Majalla" panose="02000000000000000000" pitchFamily="2" charset="-78"/>
              </a:rPr>
              <a:t> لأمر</a:t>
            </a:r>
            <a:r>
              <a:rPr lang="ar-BH" sz="2700" b="1" dirty="0">
                <a:solidFill>
                  <a:schemeClr val="tx1"/>
                </a:solidFill>
                <a:latin typeface="Sakkal Majalla" panose="02000000000000000000" pitchFamily="2" charset="-78"/>
                <a:cs typeface="Sakkal Majalla" panose="02000000000000000000" pitchFamily="2" charset="-78"/>
              </a:rPr>
              <a:t> الله</a:t>
            </a:r>
            <a:r>
              <a:rPr lang="ar-SA" sz="2700" b="1" dirty="0">
                <a:solidFill>
                  <a:schemeClr val="tx1"/>
                </a:solidFill>
                <a:latin typeface="Sakkal Majalla" panose="02000000000000000000" pitchFamily="2" charset="-78"/>
                <a:cs typeface="Sakkal Majalla" panose="02000000000000000000" pitchFamily="2" charset="-78"/>
              </a:rPr>
              <a:t> وأمر رسوله</a:t>
            </a:r>
            <a:r>
              <a:rPr lang="ar-BH" sz="2700" b="1" dirty="0">
                <a:solidFill>
                  <a:schemeClr val="tx1"/>
                </a:solidFill>
                <a:latin typeface="Sakkal Majalla" panose="02000000000000000000" pitchFamily="2" charset="-78"/>
                <a:cs typeface="Sakkal Majalla" panose="02000000000000000000" pitchFamily="2" charset="-78"/>
              </a:rPr>
              <a:t> </a:t>
            </a:r>
            <a:r>
              <a:rPr lang="ar-BH" sz="2700" b="1" dirty="0">
                <a:solidFill>
                  <a:schemeClr val="tx1"/>
                </a:solidFill>
                <a:latin typeface="Sakkal Majalla" panose="02000000000000000000" pitchFamily="2" charset="-78"/>
                <a:cs typeface="Sakkal Majalla" panose="02000000000000000000" pitchFamily="2" charset="-78"/>
                <a:sym typeface="AGA Arabesque" panose="05010101010101010101" pitchFamily="2" charset="2"/>
              </a:rPr>
              <a:t></a:t>
            </a:r>
            <a:r>
              <a:rPr lang="ar-SA" sz="2700" b="1" dirty="0">
                <a:solidFill>
                  <a:schemeClr val="tx1"/>
                </a:solidFill>
                <a:latin typeface="Sakkal Majalla" panose="02000000000000000000" pitchFamily="2" charset="-78"/>
                <a:cs typeface="Sakkal Majalla" panose="02000000000000000000" pitchFamily="2" charset="-78"/>
              </a:rPr>
              <a:t> </a:t>
            </a:r>
            <a:r>
              <a:rPr lang="ar-BH" sz="2700" b="1" dirty="0">
                <a:solidFill>
                  <a:schemeClr val="tx1"/>
                </a:solidFill>
                <a:latin typeface="Sakkal Majalla" panose="02000000000000000000" pitchFamily="2" charset="-78"/>
                <a:cs typeface="Sakkal Majalla" panose="02000000000000000000" pitchFamily="2" charset="-78"/>
              </a:rPr>
              <a:t>فقد </a:t>
            </a:r>
            <a:r>
              <a:rPr lang="ar-SA" sz="2700" b="1" dirty="0">
                <a:solidFill>
                  <a:schemeClr val="tx1"/>
                </a:solidFill>
                <a:latin typeface="Sakkal Majalla" panose="02000000000000000000" pitchFamily="2" charset="-78"/>
                <a:cs typeface="Sakkal Majalla" panose="02000000000000000000" pitchFamily="2" charset="-78"/>
              </a:rPr>
              <a:t>حبّب الله تعالى إلى قلوبهم الإيمان ورغّبهم فيه بالبراهين الدّالة على صدقه، وكرّه سبحانه وتعالى في قلوب المؤمنين الكفر</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 لأن</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ه يتناقض مع الإيمان بالله وتوحيده، وكرّه إلى نفوسهم الفسوق، لأن</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ه خروج عن دين الله، كما كرّه إليهم العصيان وحر</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م </a:t>
            </a:r>
            <a:r>
              <a:rPr lang="ar-BH" sz="2700" b="1" dirty="0">
                <a:solidFill>
                  <a:schemeClr val="tx1"/>
                </a:solidFill>
                <a:latin typeface="Sakkal Majalla" panose="02000000000000000000" pitchFamily="2" charset="-78"/>
                <a:cs typeface="Sakkal Majalla" panose="02000000000000000000" pitchFamily="2" charset="-78"/>
              </a:rPr>
              <a:t>عليهم </a:t>
            </a:r>
            <a:r>
              <a:rPr lang="ar-SA" sz="2700" b="1" dirty="0">
                <a:solidFill>
                  <a:schemeClr val="tx1"/>
                </a:solidFill>
                <a:latin typeface="Sakkal Majalla" panose="02000000000000000000" pitchFamily="2" charset="-78"/>
                <a:cs typeface="Sakkal Majalla" panose="02000000000000000000" pitchFamily="2" charset="-78"/>
              </a:rPr>
              <a:t>المعاصي بأنواعها</a:t>
            </a:r>
            <a:r>
              <a:rPr lang="ar-BH" sz="2700" b="1" dirty="0">
                <a:solidFill>
                  <a:schemeClr val="tx1"/>
                </a:solidFill>
                <a:latin typeface="Sakkal Majalla" panose="02000000000000000000" pitchFamily="2" charset="-78"/>
                <a:cs typeface="Sakkal Majalla" panose="02000000000000000000" pitchFamily="2" charset="-78"/>
              </a:rPr>
              <a:t>.</a:t>
            </a:r>
          </a:p>
          <a:p>
            <a:pPr algn="just" rtl="1">
              <a:lnSpc>
                <a:spcPct val="150000"/>
              </a:lnSpc>
            </a:pPr>
            <a:r>
              <a:rPr lang="ar-SA" sz="2700" b="1" dirty="0">
                <a:solidFill>
                  <a:schemeClr val="tx1"/>
                </a:solidFill>
                <a:latin typeface="Sakkal Majalla" panose="02000000000000000000" pitchFamily="2" charset="-78"/>
                <a:cs typeface="Sakkal Majalla" panose="02000000000000000000" pitchFamily="2" charset="-78"/>
              </a:rPr>
              <a:t>ثم أخبرت الآية </a:t>
            </a:r>
            <a:r>
              <a:rPr lang="ar-BH" sz="2700" b="1" dirty="0">
                <a:solidFill>
                  <a:schemeClr val="tx1"/>
                </a:solidFill>
                <a:latin typeface="Sakkal Majalla" panose="02000000000000000000" pitchFamily="2" charset="-78"/>
                <a:cs typeface="Sakkal Majalla" panose="02000000000000000000" pitchFamily="2" charset="-78"/>
              </a:rPr>
              <a:t>الثانية </a:t>
            </a:r>
            <a:r>
              <a:rPr lang="ar-SA" sz="2700" b="1" dirty="0">
                <a:solidFill>
                  <a:schemeClr val="tx1"/>
                </a:solidFill>
                <a:latin typeface="Sakkal Majalla" panose="02000000000000000000" pitchFamily="2" charset="-78"/>
                <a:cs typeface="Sakkal Majalla" panose="02000000000000000000" pitchFamily="2" charset="-78"/>
              </a:rPr>
              <a:t>أنّ المؤمنين الذين ي</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ق</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ب</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ل</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err="1">
                <a:solidFill>
                  <a:schemeClr val="tx1"/>
                </a:solidFill>
                <a:latin typeface="Sakkal Majalla" panose="02000000000000000000" pitchFamily="2" charset="-78"/>
                <a:cs typeface="Sakkal Majalla" panose="02000000000000000000" pitchFamily="2" charset="-78"/>
              </a:rPr>
              <a:t>ون</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 على الطاعات ويكف</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err="1">
                <a:solidFill>
                  <a:schemeClr val="tx1"/>
                </a:solidFill>
                <a:latin typeface="Sakkal Majalla" panose="02000000000000000000" pitchFamily="2" charset="-78"/>
                <a:cs typeface="Sakkal Majalla" panose="02000000000000000000" pitchFamily="2" charset="-78"/>
              </a:rPr>
              <a:t>ون</a:t>
            </a:r>
            <a:r>
              <a:rPr lang="ar-SA" sz="2700" b="1" dirty="0">
                <a:solidFill>
                  <a:schemeClr val="tx1"/>
                </a:solidFill>
                <a:latin typeface="Sakkal Majalla" panose="02000000000000000000" pitchFamily="2" charset="-78"/>
                <a:cs typeface="Sakkal Majalla" panose="02000000000000000000" pitchFamily="2" charset="-78"/>
              </a:rPr>
              <a:t> عن الكفر والفسوق والعصيان ويكرهون ذلك هم الذين منّ الله عليهم بالرشد والهداية ورجاحة العقل فلا يضلون أبدا .</a:t>
            </a:r>
          </a:p>
          <a:p>
            <a:pPr algn="just" rtl="1">
              <a:lnSpc>
                <a:spcPct val="150000"/>
              </a:lnSpc>
            </a:pPr>
            <a:r>
              <a:rPr lang="ar-SA" sz="2700" b="1" dirty="0">
                <a:solidFill>
                  <a:schemeClr val="tx1"/>
                </a:solidFill>
                <a:latin typeface="Sakkal Majalla" panose="02000000000000000000" pitchFamily="2" charset="-78"/>
                <a:cs typeface="Sakkal Majalla" panose="02000000000000000000" pitchFamily="2" charset="-78"/>
              </a:rPr>
              <a:t>إنّ حبّ الإيمان وكُره الكفر من نعم الله الكثيرة التي أنعم بها على المؤمنين، وهو سبحانه وتعالى متفضل على عباده</a:t>
            </a:r>
            <a:r>
              <a:rPr lang="ar-BH" sz="2700" b="1" dirty="0">
                <a:solidFill>
                  <a:schemeClr val="tx1"/>
                </a:solidFill>
                <a:latin typeface="Sakkal Majalla" panose="02000000000000000000" pitchFamily="2" charset="-78"/>
                <a:cs typeface="Sakkal Majalla" panose="02000000000000000000" pitchFamily="2" charset="-78"/>
              </a:rPr>
              <a:t> </a:t>
            </a:r>
            <a:r>
              <a:rPr lang="ar-SA" sz="2700" b="1" dirty="0">
                <a:solidFill>
                  <a:schemeClr val="tx1"/>
                </a:solidFill>
                <a:latin typeface="Sakkal Majalla" panose="02000000000000000000" pitchFamily="2" charset="-78"/>
                <a:cs typeface="Sakkal Majalla" panose="02000000000000000000" pitchFamily="2" charset="-78"/>
              </a:rPr>
              <a:t>وهو العليم بأحوالهم وتصرفاتهم، قال تعالى : </a:t>
            </a:r>
            <a:r>
              <a:rPr lang="ar-SA" sz="27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ف</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ضْلا مِّنَ اللَّهِ وَنِعْمَةً وَاللَّهُ عَلِيمٌ حَكِيمٌ</a:t>
            </a:r>
            <a:r>
              <a:rPr lang="ar-SA" sz="27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a:t>
            </a:r>
          </a:p>
        </p:txBody>
      </p:sp>
    </p:spTree>
    <p:extLst>
      <p:ext uri="{BB962C8B-B14F-4D97-AF65-F5344CB8AC3E}">
        <p14:creationId xmlns:p14="http://schemas.microsoft.com/office/powerpoint/2010/main" val="27007131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4952673" y="325551"/>
            <a:ext cx="2286653"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نشاط</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5" name="Parallelogram 67">
            <a:extLst>
              <a:ext uri="{FF2B5EF4-FFF2-40B4-BE49-F238E27FC236}">
                <a16:creationId xmlns:a16="http://schemas.microsoft.com/office/drawing/2014/main" id="{6AE05FD7-8E76-484B-8EA7-9631D1A51A95}"/>
              </a:ext>
            </a:extLst>
          </p:cNvPr>
          <p:cNvSpPr/>
          <p:nvPr/>
        </p:nvSpPr>
        <p:spPr>
          <a:xfrm>
            <a:off x="4952673" y="1717244"/>
            <a:ext cx="2286653" cy="503930"/>
          </a:xfrm>
          <a:prstGeom prst="flowChartTerminator">
            <a:avLst/>
          </a:prstGeom>
          <a:solidFill>
            <a:schemeClr val="bg1"/>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الإجابة</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1" name="Rectangle: Rounded Corners 10">
            <a:extLst>
              <a:ext uri="{FF2B5EF4-FFF2-40B4-BE49-F238E27FC236}">
                <a16:creationId xmlns:a16="http://schemas.microsoft.com/office/drawing/2014/main" id="{0F43773A-B00D-453C-912A-3A154EA51E83}"/>
              </a:ext>
            </a:extLst>
          </p:cNvPr>
          <p:cNvSpPr/>
          <p:nvPr/>
        </p:nvSpPr>
        <p:spPr>
          <a:xfrm>
            <a:off x="6126991" y="2352895"/>
            <a:ext cx="5691587" cy="1971689"/>
          </a:xfrm>
          <a:prstGeom prst="roundRect">
            <a:avLst/>
          </a:prstGeom>
          <a:solidFill>
            <a:schemeClr val="accent2">
              <a:lumMod val="20000"/>
              <a:lumOff val="80000"/>
            </a:schemeClr>
          </a:solidFill>
          <a:ln>
            <a:solidFill>
              <a:schemeClr val="accent4">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ما النتيجة لو استجاب رسول الله</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لرغبات بعض المسلمين في الأمور التي لم يأت بها الشرع؟</a:t>
            </a:r>
            <a:endPar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Rectangle: Rounded Corners 11">
            <a:extLst>
              <a:ext uri="{FF2B5EF4-FFF2-40B4-BE49-F238E27FC236}">
                <a16:creationId xmlns:a16="http://schemas.microsoft.com/office/drawing/2014/main" id="{6F5E6328-D0BD-408A-9F51-E420C0C7D7C9}"/>
              </a:ext>
            </a:extLst>
          </p:cNvPr>
          <p:cNvSpPr/>
          <p:nvPr/>
        </p:nvSpPr>
        <p:spPr>
          <a:xfrm>
            <a:off x="373417" y="2358136"/>
            <a:ext cx="5691588" cy="1971689"/>
          </a:xfrm>
          <a:prstGeom prst="roundRect">
            <a:avLst/>
          </a:prstGeom>
          <a:solidFill>
            <a:schemeClr val="accent2">
              <a:lumMod val="40000"/>
              <a:lumOff val="60000"/>
            </a:schemeClr>
          </a:solidFill>
          <a:ln>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lnSpc>
                <a:spcPct val="150000"/>
              </a:lnSpc>
              <a:defRPr/>
            </a:pPr>
            <a:r>
              <a:rPr lang="ar-BH" sz="2800" b="1" dirty="0">
                <a:solidFill>
                  <a:srgbClr val="FF0000"/>
                </a:solidFill>
                <a:latin typeface="Sakkal Majalla" panose="02000000000000000000" pitchFamily="2" charset="-78"/>
                <a:cs typeface="Sakkal Majalla" panose="02000000000000000000" pitchFamily="2" charset="-78"/>
              </a:rPr>
              <a:t>النتيجة هي أنّهم سيلحقهم العنتُ والمشقَّة، وسيتعرضون للفساد والهلاك.</a:t>
            </a:r>
            <a:endParaRPr kumimoji="0" lang="ar-BH" sz="2800" b="1" i="0" u="none" strike="noStrike" kern="120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endParaRPr>
          </a:p>
        </p:txBody>
      </p:sp>
      <p:sp>
        <p:nvSpPr>
          <p:cNvPr id="13" name="Rectangle: Rounded Corners 12">
            <a:extLst>
              <a:ext uri="{FF2B5EF4-FFF2-40B4-BE49-F238E27FC236}">
                <a16:creationId xmlns:a16="http://schemas.microsoft.com/office/drawing/2014/main" id="{32CB9597-21C2-45B5-AA32-9E0EFC69CC08}"/>
              </a:ext>
            </a:extLst>
          </p:cNvPr>
          <p:cNvSpPr/>
          <p:nvPr/>
        </p:nvSpPr>
        <p:spPr>
          <a:xfrm>
            <a:off x="6126992" y="4387675"/>
            <a:ext cx="5660590" cy="1971677"/>
          </a:xfrm>
          <a:prstGeom prst="roundRect">
            <a:avLst/>
          </a:prstGeom>
          <a:solidFill>
            <a:schemeClr val="accent6">
              <a:lumMod val="20000"/>
              <a:lumOff val="80000"/>
            </a:schemeClr>
          </a:solidFill>
          <a:ln>
            <a:solidFill>
              <a:schemeClr val="accent6">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5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أبرز  فضل وجود سنّة</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 النبيّ </a:t>
            </a:r>
            <a:r>
              <a:rPr kumimoji="0" lang="ar-BH" sz="2800" b="1" i="0" u="none" strike="noStrike" kern="1200" cap="none" spc="0" normalizeH="0" noProof="0" dirty="0">
                <a:ln>
                  <a:noFill/>
                </a:ln>
                <a:solidFill>
                  <a:prstClr val="black"/>
                </a:solidFill>
                <a:effectLst/>
                <a:uLnTx/>
                <a:uFillTx/>
                <a:latin typeface="Sakkal Majalla" panose="02000000000000000000" pitchFamily="2" charset="-78"/>
                <a:ea typeface="+mn-ea"/>
                <a:cs typeface="Sakkal Majalla" panose="02000000000000000000" pitchFamily="2" charset="-78"/>
                <a:sym typeface="AGA Arabesque" panose="05010101010101010101" pitchFamily="2" charset="2"/>
              </a:rPr>
              <a:t> بين المسلمين إلى قيام الساعة.</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4" name="Rectangle: Rounded Corners 13">
            <a:extLst>
              <a:ext uri="{FF2B5EF4-FFF2-40B4-BE49-F238E27FC236}">
                <a16:creationId xmlns:a16="http://schemas.microsoft.com/office/drawing/2014/main" id="{C73BF23A-BF65-4032-9C1F-A2A7D30224A3}"/>
              </a:ext>
            </a:extLst>
          </p:cNvPr>
          <p:cNvSpPr/>
          <p:nvPr/>
        </p:nvSpPr>
        <p:spPr>
          <a:xfrm>
            <a:off x="373418" y="4386485"/>
            <a:ext cx="5691588" cy="1965979"/>
          </a:xfrm>
          <a:prstGeom prst="roundRect">
            <a:avLst/>
          </a:prstGeom>
          <a:solidFill>
            <a:schemeClr val="accent6">
              <a:lumMod val="40000"/>
              <a:lumOff val="60000"/>
            </a:schemeClr>
          </a:solidFill>
          <a:ln>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defRPr/>
            </a:pPr>
            <a:r>
              <a:rPr lang="ar-BH" sz="2800" b="1" dirty="0">
                <a:solidFill>
                  <a:srgbClr val="FF0000"/>
                </a:solidFill>
                <a:latin typeface="Sakkal Majalla" panose="02000000000000000000" pitchFamily="2" charset="-78"/>
                <a:cs typeface="Sakkal Majalla" panose="02000000000000000000" pitchFamily="2" charset="-78"/>
              </a:rPr>
              <a:t>بقاء سنّة النبيّ </a:t>
            </a:r>
            <a:r>
              <a:rPr lang="ar-BH" sz="2800" b="1" dirty="0">
                <a:solidFill>
                  <a:srgbClr val="FF0000"/>
                </a:solidFill>
                <a:latin typeface="Sakkal Majalla" panose="02000000000000000000" pitchFamily="2" charset="-78"/>
                <a:cs typeface="Sakkal Majalla" panose="02000000000000000000" pitchFamily="2" charset="-78"/>
                <a:sym typeface="AGA Arabesque" panose="05010101010101010101" pitchFamily="2" charset="2"/>
              </a:rPr>
              <a:t> </a:t>
            </a:r>
            <a:r>
              <a:rPr lang="ar-BH" sz="2800" b="1" dirty="0">
                <a:solidFill>
                  <a:srgbClr val="FF0000"/>
                </a:solidFill>
                <a:latin typeface="Sakkal Majalla" panose="02000000000000000000" pitchFamily="2" charset="-78"/>
                <a:cs typeface="Sakkal Majalla" panose="02000000000000000000" pitchFamily="2" charset="-78"/>
              </a:rPr>
              <a:t>بين المسلمين حتى تقوم الساعة له آثارٌ جليلةٌ، فهم يتعلمون منها ويسترشدون بها، فهي توجّههم وتربّيهم التربية الإيمانيّة الحقَّة، وتنجّيهم من عذاب الآخرة.</a:t>
            </a:r>
          </a:p>
        </p:txBody>
      </p:sp>
      <p:sp>
        <p:nvSpPr>
          <p:cNvPr id="22" name="Flowchart: Terminator 21">
            <a:extLst>
              <a:ext uri="{FF2B5EF4-FFF2-40B4-BE49-F238E27FC236}">
                <a16:creationId xmlns:a16="http://schemas.microsoft.com/office/drawing/2014/main" id="{B8880B0F-E3E7-4C55-9339-56AA8FD550C4}"/>
              </a:ext>
            </a:extLst>
          </p:cNvPr>
          <p:cNvSpPr/>
          <p:nvPr/>
        </p:nvSpPr>
        <p:spPr>
          <a:xfrm>
            <a:off x="1455892" y="976473"/>
            <a:ext cx="9280206" cy="614291"/>
          </a:xfrm>
          <a:prstGeom prst="flowChartTermina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BH" sz="3200" b="1" dirty="0">
                <a:latin typeface="Sakkal Majalla" panose="02000000000000000000" pitchFamily="2" charset="-78"/>
                <a:cs typeface="Sakkal Majalla" panose="02000000000000000000" pitchFamily="2" charset="-78"/>
              </a:rPr>
              <a:t>من خلال الآية الكريمة الأولى، أجب عمّا يأتي:</a:t>
            </a:r>
            <a:endParaRPr lang="en-US" sz="3200" b="1" dirty="0">
              <a:latin typeface="Sakkal Majalla" panose="02000000000000000000" pitchFamily="2" charset="-78"/>
              <a:cs typeface="Sakkal Majalla" panose="02000000000000000000" pitchFamily="2" charset="-78"/>
            </a:endParaRPr>
          </a:p>
        </p:txBody>
      </p:sp>
      <p:sp>
        <p:nvSpPr>
          <p:cNvPr id="21" name="Speech Bubble: Rectangle with Corners Rounded 20">
            <a:extLst>
              <a:ext uri="{FF2B5EF4-FFF2-40B4-BE49-F238E27FC236}">
                <a16:creationId xmlns:a16="http://schemas.microsoft.com/office/drawing/2014/main" id="{0E2F6389-FC70-41A7-8858-B3F3527880A2}"/>
              </a:ext>
            </a:extLst>
          </p:cNvPr>
          <p:cNvSpPr/>
          <p:nvPr/>
        </p:nvSpPr>
        <p:spPr>
          <a:xfrm>
            <a:off x="10059220" y="1249468"/>
            <a:ext cx="1856838" cy="809442"/>
          </a:xfrm>
          <a:prstGeom prst="wedgeRoundRectCallout">
            <a:avLst>
              <a:gd name="adj1" fmla="val -50709"/>
              <a:gd name="adj2" fmla="val 93847"/>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3" name="Speech Bubble: Rectangle with Corners Rounded 22">
            <a:extLst>
              <a:ext uri="{FF2B5EF4-FFF2-40B4-BE49-F238E27FC236}">
                <a16:creationId xmlns:a16="http://schemas.microsoft.com/office/drawing/2014/main" id="{CB98E110-61DC-4CB4-AF42-3D9F0F242376}"/>
              </a:ext>
            </a:extLst>
          </p:cNvPr>
          <p:cNvSpPr/>
          <p:nvPr/>
        </p:nvSpPr>
        <p:spPr>
          <a:xfrm>
            <a:off x="10059220" y="1249468"/>
            <a:ext cx="1856838" cy="809442"/>
          </a:xfrm>
          <a:prstGeom prst="wedgeRoundRectCallout">
            <a:avLst>
              <a:gd name="adj1" fmla="val -50710"/>
              <a:gd name="adj2" fmla="val 9576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بارك الله فيك</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4" name="Title 1">
            <a:extLst>
              <a:ext uri="{FF2B5EF4-FFF2-40B4-BE49-F238E27FC236}">
                <a16:creationId xmlns:a16="http://schemas.microsoft.com/office/drawing/2014/main" id="{FC545149-C870-48FC-A6C9-8884C04AF24F}"/>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Tree>
    <p:extLst>
      <p:ext uri="{BB962C8B-B14F-4D97-AF65-F5344CB8AC3E}">
        <p14:creationId xmlns:p14="http://schemas.microsoft.com/office/powerpoint/2010/main" val="37357665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1000" fill="hold"/>
                                        <p:tgtEl>
                                          <p:spTgt spid="22"/>
                                        </p:tgtEl>
                                        <p:attrNameLst>
                                          <p:attrName>ppt_w</p:attrName>
                                        </p:attrNameLst>
                                      </p:cBhvr>
                                      <p:tavLst>
                                        <p:tav tm="0">
                                          <p:val>
                                            <p:fltVal val="0"/>
                                          </p:val>
                                        </p:tav>
                                        <p:tav tm="100000">
                                          <p:val>
                                            <p:strVal val="#ppt_w"/>
                                          </p:val>
                                        </p:tav>
                                      </p:tavLst>
                                    </p:anim>
                                    <p:anim calcmode="lin" valueType="num">
                                      <p:cBhvr>
                                        <p:cTn id="14" dur="1000" fill="hold"/>
                                        <p:tgtEl>
                                          <p:spTgt spid="22"/>
                                        </p:tgtEl>
                                        <p:attrNameLst>
                                          <p:attrName>ppt_h</p:attrName>
                                        </p:attrNameLst>
                                      </p:cBhvr>
                                      <p:tavLst>
                                        <p:tav tm="0">
                                          <p:val>
                                            <p:fltVal val="0"/>
                                          </p:val>
                                        </p:tav>
                                        <p:tav tm="100000">
                                          <p:val>
                                            <p:strVal val="#ppt_h"/>
                                          </p:val>
                                        </p:tav>
                                      </p:tavLst>
                                    </p:anim>
                                    <p:animEffect transition="in" filter="fade">
                                      <p:cBhvr>
                                        <p:cTn id="15" dur="1000"/>
                                        <p:tgtEl>
                                          <p:spTgt spid="22"/>
                                        </p:tgtEl>
                                      </p:cBhvr>
                                    </p:animEffect>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anim calcmode="lin" valueType="num">
                                      <p:cBhvr>
                                        <p:cTn id="20" dur="2000" fill="hold"/>
                                        <p:tgtEl>
                                          <p:spTgt spid="11"/>
                                        </p:tgtEl>
                                        <p:attrNameLst>
                                          <p:attrName>ppt_x</p:attrName>
                                        </p:attrNameLst>
                                      </p:cBhvr>
                                      <p:tavLst>
                                        <p:tav tm="0">
                                          <p:val>
                                            <p:strVal val="#ppt_x"/>
                                          </p:val>
                                        </p:tav>
                                        <p:tav tm="100000">
                                          <p:val>
                                            <p:strVal val="#ppt_x"/>
                                          </p:val>
                                        </p:tav>
                                      </p:tavLst>
                                    </p:anim>
                                    <p:anim calcmode="lin" valueType="num">
                                      <p:cBhvr>
                                        <p:cTn id="21" dur="2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2000"/>
                                        <p:tgtEl>
                                          <p:spTgt spid="13"/>
                                        </p:tgtEl>
                                      </p:cBhvr>
                                    </p:animEffect>
                                    <p:anim calcmode="lin" valueType="num">
                                      <p:cBhvr>
                                        <p:cTn id="26" dur="2000" fill="hold"/>
                                        <p:tgtEl>
                                          <p:spTgt spid="13"/>
                                        </p:tgtEl>
                                        <p:attrNameLst>
                                          <p:attrName>ppt_x</p:attrName>
                                        </p:attrNameLst>
                                      </p:cBhvr>
                                      <p:tavLst>
                                        <p:tav tm="0">
                                          <p:val>
                                            <p:strVal val="#ppt_x"/>
                                          </p:val>
                                        </p:tav>
                                        <p:tav tm="100000">
                                          <p:val>
                                            <p:strVal val="#ppt_x"/>
                                          </p:val>
                                        </p:tav>
                                      </p:tavLst>
                                    </p:anim>
                                    <p:anim calcmode="lin" valueType="num">
                                      <p:cBhvr>
                                        <p:cTn id="27" dur="2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31"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2000" fill="hold"/>
                                        <p:tgtEl>
                                          <p:spTgt spid="12"/>
                                        </p:tgtEl>
                                        <p:attrNameLst>
                                          <p:attrName>ppt_w</p:attrName>
                                        </p:attrNameLst>
                                      </p:cBhvr>
                                      <p:tavLst>
                                        <p:tav tm="0">
                                          <p:val>
                                            <p:fltVal val="0"/>
                                          </p:val>
                                        </p:tav>
                                        <p:tav tm="100000">
                                          <p:val>
                                            <p:strVal val="#ppt_w"/>
                                          </p:val>
                                        </p:tav>
                                      </p:tavLst>
                                    </p:anim>
                                    <p:anim calcmode="lin" valueType="num">
                                      <p:cBhvr>
                                        <p:cTn id="32" dur="2000" fill="hold"/>
                                        <p:tgtEl>
                                          <p:spTgt spid="12"/>
                                        </p:tgtEl>
                                        <p:attrNameLst>
                                          <p:attrName>ppt_h</p:attrName>
                                        </p:attrNameLst>
                                      </p:cBhvr>
                                      <p:tavLst>
                                        <p:tav tm="0">
                                          <p:val>
                                            <p:fltVal val="0"/>
                                          </p:val>
                                        </p:tav>
                                        <p:tav tm="100000">
                                          <p:val>
                                            <p:strVal val="#ppt_h"/>
                                          </p:val>
                                        </p:tav>
                                      </p:tavLst>
                                    </p:anim>
                                    <p:anim calcmode="lin" valueType="num">
                                      <p:cBhvr>
                                        <p:cTn id="33" dur="2000" fill="hold"/>
                                        <p:tgtEl>
                                          <p:spTgt spid="12"/>
                                        </p:tgtEl>
                                        <p:attrNameLst>
                                          <p:attrName>style.rotation</p:attrName>
                                        </p:attrNameLst>
                                      </p:cBhvr>
                                      <p:tavLst>
                                        <p:tav tm="0">
                                          <p:val>
                                            <p:fltVal val="90"/>
                                          </p:val>
                                        </p:tav>
                                        <p:tav tm="100000">
                                          <p:val>
                                            <p:fltVal val="0"/>
                                          </p:val>
                                        </p:tav>
                                      </p:tavLst>
                                    </p:anim>
                                    <p:animEffect transition="in" filter="fade">
                                      <p:cBhvr>
                                        <p:cTn id="34" dur="2000"/>
                                        <p:tgtEl>
                                          <p:spTgt spid="12"/>
                                        </p:tgtEl>
                                      </p:cBhvr>
                                    </p:animEffect>
                                  </p:childTnLst>
                                </p:cTn>
                              </p:par>
                            </p:childTnLst>
                          </p:cTn>
                        </p:par>
                        <p:par>
                          <p:cTn id="35" fill="hold">
                            <p:stCondLst>
                              <p:cond delay="9000"/>
                            </p:stCondLst>
                            <p:childTnLst>
                              <p:par>
                                <p:cTn id="36" presetID="31"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2000" fill="hold"/>
                                        <p:tgtEl>
                                          <p:spTgt spid="14"/>
                                        </p:tgtEl>
                                        <p:attrNameLst>
                                          <p:attrName>ppt_w</p:attrName>
                                        </p:attrNameLst>
                                      </p:cBhvr>
                                      <p:tavLst>
                                        <p:tav tm="0">
                                          <p:val>
                                            <p:fltVal val="0"/>
                                          </p:val>
                                        </p:tav>
                                        <p:tav tm="100000">
                                          <p:val>
                                            <p:strVal val="#ppt_w"/>
                                          </p:val>
                                        </p:tav>
                                      </p:tavLst>
                                    </p:anim>
                                    <p:anim calcmode="lin" valueType="num">
                                      <p:cBhvr>
                                        <p:cTn id="39" dur="2000" fill="hold"/>
                                        <p:tgtEl>
                                          <p:spTgt spid="14"/>
                                        </p:tgtEl>
                                        <p:attrNameLst>
                                          <p:attrName>ppt_h</p:attrName>
                                        </p:attrNameLst>
                                      </p:cBhvr>
                                      <p:tavLst>
                                        <p:tav tm="0">
                                          <p:val>
                                            <p:fltVal val="0"/>
                                          </p:val>
                                        </p:tav>
                                        <p:tav tm="100000">
                                          <p:val>
                                            <p:strVal val="#ppt_h"/>
                                          </p:val>
                                        </p:tav>
                                      </p:tavLst>
                                    </p:anim>
                                    <p:anim calcmode="lin" valueType="num">
                                      <p:cBhvr>
                                        <p:cTn id="40" dur="2000" fill="hold"/>
                                        <p:tgtEl>
                                          <p:spTgt spid="14"/>
                                        </p:tgtEl>
                                        <p:attrNameLst>
                                          <p:attrName>style.rotation</p:attrName>
                                        </p:attrNameLst>
                                      </p:cBhvr>
                                      <p:tavLst>
                                        <p:tav tm="0">
                                          <p:val>
                                            <p:fltVal val="90"/>
                                          </p:val>
                                        </p:tav>
                                        <p:tav tm="100000">
                                          <p:val>
                                            <p:fltVal val="0"/>
                                          </p:val>
                                        </p:tav>
                                      </p:tavLst>
                                    </p:anim>
                                    <p:animEffect transition="in" filter="fade">
                                      <p:cBhvr>
                                        <p:cTn id="41" dur="20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2000" fill="hold"/>
                                        <p:tgtEl>
                                          <p:spTgt spid="25"/>
                                        </p:tgtEl>
                                        <p:attrNameLst>
                                          <p:attrName>ppt_w</p:attrName>
                                        </p:attrNameLst>
                                      </p:cBhvr>
                                      <p:tavLst>
                                        <p:tav tm="0">
                                          <p:val>
                                            <p:fltVal val="0"/>
                                          </p:val>
                                        </p:tav>
                                        <p:tav tm="100000">
                                          <p:val>
                                            <p:strVal val="#ppt_w"/>
                                          </p:val>
                                        </p:tav>
                                      </p:tavLst>
                                    </p:anim>
                                    <p:anim calcmode="lin" valueType="num">
                                      <p:cBhvr>
                                        <p:cTn id="47" dur="2000" fill="hold"/>
                                        <p:tgtEl>
                                          <p:spTgt spid="25"/>
                                        </p:tgtEl>
                                        <p:attrNameLst>
                                          <p:attrName>ppt_h</p:attrName>
                                        </p:attrNameLst>
                                      </p:cBhvr>
                                      <p:tavLst>
                                        <p:tav tm="0">
                                          <p:val>
                                            <p:fltVal val="0"/>
                                          </p:val>
                                        </p:tav>
                                        <p:tav tm="100000">
                                          <p:val>
                                            <p:strVal val="#ppt_h"/>
                                          </p:val>
                                        </p:tav>
                                      </p:tavLst>
                                    </p:anim>
                                    <p:animEffect transition="in" filter="fade">
                                      <p:cBhvr>
                                        <p:cTn id="48" dur="2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12">
                                            <p:txEl>
                                              <p:pRg st="0" end="0"/>
                                            </p:txEl>
                                          </p:spTgt>
                                        </p:tgtEl>
                                        <p:attrNameLst>
                                          <p:attrName>style.visibility</p:attrName>
                                        </p:attrNameLst>
                                      </p:cBhvr>
                                      <p:to>
                                        <p:strVal val="visible"/>
                                      </p:to>
                                    </p:set>
                                    <p:anim by="(-#ppt_w*2)" calcmode="lin" valueType="num">
                                      <p:cBhvr rctx="PPT">
                                        <p:cTn id="53" dur="500" autoRev="1" fill="hold">
                                          <p:stCondLst>
                                            <p:cond delay="0"/>
                                          </p:stCondLst>
                                        </p:cTn>
                                        <p:tgtEl>
                                          <p:spTgt spid="12">
                                            <p:txEl>
                                              <p:pRg st="0" end="0"/>
                                            </p:txEl>
                                          </p:spTgt>
                                        </p:tgtEl>
                                        <p:attrNameLst>
                                          <p:attrName>ppt_w</p:attrName>
                                        </p:attrNameLst>
                                      </p:cBhvr>
                                    </p:anim>
                                    <p:anim by="(#ppt_w*0.50)" calcmode="lin" valueType="num">
                                      <p:cBhvr>
                                        <p:cTn id="54" dur="500" decel="50000" autoRev="1" fill="hold">
                                          <p:stCondLst>
                                            <p:cond delay="0"/>
                                          </p:stCondLst>
                                        </p:cTn>
                                        <p:tgtEl>
                                          <p:spTgt spid="12">
                                            <p:txEl>
                                              <p:pRg st="0" end="0"/>
                                            </p:txEl>
                                          </p:spTgt>
                                        </p:tgtEl>
                                        <p:attrNameLst>
                                          <p:attrName>ppt_x</p:attrName>
                                        </p:attrNameLst>
                                      </p:cBhvr>
                                    </p:anim>
                                    <p:anim from="(-#ppt_h/2)" to="(#ppt_y)" calcmode="lin" valueType="num">
                                      <p:cBhvr>
                                        <p:cTn id="55" dur="1000" fill="hold">
                                          <p:stCondLst>
                                            <p:cond delay="0"/>
                                          </p:stCondLst>
                                        </p:cTn>
                                        <p:tgtEl>
                                          <p:spTgt spid="12">
                                            <p:txEl>
                                              <p:pRg st="0" end="0"/>
                                            </p:txEl>
                                          </p:spTgt>
                                        </p:tgtEl>
                                        <p:attrNameLst>
                                          <p:attrName>ppt_y</p:attrName>
                                        </p:attrNameLst>
                                      </p:cBhvr>
                                    </p:anim>
                                    <p:animRot by="21600000">
                                      <p:cBhvr>
                                        <p:cTn id="56" dur="1000" fill="hold">
                                          <p:stCondLst>
                                            <p:cond delay="0"/>
                                          </p:stCondLst>
                                        </p:cTn>
                                        <p:tgtEl>
                                          <p:spTgt spid="12">
                                            <p:txEl>
                                              <p:pRg st="0" end="0"/>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6" presetClass="entr" presetSubtype="0" fill="hold" nodeType="clickEffect">
                                  <p:stCondLst>
                                    <p:cond delay="0"/>
                                  </p:stCondLst>
                                  <p:iterate type="lt">
                                    <p:tmPct val="10000"/>
                                  </p:iterate>
                                  <p:childTnLst>
                                    <p:set>
                                      <p:cBhvr>
                                        <p:cTn id="60" dur="1" fill="hold">
                                          <p:stCondLst>
                                            <p:cond delay="0"/>
                                          </p:stCondLst>
                                        </p:cTn>
                                        <p:tgtEl>
                                          <p:spTgt spid="14">
                                            <p:txEl>
                                              <p:pRg st="0" end="0"/>
                                            </p:txEl>
                                          </p:spTgt>
                                        </p:tgtEl>
                                        <p:attrNameLst>
                                          <p:attrName>style.visibility</p:attrName>
                                        </p:attrNameLst>
                                      </p:cBhvr>
                                      <p:to>
                                        <p:strVal val="visible"/>
                                      </p:to>
                                    </p:set>
                                    <p:anim by="(-#ppt_w*2)" calcmode="lin" valueType="num">
                                      <p:cBhvr rctx="PPT">
                                        <p:cTn id="61" dur="500" autoRev="1" fill="hold">
                                          <p:stCondLst>
                                            <p:cond delay="0"/>
                                          </p:stCondLst>
                                        </p:cTn>
                                        <p:tgtEl>
                                          <p:spTgt spid="14">
                                            <p:txEl>
                                              <p:pRg st="0" end="0"/>
                                            </p:txEl>
                                          </p:spTgt>
                                        </p:tgtEl>
                                        <p:attrNameLst>
                                          <p:attrName>ppt_w</p:attrName>
                                        </p:attrNameLst>
                                      </p:cBhvr>
                                    </p:anim>
                                    <p:anim by="(#ppt_w*0.50)" calcmode="lin" valueType="num">
                                      <p:cBhvr>
                                        <p:cTn id="62" dur="500" decel="50000" autoRev="1" fill="hold">
                                          <p:stCondLst>
                                            <p:cond delay="0"/>
                                          </p:stCondLst>
                                        </p:cTn>
                                        <p:tgtEl>
                                          <p:spTgt spid="14">
                                            <p:txEl>
                                              <p:pRg st="0" end="0"/>
                                            </p:txEl>
                                          </p:spTgt>
                                        </p:tgtEl>
                                        <p:attrNameLst>
                                          <p:attrName>ppt_x</p:attrName>
                                        </p:attrNameLst>
                                      </p:cBhvr>
                                    </p:anim>
                                    <p:anim from="(-#ppt_h/2)" to="(#ppt_y)" calcmode="lin" valueType="num">
                                      <p:cBhvr>
                                        <p:cTn id="63" dur="1000" fill="hold">
                                          <p:stCondLst>
                                            <p:cond delay="0"/>
                                          </p:stCondLst>
                                        </p:cTn>
                                        <p:tgtEl>
                                          <p:spTgt spid="14">
                                            <p:txEl>
                                              <p:pRg st="0" end="0"/>
                                            </p:txEl>
                                          </p:spTgt>
                                        </p:tgtEl>
                                        <p:attrNameLst>
                                          <p:attrName>ppt_y</p:attrName>
                                        </p:attrNameLst>
                                      </p:cBhvr>
                                    </p:anim>
                                    <p:animRot by="21600000">
                                      <p:cBhvr>
                                        <p:cTn id="64" dur="1000" fill="hold">
                                          <p:stCondLst>
                                            <p:cond delay="0"/>
                                          </p:stCondLst>
                                        </p:cTn>
                                        <p:tgtEl>
                                          <p:spTgt spid="14">
                                            <p:txEl>
                                              <p:pRg st="0" end="0"/>
                                            </p:txEl>
                                          </p:spTgt>
                                        </p:tgtEl>
                                        <p:attrNameLst>
                                          <p:attrName>r</p:attrName>
                                        </p:attrNameLst>
                                      </p:cBhvr>
                                    </p:animRot>
                                  </p:childTnLst>
                                </p:cTn>
                              </p:par>
                            </p:childTnLst>
                          </p:cTn>
                        </p:par>
                        <p:par>
                          <p:cTn id="65" fill="hold">
                            <p:stCondLst>
                              <p:cond delay="15300"/>
                            </p:stCondLst>
                            <p:childTnLst>
                              <p:par>
                                <p:cTn id="66" presetID="26" presetClass="entr" presetSubtype="0"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down)">
                                      <p:cBhvr>
                                        <p:cTn id="68" dur="580">
                                          <p:stCondLst>
                                            <p:cond delay="0"/>
                                          </p:stCondLst>
                                        </p:cTn>
                                        <p:tgtEl>
                                          <p:spTgt spid="21"/>
                                        </p:tgtEl>
                                      </p:cBhvr>
                                    </p:animEffect>
                                    <p:anim calcmode="lin" valueType="num">
                                      <p:cBhvr>
                                        <p:cTn id="6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4" dur="26">
                                          <p:stCondLst>
                                            <p:cond delay="650"/>
                                          </p:stCondLst>
                                        </p:cTn>
                                        <p:tgtEl>
                                          <p:spTgt spid="21"/>
                                        </p:tgtEl>
                                      </p:cBhvr>
                                      <p:to x="100000" y="60000"/>
                                    </p:animScale>
                                    <p:animScale>
                                      <p:cBhvr>
                                        <p:cTn id="75" dur="166" decel="50000">
                                          <p:stCondLst>
                                            <p:cond delay="676"/>
                                          </p:stCondLst>
                                        </p:cTn>
                                        <p:tgtEl>
                                          <p:spTgt spid="21"/>
                                        </p:tgtEl>
                                      </p:cBhvr>
                                      <p:to x="100000" y="100000"/>
                                    </p:animScale>
                                    <p:animScale>
                                      <p:cBhvr>
                                        <p:cTn id="76" dur="26">
                                          <p:stCondLst>
                                            <p:cond delay="1312"/>
                                          </p:stCondLst>
                                        </p:cTn>
                                        <p:tgtEl>
                                          <p:spTgt spid="21"/>
                                        </p:tgtEl>
                                      </p:cBhvr>
                                      <p:to x="100000" y="80000"/>
                                    </p:animScale>
                                    <p:animScale>
                                      <p:cBhvr>
                                        <p:cTn id="77" dur="166" decel="50000">
                                          <p:stCondLst>
                                            <p:cond delay="1338"/>
                                          </p:stCondLst>
                                        </p:cTn>
                                        <p:tgtEl>
                                          <p:spTgt spid="21"/>
                                        </p:tgtEl>
                                      </p:cBhvr>
                                      <p:to x="100000" y="100000"/>
                                    </p:animScale>
                                    <p:animScale>
                                      <p:cBhvr>
                                        <p:cTn id="78" dur="26">
                                          <p:stCondLst>
                                            <p:cond delay="1642"/>
                                          </p:stCondLst>
                                        </p:cTn>
                                        <p:tgtEl>
                                          <p:spTgt spid="21"/>
                                        </p:tgtEl>
                                      </p:cBhvr>
                                      <p:to x="100000" y="90000"/>
                                    </p:animScale>
                                    <p:animScale>
                                      <p:cBhvr>
                                        <p:cTn id="79" dur="166" decel="50000">
                                          <p:stCondLst>
                                            <p:cond delay="1668"/>
                                          </p:stCondLst>
                                        </p:cTn>
                                        <p:tgtEl>
                                          <p:spTgt spid="21"/>
                                        </p:tgtEl>
                                      </p:cBhvr>
                                      <p:to x="100000" y="100000"/>
                                    </p:animScale>
                                    <p:animScale>
                                      <p:cBhvr>
                                        <p:cTn id="80" dur="26">
                                          <p:stCondLst>
                                            <p:cond delay="1808"/>
                                          </p:stCondLst>
                                        </p:cTn>
                                        <p:tgtEl>
                                          <p:spTgt spid="21"/>
                                        </p:tgtEl>
                                      </p:cBhvr>
                                      <p:to x="100000" y="95000"/>
                                    </p:animScale>
                                    <p:animScale>
                                      <p:cBhvr>
                                        <p:cTn id="81" dur="166" decel="50000">
                                          <p:stCondLst>
                                            <p:cond delay="1834"/>
                                          </p:stCondLst>
                                        </p:cTn>
                                        <p:tgtEl>
                                          <p:spTgt spid="21"/>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80">
                                          <p:stCondLst>
                                            <p:cond delay="0"/>
                                          </p:stCondLst>
                                        </p:cTn>
                                        <p:tgtEl>
                                          <p:spTgt spid="23"/>
                                        </p:tgtEl>
                                      </p:cBhvr>
                                    </p:animEffect>
                                    <p:anim calcmode="lin" valueType="num">
                                      <p:cBhvr>
                                        <p:cTn id="8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92" dur="26">
                                          <p:stCondLst>
                                            <p:cond delay="650"/>
                                          </p:stCondLst>
                                        </p:cTn>
                                        <p:tgtEl>
                                          <p:spTgt spid="23"/>
                                        </p:tgtEl>
                                      </p:cBhvr>
                                      <p:to x="100000" y="60000"/>
                                    </p:animScale>
                                    <p:animScale>
                                      <p:cBhvr>
                                        <p:cTn id="93" dur="166" decel="50000">
                                          <p:stCondLst>
                                            <p:cond delay="676"/>
                                          </p:stCondLst>
                                        </p:cTn>
                                        <p:tgtEl>
                                          <p:spTgt spid="23"/>
                                        </p:tgtEl>
                                      </p:cBhvr>
                                      <p:to x="100000" y="100000"/>
                                    </p:animScale>
                                    <p:animScale>
                                      <p:cBhvr>
                                        <p:cTn id="94" dur="26">
                                          <p:stCondLst>
                                            <p:cond delay="1312"/>
                                          </p:stCondLst>
                                        </p:cTn>
                                        <p:tgtEl>
                                          <p:spTgt spid="23"/>
                                        </p:tgtEl>
                                      </p:cBhvr>
                                      <p:to x="100000" y="80000"/>
                                    </p:animScale>
                                    <p:animScale>
                                      <p:cBhvr>
                                        <p:cTn id="95" dur="166" decel="50000">
                                          <p:stCondLst>
                                            <p:cond delay="1338"/>
                                          </p:stCondLst>
                                        </p:cTn>
                                        <p:tgtEl>
                                          <p:spTgt spid="23"/>
                                        </p:tgtEl>
                                      </p:cBhvr>
                                      <p:to x="100000" y="100000"/>
                                    </p:animScale>
                                    <p:animScale>
                                      <p:cBhvr>
                                        <p:cTn id="96" dur="26">
                                          <p:stCondLst>
                                            <p:cond delay="1642"/>
                                          </p:stCondLst>
                                        </p:cTn>
                                        <p:tgtEl>
                                          <p:spTgt spid="23"/>
                                        </p:tgtEl>
                                      </p:cBhvr>
                                      <p:to x="100000" y="90000"/>
                                    </p:animScale>
                                    <p:animScale>
                                      <p:cBhvr>
                                        <p:cTn id="97" dur="166" decel="50000">
                                          <p:stCondLst>
                                            <p:cond delay="1668"/>
                                          </p:stCondLst>
                                        </p:cTn>
                                        <p:tgtEl>
                                          <p:spTgt spid="23"/>
                                        </p:tgtEl>
                                      </p:cBhvr>
                                      <p:to x="100000" y="100000"/>
                                    </p:animScale>
                                    <p:animScale>
                                      <p:cBhvr>
                                        <p:cTn id="98" dur="26">
                                          <p:stCondLst>
                                            <p:cond delay="1808"/>
                                          </p:stCondLst>
                                        </p:cTn>
                                        <p:tgtEl>
                                          <p:spTgt spid="23"/>
                                        </p:tgtEl>
                                      </p:cBhvr>
                                      <p:to x="100000" y="95000"/>
                                    </p:animScale>
                                    <p:animScale>
                                      <p:cBhvr>
                                        <p:cTn id="99"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25" grpId="0" animBg="1"/>
      <p:bldP spid="11" grpId="0" animBg="1"/>
      <p:bldP spid="12" grpId="0" animBg="1"/>
      <p:bldP spid="13" grpId="0" animBg="1"/>
      <p:bldP spid="14" grpId="0" animBg="1"/>
      <p:bldP spid="22" grpId="0" animBg="1"/>
      <p:bldP spid="21"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3" y="159418"/>
            <a:ext cx="4904249" cy="503930"/>
          </a:xfrm>
          <a:prstGeom prst="flowChartTerminator">
            <a:avLst/>
          </a:prstGeom>
          <a:solidFill>
            <a:schemeClr val="bg1"/>
          </a:solidFill>
          <a:ln w="635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الإصلاح</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بين المؤمنين واجب</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1" name="Parallelogram 67">
            <a:extLst>
              <a:ext uri="{FF2B5EF4-FFF2-40B4-BE49-F238E27FC236}">
                <a16:creationId xmlns:a16="http://schemas.microsoft.com/office/drawing/2014/main" id="{D9D2AC26-82D3-4DAD-9534-565E91819523}"/>
              </a:ext>
            </a:extLst>
          </p:cNvPr>
          <p:cNvSpPr/>
          <p:nvPr/>
        </p:nvSpPr>
        <p:spPr>
          <a:xfrm>
            <a:off x="3643873" y="3318738"/>
            <a:ext cx="4904249" cy="503930"/>
          </a:xfrm>
          <a:prstGeom prst="flowChartTerminator">
            <a:avLst/>
          </a:prstGeom>
          <a:solidFill>
            <a:schemeClr val="bg1"/>
          </a:solidFill>
          <a:ln w="635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SA"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التفسير</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2" name="Title 1">
            <a:extLst>
              <a:ext uri="{FF2B5EF4-FFF2-40B4-BE49-F238E27FC236}">
                <a16:creationId xmlns:a16="http://schemas.microsoft.com/office/drawing/2014/main" id="{399F483F-EAD1-4A1A-B1F4-ECE81F168609}"/>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6" name="Rectangle: Single Corner Rounded 5">
            <a:extLst>
              <a:ext uri="{FF2B5EF4-FFF2-40B4-BE49-F238E27FC236}">
                <a16:creationId xmlns:a16="http://schemas.microsoft.com/office/drawing/2014/main" id="{3EF5261D-B96A-4F7E-8A7E-F4238633A9D1}"/>
              </a:ext>
            </a:extLst>
          </p:cNvPr>
          <p:cNvSpPr/>
          <p:nvPr/>
        </p:nvSpPr>
        <p:spPr>
          <a:xfrm>
            <a:off x="366262" y="3948755"/>
            <a:ext cx="11459469" cy="2428113"/>
          </a:xfrm>
          <a:prstGeom prst="round1Rect">
            <a:avLst>
              <a:gd name="adj" fmla="val 9574"/>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rtl="1">
              <a:spcBef>
                <a:spcPts val="0"/>
              </a:spcBef>
              <a:spcAft>
                <a:spcPts val="0"/>
              </a:spcAft>
            </a:pP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بعد الحديث عن الإيمان جاءت </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الآيتان </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تتحدّث</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ان</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عن مقتضيات هذا الإيمان، ومنها وجوب الإصلاح بين المؤمنين إذا ح</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د</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ث</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شجار أو اختلاف أو قتال.</a:t>
            </a:r>
            <a:endParaRPr lang="en-US"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p>
            <a:pPr algn="just" rtl="1">
              <a:lnSpc>
                <a:spcPct val="115000"/>
              </a:lnSpc>
            </a:pP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فقد ح</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د</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ث</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شجار</a:t>
            </a:r>
            <a:r>
              <a:rPr lang="ar-BH" sz="2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بين عبد الله بن أُبي بن سلول وبين </a:t>
            </a:r>
            <a:r>
              <a:rPr lang="ar-BH"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رجل من الأنصار </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الذي انتصر لرسول الله</a:t>
            </a:r>
            <a:r>
              <a:rPr lang="en-US"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sym typeface="AGA Arabesque" panose="05010101010101010101" pitchFamily="2" charset="2"/>
              </a:rPr>
              <a:t></a:t>
            </a:r>
            <a:r>
              <a:rPr lang="en-US"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 </a:t>
            </a:r>
            <a:r>
              <a:rPr lang="ar-BH" sz="26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 وغضب لكلّ واحد منهما أصحابُه، فتضاربوا بالجريد والأيدي والنّعال، </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فنزل قوله تعالى: </a:t>
            </a:r>
            <a:r>
              <a:rPr lang="ar-SA" sz="2400" b="1"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وَإِن طَائِفَتَانِ مِنَ الْمُؤْمِنِينَ اقْتَتَلُوا ...</a:t>
            </a:r>
            <a:r>
              <a:rPr lang="ar-SA" sz="2800" b="1" dirty="0">
                <a:solidFill>
                  <a:schemeClr val="tx1"/>
                </a:solidFill>
                <a:latin typeface="Calibri" panose="020F0502020204030204" pitchFamily="34" charset="0"/>
                <a:ea typeface="Calibri" panose="020F0502020204030204" pitchFamily="34" charset="0"/>
                <a:cs typeface="QCF2BSML" panose="02000400000000000000" pitchFamily="2" charset="2"/>
              </a:rPr>
              <a:t> </a:t>
            </a:r>
            <a:r>
              <a:rPr lang="ar-SA" sz="2400" b="1"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a:t>
            </a:r>
            <a:endParaRPr lang="en-US" sz="2600" b="1"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pic>
        <p:nvPicPr>
          <p:cNvPr id="8" name="Picture 7">
            <a:extLst>
              <a:ext uri="{FF2B5EF4-FFF2-40B4-BE49-F238E27FC236}">
                <a16:creationId xmlns:a16="http://schemas.microsoft.com/office/drawing/2014/main" id="{115C255D-AD4E-467E-B62C-44328FE6D682}"/>
              </a:ext>
            </a:extLst>
          </p:cNvPr>
          <p:cNvPicPr>
            <a:picLocks noChangeAspect="1"/>
          </p:cNvPicPr>
          <p:nvPr/>
        </p:nvPicPr>
        <p:blipFill>
          <a:blip r:embed="rId4">
            <a:duotone>
              <a:schemeClr val="accent1">
                <a:shade val="45000"/>
                <a:satMod val="135000"/>
              </a:schemeClr>
              <a:prstClr val="white"/>
            </a:duotone>
          </a:blip>
          <a:stretch>
            <a:fillRect/>
          </a:stretch>
        </p:blipFill>
        <p:spPr>
          <a:xfrm>
            <a:off x="319535" y="807600"/>
            <a:ext cx="11552921" cy="2469094"/>
          </a:xfrm>
          <a:prstGeom prst="rect">
            <a:avLst/>
          </a:prstGeom>
        </p:spPr>
      </p:pic>
      <p:pic>
        <p:nvPicPr>
          <p:cNvPr id="9" name="الآيتان 9-10">
            <a:hlinkClick r:id="" action="ppaction://media"/>
            <a:extLst>
              <a:ext uri="{FF2B5EF4-FFF2-40B4-BE49-F238E27FC236}">
                <a16:creationId xmlns:a16="http://schemas.microsoft.com/office/drawing/2014/main" id="{57C8E488-9EF4-40FF-8A8E-39F5F770ABB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36591" y="106166"/>
            <a:ext cx="609600" cy="609600"/>
          </a:xfrm>
          <a:prstGeom prst="rect">
            <a:avLst/>
          </a:prstGeom>
        </p:spPr>
      </p:pic>
    </p:spTree>
    <p:extLst>
      <p:ext uri="{BB962C8B-B14F-4D97-AF65-F5344CB8AC3E}">
        <p14:creationId xmlns:p14="http://schemas.microsoft.com/office/powerpoint/2010/main" val="756746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16" presetClass="entr" presetSubtype="2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1000"/>
                                        <p:tgtEl>
                                          <p:spTgt spid="8"/>
                                        </p:tgtEl>
                                      </p:cBhvr>
                                    </p:animEffect>
                                  </p:childTnLst>
                                </p:cTn>
                              </p:par>
                            </p:childTnLst>
                          </p:cTn>
                        </p:par>
                        <p:par>
                          <p:cTn id="14" fill="hold">
                            <p:stCondLst>
                              <p:cond delay="3000"/>
                            </p:stCondLst>
                            <p:childTnLst>
                              <p:par>
                                <p:cTn id="15" presetID="1" presetClass="mediacall" presetSubtype="0" fill="hold" nodeType="afterEffect">
                                  <p:stCondLst>
                                    <p:cond delay="0"/>
                                  </p:stCondLst>
                                  <p:childTnLst>
                                    <p:cmd type="call" cmd="playFrom(0.0)">
                                      <p:cBhvr>
                                        <p:cTn id="16" dur="55849" fill="hold"/>
                                        <p:tgtEl>
                                          <p:spTgt spid="9"/>
                                        </p:tgtEl>
                                      </p:cBhvr>
                                    </p:cmd>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2000" fill="hold"/>
                                        <p:tgtEl>
                                          <p:spTgt spid="11"/>
                                        </p:tgtEl>
                                        <p:attrNameLst>
                                          <p:attrName>ppt_w</p:attrName>
                                        </p:attrNameLst>
                                      </p:cBhvr>
                                      <p:tavLst>
                                        <p:tav tm="0">
                                          <p:val>
                                            <p:fltVal val="0"/>
                                          </p:val>
                                        </p:tav>
                                        <p:tav tm="100000">
                                          <p:val>
                                            <p:strVal val="#ppt_w"/>
                                          </p:val>
                                        </p:tav>
                                      </p:tavLst>
                                    </p:anim>
                                    <p:anim calcmode="lin" valueType="num">
                                      <p:cBhvr>
                                        <p:cTn id="22" dur="2000" fill="hold"/>
                                        <p:tgtEl>
                                          <p:spTgt spid="11"/>
                                        </p:tgtEl>
                                        <p:attrNameLst>
                                          <p:attrName>ppt_h</p:attrName>
                                        </p:attrNameLst>
                                      </p:cBhvr>
                                      <p:tavLst>
                                        <p:tav tm="0">
                                          <p:val>
                                            <p:fltVal val="0"/>
                                          </p:val>
                                        </p:tav>
                                        <p:tav tm="100000">
                                          <p:val>
                                            <p:strVal val="#ppt_h"/>
                                          </p:val>
                                        </p:tav>
                                      </p:tavLst>
                                    </p:anim>
                                    <p:animEffect transition="in" filter="fade">
                                      <p:cBhvr>
                                        <p:cTn id="23" dur="2000"/>
                                        <p:tgtEl>
                                          <p:spTgt spid="11"/>
                                        </p:tgtEl>
                                      </p:cBhvr>
                                    </p:animEffect>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0" fill="hold" display="0">
                  <p:stCondLst>
                    <p:cond delay="indefinite"/>
                  </p:stCondLst>
                  <p:endCondLst>
                    <p:cond evt="onStopAudio" delay="0">
                      <p:tgtEl>
                        <p:sldTgt/>
                      </p:tgtEl>
                    </p:cond>
                  </p:endCondLst>
                </p:cTn>
                <p:tgtEl>
                  <p:spTgt spid="9"/>
                </p:tgtEl>
              </p:cMediaNode>
            </p:audio>
          </p:childTnLst>
        </p:cTn>
      </p:par>
    </p:tnLst>
    <p:bldLst>
      <p:bldP spid="83"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Parallelogram 67">
            <a:extLst>
              <a:ext uri="{FF2B5EF4-FFF2-40B4-BE49-F238E27FC236}">
                <a16:creationId xmlns:a16="http://schemas.microsoft.com/office/drawing/2014/main" id="{A644FB3C-ECAF-439C-90C7-ED38A5F39256}"/>
              </a:ext>
            </a:extLst>
          </p:cNvPr>
          <p:cNvSpPr/>
          <p:nvPr/>
        </p:nvSpPr>
        <p:spPr>
          <a:xfrm>
            <a:off x="3643871" y="499937"/>
            <a:ext cx="4904249" cy="503930"/>
          </a:xfrm>
          <a:prstGeom prst="flowChartTerminator">
            <a:avLst/>
          </a:prstGeom>
          <a:solidFill>
            <a:schemeClr val="bg1"/>
          </a:solidFill>
          <a:ln w="635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0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الإصلاح</a:t>
            </a:r>
            <a:r>
              <a:rPr kumimoji="0" lang="ar-BH" sz="3000" b="1" i="0" u="none" strike="noStrike" kern="1200" cap="none" spc="0" normalizeH="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 بين المؤمنين واجب</a:t>
            </a:r>
            <a:endParaRPr kumimoji="0" lang="ar-SA" sz="30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grpSp>
        <p:nvGrpSpPr>
          <p:cNvPr id="17" name="Group 16">
            <a:extLst>
              <a:ext uri="{FF2B5EF4-FFF2-40B4-BE49-F238E27FC236}">
                <a16:creationId xmlns:a16="http://schemas.microsoft.com/office/drawing/2014/main" id="{9B1C78B4-82AB-4A74-A246-6608E753117B}"/>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6DFD2AF1-8817-4000-BA37-C5EFAF44A5E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FAB2D0C-8521-49CF-B7EF-6DB10296980B}"/>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6000"/>
                </a:lnSpc>
                <a:spcBef>
                  <a:spcPts val="0"/>
                </a:spcBef>
                <a:spcAft>
                  <a:spcPts val="800"/>
                </a:spcAft>
                <a:buClrTx/>
                <a:buSzTx/>
                <a:buFontTx/>
                <a:buNone/>
                <a:tabLst/>
                <a:defRPr/>
              </a:pPr>
              <a:r>
                <a:rPr kumimoji="0" lang="ar-BH" sz="14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akkal Majalla" panose="02000000000000000000" pitchFamily="2" charset="-78"/>
                </a:rPr>
                <a:t>وزارة التربية والتعليم – الفصل الدراسي الثاني 2020-2021م</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grpSp>
      <p:sp>
        <p:nvSpPr>
          <p:cNvPr id="12" name="Title 1">
            <a:extLst>
              <a:ext uri="{FF2B5EF4-FFF2-40B4-BE49-F238E27FC236}">
                <a16:creationId xmlns:a16="http://schemas.microsoft.com/office/drawing/2014/main" id="{399F483F-EAD1-4A1A-B1F4-ECE81F168609}"/>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6" name="Rectangle: Single Corner Rounded 5">
            <a:extLst>
              <a:ext uri="{FF2B5EF4-FFF2-40B4-BE49-F238E27FC236}">
                <a16:creationId xmlns:a16="http://schemas.microsoft.com/office/drawing/2014/main" id="{3EF5261D-B96A-4F7E-8A7E-F4238633A9D1}"/>
              </a:ext>
            </a:extLst>
          </p:cNvPr>
          <p:cNvSpPr/>
          <p:nvPr/>
        </p:nvSpPr>
        <p:spPr>
          <a:xfrm>
            <a:off x="366262" y="1193181"/>
            <a:ext cx="11459469" cy="4828478"/>
          </a:xfrm>
          <a:prstGeom prst="round1Rect">
            <a:avLst>
              <a:gd name="adj" fmla="val 9574"/>
            </a:avLst>
          </a:prstGeom>
          <a:no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lnSpc>
                <a:spcPct val="150000"/>
              </a:lnSpc>
            </a:pP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إنّ الآيتين وضّحتا لنا مراتب التدخل والإصلاح عند التخاصم والتنازع على النحو الآتي:</a:t>
            </a:r>
          </a:p>
          <a:p>
            <a:pPr algn="just" rtl="1">
              <a:lnSpc>
                <a:spcPct val="150000"/>
              </a:lnSpc>
            </a:pPr>
            <a:r>
              <a:rPr lang="ar-SA"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1. ينبغي أن نبدأ بإقناع ال</a:t>
            </a:r>
            <a:r>
              <a:rPr lang="ar-BH"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فريقين</a:t>
            </a:r>
            <a:r>
              <a:rPr lang="ar-SA"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 بالتوقف عن القتال، وعليهما الاستجابة.</a:t>
            </a:r>
          </a:p>
          <a:p>
            <a:pPr algn="just" rtl="1">
              <a:lnSpc>
                <a:spcPct val="150000"/>
              </a:lnSpc>
            </a:pPr>
            <a:r>
              <a:rPr lang="ar-SA"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2. إن لم تستجب فئة من الفئتين فهي الفئة الباغية الظالمة، فيجب التدخل لإيقافها عن القتال ودفع ظلمها بقتالها حتى تذعن لأمر المصلحين.</a:t>
            </a:r>
          </a:p>
          <a:p>
            <a:pPr algn="just" rtl="1">
              <a:lnSpc>
                <a:spcPct val="150000"/>
              </a:lnSpc>
            </a:pPr>
            <a:r>
              <a:rPr lang="ar-SA"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3. إن تمّ ذلك تقدّم أهل الإصلاح من المؤمنين وحكّموا الله ورسوله في النزاع وحكموا بالعدل بين المتنازعين</a:t>
            </a:r>
            <a:r>
              <a:rPr lang="ar-BH" sz="2800" dirty="0">
                <a:solidFill>
                  <a:srgbClr val="FF0000"/>
                </a:solidFill>
                <a:latin typeface="Sakkal Majalla" panose="02000000000000000000" pitchFamily="2" charset="-78"/>
                <a:ea typeface="Calibri" panose="020F0502020204030204" pitchFamily="34" charset="0"/>
                <a:cs typeface="Sakkal Majalla" panose="02000000000000000000" pitchFamily="2" charset="-78"/>
              </a:rPr>
              <a:t>.</a:t>
            </a:r>
          </a:p>
          <a:p>
            <a:pPr algn="just" rtl="1">
              <a:lnSpc>
                <a:spcPct val="150000"/>
              </a:lnSpc>
            </a:pPr>
            <a:r>
              <a:rPr lang="ar-SA" sz="28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والآية الثانية تؤكّد وتذكِّر بوجوب الإصلاح بين المؤمنين، ووجوب تقوى الله في نفس المصلح، فلا يظلم ولا يجور، فإنّ التقوى سبب تنزُّل رحمة الله على عباده، قال تعالى: </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2800" b="1"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وَاتَّقُوا اللَّهَ لَعَلَّكُمْ تُرْحَمُونَ</a:t>
            </a:r>
            <a:r>
              <a:rPr lang="ar-SA" sz="2800" dirty="0">
                <a:solidFill>
                  <a:schemeClr val="tx1"/>
                </a:solidFill>
                <a:latin typeface="Times New Roman" panose="02020603050405020304" pitchFamily="18" charset="0"/>
                <a:ea typeface="Times New Roman" panose="02020603050405020304" pitchFamily="18" charset="0"/>
                <a:cs typeface="DecoType Naskh" panose="02010400000000000000" pitchFamily="2" charset="-78"/>
              </a:rPr>
              <a:t>}</a:t>
            </a:r>
            <a:r>
              <a:rPr lang="ar-SA" sz="3200" dirty="0">
                <a:solidFill>
                  <a:schemeClr val="tx1"/>
                </a:solidFill>
                <a:latin typeface="Sakkal Majalla" panose="02000000000000000000" pitchFamily="2" charset="-78"/>
                <a:ea typeface="Calibri" panose="020F0502020204030204" pitchFamily="34" charset="0"/>
                <a:cs typeface="Sakkal Majalla" panose="02000000000000000000" pitchFamily="2" charset="-78"/>
              </a:rPr>
              <a:t>.</a:t>
            </a:r>
            <a:endParaRPr lang="en-US" sz="2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33799043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2000" fill="hold"/>
                                        <p:tgtEl>
                                          <p:spTgt spid="83"/>
                                        </p:tgtEl>
                                        <p:attrNameLst>
                                          <p:attrName>ppt_w</p:attrName>
                                        </p:attrNameLst>
                                      </p:cBhvr>
                                      <p:tavLst>
                                        <p:tav tm="0">
                                          <p:val>
                                            <p:fltVal val="0"/>
                                          </p:val>
                                        </p:tav>
                                        <p:tav tm="100000">
                                          <p:val>
                                            <p:strVal val="#ppt_w"/>
                                          </p:val>
                                        </p:tav>
                                      </p:tavLst>
                                    </p:anim>
                                    <p:anim calcmode="lin" valueType="num">
                                      <p:cBhvr>
                                        <p:cTn id="8" dur="2000" fill="hold"/>
                                        <p:tgtEl>
                                          <p:spTgt spid="83"/>
                                        </p:tgtEl>
                                        <p:attrNameLst>
                                          <p:attrName>ppt_h</p:attrName>
                                        </p:attrNameLst>
                                      </p:cBhvr>
                                      <p:tavLst>
                                        <p:tav tm="0">
                                          <p:val>
                                            <p:fltVal val="0"/>
                                          </p:val>
                                        </p:tav>
                                        <p:tav tm="100000">
                                          <p:val>
                                            <p:strVal val="#ppt_h"/>
                                          </p:val>
                                        </p:tav>
                                      </p:tavLst>
                                    </p:anim>
                                    <p:animEffect transition="in" filter="fade">
                                      <p:cBhvr>
                                        <p:cTn id="9" dur="2000"/>
                                        <p:tgtEl>
                                          <p:spTgt spid="83"/>
                                        </p:tgtEl>
                                      </p:cBhvr>
                                    </p:animEffect>
                                  </p:childTnLst>
                                </p:cTn>
                              </p:par>
                            </p:childTnLst>
                          </p:cTn>
                        </p:par>
                        <p:par>
                          <p:cTn id="10" fill="hold">
                            <p:stCondLst>
                              <p:cond delay="2000"/>
                            </p:stCondLst>
                            <p:childTnLst>
                              <p:par>
                                <p:cTn id="11" presetID="47"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A8D95341-3FF7-48D0-B2A8-EC657DB8C3EE}"/>
              </a:ext>
            </a:extLst>
          </p:cNvPr>
          <p:cNvGrpSpPr/>
          <p:nvPr/>
        </p:nvGrpSpPr>
        <p:grpSpPr>
          <a:xfrm>
            <a:off x="309489" y="6418912"/>
            <a:ext cx="11459469" cy="423042"/>
            <a:chOff x="309489" y="6418912"/>
            <a:chExt cx="11459469" cy="423042"/>
          </a:xfrm>
        </p:grpSpPr>
        <p:cxnSp>
          <p:nvCxnSpPr>
            <p:cNvPr id="18" name="Straight Connector 17">
              <a:extLst>
                <a:ext uri="{FF2B5EF4-FFF2-40B4-BE49-F238E27FC236}">
                  <a16:creationId xmlns:a16="http://schemas.microsoft.com/office/drawing/2014/main" id="{257AA249-0BA4-404A-B255-4DB4580B35FD}"/>
                </a:ext>
              </a:extLst>
            </p:cNvPr>
            <p:cNvCxnSpPr>
              <a:cxnSpLocks/>
            </p:cNvCxnSpPr>
            <p:nvPr/>
          </p:nvCxnSpPr>
          <p:spPr>
            <a:xfrm>
              <a:off x="309489" y="6418912"/>
              <a:ext cx="1145946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48A34E9-1B92-4E3C-8E30-572767C582E5}"/>
                </a:ext>
              </a:extLst>
            </p:cNvPr>
            <p:cNvSpPr>
              <a:spLocks/>
            </p:cNvSpPr>
            <p:nvPr/>
          </p:nvSpPr>
          <p:spPr>
            <a:xfrm>
              <a:off x="8349483" y="6460954"/>
              <a:ext cx="3419475"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–الفصل الدراسي الثاني 2020-2021م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21" name="Rectangle: Rounded Corners 20">
            <a:extLst>
              <a:ext uri="{FF2B5EF4-FFF2-40B4-BE49-F238E27FC236}">
                <a16:creationId xmlns:a16="http://schemas.microsoft.com/office/drawing/2014/main" id="{574F7E07-457D-4337-93DB-1D3168484AC9}"/>
              </a:ext>
            </a:extLst>
          </p:cNvPr>
          <p:cNvSpPr/>
          <p:nvPr/>
        </p:nvSpPr>
        <p:spPr>
          <a:xfrm>
            <a:off x="1438759" y="1234093"/>
            <a:ext cx="9314481" cy="656589"/>
          </a:xfrm>
          <a:custGeom>
            <a:avLst/>
            <a:gdLst>
              <a:gd name="connsiteX0" fmla="*/ 0 w 9314481"/>
              <a:gd name="connsiteY0" fmla="*/ 109434 h 656589"/>
              <a:gd name="connsiteX1" fmla="*/ 109434 w 9314481"/>
              <a:gd name="connsiteY1" fmla="*/ 0 h 656589"/>
              <a:gd name="connsiteX2" fmla="*/ 586954 w 9314481"/>
              <a:gd name="connsiteY2" fmla="*/ 0 h 656589"/>
              <a:gd name="connsiteX3" fmla="*/ 1337342 w 9314481"/>
              <a:gd name="connsiteY3" fmla="*/ 0 h 656589"/>
              <a:gd name="connsiteX4" fmla="*/ 2087730 w 9314481"/>
              <a:gd name="connsiteY4" fmla="*/ 0 h 656589"/>
              <a:gd name="connsiteX5" fmla="*/ 2747162 w 9314481"/>
              <a:gd name="connsiteY5" fmla="*/ 0 h 656589"/>
              <a:gd name="connsiteX6" fmla="*/ 3406594 w 9314481"/>
              <a:gd name="connsiteY6" fmla="*/ 0 h 656589"/>
              <a:gd name="connsiteX7" fmla="*/ 3793157 w 9314481"/>
              <a:gd name="connsiteY7" fmla="*/ 0 h 656589"/>
              <a:gd name="connsiteX8" fmla="*/ 4361633 w 9314481"/>
              <a:gd name="connsiteY8" fmla="*/ 0 h 656589"/>
              <a:gd name="connsiteX9" fmla="*/ 4839153 w 9314481"/>
              <a:gd name="connsiteY9" fmla="*/ 0 h 656589"/>
              <a:gd name="connsiteX10" fmla="*/ 5134760 w 9314481"/>
              <a:gd name="connsiteY10" fmla="*/ 0 h 656589"/>
              <a:gd name="connsiteX11" fmla="*/ 5612280 w 9314481"/>
              <a:gd name="connsiteY11" fmla="*/ 0 h 656589"/>
              <a:gd name="connsiteX12" fmla="*/ 6271712 w 9314481"/>
              <a:gd name="connsiteY12" fmla="*/ 0 h 656589"/>
              <a:gd name="connsiteX13" fmla="*/ 6749231 w 9314481"/>
              <a:gd name="connsiteY13" fmla="*/ 0 h 656589"/>
              <a:gd name="connsiteX14" fmla="*/ 7226751 w 9314481"/>
              <a:gd name="connsiteY14" fmla="*/ 0 h 656589"/>
              <a:gd name="connsiteX15" fmla="*/ 7977139 w 9314481"/>
              <a:gd name="connsiteY15" fmla="*/ 0 h 656589"/>
              <a:gd name="connsiteX16" fmla="*/ 8545615 w 9314481"/>
              <a:gd name="connsiteY16" fmla="*/ 0 h 656589"/>
              <a:gd name="connsiteX17" fmla="*/ 9205047 w 9314481"/>
              <a:gd name="connsiteY17" fmla="*/ 0 h 656589"/>
              <a:gd name="connsiteX18" fmla="*/ 9314481 w 9314481"/>
              <a:gd name="connsiteY18" fmla="*/ 109434 h 656589"/>
              <a:gd name="connsiteX19" fmla="*/ 9314481 w 9314481"/>
              <a:gd name="connsiteY19" fmla="*/ 547155 h 656589"/>
              <a:gd name="connsiteX20" fmla="*/ 9205047 w 9314481"/>
              <a:gd name="connsiteY20" fmla="*/ 656589 h 656589"/>
              <a:gd name="connsiteX21" fmla="*/ 8909440 w 9314481"/>
              <a:gd name="connsiteY21" fmla="*/ 656589 h 656589"/>
              <a:gd name="connsiteX22" fmla="*/ 8159052 w 9314481"/>
              <a:gd name="connsiteY22" fmla="*/ 656589 h 656589"/>
              <a:gd name="connsiteX23" fmla="*/ 7590576 w 9314481"/>
              <a:gd name="connsiteY23" fmla="*/ 656589 h 656589"/>
              <a:gd name="connsiteX24" fmla="*/ 7204012 w 9314481"/>
              <a:gd name="connsiteY24" fmla="*/ 656589 h 656589"/>
              <a:gd name="connsiteX25" fmla="*/ 6908405 w 9314481"/>
              <a:gd name="connsiteY25" fmla="*/ 656589 h 656589"/>
              <a:gd name="connsiteX26" fmla="*/ 6430885 w 9314481"/>
              <a:gd name="connsiteY26" fmla="*/ 656589 h 656589"/>
              <a:gd name="connsiteX27" fmla="*/ 5680497 w 9314481"/>
              <a:gd name="connsiteY27" fmla="*/ 656589 h 656589"/>
              <a:gd name="connsiteX28" fmla="*/ 4930109 w 9314481"/>
              <a:gd name="connsiteY28" fmla="*/ 656589 h 656589"/>
              <a:gd name="connsiteX29" fmla="*/ 4543545 w 9314481"/>
              <a:gd name="connsiteY29" fmla="*/ 656589 h 656589"/>
              <a:gd name="connsiteX30" fmla="*/ 4247938 w 9314481"/>
              <a:gd name="connsiteY30" fmla="*/ 656589 h 656589"/>
              <a:gd name="connsiteX31" fmla="*/ 3952330 w 9314481"/>
              <a:gd name="connsiteY31" fmla="*/ 656589 h 656589"/>
              <a:gd name="connsiteX32" fmla="*/ 3201942 w 9314481"/>
              <a:gd name="connsiteY32" fmla="*/ 656589 h 656589"/>
              <a:gd name="connsiteX33" fmla="*/ 2906335 w 9314481"/>
              <a:gd name="connsiteY33" fmla="*/ 656589 h 656589"/>
              <a:gd name="connsiteX34" fmla="*/ 2246903 w 9314481"/>
              <a:gd name="connsiteY34" fmla="*/ 656589 h 656589"/>
              <a:gd name="connsiteX35" fmla="*/ 1587471 w 9314481"/>
              <a:gd name="connsiteY35" fmla="*/ 656589 h 656589"/>
              <a:gd name="connsiteX36" fmla="*/ 837083 w 9314481"/>
              <a:gd name="connsiteY36" fmla="*/ 656589 h 656589"/>
              <a:gd name="connsiteX37" fmla="*/ 109434 w 9314481"/>
              <a:gd name="connsiteY37" fmla="*/ 656589 h 656589"/>
              <a:gd name="connsiteX38" fmla="*/ 0 w 9314481"/>
              <a:gd name="connsiteY38" fmla="*/ 547155 h 656589"/>
              <a:gd name="connsiteX39" fmla="*/ 0 w 9314481"/>
              <a:gd name="connsiteY39" fmla="*/ 109434 h 65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9314481" h="656589" extrusionOk="0">
                <a:moveTo>
                  <a:pt x="0" y="109434"/>
                </a:moveTo>
                <a:cubicBezTo>
                  <a:pt x="11130" y="38992"/>
                  <a:pt x="50620" y="-2660"/>
                  <a:pt x="109434" y="0"/>
                </a:cubicBezTo>
                <a:cubicBezTo>
                  <a:pt x="306421" y="-56733"/>
                  <a:pt x="442129" y="20153"/>
                  <a:pt x="586954" y="0"/>
                </a:cubicBezTo>
                <a:cubicBezTo>
                  <a:pt x="731779" y="-20153"/>
                  <a:pt x="1128004" y="43381"/>
                  <a:pt x="1337342" y="0"/>
                </a:cubicBezTo>
                <a:cubicBezTo>
                  <a:pt x="1546680" y="-43381"/>
                  <a:pt x="1867363" y="85911"/>
                  <a:pt x="2087730" y="0"/>
                </a:cubicBezTo>
                <a:cubicBezTo>
                  <a:pt x="2308097" y="-85911"/>
                  <a:pt x="2593241" y="35186"/>
                  <a:pt x="2747162" y="0"/>
                </a:cubicBezTo>
                <a:cubicBezTo>
                  <a:pt x="2901083" y="-35186"/>
                  <a:pt x="3241220" y="76766"/>
                  <a:pt x="3406594" y="0"/>
                </a:cubicBezTo>
                <a:cubicBezTo>
                  <a:pt x="3571968" y="-76766"/>
                  <a:pt x="3668732" y="32659"/>
                  <a:pt x="3793157" y="0"/>
                </a:cubicBezTo>
                <a:cubicBezTo>
                  <a:pt x="3917582" y="-32659"/>
                  <a:pt x="4118065" y="45267"/>
                  <a:pt x="4361633" y="0"/>
                </a:cubicBezTo>
                <a:cubicBezTo>
                  <a:pt x="4605201" y="-45267"/>
                  <a:pt x="4614128" y="33377"/>
                  <a:pt x="4839153" y="0"/>
                </a:cubicBezTo>
                <a:cubicBezTo>
                  <a:pt x="5064178" y="-33377"/>
                  <a:pt x="5064125" y="28745"/>
                  <a:pt x="5134760" y="0"/>
                </a:cubicBezTo>
                <a:cubicBezTo>
                  <a:pt x="5205395" y="-28745"/>
                  <a:pt x="5387085" y="39921"/>
                  <a:pt x="5612280" y="0"/>
                </a:cubicBezTo>
                <a:cubicBezTo>
                  <a:pt x="5837475" y="-39921"/>
                  <a:pt x="5945033" y="73025"/>
                  <a:pt x="6271712" y="0"/>
                </a:cubicBezTo>
                <a:cubicBezTo>
                  <a:pt x="6598391" y="-73025"/>
                  <a:pt x="6623578" y="23212"/>
                  <a:pt x="6749231" y="0"/>
                </a:cubicBezTo>
                <a:cubicBezTo>
                  <a:pt x="6874884" y="-23212"/>
                  <a:pt x="7002845" y="17488"/>
                  <a:pt x="7226751" y="0"/>
                </a:cubicBezTo>
                <a:cubicBezTo>
                  <a:pt x="7450657" y="-17488"/>
                  <a:pt x="7738116" y="77482"/>
                  <a:pt x="7977139" y="0"/>
                </a:cubicBezTo>
                <a:cubicBezTo>
                  <a:pt x="8216162" y="-77482"/>
                  <a:pt x="8328520" y="39559"/>
                  <a:pt x="8545615" y="0"/>
                </a:cubicBezTo>
                <a:cubicBezTo>
                  <a:pt x="8762710" y="-39559"/>
                  <a:pt x="8979840" y="20878"/>
                  <a:pt x="9205047" y="0"/>
                </a:cubicBezTo>
                <a:cubicBezTo>
                  <a:pt x="9269316" y="-224"/>
                  <a:pt x="9315692" y="48022"/>
                  <a:pt x="9314481" y="109434"/>
                </a:cubicBezTo>
                <a:cubicBezTo>
                  <a:pt x="9350374" y="226755"/>
                  <a:pt x="9298417" y="442947"/>
                  <a:pt x="9314481" y="547155"/>
                </a:cubicBezTo>
                <a:cubicBezTo>
                  <a:pt x="9325536" y="603931"/>
                  <a:pt x="9268110" y="658098"/>
                  <a:pt x="9205047" y="656589"/>
                </a:cubicBezTo>
                <a:cubicBezTo>
                  <a:pt x="9067567" y="659732"/>
                  <a:pt x="9022933" y="646197"/>
                  <a:pt x="8909440" y="656589"/>
                </a:cubicBezTo>
                <a:cubicBezTo>
                  <a:pt x="8795947" y="666981"/>
                  <a:pt x="8527287" y="625934"/>
                  <a:pt x="8159052" y="656589"/>
                </a:cubicBezTo>
                <a:cubicBezTo>
                  <a:pt x="7790817" y="687244"/>
                  <a:pt x="7712213" y="618531"/>
                  <a:pt x="7590576" y="656589"/>
                </a:cubicBezTo>
                <a:cubicBezTo>
                  <a:pt x="7468939" y="694647"/>
                  <a:pt x="7377457" y="631322"/>
                  <a:pt x="7204012" y="656589"/>
                </a:cubicBezTo>
                <a:cubicBezTo>
                  <a:pt x="7030567" y="681856"/>
                  <a:pt x="6999214" y="651819"/>
                  <a:pt x="6908405" y="656589"/>
                </a:cubicBezTo>
                <a:cubicBezTo>
                  <a:pt x="6817596" y="661359"/>
                  <a:pt x="6528525" y="619806"/>
                  <a:pt x="6430885" y="656589"/>
                </a:cubicBezTo>
                <a:cubicBezTo>
                  <a:pt x="6333245" y="693372"/>
                  <a:pt x="5858921" y="597579"/>
                  <a:pt x="5680497" y="656589"/>
                </a:cubicBezTo>
                <a:cubicBezTo>
                  <a:pt x="5502073" y="715599"/>
                  <a:pt x="5194763" y="647514"/>
                  <a:pt x="4930109" y="656589"/>
                </a:cubicBezTo>
                <a:cubicBezTo>
                  <a:pt x="4665455" y="665664"/>
                  <a:pt x="4693664" y="618790"/>
                  <a:pt x="4543545" y="656589"/>
                </a:cubicBezTo>
                <a:cubicBezTo>
                  <a:pt x="4393426" y="694388"/>
                  <a:pt x="4323413" y="622454"/>
                  <a:pt x="4247938" y="656589"/>
                </a:cubicBezTo>
                <a:cubicBezTo>
                  <a:pt x="4172463" y="690724"/>
                  <a:pt x="4035004" y="633348"/>
                  <a:pt x="3952330" y="656589"/>
                </a:cubicBezTo>
                <a:cubicBezTo>
                  <a:pt x="3869656" y="679830"/>
                  <a:pt x="3444573" y="566926"/>
                  <a:pt x="3201942" y="656589"/>
                </a:cubicBezTo>
                <a:cubicBezTo>
                  <a:pt x="2959311" y="746252"/>
                  <a:pt x="2995645" y="622903"/>
                  <a:pt x="2906335" y="656589"/>
                </a:cubicBezTo>
                <a:cubicBezTo>
                  <a:pt x="2817025" y="690275"/>
                  <a:pt x="2417145" y="608934"/>
                  <a:pt x="2246903" y="656589"/>
                </a:cubicBezTo>
                <a:cubicBezTo>
                  <a:pt x="2076661" y="704244"/>
                  <a:pt x="1741861" y="581785"/>
                  <a:pt x="1587471" y="656589"/>
                </a:cubicBezTo>
                <a:cubicBezTo>
                  <a:pt x="1433081" y="731393"/>
                  <a:pt x="991751" y="585026"/>
                  <a:pt x="837083" y="656589"/>
                </a:cubicBezTo>
                <a:cubicBezTo>
                  <a:pt x="682415" y="728152"/>
                  <a:pt x="368154" y="582034"/>
                  <a:pt x="109434" y="656589"/>
                </a:cubicBezTo>
                <a:cubicBezTo>
                  <a:pt x="49890" y="643884"/>
                  <a:pt x="3999" y="606386"/>
                  <a:pt x="0" y="547155"/>
                </a:cubicBezTo>
                <a:cubicBezTo>
                  <a:pt x="-20792" y="349263"/>
                  <a:pt x="29043" y="219605"/>
                  <a:pt x="0" y="109434"/>
                </a:cubicBezTo>
                <a:close/>
              </a:path>
            </a:pathLst>
          </a:custGeom>
          <a:noFill/>
          <a:ln w="38100">
            <a:extLst>
              <a:ext uri="{C807C97D-BFC1-408E-A445-0C87EB9F89A2}">
                <ask:lineSketchStyleProps xmlns:ask="http://schemas.microsoft.com/office/drawing/2018/sketchyshapes" xmlns="" sd="139899601">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BH" sz="2800" b="1" dirty="0">
                <a:solidFill>
                  <a:prstClr val="black"/>
                </a:solidFill>
                <a:latin typeface="Sakkal Majalla" panose="02000000000000000000" pitchFamily="2" charset="-78"/>
                <a:cs typeface="Sakkal Majalla" panose="02000000000000000000" pitchFamily="2" charset="-78"/>
              </a:rPr>
              <a:t>وضّح خطوات الإصلاح بين المؤمنين التي وردت في الآية</a:t>
            </a:r>
            <a:r>
              <a:rPr lang="ar-SA" sz="2800" b="1" dirty="0">
                <a:solidFill>
                  <a:prstClr val="black"/>
                </a:solidFill>
                <a:latin typeface="Sakkal Majalla" panose="02000000000000000000" pitchFamily="2" charset="-78"/>
                <a:cs typeface="Sakkal Majalla" panose="02000000000000000000" pitchFamily="2" charset="-78"/>
              </a:rPr>
              <a:t>.</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2" name="مستطيل ذو زوايا قطرية مستديرة 26">
            <a:extLst>
              <a:ext uri="{FF2B5EF4-FFF2-40B4-BE49-F238E27FC236}">
                <a16:creationId xmlns:a16="http://schemas.microsoft.com/office/drawing/2014/main" id="{2B376408-DD50-46B5-98CD-184BAC207CB3}"/>
              </a:ext>
            </a:extLst>
          </p:cNvPr>
          <p:cNvSpPr/>
          <p:nvPr/>
        </p:nvSpPr>
        <p:spPr>
          <a:xfrm>
            <a:off x="318209" y="2211413"/>
            <a:ext cx="10641184" cy="897373"/>
          </a:xfrm>
          <a:prstGeom prst="round2DiagRect">
            <a:avLst/>
          </a:prstGeom>
          <a:solidFill>
            <a:schemeClr val="accent5">
              <a:lumMod val="20000"/>
              <a:lumOff val="80000"/>
            </a:schemeClr>
          </a:solidFill>
          <a:ln w="28575">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SA" sz="2800" b="1" dirty="0">
                <a:solidFill>
                  <a:prstClr val="black"/>
                </a:solidFill>
                <a:latin typeface="Sakkal Majalla" panose="02000000000000000000" pitchFamily="2" charset="-78"/>
                <a:cs typeface="Sakkal Majalla" panose="02000000000000000000" pitchFamily="2" charset="-78"/>
              </a:rPr>
              <a:t>حثّ المتقاتلين على وقف القتال.</a:t>
            </a:r>
            <a:endParaRPr lang="ar-BH" sz="2800" b="1" dirty="0">
              <a:solidFill>
                <a:prstClr val="black"/>
              </a:solidFill>
              <a:latin typeface="Sakkal Majalla" panose="02000000000000000000" pitchFamily="2" charset="-78"/>
              <a:cs typeface="Sakkal Majalla" panose="02000000000000000000" pitchFamily="2" charset="-78"/>
            </a:endParaRPr>
          </a:p>
        </p:txBody>
      </p:sp>
      <p:sp>
        <p:nvSpPr>
          <p:cNvPr id="23" name="Parallelogram 67">
            <a:extLst>
              <a:ext uri="{FF2B5EF4-FFF2-40B4-BE49-F238E27FC236}">
                <a16:creationId xmlns:a16="http://schemas.microsoft.com/office/drawing/2014/main" id="{3A53720B-4E36-4F90-94F9-6A7F0F094765}"/>
              </a:ext>
            </a:extLst>
          </p:cNvPr>
          <p:cNvSpPr/>
          <p:nvPr/>
        </p:nvSpPr>
        <p:spPr>
          <a:xfrm>
            <a:off x="4952672" y="285683"/>
            <a:ext cx="2286653" cy="503930"/>
          </a:xfrm>
          <a:prstGeom prst="flowChartTerminator">
            <a:avLst/>
          </a:prstGeom>
          <a:solidFill>
            <a:schemeClr val="bg1"/>
          </a:solidFill>
          <a:ln w="635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نشاط</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24" name="Parallelogram 67">
            <a:extLst>
              <a:ext uri="{FF2B5EF4-FFF2-40B4-BE49-F238E27FC236}">
                <a16:creationId xmlns:a16="http://schemas.microsoft.com/office/drawing/2014/main" id="{F1EE9326-BC87-48BA-B059-05507C08D7D1}"/>
              </a:ext>
            </a:extLst>
          </p:cNvPr>
          <p:cNvSpPr/>
          <p:nvPr/>
        </p:nvSpPr>
        <p:spPr>
          <a:xfrm>
            <a:off x="4952672" y="281927"/>
            <a:ext cx="2286653" cy="503930"/>
          </a:xfrm>
          <a:prstGeom prst="flowChartTerminator">
            <a:avLst/>
          </a:prstGeom>
          <a:solidFill>
            <a:schemeClr val="bg1"/>
          </a:solidFill>
          <a:ln w="635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500"/>
              </a:spcAft>
              <a:buClrTx/>
              <a:buSzTx/>
              <a:buFontTx/>
              <a:buNone/>
              <a:tabLst/>
              <a:defRPr/>
            </a:pPr>
            <a:r>
              <a:rPr kumimoji="0" lang="ar-BH" sz="3600" b="1" i="0" u="none" strike="noStrike" kern="1200" cap="none" spc="0" normalizeH="0" baseline="0" noProof="0" dirty="0">
                <a:ln>
                  <a:noFill/>
                </a:ln>
                <a:solidFill>
                  <a:srgbClr val="000000"/>
                </a:solidFill>
                <a:effectLst/>
                <a:uLnTx/>
                <a:uFillTx/>
                <a:latin typeface="Sakkal Majalla" panose="02000000000000000000" pitchFamily="2" charset="-78"/>
                <a:ea typeface="+mn-ea"/>
                <a:cs typeface="Sakkal Majalla" panose="02000000000000000000" pitchFamily="2" charset="-78"/>
              </a:rPr>
              <a:t>الإجابة</a:t>
            </a:r>
            <a:endParaRPr kumimoji="0" lang="ar-SA" sz="3600" b="0"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1" name="Title 1">
            <a:extLst>
              <a:ext uri="{FF2B5EF4-FFF2-40B4-BE49-F238E27FC236}">
                <a16:creationId xmlns:a16="http://schemas.microsoft.com/office/drawing/2014/main" id="{FFEC4B15-48C8-4D20-BF6D-04055A9B8B8F}"/>
              </a:ext>
            </a:extLst>
          </p:cNvPr>
          <p:cNvSpPr txBox="1">
            <a:spLocks/>
          </p:cNvSpPr>
          <p:nvPr/>
        </p:nvSpPr>
        <p:spPr>
          <a:xfrm>
            <a:off x="149227" y="76448"/>
            <a:ext cx="3044140" cy="397907"/>
          </a:xfrm>
          <a:custGeom>
            <a:avLst/>
            <a:gdLst>
              <a:gd name="connsiteX0" fmla="*/ 0 w 5086042"/>
              <a:gd name="connsiteY0" fmla="*/ 0 h 362817"/>
              <a:gd name="connsiteX1" fmla="*/ 483174 w 5086042"/>
              <a:gd name="connsiteY1" fmla="*/ 0 h 362817"/>
              <a:gd name="connsiteX2" fmla="*/ 966348 w 5086042"/>
              <a:gd name="connsiteY2" fmla="*/ 0 h 362817"/>
              <a:gd name="connsiteX3" fmla="*/ 1500382 w 5086042"/>
              <a:gd name="connsiteY3" fmla="*/ 0 h 362817"/>
              <a:gd name="connsiteX4" fmla="*/ 2085277 w 5086042"/>
              <a:gd name="connsiteY4" fmla="*/ 0 h 362817"/>
              <a:gd name="connsiteX5" fmla="*/ 2721032 w 5086042"/>
              <a:gd name="connsiteY5" fmla="*/ 0 h 362817"/>
              <a:gd name="connsiteX6" fmla="*/ 3407648 w 5086042"/>
              <a:gd name="connsiteY6" fmla="*/ 0 h 362817"/>
              <a:gd name="connsiteX7" fmla="*/ 3890822 w 5086042"/>
              <a:gd name="connsiteY7" fmla="*/ 0 h 362817"/>
              <a:gd name="connsiteX8" fmla="*/ 4526577 w 5086042"/>
              <a:gd name="connsiteY8" fmla="*/ 0 h 362817"/>
              <a:gd name="connsiteX9" fmla="*/ 5086042 w 5086042"/>
              <a:gd name="connsiteY9" fmla="*/ 0 h 362817"/>
              <a:gd name="connsiteX10" fmla="*/ 5086042 w 5086042"/>
              <a:gd name="connsiteY10" fmla="*/ 362817 h 362817"/>
              <a:gd name="connsiteX11" fmla="*/ 4450287 w 5086042"/>
              <a:gd name="connsiteY11" fmla="*/ 362817 h 362817"/>
              <a:gd name="connsiteX12" fmla="*/ 3967113 w 5086042"/>
              <a:gd name="connsiteY12" fmla="*/ 362817 h 362817"/>
              <a:gd name="connsiteX13" fmla="*/ 3280497 w 5086042"/>
              <a:gd name="connsiteY13" fmla="*/ 362817 h 362817"/>
              <a:gd name="connsiteX14" fmla="*/ 2593881 w 5086042"/>
              <a:gd name="connsiteY14" fmla="*/ 362817 h 362817"/>
              <a:gd name="connsiteX15" fmla="*/ 2008987 w 5086042"/>
              <a:gd name="connsiteY15" fmla="*/ 362817 h 362817"/>
              <a:gd name="connsiteX16" fmla="*/ 1525813 w 5086042"/>
              <a:gd name="connsiteY16" fmla="*/ 362817 h 362817"/>
              <a:gd name="connsiteX17" fmla="*/ 839197 w 5086042"/>
              <a:gd name="connsiteY17" fmla="*/ 362817 h 362817"/>
              <a:gd name="connsiteX18" fmla="*/ 0 w 5086042"/>
              <a:gd name="connsiteY18" fmla="*/ 362817 h 362817"/>
              <a:gd name="connsiteX19" fmla="*/ 0 w 5086042"/>
              <a:gd name="connsiteY19" fmla="*/ 0 h 362817"/>
              <a:gd name="connsiteX0" fmla="*/ 5555 w 5096506"/>
              <a:gd name="connsiteY0" fmla="*/ 17851 h 397907"/>
              <a:gd name="connsiteX1" fmla="*/ 488729 w 5096506"/>
              <a:gd name="connsiteY1" fmla="*/ 17851 h 397907"/>
              <a:gd name="connsiteX2" fmla="*/ 971903 w 5096506"/>
              <a:gd name="connsiteY2" fmla="*/ 17851 h 397907"/>
              <a:gd name="connsiteX3" fmla="*/ 1505937 w 5096506"/>
              <a:gd name="connsiteY3" fmla="*/ 17851 h 397907"/>
              <a:gd name="connsiteX4" fmla="*/ 2090832 w 5096506"/>
              <a:gd name="connsiteY4" fmla="*/ 17851 h 397907"/>
              <a:gd name="connsiteX5" fmla="*/ 2726587 w 5096506"/>
              <a:gd name="connsiteY5" fmla="*/ 17851 h 397907"/>
              <a:gd name="connsiteX6" fmla="*/ 3413203 w 5096506"/>
              <a:gd name="connsiteY6" fmla="*/ 17851 h 397907"/>
              <a:gd name="connsiteX7" fmla="*/ 3896377 w 5096506"/>
              <a:gd name="connsiteY7" fmla="*/ 17851 h 397907"/>
              <a:gd name="connsiteX8" fmla="*/ 4532132 w 5096506"/>
              <a:gd name="connsiteY8" fmla="*/ 17851 h 397907"/>
              <a:gd name="connsiteX9" fmla="*/ 5091597 w 5096506"/>
              <a:gd name="connsiteY9" fmla="*/ 17851 h 397907"/>
              <a:gd name="connsiteX10" fmla="*/ 5091597 w 5096506"/>
              <a:gd name="connsiteY10" fmla="*/ 380668 h 397907"/>
              <a:gd name="connsiteX11" fmla="*/ 4455842 w 5096506"/>
              <a:gd name="connsiteY11" fmla="*/ 380668 h 397907"/>
              <a:gd name="connsiteX12" fmla="*/ 3972668 w 5096506"/>
              <a:gd name="connsiteY12" fmla="*/ 380668 h 397907"/>
              <a:gd name="connsiteX13" fmla="*/ 3286052 w 5096506"/>
              <a:gd name="connsiteY13" fmla="*/ 380668 h 397907"/>
              <a:gd name="connsiteX14" fmla="*/ 2599436 w 5096506"/>
              <a:gd name="connsiteY14" fmla="*/ 380668 h 397907"/>
              <a:gd name="connsiteX15" fmla="*/ 2014542 w 5096506"/>
              <a:gd name="connsiteY15" fmla="*/ 380668 h 397907"/>
              <a:gd name="connsiteX16" fmla="*/ 1531368 w 5096506"/>
              <a:gd name="connsiteY16" fmla="*/ 380668 h 397907"/>
              <a:gd name="connsiteX17" fmla="*/ 880261 w 5096506"/>
              <a:gd name="connsiteY17" fmla="*/ 393900 h 397907"/>
              <a:gd name="connsiteX18" fmla="*/ 5555 w 5096506"/>
              <a:gd name="connsiteY18" fmla="*/ 380668 h 397907"/>
              <a:gd name="connsiteX19" fmla="*/ 5555 w 5096506"/>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96506" h="397907" extrusionOk="0">
                <a:moveTo>
                  <a:pt x="5555" y="17851"/>
                </a:moveTo>
                <a:cubicBezTo>
                  <a:pt x="219198" y="10132"/>
                  <a:pt x="340178" y="231"/>
                  <a:pt x="488729" y="17851"/>
                </a:cubicBezTo>
                <a:cubicBezTo>
                  <a:pt x="637280" y="35471"/>
                  <a:pt x="814740" y="20754"/>
                  <a:pt x="971903" y="17851"/>
                </a:cubicBezTo>
                <a:cubicBezTo>
                  <a:pt x="1129066" y="14948"/>
                  <a:pt x="1283268" y="34802"/>
                  <a:pt x="1505937" y="17851"/>
                </a:cubicBezTo>
                <a:cubicBezTo>
                  <a:pt x="1728606" y="900"/>
                  <a:pt x="1809676" y="42549"/>
                  <a:pt x="2090832" y="17851"/>
                </a:cubicBezTo>
                <a:cubicBezTo>
                  <a:pt x="2371988" y="-6847"/>
                  <a:pt x="2468664" y="-5037"/>
                  <a:pt x="2726587" y="17851"/>
                </a:cubicBezTo>
                <a:cubicBezTo>
                  <a:pt x="2984510" y="40739"/>
                  <a:pt x="3115459" y="17099"/>
                  <a:pt x="3413203" y="17851"/>
                </a:cubicBezTo>
                <a:cubicBezTo>
                  <a:pt x="3710947" y="18603"/>
                  <a:pt x="3666223" y="12487"/>
                  <a:pt x="3896377" y="17851"/>
                </a:cubicBezTo>
                <a:cubicBezTo>
                  <a:pt x="4126531" y="23215"/>
                  <a:pt x="4301620" y="30822"/>
                  <a:pt x="4532132" y="17851"/>
                </a:cubicBezTo>
                <a:cubicBezTo>
                  <a:pt x="4762644" y="4880"/>
                  <a:pt x="4924692" y="26553"/>
                  <a:pt x="5091597" y="17851"/>
                </a:cubicBezTo>
                <a:cubicBezTo>
                  <a:pt x="5083485" y="180179"/>
                  <a:pt x="5105937" y="226824"/>
                  <a:pt x="5091597" y="380668"/>
                </a:cubicBezTo>
                <a:cubicBezTo>
                  <a:pt x="4874658" y="392338"/>
                  <a:pt x="4583582" y="381276"/>
                  <a:pt x="4455842" y="380668"/>
                </a:cubicBezTo>
                <a:cubicBezTo>
                  <a:pt x="4328102" y="380060"/>
                  <a:pt x="4125650" y="392936"/>
                  <a:pt x="3972668" y="380668"/>
                </a:cubicBezTo>
                <a:cubicBezTo>
                  <a:pt x="3819686" y="368400"/>
                  <a:pt x="3435501" y="388369"/>
                  <a:pt x="3286052" y="380668"/>
                </a:cubicBezTo>
                <a:cubicBezTo>
                  <a:pt x="3136603" y="372967"/>
                  <a:pt x="2924658" y="369257"/>
                  <a:pt x="2599436" y="380668"/>
                </a:cubicBezTo>
                <a:cubicBezTo>
                  <a:pt x="2274214" y="392079"/>
                  <a:pt x="2230054" y="352050"/>
                  <a:pt x="2014542" y="380668"/>
                </a:cubicBezTo>
                <a:cubicBezTo>
                  <a:pt x="1799030" y="409286"/>
                  <a:pt x="1720415" y="378463"/>
                  <a:pt x="1531368" y="380668"/>
                </a:cubicBezTo>
                <a:cubicBezTo>
                  <a:pt x="1342321" y="382873"/>
                  <a:pt x="1106492" y="407334"/>
                  <a:pt x="880261" y="393900"/>
                </a:cubicBezTo>
                <a:cubicBezTo>
                  <a:pt x="654030" y="380466"/>
                  <a:pt x="360468" y="413421"/>
                  <a:pt x="5555" y="380668"/>
                </a:cubicBezTo>
                <a:cubicBezTo>
                  <a:pt x="11106" y="259495"/>
                  <a:pt x="-9360" y="162249"/>
                  <a:pt x="5555" y="17851"/>
                </a:cubicBezTo>
                <a:close/>
              </a:path>
            </a:pathLst>
          </a:custGeom>
          <a:solidFill>
            <a:schemeClr val="accent2">
              <a:lumMod val="40000"/>
              <a:lumOff val="60000"/>
            </a:schemeClr>
          </a:solidFill>
          <a:ln>
            <a:solidFill>
              <a:schemeClr val="accent2">
                <a:lumMod val="75000"/>
              </a:schemeClr>
            </a:solidFill>
            <a:prstDash val="dash"/>
            <a:extLst>
              <a:ext uri="{C807C97D-BFC1-408E-A445-0C87EB9F89A2}">
                <ask:lineSketchStyleProps xmlns:ask="http://schemas.microsoft.com/office/drawing/2018/sketchyshapes" xmlns="" sd="680792322">
                  <a:custGeom>
                    <a:avLst/>
                    <a:gdLst>
                      <a:gd name="connsiteX0" fmla="*/ 5087 w 4667251"/>
                      <a:gd name="connsiteY0" fmla="*/ 17851 h 397907"/>
                      <a:gd name="connsiteX1" fmla="*/ 447565 w 4667251"/>
                      <a:gd name="connsiteY1" fmla="*/ 17851 h 397907"/>
                      <a:gd name="connsiteX2" fmla="*/ 890044 w 4667251"/>
                      <a:gd name="connsiteY2" fmla="*/ 17851 h 397907"/>
                      <a:gd name="connsiteX3" fmla="*/ 1379098 w 4667251"/>
                      <a:gd name="connsiteY3" fmla="*/ 17851 h 397907"/>
                      <a:gd name="connsiteX4" fmla="*/ 1914730 w 4667251"/>
                      <a:gd name="connsiteY4" fmla="*/ 17851 h 397907"/>
                      <a:gd name="connsiteX5" fmla="*/ 2496939 w 4667251"/>
                      <a:gd name="connsiteY5" fmla="*/ 17851 h 397907"/>
                      <a:gd name="connsiteX6" fmla="*/ 3125724 w 4667251"/>
                      <a:gd name="connsiteY6" fmla="*/ 17851 h 397907"/>
                      <a:gd name="connsiteX7" fmla="*/ 3568203 w 4667251"/>
                      <a:gd name="connsiteY7" fmla="*/ 17851 h 397907"/>
                      <a:gd name="connsiteX8" fmla="*/ 4150411 w 4667251"/>
                      <a:gd name="connsiteY8" fmla="*/ 17851 h 397907"/>
                      <a:gd name="connsiteX9" fmla="*/ 4662755 w 4667251"/>
                      <a:gd name="connsiteY9" fmla="*/ 17851 h 397907"/>
                      <a:gd name="connsiteX10" fmla="*/ 4662755 w 4667251"/>
                      <a:gd name="connsiteY10" fmla="*/ 380668 h 397907"/>
                      <a:gd name="connsiteX11" fmla="*/ 4080547 w 4667251"/>
                      <a:gd name="connsiteY11" fmla="*/ 380668 h 397907"/>
                      <a:gd name="connsiteX12" fmla="*/ 3638068 w 4667251"/>
                      <a:gd name="connsiteY12" fmla="*/ 380668 h 397907"/>
                      <a:gd name="connsiteX13" fmla="*/ 3009283 w 4667251"/>
                      <a:gd name="connsiteY13" fmla="*/ 380668 h 397907"/>
                      <a:gd name="connsiteX14" fmla="*/ 2380497 w 4667251"/>
                      <a:gd name="connsiteY14" fmla="*/ 380668 h 397907"/>
                      <a:gd name="connsiteX15" fmla="*/ 1844866 w 4667251"/>
                      <a:gd name="connsiteY15" fmla="*/ 380668 h 397907"/>
                      <a:gd name="connsiteX16" fmla="*/ 1402387 w 4667251"/>
                      <a:gd name="connsiteY16" fmla="*/ 380668 h 397907"/>
                      <a:gd name="connsiteX17" fmla="*/ 806120 w 4667251"/>
                      <a:gd name="connsiteY17" fmla="*/ 393900 h 397907"/>
                      <a:gd name="connsiteX18" fmla="*/ 5087 w 4667251"/>
                      <a:gd name="connsiteY18" fmla="*/ 380668 h 397907"/>
                      <a:gd name="connsiteX19" fmla="*/ 5087 w 4667251"/>
                      <a:gd name="connsiteY19" fmla="*/ 17851 h 3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667251" h="397907" fill="none" extrusionOk="0">
                        <a:moveTo>
                          <a:pt x="5087" y="17851"/>
                        </a:moveTo>
                        <a:cubicBezTo>
                          <a:pt x="194365" y="13555"/>
                          <a:pt x="319371" y="-23050"/>
                          <a:pt x="447565" y="17851"/>
                        </a:cubicBezTo>
                        <a:cubicBezTo>
                          <a:pt x="595447" y="63059"/>
                          <a:pt x="747838" y="-9711"/>
                          <a:pt x="890044" y="17851"/>
                        </a:cubicBezTo>
                        <a:cubicBezTo>
                          <a:pt x="1036852" y="21452"/>
                          <a:pt x="1166008" y="24874"/>
                          <a:pt x="1379098" y="17851"/>
                        </a:cubicBezTo>
                        <a:cubicBezTo>
                          <a:pt x="1579311" y="-6208"/>
                          <a:pt x="1649834" y="41165"/>
                          <a:pt x="1914730" y="17851"/>
                        </a:cubicBezTo>
                        <a:cubicBezTo>
                          <a:pt x="2167793" y="-30234"/>
                          <a:pt x="2243699" y="-2717"/>
                          <a:pt x="2496939" y="17851"/>
                        </a:cubicBezTo>
                        <a:cubicBezTo>
                          <a:pt x="2745850" y="65340"/>
                          <a:pt x="2848997" y="29788"/>
                          <a:pt x="3125724" y="17851"/>
                        </a:cubicBezTo>
                        <a:cubicBezTo>
                          <a:pt x="3404357" y="19506"/>
                          <a:pt x="3352168" y="11145"/>
                          <a:pt x="3568203" y="17851"/>
                        </a:cubicBezTo>
                        <a:cubicBezTo>
                          <a:pt x="3805398" y="51491"/>
                          <a:pt x="3966775" y="35516"/>
                          <a:pt x="4150411" y="17851"/>
                        </a:cubicBezTo>
                        <a:cubicBezTo>
                          <a:pt x="4382009" y="15139"/>
                          <a:pt x="4512345" y="21377"/>
                          <a:pt x="4662755" y="17851"/>
                        </a:cubicBezTo>
                        <a:cubicBezTo>
                          <a:pt x="4650222" y="194530"/>
                          <a:pt x="4678061" y="231004"/>
                          <a:pt x="4662755" y="380668"/>
                        </a:cubicBezTo>
                        <a:cubicBezTo>
                          <a:pt x="4468916" y="405723"/>
                          <a:pt x="4190105" y="398967"/>
                          <a:pt x="4080547" y="380668"/>
                        </a:cubicBezTo>
                        <a:cubicBezTo>
                          <a:pt x="3961480" y="345249"/>
                          <a:pt x="3810660" y="374737"/>
                          <a:pt x="3638068" y="380668"/>
                        </a:cubicBezTo>
                        <a:cubicBezTo>
                          <a:pt x="3494282" y="349152"/>
                          <a:pt x="3142214" y="357748"/>
                          <a:pt x="3009283" y="380668"/>
                        </a:cubicBezTo>
                        <a:cubicBezTo>
                          <a:pt x="2867656" y="350242"/>
                          <a:pt x="2667487" y="370016"/>
                          <a:pt x="2380497" y="380668"/>
                        </a:cubicBezTo>
                        <a:cubicBezTo>
                          <a:pt x="2068033" y="394924"/>
                          <a:pt x="2040994" y="342224"/>
                          <a:pt x="1844866" y="380668"/>
                        </a:cubicBezTo>
                        <a:cubicBezTo>
                          <a:pt x="1654157" y="404857"/>
                          <a:pt x="1579413" y="380475"/>
                          <a:pt x="1402387" y="380668"/>
                        </a:cubicBezTo>
                        <a:cubicBezTo>
                          <a:pt x="1254033" y="392385"/>
                          <a:pt x="1037942" y="463763"/>
                          <a:pt x="806120" y="393900"/>
                        </a:cubicBezTo>
                        <a:cubicBezTo>
                          <a:pt x="527276" y="344979"/>
                          <a:pt x="401390" y="397316"/>
                          <a:pt x="5087" y="380668"/>
                        </a:cubicBezTo>
                        <a:cubicBezTo>
                          <a:pt x="33752" y="254859"/>
                          <a:pt x="-12111" y="159101"/>
                          <a:pt x="5087" y="17851"/>
                        </a:cubicBezTo>
                        <a:close/>
                      </a:path>
                      <a:path w="4667251" h="397907" stroke="0" extrusionOk="0">
                        <a:moveTo>
                          <a:pt x="5087" y="17851"/>
                        </a:moveTo>
                        <a:cubicBezTo>
                          <a:pt x="177554" y="3884"/>
                          <a:pt x="291946" y="-17471"/>
                          <a:pt x="447565" y="17851"/>
                        </a:cubicBezTo>
                        <a:cubicBezTo>
                          <a:pt x="579038" y="54514"/>
                          <a:pt x="728682" y="18483"/>
                          <a:pt x="890044" y="17851"/>
                        </a:cubicBezTo>
                        <a:cubicBezTo>
                          <a:pt x="1023104" y="38878"/>
                          <a:pt x="1206260" y="59481"/>
                          <a:pt x="1379098" y="17851"/>
                        </a:cubicBezTo>
                        <a:cubicBezTo>
                          <a:pt x="1599121" y="5753"/>
                          <a:pt x="1649677" y="58350"/>
                          <a:pt x="1914730" y="17851"/>
                        </a:cubicBezTo>
                        <a:cubicBezTo>
                          <a:pt x="2171316" y="-3815"/>
                          <a:pt x="2265071" y="-2980"/>
                          <a:pt x="2496939" y="17851"/>
                        </a:cubicBezTo>
                        <a:cubicBezTo>
                          <a:pt x="2729547" y="24257"/>
                          <a:pt x="2859677" y="47803"/>
                          <a:pt x="3125724" y="17851"/>
                        </a:cubicBezTo>
                        <a:cubicBezTo>
                          <a:pt x="3389049" y="16062"/>
                          <a:pt x="3367530" y="12841"/>
                          <a:pt x="3568203" y="17851"/>
                        </a:cubicBezTo>
                        <a:cubicBezTo>
                          <a:pt x="3790551" y="60157"/>
                          <a:pt x="3916620" y="50681"/>
                          <a:pt x="4150411" y="17851"/>
                        </a:cubicBezTo>
                        <a:cubicBezTo>
                          <a:pt x="4367319" y="12653"/>
                          <a:pt x="4497187" y="16249"/>
                          <a:pt x="4662755" y="17851"/>
                        </a:cubicBezTo>
                        <a:cubicBezTo>
                          <a:pt x="4665926" y="183825"/>
                          <a:pt x="4683110" y="224745"/>
                          <a:pt x="4662755" y="380668"/>
                        </a:cubicBezTo>
                        <a:cubicBezTo>
                          <a:pt x="4454556" y="392110"/>
                          <a:pt x="4196306" y="383829"/>
                          <a:pt x="4080547" y="380668"/>
                        </a:cubicBezTo>
                        <a:cubicBezTo>
                          <a:pt x="3985880" y="385063"/>
                          <a:pt x="3764215" y="376582"/>
                          <a:pt x="3638068" y="380668"/>
                        </a:cubicBezTo>
                        <a:cubicBezTo>
                          <a:pt x="3486745" y="358003"/>
                          <a:pt x="3153691" y="391033"/>
                          <a:pt x="3009283" y="380668"/>
                        </a:cubicBezTo>
                        <a:cubicBezTo>
                          <a:pt x="2840618" y="387632"/>
                          <a:pt x="2690467" y="362638"/>
                          <a:pt x="2380497" y="380668"/>
                        </a:cubicBezTo>
                        <a:cubicBezTo>
                          <a:pt x="2078915" y="395921"/>
                          <a:pt x="2049089" y="366581"/>
                          <a:pt x="1844866" y="380668"/>
                        </a:cubicBezTo>
                        <a:cubicBezTo>
                          <a:pt x="1642929" y="410836"/>
                          <a:pt x="1582281" y="378738"/>
                          <a:pt x="1402387" y="380668"/>
                        </a:cubicBezTo>
                        <a:cubicBezTo>
                          <a:pt x="1192486" y="413167"/>
                          <a:pt x="1025496" y="360502"/>
                          <a:pt x="806120" y="393900"/>
                        </a:cubicBezTo>
                        <a:cubicBezTo>
                          <a:pt x="607280" y="352112"/>
                          <a:pt x="335995" y="409738"/>
                          <a:pt x="5087" y="380668"/>
                        </a:cubicBezTo>
                        <a:cubicBezTo>
                          <a:pt x="18120" y="248281"/>
                          <a:pt x="-8353" y="150432"/>
                          <a:pt x="5087" y="17851"/>
                        </a:cubicBezTo>
                        <a:close/>
                      </a:path>
                    </a:pathLst>
                  </a:custGeom>
                  <ask:type>
                    <ask:lineSketchNone/>
                  </ask:type>
                </ask:lineSketchStyleProps>
              </a:ext>
            </a:extLst>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457200" rtl="1" eaLnBrk="1" fontAlgn="auto" latinLnBrk="0" hangingPunct="1">
              <a:lnSpc>
                <a:spcPct val="100000"/>
              </a:lnSpc>
              <a:spcBef>
                <a:spcPts val="0"/>
              </a:spcBef>
              <a:spcAft>
                <a:spcPts val="0"/>
              </a:spcAft>
              <a:buClrTx/>
              <a:buSzTx/>
              <a:buFontTx/>
              <a:buNone/>
              <a:tabLst/>
              <a:defRPr/>
            </a:pPr>
            <a:r>
              <a:rPr lang="ar-BH" sz="2000" b="1" dirty="0">
                <a:latin typeface="Sakkal Majalla" panose="02000000000000000000" pitchFamily="2" charset="-78"/>
                <a:cs typeface="Sakkal Majalla" panose="02000000000000000000" pitchFamily="2" charset="-78"/>
              </a:rPr>
              <a:t>سورة الحجرات (2) </a:t>
            </a:r>
            <a:r>
              <a:rPr kumimoji="0" lang="ar-BH" sz="2000" b="1" i="0" u="none" strike="noStrike" kern="1200" cap="none" spc="0" normalizeH="0" baseline="0" noProof="0" dirty="0">
                <a:ln>
                  <a:noFill/>
                </a:ln>
                <a:effectLst/>
                <a:uLnTx/>
                <a:uFillTx/>
                <a:latin typeface="Sakkal Majalla" panose="02000000000000000000" pitchFamily="2" charset="-78"/>
                <a:ea typeface="+mj-ea"/>
                <a:cs typeface="Sakkal Majalla" panose="02000000000000000000" pitchFamily="2" charset="-78"/>
              </a:rPr>
              <a:t>(دين 103)</a:t>
            </a:r>
          </a:p>
        </p:txBody>
      </p:sp>
      <p:sp>
        <p:nvSpPr>
          <p:cNvPr id="10" name="مستطيل ذو زوايا قطرية مستديرة 26">
            <a:extLst>
              <a:ext uri="{FF2B5EF4-FFF2-40B4-BE49-F238E27FC236}">
                <a16:creationId xmlns:a16="http://schemas.microsoft.com/office/drawing/2014/main" id="{042F5AE0-8DD2-4D89-82AE-0DA1E6401C04}"/>
              </a:ext>
            </a:extLst>
          </p:cNvPr>
          <p:cNvSpPr/>
          <p:nvPr/>
        </p:nvSpPr>
        <p:spPr>
          <a:xfrm>
            <a:off x="318206" y="3528629"/>
            <a:ext cx="10641185" cy="897373"/>
          </a:xfrm>
          <a:prstGeom prst="round2DiagRect">
            <a:avLst/>
          </a:prstGeom>
          <a:solidFill>
            <a:schemeClr val="accent6">
              <a:lumMod val="20000"/>
              <a:lumOff val="80000"/>
            </a:schemeClr>
          </a:solid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SA" sz="2800" b="1" dirty="0">
                <a:solidFill>
                  <a:prstClr val="black"/>
                </a:solidFill>
                <a:latin typeface="Sakkal Majalla" panose="02000000000000000000" pitchFamily="2" charset="-78"/>
                <a:cs typeface="Sakkal Majalla" panose="02000000000000000000" pitchFamily="2" charset="-78"/>
              </a:rPr>
              <a:t>إيقاف الفئة الباغية –هي التي ترفض الإصلاح – بالقوّة عن بغيها.</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2" name="Star: 24 Points 11">
            <a:extLst>
              <a:ext uri="{FF2B5EF4-FFF2-40B4-BE49-F238E27FC236}">
                <a16:creationId xmlns:a16="http://schemas.microsoft.com/office/drawing/2014/main" id="{97AF7C35-73CC-4F36-89A3-18AC96EC7B12}"/>
              </a:ext>
            </a:extLst>
          </p:cNvPr>
          <p:cNvSpPr/>
          <p:nvPr/>
        </p:nvSpPr>
        <p:spPr>
          <a:xfrm>
            <a:off x="10990031" y="2349714"/>
            <a:ext cx="883761" cy="620769"/>
          </a:xfrm>
          <a:prstGeom prst="star24">
            <a:avLst/>
          </a:prstGeom>
          <a:solidFill>
            <a:schemeClr val="accent1">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1</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4" name="Star: 24 Points 13">
            <a:extLst>
              <a:ext uri="{FF2B5EF4-FFF2-40B4-BE49-F238E27FC236}">
                <a16:creationId xmlns:a16="http://schemas.microsoft.com/office/drawing/2014/main" id="{84B745A9-A0E0-46C0-BE14-788F5A610143}"/>
              </a:ext>
            </a:extLst>
          </p:cNvPr>
          <p:cNvSpPr/>
          <p:nvPr/>
        </p:nvSpPr>
        <p:spPr>
          <a:xfrm>
            <a:off x="10959392" y="3666930"/>
            <a:ext cx="914400" cy="620769"/>
          </a:xfrm>
          <a:prstGeom prst="star24">
            <a:avLst/>
          </a:prstGeom>
          <a:solidFill>
            <a:schemeClr val="accent6">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2</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5" name="مستطيل ذو زوايا قطرية مستديرة 26">
            <a:extLst>
              <a:ext uri="{FF2B5EF4-FFF2-40B4-BE49-F238E27FC236}">
                <a16:creationId xmlns:a16="http://schemas.microsoft.com/office/drawing/2014/main" id="{26616802-108E-40B6-9234-BFFE549494B1}"/>
              </a:ext>
            </a:extLst>
          </p:cNvPr>
          <p:cNvSpPr/>
          <p:nvPr/>
        </p:nvSpPr>
        <p:spPr>
          <a:xfrm>
            <a:off x="318205" y="4984146"/>
            <a:ext cx="10641185" cy="897373"/>
          </a:xfrm>
          <a:prstGeom prst="round2DiagRect">
            <a:avLst/>
          </a:prstGeom>
          <a:solidFill>
            <a:schemeClr val="accent2">
              <a:lumMod val="20000"/>
              <a:lumOff val="80000"/>
            </a:schemeClr>
          </a:solidFill>
          <a:ln w="28575">
            <a:solidFill>
              <a:schemeClr val="accent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 rtl="1">
              <a:spcAft>
                <a:spcPts val="1000"/>
              </a:spcAft>
            </a:pPr>
            <a:r>
              <a:rPr lang="ar-BH" sz="2800" b="1" dirty="0">
                <a:solidFill>
                  <a:prstClr val="black"/>
                </a:solidFill>
                <a:latin typeface="Sakkal Majalla" panose="02000000000000000000" pitchFamily="2" charset="-78"/>
                <a:cs typeface="Sakkal Majalla" panose="02000000000000000000" pitchFamily="2" charset="-78"/>
              </a:rPr>
              <a:t>بعد إيقاف الاقتتال يتمّ تقديم أهلّ الإصلاح من المؤمنين ليحكِّموا الله ورسوله في النزاع.</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6" name="Star: 24 Points 15">
            <a:extLst>
              <a:ext uri="{FF2B5EF4-FFF2-40B4-BE49-F238E27FC236}">
                <a16:creationId xmlns:a16="http://schemas.microsoft.com/office/drawing/2014/main" id="{BBCD983D-0D74-4DFF-83CD-DC76474E4EC7}"/>
              </a:ext>
            </a:extLst>
          </p:cNvPr>
          <p:cNvSpPr/>
          <p:nvPr/>
        </p:nvSpPr>
        <p:spPr>
          <a:xfrm>
            <a:off x="10959391" y="5122447"/>
            <a:ext cx="914400" cy="620769"/>
          </a:xfrm>
          <a:prstGeom prst="star24">
            <a:avLst/>
          </a:prstGeom>
          <a:solidFill>
            <a:schemeClr val="accent2">
              <a:lumMod val="20000"/>
              <a:lumOff val="80000"/>
            </a:schemeClr>
          </a:solidFill>
          <a:effectLst>
            <a:outerShdw blurRad="50800" dist="38100" dir="13500000" algn="b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BH"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rPr>
              <a:t>3</a:t>
            </a:r>
            <a:endParaRPr kumimoji="0" lang="en-US" sz="2800" b="1" i="0" u="none" strike="noStrike" kern="1200" cap="none" spc="0" normalizeH="0" baseline="0" noProof="0" dirty="0">
              <a:ln>
                <a:noFill/>
              </a:ln>
              <a:solidFill>
                <a:prstClr val="black"/>
              </a:solidFill>
              <a:effectLst/>
              <a:uLnTx/>
              <a:uFillTx/>
              <a:latin typeface="Sakkal Majalla" panose="02000000000000000000" pitchFamily="2" charset="-78"/>
              <a:ea typeface="+mn-ea"/>
              <a:cs typeface="Sakkal Majalla" panose="02000000000000000000" pitchFamily="2" charset="-78"/>
            </a:endParaRPr>
          </a:p>
        </p:txBody>
      </p:sp>
      <p:sp>
        <p:nvSpPr>
          <p:cNvPr id="17" name="Speech Bubble: Rectangle with Corners Rounded 16">
            <a:extLst>
              <a:ext uri="{FF2B5EF4-FFF2-40B4-BE49-F238E27FC236}">
                <a16:creationId xmlns:a16="http://schemas.microsoft.com/office/drawing/2014/main" id="{645FB580-F424-41D6-8505-BCBD207C72BC}"/>
              </a:ext>
            </a:extLst>
          </p:cNvPr>
          <p:cNvSpPr/>
          <p:nvPr/>
        </p:nvSpPr>
        <p:spPr>
          <a:xfrm>
            <a:off x="10016953" y="237292"/>
            <a:ext cx="1856838" cy="809442"/>
          </a:xfrm>
          <a:prstGeom prst="wedgeRoundRectCallout">
            <a:avLst>
              <a:gd name="adj1" fmla="val -50709"/>
              <a:gd name="adj2" fmla="val 93847"/>
              <a:gd name="adj3" fmla="val 16667"/>
            </a:avLst>
          </a:prstGeom>
          <a:solidFill>
            <a:schemeClr val="accent4">
              <a:lumMod val="20000"/>
              <a:lumOff val="8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هل إجاباتك كانت صحيحة؟</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
        <p:nvSpPr>
          <p:cNvPr id="20" name="Speech Bubble: Rectangle with Corners Rounded 19">
            <a:extLst>
              <a:ext uri="{FF2B5EF4-FFF2-40B4-BE49-F238E27FC236}">
                <a16:creationId xmlns:a16="http://schemas.microsoft.com/office/drawing/2014/main" id="{6160E83E-11B7-42E0-92D3-2BFF915651B8}"/>
              </a:ext>
            </a:extLst>
          </p:cNvPr>
          <p:cNvSpPr/>
          <p:nvPr/>
        </p:nvSpPr>
        <p:spPr>
          <a:xfrm>
            <a:off x="10016953" y="237292"/>
            <a:ext cx="1856838" cy="809442"/>
          </a:xfrm>
          <a:prstGeom prst="wedgeRoundRectCallout">
            <a:avLst>
              <a:gd name="adj1" fmla="val -50710"/>
              <a:gd name="adj2" fmla="val 95762"/>
              <a:gd name="adj3" fmla="val 16667"/>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rPr>
              <a:t>أحسنت...</a:t>
            </a:r>
            <a:endParaRPr kumimoji="0" lang="fr-FR" sz="2600" b="1" i="0" u="none" strike="noStrike" kern="1200" cap="none" spc="0" normalizeH="0" baseline="0" noProof="0" dirty="0">
              <a:ln>
                <a:noFill/>
              </a:ln>
              <a:solidFill>
                <a:srgbClr val="44546A"/>
              </a:solidFill>
              <a:effectLst/>
              <a:uLnTx/>
              <a:uFillTx/>
              <a:latin typeface="Sakkal Majalla" panose="02000000000000000000" pitchFamily="2" charset="-78"/>
              <a:ea typeface="+mn-ea"/>
              <a:cs typeface="Sakkal Majalla" panose="02000000000000000000" pitchFamily="2" charset="-78"/>
            </a:endParaRPr>
          </a:p>
        </p:txBody>
      </p:sp>
    </p:spTree>
    <p:extLst>
      <p:ext uri="{BB962C8B-B14F-4D97-AF65-F5344CB8AC3E}">
        <p14:creationId xmlns:p14="http://schemas.microsoft.com/office/powerpoint/2010/main" val="128235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2000" fill="hold"/>
                                        <p:tgtEl>
                                          <p:spTgt spid="23"/>
                                        </p:tgtEl>
                                        <p:attrNameLst>
                                          <p:attrName>ppt_w</p:attrName>
                                        </p:attrNameLst>
                                      </p:cBhvr>
                                      <p:tavLst>
                                        <p:tav tm="0">
                                          <p:val>
                                            <p:fltVal val="0"/>
                                          </p:val>
                                        </p:tav>
                                        <p:tav tm="100000">
                                          <p:val>
                                            <p:strVal val="#ppt_w"/>
                                          </p:val>
                                        </p:tav>
                                      </p:tavLst>
                                    </p:anim>
                                    <p:anim calcmode="lin" valueType="num">
                                      <p:cBhvr>
                                        <p:cTn id="8" dur="2000" fill="hold"/>
                                        <p:tgtEl>
                                          <p:spTgt spid="23"/>
                                        </p:tgtEl>
                                        <p:attrNameLst>
                                          <p:attrName>ppt_h</p:attrName>
                                        </p:attrNameLst>
                                      </p:cBhvr>
                                      <p:tavLst>
                                        <p:tav tm="0">
                                          <p:val>
                                            <p:fltVal val="0"/>
                                          </p:val>
                                        </p:tav>
                                        <p:tav tm="100000">
                                          <p:val>
                                            <p:strVal val="#ppt_h"/>
                                          </p:val>
                                        </p:tav>
                                      </p:tavLst>
                                    </p:anim>
                                    <p:animEffect transition="in" filter="fade">
                                      <p:cBhvr>
                                        <p:cTn id="9" dur="2000"/>
                                        <p:tgtEl>
                                          <p:spTgt spid="23"/>
                                        </p:tgtEl>
                                      </p:cBhvr>
                                    </p:animEffect>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80">
                                          <p:stCondLst>
                                            <p:cond delay="0"/>
                                          </p:stCondLst>
                                        </p:cTn>
                                        <p:tgtEl>
                                          <p:spTgt spid="21"/>
                                        </p:tgtEl>
                                      </p:cBhvr>
                                    </p:animEffect>
                                    <p:anim calcmode="lin" valueType="num">
                                      <p:cBhvr>
                                        <p:cTn id="1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9" dur="26">
                                          <p:stCondLst>
                                            <p:cond delay="650"/>
                                          </p:stCondLst>
                                        </p:cTn>
                                        <p:tgtEl>
                                          <p:spTgt spid="21"/>
                                        </p:tgtEl>
                                      </p:cBhvr>
                                      <p:to x="100000" y="60000"/>
                                    </p:animScale>
                                    <p:animScale>
                                      <p:cBhvr>
                                        <p:cTn id="20" dur="166" decel="50000">
                                          <p:stCondLst>
                                            <p:cond delay="676"/>
                                          </p:stCondLst>
                                        </p:cTn>
                                        <p:tgtEl>
                                          <p:spTgt spid="21"/>
                                        </p:tgtEl>
                                      </p:cBhvr>
                                      <p:to x="100000" y="100000"/>
                                    </p:animScale>
                                    <p:animScale>
                                      <p:cBhvr>
                                        <p:cTn id="21" dur="26">
                                          <p:stCondLst>
                                            <p:cond delay="1312"/>
                                          </p:stCondLst>
                                        </p:cTn>
                                        <p:tgtEl>
                                          <p:spTgt spid="21"/>
                                        </p:tgtEl>
                                      </p:cBhvr>
                                      <p:to x="100000" y="80000"/>
                                    </p:animScale>
                                    <p:animScale>
                                      <p:cBhvr>
                                        <p:cTn id="22" dur="166" decel="50000">
                                          <p:stCondLst>
                                            <p:cond delay="1338"/>
                                          </p:stCondLst>
                                        </p:cTn>
                                        <p:tgtEl>
                                          <p:spTgt spid="21"/>
                                        </p:tgtEl>
                                      </p:cBhvr>
                                      <p:to x="100000" y="100000"/>
                                    </p:animScale>
                                    <p:animScale>
                                      <p:cBhvr>
                                        <p:cTn id="23" dur="26">
                                          <p:stCondLst>
                                            <p:cond delay="1642"/>
                                          </p:stCondLst>
                                        </p:cTn>
                                        <p:tgtEl>
                                          <p:spTgt spid="21"/>
                                        </p:tgtEl>
                                      </p:cBhvr>
                                      <p:to x="100000" y="90000"/>
                                    </p:animScale>
                                    <p:animScale>
                                      <p:cBhvr>
                                        <p:cTn id="24" dur="166" decel="50000">
                                          <p:stCondLst>
                                            <p:cond delay="1668"/>
                                          </p:stCondLst>
                                        </p:cTn>
                                        <p:tgtEl>
                                          <p:spTgt spid="21"/>
                                        </p:tgtEl>
                                      </p:cBhvr>
                                      <p:to x="100000" y="100000"/>
                                    </p:animScale>
                                    <p:animScale>
                                      <p:cBhvr>
                                        <p:cTn id="25" dur="26">
                                          <p:stCondLst>
                                            <p:cond delay="1808"/>
                                          </p:stCondLst>
                                        </p:cTn>
                                        <p:tgtEl>
                                          <p:spTgt spid="21"/>
                                        </p:tgtEl>
                                      </p:cBhvr>
                                      <p:to x="100000" y="95000"/>
                                    </p:animScale>
                                    <p:animScale>
                                      <p:cBhvr>
                                        <p:cTn id="26" dur="166" decel="50000">
                                          <p:stCondLst>
                                            <p:cond delay="1834"/>
                                          </p:stCondLst>
                                        </p:cTn>
                                        <p:tgtEl>
                                          <p:spTgt spid="2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2000" fill="hold"/>
                                        <p:tgtEl>
                                          <p:spTgt spid="24"/>
                                        </p:tgtEl>
                                        <p:attrNameLst>
                                          <p:attrName>ppt_w</p:attrName>
                                        </p:attrNameLst>
                                      </p:cBhvr>
                                      <p:tavLst>
                                        <p:tav tm="0">
                                          <p:val>
                                            <p:fltVal val="0"/>
                                          </p:val>
                                        </p:tav>
                                        <p:tav tm="100000">
                                          <p:val>
                                            <p:strVal val="#ppt_w"/>
                                          </p:val>
                                        </p:tav>
                                      </p:tavLst>
                                    </p:anim>
                                    <p:anim calcmode="lin" valueType="num">
                                      <p:cBhvr>
                                        <p:cTn id="32" dur="2000" fill="hold"/>
                                        <p:tgtEl>
                                          <p:spTgt spid="24"/>
                                        </p:tgtEl>
                                        <p:attrNameLst>
                                          <p:attrName>ppt_h</p:attrName>
                                        </p:attrNameLst>
                                      </p:cBhvr>
                                      <p:tavLst>
                                        <p:tav tm="0">
                                          <p:val>
                                            <p:fltVal val="0"/>
                                          </p:val>
                                        </p:tav>
                                        <p:tav tm="100000">
                                          <p:val>
                                            <p:strVal val="#ppt_h"/>
                                          </p:val>
                                        </p:tav>
                                      </p:tavLst>
                                    </p:anim>
                                    <p:animEffect transition="in" filter="fade">
                                      <p:cBhvr>
                                        <p:cTn id="33" dur="2000"/>
                                        <p:tgtEl>
                                          <p:spTgt spid="24"/>
                                        </p:tgtEl>
                                      </p:cBhvr>
                                    </p:animEffect>
                                  </p:childTnLst>
                                </p:cTn>
                              </p:par>
                            </p:childTnLst>
                          </p:cTn>
                        </p:par>
                        <p:par>
                          <p:cTn id="34" fill="hold">
                            <p:stCondLst>
                              <p:cond delay="2000"/>
                            </p:stCondLst>
                            <p:childTnLst>
                              <p:par>
                                <p:cTn id="35" presetID="26"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80">
                                          <p:stCondLst>
                                            <p:cond delay="0"/>
                                          </p:stCondLst>
                                        </p:cTn>
                                        <p:tgtEl>
                                          <p:spTgt spid="12"/>
                                        </p:tgtEl>
                                      </p:cBhvr>
                                    </p:animEffect>
                                    <p:anim calcmode="lin" valueType="num">
                                      <p:cBhvr>
                                        <p:cTn id="3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3" dur="26">
                                          <p:stCondLst>
                                            <p:cond delay="650"/>
                                          </p:stCondLst>
                                        </p:cTn>
                                        <p:tgtEl>
                                          <p:spTgt spid="12"/>
                                        </p:tgtEl>
                                      </p:cBhvr>
                                      <p:to x="100000" y="60000"/>
                                    </p:animScale>
                                    <p:animScale>
                                      <p:cBhvr>
                                        <p:cTn id="44" dur="166" decel="50000">
                                          <p:stCondLst>
                                            <p:cond delay="676"/>
                                          </p:stCondLst>
                                        </p:cTn>
                                        <p:tgtEl>
                                          <p:spTgt spid="12"/>
                                        </p:tgtEl>
                                      </p:cBhvr>
                                      <p:to x="100000" y="100000"/>
                                    </p:animScale>
                                    <p:animScale>
                                      <p:cBhvr>
                                        <p:cTn id="45" dur="26">
                                          <p:stCondLst>
                                            <p:cond delay="1312"/>
                                          </p:stCondLst>
                                        </p:cTn>
                                        <p:tgtEl>
                                          <p:spTgt spid="12"/>
                                        </p:tgtEl>
                                      </p:cBhvr>
                                      <p:to x="100000" y="80000"/>
                                    </p:animScale>
                                    <p:animScale>
                                      <p:cBhvr>
                                        <p:cTn id="46" dur="166" decel="50000">
                                          <p:stCondLst>
                                            <p:cond delay="1338"/>
                                          </p:stCondLst>
                                        </p:cTn>
                                        <p:tgtEl>
                                          <p:spTgt spid="12"/>
                                        </p:tgtEl>
                                      </p:cBhvr>
                                      <p:to x="100000" y="100000"/>
                                    </p:animScale>
                                    <p:animScale>
                                      <p:cBhvr>
                                        <p:cTn id="47" dur="26">
                                          <p:stCondLst>
                                            <p:cond delay="1642"/>
                                          </p:stCondLst>
                                        </p:cTn>
                                        <p:tgtEl>
                                          <p:spTgt spid="12"/>
                                        </p:tgtEl>
                                      </p:cBhvr>
                                      <p:to x="100000" y="90000"/>
                                    </p:animScale>
                                    <p:animScale>
                                      <p:cBhvr>
                                        <p:cTn id="48" dur="166" decel="50000">
                                          <p:stCondLst>
                                            <p:cond delay="1668"/>
                                          </p:stCondLst>
                                        </p:cTn>
                                        <p:tgtEl>
                                          <p:spTgt spid="12"/>
                                        </p:tgtEl>
                                      </p:cBhvr>
                                      <p:to x="100000" y="100000"/>
                                    </p:animScale>
                                    <p:animScale>
                                      <p:cBhvr>
                                        <p:cTn id="49" dur="26">
                                          <p:stCondLst>
                                            <p:cond delay="1808"/>
                                          </p:stCondLst>
                                        </p:cTn>
                                        <p:tgtEl>
                                          <p:spTgt spid="12"/>
                                        </p:tgtEl>
                                      </p:cBhvr>
                                      <p:to x="100000" y="95000"/>
                                    </p:animScale>
                                    <p:animScale>
                                      <p:cBhvr>
                                        <p:cTn id="50" dur="166" decel="50000">
                                          <p:stCondLst>
                                            <p:cond delay="1834"/>
                                          </p:stCondLst>
                                        </p:cTn>
                                        <p:tgtEl>
                                          <p:spTgt spid="12"/>
                                        </p:tgtEl>
                                      </p:cBhvr>
                                      <p:to x="100000" y="100000"/>
                                    </p:animScale>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barn(inVertical)">
                                      <p:cBhvr>
                                        <p:cTn id="61" dur="500"/>
                                        <p:tgtEl>
                                          <p:spTgt spid="22">
                                            <p:txEl>
                                              <p:pRg st="0" end="0"/>
                                            </p:txEl>
                                          </p:spTgt>
                                        </p:tgtEl>
                                      </p:cBhvr>
                                    </p:animEffect>
                                  </p:childTnLst>
                                </p:cTn>
                              </p:par>
                            </p:childTnLst>
                          </p:cTn>
                        </p:par>
                        <p:par>
                          <p:cTn id="62" fill="hold">
                            <p:stCondLst>
                              <p:cond delay="500"/>
                            </p:stCondLst>
                            <p:childTnLst>
                              <p:par>
                                <p:cTn id="63" presetID="26"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down)">
                                      <p:cBhvr>
                                        <p:cTn id="65" dur="580">
                                          <p:stCondLst>
                                            <p:cond delay="0"/>
                                          </p:stCondLst>
                                        </p:cTn>
                                        <p:tgtEl>
                                          <p:spTgt spid="14"/>
                                        </p:tgtEl>
                                      </p:cBhvr>
                                    </p:animEffect>
                                    <p:anim calcmode="lin" valueType="num">
                                      <p:cBhvr>
                                        <p:cTn id="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71" dur="26">
                                          <p:stCondLst>
                                            <p:cond delay="650"/>
                                          </p:stCondLst>
                                        </p:cTn>
                                        <p:tgtEl>
                                          <p:spTgt spid="14"/>
                                        </p:tgtEl>
                                      </p:cBhvr>
                                      <p:to x="100000" y="60000"/>
                                    </p:animScale>
                                    <p:animScale>
                                      <p:cBhvr>
                                        <p:cTn id="72" dur="166" decel="50000">
                                          <p:stCondLst>
                                            <p:cond delay="676"/>
                                          </p:stCondLst>
                                        </p:cTn>
                                        <p:tgtEl>
                                          <p:spTgt spid="14"/>
                                        </p:tgtEl>
                                      </p:cBhvr>
                                      <p:to x="100000" y="100000"/>
                                    </p:animScale>
                                    <p:animScale>
                                      <p:cBhvr>
                                        <p:cTn id="73" dur="26">
                                          <p:stCondLst>
                                            <p:cond delay="1312"/>
                                          </p:stCondLst>
                                        </p:cTn>
                                        <p:tgtEl>
                                          <p:spTgt spid="14"/>
                                        </p:tgtEl>
                                      </p:cBhvr>
                                      <p:to x="100000" y="80000"/>
                                    </p:animScale>
                                    <p:animScale>
                                      <p:cBhvr>
                                        <p:cTn id="74" dur="166" decel="50000">
                                          <p:stCondLst>
                                            <p:cond delay="1338"/>
                                          </p:stCondLst>
                                        </p:cTn>
                                        <p:tgtEl>
                                          <p:spTgt spid="14"/>
                                        </p:tgtEl>
                                      </p:cBhvr>
                                      <p:to x="100000" y="100000"/>
                                    </p:animScale>
                                    <p:animScale>
                                      <p:cBhvr>
                                        <p:cTn id="75" dur="26">
                                          <p:stCondLst>
                                            <p:cond delay="1642"/>
                                          </p:stCondLst>
                                        </p:cTn>
                                        <p:tgtEl>
                                          <p:spTgt spid="14"/>
                                        </p:tgtEl>
                                      </p:cBhvr>
                                      <p:to x="100000" y="90000"/>
                                    </p:animScale>
                                    <p:animScale>
                                      <p:cBhvr>
                                        <p:cTn id="76" dur="166" decel="50000">
                                          <p:stCondLst>
                                            <p:cond delay="1668"/>
                                          </p:stCondLst>
                                        </p:cTn>
                                        <p:tgtEl>
                                          <p:spTgt spid="14"/>
                                        </p:tgtEl>
                                      </p:cBhvr>
                                      <p:to x="100000" y="100000"/>
                                    </p:animScale>
                                    <p:animScale>
                                      <p:cBhvr>
                                        <p:cTn id="77" dur="26">
                                          <p:stCondLst>
                                            <p:cond delay="1808"/>
                                          </p:stCondLst>
                                        </p:cTn>
                                        <p:tgtEl>
                                          <p:spTgt spid="14"/>
                                        </p:tgtEl>
                                      </p:cBhvr>
                                      <p:to x="100000" y="95000"/>
                                    </p:animScale>
                                    <p:animScale>
                                      <p:cBhvr>
                                        <p:cTn id="78" dur="166" decel="50000">
                                          <p:stCondLst>
                                            <p:cond delay="1834"/>
                                          </p:stCondLst>
                                        </p:cTn>
                                        <p:tgtEl>
                                          <p:spTgt spid="14"/>
                                        </p:tgtEl>
                                      </p:cBhvr>
                                      <p:to x="100000" y="100000"/>
                                    </p:animScale>
                                  </p:childTnLst>
                                </p:cTn>
                              </p:par>
                            </p:childTnLst>
                          </p:cTn>
                        </p:par>
                        <p:par>
                          <p:cTn id="79" fill="hold">
                            <p:stCondLst>
                              <p:cond delay="2500"/>
                            </p:stCondLst>
                            <p:childTnLst>
                              <p:par>
                                <p:cTn id="80" presetID="42" presetClass="entr" presetSubtype="0" fill="hold" grpId="0" nodeType="after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1000"/>
                                        <p:tgtEl>
                                          <p:spTgt spid="10"/>
                                        </p:tgtEl>
                                      </p:cBhvr>
                                    </p:animEffect>
                                    <p:anim calcmode="lin" valueType="num">
                                      <p:cBhvr>
                                        <p:cTn id="83" dur="1000" fill="hold"/>
                                        <p:tgtEl>
                                          <p:spTgt spid="10"/>
                                        </p:tgtEl>
                                        <p:attrNameLst>
                                          <p:attrName>ppt_x</p:attrName>
                                        </p:attrNameLst>
                                      </p:cBhvr>
                                      <p:tavLst>
                                        <p:tav tm="0">
                                          <p:val>
                                            <p:strVal val="#ppt_x"/>
                                          </p:val>
                                        </p:tav>
                                        <p:tav tm="100000">
                                          <p:val>
                                            <p:strVal val="#ppt_x"/>
                                          </p:val>
                                        </p:tav>
                                      </p:tavLst>
                                    </p:anim>
                                    <p:anim calcmode="lin" valueType="num">
                                      <p:cBhvr>
                                        <p:cTn id="8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nodeType="clickEffect">
                                  <p:stCondLst>
                                    <p:cond delay="0"/>
                                  </p:stCondLst>
                                  <p:childTnLst>
                                    <p:set>
                                      <p:cBhvr>
                                        <p:cTn id="88" dur="1" fill="hold">
                                          <p:stCondLst>
                                            <p:cond delay="0"/>
                                          </p:stCondLst>
                                        </p:cTn>
                                        <p:tgtEl>
                                          <p:spTgt spid="10">
                                            <p:txEl>
                                              <p:pRg st="0" end="0"/>
                                            </p:txEl>
                                          </p:spTgt>
                                        </p:tgtEl>
                                        <p:attrNameLst>
                                          <p:attrName>style.visibility</p:attrName>
                                        </p:attrNameLst>
                                      </p:cBhvr>
                                      <p:to>
                                        <p:strVal val="visible"/>
                                      </p:to>
                                    </p:set>
                                    <p:animEffect transition="in" filter="barn(inVertical)">
                                      <p:cBhvr>
                                        <p:cTn id="89" dur="500"/>
                                        <p:tgtEl>
                                          <p:spTgt spid="10">
                                            <p:txEl>
                                              <p:pRg st="0" end="0"/>
                                            </p:txEl>
                                          </p:spTgt>
                                        </p:tgtEl>
                                      </p:cBhvr>
                                    </p:animEffect>
                                  </p:childTnLst>
                                </p:cTn>
                              </p:par>
                            </p:childTnLst>
                          </p:cTn>
                        </p:par>
                        <p:par>
                          <p:cTn id="90" fill="hold">
                            <p:stCondLst>
                              <p:cond delay="4500"/>
                            </p:stCondLst>
                            <p:childTnLst>
                              <p:par>
                                <p:cTn id="91" presetID="26" presetClass="entr" presetSubtype="0"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wipe(down)">
                                      <p:cBhvr>
                                        <p:cTn id="93" dur="580">
                                          <p:stCondLst>
                                            <p:cond delay="0"/>
                                          </p:stCondLst>
                                        </p:cTn>
                                        <p:tgtEl>
                                          <p:spTgt spid="16"/>
                                        </p:tgtEl>
                                      </p:cBhvr>
                                    </p:animEffect>
                                    <p:anim calcmode="lin" valueType="num">
                                      <p:cBhvr>
                                        <p:cTn id="9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99" dur="26">
                                          <p:stCondLst>
                                            <p:cond delay="650"/>
                                          </p:stCondLst>
                                        </p:cTn>
                                        <p:tgtEl>
                                          <p:spTgt spid="16"/>
                                        </p:tgtEl>
                                      </p:cBhvr>
                                      <p:to x="100000" y="60000"/>
                                    </p:animScale>
                                    <p:animScale>
                                      <p:cBhvr>
                                        <p:cTn id="100" dur="166" decel="50000">
                                          <p:stCondLst>
                                            <p:cond delay="676"/>
                                          </p:stCondLst>
                                        </p:cTn>
                                        <p:tgtEl>
                                          <p:spTgt spid="16"/>
                                        </p:tgtEl>
                                      </p:cBhvr>
                                      <p:to x="100000" y="100000"/>
                                    </p:animScale>
                                    <p:animScale>
                                      <p:cBhvr>
                                        <p:cTn id="101" dur="26">
                                          <p:stCondLst>
                                            <p:cond delay="1312"/>
                                          </p:stCondLst>
                                        </p:cTn>
                                        <p:tgtEl>
                                          <p:spTgt spid="16"/>
                                        </p:tgtEl>
                                      </p:cBhvr>
                                      <p:to x="100000" y="80000"/>
                                    </p:animScale>
                                    <p:animScale>
                                      <p:cBhvr>
                                        <p:cTn id="102" dur="166" decel="50000">
                                          <p:stCondLst>
                                            <p:cond delay="1338"/>
                                          </p:stCondLst>
                                        </p:cTn>
                                        <p:tgtEl>
                                          <p:spTgt spid="16"/>
                                        </p:tgtEl>
                                      </p:cBhvr>
                                      <p:to x="100000" y="100000"/>
                                    </p:animScale>
                                    <p:animScale>
                                      <p:cBhvr>
                                        <p:cTn id="103" dur="26">
                                          <p:stCondLst>
                                            <p:cond delay="1642"/>
                                          </p:stCondLst>
                                        </p:cTn>
                                        <p:tgtEl>
                                          <p:spTgt spid="16"/>
                                        </p:tgtEl>
                                      </p:cBhvr>
                                      <p:to x="100000" y="90000"/>
                                    </p:animScale>
                                    <p:animScale>
                                      <p:cBhvr>
                                        <p:cTn id="104" dur="166" decel="50000">
                                          <p:stCondLst>
                                            <p:cond delay="1668"/>
                                          </p:stCondLst>
                                        </p:cTn>
                                        <p:tgtEl>
                                          <p:spTgt spid="16"/>
                                        </p:tgtEl>
                                      </p:cBhvr>
                                      <p:to x="100000" y="100000"/>
                                    </p:animScale>
                                    <p:animScale>
                                      <p:cBhvr>
                                        <p:cTn id="105" dur="26">
                                          <p:stCondLst>
                                            <p:cond delay="1808"/>
                                          </p:stCondLst>
                                        </p:cTn>
                                        <p:tgtEl>
                                          <p:spTgt spid="16"/>
                                        </p:tgtEl>
                                      </p:cBhvr>
                                      <p:to x="100000" y="95000"/>
                                    </p:animScale>
                                    <p:animScale>
                                      <p:cBhvr>
                                        <p:cTn id="106" dur="166" decel="50000">
                                          <p:stCondLst>
                                            <p:cond delay="1834"/>
                                          </p:stCondLst>
                                        </p:cTn>
                                        <p:tgtEl>
                                          <p:spTgt spid="16"/>
                                        </p:tgtEl>
                                      </p:cBhvr>
                                      <p:to x="100000" y="100000"/>
                                    </p:animScale>
                                  </p:childTnLst>
                                </p:cTn>
                              </p:par>
                            </p:childTnLst>
                          </p:cTn>
                        </p:par>
                        <p:par>
                          <p:cTn id="107" fill="hold">
                            <p:stCondLst>
                              <p:cond delay="6500"/>
                            </p:stCondLst>
                            <p:childTnLst>
                              <p:par>
                                <p:cTn id="108" presetID="42" presetClass="entr" presetSubtype="0" fill="hold" grpId="0" nodeType="afterEffect">
                                  <p:stCondLst>
                                    <p:cond delay="0"/>
                                  </p:stCondLst>
                                  <p:childTnLst>
                                    <p:set>
                                      <p:cBhvr>
                                        <p:cTn id="109" dur="1" fill="hold">
                                          <p:stCondLst>
                                            <p:cond delay="0"/>
                                          </p:stCondLst>
                                        </p:cTn>
                                        <p:tgtEl>
                                          <p:spTgt spid="15"/>
                                        </p:tgtEl>
                                        <p:attrNameLst>
                                          <p:attrName>style.visibility</p:attrName>
                                        </p:attrNameLst>
                                      </p:cBhvr>
                                      <p:to>
                                        <p:strVal val="visible"/>
                                      </p:to>
                                    </p:set>
                                    <p:animEffect transition="in" filter="fade">
                                      <p:cBhvr>
                                        <p:cTn id="110" dur="1000"/>
                                        <p:tgtEl>
                                          <p:spTgt spid="15"/>
                                        </p:tgtEl>
                                      </p:cBhvr>
                                    </p:animEffect>
                                    <p:anim calcmode="lin" valueType="num">
                                      <p:cBhvr>
                                        <p:cTn id="111" dur="1000" fill="hold"/>
                                        <p:tgtEl>
                                          <p:spTgt spid="15"/>
                                        </p:tgtEl>
                                        <p:attrNameLst>
                                          <p:attrName>ppt_x</p:attrName>
                                        </p:attrNameLst>
                                      </p:cBhvr>
                                      <p:tavLst>
                                        <p:tav tm="0">
                                          <p:val>
                                            <p:strVal val="#ppt_x"/>
                                          </p:val>
                                        </p:tav>
                                        <p:tav tm="100000">
                                          <p:val>
                                            <p:strVal val="#ppt_x"/>
                                          </p:val>
                                        </p:tav>
                                      </p:tavLst>
                                    </p:anim>
                                    <p:anim calcmode="lin" valueType="num">
                                      <p:cBhvr>
                                        <p:cTn id="11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barn(inVertical)">
                                      <p:cBhvr>
                                        <p:cTn id="117" dur="500"/>
                                        <p:tgtEl>
                                          <p:spTgt spid="15">
                                            <p:txEl>
                                              <p:pRg st="0" end="0"/>
                                            </p:txEl>
                                          </p:spTgt>
                                        </p:tgtEl>
                                      </p:cBhvr>
                                    </p:animEffect>
                                  </p:childTnLst>
                                </p:cTn>
                              </p:par>
                            </p:childTnLst>
                          </p:cTn>
                        </p:par>
                        <p:par>
                          <p:cTn id="118" fill="hold">
                            <p:stCondLst>
                              <p:cond delay="500"/>
                            </p:stCondLst>
                            <p:childTnLst>
                              <p:par>
                                <p:cTn id="119" presetID="26" presetClass="entr" presetSubtype="0"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wipe(down)">
                                      <p:cBhvr>
                                        <p:cTn id="121" dur="580">
                                          <p:stCondLst>
                                            <p:cond delay="0"/>
                                          </p:stCondLst>
                                        </p:cTn>
                                        <p:tgtEl>
                                          <p:spTgt spid="17"/>
                                        </p:tgtEl>
                                      </p:cBhvr>
                                    </p:animEffect>
                                    <p:anim calcmode="lin" valueType="num">
                                      <p:cBhvr>
                                        <p:cTn id="12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7" dur="26">
                                          <p:stCondLst>
                                            <p:cond delay="650"/>
                                          </p:stCondLst>
                                        </p:cTn>
                                        <p:tgtEl>
                                          <p:spTgt spid="17"/>
                                        </p:tgtEl>
                                      </p:cBhvr>
                                      <p:to x="100000" y="60000"/>
                                    </p:animScale>
                                    <p:animScale>
                                      <p:cBhvr>
                                        <p:cTn id="128" dur="166" decel="50000">
                                          <p:stCondLst>
                                            <p:cond delay="676"/>
                                          </p:stCondLst>
                                        </p:cTn>
                                        <p:tgtEl>
                                          <p:spTgt spid="17"/>
                                        </p:tgtEl>
                                      </p:cBhvr>
                                      <p:to x="100000" y="100000"/>
                                    </p:animScale>
                                    <p:animScale>
                                      <p:cBhvr>
                                        <p:cTn id="129" dur="26">
                                          <p:stCondLst>
                                            <p:cond delay="1312"/>
                                          </p:stCondLst>
                                        </p:cTn>
                                        <p:tgtEl>
                                          <p:spTgt spid="17"/>
                                        </p:tgtEl>
                                      </p:cBhvr>
                                      <p:to x="100000" y="80000"/>
                                    </p:animScale>
                                    <p:animScale>
                                      <p:cBhvr>
                                        <p:cTn id="130" dur="166" decel="50000">
                                          <p:stCondLst>
                                            <p:cond delay="1338"/>
                                          </p:stCondLst>
                                        </p:cTn>
                                        <p:tgtEl>
                                          <p:spTgt spid="17"/>
                                        </p:tgtEl>
                                      </p:cBhvr>
                                      <p:to x="100000" y="100000"/>
                                    </p:animScale>
                                    <p:animScale>
                                      <p:cBhvr>
                                        <p:cTn id="131" dur="26">
                                          <p:stCondLst>
                                            <p:cond delay="1642"/>
                                          </p:stCondLst>
                                        </p:cTn>
                                        <p:tgtEl>
                                          <p:spTgt spid="17"/>
                                        </p:tgtEl>
                                      </p:cBhvr>
                                      <p:to x="100000" y="90000"/>
                                    </p:animScale>
                                    <p:animScale>
                                      <p:cBhvr>
                                        <p:cTn id="132" dur="166" decel="50000">
                                          <p:stCondLst>
                                            <p:cond delay="1668"/>
                                          </p:stCondLst>
                                        </p:cTn>
                                        <p:tgtEl>
                                          <p:spTgt spid="17"/>
                                        </p:tgtEl>
                                      </p:cBhvr>
                                      <p:to x="100000" y="100000"/>
                                    </p:animScale>
                                    <p:animScale>
                                      <p:cBhvr>
                                        <p:cTn id="133" dur="26">
                                          <p:stCondLst>
                                            <p:cond delay="1808"/>
                                          </p:stCondLst>
                                        </p:cTn>
                                        <p:tgtEl>
                                          <p:spTgt spid="17"/>
                                        </p:tgtEl>
                                      </p:cBhvr>
                                      <p:to x="100000" y="95000"/>
                                    </p:animScale>
                                    <p:animScale>
                                      <p:cBhvr>
                                        <p:cTn id="134" dur="166" decel="50000">
                                          <p:stCondLst>
                                            <p:cond delay="1834"/>
                                          </p:stCondLst>
                                        </p:cTn>
                                        <p:tgtEl>
                                          <p:spTgt spid="17"/>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grpId="0" nodeType="clickEffect">
                                  <p:stCondLst>
                                    <p:cond delay="0"/>
                                  </p:stCondLst>
                                  <p:childTnLst>
                                    <p:set>
                                      <p:cBhvr>
                                        <p:cTn id="138" dur="1" fill="hold">
                                          <p:stCondLst>
                                            <p:cond delay="0"/>
                                          </p:stCondLst>
                                        </p:cTn>
                                        <p:tgtEl>
                                          <p:spTgt spid="20"/>
                                        </p:tgtEl>
                                        <p:attrNameLst>
                                          <p:attrName>style.visibility</p:attrName>
                                        </p:attrNameLst>
                                      </p:cBhvr>
                                      <p:to>
                                        <p:strVal val="visible"/>
                                      </p:to>
                                    </p:set>
                                    <p:animEffect transition="in" filter="wipe(down)">
                                      <p:cBhvr>
                                        <p:cTn id="139" dur="580">
                                          <p:stCondLst>
                                            <p:cond delay="0"/>
                                          </p:stCondLst>
                                        </p:cTn>
                                        <p:tgtEl>
                                          <p:spTgt spid="20"/>
                                        </p:tgtEl>
                                      </p:cBhvr>
                                    </p:animEffect>
                                    <p:anim calcmode="lin" valueType="num">
                                      <p:cBhvr>
                                        <p:cTn id="14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45" dur="26">
                                          <p:stCondLst>
                                            <p:cond delay="650"/>
                                          </p:stCondLst>
                                        </p:cTn>
                                        <p:tgtEl>
                                          <p:spTgt spid="20"/>
                                        </p:tgtEl>
                                      </p:cBhvr>
                                      <p:to x="100000" y="60000"/>
                                    </p:animScale>
                                    <p:animScale>
                                      <p:cBhvr>
                                        <p:cTn id="146" dur="166" decel="50000">
                                          <p:stCondLst>
                                            <p:cond delay="676"/>
                                          </p:stCondLst>
                                        </p:cTn>
                                        <p:tgtEl>
                                          <p:spTgt spid="20"/>
                                        </p:tgtEl>
                                      </p:cBhvr>
                                      <p:to x="100000" y="100000"/>
                                    </p:animScale>
                                    <p:animScale>
                                      <p:cBhvr>
                                        <p:cTn id="147" dur="26">
                                          <p:stCondLst>
                                            <p:cond delay="1312"/>
                                          </p:stCondLst>
                                        </p:cTn>
                                        <p:tgtEl>
                                          <p:spTgt spid="20"/>
                                        </p:tgtEl>
                                      </p:cBhvr>
                                      <p:to x="100000" y="80000"/>
                                    </p:animScale>
                                    <p:animScale>
                                      <p:cBhvr>
                                        <p:cTn id="148" dur="166" decel="50000">
                                          <p:stCondLst>
                                            <p:cond delay="1338"/>
                                          </p:stCondLst>
                                        </p:cTn>
                                        <p:tgtEl>
                                          <p:spTgt spid="20"/>
                                        </p:tgtEl>
                                      </p:cBhvr>
                                      <p:to x="100000" y="100000"/>
                                    </p:animScale>
                                    <p:animScale>
                                      <p:cBhvr>
                                        <p:cTn id="149" dur="26">
                                          <p:stCondLst>
                                            <p:cond delay="1642"/>
                                          </p:stCondLst>
                                        </p:cTn>
                                        <p:tgtEl>
                                          <p:spTgt spid="20"/>
                                        </p:tgtEl>
                                      </p:cBhvr>
                                      <p:to x="100000" y="90000"/>
                                    </p:animScale>
                                    <p:animScale>
                                      <p:cBhvr>
                                        <p:cTn id="150" dur="166" decel="50000">
                                          <p:stCondLst>
                                            <p:cond delay="1668"/>
                                          </p:stCondLst>
                                        </p:cTn>
                                        <p:tgtEl>
                                          <p:spTgt spid="20"/>
                                        </p:tgtEl>
                                      </p:cBhvr>
                                      <p:to x="100000" y="100000"/>
                                    </p:animScale>
                                    <p:animScale>
                                      <p:cBhvr>
                                        <p:cTn id="151" dur="26">
                                          <p:stCondLst>
                                            <p:cond delay="1808"/>
                                          </p:stCondLst>
                                        </p:cTn>
                                        <p:tgtEl>
                                          <p:spTgt spid="20"/>
                                        </p:tgtEl>
                                      </p:cBhvr>
                                      <p:to x="100000" y="95000"/>
                                    </p:animScale>
                                    <p:animScale>
                                      <p:cBhvr>
                                        <p:cTn id="15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10" grpId="0" animBg="1"/>
      <p:bldP spid="12" grpId="0" animBg="1"/>
      <p:bldP spid="14" grpId="0" animBg="1"/>
      <p:bldP spid="15" grpId="0" animBg="1"/>
      <p:bldP spid="16" grpId="0" animBg="1"/>
      <p:bldP spid="17" grpId="0" animBg="1"/>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 TMPLT.potx</Template>
  <TotalTime>1472</TotalTime>
  <Words>2150</Words>
  <Application>Microsoft Office PowerPoint</Application>
  <PresentationFormat>Widescreen</PresentationFormat>
  <Paragraphs>180</Paragraphs>
  <Slides>20</Slides>
  <Notes>2</Notes>
  <HiddenSlides>0</HiddenSlides>
  <MMClips>5</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AGA Arabesque</vt:lpstr>
      <vt:lpstr>Arial</vt:lpstr>
      <vt:lpstr>Avenir Next</vt:lpstr>
      <vt:lpstr>Calibri</vt:lpstr>
      <vt:lpstr>Calibri Light</vt:lpstr>
      <vt:lpstr>DecoType Naskh</vt:lpstr>
      <vt:lpstr>QCF2BSML</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AYSHA ALTHABET</dc:creator>
  <cp:lastModifiedBy>nabeel buhaza</cp:lastModifiedBy>
  <cp:revision>130</cp:revision>
  <cp:lastPrinted>2021-01-17T11:49:49Z</cp:lastPrinted>
  <dcterms:created xsi:type="dcterms:W3CDTF">2020-03-04T10:47:58Z</dcterms:created>
  <dcterms:modified xsi:type="dcterms:W3CDTF">2021-03-04T06:14:00Z</dcterms:modified>
</cp:coreProperties>
</file>