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339" r:id="rId4"/>
    <p:sldId id="349" r:id="rId5"/>
    <p:sldId id="386" r:id="rId6"/>
    <p:sldId id="515" r:id="rId7"/>
    <p:sldId id="527" r:id="rId8"/>
    <p:sldId id="516" r:id="rId9"/>
    <p:sldId id="517" r:id="rId10"/>
    <p:sldId id="518" r:id="rId11"/>
    <p:sldId id="519" r:id="rId12"/>
    <p:sldId id="520" r:id="rId13"/>
    <p:sldId id="521" r:id="rId14"/>
    <p:sldId id="522" r:id="rId15"/>
    <p:sldId id="523" r:id="rId16"/>
    <p:sldId id="524" r:id="rId17"/>
    <p:sldId id="514" r:id="rId18"/>
    <p:sldId id="413" r:id="rId19"/>
    <p:sldId id="414" r:id="rId20"/>
    <p:sldId id="525" r:id="rId21"/>
    <p:sldId id="327"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1A68835-5F8A-4794-9693-7CCEF4C5A82D}" type="datetimeFigureOut">
              <a:rPr lang="en-US" smtClean="0"/>
              <a:t>2/18/2021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025A300-DD2D-4467-B923-B061F030355C}" type="slidenum">
              <a:rPr lang="en-US" smtClean="0"/>
              <a:t>‹#›</a:t>
            </a:fld>
            <a:endParaRPr lang="en-US"/>
          </a:p>
        </p:txBody>
      </p:sp>
    </p:spTree>
    <p:extLst>
      <p:ext uri="{BB962C8B-B14F-4D97-AF65-F5344CB8AC3E}">
        <p14:creationId xmlns:p14="http://schemas.microsoft.com/office/powerpoint/2010/main" val="316132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D9B33-B3B7-AE46-B5CE-8FCB16714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0926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D9B33-B3B7-AE46-B5CE-8FCB16714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2587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D9B33-B3B7-AE46-B5CE-8FCB16714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5590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D9B33-B3B7-AE46-B5CE-8FCB16714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6898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D9B33-B3B7-AE46-B5CE-8FCB16714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6642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D9B33-B3B7-AE46-B5CE-8FCB16714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7493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D9B33-B3B7-AE46-B5CE-8FCB16714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1086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D9B33-B3B7-AE46-B5CE-8FCB16714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2611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D9B33-B3B7-AE46-B5CE-8FCB16714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7816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D9B33-B3B7-AE46-B5CE-8FCB16714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9535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D9B33-B3B7-AE46-B5CE-8FCB16714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3402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D9B33-B3B7-AE46-B5CE-8FCB16714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098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D9B33-B3B7-AE46-B5CE-8FCB16714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6309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D9B33-B3B7-AE46-B5CE-8FCB16714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1624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D9B33-B3B7-AE46-B5CE-8FCB16714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0838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2/18/2021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660CFED-C30C-49E9-B906-0445CDB1F578}"/>
              </a:ext>
            </a:extLst>
          </p:cNvPr>
          <p:cNvGrpSpPr/>
          <p:nvPr/>
        </p:nvGrpSpPr>
        <p:grpSpPr>
          <a:xfrm>
            <a:off x="267286" y="6418913"/>
            <a:ext cx="11501672" cy="423042"/>
            <a:chOff x="267286" y="6418913"/>
            <a:chExt cx="11501672" cy="423042"/>
          </a:xfrm>
        </p:grpSpPr>
        <p:cxnSp>
          <p:nvCxnSpPr>
            <p:cNvPr id="3" name="Straight Connector 2"/>
            <p:cNvCxnSpPr>
              <a:cxnSpLocks/>
            </p:cNvCxnSpPr>
            <p:nvPr/>
          </p:nvCxnSpPr>
          <p:spPr>
            <a:xfrm>
              <a:off x="267286" y="6418913"/>
              <a:ext cx="1150167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p:cNvSpPr>
            <p:nvPr/>
          </p:nvSpPr>
          <p:spPr>
            <a:xfrm>
              <a:off x="8349483" y="6460955"/>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7" name="Picture 6">
            <a:extLst>
              <a:ext uri="{FF2B5EF4-FFF2-40B4-BE49-F238E27FC236}">
                <a16:creationId xmlns:a16="http://schemas.microsoft.com/office/drawing/2014/main" id="{2D974CA0-D4DA-43CF-85BF-D299222FBE64}"/>
              </a:ext>
            </a:extLst>
          </p:cNvPr>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1944225" y="183515"/>
            <a:ext cx="8303543" cy="1370489"/>
          </a:xfrm>
          <a:prstGeom prst="rect">
            <a:avLst/>
          </a:prstGeom>
        </p:spPr>
      </p:pic>
      <p:sp>
        <p:nvSpPr>
          <p:cNvPr id="9" name="Title 1">
            <a:extLst>
              <a:ext uri="{FF2B5EF4-FFF2-40B4-BE49-F238E27FC236}">
                <a16:creationId xmlns:a16="http://schemas.microsoft.com/office/drawing/2014/main" id="{DC6AA060-37D3-4647-9D2E-27EEAFF39C39}"/>
              </a:ext>
            </a:extLst>
          </p:cNvPr>
          <p:cNvSpPr txBox="1">
            <a:spLocks/>
          </p:cNvSpPr>
          <p:nvPr/>
        </p:nvSpPr>
        <p:spPr>
          <a:xfrm>
            <a:off x="4658157" y="4011096"/>
            <a:ext cx="3422142" cy="139141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50000"/>
              </a:lnSpc>
              <a:spcBef>
                <a:spcPts val="0"/>
              </a:spcBef>
              <a:spcAft>
                <a:spcPts val="0"/>
              </a:spcAft>
              <a:buClrTx/>
              <a:buSzTx/>
              <a:buFontTx/>
              <a:buNone/>
              <a:tabLst/>
              <a:defRPr/>
            </a:pPr>
            <a:r>
              <a:rPr kumimoji="0" lang="ar-BH" sz="3600" b="1" i="0" u="none" strike="noStrike" kern="1200" cap="none" spc="0" normalizeH="0" baseline="0" noProof="0" dirty="0">
                <a:ln>
                  <a:noFill/>
                </a:ln>
                <a:solidFill>
                  <a:srgbClr val="4472C4">
                    <a:lumMod val="75000"/>
                  </a:srgbClr>
                </a:solidFill>
                <a:effectLst/>
                <a:uLnTx/>
                <a:uFillTx/>
                <a:latin typeface="Sakkal Majalla" panose="02000000000000000000" pitchFamily="2" charset="-78"/>
                <a:ea typeface="+mj-ea"/>
                <a:cs typeface="Sakkal Majalla" panose="02000000000000000000" pitchFamily="2" charset="-78"/>
              </a:rPr>
              <a:t>دراسات</a:t>
            </a:r>
            <a:r>
              <a:rPr kumimoji="0" lang="ar-BH" sz="3600" b="1" i="0" u="none" strike="noStrike" kern="1200" cap="none" spc="0" normalizeH="0" noProof="0" dirty="0">
                <a:ln>
                  <a:noFill/>
                </a:ln>
                <a:solidFill>
                  <a:srgbClr val="4472C4">
                    <a:lumMod val="75000"/>
                  </a:srgbClr>
                </a:solidFill>
                <a:effectLst/>
                <a:uLnTx/>
                <a:uFillTx/>
                <a:latin typeface="Sakkal Majalla" panose="02000000000000000000" pitchFamily="2" charset="-78"/>
                <a:ea typeface="+mj-ea"/>
                <a:cs typeface="Sakkal Majalla" panose="02000000000000000000" pitchFamily="2" charset="-78"/>
              </a:rPr>
              <a:t> في السيرة</a:t>
            </a:r>
            <a:endParaRPr kumimoji="0" lang="ar-BH" sz="3600" b="1" i="0" u="none" strike="noStrike" kern="1200" cap="none" spc="0" normalizeH="0" baseline="0" noProof="0" dirty="0">
              <a:ln>
                <a:noFill/>
              </a:ln>
              <a:solidFill>
                <a:srgbClr val="4472C4">
                  <a:lumMod val="75000"/>
                </a:srgbClr>
              </a:solidFill>
              <a:effectLst/>
              <a:uLnTx/>
              <a:uFillTx/>
              <a:latin typeface="Sakkal Majalla" panose="02000000000000000000" pitchFamily="2" charset="-78"/>
              <a:ea typeface="+mj-ea"/>
              <a:cs typeface="Sakkal Majalla" panose="02000000000000000000" pitchFamily="2" charset="-78"/>
            </a:endParaRPr>
          </a:p>
          <a:p>
            <a:pPr marL="0" marR="0" lvl="0" indent="0" algn="ctr" defTabSz="457200" rtl="1" eaLnBrk="1" fontAlgn="auto" latinLnBrk="0" hangingPunct="1">
              <a:lnSpc>
                <a:spcPct val="150000"/>
              </a:lnSpc>
              <a:spcBef>
                <a:spcPts val="0"/>
              </a:spcBef>
              <a:spcAft>
                <a:spcPts val="0"/>
              </a:spcAft>
              <a:buClrTx/>
              <a:buSzTx/>
              <a:buFontTx/>
              <a:buNone/>
              <a:tabLst/>
              <a:defRPr/>
            </a:pPr>
            <a:r>
              <a:rPr kumimoji="0" lang="ar-BH" sz="3600" b="1" i="0" u="none" strike="noStrike" kern="1200" cap="none" spc="0" normalizeH="0" baseline="0" noProof="0" dirty="0">
                <a:ln>
                  <a:noFill/>
                </a:ln>
                <a:solidFill>
                  <a:srgbClr val="4472C4">
                    <a:lumMod val="75000"/>
                  </a:srgbClr>
                </a:solidFill>
                <a:effectLst/>
                <a:uLnTx/>
                <a:uFillTx/>
                <a:latin typeface="Sakkal Majalla" panose="02000000000000000000" pitchFamily="2" charset="-78"/>
                <a:ea typeface="+mj-ea"/>
                <a:cs typeface="Sakkal Majalla" panose="02000000000000000000" pitchFamily="2" charset="-78"/>
              </a:rPr>
              <a:t>دين(214)</a:t>
            </a:r>
            <a:endParaRPr kumimoji="0" lang="en-US" sz="3600" b="1" i="0" u="none" strike="noStrike" kern="1200" cap="none" spc="0" normalizeH="0" baseline="0" noProof="0" dirty="0">
              <a:ln>
                <a:noFill/>
              </a:ln>
              <a:solidFill>
                <a:srgbClr val="4472C4">
                  <a:lumMod val="75000"/>
                </a:srgbClr>
              </a:solidFill>
              <a:effectLst/>
              <a:uLnTx/>
              <a:uFillTx/>
              <a:latin typeface="Sakkal Majalla" panose="02000000000000000000" pitchFamily="2" charset="-78"/>
              <a:ea typeface="+mj-ea"/>
              <a:cs typeface="Sakkal Majalla" panose="02000000000000000000" pitchFamily="2" charset="-78"/>
            </a:endParaRPr>
          </a:p>
        </p:txBody>
      </p:sp>
      <p:sp>
        <p:nvSpPr>
          <p:cNvPr id="10" name="Title 1">
            <a:extLst>
              <a:ext uri="{FF2B5EF4-FFF2-40B4-BE49-F238E27FC236}">
                <a16:creationId xmlns:a16="http://schemas.microsoft.com/office/drawing/2014/main" id="{233CAFD5-F64F-4D97-843D-EE6FB091568D}"/>
              </a:ext>
            </a:extLst>
          </p:cNvPr>
          <p:cNvSpPr txBox="1">
            <a:spLocks/>
          </p:cNvSpPr>
          <p:nvPr/>
        </p:nvSpPr>
        <p:spPr>
          <a:xfrm>
            <a:off x="3467848" y="1789876"/>
            <a:ext cx="5802761" cy="2324711"/>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BH" sz="5500" b="1" i="0" u="none" strike="noStrike" kern="1200" cap="none" spc="0" normalizeH="0" baseline="0" noProof="0" dirty="0">
                <a:ln>
                  <a:noFill/>
                </a:ln>
                <a:solidFill>
                  <a:srgbClr val="AE56CA"/>
                </a:solidFill>
                <a:effectLst/>
                <a:uLnTx/>
                <a:uFillTx/>
                <a:latin typeface="Sakkal Majalla" panose="02000000000000000000" pitchFamily="2" charset="-78"/>
                <a:ea typeface="+mj-ea"/>
                <a:cs typeface="Sakkal Majalla" panose="02000000000000000000" pitchFamily="2" charset="-78"/>
              </a:rPr>
              <a:t>الإمام جعفر الصادق</a:t>
            </a:r>
          </a:p>
        </p:txBody>
      </p:sp>
      <p:pic>
        <p:nvPicPr>
          <p:cNvPr id="4" name="Picture 3"/>
          <p:cNvPicPr>
            <a:picLocks noChangeAspect="1"/>
          </p:cNvPicPr>
          <p:nvPr/>
        </p:nvPicPr>
        <p:blipFill>
          <a:blip r:embed="rId3"/>
          <a:stretch>
            <a:fillRect/>
          </a:stretch>
        </p:blipFill>
        <p:spPr>
          <a:xfrm>
            <a:off x="633046" y="1480149"/>
            <a:ext cx="3087656" cy="4305075"/>
          </a:xfrm>
          <a:prstGeom prst="rect">
            <a:avLst/>
          </a:prstGeom>
        </p:spPr>
      </p:pic>
    </p:spTree>
    <p:extLst>
      <p:ext uri="{BB962C8B-B14F-4D97-AF65-F5344CB8AC3E}">
        <p14:creationId xmlns:p14="http://schemas.microsoft.com/office/powerpoint/2010/main" val="325545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ppt_x</p:attrName>
                                        </p:attrNameLst>
                                      </p:cBhvr>
                                      <p:tavLst>
                                        <p:tav tm="0">
                                          <p:val>
                                            <p:strVal val="#ppt_x"/>
                                          </p:val>
                                        </p:tav>
                                        <p:tav tm="100000">
                                          <p:val>
                                            <p:strVal val="#ppt_x"/>
                                          </p:val>
                                        </p:tav>
                                      </p:tavLst>
                                    </p:anim>
                                    <p:anim calcmode="lin" valueType="num">
                                      <p:cBhvr>
                                        <p:cTn id="9" dur="2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14" presetClass="entr" presetSubtype="1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BF447CD-F4FE-4375-8617-D1AED25C9CDE}"/>
              </a:ext>
            </a:extLst>
          </p:cNvPr>
          <p:cNvSpPr txBox="1">
            <a:spLocks/>
          </p:cNvSpPr>
          <p:nvPr/>
        </p:nvSpPr>
        <p:spPr>
          <a:xfrm>
            <a:off x="4845600" y="326354"/>
            <a:ext cx="2500800" cy="667599"/>
          </a:xfrm>
          <a:prstGeom prst="rect">
            <a:avLst/>
          </a:prstGeom>
          <a:solidFill>
            <a:schemeClr val="accent6">
              <a:lumMod val="20000"/>
              <a:lumOff val="80000"/>
            </a:schemeClr>
          </a:solidFill>
          <a:ln>
            <a:solidFill>
              <a:schemeClr val="accent6">
                <a:lumMod val="20000"/>
                <a:lumOff val="8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90000"/>
              </a:lnSpc>
              <a:spcBef>
                <a:spcPct val="0"/>
              </a:spcBef>
              <a:spcAft>
                <a:spcPts val="0"/>
              </a:spcAft>
              <a:buClrTx/>
              <a:buSzTx/>
              <a:buFontTx/>
              <a:buNone/>
              <a:tabLst/>
              <a:defRPr/>
            </a:pPr>
            <a:r>
              <a:rPr kumimoji="0" lang="ar-BH" sz="36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صفاته</a:t>
            </a:r>
            <a:endParaRPr kumimoji="0" lang="en-US" sz="36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endParaRPr>
          </a:p>
        </p:txBody>
      </p:sp>
      <p:grpSp>
        <p:nvGrpSpPr>
          <p:cNvPr id="14" name="Group 13">
            <a:extLst>
              <a:ext uri="{FF2B5EF4-FFF2-40B4-BE49-F238E27FC236}">
                <a16:creationId xmlns:a16="http://schemas.microsoft.com/office/drawing/2014/main" id="{4212CF17-2FEB-4390-A5E2-C54B44BE5163}"/>
              </a:ext>
            </a:extLst>
          </p:cNvPr>
          <p:cNvGrpSpPr/>
          <p:nvPr/>
        </p:nvGrpSpPr>
        <p:grpSpPr>
          <a:xfrm>
            <a:off x="309489" y="6418912"/>
            <a:ext cx="11459469" cy="423042"/>
            <a:chOff x="309489" y="6418912"/>
            <a:chExt cx="11459469" cy="423042"/>
          </a:xfrm>
        </p:grpSpPr>
        <p:cxnSp>
          <p:nvCxnSpPr>
            <p:cNvPr id="15" name="Straight Connector 14">
              <a:extLst>
                <a:ext uri="{FF2B5EF4-FFF2-40B4-BE49-F238E27FC236}">
                  <a16:creationId xmlns:a16="http://schemas.microsoft.com/office/drawing/2014/main" id="{A00F6F63-5149-4FCF-8243-76AF64D2349C}"/>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37663E0-A1C4-413B-8B6B-D754B6AC81A9}"/>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0" name="مستطيل ذو زوايا قطرية مستديرة 26">
            <a:extLst>
              <a:ext uri="{FF2B5EF4-FFF2-40B4-BE49-F238E27FC236}">
                <a16:creationId xmlns:a16="http://schemas.microsoft.com/office/drawing/2014/main" id="{A68ACAF5-5B51-45FF-913C-2B33A54E2666}"/>
              </a:ext>
            </a:extLst>
          </p:cNvPr>
          <p:cNvSpPr/>
          <p:nvPr/>
        </p:nvSpPr>
        <p:spPr>
          <a:xfrm>
            <a:off x="364794" y="1833181"/>
            <a:ext cx="10882948" cy="1879643"/>
          </a:xfrm>
          <a:prstGeom prst="round2DiagRect">
            <a:avLst/>
          </a:prstGeom>
          <a:solidFill>
            <a:schemeClr val="bg1"/>
          </a:solidFill>
          <a:ln w="2857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defTabSz="457200" rtl="1">
              <a:lnSpc>
                <a:spcPct val="150000"/>
              </a:lnSpc>
              <a:defRPr/>
            </a:pPr>
            <a:r>
              <a:rPr lang="ar-BH" sz="2800" b="1" kern="0" dirty="0">
                <a:solidFill>
                  <a:prstClr val="black"/>
                </a:solidFill>
                <a:latin typeface="Sakkal Majalla" panose="02000000000000000000" pitchFamily="2" charset="-78"/>
                <a:cs typeface="Sakkal Majalla" panose="02000000000000000000" pitchFamily="2" charset="-78"/>
              </a:rPr>
              <a:t>كان سخيًا كريمًا يعطي من يستحق من المعوزين وأصحاب الحاجات، وكان يأمر أصحابه ويحثهم على البذل والجود، وله في ذلك قولٌ: "لاَ يَتِمُّ الْمَعْرُوفُ إِلاَّ بِثَلاثَةٍ: بِتَعْجِيلِهِ وَتَصْغِيرِهِ وَسَتْرِهِ ". </a:t>
            </a:r>
            <a:r>
              <a:rPr lang="ar-BH" sz="2000" b="1" kern="0" dirty="0">
                <a:solidFill>
                  <a:prstClr val="black"/>
                </a:solidFill>
                <a:latin typeface="Sakkal Majalla" panose="02000000000000000000" pitchFamily="2" charset="-78"/>
                <a:cs typeface="Sakkal Majalla" panose="02000000000000000000" pitchFamily="2" charset="-78"/>
              </a:rPr>
              <a:t>[أبو نعيم، حلية الأولياء وطبقات الأصفياء، 3/198]</a:t>
            </a:r>
            <a:r>
              <a:rPr lang="ar-BH" sz="2800" b="1" kern="0" dirty="0">
                <a:solidFill>
                  <a:prstClr val="black"/>
                </a:solidFill>
                <a:latin typeface="Sakkal Majalla" panose="02000000000000000000" pitchFamily="2" charset="-78"/>
                <a:cs typeface="Sakkal Majalla" panose="02000000000000000000" pitchFamily="2" charset="-78"/>
              </a:rPr>
              <a:t>.</a:t>
            </a:r>
            <a:endParaRPr lang="en-US" sz="2800" b="1" kern="0" dirty="0">
              <a:solidFill>
                <a:prstClr val="black"/>
              </a:solidFill>
              <a:latin typeface="Sakkal Majalla" panose="02000000000000000000" pitchFamily="2" charset="-78"/>
              <a:cs typeface="Sakkal Majalla" panose="02000000000000000000" pitchFamily="2" charset="-78"/>
            </a:endParaRPr>
          </a:p>
        </p:txBody>
      </p:sp>
      <p:sp>
        <p:nvSpPr>
          <p:cNvPr id="12" name="Flowchart: Magnetic Disk 11">
            <a:extLst>
              <a:ext uri="{FF2B5EF4-FFF2-40B4-BE49-F238E27FC236}">
                <a16:creationId xmlns:a16="http://schemas.microsoft.com/office/drawing/2014/main" id="{1EAF3B14-F659-424E-9685-776CF2EACDEA}"/>
              </a:ext>
            </a:extLst>
          </p:cNvPr>
          <p:cNvSpPr/>
          <p:nvPr/>
        </p:nvSpPr>
        <p:spPr>
          <a:xfrm>
            <a:off x="6709789" y="1339491"/>
            <a:ext cx="4537953" cy="585489"/>
          </a:xfrm>
          <a:prstGeom prst="flowChartMagneticDisk">
            <a:avLst/>
          </a:prstGeom>
          <a:solidFill>
            <a:schemeClr val="accent6">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rtlCol="0" anchor="ctr"/>
          <a:lstStyle/>
          <a:p>
            <a:pPr lvl="0" algn="ctr" rtl="1">
              <a:lnSpc>
                <a:spcPct val="90000"/>
              </a:lnSpc>
              <a:spcBef>
                <a:spcPts val="1000"/>
              </a:spcBef>
              <a:defRPr/>
            </a:pPr>
            <a:r>
              <a:rPr lang="ar-BH" sz="2800" b="1" dirty="0">
                <a:solidFill>
                  <a:prstClr val="white"/>
                </a:solidFill>
                <a:latin typeface="Sakkal Majalla" panose="02000000000000000000" pitchFamily="2" charset="-78"/>
                <a:cs typeface="Sakkal Majalla" panose="02000000000000000000" pitchFamily="2" charset="-78"/>
              </a:rPr>
              <a:t>الكرم والبذل في سبيل الله</a:t>
            </a:r>
            <a:endParaRPr kumimoji="0" lang="en-US" sz="28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13" name="Star: 24 Points 12">
            <a:extLst>
              <a:ext uri="{FF2B5EF4-FFF2-40B4-BE49-F238E27FC236}">
                <a16:creationId xmlns:a16="http://schemas.microsoft.com/office/drawing/2014/main" id="{07120966-556C-4A38-A885-1E47F54AC8A6}"/>
              </a:ext>
            </a:extLst>
          </p:cNvPr>
          <p:cNvSpPr/>
          <p:nvPr/>
        </p:nvSpPr>
        <p:spPr>
          <a:xfrm>
            <a:off x="10965168" y="1316013"/>
            <a:ext cx="914400" cy="620769"/>
          </a:xfrm>
          <a:prstGeom prst="star24">
            <a:avLst/>
          </a:prstGeom>
          <a:solidFill>
            <a:schemeClr val="accent6">
              <a:lumMod val="40000"/>
              <a:lumOff val="60000"/>
            </a:schemeClr>
          </a:solidFill>
          <a:effectLst>
            <a:outerShdw blurRad="50800" dist="38100" dir="13500000" algn="b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7" name="مستطيل ذو زوايا قطرية مستديرة 26">
            <a:extLst>
              <a:ext uri="{FF2B5EF4-FFF2-40B4-BE49-F238E27FC236}">
                <a16:creationId xmlns:a16="http://schemas.microsoft.com/office/drawing/2014/main" id="{6CEF504D-D467-4098-9685-D8F313CC60F8}"/>
              </a:ext>
            </a:extLst>
          </p:cNvPr>
          <p:cNvSpPr/>
          <p:nvPr/>
        </p:nvSpPr>
        <p:spPr>
          <a:xfrm>
            <a:off x="364794" y="4468600"/>
            <a:ext cx="10882948" cy="1908271"/>
          </a:xfrm>
          <a:prstGeom prst="round2DiagRect">
            <a:avLst/>
          </a:prstGeom>
          <a:solidFill>
            <a:schemeClr val="bg1"/>
          </a:solid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defTabSz="457200" rtl="1">
              <a:lnSpc>
                <a:spcPct val="150000"/>
              </a:lnSpc>
              <a:defRPr/>
            </a:pPr>
            <a:r>
              <a:rPr lang="ar-BH" sz="2800" b="1" kern="0" dirty="0">
                <a:solidFill>
                  <a:prstClr val="black"/>
                </a:solidFill>
                <a:latin typeface="Sakkal Majalla" panose="02000000000000000000" pitchFamily="2" charset="-78"/>
                <a:cs typeface="Sakkal Majalla" panose="02000000000000000000" pitchFamily="2" charset="-78"/>
              </a:rPr>
              <a:t>عُرف عنه أنه يقابل الإساءة بالإحسان، وكان يقول: "إذا بلغك عن أخيك شيءٌ </a:t>
            </a:r>
            <a:r>
              <a:rPr lang="ar-BH" sz="2800" b="1" kern="0" dirty="0" err="1">
                <a:solidFill>
                  <a:prstClr val="black"/>
                </a:solidFill>
                <a:latin typeface="Sakkal Majalla" panose="02000000000000000000" pitchFamily="2" charset="-78"/>
                <a:cs typeface="Sakkal Majalla" panose="02000000000000000000" pitchFamily="2" charset="-78"/>
              </a:rPr>
              <a:t>يسوؤك</a:t>
            </a:r>
            <a:r>
              <a:rPr lang="ar-BH" sz="2800" b="1" kern="0" dirty="0">
                <a:solidFill>
                  <a:prstClr val="black"/>
                </a:solidFill>
                <a:latin typeface="Sakkal Majalla" panose="02000000000000000000" pitchFamily="2" charset="-78"/>
                <a:cs typeface="Sakkal Majalla" panose="02000000000000000000" pitchFamily="2" charset="-78"/>
              </a:rPr>
              <a:t> فلا تغتم، فإنه إن كنت كما يقول كانت عقوبة عُجّلت، وإن كان على غير ما يقول كانت حسنة لم يعلمها"، وقد بلغ به التسامح أنه كان يدعو لمن أساء إليه واغتابه أن يغفر الله له هذا الذنب.</a:t>
            </a:r>
            <a:endParaRPr lang="en-US" sz="2800" b="1" kern="0" dirty="0">
              <a:solidFill>
                <a:prstClr val="black"/>
              </a:solidFill>
              <a:latin typeface="Sakkal Majalla" panose="02000000000000000000" pitchFamily="2" charset="-78"/>
              <a:cs typeface="Sakkal Majalla" panose="02000000000000000000" pitchFamily="2" charset="-78"/>
            </a:endParaRPr>
          </a:p>
        </p:txBody>
      </p:sp>
      <p:sp>
        <p:nvSpPr>
          <p:cNvPr id="19" name="Flowchart: Magnetic Disk 18">
            <a:extLst>
              <a:ext uri="{FF2B5EF4-FFF2-40B4-BE49-F238E27FC236}">
                <a16:creationId xmlns:a16="http://schemas.microsoft.com/office/drawing/2014/main" id="{6931A019-1A61-487F-9EFD-EFBE14A6A392}"/>
              </a:ext>
            </a:extLst>
          </p:cNvPr>
          <p:cNvSpPr/>
          <p:nvPr/>
        </p:nvSpPr>
        <p:spPr>
          <a:xfrm>
            <a:off x="6709789" y="3974910"/>
            <a:ext cx="4537953" cy="585489"/>
          </a:xfrm>
          <a:prstGeom prst="flowChartMagneticDisk">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rtlCol="0" anchor="ctr"/>
          <a:lstStyle/>
          <a:p>
            <a:pPr lvl="0" algn="ctr" rtl="1">
              <a:lnSpc>
                <a:spcPct val="90000"/>
              </a:lnSpc>
              <a:spcBef>
                <a:spcPts val="1000"/>
              </a:spcBef>
              <a:defRPr/>
            </a:pPr>
            <a:r>
              <a:rPr lang="ar-BH" sz="2800" b="1" dirty="0">
                <a:solidFill>
                  <a:prstClr val="white"/>
                </a:solidFill>
                <a:latin typeface="Sakkal Majalla" panose="02000000000000000000" pitchFamily="2" charset="-78"/>
                <a:cs typeface="Sakkal Majalla" panose="02000000000000000000" pitchFamily="2" charset="-78"/>
              </a:rPr>
              <a:t>الحلم والتسامح</a:t>
            </a:r>
            <a:endParaRPr kumimoji="0" lang="en-US" sz="28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20" name="Star: 24 Points 19">
            <a:extLst>
              <a:ext uri="{FF2B5EF4-FFF2-40B4-BE49-F238E27FC236}">
                <a16:creationId xmlns:a16="http://schemas.microsoft.com/office/drawing/2014/main" id="{127B0864-1858-4774-A017-09EC31508219}"/>
              </a:ext>
            </a:extLst>
          </p:cNvPr>
          <p:cNvSpPr/>
          <p:nvPr/>
        </p:nvSpPr>
        <p:spPr>
          <a:xfrm>
            <a:off x="10965168" y="3951432"/>
            <a:ext cx="914400" cy="620769"/>
          </a:xfrm>
          <a:prstGeom prst="star24">
            <a:avLst/>
          </a:prstGeom>
          <a:solidFill>
            <a:schemeClr val="accent2">
              <a:lumMod val="20000"/>
              <a:lumOff val="80000"/>
            </a:schemeClr>
          </a:solidFill>
          <a:effectLst>
            <a:outerShdw blurRad="50800" dist="38100" dir="13500000" algn="b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3</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21" name="Title 1">
            <a:extLst>
              <a:ext uri="{FF2B5EF4-FFF2-40B4-BE49-F238E27FC236}">
                <a16:creationId xmlns:a16="http://schemas.microsoft.com/office/drawing/2014/main" id="{ADA62AC4-C4A3-4D13-8621-9DE1B1FFFA2F}"/>
              </a:ext>
            </a:extLst>
          </p:cNvPr>
          <p:cNvSpPr txBox="1">
            <a:spLocks/>
          </p:cNvSpPr>
          <p:nvPr/>
        </p:nvSpPr>
        <p:spPr>
          <a:xfrm>
            <a:off x="149226" y="76448"/>
            <a:ext cx="2965933"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BH" sz="20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الإمام جعفر الصادق (دين 214)</a:t>
            </a:r>
          </a:p>
        </p:txBody>
      </p:sp>
    </p:spTree>
    <p:extLst>
      <p:ext uri="{BB962C8B-B14F-4D97-AF65-F5344CB8AC3E}">
        <p14:creationId xmlns:p14="http://schemas.microsoft.com/office/powerpoint/2010/main" val="3604332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80">
                                          <p:stCondLst>
                                            <p:cond delay="0"/>
                                          </p:stCondLst>
                                        </p:cTn>
                                        <p:tgtEl>
                                          <p:spTgt spid="13"/>
                                        </p:tgtEl>
                                      </p:cBhvr>
                                    </p:animEffect>
                                    <p:anim calcmode="lin" valueType="num">
                                      <p:cBhvr>
                                        <p:cTn id="1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2" dur="26">
                                          <p:stCondLst>
                                            <p:cond delay="650"/>
                                          </p:stCondLst>
                                        </p:cTn>
                                        <p:tgtEl>
                                          <p:spTgt spid="13"/>
                                        </p:tgtEl>
                                      </p:cBhvr>
                                      <p:to x="100000" y="60000"/>
                                    </p:animScale>
                                    <p:animScale>
                                      <p:cBhvr>
                                        <p:cTn id="23" dur="166" decel="50000">
                                          <p:stCondLst>
                                            <p:cond delay="676"/>
                                          </p:stCondLst>
                                        </p:cTn>
                                        <p:tgtEl>
                                          <p:spTgt spid="13"/>
                                        </p:tgtEl>
                                      </p:cBhvr>
                                      <p:to x="100000" y="100000"/>
                                    </p:animScale>
                                    <p:animScale>
                                      <p:cBhvr>
                                        <p:cTn id="24" dur="26">
                                          <p:stCondLst>
                                            <p:cond delay="1312"/>
                                          </p:stCondLst>
                                        </p:cTn>
                                        <p:tgtEl>
                                          <p:spTgt spid="13"/>
                                        </p:tgtEl>
                                      </p:cBhvr>
                                      <p:to x="100000" y="80000"/>
                                    </p:animScale>
                                    <p:animScale>
                                      <p:cBhvr>
                                        <p:cTn id="25" dur="166" decel="50000">
                                          <p:stCondLst>
                                            <p:cond delay="1338"/>
                                          </p:stCondLst>
                                        </p:cTn>
                                        <p:tgtEl>
                                          <p:spTgt spid="13"/>
                                        </p:tgtEl>
                                      </p:cBhvr>
                                      <p:to x="100000" y="100000"/>
                                    </p:animScale>
                                    <p:animScale>
                                      <p:cBhvr>
                                        <p:cTn id="26" dur="26">
                                          <p:stCondLst>
                                            <p:cond delay="1642"/>
                                          </p:stCondLst>
                                        </p:cTn>
                                        <p:tgtEl>
                                          <p:spTgt spid="13"/>
                                        </p:tgtEl>
                                      </p:cBhvr>
                                      <p:to x="100000" y="90000"/>
                                    </p:animScale>
                                    <p:animScale>
                                      <p:cBhvr>
                                        <p:cTn id="27" dur="166" decel="50000">
                                          <p:stCondLst>
                                            <p:cond delay="1668"/>
                                          </p:stCondLst>
                                        </p:cTn>
                                        <p:tgtEl>
                                          <p:spTgt spid="13"/>
                                        </p:tgtEl>
                                      </p:cBhvr>
                                      <p:to x="100000" y="100000"/>
                                    </p:animScale>
                                    <p:animScale>
                                      <p:cBhvr>
                                        <p:cTn id="28" dur="26">
                                          <p:stCondLst>
                                            <p:cond delay="1808"/>
                                          </p:stCondLst>
                                        </p:cTn>
                                        <p:tgtEl>
                                          <p:spTgt spid="13"/>
                                        </p:tgtEl>
                                      </p:cBhvr>
                                      <p:to x="100000" y="95000"/>
                                    </p:animScale>
                                    <p:animScale>
                                      <p:cBhvr>
                                        <p:cTn id="29" dur="166" decel="50000">
                                          <p:stCondLst>
                                            <p:cond delay="1834"/>
                                          </p:stCondLst>
                                        </p:cTn>
                                        <p:tgtEl>
                                          <p:spTgt spid="13"/>
                                        </p:tgtEl>
                                      </p:cBhvr>
                                      <p:to x="100000" y="100000"/>
                                    </p:animScale>
                                  </p:childTnLst>
                                </p:cTn>
                              </p:par>
                              <p:par>
                                <p:cTn id="30" presetID="26"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3000"/>
                            </p:stCondLst>
                            <p:childTnLst>
                              <p:par>
                                <p:cTn id="47" presetID="47"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6"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down)">
                                      <p:cBhvr>
                                        <p:cTn id="55" dur="580">
                                          <p:stCondLst>
                                            <p:cond delay="0"/>
                                          </p:stCondLst>
                                        </p:cTn>
                                        <p:tgtEl>
                                          <p:spTgt spid="20"/>
                                        </p:tgtEl>
                                      </p:cBhvr>
                                    </p:animEffect>
                                    <p:anim calcmode="lin" valueType="num">
                                      <p:cBhvr>
                                        <p:cTn id="5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61" dur="26">
                                          <p:stCondLst>
                                            <p:cond delay="650"/>
                                          </p:stCondLst>
                                        </p:cTn>
                                        <p:tgtEl>
                                          <p:spTgt spid="20"/>
                                        </p:tgtEl>
                                      </p:cBhvr>
                                      <p:to x="100000" y="60000"/>
                                    </p:animScale>
                                    <p:animScale>
                                      <p:cBhvr>
                                        <p:cTn id="62" dur="166" decel="50000">
                                          <p:stCondLst>
                                            <p:cond delay="676"/>
                                          </p:stCondLst>
                                        </p:cTn>
                                        <p:tgtEl>
                                          <p:spTgt spid="20"/>
                                        </p:tgtEl>
                                      </p:cBhvr>
                                      <p:to x="100000" y="100000"/>
                                    </p:animScale>
                                    <p:animScale>
                                      <p:cBhvr>
                                        <p:cTn id="63" dur="26">
                                          <p:stCondLst>
                                            <p:cond delay="1312"/>
                                          </p:stCondLst>
                                        </p:cTn>
                                        <p:tgtEl>
                                          <p:spTgt spid="20"/>
                                        </p:tgtEl>
                                      </p:cBhvr>
                                      <p:to x="100000" y="80000"/>
                                    </p:animScale>
                                    <p:animScale>
                                      <p:cBhvr>
                                        <p:cTn id="64" dur="166" decel="50000">
                                          <p:stCondLst>
                                            <p:cond delay="1338"/>
                                          </p:stCondLst>
                                        </p:cTn>
                                        <p:tgtEl>
                                          <p:spTgt spid="20"/>
                                        </p:tgtEl>
                                      </p:cBhvr>
                                      <p:to x="100000" y="100000"/>
                                    </p:animScale>
                                    <p:animScale>
                                      <p:cBhvr>
                                        <p:cTn id="65" dur="26">
                                          <p:stCondLst>
                                            <p:cond delay="1642"/>
                                          </p:stCondLst>
                                        </p:cTn>
                                        <p:tgtEl>
                                          <p:spTgt spid="20"/>
                                        </p:tgtEl>
                                      </p:cBhvr>
                                      <p:to x="100000" y="90000"/>
                                    </p:animScale>
                                    <p:animScale>
                                      <p:cBhvr>
                                        <p:cTn id="66" dur="166" decel="50000">
                                          <p:stCondLst>
                                            <p:cond delay="1668"/>
                                          </p:stCondLst>
                                        </p:cTn>
                                        <p:tgtEl>
                                          <p:spTgt spid="20"/>
                                        </p:tgtEl>
                                      </p:cBhvr>
                                      <p:to x="100000" y="100000"/>
                                    </p:animScale>
                                    <p:animScale>
                                      <p:cBhvr>
                                        <p:cTn id="67" dur="26">
                                          <p:stCondLst>
                                            <p:cond delay="1808"/>
                                          </p:stCondLst>
                                        </p:cTn>
                                        <p:tgtEl>
                                          <p:spTgt spid="20"/>
                                        </p:tgtEl>
                                      </p:cBhvr>
                                      <p:to x="100000" y="95000"/>
                                    </p:animScale>
                                    <p:animScale>
                                      <p:cBhvr>
                                        <p:cTn id="68" dur="166" decel="50000">
                                          <p:stCondLst>
                                            <p:cond delay="1834"/>
                                          </p:stCondLst>
                                        </p:cTn>
                                        <p:tgtEl>
                                          <p:spTgt spid="20"/>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down)">
                                      <p:cBhvr>
                                        <p:cTn id="71" dur="580">
                                          <p:stCondLst>
                                            <p:cond delay="0"/>
                                          </p:stCondLst>
                                        </p:cTn>
                                        <p:tgtEl>
                                          <p:spTgt spid="19"/>
                                        </p:tgtEl>
                                      </p:cBhvr>
                                    </p:animEffect>
                                    <p:anim calcmode="lin" valueType="num">
                                      <p:cBhvr>
                                        <p:cTn id="72"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77" dur="26">
                                          <p:stCondLst>
                                            <p:cond delay="650"/>
                                          </p:stCondLst>
                                        </p:cTn>
                                        <p:tgtEl>
                                          <p:spTgt spid="19"/>
                                        </p:tgtEl>
                                      </p:cBhvr>
                                      <p:to x="100000" y="60000"/>
                                    </p:animScale>
                                    <p:animScale>
                                      <p:cBhvr>
                                        <p:cTn id="78" dur="166" decel="50000">
                                          <p:stCondLst>
                                            <p:cond delay="676"/>
                                          </p:stCondLst>
                                        </p:cTn>
                                        <p:tgtEl>
                                          <p:spTgt spid="19"/>
                                        </p:tgtEl>
                                      </p:cBhvr>
                                      <p:to x="100000" y="100000"/>
                                    </p:animScale>
                                    <p:animScale>
                                      <p:cBhvr>
                                        <p:cTn id="79" dur="26">
                                          <p:stCondLst>
                                            <p:cond delay="1312"/>
                                          </p:stCondLst>
                                        </p:cTn>
                                        <p:tgtEl>
                                          <p:spTgt spid="19"/>
                                        </p:tgtEl>
                                      </p:cBhvr>
                                      <p:to x="100000" y="80000"/>
                                    </p:animScale>
                                    <p:animScale>
                                      <p:cBhvr>
                                        <p:cTn id="80" dur="166" decel="50000">
                                          <p:stCondLst>
                                            <p:cond delay="1338"/>
                                          </p:stCondLst>
                                        </p:cTn>
                                        <p:tgtEl>
                                          <p:spTgt spid="19"/>
                                        </p:tgtEl>
                                      </p:cBhvr>
                                      <p:to x="100000" y="100000"/>
                                    </p:animScale>
                                    <p:animScale>
                                      <p:cBhvr>
                                        <p:cTn id="81" dur="26">
                                          <p:stCondLst>
                                            <p:cond delay="1642"/>
                                          </p:stCondLst>
                                        </p:cTn>
                                        <p:tgtEl>
                                          <p:spTgt spid="19"/>
                                        </p:tgtEl>
                                      </p:cBhvr>
                                      <p:to x="100000" y="90000"/>
                                    </p:animScale>
                                    <p:animScale>
                                      <p:cBhvr>
                                        <p:cTn id="82" dur="166" decel="50000">
                                          <p:stCondLst>
                                            <p:cond delay="1668"/>
                                          </p:stCondLst>
                                        </p:cTn>
                                        <p:tgtEl>
                                          <p:spTgt spid="19"/>
                                        </p:tgtEl>
                                      </p:cBhvr>
                                      <p:to x="100000" y="100000"/>
                                    </p:animScale>
                                    <p:animScale>
                                      <p:cBhvr>
                                        <p:cTn id="83" dur="26">
                                          <p:stCondLst>
                                            <p:cond delay="1808"/>
                                          </p:stCondLst>
                                        </p:cTn>
                                        <p:tgtEl>
                                          <p:spTgt spid="19"/>
                                        </p:tgtEl>
                                      </p:cBhvr>
                                      <p:to x="100000" y="95000"/>
                                    </p:animScale>
                                    <p:animScale>
                                      <p:cBhvr>
                                        <p:cTn id="84" dur="166" decel="50000">
                                          <p:stCondLst>
                                            <p:cond delay="1834"/>
                                          </p:stCondLst>
                                        </p:cTn>
                                        <p:tgtEl>
                                          <p:spTgt spid="19"/>
                                        </p:tgtEl>
                                      </p:cBhvr>
                                      <p:to x="100000" y="100000"/>
                                    </p:animScale>
                                  </p:childTnLst>
                                </p:cTn>
                              </p:par>
                            </p:childTnLst>
                          </p:cTn>
                        </p:par>
                        <p:par>
                          <p:cTn id="85" fill="hold">
                            <p:stCondLst>
                              <p:cond delay="6000"/>
                            </p:stCondLst>
                            <p:childTnLst>
                              <p:par>
                                <p:cTn id="86" presetID="47" presetClass="entr" presetSubtype="0"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1000"/>
                                        <p:tgtEl>
                                          <p:spTgt spid="17"/>
                                        </p:tgtEl>
                                      </p:cBhvr>
                                    </p:animEffect>
                                    <p:anim calcmode="lin" valueType="num">
                                      <p:cBhvr>
                                        <p:cTn id="89" dur="1000" fill="hold"/>
                                        <p:tgtEl>
                                          <p:spTgt spid="17"/>
                                        </p:tgtEl>
                                        <p:attrNameLst>
                                          <p:attrName>ppt_x</p:attrName>
                                        </p:attrNameLst>
                                      </p:cBhvr>
                                      <p:tavLst>
                                        <p:tav tm="0">
                                          <p:val>
                                            <p:strVal val="#ppt_x"/>
                                          </p:val>
                                        </p:tav>
                                        <p:tav tm="100000">
                                          <p:val>
                                            <p:strVal val="#ppt_x"/>
                                          </p:val>
                                        </p:tav>
                                      </p:tavLst>
                                    </p:anim>
                                    <p:anim calcmode="lin" valueType="num">
                                      <p:cBhvr>
                                        <p:cTn id="9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3" grpId="0" animBg="1"/>
      <p:bldP spid="17"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BF447CD-F4FE-4375-8617-D1AED25C9CDE}"/>
              </a:ext>
            </a:extLst>
          </p:cNvPr>
          <p:cNvSpPr txBox="1">
            <a:spLocks/>
          </p:cNvSpPr>
          <p:nvPr/>
        </p:nvSpPr>
        <p:spPr>
          <a:xfrm>
            <a:off x="4788822" y="184375"/>
            <a:ext cx="2500800" cy="667599"/>
          </a:xfrm>
          <a:prstGeom prst="rect">
            <a:avLst/>
          </a:prstGeom>
          <a:solidFill>
            <a:schemeClr val="accent6">
              <a:lumMod val="20000"/>
              <a:lumOff val="80000"/>
            </a:schemeClr>
          </a:solidFill>
          <a:ln>
            <a:solidFill>
              <a:schemeClr val="accent6">
                <a:lumMod val="20000"/>
                <a:lumOff val="8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90000"/>
              </a:lnSpc>
              <a:spcBef>
                <a:spcPct val="0"/>
              </a:spcBef>
              <a:spcAft>
                <a:spcPts val="0"/>
              </a:spcAft>
              <a:buClrTx/>
              <a:buSzTx/>
              <a:buFontTx/>
              <a:buNone/>
              <a:tabLst/>
              <a:defRPr/>
            </a:pPr>
            <a:r>
              <a:rPr kumimoji="0" lang="ar-BH" sz="36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صفاته</a:t>
            </a:r>
            <a:endParaRPr kumimoji="0" lang="en-US" sz="36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endParaRPr>
          </a:p>
        </p:txBody>
      </p:sp>
      <p:grpSp>
        <p:nvGrpSpPr>
          <p:cNvPr id="14" name="Group 13">
            <a:extLst>
              <a:ext uri="{FF2B5EF4-FFF2-40B4-BE49-F238E27FC236}">
                <a16:creationId xmlns:a16="http://schemas.microsoft.com/office/drawing/2014/main" id="{4212CF17-2FEB-4390-A5E2-C54B44BE5163}"/>
              </a:ext>
            </a:extLst>
          </p:cNvPr>
          <p:cNvGrpSpPr/>
          <p:nvPr/>
        </p:nvGrpSpPr>
        <p:grpSpPr>
          <a:xfrm>
            <a:off x="309489" y="6418912"/>
            <a:ext cx="11459469" cy="423042"/>
            <a:chOff x="309489" y="6418912"/>
            <a:chExt cx="11459469" cy="423042"/>
          </a:xfrm>
        </p:grpSpPr>
        <p:cxnSp>
          <p:nvCxnSpPr>
            <p:cNvPr id="15" name="Straight Connector 14">
              <a:extLst>
                <a:ext uri="{FF2B5EF4-FFF2-40B4-BE49-F238E27FC236}">
                  <a16:creationId xmlns:a16="http://schemas.microsoft.com/office/drawing/2014/main" id="{A00F6F63-5149-4FCF-8243-76AF64D2349C}"/>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37663E0-A1C4-413B-8B6B-D754B6AC81A9}"/>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0" name="Title 1">
            <a:extLst>
              <a:ext uri="{FF2B5EF4-FFF2-40B4-BE49-F238E27FC236}">
                <a16:creationId xmlns:a16="http://schemas.microsoft.com/office/drawing/2014/main" id="{6340ED05-8DFF-4270-BEE4-32AAE9B51C5A}"/>
              </a:ext>
            </a:extLst>
          </p:cNvPr>
          <p:cNvSpPr txBox="1">
            <a:spLocks/>
          </p:cNvSpPr>
          <p:nvPr/>
        </p:nvSpPr>
        <p:spPr>
          <a:xfrm>
            <a:off x="149226" y="76448"/>
            <a:ext cx="2965933"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BH" sz="20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الإمام جعفر الصادق (دين 214)</a:t>
            </a:r>
          </a:p>
        </p:txBody>
      </p:sp>
      <p:sp>
        <p:nvSpPr>
          <p:cNvPr id="11" name="مستطيل ذو زوايا قطرية مستديرة 26">
            <a:extLst>
              <a:ext uri="{FF2B5EF4-FFF2-40B4-BE49-F238E27FC236}">
                <a16:creationId xmlns:a16="http://schemas.microsoft.com/office/drawing/2014/main" id="{FABDC7AE-CBBE-46C5-A198-B822734A34EA}"/>
              </a:ext>
            </a:extLst>
          </p:cNvPr>
          <p:cNvSpPr/>
          <p:nvPr/>
        </p:nvSpPr>
        <p:spPr>
          <a:xfrm>
            <a:off x="476881" y="1786190"/>
            <a:ext cx="10882948" cy="3653410"/>
          </a:xfrm>
          <a:prstGeom prst="round2DiagRect">
            <a:avLst/>
          </a:prstGeom>
          <a:solidFill>
            <a:schemeClr val="bg1"/>
          </a:solidFill>
          <a:ln w="28575">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defTabSz="457200" rtl="1">
              <a:lnSpc>
                <a:spcPct val="150000"/>
              </a:lnSpc>
              <a:defRPr/>
            </a:pPr>
            <a:r>
              <a:rPr lang="ar-BH" sz="2800" b="1" kern="0" dirty="0">
                <a:solidFill>
                  <a:prstClr val="black"/>
                </a:solidFill>
                <a:latin typeface="Sakkal Majalla" panose="02000000000000000000" pitchFamily="2" charset="-78"/>
                <a:cs typeface="Sakkal Majalla" panose="02000000000000000000" pitchFamily="2" charset="-78"/>
              </a:rPr>
              <a:t>كان جعفر الصادق ذا شخصية قوية وسمتٍ مهيبٍ، حتى أنَّ الطغاة والعصاة ودعاة الرذيلة يتحاشون لقاءه ومناظرته، التقى مرةً بأحد دعاة الزندقة يدعى ابن العوجاء، فلما رأى الصادق أخذته هيبتُه ولم يرد بكلمةٍ واحدةٍ، فتعجَّب الصادقُ والحاضرون، فقال له: ما يمنعك من الكلام؟ فقال الزنديق: بدا جلالٌ لك ومهابة، فلم ينطق لساني بين يديك، وإني شاهدت العلماء وناظرت المتكلمين فما داخلتني هيبة قط مثل ما داخلني من هيبتك.</a:t>
            </a:r>
            <a:endParaRPr lang="en-US" sz="2800" b="1" kern="0" dirty="0">
              <a:solidFill>
                <a:prstClr val="black"/>
              </a:solidFill>
              <a:latin typeface="Sakkal Majalla" panose="02000000000000000000" pitchFamily="2" charset="-78"/>
              <a:cs typeface="Sakkal Majalla" panose="02000000000000000000" pitchFamily="2" charset="-78"/>
            </a:endParaRPr>
          </a:p>
        </p:txBody>
      </p:sp>
      <p:sp>
        <p:nvSpPr>
          <p:cNvPr id="12" name="Flowchart: Magnetic Disk 11">
            <a:extLst>
              <a:ext uri="{FF2B5EF4-FFF2-40B4-BE49-F238E27FC236}">
                <a16:creationId xmlns:a16="http://schemas.microsoft.com/office/drawing/2014/main" id="{25778055-B479-4BCF-9E5D-FEA1835DA353}"/>
              </a:ext>
            </a:extLst>
          </p:cNvPr>
          <p:cNvSpPr/>
          <p:nvPr/>
        </p:nvSpPr>
        <p:spPr>
          <a:xfrm>
            <a:off x="6734561" y="1245796"/>
            <a:ext cx="4537954" cy="585489"/>
          </a:xfrm>
          <a:prstGeom prst="flowChartMagneticDisk">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rtlCol="0" anchor="ctr"/>
          <a:lstStyle/>
          <a:p>
            <a:pPr lvl="0" algn="ctr" rtl="1">
              <a:lnSpc>
                <a:spcPct val="90000"/>
              </a:lnSpc>
              <a:spcBef>
                <a:spcPts val="1000"/>
              </a:spcBef>
              <a:defRPr/>
            </a:pPr>
            <a:r>
              <a:rPr lang="ar-BH" sz="2800" b="1" dirty="0">
                <a:solidFill>
                  <a:prstClr val="white"/>
                </a:solidFill>
                <a:latin typeface="Sakkal Majalla" panose="02000000000000000000" pitchFamily="2" charset="-78"/>
                <a:cs typeface="Sakkal Majalla" panose="02000000000000000000" pitchFamily="2" charset="-78"/>
              </a:rPr>
              <a:t>المهابة</a:t>
            </a:r>
            <a:endParaRPr kumimoji="0" lang="en-US" sz="28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13" name="Star: 24 Points 12">
            <a:extLst>
              <a:ext uri="{FF2B5EF4-FFF2-40B4-BE49-F238E27FC236}">
                <a16:creationId xmlns:a16="http://schemas.microsoft.com/office/drawing/2014/main" id="{0F67F372-55D9-4427-BE54-889C7225626C}"/>
              </a:ext>
            </a:extLst>
          </p:cNvPr>
          <p:cNvSpPr/>
          <p:nvPr/>
        </p:nvSpPr>
        <p:spPr>
          <a:xfrm>
            <a:off x="10989940" y="1230263"/>
            <a:ext cx="914400" cy="620769"/>
          </a:xfrm>
          <a:prstGeom prst="star24">
            <a:avLst/>
          </a:prstGeom>
          <a:solidFill>
            <a:schemeClr val="accent4">
              <a:lumMod val="20000"/>
              <a:lumOff val="80000"/>
            </a:schemeClr>
          </a:solidFill>
          <a:effectLst>
            <a:outerShdw blurRad="50800" dist="38100" dir="13500000" algn="b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4</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26491307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style.rotation</p:attrName>
                                        </p:attrNameLst>
                                      </p:cBhvr>
                                      <p:tavLst>
                                        <p:tav tm="0">
                                          <p:val>
                                            <p:fltVal val="720"/>
                                          </p:val>
                                        </p:tav>
                                        <p:tav tm="100000">
                                          <p:val>
                                            <p:fltVal val="0"/>
                                          </p:val>
                                        </p:tav>
                                      </p:tavLst>
                                    </p:anim>
                                    <p:anim calcmode="lin" valueType="num">
                                      <p:cBhvr>
                                        <p:cTn id="9" dur="2000" fill="hold"/>
                                        <p:tgtEl>
                                          <p:spTgt spid="8"/>
                                        </p:tgtEl>
                                        <p:attrNameLst>
                                          <p:attrName>ppt_h</p:attrName>
                                        </p:attrNameLst>
                                      </p:cBhvr>
                                      <p:tavLst>
                                        <p:tav tm="0">
                                          <p:val>
                                            <p:fltVal val="0"/>
                                          </p:val>
                                        </p:tav>
                                        <p:tav tm="100000">
                                          <p:val>
                                            <p:strVal val="#ppt_h"/>
                                          </p:val>
                                        </p:tav>
                                      </p:tavLst>
                                    </p:anim>
                                    <p:anim calcmode="lin" valueType="num">
                                      <p:cBhvr>
                                        <p:cTn id="10" dur="2000" fill="hold"/>
                                        <p:tgtEl>
                                          <p:spTgt spid="8"/>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6"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80">
                                          <p:stCondLst>
                                            <p:cond delay="0"/>
                                          </p:stCondLst>
                                        </p:cTn>
                                        <p:tgtEl>
                                          <p:spTgt spid="13"/>
                                        </p:tgtEl>
                                      </p:cBhvr>
                                    </p:animEffect>
                                    <p:anim calcmode="lin" valueType="num">
                                      <p:cBhvr>
                                        <p:cTn id="1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0" dur="26">
                                          <p:stCondLst>
                                            <p:cond delay="650"/>
                                          </p:stCondLst>
                                        </p:cTn>
                                        <p:tgtEl>
                                          <p:spTgt spid="13"/>
                                        </p:tgtEl>
                                      </p:cBhvr>
                                      <p:to x="100000" y="60000"/>
                                    </p:animScale>
                                    <p:animScale>
                                      <p:cBhvr>
                                        <p:cTn id="21" dur="166" decel="50000">
                                          <p:stCondLst>
                                            <p:cond delay="676"/>
                                          </p:stCondLst>
                                        </p:cTn>
                                        <p:tgtEl>
                                          <p:spTgt spid="13"/>
                                        </p:tgtEl>
                                      </p:cBhvr>
                                      <p:to x="100000" y="100000"/>
                                    </p:animScale>
                                    <p:animScale>
                                      <p:cBhvr>
                                        <p:cTn id="22" dur="26">
                                          <p:stCondLst>
                                            <p:cond delay="1312"/>
                                          </p:stCondLst>
                                        </p:cTn>
                                        <p:tgtEl>
                                          <p:spTgt spid="13"/>
                                        </p:tgtEl>
                                      </p:cBhvr>
                                      <p:to x="100000" y="80000"/>
                                    </p:animScale>
                                    <p:animScale>
                                      <p:cBhvr>
                                        <p:cTn id="23" dur="166" decel="50000">
                                          <p:stCondLst>
                                            <p:cond delay="1338"/>
                                          </p:stCondLst>
                                        </p:cTn>
                                        <p:tgtEl>
                                          <p:spTgt spid="13"/>
                                        </p:tgtEl>
                                      </p:cBhvr>
                                      <p:to x="100000" y="100000"/>
                                    </p:animScale>
                                    <p:animScale>
                                      <p:cBhvr>
                                        <p:cTn id="24" dur="26">
                                          <p:stCondLst>
                                            <p:cond delay="1642"/>
                                          </p:stCondLst>
                                        </p:cTn>
                                        <p:tgtEl>
                                          <p:spTgt spid="13"/>
                                        </p:tgtEl>
                                      </p:cBhvr>
                                      <p:to x="100000" y="90000"/>
                                    </p:animScale>
                                    <p:animScale>
                                      <p:cBhvr>
                                        <p:cTn id="25" dur="166" decel="50000">
                                          <p:stCondLst>
                                            <p:cond delay="1668"/>
                                          </p:stCondLst>
                                        </p:cTn>
                                        <p:tgtEl>
                                          <p:spTgt spid="13"/>
                                        </p:tgtEl>
                                      </p:cBhvr>
                                      <p:to x="100000" y="100000"/>
                                    </p:animScale>
                                    <p:animScale>
                                      <p:cBhvr>
                                        <p:cTn id="26" dur="26">
                                          <p:stCondLst>
                                            <p:cond delay="1808"/>
                                          </p:stCondLst>
                                        </p:cTn>
                                        <p:tgtEl>
                                          <p:spTgt spid="13"/>
                                        </p:tgtEl>
                                      </p:cBhvr>
                                      <p:to x="100000" y="95000"/>
                                    </p:animScale>
                                    <p:animScale>
                                      <p:cBhvr>
                                        <p:cTn id="27" dur="166" decel="50000">
                                          <p:stCondLst>
                                            <p:cond delay="1834"/>
                                          </p:stCondLst>
                                        </p:cTn>
                                        <p:tgtEl>
                                          <p:spTgt spid="13"/>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80">
                                          <p:stCondLst>
                                            <p:cond delay="0"/>
                                          </p:stCondLst>
                                        </p:cTn>
                                        <p:tgtEl>
                                          <p:spTgt spid="12"/>
                                        </p:tgtEl>
                                      </p:cBhvr>
                                    </p:animEffect>
                                    <p:anim calcmode="lin" valueType="num">
                                      <p:cBhvr>
                                        <p:cTn id="3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6" dur="26">
                                          <p:stCondLst>
                                            <p:cond delay="650"/>
                                          </p:stCondLst>
                                        </p:cTn>
                                        <p:tgtEl>
                                          <p:spTgt spid="12"/>
                                        </p:tgtEl>
                                      </p:cBhvr>
                                      <p:to x="100000" y="60000"/>
                                    </p:animScale>
                                    <p:animScale>
                                      <p:cBhvr>
                                        <p:cTn id="37" dur="166" decel="50000">
                                          <p:stCondLst>
                                            <p:cond delay="676"/>
                                          </p:stCondLst>
                                        </p:cTn>
                                        <p:tgtEl>
                                          <p:spTgt spid="12"/>
                                        </p:tgtEl>
                                      </p:cBhvr>
                                      <p:to x="100000" y="100000"/>
                                    </p:animScale>
                                    <p:animScale>
                                      <p:cBhvr>
                                        <p:cTn id="38" dur="26">
                                          <p:stCondLst>
                                            <p:cond delay="1312"/>
                                          </p:stCondLst>
                                        </p:cTn>
                                        <p:tgtEl>
                                          <p:spTgt spid="12"/>
                                        </p:tgtEl>
                                      </p:cBhvr>
                                      <p:to x="100000" y="80000"/>
                                    </p:animScale>
                                    <p:animScale>
                                      <p:cBhvr>
                                        <p:cTn id="39" dur="166" decel="50000">
                                          <p:stCondLst>
                                            <p:cond delay="1338"/>
                                          </p:stCondLst>
                                        </p:cTn>
                                        <p:tgtEl>
                                          <p:spTgt spid="12"/>
                                        </p:tgtEl>
                                      </p:cBhvr>
                                      <p:to x="100000" y="100000"/>
                                    </p:animScale>
                                    <p:animScale>
                                      <p:cBhvr>
                                        <p:cTn id="40" dur="26">
                                          <p:stCondLst>
                                            <p:cond delay="1642"/>
                                          </p:stCondLst>
                                        </p:cTn>
                                        <p:tgtEl>
                                          <p:spTgt spid="12"/>
                                        </p:tgtEl>
                                      </p:cBhvr>
                                      <p:to x="100000" y="90000"/>
                                    </p:animScale>
                                    <p:animScale>
                                      <p:cBhvr>
                                        <p:cTn id="41" dur="166" decel="50000">
                                          <p:stCondLst>
                                            <p:cond delay="1668"/>
                                          </p:stCondLst>
                                        </p:cTn>
                                        <p:tgtEl>
                                          <p:spTgt spid="12"/>
                                        </p:tgtEl>
                                      </p:cBhvr>
                                      <p:to x="100000" y="100000"/>
                                    </p:animScale>
                                    <p:animScale>
                                      <p:cBhvr>
                                        <p:cTn id="42" dur="26">
                                          <p:stCondLst>
                                            <p:cond delay="1808"/>
                                          </p:stCondLst>
                                        </p:cTn>
                                        <p:tgtEl>
                                          <p:spTgt spid="12"/>
                                        </p:tgtEl>
                                      </p:cBhvr>
                                      <p:to x="100000" y="95000"/>
                                    </p:animScale>
                                    <p:animScale>
                                      <p:cBhvr>
                                        <p:cTn id="43" dur="166" decel="50000">
                                          <p:stCondLst>
                                            <p:cond delay="1834"/>
                                          </p:stCondLst>
                                        </p:cTn>
                                        <p:tgtEl>
                                          <p:spTgt spid="12"/>
                                        </p:tgtEl>
                                      </p:cBhvr>
                                      <p:to x="100000" y="100000"/>
                                    </p:animScale>
                                  </p:childTnLst>
                                </p:cTn>
                              </p:par>
                            </p:childTnLst>
                          </p:cTn>
                        </p:par>
                        <p:par>
                          <p:cTn id="44" fill="hold">
                            <p:stCondLst>
                              <p:cond delay="4000"/>
                            </p:stCondLst>
                            <p:childTnLst>
                              <p:par>
                                <p:cTn id="45" presetID="47"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212CF17-2FEB-4390-A5E2-C54B44BE5163}"/>
              </a:ext>
            </a:extLst>
          </p:cNvPr>
          <p:cNvGrpSpPr/>
          <p:nvPr/>
        </p:nvGrpSpPr>
        <p:grpSpPr>
          <a:xfrm>
            <a:off x="309489" y="6418912"/>
            <a:ext cx="11459469" cy="423042"/>
            <a:chOff x="309489" y="6418912"/>
            <a:chExt cx="11459469" cy="423042"/>
          </a:xfrm>
        </p:grpSpPr>
        <p:cxnSp>
          <p:nvCxnSpPr>
            <p:cNvPr id="15" name="Straight Connector 14">
              <a:extLst>
                <a:ext uri="{FF2B5EF4-FFF2-40B4-BE49-F238E27FC236}">
                  <a16:creationId xmlns:a16="http://schemas.microsoft.com/office/drawing/2014/main" id="{A00F6F63-5149-4FCF-8243-76AF64D2349C}"/>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37663E0-A1C4-413B-8B6B-D754B6AC81A9}"/>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9" name="Rectangle: Rounded Corners 12">
            <a:extLst>
              <a:ext uri="{FF2B5EF4-FFF2-40B4-BE49-F238E27FC236}">
                <a16:creationId xmlns:a16="http://schemas.microsoft.com/office/drawing/2014/main" id="{DFB9D6E1-BEA0-4891-93DD-FC404327F93B}"/>
              </a:ext>
            </a:extLst>
          </p:cNvPr>
          <p:cNvSpPr/>
          <p:nvPr/>
        </p:nvSpPr>
        <p:spPr>
          <a:xfrm>
            <a:off x="1013468" y="2353556"/>
            <a:ext cx="10165062" cy="3014948"/>
          </a:xfrm>
          <a:prstGeom prst="roundRect">
            <a:avLst/>
          </a:prstGeom>
          <a:solidFill>
            <a:schemeClr val="accent4">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rtl="1">
              <a:lnSpc>
                <a:spcPct val="150000"/>
              </a:lnSpc>
              <a:defRPr/>
            </a:pPr>
            <a:r>
              <a:rPr lang="ar-BH" sz="2800" b="1" kern="0" dirty="0">
                <a:solidFill>
                  <a:prstClr val="black"/>
                </a:solidFill>
                <a:latin typeface="Sakkal Majalla" panose="02000000000000000000" pitchFamily="2" charset="-78"/>
                <a:cs typeface="Sakkal Majalla" panose="02000000000000000000" pitchFamily="2" charset="-78"/>
              </a:rPr>
              <a:t>لقد ترك الصادق كنزًا عظيمًا من الرسائل والوصايا النفيسة، لا يضل من اتخذها دستورًا في حياته، وقد جاءت هذه الرسائل والوصايا حصيلة تجربة وخبرة عميقة بالحياة، إلى جانب التزامه الدائم بمبدأ الحق، واتصافه بالتقوى والحكمة والورع، فمن هذه الوصايا ما يأتي: </a:t>
            </a:r>
            <a:endParaRPr lang="en-US" sz="2800" b="1" kern="0" dirty="0">
              <a:solidFill>
                <a:prstClr val="black"/>
              </a:solidFill>
              <a:latin typeface="Sakkal Majalla" panose="02000000000000000000" pitchFamily="2" charset="-78"/>
              <a:cs typeface="Sakkal Majalla" panose="02000000000000000000" pitchFamily="2" charset="-78"/>
            </a:endParaRPr>
          </a:p>
        </p:txBody>
      </p:sp>
      <p:sp>
        <p:nvSpPr>
          <p:cNvPr id="11" name="Title 1">
            <a:extLst>
              <a:ext uri="{FF2B5EF4-FFF2-40B4-BE49-F238E27FC236}">
                <a16:creationId xmlns:a16="http://schemas.microsoft.com/office/drawing/2014/main" id="{4BF447CD-F4FE-4375-8617-D1AED25C9CDE}"/>
              </a:ext>
            </a:extLst>
          </p:cNvPr>
          <p:cNvSpPr txBox="1">
            <a:spLocks/>
          </p:cNvSpPr>
          <p:nvPr/>
        </p:nvSpPr>
        <p:spPr>
          <a:xfrm>
            <a:off x="4092582" y="635549"/>
            <a:ext cx="4006835" cy="667599"/>
          </a:xfrm>
          <a:prstGeom prst="rect">
            <a:avLst/>
          </a:prstGeom>
          <a:solidFill>
            <a:schemeClr val="accent6">
              <a:lumMod val="20000"/>
              <a:lumOff val="80000"/>
            </a:schemeClr>
          </a:solidFill>
          <a:ln>
            <a:solidFill>
              <a:schemeClr val="accent6">
                <a:lumMod val="20000"/>
                <a:lumOff val="8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90000"/>
              </a:lnSpc>
              <a:spcBef>
                <a:spcPct val="0"/>
              </a:spcBef>
              <a:spcAft>
                <a:spcPts val="0"/>
              </a:spcAft>
              <a:buClrTx/>
              <a:buSzTx/>
              <a:buFontTx/>
              <a:buNone/>
              <a:tabLst/>
              <a:defRPr/>
            </a:pPr>
            <a:r>
              <a:rPr kumimoji="0" lang="ar-BH" sz="36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رسائله</a:t>
            </a:r>
            <a:r>
              <a:rPr kumimoji="0" lang="ar-BH" sz="3600" b="1" i="0" u="none" strike="noStrike" kern="0" cap="none" spc="0" normalizeH="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 ووصاياه</a:t>
            </a:r>
            <a:endParaRPr kumimoji="0" lang="en-US" sz="36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endParaRPr>
          </a:p>
        </p:txBody>
      </p:sp>
      <p:sp>
        <p:nvSpPr>
          <p:cNvPr id="25" name="Title 1">
            <a:extLst>
              <a:ext uri="{FF2B5EF4-FFF2-40B4-BE49-F238E27FC236}">
                <a16:creationId xmlns:a16="http://schemas.microsoft.com/office/drawing/2014/main" id="{3F9EF425-4481-47CA-98DE-365180E0AFBB}"/>
              </a:ext>
            </a:extLst>
          </p:cNvPr>
          <p:cNvSpPr txBox="1">
            <a:spLocks/>
          </p:cNvSpPr>
          <p:nvPr/>
        </p:nvSpPr>
        <p:spPr>
          <a:xfrm>
            <a:off x="149226" y="76448"/>
            <a:ext cx="2965933"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BH" sz="20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الإمام جعفر الصادق (دين 214)</a:t>
            </a:r>
          </a:p>
        </p:txBody>
      </p:sp>
    </p:spTree>
    <p:extLst>
      <p:ext uri="{BB962C8B-B14F-4D97-AF65-F5344CB8AC3E}">
        <p14:creationId xmlns:p14="http://schemas.microsoft.com/office/powerpoint/2010/main" val="15384674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250"/>
                                        <p:tgtEl>
                                          <p:spTgt spid="9"/>
                                        </p:tgtEl>
                                      </p:cBhvr>
                                    </p:animEffect>
                                  </p:childTnLst>
                                </p:cTn>
                              </p:par>
                            </p:childTnLst>
                          </p:cTn>
                        </p:par>
                        <p:par>
                          <p:cTn id="14" fill="hold">
                            <p:stCondLst>
                              <p:cond delay="2250"/>
                            </p:stCondLst>
                            <p:childTnLst>
                              <p:par>
                                <p:cTn id="15" presetID="52" presetClass="entr" presetSubtype="0" fill="hold" nodeType="afterEffect">
                                  <p:stCondLst>
                                    <p:cond delay="0"/>
                                  </p:stCondLst>
                                  <p:iterate type="wd">
                                    <p:tmPct val="10000"/>
                                  </p:iterate>
                                  <p:childTnLst>
                                    <p:set>
                                      <p:cBhvr>
                                        <p:cTn id="16" dur="1" fill="hold">
                                          <p:stCondLst>
                                            <p:cond delay="0"/>
                                          </p:stCondLst>
                                        </p:cTn>
                                        <p:tgtEl>
                                          <p:spTgt spid="9">
                                            <p:txEl>
                                              <p:pRg st="0" end="0"/>
                                            </p:txEl>
                                          </p:spTgt>
                                        </p:tgtEl>
                                        <p:attrNameLst>
                                          <p:attrName>style.visibility</p:attrName>
                                        </p:attrNameLst>
                                      </p:cBhvr>
                                      <p:to>
                                        <p:strVal val="visible"/>
                                      </p:to>
                                    </p:set>
                                    <p:animScale>
                                      <p:cBhvr>
                                        <p:cTn id="17" dur="1000" decel="50000" fill="hold">
                                          <p:stCondLst>
                                            <p:cond delay="0"/>
                                          </p:stCondLst>
                                        </p:cTn>
                                        <p:tgtEl>
                                          <p:spTgt spid="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9">
                                            <p:txEl>
                                              <p:pRg st="0" end="0"/>
                                            </p:txEl>
                                          </p:spTgt>
                                        </p:tgtEl>
                                        <p:attrNameLst>
                                          <p:attrName>ppt_x</p:attrName>
                                          <p:attrName>ppt_y</p:attrName>
                                        </p:attrNameLst>
                                      </p:cBhvr>
                                    </p:animMotion>
                                    <p:animEffect transition="in" filter="fade">
                                      <p:cBhvr>
                                        <p:cTn id="19"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BF447CD-F4FE-4375-8617-D1AED25C9CDE}"/>
              </a:ext>
            </a:extLst>
          </p:cNvPr>
          <p:cNvSpPr txBox="1">
            <a:spLocks/>
          </p:cNvSpPr>
          <p:nvPr/>
        </p:nvSpPr>
        <p:spPr>
          <a:xfrm>
            <a:off x="4234930" y="42832"/>
            <a:ext cx="4006835" cy="667599"/>
          </a:xfrm>
          <a:prstGeom prst="rect">
            <a:avLst/>
          </a:prstGeom>
          <a:solidFill>
            <a:schemeClr val="accent6">
              <a:lumMod val="20000"/>
              <a:lumOff val="80000"/>
            </a:schemeClr>
          </a:solidFill>
          <a:ln>
            <a:solidFill>
              <a:schemeClr val="accent6">
                <a:lumMod val="20000"/>
                <a:lumOff val="8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90000"/>
              </a:lnSpc>
              <a:spcBef>
                <a:spcPct val="0"/>
              </a:spcBef>
              <a:spcAft>
                <a:spcPts val="0"/>
              </a:spcAft>
              <a:buClrTx/>
              <a:buSzTx/>
              <a:buFontTx/>
              <a:buNone/>
              <a:tabLst/>
              <a:defRPr/>
            </a:pPr>
            <a:r>
              <a:rPr kumimoji="0" lang="ar-BH" sz="36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رسائله</a:t>
            </a:r>
            <a:r>
              <a:rPr kumimoji="0" lang="ar-BH" sz="3600" b="1" i="0" u="none" strike="noStrike" kern="0" cap="none" spc="0" normalizeH="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 ووصاياه</a:t>
            </a:r>
            <a:endParaRPr kumimoji="0" lang="en-US" sz="36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endParaRPr>
          </a:p>
        </p:txBody>
      </p:sp>
      <p:grpSp>
        <p:nvGrpSpPr>
          <p:cNvPr id="14" name="Group 13">
            <a:extLst>
              <a:ext uri="{FF2B5EF4-FFF2-40B4-BE49-F238E27FC236}">
                <a16:creationId xmlns:a16="http://schemas.microsoft.com/office/drawing/2014/main" id="{4212CF17-2FEB-4390-A5E2-C54B44BE5163}"/>
              </a:ext>
            </a:extLst>
          </p:cNvPr>
          <p:cNvGrpSpPr/>
          <p:nvPr/>
        </p:nvGrpSpPr>
        <p:grpSpPr>
          <a:xfrm>
            <a:off x="309489" y="6418912"/>
            <a:ext cx="11459469" cy="423042"/>
            <a:chOff x="309489" y="6418912"/>
            <a:chExt cx="11459469" cy="423042"/>
          </a:xfrm>
        </p:grpSpPr>
        <p:cxnSp>
          <p:nvCxnSpPr>
            <p:cNvPr id="15" name="Straight Connector 14">
              <a:extLst>
                <a:ext uri="{FF2B5EF4-FFF2-40B4-BE49-F238E27FC236}">
                  <a16:creationId xmlns:a16="http://schemas.microsoft.com/office/drawing/2014/main" id="{A00F6F63-5149-4FCF-8243-76AF64D2349C}"/>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37663E0-A1C4-413B-8B6B-D754B6AC81A9}"/>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0" name="Rectangle: Rounded Corners 12">
            <a:extLst>
              <a:ext uri="{FF2B5EF4-FFF2-40B4-BE49-F238E27FC236}">
                <a16:creationId xmlns:a16="http://schemas.microsoft.com/office/drawing/2014/main" id="{DFB9D6E1-BEA0-4891-93DD-FC404327F93B}"/>
              </a:ext>
            </a:extLst>
          </p:cNvPr>
          <p:cNvSpPr/>
          <p:nvPr/>
        </p:nvSpPr>
        <p:spPr>
          <a:xfrm>
            <a:off x="309489" y="1661337"/>
            <a:ext cx="11857718" cy="4715533"/>
          </a:xfrm>
          <a:prstGeom prst="roundRect">
            <a:avLst>
              <a:gd name="adj" fmla="val 0"/>
            </a:avLst>
          </a:prstGeom>
          <a:solidFill>
            <a:schemeClr val="bg1"/>
          </a:solidFill>
          <a:ln>
            <a:solidFill>
              <a:schemeClr val="accent2">
                <a:lumMod val="60000"/>
                <a:lumOff val="4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rtl="1">
              <a:defRPr/>
            </a:pPr>
            <a:r>
              <a:rPr lang="ar-SA" sz="2600" b="1" kern="0" dirty="0">
                <a:solidFill>
                  <a:prstClr val="black"/>
                </a:solidFill>
                <a:latin typeface="Sakkal Majalla" panose="02000000000000000000" pitchFamily="2" charset="-78"/>
                <a:cs typeface="Sakkal Majalla" panose="02000000000000000000" pitchFamily="2" charset="-78"/>
              </a:rPr>
              <a:t>"يَا بُنَيَّ اقْبَلْ وَصِيَّتِي، وَاحْفَظْ مَقَالَتِي، فَإِنَّكَ إِنْ حَفِظْتَهَا تَعِشْ سَعِيدًا وَتَمُتْ حَمِيدًا، يَا بُنَيَّ مَنْ رَضِيَ بِمَا قُسِمَ لَهُ اسْتَغْنَى، وَمَنْ مَدَّ عَيْنَهُ إِلَى مَا فِي يَدِ غَيْرِهِ مَاتَ فَقِيرًا، وَمَنْ لَمْ يَرْضَ بِمَا قَسَمَهُ اللهُ لَهُ اتَّهَمَ اللهَ فِي قَضَائِهِ، وَمَنِ اسْتَصْغَرَ زَلَّةَ نَفْسِهِ اسْتَعْظَمَ زَلَّةَ غَيْرِهِ، وَمَنِ اسْتَصْغَرَ زَلَّةَ غَيْرِهِ اسْتَعْظَمَ زَلَّةَ نَفْسِهِ، يَا بُنَيَّ مَنْ كَشَفَ حِجَابَ غَيْرِهِ انْكَشَفَتْ عَوْرَاتُ بَيْتِهِ، وَمَنْ سَلَّ سَيْفَ الْبَغْيِ قُتِلَ بِهِ، وَمَنِ احْتَفَرَ لأَخِيهِ بِئْرًا سَقَطَ فِيهَا، وَمَنْ دَاخَلَ السُّفَهَاءَ حُقِّرَ، وَمَنْ خَالَطَ الْعُلَمَاءَ وُقِّرَ، وَمَنْ دَخَلَ مَدَاخِلَ السُّوءِ اتُّهِمَ، يَا بُنَيَّ إِيَّاكَ أَنْ تُزْرِيَ بِالرِّجَالِ فَيُزْرَى بِكَ، وَإِيَّاكَ وَالدُّخُولَ فِيمَا لاَ يَعْنِيكَ فَتَذِلَّ لِذَلِكَ، يَا بُنَيَّ قُلِ الْحَقَّ لَكَ أَوْ عَلَيْكَ </a:t>
            </a:r>
            <a:r>
              <a:rPr lang="ar-SA" sz="2600" b="1" kern="0" dirty="0" err="1">
                <a:solidFill>
                  <a:prstClr val="black"/>
                </a:solidFill>
                <a:latin typeface="Sakkal Majalla" panose="02000000000000000000" pitchFamily="2" charset="-78"/>
                <a:cs typeface="Sakkal Majalla" panose="02000000000000000000" pitchFamily="2" charset="-78"/>
              </a:rPr>
              <a:t>تُسْتَشَانُ</a:t>
            </a:r>
            <a:r>
              <a:rPr lang="ar-SA" sz="2600" b="1" kern="0" dirty="0">
                <a:solidFill>
                  <a:prstClr val="black"/>
                </a:solidFill>
                <a:latin typeface="Sakkal Majalla" panose="02000000000000000000" pitchFamily="2" charset="-78"/>
                <a:cs typeface="Sakkal Majalla" panose="02000000000000000000" pitchFamily="2" charset="-78"/>
              </a:rPr>
              <a:t> بَيْنِ أَقْرَانِكَ، يَا بُنَيَّ كُنْ لِكِتَابِ اللهِ تَالِيًا، وَلِلسَّلامِ فَاشِيًا، وَبِالْمَعْرُوفِ آمِرًا، وَعَنِ الْمُنْكَرِ نَاهِيًا، وَلِمَنْ قَطَعَكَ وَاصِلًا، وَلِمَنْ سَكَتَ عَنْكَ مُبْتَدِئًا، وَلِمَنْ سَأَلَكَ مُعْطِيًا، وَإِيَّاكَ وَالنَّمِيمَةَ؛ فَإِنَّهَا تَزْرَعُ الشَّحْنَاءَ فِي قُلُوبِ الرِّجَالِ، وَإِيَّاكَ وَالتَّعَرُّضَ لِعُيُوبِ النَّاسِ فَمَنْزِلَةُ التَّعَرُّضِ لِعُيُوبِ النَّاسِ بِمَنْزِلَةِ الْهَدَفِ، يَا بُنَيَّ إِذَا طَلَبْتَ الْجُودَ فَعَلَيْكَ بِمَعَادِنِهِ فَإِنَّ لِلْجُودِ مَعَادِنَ، وَلِلْمَعَادِنِ أُصُولاً، وَلِلأُصُولِ فُرُوعًا، وَلِلْفُرُوعِ ثَمَرًا، وَلاَ يَطِيبُ ثَمَرٌ إِلاَّ بِأُصُولٍ، وَلاَ أَصْلٌ ثَابِتٌ إِلاَّ بِمَعْدِنٍ طَيِّبٍ، يَا بُنَيَّ إِنْ زُرْتَ فَزُرِ الأَخْيَارَ، وَلاَ تَزُرِ الْفُجَّارَ، فَإِنَّهُمْ صَخْرَةٌ لاَ يَتَفَجَّرُ مَاؤُهَا، وَشَجَرَةٌ لاَ يَخْضَرُّ وَرَقُهَا، وَأَرْضٌ لاَ يَظْهَرُ عُشْبُهَا". </a:t>
            </a:r>
            <a:r>
              <a:rPr lang="ar-BH" sz="2000" b="1" kern="0" dirty="0">
                <a:solidFill>
                  <a:prstClr val="black"/>
                </a:solidFill>
                <a:latin typeface="Sakkal Majalla" panose="02000000000000000000" pitchFamily="2" charset="-78"/>
                <a:cs typeface="Sakkal Majalla" panose="02000000000000000000" pitchFamily="2" charset="-78"/>
              </a:rPr>
              <a:t>[</a:t>
            </a:r>
            <a:r>
              <a:rPr lang="ar-SA" sz="2000" b="1" kern="0" dirty="0">
                <a:solidFill>
                  <a:prstClr val="black"/>
                </a:solidFill>
                <a:latin typeface="Sakkal Majalla" panose="02000000000000000000" pitchFamily="2" charset="-78"/>
                <a:cs typeface="Sakkal Majalla" panose="02000000000000000000" pitchFamily="2" charset="-78"/>
              </a:rPr>
              <a:t>أبو نعيم، حلية الأولياء وطبقات الأصفياء، 3/195-196</a:t>
            </a:r>
            <a:r>
              <a:rPr lang="ar-BH" sz="2000" b="1" kern="0" dirty="0">
                <a:solidFill>
                  <a:prstClr val="black"/>
                </a:solidFill>
                <a:latin typeface="Sakkal Majalla" panose="02000000000000000000" pitchFamily="2" charset="-78"/>
                <a:cs typeface="Sakkal Majalla" panose="02000000000000000000" pitchFamily="2" charset="-78"/>
              </a:rPr>
              <a:t>]</a:t>
            </a:r>
            <a:r>
              <a:rPr lang="ar-SA" sz="2800" b="1" kern="0" dirty="0">
                <a:solidFill>
                  <a:prstClr val="black"/>
                </a:solidFill>
                <a:latin typeface="Sakkal Majalla" panose="02000000000000000000" pitchFamily="2" charset="-78"/>
                <a:cs typeface="Sakkal Majalla" panose="02000000000000000000" pitchFamily="2" charset="-78"/>
              </a:rPr>
              <a:t>.</a:t>
            </a:r>
            <a:endParaRPr lang="en-US" sz="2800" b="1" kern="0" dirty="0">
              <a:solidFill>
                <a:prstClr val="black"/>
              </a:solidFill>
              <a:latin typeface="Sakkal Majalla" panose="02000000000000000000" pitchFamily="2" charset="-78"/>
              <a:cs typeface="Sakkal Majalla" panose="02000000000000000000" pitchFamily="2" charset="-78"/>
            </a:endParaRPr>
          </a:p>
        </p:txBody>
      </p:sp>
      <p:grpSp>
        <p:nvGrpSpPr>
          <p:cNvPr id="9" name="Group 8">
            <a:extLst>
              <a:ext uri="{FF2B5EF4-FFF2-40B4-BE49-F238E27FC236}">
                <a16:creationId xmlns:a16="http://schemas.microsoft.com/office/drawing/2014/main" id="{7BF03673-484D-4590-AD87-E65AD24B1038}"/>
              </a:ext>
            </a:extLst>
          </p:cNvPr>
          <p:cNvGrpSpPr/>
          <p:nvPr/>
        </p:nvGrpSpPr>
        <p:grpSpPr>
          <a:xfrm>
            <a:off x="349211" y="634598"/>
            <a:ext cx="11493578" cy="1132021"/>
            <a:chOff x="357692" y="3412293"/>
            <a:chExt cx="11493578" cy="1132021"/>
          </a:xfrm>
        </p:grpSpPr>
        <p:grpSp>
          <p:nvGrpSpPr>
            <p:cNvPr id="11" name="مجموعة 13">
              <a:extLst>
                <a:ext uri="{FF2B5EF4-FFF2-40B4-BE49-F238E27FC236}">
                  <a16:creationId xmlns:a16="http://schemas.microsoft.com/office/drawing/2014/main" id="{FDAB952F-FEDD-4B51-AA8A-0A7D5FC937E5}"/>
                </a:ext>
              </a:extLst>
            </p:cNvPr>
            <p:cNvGrpSpPr/>
            <p:nvPr/>
          </p:nvGrpSpPr>
          <p:grpSpPr>
            <a:xfrm>
              <a:off x="5401453" y="3412293"/>
              <a:ext cx="6449817" cy="956671"/>
              <a:chOff x="-431387" y="820627"/>
              <a:chExt cx="9710363" cy="956671"/>
            </a:xfrm>
            <a:solidFill>
              <a:schemeClr val="accent6">
                <a:lumMod val="60000"/>
                <a:lumOff val="40000"/>
              </a:schemeClr>
            </a:solidFill>
          </p:grpSpPr>
          <p:sp>
            <p:nvSpPr>
              <p:cNvPr id="19" name="Freeform 6">
                <a:extLst>
                  <a:ext uri="{FF2B5EF4-FFF2-40B4-BE49-F238E27FC236}">
                    <a16:creationId xmlns:a16="http://schemas.microsoft.com/office/drawing/2014/main" id="{B61E64C0-AEBE-4313-97B6-91BE5D84EE37}"/>
                  </a:ext>
                </a:extLst>
              </p:cNvPr>
              <p:cNvSpPr>
                <a:spLocks noEditPoints="1"/>
              </p:cNvSpPr>
              <p:nvPr/>
            </p:nvSpPr>
            <p:spPr bwMode="auto">
              <a:xfrm>
                <a:off x="6243676" y="820627"/>
                <a:ext cx="3035300" cy="956646"/>
              </a:xfrm>
              <a:custGeom>
                <a:avLst/>
                <a:gdLst>
                  <a:gd name="T0" fmla="*/ 3685 w 3823"/>
                  <a:gd name="T1" fmla="*/ 623 h 1455"/>
                  <a:gd name="T2" fmla="*/ 3823 w 3823"/>
                  <a:gd name="T3" fmla="*/ 312 h 1455"/>
                  <a:gd name="T4" fmla="*/ 3685 w 3823"/>
                  <a:gd name="T5" fmla="*/ 0 h 1455"/>
                  <a:gd name="T6" fmla="*/ 2811 w 3823"/>
                  <a:gd name="T7" fmla="*/ 0 h 1455"/>
                  <a:gd name="T8" fmla="*/ 2811 w 3823"/>
                  <a:gd name="T9" fmla="*/ 0 h 1455"/>
                  <a:gd name="T10" fmla="*/ 2797 w 3823"/>
                  <a:gd name="T11" fmla="*/ 1 h 1455"/>
                  <a:gd name="T12" fmla="*/ 2783 w 3823"/>
                  <a:gd name="T13" fmla="*/ 3 h 1455"/>
                  <a:gd name="T14" fmla="*/ 2770 w 3823"/>
                  <a:gd name="T15" fmla="*/ 8 h 1455"/>
                  <a:gd name="T16" fmla="*/ 2757 w 3823"/>
                  <a:gd name="T17" fmla="*/ 12 h 1455"/>
                  <a:gd name="T18" fmla="*/ 2745 w 3823"/>
                  <a:gd name="T19" fmla="*/ 20 h 1455"/>
                  <a:gd name="T20" fmla="*/ 2734 w 3823"/>
                  <a:gd name="T21" fmla="*/ 29 h 1455"/>
                  <a:gd name="T22" fmla="*/ 2724 w 3823"/>
                  <a:gd name="T23" fmla="*/ 38 h 1455"/>
                  <a:gd name="T24" fmla="*/ 2713 w 3823"/>
                  <a:gd name="T25" fmla="*/ 49 h 1455"/>
                  <a:gd name="T26" fmla="*/ 2704 w 3823"/>
                  <a:gd name="T27" fmla="*/ 61 h 1455"/>
                  <a:gd name="T28" fmla="*/ 2697 w 3823"/>
                  <a:gd name="T29" fmla="*/ 73 h 1455"/>
                  <a:gd name="T30" fmla="*/ 2690 w 3823"/>
                  <a:gd name="T31" fmla="*/ 87 h 1455"/>
                  <a:gd name="T32" fmla="*/ 2683 w 3823"/>
                  <a:gd name="T33" fmla="*/ 102 h 1455"/>
                  <a:gd name="T34" fmla="*/ 2679 w 3823"/>
                  <a:gd name="T35" fmla="*/ 117 h 1455"/>
                  <a:gd name="T36" fmla="*/ 2675 w 3823"/>
                  <a:gd name="T37" fmla="*/ 133 h 1455"/>
                  <a:gd name="T38" fmla="*/ 2674 w 3823"/>
                  <a:gd name="T39" fmla="*/ 150 h 1455"/>
                  <a:gd name="T40" fmla="*/ 2673 w 3823"/>
                  <a:gd name="T41" fmla="*/ 167 h 1455"/>
                  <a:gd name="T42" fmla="*/ 2673 w 3823"/>
                  <a:gd name="T43" fmla="*/ 167 h 1455"/>
                  <a:gd name="T44" fmla="*/ 2673 w 3823"/>
                  <a:gd name="T45" fmla="*/ 832 h 1455"/>
                  <a:gd name="T46" fmla="*/ 0 w 3823"/>
                  <a:gd name="T47" fmla="*/ 832 h 1455"/>
                  <a:gd name="T48" fmla="*/ 139 w 3823"/>
                  <a:gd name="T49" fmla="*/ 1144 h 1455"/>
                  <a:gd name="T50" fmla="*/ 0 w 3823"/>
                  <a:gd name="T51" fmla="*/ 1455 h 1455"/>
                  <a:gd name="T52" fmla="*/ 3097 w 3823"/>
                  <a:gd name="T53" fmla="*/ 1455 h 1455"/>
                  <a:gd name="T54" fmla="*/ 3097 w 3823"/>
                  <a:gd name="T55" fmla="*/ 1455 h 1455"/>
                  <a:gd name="T56" fmla="*/ 3116 w 3823"/>
                  <a:gd name="T57" fmla="*/ 1454 h 1455"/>
                  <a:gd name="T58" fmla="*/ 3136 w 3823"/>
                  <a:gd name="T59" fmla="*/ 1452 h 1455"/>
                  <a:gd name="T60" fmla="*/ 3154 w 3823"/>
                  <a:gd name="T61" fmla="*/ 1447 h 1455"/>
                  <a:gd name="T62" fmla="*/ 3173 w 3823"/>
                  <a:gd name="T63" fmla="*/ 1440 h 1455"/>
                  <a:gd name="T64" fmla="*/ 3190 w 3823"/>
                  <a:gd name="T65" fmla="*/ 1432 h 1455"/>
                  <a:gd name="T66" fmla="*/ 3206 w 3823"/>
                  <a:gd name="T67" fmla="*/ 1423 h 1455"/>
                  <a:gd name="T68" fmla="*/ 3221 w 3823"/>
                  <a:gd name="T69" fmla="*/ 1411 h 1455"/>
                  <a:gd name="T70" fmla="*/ 3235 w 3823"/>
                  <a:gd name="T71" fmla="*/ 1400 h 1455"/>
                  <a:gd name="T72" fmla="*/ 3247 w 3823"/>
                  <a:gd name="T73" fmla="*/ 1386 h 1455"/>
                  <a:gd name="T74" fmla="*/ 3260 w 3823"/>
                  <a:gd name="T75" fmla="*/ 1371 h 1455"/>
                  <a:gd name="T76" fmla="*/ 3271 w 3823"/>
                  <a:gd name="T77" fmla="*/ 1356 h 1455"/>
                  <a:gd name="T78" fmla="*/ 3279 w 3823"/>
                  <a:gd name="T79" fmla="*/ 1339 h 1455"/>
                  <a:gd name="T80" fmla="*/ 3285 w 3823"/>
                  <a:gd name="T81" fmla="*/ 1321 h 1455"/>
                  <a:gd name="T82" fmla="*/ 3291 w 3823"/>
                  <a:gd name="T83" fmla="*/ 1303 h 1455"/>
                  <a:gd name="T84" fmla="*/ 3296 w 3823"/>
                  <a:gd name="T85" fmla="*/ 1283 h 1455"/>
                  <a:gd name="T86" fmla="*/ 3297 w 3823"/>
                  <a:gd name="T87" fmla="*/ 1264 h 1455"/>
                  <a:gd name="T88" fmla="*/ 3297 w 3823"/>
                  <a:gd name="T89" fmla="*/ 1264 h 1455"/>
                  <a:gd name="T90" fmla="*/ 3298 w 3823"/>
                  <a:gd name="T91" fmla="*/ 1275 h 1455"/>
                  <a:gd name="T92" fmla="*/ 3298 w 3823"/>
                  <a:gd name="T93" fmla="*/ 623 h 1455"/>
                  <a:gd name="T94" fmla="*/ 3298 w 3823"/>
                  <a:gd name="T95" fmla="*/ 623 h 1455"/>
                  <a:gd name="T96" fmla="*/ 3685 w 3823"/>
                  <a:gd name="T97" fmla="*/ 623 h 1455"/>
                  <a:gd name="T98" fmla="*/ 3685 w 3823"/>
                  <a:gd name="T99" fmla="*/ 623 h 1455"/>
                  <a:gd name="T100" fmla="*/ 2863 w 3823"/>
                  <a:gd name="T101" fmla="*/ 623 h 1455"/>
                  <a:gd name="T102" fmla="*/ 2863 w 3823"/>
                  <a:gd name="T103" fmla="*/ 623 h 1455"/>
                  <a:gd name="T104" fmla="*/ 2866 w 3823"/>
                  <a:gd name="T105" fmla="*/ 623 h 1455"/>
                  <a:gd name="T106" fmla="*/ 2866 w 3823"/>
                  <a:gd name="T107" fmla="*/ 623 h 1455"/>
                  <a:gd name="T108" fmla="*/ 2863 w 3823"/>
                  <a:gd name="T109" fmla="*/ 623 h 1455"/>
                  <a:gd name="T110" fmla="*/ 2863 w 3823"/>
                  <a:gd name="T111" fmla="*/ 623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23" h="1455">
                    <a:moveTo>
                      <a:pt x="3685" y="623"/>
                    </a:moveTo>
                    <a:lnTo>
                      <a:pt x="3823" y="312"/>
                    </a:lnTo>
                    <a:lnTo>
                      <a:pt x="3685" y="0"/>
                    </a:lnTo>
                    <a:lnTo>
                      <a:pt x="2811" y="0"/>
                    </a:lnTo>
                    <a:lnTo>
                      <a:pt x="2811" y="0"/>
                    </a:lnTo>
                    <a:lnTo>
                      <a:pt x="2797" y="1"/>
                    </a:lnTo>
                    <a:lnTo>
                      <a:pt x="2783" y="3"/>
                    </a:lnTo>
                    <a:lnTo>
                      <a:pt x="2770" y="8"/>
                    </a:lnTo>
                    <a:lnTo>
                      <a:pt x="2757" y="12"/>
                    </a:lnTo>
                    <a:lnTo>
                      <a:pt x="2745" y="20"/>
                    </a:lnTo>
                    <a:lnTo>
                      <a:pt x="2734" y="29"/>
                    </a:lnTo>
                    <a:lnTo>
                      <a:pt x="2724" y="38"/>
                    </a:lnTo>
                    <a:lnTo>
                      <a:pt x="2713" y="49"/>
                    </a:lnTo>
                    <a:lnTo>
                      <a:pt x="2704" y="61"/>
                    </a:lnTo>
                    <a:lnTo>
                      <a:pt x="2697" y="73"/>
                    </a:lnTo>
                    <a:lnTo>
                      <a:pt x="2690" y="87"/>
                    </a:lnTo>
                    <a:lnTo>
                      <a:pt x="2683" y="102"/>
                    </a:lnTo>
                    <a:lnTo>
                      <a:pt x="2679" y="117"/>
                    </a:lnTo>
                    <a:lnTo>
                      <a:pt x="2675" y="133"/>
                    </a:lnTo>
                    <a:lnTo>
                      <a:pt x="2674" y="150"/>
                    </a:lnTo>
                    <a:lnTo>
                      <a:pt x="2673" y="167"/>
                    </a:lnTo>
                    <a:lnTo>
                      <a:pt x="2673" y="167"/>
                    </a:lnTo>
                    <a:lnTo>
                      <a:pt x="2673" y="832"/>
                    </a:lnTo>
                    <a:lnTo>
                      <a:pt x="0" y="832"/>
                    </a:lnTo>
                    <a:lnTo>
                      <a:pt x="139" y="1144"/>
                    </a:lnTo>
                    <a:lnTo>
                      <a:pt x="0" y="1455"/>
                    </a:lnTo>
                    <a:lnTo>
                      <a:pt x="3097" y="1455"/>
                    </a:lnTo>
                    <a:lnTo>
                      <a:pt x="3097" y="1455"/>
                    </a:lnTo>
                    <a:lnTo>
                      <a:pt x="3116" y="1454"/>
                    </a:lnTo>
                    <a:lnTo>
                      <a:pt x="3136" y="1452"/>
                    </a:lnTo>
                    <a:lnTo>
                      <a:pt x="3154" y="1447"/>
                    </a:lnTo>
                    <a:lnTo>
                      <a:pt x="3173" y="1440"/>
                    </a:lnTo>
                    <a:lnTo>
                      <a:pt x="3190" y="1432"/>
                    </a:lnTo>
                    <a:lnTo>
                      <a:pt x="3206" y="1423"/>
                    </a:lnTo>
                    <a:lnTo>
                      <a:pt x="3221" y="1411"/>
                    </a:lnTo>
                    <a:lnTo>
                      <a:pt x="3235" y="1400"/>
                    </a:lnTo>
                    <a:lnTo>
                      <a:pt x="3247" y="1386"/>
                    </a:lnTo>
                    <a:lnTo>
                      <a:pt x="3260" y="1371"/>
                    </a:lnTo>
                    <a:lnTo>
                      <a:pt x="3271" y="1356"/>
                    </a:lnTo>
                    <a:lnTo>
                      <a:pt x="3279" y="1339"/>
                    </a:lnTo>
                    <a:lnTo>
                      <a:pt x="3285" y="1321"/>
                    </a:lnTo>
                    <a:lnTo>
                      <a:pt x="3291" y="1303"/>
                    </a:lnTo>
                    <a:lnTo>
                      <a:pt x="3296" y="1283"/>
                    </a:lnTo>
                    <a:lnTo>
                      <a:pt x="3297" y="1264"/>
                    </a:lnTo>
                    <a:lnTo>
                      <a:pt x="3297" y="1264"/>
                    </a:lnTo>
                    <a:lnTo>
                      <a:pt x="3298" y="1275"/>
                    </a:lnTo>
                    <a:lnTo>
                      <a:pt x="3298" y="623"/>
                    </a:lnTo>
                    <a:lnTo>
                      <a:pt x="3298" y="623"/>
                    </a:lnTo>
                    <a:lnTo>
                      <a:pt x="3685" y="623"/>
                    </a:lnTo>
                    <a:lnTo>
                      <a:pt x="3685" y="623"/>
                    </a:lnTo>
                    <a:close/>
                    <a:moveTo>
                      <a:pt x="2863" y="623"/>
                    </a:moveTo>
                    <a:lnTo>
                      <a:pt x="2863" y="623"/>
                    </a:lnTo>
                    <a:lnTo>
                      <a:pt x="2866" y="623"/>
                    </a:lnTo>
                    <a:lnTo>
                      <a:pt x="2866" y="623"/>
                    </a:lnTo>
                    <a:lnTo>
                      <a:pt x="2863" y="623"/>
                    </a:lnTo>
                    <a:lnTo>
                      <a:pt x="2863" y="623"/>
                    </a:ln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20" name="Text Placeholder 4">
                <a:extLst>
                  <a:ext uri="{FF2B5EF4-FFF2-40B4-BE49-F238E27FC236}">
                    <a16:creationId xmlns:a16="http://schemas.microsoft.com/office/drawing/2014/main" id="{871B4A62-C390-40B2-8895-4AD26CB11049}"/>
                  </a:ext>
                </a:extLst>
              </p:cNvPr>
              <p:cNvSpPr txBox="1">
                <a:spLocks/>
              </p:cNvSpPr>
              <p:nvPr/>
            </p:nvSpPr>
            <p:spPr>
              <a:xfrm>
                <a:off x="8469353" y="895887"/>
                <a:ext cx="638745" cy="274511"/>
              </a:xfrm>
              <a:prstGeom prst="rect">
                <a:avLst/>
              </a:prstGeom>
              <a:solidFill>
                <a:schemeClr val="accent2">
                  <a:lumMod val="20000"/>
                  <a:lumOff val="80000"/>
                </a:schemeClr>
              </a:solidFill>
            </p:spPr>
            <p:txBody>
              <a:bodyPr anchor="ctr">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SA"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1</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21" name="مستطيل ذو زوايا قطرية مستديرة 21">
                <a:extLst>
                  <a:ext uri="{FF2B5EF4-FFF2-40B4-BE49-F238E27FC236}">
                    <a16:creationId xmlns:a16="http://schemas.microsoft.com/office/drawing/2014/main" id="{B921B219-F361-4DF0-8A9F-4D076CB972A7}"/>
                  </a:ext>
                </a:extLst>
              </p:cNvPr>
              <p:cNvSpPr/>
              <p:nvPr/>
            </p:nvSpPr>
            <p:spPr>
              <a:xfrm>
                <a:off x="-431387" y="1282397"/>
                <a:ext cx="9292853" cy="494901"/>
              </a:xfrm>
              <a:prstGeom prst="round2Diag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BH" sz="2000" b="0" i="0" u="none" strike="noStrike" kern="1200" cap="none" spc="0" normalizeH="0" baseline="0" noProof="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22" name="Freeform 7">
                <a:extLst>
                  <a:ext uri="{FF2B5EF4-FFF2-40B4-BE49-F238E27FC236}">
                    <a16:creationId xmlns:a16="http://schemas.microsoft.com/office/drawing/2014/main" id="{3D5A8AB1-F82E-4934-B1C5-E173ED202DC8}"/>
                  </a:ext>
                </a:extLst>
              </p:cNvPr>
              <p:cNvSpPr>
                <a:spLocks/>
              </p:cNvSpPr>
              <p:nvPr/>
            </p:nvSpPr>
            <p:spPr bwMode="auto">
              <a:xfrm>
                <a:off x="8364576" y="1201082"/>
                <a:ext cx="496888" cy="433316"/>
              </a:xfrm>
              <a:custGeom>
                <a:avLst/>
                <a:gdLst>
                  <a:gd name="T0" fmla="*/ 625 w 625"/>
                  <a:gd name="T1" fmla="*/ 0 h 652"/>
                  <a:gd name="T2" fmla="*/ 625 w 625"/>
                  <a:gd name="T3" fmla="*/ 652 h 652"/>
                  <a:gd name="T4" fmla="*/ 625 w 625"/>
                  <a:gd name="T5" fmla="*/ 652 h 652"/>
                  <a:gd name="T6" fmla="*/ 624 w 625"/>
                  <a:gd name="T7" fmla="*/ 634 h 652"/>
                  <a:gd name="T8" fmla="*/ 622 w 625"/>
                  <a:gd name="T9" fmla="*/ 615 h 652"/>
                  <a:gd name="T10" fmla="*/ 617 w 625"/>
                  <a:gd name="T11" fmla="*/ 598 h 652"/>
                  <a:gd name="T12" fmla="*/ 612 w 625"/>
                  <a:gd name="T13" fmla="*/ 582 h 652"/>
                  <a:gd name="T14" fmla="*/ 606 w 625"/>
                  <a:gd name="T15" fmla="*/ 566 h 652"/>
                  <a:gd name="T16" fmla="*/ 598 w 625"/>
                  <a:gd name="T17" fmla="*/ 550 h 652"/>
                  <a:gd name="T18" fmla="*/ 588 w 625"/>
                  <a:gd name="T19" fmla="*/ 536 h 652"/>
                  <a:gd name="T20" fmla="*/ 577 w 625"/>
                  <a:gd name="T21" fmla="*/ 522 h 652"/>
                  <a:gd name="T22" fmla="*/ 565 w 625"/>
                  <a:gd name="T23" fmla="*/ 509 h 652"/>
                  <a:gd name="T24" fmla="*/ 553 w 625"/>
                  <a:gd name="T25" fmla="*/ 498 h 652"/>
                  <a:gd name="T26" fmla="*/ 540 w 625"/>
                  <a:gd name="T27" fmla="*/ 487 h 652"/>
                  <a:gd name="T28" fmla="*/ 525 w 625"/>
                  <a:gd name="T29" fmla="*/ 478 h 652"/>
                  <a:gd name="T30" fmla="*/ 510 w 625"/>
                  <a:gd name="T31" fmla="*/ 469 h 652"/>
                  <a:gd name="T32" fmla="*/ 494 w 625"/>
                  <a:gd name="T33" fmla="*/ 463 h 652"/>
                  <a:gd name="T34" fmla="*/ 477 w 625"/>
                  <a:gd name="T35" fmla="*/ 457 h 652"/>
                  <a:gd name="T36" fmla="*/ 459 w 625"/>
                  <a:gd name="T37" fmla="*/ 453 h 652"/>
                  <a:gd name="T38" fmla="*/ 166 w 625"/>
                  <a:gd name="T39" fmla="*/ 400 h 652"/>
                  <a:gd name="T40" fmla="*/ 166 w 625"/>
                  <a:gd name="T41" fmla="*/ 400 h 652"/>
                  <a:gd name="T42" fmla="*/ 146 w 625"/>
                  <a:gd name="T43" fmla="*/ 395 h 652"/>
                  <a:gd name="T44" fmla="*/ 128 w 625"/>
                  <a:gd name="T45" fmla="*/ 390 h 652"/>
                  <a:gd name="T46" fmla="*/ 110 w 625"/>
                  <a:gd name="T47" fmla="*/ 381 h 652"/>
                  <a:gd name="T48" fmla="*/ 94 w 625"/>
                  <a:gd name="T49" fmla="*/ 372 h 652"/>
                  <a:gd name="T50" fmla="*/ 78 w 625"/>
                  <a:gd name="T51" fmla="*/ 362 h 652"/>
                  <a:gd name="T52" fmla="*/ 64 w 625"/>
                  <a:gd name="T53" fmla="*/ 349 h 652"/>
                  <a:gd name="T54" fmla="*/ 52 w 625"/>
                  <a:gd name="T55" fmla="*/ 337 h 652"/>
                  <a:gd name="T56" fmla="*/ 40 w 625"/>
                  <a:gd name="T57" fmla="*/ 322 h 652"/>
                  <a:gd name="T58" fmla="*/ 30 w 625"/>
                  <a:gd name="T59" fmla="*/ 307 h 652"/>
                  <a:gd name="T60" fmla="*/ 21 w 625"/>
                  <a:gd name="T61" fmla="*/ 290 h 652"/>
                  <a:gd name="T62" fmla="*/ 13 w 625"/>
                  <a:gd name="T63" fmla="*/ 273 h 652"/>
                  <a:gd name="T64" fmla="*/ 7 w 625"/>
                  <a:gd name="T65" fmla="*/ 256 h 652"/>
                  <a:gd name="T66" fmla="*/ 3 w 625"/>
                  <a:gd name="T67" fmla="*/ 237 h 652"/>
                  <a:gd name="T68" fmla="*/ 1 w 625"/>
                  <a:gd name="T69" fmla="*/ 219 h 652"/>
                  <a:gd name="T70" fmla="*/ 0 w 625"/>
                  <a:gd name="T71" fmla="*/ 199 h 652"/>
                  <a:gd name="T72" fmla="*/ 1 w 625"/>
                  <a:gd name="T73" fmla="*/ 180 h 652"/>
                  <a:gd name="T74" fmla="*/ 1 w 625"/>
                  <a:gd name="T75" fmla="*/ 180 h 652"/>
                  <a:gd name="T76" fmla="*/ 3 w 625"/>
                  <a:gd name="T77" fmla="*/ 163 h 652"/>
                  <a:gd name="T78" fmla="*/ 8 w 625"/>
                  <a:gd name="T79" fmla="*/ 145 h 652"/>
                  <a:gd name="T80" fmla="*/ 14 w 625"/>
                  <a:gd name="T81" fmla="*/ 128 h 652"/>
                  <a:gd name="T82" fmla="*/ 21 w 625"/>
                  <a:gd name="T83" fmla="*/ 112 h 652"/>
                  <a:gd name="T84" fmla="*/ 30 w 625"/>
                  <a:gd name="T85" fmla="*/ 97 h 652"/>
                  <a:gd name="T86" fmla="*/ 39 w 625"/>
                  <a:gd name="T87" fmla="*/ 82 h 652"/>
                  <a:gd name="T88" fmla="*/ 51 w 625"/>
                  <a:gd name="T89" fmla="*/ 68 h 652"/>
                  <a:gd name="T90" fmla="*/ 62 w 625"/>
                  <a:gd name="T91" fmla="*/ 55 h 652"/>
                  <a:gd name="T92" fmla="*/ 76 w 625"/>
                  <a:gd name="T93" fmla="*/ 44 h 652"/>
                  <a:gd name="T94" fmla="*/ 90 w 625"/>
                  <a:gd name="T95" fmla="*/ 33 h 652"/>
                  <a:gd name="T96" fmla="*/ 105 w 625"/>
                  <a:gd name="T97" fmla="*/ 24 h 652"/>
                  <a:gd name="T98" fmla="*/ 121 w 625"/>
                  <a:gd name="T99" fmla="*/ 17 h 652"/>
                  <a:gd name="T100" fmla="*/ 137 w 625"/>
                  <a:gd name="T101" fmla="*/ 10 h 652"/>
                  <a:gd name="T102" fmla="*/ 154 w 625"/>
                  <a:gd name="T103" fmla="*/ 6 h 652"/>
                  <a:gd name="T104" fmla="*/ 171 w 625"/>
                  <a:gd name="T105" fmla="*/ 2 h 652"/>
                  <a:gd name="T106" fmla="*/ 190 w 625"/>
                  <a:gd name="T107" fmla="*/ 0 h 652"/>
                  <a:gd name="T108" fmla="*/ 190 w 625"/>
                  <a:gd name="T109" fmla="*/ 0 h 652"/>
                  <a:gd name="T110" fmla="*/ 625 w 625"/>
                  <a:gd name="T111" fmla="*/ 0 h 652"/>
                  <a:gd name="T112" fmla="*/ 625 w 625"/>
                  <a:gd name="T113" fmla="*/ 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5" h="652">
                    <a:moveTo>
                      <a:pt x="625" y="0"/>
                    </a:moveTo>
                    <a:lnTo>
                      <a:pt x="625" y="652"/>
                    </a:lnTo>
                    <a:lnTo>
                      <a:pt x="625" y="652"/>
                    </a:lnTo>
                    <a:lnTo>
                      <a:pt x="624" y="634"/>
                    </a:lnTo>
                    <a:lnTo>
                      <a:pt x="622" y="615"/>
                    </a:lnTo>
                    <a:lnTo>
                      <a:pt x="617" y="598"/>
                    </a:lnTo>
                    <a:lnTo>
                      <a:pt x="612" y="582"/>
                    </a:lnTo>
                    <a:lnTo>
                      <a:pt x="606" y="566"/>
                    </a:lnTo>
                    <a:lnTo>
                      <a:pt x="598" y="550"/>
                    </a:lnTo>
                    <a:lnTo>
                      <a:pt x="588" y="536"/>
                    </a:lnTo>
                    <a:lnTo>
                      <a:pt x="577" y="522"/>
                    </a:lnTo>
                    <a:lnTo>
                      <a:pt x="565" y="509"/>
                    </a:lnTo>
                    <a:lnTo>
                      <a:pt x="553" y="498"/>
                    </a:lnTo>
                    <a:lnTo>
                      <a:pt x="540" y="487"/>
                    </a:lnTo>
                    <a:lnTo>
                      <a:pt x="525" y="478"/>
                    </a:lnTo>
                    <a:lnTo>
                      <a:pt x="510" y="469"/>
                    </a:lnTo>
                    <a:lnTo>
                      <a:pt x="494" y="463"/>
                    </a:lnTo>
                    <a:lnTo>
                      <a:pt x="477" y="457"/>
                    </a:lnTo>
                    <a:lnTo>
                      <a:pt x="459" y="453"/>
                    </a:lnTo>
                    <a:lnTo>
                      <a:pt x="166" y="400"/>
                    </a:lnTo>
                    <a:lnTo>
                      <a:pt x="166" y="400"/>
                    </a:lnTo>
                    <a:lnTo>
                      <a:pt x="146" y="395"/>
                    </a:lnTo>
                    <a:lnTo>
                      <a:pt x="128" y="390"/>
                    </a:lnTo>
                    <a:lnTo>
                      <a:pt x="110" y="381"/>
                    </a:lnTo>
                    <a:lnTo>
                      <a:pt x="94" y="372"/>
                    </a:lnTo>
                    <a:lnTo>
                      <a:pt x="78" y="362"/>
                    </a:lnTo>
                    <a:lnTo>
                      <a:pt x="64" y="349"/>
                    </a:lnTo>
                    <a:lnTo>
                      <a:pt x="52" y="337"/>
                    </a:lnTo>
                    <a:lnTo>
                      <a:pt x="40" y="322"/>
                    </a:lnTo>
                    <a:lnTo>
                      <a:pt x="30" y="307"/>
                    </a:lnTo>
                    <a:lnTo>
                      <a:pt x="21" y="290"/>
                    </a:lnTo>
                    <a:lnTo>
                      <a:pt x="13" y="273"/>
                    </a:lnTo>
                    <a:lnTo>
                      <a:pt x="7" y="256"/>
                    </a:lnTo>
                    <a:lnTo>
                      <a:pt x="3" y="237"/>
                    </a:lnTo>
                    <a:lnTo>
                      <a:pt x="1" y="219"/>
                    </a:lnTo>
                    <a:lnTo>
                      <a:pt x="0" y="199"/>
                    </a:lnTo>
                    <a:lnTo>
                      <a:pt x="1" y="180"/>
                    </a:lnTo>
                    <a:lnTo>
                      <a:pt x="1" y="180"/>
                    </a:lnTo>
                    <a:lnTo>
                      <a:pt x="3" y="163"/>
                    </a:lnTo>
                    <a:lnTo>
                      <a:pt x="8" y="145"/>
                    </a:lnTo>
                    <a:lnTo>
                      <a:pt x="14" y="128"/>
                    </a:lnTo>
                    <a:lnTo>
                      <a:pt x="21" y="112"/>
                    </a:lnTo>
                    <a:lnTo>
                      <a:pt x="30" y="97"/>
                    </a:lnTo>
                    <a:lnTo>
                      <a:pt x="39" y="82"/>
                    </a:lnTo>
                    <a:lnTo>
                      <a:pt x="51" y="68"/>
                    </a:lnTo>
                    <a:lnTo>
                      <a:pt x="62" y="55"/>
                    </a:lnTo>
                    <a:lnTo>
                      <a:pt x="76" y="44"/>
                    </a:lnTo>
                    <a:lnTo>
                      <a:pt x="90" y="33"/>
                    </a:lnTo>
                    <a:lnTo>
                      <a:pt x="105" y="24"/>
                    </a:lnTo>
                    <a:lnTo>
                      <a:pt x="121" y="17"/>
                    </a:lnTo>
                    <a:lnTo>
                      <a:pt x="137" y="10"/>
                    </a:lnTo>
                    <a:lnTo>
                      <a:pt x="154" y="6"/>
                    </a:lnTo>
                    <a:lnTo>
                      <a:pt x="171" y="2"/>
                    </a:lnTo>
                    <a:lnTo>
                      <a:pt x="190" y="0"/>
                    </a:lnTo>
                    <a:lnTo>
                      <a:pt x="190" y="0"/>
                    </a:lnTo>
                    <a:lnTo>
                      <a:pt x="625" y="0"/>
                    </a:lnTo>
                    <a:lnTo>
                      <a:pt x="625" y="0"/>
                    </a:lnTo>
                    <a:close/>
                  </a:path>
                </a:pathLst>
              </a:custGeom>
              <a:solidFill>
                <a:schemeClr val="accent2">
                  <a:lumMod val="60000"/>
                  <a:lumOff val="40000"/>
                </a:schemeClr>
              </a:solidFill>
              <a:ln>
                <a:solidFill>
                  <a:schemeClr val="accent2">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grpSp>
        <p:sp>
          <p:nvSpPr>
            <p:cNvPr id="12" name="مستطيل 5">
              <a:extLst>
                <a:ext uri="{FF2B5EF4-FFF2-40B4-BE49-F238E27FC236}">
                  <a16:creationId xmlns:a16="http://schemas.microsoft.com/office/drawing/2014/main" id="{0D049813-4070-467A-ADDD-AB695CC17939}"/>
                </a:ext>
              </a:extLst>
            </p:cNvPr>
            <p:cNvSpPr/>
            <p:nvPr/>
          </p:nvSpPr>
          <p:spPr>
            <a:xfrm>
              <a:off x="7458262" y="3891065"/>
              <a:ext cx="3914227" cy="523220"/>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2800" b="1" kern="0" dirty="0">
                  <a:solidFill>
                    <a:prstClr val="black"/>
                  </a:solidFill>
                  <a:latin typeface="Sakkal Majalla" panose="02000000000000000000" pitchFamily="2" charset="-78"/>
                  <a:cs typeface="Sakkal Majalla" panose="02000000000000000000" pitchFamily="2" charset="-78"/>
                </a:rPr>
                <a:t>وصيته لابنه موسى</a:t>
              </a:r>
              <a:endPar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pic>
          <p:nvPicPr>
            <p:cNvPr id="13" name="Picture 2" descr="E:\002-KIMS BUSINESS\007-04-1-FIVERR\01-PPT-TEMPLATE\COVER-PSD\05-cut-01.png">
              <a:extLst>
                <a:ext uri="{FF2B5EF4-FFF2-40B4-BE49-F238E27FC236}">
                  <a16:creationId xmlns:a16="http://schemas.microsoft.com/office/drawing/2014/main" id="{4EE2D088-A28F-4CBA-93A0-DA5F341254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357692" y="4032808"/>
              <a:ext cx="4959510" cy="51150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002-KIMS BUSINESS\007-04-1-FIVERR\01-PPT-TEMPLATE\COVER-PSD\05-cut-01.png">
              <a:extLst>
                <a:ext uri="{FF2B5EF4-FFF2-40B4-BE49-F238E27FC236}">
                  <a16:creationId xmlns:a16="http://schemas.microsoft.com/office/drawing/2014/main" id="{DC78014D-A5B0-4571-8B5C-72E16C960C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816" y="3699845"/>
              <a:ext cx="4959511" cy="511508"/>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Title 1">
            <a:extLst>
              <a:ext uri="{FF2B5EF4-FFF2-40B4-BE49-F238E27FC236}">
                <a16:creationId xmlns:a16="http://schemas.microsoft.com/office/drawing/2014/main" id="{903E7D09-4B36-4B93-B60C-508C8AFF2004}"/>
              </a:ext>
            </a:extLst>
          </p:cNvPr>
          <p:cNvSpPr txBox="1">
            <a:spLocks/>
          </p:cNvSpPr>
          <p:nvPr/>
        </p:nvSpPr>
        <p:spPr>
          <a:xfrm>
            <a:off x="149226" y="76448"/>
            <a:ext cx="2965933"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BH" sz="20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الإمام جعفر الصادق (دين 214)</a:t>
            </a:r>
          </a:p>
        </p:txBody>
      </p:sp>
    </p:spTree>
    <p:extLst>
      <p:ext uri="{BB962C8B-B14F-4D97-AF65-F5344CB8AC3E}">
        <p14:creationId xmlns:p14="http://schemas.microsoft.com/office/powerpoint/2010/main" val="15518059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250"/>
                                        <p:tgtEl>
                                          <p:spTgt spid="10"/>
                                        </p:tgtEl>
                                      </p:cBhvr>
                                    </p:animEffect>
                                  </p:childTnLst>
                                </p:cTn>
                              </p:par>
                            </p:childTnLst>
                          </p:cTn>
                        </p:par>
                        <p:par>
                          <p:cTn id="18" fill="hold">
                            <p:stCondLst>
                              <p:cond delay="2250"/>
                            </p:stCondLst>
                            <p:childTnLst>
                              <p:par>
                                <p:cTn id="19" presetID="14" presetClass="entr" presetSubtype="10" fill="hold" nodeType="afterEffect">
                                  <p:stCondLst>
                                    <p:cond delay="0"/>
                                  </p:stCondLst>
                                  <p:iterate type="wd">
                                    <p:tmPct val="10000"/>
                                  </p:iterate>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212CF17-2FEB-4390-A5E2-C54B44BE5163}"/>
              </a:ext>
            </a:extLst>
          </p:cNvPr>
          <p:cNvGrpSpPr/>
          <p:nvPr/>
        </p:nvGrpSpPr>
        <p:grpSpPr>
          <a:xfrm>
            <a:off x="309489" y="6418912"/>
            <a:ext cx="11459469" cy="423042"/>
            <a:chOff x="309489" y="6418912"/>
            <a:chExt cx="11459469" cy="423042"/>
          </a:xfrm>
        </p:grpSpPr>
        <p:cxnSp>
          <p:nvCxnSpPr>
            <p:cNvPr id="15" name="Straight Connector 14">
              <a:extLst>
                <a:ext uri="{FF2B5EF4-FFF2-40B4-BE49-F238E27FC236}">
                  <a16:creationId xmlns:a16="http://schemas.microsoft.com/office/drawing/2014/main" id="{A00F6F63-5149-4FCF-8243-76AF64D2349C}"/>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37663E0-A1C4-413B-8B6B-D754B6AC81A9}"/>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0" name="Rectangle: Rounded Corners 12">
            <a:extLst>
              <a:ext uri="{FF2B5EF4-FFF2-40B4-BE49-F238E27FC236}">
                <a16:creationId xmlns:a16="http://schemas.microsoft.com/office/drawing/2014/main" id="{DFB9D6E1-BEA0-4891-93DD-FC404327F93B}"/>
              </a:ext>
            </a:extLst>
          </p:cNvPr>
          <p:cNvSpPr/>
          <p:nvPr/>
        </p:nvSpPr>
        <p:spPr>
          <a:xfrm>
            <a:off x="359981" y="1673287"/>
            <a:ext cx="11459470" cy="4594565"/>
          </a:xfrm>
          <a:prstGeom prst="roundRect">
            <a:avLst>
              <a:gd name="adj" fmla="val 0"/>
            </a:avLst>
          </a:prstGeom>
          <a:noFill/>
          <a:ln>
            <a:solidFill>
              <a:schemeClr val="accent6">
                <a:lumMod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rtl="1">
              <a:lnSpc>
                <a:spcPct val="150000"/>
              </a:lnSpc>
              <a:defRPr/>
            </a:pPr>
            <a:r>
              <a:rPr lang="ar-SA" sz="2800" b="1" kern="0" dirty="0">
                <a:solidFill>
                  <a:prstClr val="black"/>
                </a:solidFill>
                <a:latin typeface="Sakkal Majalla" panose="02000000000000000000" pitchFamily="2" charset="-78"/>
                <a:cs typeface="Sakkal Majalla" panose="02000000000000000000" pitchFamily="2" charset="-78"/>
              </a:rPr>
              <a:t>"يَا سُفْيَانُ! لاَ مُرُوءَةَ لِكَذُوبٍ، وَلا رَاحَةَ لِحَسُودٍ، وَلا خَلَّةَ لِبَخِيلٍ، وَلا أَخَا لِمَلُولٍ، وَلا سُؤْدُدَ لسيء الْخلق، قلت يَا ابْن رَسُولِ اللَّهِ، زِدْنِي، قَالَ: يَا سُفْيَانُ! كُفَّ عَنْ مَحَارِمِ اللَّهِ تَكُنْ عَابِدًا، وَارْضَ بِمَا قَسَمَ اللَّهُ لَكَ تَكُنْ مُسْلِمًا، وَاصْحَبِ النَّاسَ بِمَا تُحِبُّ أَنْ يَصْحَبُوكَ بِهِ تَكُنْ مُؤْمِنًا، وَلا تَصْحَبِ الْفَاجِرَ فَيُعَلِّمَكَ مِنْ فُجُورِهِ، وَشَاوِرْ فِي أمورك الَّذين يَخْشَوْنَ اللَّهَ تَعَالَى، فَقُلْتُ: يَا ابْن رَسُولِ اللَّهِ: زِدْنِي، قَالَ: يَا سُفْيَانُ! مَنْ أَرَادَ عِزًّا بِلا عَشِيرَةٍ وَهَيْبَةً بِلا سُلْطَانٍ، فَلْيَخْرُجْ مِنْ ذُلِّ مَعْصِيَةِ اللَّهِ تَعَالَى إِلَى طَاعَةِ اللَّهِ عَزَّ وَجَلَّ، قلت: يَا ابْن رَسُولِ اللَّهِ زِدْنِي قَالَ: يَا سُفْيَانُ أَدَّبَنِي أَبِي بِثَلاثٍ وَأَتْبَعَنِي بِثَلَاث، قلت يَا ابْن رَسُول الله! مَا الثَّلاثُ الَّتِي أَدَّبَكَ بِهِنَّ أَبُوكَ؟ قَالَ: قَالَ لِي أَبِي: مَنْ يَصْحَبْ صَاحِبَ السَّوْءِ لَا يَسْلَمْ، وَمَنْ يَدْخُلْ مَدَاخِلَ السَّوْءِ يُتَّهَمْ، وَمَنْ لَا يَمْلِكْ لِسَانَهُ يَنْدَمْ". </a:t>
            </a:r>
            <a:endParaRPr lang="en-US" sz="2800" b="1" kern="0" dirty="0">
              <a:solidFill>
                <a:prstClr val="black"/>
              </a:solidFill>
              <a:latin typeface="Sakkal Majalla" panose="02000000000000000000" pitchFamily="2" charset="-78"/>
              <a:cs typeface="Sakkal Majalla" panose="02000000000000000000" pitchFamily="2" charset="-78"/>
            </a:endParaRPr>
          </a:p>
        </p:txBody>
      </p:sp>
      <p:sp>
        <p:nvSpPr>
          <p:cNvPr id="9" name="Title 1">
            <a:extLst>
              <a:ext uri="{FF2B5EF4-FFF2-40B4-BE49-F238E27FC236}">
                <a16:creationId xmlns:a16="http://schemas.microsoft.com/office/drawing/2014/main" id="{4BF447CD-F4FE-4375-8617-D1AED25C9CDE}"/>
              </a:ext>
            </a:extLst>
          </p:cNvPr>
          <p:cNvSpPr txBox="1">
            <a:spLocks/>
          </p:cNvSpPr>
          <p:nvPr/>
        </p:nvSpPr>
        <p:spPr>
          <a:xfrm>
            <a:off x="4074666" y="108102"/>
            <a:ext cx="4006835" cy="667599"/>
          </a:xfrm>
          <a:prstGeom prst="rect">
            <a:avLst/>
          </a:prstGeom>
          <a:solidFill>
            <a:schemeClr val="accent6">
              <a:lumMod val="20000"/>
              <a:lumOff val="80000"/>
            </a:schemeClr>
          </a:solidFill>
          <a:ln>
            <a:solidFill>
              <a:schemeClr val="accent6">
                <a:lumMod val="20000"/>
                <a:lumOff val="8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90000"/>
              </a:lnSpc>
              <a:spcBef>
                <a:spcPct val="0"/>
              </a:spcBef>
              <a:spcAft>
                <a:spcPts val="0"/>
              </a:spcAft>
              <a:buClrTx/>
              <a:buSzTx/>
              <a:buFontTx/>
              <a:buNone/>
              <a:tabLst/>
              <a:defRPr/>
            </a:pPr>
            <a:r>
              <a:rPr kumimoji="0" lang="ar-BH" sz="36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رسائله</a:t>
            </a:r>
            <a:r>
              <a:rPr kumimoji="0" lang="ar-BH" sz="3600" b="1" i="0" u="none" strike="noStrike" kern="0" cap="none" spc="0" normalizeH="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 ووصاياه</a:t>
            </a:r>
            <a:endParaRPr kumimoji="0" lang="en-US" sz="36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endParaRPr>
          </a:p>
        </p:txBody>
      </p:sp>
      <p:grpSp>
        <p:nvGrpSpPr>
          <p:cNvPr id="8" name="Group 7">
            <a:extLst>
              <a:ext uri="{FF2B5EF4-FFF2-40B4-BE49-F238E27FC236}">
                <a16:creationId xmlns:a16="http://schemas.microsoft.com/office/drawing/2014/main" id="{478A328B-B224-47CD-B273-35C201264726}"/>
              </a:ext>
            </a:extLst>
          </p:cNvPr>
          <p:cNvGrpSpPr/>
          <p:nvPr/>
        </p:nvGrpSpPr>
        <p:grpSpPr>
          <a:xfrm>
            <a:off x="328149" y="608643"/>
            <a:ext cx="11535702" cy="1142666"/>
            <a:chOff x="315568" y="2201405"/>
            <a:chExt cx="11535702" cy="1142666"/>
          </a:xfrm>
        </p:grpSpPr>
        <p:grpSp>
          <p:nvGrpSpPr>
            <p:cNvPr id="11" name="مجموعة 13">
              <a:extLst>
                <a:ext uri="{FF2B5EF4-FFF2-40B4-BE49-F238E27FC236}">
                  <a16:creationId xmlns:a16="http://schemas.microsoft.com/office/drawing/2014/main" id="{8A01EEFA-876F-4174-85A4-38AEDA90E5D5}"/>
                </a:ext>
              </a:extLst>
            </p:cNvPr>
            <p:cNvGrpSpPr/>
            <p:nvPr/>
          </p:nvGrpSpPr>
          <p:grpSpPr>
            <a:xfrm>
              <a:off x="5359329" y="2201405"/>
              <a:ext cx="6491941" cy="956671"/>
              <a:chOff x="-494806" y="820627"/>
              <a:chExt cx="9773782" cy="956671"/>
            </a:xfrm>
            <a:solidFill>
              <a:schemeClr val="accent6">
                <a:lumMod val="60000"/>
                <a:lumOff val="40000"/>
              </a:schemeClr>
            </a:solidFill>
          </p:grpSpPr>
          <p:sp>
            <p:nvSpPr>
              <p:cNvPr id="19" name="Freeform 6">
                <a:extLst>
                  <a:ext uri="{FF2B5EF4-FFF2-40B4-BE49-F238E27FC236}">
                    <a16:creationId xmlns:a16="http://schemas.microsoft.com/office/drawing/2014/main" id="{9864DDF4-B0EB-4FEA-AE6C-B47E4A9BBD94}"/>
                  </a:ext>
                </a:extLst>
              </p:cNvPr>
              <p:cNvSpPr>
                <a:spLocks noEditPoints="1"/>
              </p:cNvSpPr>
              <p:nvPr/>
            </p:nvSpPr>
            <p:spPr bwMode="auto">
              <a:xfrm>
                <a:off x="6243676" y="820627"/>
                <a:ext cx="3035300" cy="956646"/>
              </a:xfrm>
              <a:custGeom>
                <a:avLst/>
                <a:gdLst>
                  <a:gd name="T0" fmla="*/ 3685 w 3823"/>
                  <a:gd name="T1" fmla="*/ 623 h 1455"/>
                  <a:gd name="T2" fmla="*/ 3823 w 3823"/>
                  <a:gd name="T3" fmla="*/ 312 h 1455"/>
                  <a:gd name="T4" fmla="*/ 3685 w 3823"/>
                  <a:gd name="T5" fmla="*/ 0 h 1455"/>
                  <a:gd name="T6" fmla="*/ 2811 w 3823"/>
                  <a:gd name="T7" fmla="*/ 0 h 1455"/>
                  <a:gd name="T8" fmla="*/ 2811 w 3823"/>
                  <a:gd name="T9" fmla="*/ 0 h 1455"/>
                  <a:gd name="T10" fmla="*/ 2797 w 3823"/>
                  <a:gd name="T11" fmla="*/ 1 h 1455"/>
                  <a:gd name="T12" fmla="*/ 2783 w 3823"/>
                  <a:gd name="T13" fmla="*/ 3 h 1455"/>
                  <a:gd name="T14" fmla="*/ 2770 w 3823"/>
                  <a:gd name="T15" fmla="*/ 8 h 1455"/>
                  <a:gd name="T16" fmla="*/ 2757 w 3823"/>
                  <a:gd name="T17" fmla="*/ 12 h 1455"/>
                  <a:gd name="T18" fmla="*/ 2745 w 3823"/>
                  <a:gd name="T19" fmla="*/ 20 h 1455"/>
                  <a:gd name="T20" fmla="*/ 2734 w 3823"/>
                  <a:gd name="T21" fmla="*/ 29 h 1455"/>
                  <a:gd name="T22" fmla="*/ 2724 w 3823"/>
                  <a:gd name="T23" fmla="*/ 38 h 1455"/>
                  <a:gd name="T24" fmla="*/ 2713 w 3823"/>
                  <a:gd name="T25" fmla="*/ 49 h 1455"/>
                  <a:gd name="T26" fmla="*/ 2704 w 3823"/>
                  <a:gd name="T27" fmla="*/ 61 h 1455"/>
                  <a:gd name="T28" fmla="*/ 2697 w 3823"/>
                  <a:gd name="T29" fmla="*/ 73 h 1455"/>
                  <a:gd name="T30" fmla="*/ 2690 w 3823"/>
                  <a:gd name="T31" fmla="*/ 87 h 1455"/>
                  <a:gd name="T32" fmla="*/ 2683 w 3823"/>
                  <a:gd name="T33" fmla="*/ 102 h 1455"/>
                  <a:gd name="T34" fmla="*/ 2679 w 3823"/>
                  <a:gd name="T35" fmla="*/ 117 h 1455"/>
                  <a:gd name="T36" fmla="*/ 2675 w 3823"/>
                  <a:gd name="T37" fmla="*/ 133 h 1455"/>
                  <a:gd name="T38" fmla="*/ 2674 w 3823"/>
                  <a:gd name="T39" fmla="*/ 150 h 1455"/>
                  <a:gd name="T40" fmla="*/ 2673 w 3823"/>
                  <a:gd name="T41" fmla="*/ 167 h 1455"/>
                  <a:gd name="T42" fmla="*/ 2673 w 3823"/>
                  <a:gd name="T43" fmla="*/ 167 h 1455"/>
                  <a:gd name="T44" fmla="*/ 2673 w 3823"/>
                  <a:gd name="T45" fmla="*/ 832 h 1455"/>
                  <a:gd name="T46" fmla="*/ 0 w 3823"/>
                  <a:gd name="T47" fmla="*/ 832 h 1455"/>
                  <a:gd name="T48" fmla="*/ 139 w 3823"/>
                  <a:gd name="T49" fmla="*/ 1144 h 1455"/>
                  <a:gd name="T50" fmla="*/ 0 w 3823"/>
                  <a:gd name="T51" fmla="*/ 1455 h 1455"/>
                  <a:gd name="T52" fmla="*/ 3097 w 3823"/>
                  <a:gd name="T53" fmla="*/ 1455 h 1455"/>
                  <a:gd name="T54" fmla="*/ 3097 w 3823"/>
                  <a:gd name="T55" fmla="*/ 1455 h 1455"/>
                  <a:gd name="T56" fmla="*/ 3116 w 3823"/>
                  <a:gd name="T57" fmla="*/ 1454 h 1455"/>
                  <a:gd name="T58" fmla="*/ 3136 w 3823"/>
                  <a:gd name="T59" fmla="*/ 1452 h 1455"/>
                  <a:gd name="T60" fmla="*/ 3154 w 3823"/>
                  <a:gd name="T61" fmla="*/ 1447 h 1455"/>
                  <a:gd name="T62" fmla="*/ 3173 w 3823"/>
                  <a:gd name="T63" fmla="*/ 1440 h 1455"/>
                  <a:gd name="T64" fmla="*/ 3190 w 3823"/>
                  <a:gd name="T65" fmla="*/ 1432 h 1455"/>
                  <a:gd name="T66" fmla="*/ 3206 w 3823"/>
                  <a:gd name="T67" fmla="*/ 1423 h 1455"/>
                  <a:gd name="T68" fmla="*/ 3221 w 3823"/>
                  <a:gd name="T69" fmla="*/ 1411 h 1455"/>
                  <a:gd name="T70" fmla="*/ 3235 w 3823"/>
                  <a:gd name="T71" fmla="*/ 1400 h 1455"/>
                  <a:gd name="T72" fmla="*/ 3247 w 3823"/>
                  <a:gd name="T73" fmla="*/ 1386 h 1455"/>
                  <a:gd name="T74" fmla="*/ 3260 w 3823"/>
                  <a:gd name="T75" fmla="*/ 1371 h 1455"/>
                  <a:gd name="T76" fmla="*/ 3271 w 3823"/>
                  <a:gd name="T77" fmla="*/ 1356 h 1455"/>
                  <a:gd name="T78" fmla="*/ 3279 w 3823"/>
                  <a:gd name="T79" fmla="*/ 1339 h 1455"/>
                  <a:gd name="T80" fmla="*/ 3285 w 3823"/>
                  <a:gd name="T81" fmla="*/ 1321 h 1455"/>
                  <a:gd name="T82" fmla="*/ 3291 w 3823"/>
                  <a:gd name="T83" fmla="*/ 1303 h 1455"/>
                  <a:gd name="T84" fmla="*/ 3296 w 3823"/>
                  <a:gd name="T85" fmla="*/ 1283 h 1455"/>
                  <a:gd name="T86" fmla="*/ 3297 w 3823"/>
                  <a:gd name="T87" fmla="*/ 1264 h 1455"/>
                  <a:gd name="T88" fmla="*/ 3297 w 3823"/>
                  <a:gd name="T89" fmla="*/ 1264 h 1455"/>
                  <a:gd name="T90" fmla="*/ 3298 w 3823"/>
                  <a:gd name="T91" fmla="*/ 1275 h 1455"/>
                  <a:gd name="T92" fmla="*/ 3298 w 3823"/>
                  <a:gd name="T93" fmla="*/ 623 h 1455"/>
                  <a:gd name="T94" fmla="*/ 3298 w 3823"/>
                  <a:gd name="T95" fmla="*/ 623 h 1455"/>
                  <a:gd name="T96" fmla="*/ 3685 w 3823"/>
                  <a:gd name="T97" fmla="*/ 623 h 1455"/>
                  <a:gd name="T98" fmla="*/ 3685 w 3823"/>
                  <a:gd name="T99" fmla="*/ 623 h 1455"/>
                  <a:gd name="T100" fmla="*/ 2863 w 3823"/>
                  <a:gd name="T101" fmla="*/ 623 h 1455"/>
                  <a:gd name="T102" fmla="*/ 2863 w 3823"/>
                  <a:gd name="T103" fmla="*/ 623 h 1455"/>
                  <a:gd name="T104" fmla="*/ 2866 w 3823"/>
                  <a:gd name="T105" fmla="*/ 623 h 1455"/>
                  <a:gd name="T106" fmla="*/ 2866 w 3823"/>
                  <a:gd name="T107" fmla="*/ 623 h 1455"/>
                  <a:gd name="T108" fmla="*/ 2863 w 3823"/>
                  <a:gd name="T109" fmla="*/ 623 h 1455"/>
                  <a:gd name="T110" fmla="*/ 2863 w 3823"/>
                  <a:gd name="T111" fmla="*/ 623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23" h="1455">
                    <a:moveTo>
                      <a:pt x="3685" y="623"/>
                    </a:moveTo>
                    <a:lnTo>
                      <a:pt x="3823" y="312"/>
                    </a:lnTo>
                    <a:lnTo>
                      <a:pt x="3685" y="0"/>
                    </a:lnTo>
                    <a:lnTo>
                      <a:pt x="2811" y="0"/>
                    </a:lnTo>
                    <a:lnTo>
                      <a:pt x="2811" y="0"/>
                    </a:lnTo>
                    <a:lnTo>
                      <a:pt x="2797" y="1"/>
                    </a:lnTo>
                    <a:lnTo>
                      <a:pt x="2783" y="3"/>
                    </a:lnTo>
                    <a:lnTo>
                      <a:pt x="2770" y="8"/>
                    </a:lnTo>
                    <a:lnTo>
                      <a:pt x="2757" y="12"/>
                    </a:lnTo>
                    <a:lnTo>
                      <a:pt x="2745" y="20"/>
                    </a:lnTo>
                    <a:lnTo>
                      <a:pt x="2734" y="29"/>
                    </a:lnTo>
                    <a:lnTo>
                      <a:pt x="2724" y="38"/>
                    </a:lnTo>
                    <a:lnTo>
                      <a:pt x="2713" y="49"/>
                    </a:lnTo>
                    <a:lnTo>
                      <a:pt x="2704" y="61"/>
                    </a:lnTo>
                    <a:lnTo>
                      <a:pt x="2697" y="73"/>
                    </a:lnTo>
                    <a:lnTo>
                      <a:pt x="2690" y="87"/>
                    </a:lnTo>
                    <a:lnTo>
                      <a:pt x="2683" y="102"/>
                    </a:lnTo>
                    <a:lnTo>
                      <a:pt x="2679" y="117"/>
                    </a:lnTo>
                    <a:lnTo>
                      <a:pt x="2675" y="133"/>
                    </a:lnTo>
                    <a:lnTo>
                      <a:pt x="2674" y="150"/>
                    </a:lnTo>
                    <a:lnTo>
                      <a:pt x="2673" y="167"/>
                    </a:lnTo>
                    <a:lnTo>
                      <a:pt x="2673" y="167"/>
                    </a:lnTo>
                    <a:lnTo>
                      <a:pt x="2673" y="832"/>
                    </a:lnTo>
                    <a:lnTo>
                      <a:pt x="0" y="832"/>
                    </a:lnTo>
                    <a:lnTo>
                      <a:pt x="139" y="1144"/>
                    </a:lnTo>
                    <a:lnTo>
                      <a:pt x="0" y="1455"/>
                    </a:lnTo>
                    <a:lnTo>
                      <a:pt x="3097" y="1455"/>
                    </a:lnTo>
                    <a:lnTo>
                      <a:pt x="3097" y="1455"/>
                    </a:lnTo>
                    <a:lnTo>
                      <a:pt x="3116" y="1454"/>
                    </a:lnTo>
                    <a:lnTo>
                      <a:pt x="3136" y="1452"/>
                    </a:lnTo>
                    <a:lnTo>
                      <a:pt x="3154" y="1447"/>
                    </a:lnTo>
                    <a:lnTo>
                      <a:pt x="3173" y="1440"/>
                    </a:lnTo>
                    <a:lnTo>
                      <a:pt x="3190" y="1432"/>
                    </a:lnTo>
                    <a:lnTo>
                      <a:pt x="3206" y="1423"/>
                    </a:lnTo>
                    <a:lnTo>
                      <a:pt x="3221" y="1411"/>
                    </a:lnTo>
                    <a:lnTo>
                      <a:pt x="3235" y="1400"/>
                    </a:lnTo>
                    <a:lnTo>
                      <a:pt x="3247" y="1386"/>
                    </a:lnTo>
                    <a:lnTo>
                      <a:pt x="3260" y="1371"/>
                    </a:lnTo>
                    <a:lnTo>
                      <a:pt x="3271" y="1356"/>
                    </a:lnTo>
                    <a:lnTo>
                      <a:pt x="3279" y="1339"/>
                    </a:lnTo>
                    <a:lnTo>
                      <a:pt x="3285" y="1321"/>
                    </a:lnTo>
                    <a:lnTo>
                      <a:pt x="3291" y="1303"/>
                    </a:lnTo>
                    <a:lnTo>
                      <a:pt x="3296" y="1283"/>
                    </a:lnTo>
                    <a:lnTo>
                      <a:pt x="3297" y="1264"/>
                    </a:lnTo>
                    <a:lnTo>
                      <a:pt x="3297" y="1264"/>
                    </a:lnTo>
                    <a:lnTo>
                      <a:pt x="3298" y="1275"/>
                    </a:lnTo>
                    <a:lnTo>
                      <a:pt x="3298" y="623"/>
                    </a:lnTo>
                    <a:lnTo>
                      <a:pt x="3298" y="623"/>
                    </a:lnTo>
                    <a:lnTo>
                      <a:pt x="3685" y="623"/>
                    </a:lnTo>
                    <a:lnTo>
                      <a:pt x="3685" y="623"/>
                    </a:lnTo>
                    <a:close/>
                    <a:moveTo>
                      <a:pt x="2863" y="623"/>
                    </a:moveTo>
                    <a:lnTo>
                      <a:pt x="2863" y="623"/>
                    </a:lnTo>
                    <a:lnTo>
                      <a:pt x="2866" y="623"/>
                    </a:lnTo>
                    <a:lnTo>
                      <a:pt x="2866" y="623"/>
                    </a:lnTo>
                    <a:lnTo>
                      <a:pt x="2863" y="623"/>
                    </a:lnTo>
                    <a:lnTo>
                      <a:pt x="2863" y="62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20" name="Text Placeholder 4">
                <a:extLst>
                  <a:ext uri="{FF2B5EF4-FFF2-40B4-BE49-F238E27FC236}">
                    <a16:creationId xmlns:a16="http://schemas.microsoft.com/office/drawing/2014/main" id="{75A659FD-0BD7-42B4-AA1F-EA68A3428627}"/>
                  </a:ext>
                </a:extLst>
              </p:cNvPr>
              <p:cNvSpPr txBox="1">
                <a:spLocks/>
              </p:cNvSpPr>
              <p:nvPr/>
            </p:nvSpPr>
            <p:spPr>
              <a:xfrm>
                <a:off x="8469353" y="882239"/>
                <a:ext cx="638745" cy="274511"/>
              </a:xfrm>
              <a:prstGeom prst="rect">
                <a:avLst/>
              </a:prstGeom>
              <a:grpFill/>
            </p:spPr>
            <p:txBody>
              <a:bodyPr anchor="ctr">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SA"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21" name="مستطيل ذو زوايا قطرية مستديرة 21">
                <a:extLst>
                  <a:ext uri="{FF2B5EF4-FFF2-40B4-BE49-F238E27FC236}">
                    <a16:creationId xmlns:a16="http://schemas.microsoft.com/office/drawing/2014/main" id="{22354644-D608-4E77-8636-5CDF6E252C21}"/>
                  </a:ext>
                </a:extLst>
              </p:cNvPr>
              <p:cNvSpPr/>
              <p:nvPr/>
            </p:nvSpPr>
            <p:spPr>
              <a:xfrm>
                <a:off x="-494806" y="1282397"/>
                <a:ext cx="9356271" cy="494901"/>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BH" sz="2000" b="0" i="0" u="none" strike="noStrike" kern="1200" cap="none" spc="0" normalizeH="0" baseline="0" noProof="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22" name="Freeform 7">
                <a:extLst>
                  <a:ext uri="{FF2B5EF4-FFF2-40B4-BE49-F238E27FC236}">
                    <a16:creationId xmlns:a16="http://schemas.microsoft.com/office/drawing/2014/main" id="{2A34FDEB-C8E3-4AC4-A0DC-59C3A657DF74}"/>
                  </a:ext>
                </a:extLst>
              </p:cNvPr>
              <p:cNvSpPr>
                <a:spLocks/>
              </p:cNvSpPr>
              <p:nvPr/>
            </p:nvSpPr>
            <p:spPr bwMode="auto">
              <a:xfrm>
                <a:off x="8364576" y="1201082"/>
                <a:ext cx="496888" cy="433316"/>
              </a:xfrm>
              <a:custGeom>
                <a:avLst/>
                <a:gdLst>
                  <a:gd name="T0" fmla="*/ 625 w 625"/>
                  <a:gd name="T1" fmla="*/ 0 h 652"/>
                  <a:gd name="T2" fmla="*/ 625 w 625"/>
                  <a:gd name="T3" fmla="*/ 652 h 652"/>
                  <a:gd name="T4" fmla="*/ 625 w 625"/>
                  <a:gd name="T5" fmla="*/ 652 h 652"/>
                  <a:gd name="T6" fmla="*/ 624 w 625"/>
                  <a:gd name="T7" fmla="*/ 634 h 652"/>
                  <a:gd name="T8" fmla="*/ 622 w 625"/>
                  <a:gd name="T9" fmla="*/ 615 h 652"/>
                  <a:gd name="T10" fmla="*/ 617 w 625"/>
                  <a:gd name="T11" fmla="*/ 598 h 652"/>
                  <a:gd name="T12" fmla="*/ 612 w 625"/>
                  <a:gd name="T13" fmla="*/ 582 h 652"/>
                  <a:gd name="T14" fmla="*/ 606 w 625"/>
                  <a:gd name="T15" fmla="*/ 566 h 652"/>
                  <a:gd name="T16" fmla="*/ 598 w 625"/>
                  <a:gd name="T17" fmla="*/ 550 h 652"/>
                  <a:gd name="T18" fmla="*/ 588 w 625"/>
                  <a:gd name="T19" fmla="*/ 536 h 652"/>
                  <a:gd name="T20" fmla="*/ 577 w 625"/>
                  <a:gd name="T21" fmla="*/ 522 h 652"/>
                  <a:gd name="T22" fmla="*/ 565 w 625"/>
                  <a:gd name="T23" fmla="*/ 509 h 652"/>
                  <a:gd name="T24" fmla="*/ 553 w 625"/>
                  <a:gd name="T25" fmla="*/ 498 h 652"/>
                  <a:gd name="T26" fmla="*/ 540 w 625"/>
                  <a:gd name="T27" fmla="*/ 487 h 652"/>
                  <a:gd name="T28" fmla="*/ 525 w 625"/>
                  <a:gd name="T29" fmla="*/ 478 h 652"/>
                  <a:gd name="T30" fmla="*/ 510 w 625"/>
                  <a:gd name="T31" fmla="*/ 469 h 652"/>
                  <a:gd name="T32" fmla="*/ 494 w 625"/>
                  <a:gd name="T33" fmla="*/ 463 h 652"/>
                  <a:gd name="T34" fmla="*/ 477 w 625"/>
                  <a:gd name="T35" fmla="*/ 457 h 652"/>
                  <a:gd name="T36" fmla="*/ 459 w 625"/>
                  <a:gd name="T37" fmla="*/ 453 h 652"/>
                  <a:gd name="T38" fmla="*/ 166 w 625"/>
                  <a:gd name="T39" fmla="*/ 400 h 652"/>
                  <a:gd name="T40" fmla="*/ 166 w 625"/>
                  <a:gd name="T41" fmla="*/ 400 h 652"/>
                  <a:gd name="T42" fmla="*/ 146 w 625"/>
                  <a:gd name="T43" fmla="*/ 395 h 652"/>
                  <a:gd name="T44" fmla="*/ 128 w 625"/>
                  <a:gd name="T45" fmla="*/ 390 h 652"/>
                  <a:gd name="T46" fmla="*/ 110 w 625"/>
                  <a:gd name="T47" fmla="*/ 381 h 652"/>
                  <a:gd name="T48" fmla="*/ 94 w 625"/>
                  <a:gd name="T49" fmla="*/ 372 h 652"/>
                  <a:gd name="T50" fmla="*/ 78 w 625"/>
                  <a:gd name="T51" fmla="*/ 362 h 652"/>
                  <a:gd name="T52" fmla="*/ 64 w 625"/>
                  <a:gd name="T53" fmla="*/ 349 h 652"/>
                  <a:gd name="T54" fmla="*/ 52 w 625"/>
                  <a:gd name="T55" fmla="*/ 337 h 652"/>
                  <a:gd name="T56" fmla="*/ 40 w 625"/>
                  <a:gd name="T57" fmla="*/ 322 h 652"/>
                  <a:gd name="T58" fmla="*/ 30 w 625"/>
                  <a:gd name="T59" fmla="*/ 307 h 652"/>
                  <a:gd name="T60" fmla="*/ 21 w 625"/>
                  <a:gd name="T61" fmla="*/ 290 h 652"/>
                  <a:gd name="T62" fmla="*/ 13 w 625"/>
                  <a:gd name="T63" fmla="*/ 273 h 652"/>
                  <a:gd name="T64" fmla="*/ 7 w 625"/>
                  <a:gd name="T65" fmla="*/ 256 h 652"/>
                  <a:gd name="T66" fmla="*/ 3 w 625"/>
                  <a:gd name="T67" fmla="*/ 237 h 652"/>
                  <a:gd name="T68" fmla="*/ 1 w 625"/>
                  <a:gd name="T69" fmla="*/ 219 h 652"/>
                  <a:gd name="T70" fmla="*/ 0 w 625"/>
                  <a:gd name="T71" fmla="*/ 199 h 652"/>
                  <a:gd name="T72" fmla="*/ 1 w 625"/>
                  <a:gd name="T73" fmla="*/ 180 h 652"/>
                  <a:gd name="T74" fmla="*/ 1 w 625"/>
                  <a:gd name="T75" fmla="*/ 180 h 652"/>
                  <a:gd name="T76" fmla="*/ 3 w 625"/>
                  <a:gd name="T77" fmla="*/ 163 h 652"/>
                  <a:gd name="T78" fmla="*/ 8 w 625"/>
                  <a:gd name="T79" fmla="*/ 145 h 652"/>
                  <a:gd name="T80" fmla="*/ 14 w 625"/>
                  <a:gd name="T81" fmla="*/ 128 h 652"/>
                  <a:gd name="T82" fmla="*/ 21 w 625"/>
                  <a:gd name="T83" fmla="*/ 112 h 652"/>
                  <a:gd name="T84" fmla="*/ 30 w 625"/>
                  <a:gd name="T85" fmla="*/ 97 h 652"/>
                  <a:gd name="T86" fmla="*/ 39 w 625"/>
                  <a:gd name="T87" fmla="*/ 82 h 652"/>
                  <a:gd name="T88" fmla="*/ 51 w 625"/>
                  <a:gd name="T89" fmla="*/ 68 h 652"/>
                  <a:gd name="T90" fmla="*/ 62 w 625"/>
                  <a:gd name="T91" fmla="*/ 55 h 652"/>
                  <a:gd name="T92" fmla="*/ 76 w 625"/>
                  <a:gd name="T93" fmla="*/ 44 h 652"/>
                  <a:gd name="T94" fmla="*/ 90 w 625"/>
                  <a:gd name="T95" fmla="*/ 33 h 652"/>
                  <a:gd name="T96" fmla="*/ 105 w 625"/>
                  <a:gd name="T97" fmla="*/ 24 h 652"/>
                  <a:gd name="T98" fmla="*/ 121 w 625"/>
                  <a:gd name="T99" fmla="*/ 17 h 652"/>
                  <a:gd name="T100" fmla="*/ 137 w 625"/>
                  <a:gd name="T101" fmla="*/ 10 h 652"/>
                  <a:gd name="T102" fmla="*/ 154 w 625"/>
                  <a:gd name="T103" fmla="*/ 6 h 652"/>
                  <a:gd name="T104" fmla="*/ 171 w 625"/>
                  <a:gd name="T105" fmla="*/ 2 h 652"/>
                  <a:gd name="T106" fmla="*/ 190 w 625"/>
                  <a:gd name="T107" fmla="*/ 0 h 652"/>
                  <a:gd name="T108" fmla="*/ 190 w 625"/>
                  <a:gd name="T109" fmla="*/ 0 h 652"/>
                  <a:gd name="T110" fmla="*/ 625 w 625"/>
                  <a:gd name="T111" fmla="*/ 0 h 652"/>
                  <a:gd name="T112" fmla="*/ 625 w 625"/>
                  <a:gd name="T113" fmla="*/ 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5" h="652">
                    <a:moveTo>
                      <a:pt x="625" y="0"/>
                    </a:moveTo>
                    <a:lnTo>
                      <a:pt x="625" y="652"/>
                    </a:lnTo>
                    <a:lnTo>
                      <a:pt x="625" y="652"/>
                    </a:lnTo>
                    <a:lnTo>
                      <a:pt x="624" y="634"/>
                    </a:lnTo>
                    <a:lnTo>
                      <a:pt x="622" y="615"/>
                    </a:lnTo>
                    <a:lnTo>
                      <a:pt x="617" y="598"/>
                    </a:lnTo>
                    <a:lnTo>
                      <a:pt x="612" y="582"/>
                    </a:lnTo>
                    <a:lnTo>
                      <a:pt x="606" y="566"/>
                    </a:lnTo>
                    <a:lnTo>
                      <a:pt x="598" y="550"/>
                    </a:lnTo>
                    <a:lnTo>
                      <a:pt x="588" y="536"/>
                    </a:lnTo>
                    <a:lnTo>
                      <a:pt x="577" y="522"/>
                    </a:lnTo>
                    <a:lnTo>
                      <a:pt x="565" y="509"/>
                    </a:lnTo>
                    <a:lnTo>
                      <a:pt x="553" y="498"/>
                    </a:lnTo>
                    <a:lnTo>
                      <a:pt x="540" y="487"/>
                    </a:lnTo>
                    <a:lnTo>
                      <a:pt x="525" y="478"/>
                    </a:lnTo>
                    <a:lnTo>
                      <a:pt x="510" y="469"/>
                    </a:lnTo>
                    <a:lnTo>
                      <a:pt x="494" y="463"/>
                    </a:lnTo>
                    <a:lnTo>
                      <a:pt x="477" y="457"/>
                    </a:lnTo>
                    <a:lnTo>
                      <a:pt x="459" y="453"/>
                    </a:lnTo>
                    <a:lnTo>
                      <a:pt x="166" y="400"/>
                    </a:lnTo>
                    <a:lnTo>
                      <a:pt x="166" y="400"/>
                    </a:lnTo>
                    <a:lnTo>
                      <a:pt x="146" y="395"/>
                    </a:lnTo>
                    <a:lnTo>
                      <a:pt x="128" y="390"/>
                    </a:lnTo>
                    <a:lnTo>
                      <a:pt x="110" y="381"/>
                    </a:lnTo>
                    <a:lnTo>
                      <a:pt x="94" y="372"/>
                    </a:lnTo>
                    <a:lnTo>
                      <a:pt x="78" y="362"/>
                    </a:lnTo>
                    <a:lnTo>
                      <a:pt x="64" y="349"/>
                    </a:lnTo>
                    <a:lnTo>
                      <a:pt x="52" y="337"/>
                    </a:lnTo>
                    <a:lnTo>
                      <a:pt x="40" y="322"/>
                    </a:lnTo>
                    <a:lnTo>
                      <a:pt x="30" y="307"/>
                    </a:lnTo>
                    <a:lnTo>
                      <a:pt x="21" y="290"/>
                    </a:lnTo>
                    <a:lnTo>
                      <a:pt x="13" y="273"/>
                    </a:lnTo>
                    <a:lnTo>
                      <a:pt x="7" y="256"/>
                    </a:lnTo>
                    <a:lnTo>
                      <a:pt x="3" y="237"/>
                    </a:lnTo>
                    <a:lnTo>
                      <a:pt x="1" y="219"/>
                    </a:lnTo>
                    <a:lnTo>
                      <a:pt x="0" y="199"/>
                    </a:lnTo>
                    <a:lnTo>
                      <a:pt x="1" y="180"/>
                    </a:lnTo>
                    <a:lnTo>
                      <a:pt x="1" y="180"/>
                    </a:lnTo>
                    <a:lnTo>
                      <a:pt x="3" y="163"/>
                    </a:lnTo>
                    <a:lnTo>
                      <a:pt x="8" y="145"/>
                    </a:lnTo>
                    <a:lnTo>
                      <a:pt x="14" y="128"/>
                    </a:lnTo>
                    <a:lnTo>
                      <a:pt x="21" y="112"/>
                    </a:lnTo>
                    <a:lnTo>
                      <a:pt x="30" y="97"/>
                    </a:lnTo>
                    <a:lnTo>
                      <a:pt x="39" y="82"/>
                    </a:lnTo>
                    <a:lnTo>
                      <a:pt x="51" y="68"/>
                    </a:lnTo>
                    <a:lnTo>
                      <a:pt x="62" y="55"/>
                    </a:lnTo>
                    <a:lnTo>
                      <a:pt x="76" y="44"/>
                    </a:lnTo>
                    <a:lnTo>
                      <a:pt x="90" y="33"/>
                    </a:lnTo>
                    <a:lnTo>
                      <a:pt x="105" y="24"/>
                    </a:lnTo>
                    <a:lnTo>
                      <a:pt x="121" y="17"/>
                    </a:lnTo>
                    <a:lnTo>
                      <a:pt x="137" y="10"/>
                    </a:lnTo>
                    <a:lnTo>
                      <a:pt x="154" y="6"/>
                    </a:lnTo>
                    <a:lnTo>
                      <a:pt x="171" y="2"/>
                    </a:lnTo>
                    <a:lnTo>
                      <a:pt x="190" y="0"/>
                    </a:lnTo>
                    <a:lnTo>
                      <a:pt x="190" y="0"/>
                    </a:lnTo>
                    <a:lnTo>
                      <a:pt x="625" y="0"/>
                    </a:lnTo>
                    <a:lnTo>
                      <a:pt x="625" y="0"/>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grpSp>
        <p:sp>
          <p:nvSpPr>
            <p:cNvPr id="12" name="مستطيل 4">
              <a:extLst>
                <a:ext uri="{FF2B5EF4-FFF2-40B4-BE49-F238E27FC236}">
                  <a16:creationId xmlns:a16="http://schemas.microsoft.com/office/drawing/2014/main" id="{75C2F64F-C174-49E9-A771-108CD747BAA3}"/>
                </a:ext>
              </a:extLst>
            </p:cNvPr>
            <p:cNvSpPr/>
            <p:nvPr/>
          </p:nvSpPr>
          <p:spPr>
            <a:xfrm>
              <a:off x="5220668" y="2634831"/>
              <a:ext cx="6023239" cy="523220"/>
            </a:xfrm>
            <a:prstGeom prst="rect">
              <a:avLst/>
            </a:prstGeom>
          </p:spPr>
          <p:txBody>
            <a:bodyPr wrap="square">
              <a:spAutoFit/>
            </a:bodyPr>
            <a:lstStyle/>
            <a:p>
              <a:pPr algn="just" defTabSz="457200" rtl="1">
                <a:defRPr/>
              </a:pPr>
              <a:r>
                <a:rPr lang="ar-BH" sz="2800" b="1" kern="0" dirty="0">
                  <a:solidFill>
                    <a:prstClr val="black"/>
                  </a:solidFill>
                  <a:latin typeface="Sakkal Majalla" panose="02000000000000000000" pitchFamily="2" charset="-78"/>
                  <a:cs typeface="Sakkal Majalla" panose="02000000000000000000" pitchFamily="2" charset="-78"/>
                </a:rPr>
                <a:t>وصيته لسفيان الثوري: </a:t>
              </a:r>
            </a:p>
          </p:txBody>
        </p:sp>
        <p:pic>
          <p:nvPicPr>
            <p:cNvPr id="13" name="Picture 2" descr="E:\002-KIMS BUSINESS\007-04-1-FIVERR\01-PPT-TEMPLATE\COVER-PSD\05-cut-01.png">
              <a:extLst>
                <a:ext uri="{FF2B5EF4-FFF2-40B4-BE49-F238E27FC236}">
                  <a16:creationId xmlns:a16="http://schemas.microsoft.com/office/drawing/2014/main" id="{0D4D10FE-BCB7-4A65-AD3E-876CCEB617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315568" y="2876050"/>
              <a:ext cx="5043759" cy="46802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002-KIMS BUSINESS\007-04-1-FIVERR\01-PPT-TEMPLATE\COVER-PSD\05-cut-01.png">
              <a:extLst>
                <a:ext uri="{FF2B5EF4-FFF2-40B4-BE49-F238E27FC236}">
                  <a16:creationId xmlns:a16="http://schemas.microsoft.com/office/drawing/2014/main" id="{A2C2A85F-DF98-4CDD-B91E-9388FBDD00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568" y="2518577"/>
              <a:ext cx="5108839" cy="468021"/>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Title 1">
            <a:extLst>
              <a:ext uri="{FF2B5EF4-FFF2-40B4-BE49-F238E27FC236}">
                <a16:creationId xmlns:a16="http://schemas.microsoft.com/office/drawing/2014/main" id="{02D202E6-3D00-40F9-BCF5-20857732B9BC}"/>
              </a:ext>
            </a:extLst>
          </p:cNvPr>
          <p:cNvSpPr txBox="1">
            <a:spLocks/>
          </p:cNvSpPr>
          <p:nvPr/>
        </p:nvSpPr>
        <p:spPr>
          <a:xfrm>
            <a:off x="149226" y="76448"/>
            <a:ext cx="2965933"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BH" sz="20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الإمام جعفر الصادق (دين 214)</a:t>
            </a:r>
          </a:p>
        </p:txBody>
      </p:sp>
    </p:spTree>
    <p:extLst>
      <p:ext uri="{BB962C8B-B14F-4D97-AF65-F5344CB8AC3E}">
        <p14:creationId xmlns:p14="http://schemas.microsoft.com/office/powerpoint/2010/main" val="44684043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500" fill="hold"/>
                                        <p:tgtEl>
                                          <p:spTgt spid="8"/>
                                        </p:tgtEl>
                                        <p:attrNameLst>
                                          <p:attrName>ppt_w</p:attrName>
                                        </p:attrNameLst>
                                      </p:cBhvr>
                                      <p:tavLst>
                                        <p:tav tm="0">
                                          <p:val>
                                            <p:fltVal val="0"/>
                                          </p:val>
                                        </p:tav>
                                        <p:tav tm="100000">
                                          <p:val>
                                            <p:strVal val="#ppt_w"/>
                                          </p:val>
                                        </p:tav>
                                      </p:tavLst>
                                    </p:anim>
                                    <p:anim calcmode="lin" valueType="num">
                                      <p:cBhvr>
                                        <p:cTn id="12" dur="1500" fill="hold"/>
                                        <p:tgtEl>
                                          <p:spTgt spid="8"/>
                                        </p:tgtEl>
                                        <p:attrNameLst>
                                          <p:attrName>ppt_h</p:attrName>
                                        </p:attrNameLst>
                                      </p:cBhvr>
                                      <p:tavLst>
                                        <p:tav tm="0">
                                          <p:val>
                                            <p:fltVal val="0"/>
                                          </p:val>
                                        </p:tav>
                                        <p:tav tm="100000">
                                          <p:val>
                                            <p:strVal val="#ppt_h"/>
                                          </p:val>
                                        </p:tav>
                                      </p:tavLst>
                                    </p:anim>
                                    <p:animEffect transition="in" filter="fade">
                                      <p:cBhvr>
                                        <p:cTn id="13" dur="1500"/>
                                        <p:tgtEl>
                                          <p:spTgt spid="8"/>
                                        </p:tgtEl>
                                      </p:cBhvr>
                                    </p:animEffect>
                                  </p:childTnLst>
                                </p:cTn>
                              </p:par>
                            </p:childTnLst>
                          </p:cTn>
                        </p:par>
                        <p:par>
                          <p:cTn id="14" fill="hold">
                            <p:stCondLst>
                              <p:cond delay="2500"/>
                            </p:stCondLst>
                            <p:childTnLst>
                              <p:par>
                                <p:cTn id="15" presetID="6"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212CF17-2FEB-4390-A5E2-C54B44BE5163}"/>
              </a:ext>
            </a:extLst>
          </p:cNvPr>
          <p:cNvGrpSpPr/>
          <p:nvPr/>
        </p:nvGrpSpPr>
        <p:grpSpPr>
          <a:xfrm>
            <a:off x="309489" y="6460954"/>
            <a:ext cx="11459469" cy="381000"/>
            <a:chOff x="309489" y="6460954"/>
            <a:chExt cx="11459469" cy="381000"/>
          </a:xfrm>
        </p:grpSpPr>
        <p:cxnSp>
          <p:nvCxnSpPr>
            <p:cNvPr id="15" name="Straight Connector 14">
              <a:extLst>
                <a:ext uri="{FF2B5EF4-FFF2-40B4-BE49-F238E27FC236}">
                  <a16:creationId xmlns:a16="http://schemas.microsoft.com/office/drawing/2014/main" id="{A00F6F63-5149-4FCF-8243-76AF64D2349C}"/>
                </a:ext>
              </a:extLst>
            </p:cNvPr>
            <p:cNvCxnSpPr>
              <a:cxnSpLocks/>
            </p:cNvCxnSpPr>
            <p:nvPr/>
          </p:nvCxnSpPr>
          <p:spPr>
            <a:xfrm>
              <a:off x="309489" y="6475184"/>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37663E0-A1C4-413B-8B6B-D754B6AC81A9}"/>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0" name="Rectangle: Rounded Corners 12">
            <a:extLst>
              <a:ext uri="{FF2B5EF4-FFF2-40B4-BE49-F238E27FC236}">
                <a16:creationId xmlns:a16="http://schemas.microsoft.com/office/drawing/2014/main" id="{DFB9D6E1-BEA0-4891-93DD-FC404327F93B}"/>
              </a:ext>
            </a:extLst>
          </p:cNvPr>
          <p:cNvSpPr/>
          <p:nvPr/>
        </p:nvSpPr>
        <p:spPr>
          <a:xfrm>
            <a:off x="167141" y="2155373"/>
            <a:ext cx="11857718" cy="4176911"/>
          </a:xfrm>
          <a:prstGeom prst="roundRect">
            <a:avLst>
              <a:gd name="adj" fmla="val 0"/>
            </a:avLst>
          </a:prstGeom>
          <a:solidFill>
            <a:schemeClr val="accent4">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rtl="1">
              <a:lnSpc>
                <a:spcPct val="150000"/>
              </a:lnSpc>
              <a:defRPr/>
            </a:pPr>
            <a:r>
              <a:rPr lang="ar-SA" sz="2800" b="1" kern="0" dirty="0">
                <a:solidFill>
                  <a:prstClr val="black"/>
                </a:solidFill>
                <a:latin typeface="Sakkal Majalla" panose="02000000000000000000" pitchFamily="2" charset="-78"/>
                <a:cs typeface="Sakkal Majalla" panose="02000000000000000000" pitchFamily="2" charset="-78"/>
              </a:rPr>
              <a:t>"الصَّلاةُ قُرْبَانُ كُلِّ تَقِيٍّ، وَالْحَجُّ جِهَادُ كُلِّ ضَعِيفٍ، وَزَكَاةُ الْبَدَنِ الصِّيَامُ، وَالدَّاعِي بِلا عَمَلٍ كَالرَّامِي بِلَا وَتَرٍ، وَاسْتَنْزِلُوا الرِّزْقَ بِالصَّدَقَةِ، وَحَصِّنُوا أَمْوَالَكُمْ بِالزَّكَاةِ، وَمَا عَالَ مَنِ اقْتَصَدَ، وَالتَّدْبِيرُ نِصْفُ الْعَيْشِ، وَالتَّوَدُّدُ نِصْفُ الْعَقْلِ، وَقِلَّةُ الْعِيَالِ أَحَدُ الْيَسَارَيْنِ، وَمَنْ أَحْزَنَ وَالِدَيْهِ فَقَدْ عَقَّهُمَا، وَمَنْ ضَرَبَ يَدَهُ عَلَى فَخِذِهِ عِنْدَ مُصِيبَتِهِ فَقَدْ حَبِطَ أَجْرُهُ، وَالصَّنِيعَةُ لَا تَكُونَنَّ صَنِيعَةً إِلَّا عِنْدَ ذِي حَسَبٍ وَدِينٍ، وَاللهُ تَعَالَى مُنْزِلُ الصَّبْرَ عَلَى قَدْرِ الْمُصِيبَةِ، وَمُنْزِلُ الرِّزْقَ عَلَى قَدْرِ الْمَؤُونَةِ، وَمَنْ قَدَّرَ مَعِيشَتَهُ رَزَقَهُ اللهُ تَعَالَى، وَمَنْ بَذَّرَ مَعِيشَتَهُ حَرَّمَهُ اللهُ تَعَالَى". </a:t>
            </a:r>
            <a:r>
              <a:rPr lang="ar-BH" sz="2000" b="1" kern="0" dirty="0">
                <a:solidFill>
                  <a:prstClr val="black"/>
                </a:solidFill>
                <a:latin typeface="Sakkal Majalla" panose="02000000000000000000" pitchFamily="2" charset="-78"/>
                <a:cs typeface="Sakkal Majalla" panose="02000000000000000000" pitchFamily="2" charset="-78"/>
              </a:rPr>
              <a:t>[</a:t>
            </a:r>
            <a:r>
              <a:rPr lang="ar-SA" sz="2000" b="1" kern="0" dirty="0">
                <a:solidFill>
                  <a:prstClr val="black"/>
                </a:solidFill>
                <a:latin typeface="Sakkal Majalla" panose="02000000000000000000" pitchFamily="2" charset="-78"/>
                <a:cs typeface="Sakkal Majalla" panose="02000000000000000000" pitchFamily="2" charset="-78"/>
              </a:rPr>
              <a:t>أبو نعيم، حلية الأولياء وطبقات الأصفياء، 3/194</a:t>
            </a:r>
            <a:r>
              <a:rPr lang="ar-BH" sz="2000" b="1" kern="0" dirty="0">
                <a:solidFill>
                  <a:prstClr val="black"/>
                </a:solidFill>
                <a:latin typeface="Sakkal Majalla" panose="02000000000000000000" pitchFamily="2" charset="-78"/>
                <a:cs typeface="Sakkal Majalla" panose="02000000000000000000" pitchFamily="2" charset="-78"/>
              </a:rPr>
              <a:t>]</a:t>
            </a:r>
            <a:r>
              <a:rPr lang="ar-SA" sz="2800" b="1" kern="0" dirty="0">
                <a:solidFill>
                  <a:prstClr val="black"/>
                </a:solidFill>
                <a:latin typeface="Sakkal Majalla" panose="02000000000000000000" pitchFamily="2" charset="-78"/>
                <a:cs typeface="Sakkal Majalla" panose="02000000000000000000" pitchFamily="2" charset="-78"/>
              </a:rPr>
              <a:t>.</a:t>
            </a:r>
            <a:endParaRPr lang="ar-BH" sz="2800" b="1" kern="0" dirty="0">
              <a:solidFill>
                <a:prstClr val="black"/>
              </a:solidFill>
              <a:latin typeface="Sakkal Majalla" panose="02000000000000000000" pitchFamily="2" charset="-78"/>
              <a:cs typeface="Sakkal Majalla" panose="02000000000000000000" pitchFamily="2" charset="-78"/>
            </a:endParaRPr>
          </a:p>
        </p:txBody>
      </p:sp>
      <p:sp>
        <p:nvSpPr>
          <p:cNvPr id="9" name="Title 1">
            <a:extLst>
              <a:ext uri="{FF2B5EF4-FFF2-40B4-BE49-F238E27FC236}">
                <a16:creationId xmlns:a16="http://schemas.microsoft.com/office/drawing/2014/main" id="{4BF447CD-F4FE-4375-8617-D1AED25C9CDE}"/>
              </a:ext>
            </a:extLst>
          </p:cNvPr>
          <p:cNvSpPr txBox="1">
            <a:spLocks/>
          </p:cNvSpPr>
          <p:nvPr/>
        </p:nvSpPr>
        <p:spPr>
          <a:xfrm>
            <a:off x="4092582" y="258542"/>
            <a:ext cx="4006835" cy="667599"/>
          </a:xfrm>
          <a:prstGeom prst="rect">
            <a:avLst/>
          </a:prstGeom>
          <a:solidFill>
            <a:schemeClr val="accent6">
              <a:lumMod val="20000"/>
              <a:lumOff val="80000"/>
            </a:schemeClr>
          </a:solidFill>
          <a:ln>
            <a:solidFill>
              <a:schemeClr val="accent6">
                <a:lumMod val="20000"/>
                <a:lumOff val="8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90000"/>
              </a:lnSpc>
              <a:spcBef>
                <a:spcPct val="0"/>
              </a:spcBef>
              <a:spcAft>
                <a:spcPts val="0"/>
              </a:spcAft>
              <a:buClrTx/>
              <a:buSzTx/>
              <a:buFontTx/>
              <a:buNone/>
              <a:tabLst/>
              <a:defRPr/>
            </a:pPr>
            <a:r>
              <a:rPr kumimoji="0" lang="ar-BH" sz="36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رسائله</a:t>
            </a:r>
            <a:r>
              <a:rPr kumimoji="0" lang="ar-BH" sz="3600" b="1" i="0" u="none" strike="noStrike" kern="0" cap="none" spc="0" normalizeH="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 ووصاياه</a:t>
            </a:r>
            <a:endParaRPr kumimoji="0" lang="en-US" sz="36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endParaRPr>
          </a:p>
        </p:txBody>
      </p:sp>
      <p:grpSp>
        <p:nvGrpSpPr>
          <p:cNvPr id="8" name="Group 7">
            <a:extLst>
              <a:ext uri="{FF2B5EF4-FFF2-40B4-BE49-F238E27FC236}">
                <a16:creationId xmlns:a16="http://schemas.microsoft.com/office/drawing/2014/main" id="{4BA14669-5C3D-4005-915B-0FA08D94C970}"/>
              </a:ext>
            </a:extLst>
          </p:cNvPr>
          <p:cNvGrpSpPr/>
          <p:nvPr/>
        </p:nvGrpSpPr>
        <p:grpSpPr>
          <a:xfrm>
            <a:off x="328149" y="1005592"/>
            <a:ext cx="11535702" cy="1142666"/>
            <a:chOff x="315568" y="2201405"/>
            <a:chExt cx="11535702" cy="1142666"/>
          </a:xfrm>
        </p:grpSpPr>
        <p:grpSp>
          <p:nvGrpSpPr>
            <p:cNvPr id="11" name="مجموعة 13">
              <a:extLst>
                <a:ext uri="{FF2B5EF4-FFF2-40B4-BE49-F238E27FC236}">
                  <a16:creationId xmlns:a16="http://schemas.microsoft.com/office/drawing/2014/main" id="{A5E112FE-5976-42C3-9567-237C0B3E2FB9}"/>
                </a:ext>
              </a:extLst>
            </p:cNvPr>
            <p:cNvGrpSpPr/>
            <p:nvPr/>
          </p:nvGrpSpPr>
          <p:grpSpPr>
            <a:xfrm>
              <a:off x="5359329" y="2201405"/>
              <a:ext cx="6491941" cy="956671"/>
              <a:chOff x="-494806" y="820627"/>
              <a:chExt cx="9773782" cy="956671"/>
            </a:xfrm>
            <a:solidFill>
              <a:schemeClr val="accent6">
                <a:lumMod val="60000"/>
                <a:lumOff val="40000"/>
              </a:schemeClr>
            </a:solidFill>
          </p:grpSpPr>
          <p:sp>
            <p:nvSpPr>
              <p:cNvPr id="19" name="Freeform 6">
                <a:extLst>
                  <a:ext uri="{FF2B5EF4-FFF2-40B4-BE49-F238E27FC236}">
                    <a16:creationId xmlns:a16="http://schemas.microsoft.com/office/drawing/2014/main" id="{653C1999-0B9C-41FF-8599-A7C469551227}"/>
                  </a:ext>
                </a:extLst>
              </p:cNvPr>
              <p:cNvSpPr>
                <a:spLocks noEditPoints="1"/>
              </p:cNvSpPr>
              <p:nvPr/>
            </p:nvSpPr>
            <p:spPr bwMode="auto">
              <a:xfrm>
                <a:off x="6243676" y="820627"/>
                <a:ext cx="3035300" cy="956646"/>
              </a:xfrm>
              <a:custGeom>
                <a:avLst/>
                <a:gdLst>
                  <a:gd name="T0" fmla="*/ 3685 w 3823"/>
                  <a:gd name="T1" fmla="*/ 623 h 1455"/>
                  <a:gd name="T2" fmla="*/ 3823 w 3823"/>
                  <a:gd name="T3" fmla="*/ 312 h 1455"/>
                  <a:gd name="T4" fmla="*/ 3685 w 3823"/>
                  <a:gd name="T5" fmla="*/ 0 h 1455"/>
                  <a:gd name="T6" fmla="*/ 2811 w 3823"/>
                  <a:gd name="T7" fmla="*/ 0 h 1455"/>
                  <a:gd name="T8" fmla="*/ 2811 w 3823"/>
                  <a:gd name="T9" fmla="*/ 0 h 1455"/>
                  <a:gd name="T10" fmla="*/ 2797 w 3823"/>
                  <a:gd name="T11" fmla="*/ 1 h 1455"/>
                  <a:gd name="T12" fmla="*/ 2783 w 3823"/>
                  <a:gd name="T13" fmla="*/ 3 h 1455"/>
                  <a:gd name="T14" fmla="*/ 2770 w 3823"/>
                  <a:gd name="T15" fmla="*/ 8 h 1455"/>
                  <a:gd name="T16" fmla="*/ 2757 w 3823"/>
                  <a:gd name="T17" fmla="*/ 12 h 1455"/>
                  <a:gd name="T18" fmla="*/ 2745 w 3823"/>
                  <a:gd name="T19" fmla="*/ 20 h 1455"/>
                  <a:gd name="T20" fmla="*/ 2734 w 3823"/>
                  <a:gd name="T21" fmla="*/ 29 h 1455"/>
                  <a:gd name="T22" fmla="*/ 2724 w 3823"/>
                  <a:gd name="T23" fmla="*/ 38 h 1455"/>
                  <a:gd name="T24" fmla="*/ 2713 w 3823"/>
                  <a:gd name="T25" fmla="*/ 49 h 1455"/>
                  <a:gd name="T26" fmla="*/ 2704 w 3823"/>
                  <a:gd name="T27" fmla="*/ 61 h 1455"/>
                  <a:gd name="T28" fmla="*/ 2697 w 3823"/>
                  <a:gd name="T29" fmla="*/ 73 h 1455"/>
                  <a:gd name="T30" fmla="*/ 2690 w 3823"/>
                  <a:gd name="T31" fmla="*/ 87 h 1455"/>
                  <a:gd name="T32" fmla="*/ 2683 w 3823"/>
                  <a:gd name="T33" fmla="*/ 102 h 1455"/>
                  <a:gd name="T34" fmla="*/ 2679 w 3823"/>
                  <a:gd name="T35" fmla="*/ 117 h 1455"/>
                  <a:gd name="T36" fmla="*/ 2675 w 3823"/>
                  <a:gd name="T37" fmla="*/ 133 h 1455"/>
                  <a:gd name="T38" fmla="*/ 2674 w 3823"/>
                  <a:gd name="T39" fmla="*/ 150 h 1455"/>
                  <a:gd name="T40" fmla="*/ 2673 w 3823"/>
                  <a:gd name="T41" fmla="*/ 167 h 1455"/>
                  <a:gd name="T42" fmla="*/ 2673 w 3823"/>
                  <a:gd name="T43" fmla="*/ 167 h 1455"/>
                  <a:gd name="T44" fmla="*/ 2673 w 3823"/>
                  <a:gd name="T45" fmla="*/ 832 h 1455"/>
                  <a:gd name="T46" fmla="*/ 0 w 3823"/>
                  <a:gd name="T47" fmla="*/ 832 h 1455"/>
                  <a:gd name="T48" fmla="*/ 139 w 3823"/>
                  <a:gd name="T49" fmla="*/ 1144 h 1455"/>
                  <a:gd name="T50" fmla="*/ 0 w 3823"/>
                  <a:gd name="T51" fmla="*/ 1455 h 1455"/>
                  <a:gd name="T52" fmla="*/ 3097 w 3823"/>
                  <a:gd name="T53" fmla="*/ 1455 h 1455"/>
                  <a:gd name="T54" fmla="*/ 3097 w 3823"/>
                  <a:gd name="T55" fmla="*/ 1455 h 1455"/>
                  <a:gd name="T56" fmla="*/ 3116 w 3823"/>
                  <a:gd name="T57" fmla="*/ 1454 h 1455"/>
                  <a:gd name="T58" fmla="*/ 3136 w 3823"/>
                  <a:gd name="T59" fmla="*/ 1452 h 1455"/>
                  <a:gd name="T60" fmla="*/ 3154 w 3823"/>
                  <a:gd name="T61" fmla="*/ 1447 h 1455"/>
                  <a:gd name="T62" fmla="*/ 3173 w 3823"/>
                  <a:gd name="T63" fmla="*/ 1440 h 1455"/>
                  <a:gd name="T64" fmla="*/ 3190 w 3823"/>
                  <a:gd name="T65" fmla="*/ 1432 h 1455"/>
                  <a:gd name="T66" fmla="*/ 3206 w 3823"/>
                  <a:gd name="T67" fmla="*/ 1423 h 1455"/>
                  <a:gd name="T68" fmla="*/ 3221 w 3823"/>
                  <a:gd name="T69" fmla="*/ 1411 h 1455"/>
                  <a:gd name="T70" fmla="*/ 3235 w 3823"/>
                  <a:gd name="T71" fmla="*/ 1400 h 1455"/>
                  <a:gd name="T72" fmla="*/ 3247 w 3823"/>
                  <a:gd name="T73" fmla="*/ 1386 h 1455"/>
                  <a:gd name="T74" fmla="*/ 3260 w 3823"/>
                  <a:gd name="T75" fmla="*/ 1371 h 1455"/>
                  <a:gd name="T76" fmla="*/ 3271 w 3823"/>
                  <a:gd name="T77" fmla="*/ 1356 h 1455"/>
                  <a:gd name="T78" fmla="*/ 3279 w 3823"/>
                  <a:gd name="T79" fmla="*/ 1339 h 1455"/>
                  <a:gd name="T80" fmla="*/ 3285 w 3823"/>
                  <a:gd name="T81" fmla="*/ 1321 h 1455"/>
                  <a:gd name="T82" fmla="*/ 3291 w 3823"/>
                  <a:gd name="T83" fmla="*/ 1303 h 1455"/>
                  <a:gd name="T84" fmla="*/ 3296 w 3823"/>
                  <a:gd name="T85" fmla="*/ 1283 h 1455"/>
                  <a:gd name="T86" fmla="*/ 3297 w 3823"/>
                  <a:gd name="T87" fmla="*/ 1264 h 1455"/>
                  <a:gd name="T88" fmla="*/ 3297 w 3823"/>
                  <a:gd name="T89" fmla="*/ 1264 h 1455"/>
                  <a:gd name="T90" fmla="*/ 3298 w 3823"/>
                  <a:gd name="T91" fmla="*/ 1275 h 1455"/>
                  <a:gd name="T92" fmla="*/ 3298 w 3823"/>
                  <a:gd name="T93" fmla="*/ 623 h 1455"/>
                  <a:gd name="T94" fmla="*/ 3298 w 3823"/>
                  <a:gd name="T95" fmla="*/ 623 h 1455"/>
                  <a:gd name="T96" fmla="*/ 3685 w 3823"/>
                  <a:gd name="T97" fmla="*/ 623 h 1455"/>
                  <a:gd name="T98" fmla="*/ 3685 w 3823"/>
                  <a:gd name="T99" fmla="*/ 623 h 1455"/>
                  <a:gd name="T100" fmla="*/ 2863 w 3823"/>
                  <a:gd name="T101" fmla="*/ 623 h 1455"/>
                  <a:gd name="T102" fmla="*/ 2863 w 3823"/>
                  <a:gd name="T103" fmla="*/ 623 h 1455"/>
                  <a:gd name="T104" fmla="*/ 2866 w 3823"/>
                  <a:gd name="T105" fmla="*/ 623 h 1455"/>
                  <a:gd name="T106" fmla="*/ 2866 w 3823"/>
                  <a:gd name="T107" fmla="*/ 623 h 1455"/>
                  <a:gd name="T108" fmla="*/ 2863 w 3823"/>
                  <a:gd name="T109" fmla="*/ 623 h 1455"/>
                  <a:gd name="T110" fmla="*/ 2863 w 3823"/>
                  <a:gd name="T111" fmla="*/ 623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23" h="1455">
                    <a:moveTo>
                      <a:pt x="3685" y="623"/>
                    </a:moveTo>
                    <a:lnTo>
                      <a:pt x="3823" y="312"/>
                    </a:lnTo>
                    <a:lnTo>
                      <a:pt x="3685" y="0"/>
                    </a:lnTo>
                    <a:lnTo>
                      <a:pt x="2811" y="0"/>
                    </a:lnTo>
                    <a:lnTo>
                      <a:pt x="2811" y="0"/>
                    </a:lnTo>
                    <a:lnTo>
                      <a:pt x="2797" y="1"/>
                    </a:lnTo>
                    <a:lnTo>
                      <a:pt x="2783" y="3"/>
                    </a:lnTo>
                    <a:lnTo>
                      <a:pt x="2770" y="8"/>
                    </a:lnTo>
                    <a:lnTo>
                      <a:pt x="2757" y="12"/>
                    </a:lnTo>
                    <a:lnTo>
                      <a:pt x="2745" y="20"/>
                    </a:lnTo>
                    <a:lnTo>
                      <a:pt x="2734" y="29"/>
                    </a:lnTo>
                    <a:lnTo>
                      <a:pt x="2724" y="38"/>
                    </a:lnTo>
                    <a:lnTo>
                      <a:pt x="2713" y="49"/>
                    </a:lnTo>
                    <a:lnTo>
                      <a:pt x="2704" y="61"/>
                    </a:lnTo>
                    <a:lnTo>
                      <a:pt x="2697" y="73"/>
                    </a:lnTo>
                    <a:lnTo>
                      <a:pt x="2690" y="87"/>
                    </a:lnTo>
                    <a:lnTo>
                      <a:pt x="2683" y="102"/>
                    </a:lnTo>
                    <a:lnTo>
                      <a:pt x="2679" y="117"/>
                    </a:lnTo>
                    <a:lnTo>
                      <a:pt x="2675" y="133"/>
                    </a:lnTo>
                    <a:lnTo>
                      <a:pt x="2674" y="150"/>
                    </a:lnTo>
                    <a:lnTo>
                      <a:pt x="2673" y="167"/>
                    </a:lnTo>
                    <a:lnTo>
                      <a:pt x="2673" y="167"/>
                    </a:lnTo>
                    <a:lnTo>
                      <a:pt x="2673" y="832"/>
                    </a:lnTo>
                    <a:lnTo>
                      <a:pt x="0" y="832"/>
                    </a:lnTo>
                    <a:lnTo>
                      <a:pt x="139" y="1144"/>
                    </a:lnTo>
                    <a:lnTo>
                      <a:pt x="0" y="1455"/>
                    </a:lnTo>
                    <a:lnTo>
                      <a:pt x="3097" y="1455"/>
                    </a:lnTo>
                    <a:lnTo>
                      <a:pt x="3097" y="1455"/>
                    </a:lnTo>
                    <a:lnTo>
                      <a:pt x="3116" y="1454"/>
                    </a:lnTo>
                    <a:lnTo>
                      <a:pt x="3136" y="1452"/>
                    </a:lnTo>
                    <a:lnTo>
                      <a:pt x="3154" y="1447"/>
                    </a:lnTo>
                    <a:lnTo>
                      <a:pt x="3173" y="1440"/>
                    </a:lnTo>
                    <a:lnTo>
                      <a:pt x="3190" y="1432"/>
                    </a:lnTo>
                    <a:lnTo>
                      <a:pt x="3206" y="1423"/>
                    </a:lnTo>
                    <a:lnTo>
                      <a:pt x="3221" y="1411"/>
                    </a:lnTo>
                    <a:lnTo>
                      <a:pt x="3235" y="1400"/>
                    </a:lnTo>
                    <a:lnTo>
                      <a:pt x="3247" y="1386"/>
                    </a:lnTo>
                    <a:lnTo>
                      <a:pt x="3260" y="1371"/>
                    </a:lnTo>
                    <a:lnTo>
                      <a:pt x="3271" y="1356"/>
                    </a:lnTo>
                    <a:lnTo>
                      <a:pt x="3279" y="1339"/>
                    </a:lnTo>
                    <a:lnTo>
                      <a:pt x="3285" y="1321"/>
                    </a:lnTo>
                    <a:lnTo>
                      <a:pt x="3291" y="1303"/>
                    </a:lnTo>
                    <a:lnTo>
                      <a:pt x="3296" y="1283"/>
                    </a:lnTo>
                    <a:lnTo>
                      <a:pt x="3297" y="1264"/>
                    </a:lnTo>
                    <a:lnTo>
                      <a:pt x="3297" y="1264"/>
                    </a:lnTo>
                    <a:lnTo>
                      <a:pt x="3298" y="1275"/>
                    </a:lnTo>
                    <a:lnTo>
                      <a:pt x="3298" y="623"/>
                    </a:lnTo>
                    <a:lnTo>
                      <a:pt x="3298" y="623"/>
                    </a:lnTo>
                    <a:lnTo>
                      <a:pt x="3685" y="623"/>
                    </a:lnTo>
                    <a:lnTo>
                      <a:pt x="3685" y="623"/>
                    </a:lnTo>
                    <a:close/>
                    <a:moveTo>
                      <a:pt x="2863" y="623"/>
                    </a:moveTo>
                    <a:lnTo>
                      <a:pt x="2863" y="623"/>
                    </a:lnTo>
                    <a:lnTo>
                      <a:pt x="2866" y="623"/>
                    </a:lnTo>
                    <a:lnTo>
                      <a:pt x="2866" y="623"/>
                    </a:lnTo>
                    <a:lnTo>
                      <a:pt x="2863" y="623"/>
                    </a:lnTo>
                    <a:lnTo>
                      <a:pt x="2863" y="623"/>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20" name="Text Placeholder 4">
                <a:extLst>
                  <a:ext uri="{FF2B5EF4-FFF2-40B4-BE49-F238E27FC236}">
                    <a16:creationId xmlns:a16="http://schemas.microsoft.com/office/drawing/2014/main" id="{99D69BF2-B3D8-40D4-AEF1-D7E0B6B8DD0A}"/>
                  </a:ext>
                </a:extLst>
              </p:cNvPr>
              <p:cNvSpPr txBox="1">
                <a:spLocks/>
              </p:cNvSpPr>
              <p:nvPr/>
            </p:nvSpPr>
            <p:spPr>
              <a:xfrm>
                <a:off x="8469353" y="882239"/>
                <a:ext cx="638745" cy="274511"/>
              </a:xfrm>
              <a:prstGeom prst="rect">
                <a:avLst/>
              </a:prstGeom>
              <a:solidFill>
                <a:schemeClr val="accent1">
                  <a:lumMod val="20000"/>
                  <a:lumOff val="80000"/>
                </a:schemeClr>
              </a:solidFill>
            </p:spPr>
            <p:txBody>
              <a:bodyPr anchor="ctr">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3</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21" name="مستطيل ذو زوايا قطرية مستديرة 21">
                <a:extLst>
                  <a:ext uri="{FF2B5EF4-FFF2-40B4-BE49-F238E27FC236}">
                    <a16:creationId xmlns:a16="http://schemas.microsoft.com/office/drawing/2014/main" id="{D8E867D8-5860-4F7D-A5E6-0EBD018E83B3}"/>
                  </a:ext>
                </a:extLst>
              </p:cNvPr>
              <p:cNvSpPr/>
              <p:nvPr/>
            </p:nvSpPr>
            <p:spPr>
              <a:xfrm>
                <a:off x="-494806" y="1282397"/>
                <a:ext cx="9356271" cy="494901"/>
              </a:xfrm>
              <a:prstGeom prst="round2Diag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BH" sz="2000" b="0" i="0" u="none" strike="noStrike" kern="1200" cap="none" spc="0" normalizeH="0" baseline="0" noProof="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22" name="Freeform 7">
                <a:extLst>
                  <a:ext uri="{FF2B5EF4-FFF2-40B4-BE49-F238E27FC236}">
                    <a16:creationId xmlns:a16="http://schemas.microsoft.com/office/drawing/2014/main" id="{1B2FB489-59F7-42AA-9E35-4D5D9C0F2C65}"/>
                  </a:ext>
                </a:extLst>
              </p:cNvPr>
              <p:cNvSpPr>
                <a:spLocks/>
              </p:cNvSpPr>
              <p:nvPr/>
            </p:nvSpPr>
            <p:spPr bwMode="auto">
              <a:xfrm>
                <a:off x="8364576" y="1201082"/>
                <a:ext cx="496888" cy="433316"/>
              </a:xfrm>
              <a:custGeom>
                <a:avLst/>
                <a:gdLst>
                  <a:gd name="T0" fmla="*/ 625 w 625"/>
                  <a:gd name="T1" fmla="*/ 0 h 652"/>
                  <a:gd name="T2" fmla="*/ 625 w 625"/>
                  <a:gd name="T3" fmla="*/ 652 h 652"/>
                  <a:gd name="T4" fmla="*/ 625 w 625"/>
                  <a:gd name="T5" fmla="*/ 652 h 652"/>
                  <a:gd name="T6" fmla="*/ 624 w 625"/>
                  <a:gd name="T7" fmla="*/ 634 h 652"/>
                  <a:gd name="T8" fmla="*/ 622 w 625"/>
                  <a:gd name="T9" fmla="*/ 615 h 652"/>
                  <a:gd name="T10" fmla="*/ 617 w 625"/>
                  <a:gd name="T11" fmla="*/ 598 h 652"/>
                  <a:gd name="T12" fmla="*/ 612 w 625"/>
                  <a:gd name="T13" fmla="*/ 582 h 652"/>
                  <a:gd name="T14" fmla="*/ 606 w 625"/>
                  <a:gd name="T15" fmla="*/ 566 h 652"/>
                  <a:gd name="T16" fmla="*/ 598 w 625"/>
                  <a:gd name="T17" fmla="*/ 550 h 652"/>
                  <a:gd name="T18" fmla="*/ 588 w 625"/>
                  <a:gd name="T19" fmla="*/ 536 h 652"/>
                  <a:gd name="T20" fmla="*/ 577 w 625"/>
                  <a:gd name="T21" fmla="*/ 522 h 652"/>
                  <a:gd name="T22" fmla="*/ 565 w 625"/>
                  <a:gd name="T23" fmla="*/ 509 h 652"/>
                  <a:gd name="T24" fmla="*/ 553 w 625"/>
                  <a:gd name="T25" fmla="*/ 498 h 652"/>
                  <a:gd name="T26" fmla="*/ 540 w 625"/>
                  <a:gd name="T27" fmla="*/ 487 h 652"/>
                  <a:gd name="T28" fmla="*/ 525 w 625"/>
                  <a:gd name="T29" fmla="*/ 478 h 652"/>
                  <a:gd name="T30" fmla="*/ 510 w 625"/>
                  <a:gd name="T31" fmla="*/ 469 h 652"/>
                  <a:gd name="T32" fmla="*/ 494 w 625"/>
                  <a:gd name="T33" fmla="*/ 463 h 652"/>
                  <a:gd name="T34" fmla="*/ 477 w 625"/>
                  <a:gd name="T35" fmla="*/ 457 h 652"/>
                  <a:gd name="T36" fmla="*/ 459 w 625"/>
                  <a:gd name="T37" fmla="*/ 453 h 652"/>
                  <a:gd name="T38" fmla="*/ 166 w 625"/>
                  <a:gd name="T39" fmla="*/ 400 h 652"/>
                  <a:gd name="T40" fmla="*/ 166 w 625"/>
                  <a:gd name="T41" fmla="*/ 400 h 652"/>
                  <a:gd name="T42" fmla="*/ 146 w 625"/>
                  <a:gd name="T43" fmla="*/ 395 h 652"/>
                  <a:gd name="T44" fmla="*/ 128 w 625"/>
                  <a:gd name="T45" fmla="*/ 390 h 652"/>
                  <a:gd name="T46" fmla="*/ 110 w 625"/>
                  <a:gd name="T47" fmla="*/ 381 h 652"/>
                  <a:gd name="T48" fmla="*/ 94 w 625"/>
                  <a:gd name="T49" fmla="*/ 372 h 652"/>
                  <a:gd name="T50" fmla="*/ 78 w 625"/>
                  <a:gd name="T51" fmla="*/ 362 h 652"/>
                  <a:gd name="T52" fmla="*/ 64 w 625"/>
                  <a:gd name="T53" fmla="*/ 349 h 652"/>
                  <a:gd name="T54" fmla="*/ 52 w 625"/>
                  <a:gd name="T55" fmla="*/ 337 h 652"/>
                  <a:gd name="T56" fmla="*/ 40 w 625"/>
                  <a:gd name="T57" fmla="*/ 322 h 652"/>
                  <a:gd name="T58" fmla="*/ 30 w 625"/>
                  <a:gd name="T59" fmla="*/ 307 h 652"/>
                  <a:gd name="T60" fmla="*/ 21 w 625"/>
                  <a:gd name="T61" fmla="*/ 290 h 652"/>
                  <a:gd name="T62" fmla="*/ 13 w 625"/>
                  <a:gd name="T63" fmla="*/ 273 h 652"/>
                  <a:gd name="T64" fmla="*/ 7 w 625"/>
                  <a:gd name="T65" fmla="*/ 256 h 652"/>
                  <a:gd name="T66" fmla="*/ 3 w 625"/>
                  <a:gd name="T67" fmla="*/ 237 h 652"/>
                  <a:gd name="T68" fmla="*/ 1 w 625"/>
                  <a:gd name="T69" fmla="*/ 219 h 652"/>
                  <a:gd name="T70" fmla="*/ 0 w 625"/>
                  <a:gd name="T71" fmla="*/ 199 h 652"/>
                  <a:gd name="T72" fmla="*/ 1 w 625"/>
                  <a:gd name="T73" fmla="*/ 180 h 652"/>
                  <a:gd name="T74" fmla="*/ 1 w 625"/>
                  <a:gd name="T75" fmla="*/ 180 h 652"/>
                  <a:gd name="T76" fmla="*/ 3 w 625"/>
                  <a:gd name="T77" fmla="*/ 163 h 652"/>
                  <a:gd name="T78" fmla="*/ 8 w 625"/>
                  <a:gd name="T79" fmla="*/ 145 h 652"/>
                  <a:gd name="T80" fmla="*/ 14 w 625"/>
                  <a:gd name="T81" fmla="*/ 128 h 652"/>
                  <a:gd name="T82" fmla="*/ 21 w 625"/>
                  <a:gd name="T83" fmla="*/ 112 h 652"/>
                  <a:gd name="T84" fmla="*/ 30 w 625"/>
                  <a:gd name="T85" fmla="*/ 97 h 652"/>
                  <a:gd name="T86" fmla="*/ 39 w 625"/>
                  <a:gd name="T87" fmla="*/ 82 h 652"/>
                  <a:gd name="T88" fmla="*/ 51 w 625"/>
                  <a:gd name="T89" fmla="*/ 68 h 652"/>
                  <a:gd name="T90" fmla="*/ 62 w 625"/>
                  <a:gd name="T91" fmla="*/ 55 h 652"/>
                  <a:gd name="T92" fmla="*/ 76 w 625"/>
                  <a:gd name="T93" fmla="*/ 44 h 652"/>
                  <a:gd name="T94" fmla="*/ 90 w 625"/>
                  <a:gd name="T95" fmla="*/ 33 h 652"/>
                  <a:gd name="T96" fmla="*/ 105 w 625"/>
                  <a:gd name="T97" fmla="*/ 24 h 652"/>
                  <a:gd name="T98" fmla="*/ 121 w 625"/>
                  <a:gd name="T99" fmla="*/ 17 h 652"/>
                  <a:gd name="T100" fmla="*/ 137 w 625"/>
                  <a:gd name="T101" fmla="*/ 10 h 652"/>
                  <a:gd name="T102" fmla="*/ 154 w 625"/>
                  <a:gd name="T103" fmla="*/ 6 h 652"/>
                  <a:gd name="T104" fmla="*/ 171 w 625"/>
                  <a:gd name="T105" fmla="*/ 2 h 652"/>
                  <a:gd name="T106" fmla="*/ 190 w 625"/>
                  <a:gd name="T107" fmla="*/ 0 h 652"/>
                  <a:gd name="T108" fmla="*/ 190 w 625"/>
                  <a:gd name="T109" fmla="*/ 0 h 652"/>
                  <a:gd name="T110" fmla="*/ 625 w 625"/>
                  <a:gd name="T111" fmla="*/ 0 h 652"/>
                  <a:gd name="T112" fmla="*/ 625 w 625"/>
                  <a:gd name="T113" fmla="*/ 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5" h="652">
                    <a:moveTo>
                      <a:pt x="625" y="0"/>
                    </a:moveTo>
                    <a:lnTo>
                      <a:pt x="625" y="652"/>
                    </a:lnTo>
                    <a:lnTo>
                      <a:pt x="625" y="652"/>
                    </a:lnTo>
                    <a:lnTo>
                      <a:pt x="624" y="634"/>
                    </a:lnTo>
                    <a:lnTo>
                      <a:pt x="622" y="615"/>
                    </a:lnTo>
                    <a:lnTo>
                      <a:pt x="617" y="598"/>
                    </a:lnTo>
                    <a:lnTo>
                      <a:pt x="612" y="582"/>
                    </a:lnTo>
                    <a:lnTo>
                      <a:pt x="606" y="566"/>
                    </a:lnTo>
                    <a:lnTo>
                      <a:pt x="598" y="550"/>
                    </a:lnTo>
                    <a:lnTo>
                      <a:pt x="588" y="536"/>
                    </a:lnTo>
                    <a:lnTo>
                      <a:pt x="577" y="522"/>
                    </a:lnTo>
                    <a:lnTo>
                      <a:pt x="565" y="509"/>
                    </a:lnTo>
                    <a:lnTo>
                      <a:pt x="553" y="498"/>
                    </a:lnTo>
                    <a:lnTo>
                      <a:pt x="540" y="487"/>
                    </a:lnTo>
                    <a:lnTo>
                      <a:pt x="525" y="478"/>
                    </a:lnTo>
                    <a:lnTo>
                      <a:pt x="510" y="469"/>
                    </a:lnTo>
                    <a:lnTo>
                      <a:pt x="494" y="463"/>
                    </a:lnTo>
                    <a:lnTo>
                      <a:pt x="477" y="457"/>
                    </a:lnTo>
                    <a:lnTo>
                      <a:pt x="459" y="453"/>
                    </a:lnTo>
                    <a:lnTo>
                      <a:pt x="166" y="400"/>
                    </a:lnTo>
                    <a:lnTo>
                      <a:pt x="166" y="400"/>
                    </a:lnTo>
                    <a:lnTo>
                      <a:pt x="146" y="395"/>
                    </a:lnTo>
                    <a:lnTo>
                      <a:pt x="128" y="390"/>
                    </a:lnTo>
                    <a:lnTo>
                      <a:pt x="110" y="381"/>
                    </a:lnTo>
                    <a:lnTo>
                      <a:pt x="94" y="372"/>
                    </a:lnTo>
                    <a:lnTo>
                      <a:pt x="78" y="362"/>
                    </a:lnTo>
                    <a:lnTo>
                      <a:pt x="64" y="349"/>
                    </a:lnTo>
                    <a:lnTo>
                      <a:pt x="52" y="337"/>
                    </a:lnTo>
                    <a:lnTo>
                      <a:pt x="40" y="322"/>
                    </a:lnTo>
                    <a:lnTo>
                      <a:pt x="30" y="307"/>
                    </a:lnTo>
                    <a:lnTo>
                      <a:pt x="21" y="290"/>
                    </a:lnTo>
                    <a:lnTo>
                      <a:pt x="13" y="273"/>
                    </a:lnTo>
                    <a:lnTo>
                      <a:pt x="7" y="256"/>
                    </a:lnTo>
                    <a:lnTo>
                      <a:pt x="3" y="237"/>
                    </a:lnTo>
                    <a:lnTo>
                      <a:pt x="1" y="219"/>
                    </a:lnTo>
                    <a:lnTo>
                      <a:pt x="0" y="199"/>
                    </a:lnTo>
                    <a:lnTo>
                      <a:pt x="1" y="180"/>
                    </a:lnTo>
                    <a:lnTo>
                      <a:pt x="1" y="180"/>
                    </a:lnTo>
                    <a:lnTo>
                      <a:pt x="3" y="163"/>
                    </a:lnTo>
                    <a:lnTo>
                      <a:pt x="8" y="145"/>
                    </a:lnTo>
                    <a:lnTo>
                      <a:pt x="14" y="128"/>
                    </a:lnTo>
                    <a:lnTo>
                      <a:pt x="21" y="112"/>
                    </a:lnTo>
                    <a:lnTo>
                      <a:pt x="30" y="97"/>
                    </a:lnTo>
                    <a:lnTo>
                      <a:pt x="39" y="82"/>
                    </a:lnTo>
                    <a:lnTo>
                      <a:pt x="51" y="68"/>
                    </a:lnTo>
                    <a:lnTo>
                      <a:pt x="62" y="55"/>
                    </a:lnTo>
                    <a:lnTo>
                      <a:pt x="76" y="44"/>
                    </a:lnTo>
                    <a:lnTo>
                      <a:pt x="90" y="33"/>
                    </a:lnTo>
                    <a:lnTo>
                      <a:pt x="105" y="24"/>
                    </a:lnTo>
                    <a:lnTo>
                      <a:pt x="121" y="17"/>
                    </a:lnTo>
                    <a:lnTo>
                      <a:pt x="137" y="10"/>
                    </a:lnTo>
                    <a:lnTo>
                      <a:pt x="154" y="6"/>
                    </a:lnTo>
                    <a:lnTo>
                      <a:pt x="171" y="2"/>
                    </a:lnTo>
                    <a:lnTo>
                      <a:pt x="190" y="0"/>
                    </a:lnTo>
                    <a:lnTo>
                      <a:pt x="190" y="0"/>
                    </a:lnTo>
                    <a:lnTo>
                      <a:pt x="625" y="0"/>
                    </a:lnTo>
                    <a:lnTo>
                      <a:pt x="625" y="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grpSp>
        <p:sp>
          <p:nvSpPr>
            <p:cNvPr id="12" name="مستطيل 4">
              <a:extLst>
                <a:ext uri="{FF2B5EF4-FFF2-40B4-BE49-F238E27FC236}">
                  <a16:creationId xmlns:a16="http://schemas.microsoft.com/office/drawing/2014/main" id="{8A8A9919-D2AD-49DD-9E91-00F07B181478}"/>
                </a:ext>
              </a:extLst>
            </p:cNvPr>
            <p:cNvSpPr/>
            <p:nvPr/>
          </p:nvSpPr>
          <p:spPr>
            <a:xfrm>
              <a:off x="5220668" y="2634831"/>
              <a:ext cx="6023239" cy="523220"/>
            </a:xfrm>
            <a:prstGeom prst="rect">
              <a:avLst/>
            </a:prstGeom>
          </p:spPr>
          <p:txBody>
            <a:bodyPr wrap="square">
              <a:spAutoFit/>
            </a:bodyPr>
            <a:lstStyle/>
            <a:p>
              <a:pPr algn="just" defTabSz="457200" rtl="1">
                <a:defRPr/>
              </a:pPr>
              <a:r>
                <a:rPr lang="ar-BH" sz="2800" b="1" kern="0" dirty="0">
                  <a:solidFill>
                    <a:prstClr val="black"/>
                  </a:solidFill>
                  <a:latin typeface="Sakkal Majalla" panose="02000000000000000000" pitchFamily="2" charset="-78"/>
                  <a:cs typeface="Sakkal Majalla" panose="02000000000000000000" pitchFamily="2" charset="-78"/>
                </a:rPr>
                <a:t>من وصاياه العامة</a:t>
              </a:r>
            </a:p>
          </p:txBody>
        </p:sp>
        <p:pic>
          <p:nvPicPr>
            <p:cNvPr id="13" name="Picture 2" descr="E:\002-KIMS BUSINESS\007-04-1-FIVERR\01-PPT-TEMPLATE\COVER-PSD\05-cut-01.png">
              <a:extLst>
                <a:ext uri="{FF2B5EF4-FFF2-40B4-BE49-F238E27FC236}">
                  <a16:creationId xmlns:a16="http://schemas.microsoft.com/office/drawing/2014/main" id="{226D0EF2-E853-4912-9A49-AB2686D3AF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315568" y="2876050"/>
              <a:ext cx="5043759" cy="46802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002-KIMS BUSINESS\007-04-1-FIVERR\01-PPT-TEMPLATE\COVER-PSD\05-cut-01.png">
              <a:extLst>
                <a:ext uri="{FF2B5EF4-FFF2-40B4-BE49-F238E27FC236}">
                  <a16:creationId xmlns:a16="http://schemas.microsoft.com/office/drawing/2014/main" id="{BB177CC9-F1D0-40D1-84EE-04EDA0EA2B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568" y="2518577"/>
              <a:ext cx="5108839" cy="468021"/>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Title 1">
            <a:extLst>
              <a:ext uri="{FF2B5EF4-FFF2-40B4-BE49-F238E27FC236}">
                <a16:creationId xmlns:a16="http://schemas.microsoft.com/office/drawing/2014/main" id="{785D9E60-A40B-4775-9BD5-ED7A91E14885}"/>
              </a:ext>
            </a:extLst>
          </p:cNvPr>
          <p:cNvSpPr txBox="1">
            <a:spLocks/>
          </p:cNvSpPr>
          <p:nvPr/>
        </p:nvSpPr>
        <p:spPr>
          <a:xfrm>
            <a:off x="149226" y="76448"/>
            <a:ext cx="2965933"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BH" sz="20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الإمام جعفر الصادق (دين 214)</a:t>
            </a:r>
          </a:p>
        </p:txBody>
      </p:sp>
    </p:spTree>
    <p:extLst>
      <p:ext uri="{BB962C8B-B14F-4D97-AF65-F5344CB8AC3E}">
        <p14:creationId xmlns:p14="http://schemas.microsoft.com/office/powerpoint/2010/main" val="35496875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500" fill="hold"/>
                                        <p:tgtEl>
                                          <p:spTgt spid="8"/>
                                        </p:tgtEl>
                                        <p:attrNameLst>
                                          <p:attrName>ppt_w</p:attrName>
                                        </p:attrNameLst>
                                      </p:cBhvr>
                                      <p:tavLst>
                                        <p:tav tm="0">
                                          <p:val>
                                            <p:fltVal val="0"/>
                                          </p:val>
                                        </p:tav>
                                        <p:tav tm="100000">
                                          <p:val>
                                            <p:strVal val="#ppt_w"/>
                                          </p:val>
                                        </p:tav>
                                      </p:tavLst>
                                    </p:anim>
                                    <p:anim calcmode="lin" valueType="num">
                                      <p:cBhvr>
                                        <p:cTn id="14" dur="1500" fill="hold"/>
                                        <p:tgtEl>
                                          <p:spTgt spid="8"/>
                                        </p:tgtEl>
                                        <p:attrNameLst>
                                          <p:attrName>ppt_h</p:attrName>
                                        </p:attrNameLst>
                                      </p:cBhvr>
                                      <p:tavLst>
                                        <p:tav tm="0">
                                          <p:val>
                                            <p:fltVal val="0"/>
                                          </p:val>
                                        </p:tav>
                                        <p:tav tm="100000">
                                          <p:val>
                                            <p:strVal val="#ppt_h"/>
                                          </p:val>
                                        </p:tav>
                                      </p:tavLst>
                                    </p:anim>
                                    <p:animEffect transition="in" filter="fade">
                                      <p:cBhvr>
                                        <p:cTn id="15" dur="1500"/>
                                        <p:tgtEl>
                                          <p:spTgt spid="8"/>
                                        </p:tgtEl>
                                      </p:cBhvr>
                                    </p:animEffect>
                                  </p:childTnLst>
                                </p:cTn>
                              </p:par>
                            </p:childTnLst>
                          </p:cTn>
                        </p:par>
                        <p:par>
                          <p:cTn id="16" fill="hold">
                            <p:stCondLst>
                              <p:cond delay="2500"/>
                            </p:stCondLst>
                            <p:childTnLst>
                              <p:par>
                                <p:cTn id="17" presetID="14" presetClass="entr" presetSubtype="1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BF447CD-F4FE-4375-8617-D1AED25C9CDE}"/>
              </a:ext>
            </a:extLst>
          </p:cNvPr>
          <p:cNvSpPr txBox="1">
            <a:spLocks/>
          </p:cNvSpPr>
          <p:nvPr/>
        </p:nvSpPr>
        <p:spPr>
          <a:xfrm>
            <a:off x="4092582" y="367559"/>
            <a:ext cx="4006835" cy="667599"/>
          </a:xfrm>
          <a:prstGeom prst="rect">
            <a:avLst/>
          </a:prstGeom>
          <a:solidFill>
            <a:schemeClr val="accent6">
              <a:lumMod val="20000"/>
              <a:lumOff val="80000"/>
            </a:schemeClr>
          </a:solidFill>
          <a:ln>
            <a:solidFill>
              <a:schemeClr val="accent6">
                <a:lumMod val="20000"/>
                <a:lumOff val="8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90000"/>
              </a:lnSpc>
              <a:spcBef>
                <a:spcPct val="0"/>
              </a:spcBef>
              <a:spcAft>
                <a:spcPts val="0"/>
              </a:spcAft>
              <a:buClrTx/>
              <a:buSzTx/>
              <a:buFontTx/>
              <a:buNone/>
              <a:tabLst/>
              <a:defRPr/>
            </a:pPr>
            <a:r>
              <a:rPr kumimoji="0" lang="ar-BH" sz="36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وفاته</a:t>
            </a:r>
            <a:endParaRPr kumimoji="0" lang="en-US" sz="36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endParaRPr>
          </a:p>
        </p:txBody>
      </p:sp>
      <p:grpSp>
        <p:nvGrpSpPr>
          <p:cNvPr id="14" name="Group 13">
            <a:extLst>
              <a:ext uri="{FF2B5EF4-FFF2-40B4-BE49-F238E27FC236}">
                <a16:creationId xmlns:a16="http://schemas.microsoft.com/office/drawing/2014/main" id="{4212CF17-2FEB-4390-A5E2-C54B44BE5163}"/>
              </a:ext>
            </a:extLst>
          </p:cNvPr>
          <p:cNvGrpSpPr/>
          <p:nvPr/>
        </p:nvGrpSpPr>
        <p:grpSpPr>
          <a:xfrm>
            <a:off x="309489" y="6418912"/>
            <a:ext cx="11459469" cy="423042"/>
            <a:chOff x="309489" y="6418912"/>
            <a:chExt cx="11459469" cy="423042"/>
          </a:xfrm>
        </p:grpSpPr>
        <p:cxnSp>
          <p:nvCxnSpPr>
            <p:cNvPr id="15" name="Straight Connector 14">
              <a:extLst>
                <a:ext uri="{FF2B5EF4-FFF2-40B4-BE49-F238E27FC236}">
                  <a16:creationId xmlns:a16="http://schemas.microsoft.com/office/drawing/2014/main" id="{A00F6F63-5149-4FCF-8243-76AF64D2349C}"/>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37663E0-A1C4-413B-8B6B-D754B6AC81A9}"/>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0" name="Rectangle: Rounded Corners 12">
            <a:extLst>
              <a:ext uri="{FF2B5EF4-FFF2-40B4-BE49-F238E27FC236}">
                <a16:creationId xmlns:a16="http://schemas.microsoft.com/office/drawing/2014/main" id="{DFB9D6E1-BEA0-4891-93DD-FC404327F93B}"/>
              </a:ext>
            </a:extLst>
          </p:cNvPr>
          <p:cNvSpPr/>
          <p:nvPr/>
        </p:nvSpPr>
        <p:spPr>
          <a:xfrm>
            <a:off x="247273" y="2183172"/>
            <a:ext cx="11697454" cy="2491656"/>
          </a:xfrm>
          <a:prstGeom prst="round2DiagRect">
            <a:avLst/>
          </a:prstGeom>
          <a:solidFill>
            <a:schemeClr val="accent4">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rtl="1">
              <a:lnSpc>
                <a:spcPct val="150000"/>
              </a:lnSpc>
              <a:defRPr/>
            </a:pPr>
            <a:r>
              <a:rPr lang="ar-BH" sz="2800" b="1" kern="0" dirty="0">
                <a:solidFill>
                  <a:prstClr val="black"/>
                </a:solidFill>
                <a:latin typeface="Sakkal Majalla" panose="02000000000000000000" pitchFamily="2" charset="-78"/>
                <a:cs typeface="Sakkal Majalla" panose="02000000000000000000" pitchFamily="2" charset="-78"/>
              </a:rPr>
              <a:t>بعد عمر ناهز الثمانية والستين عامًا، حافل بالخير  والعطاء، توفي أبو عبد الله جعفر بن محمد بالمدينة المنورة سنة 148 هجرية، ودفن بالبقيع عند قبر أبيه محمد الباقر وجده علي زين العابدين وعم جده الحسن بن علي، رضي  الله عنهم أجمعين. </a:t>
            </a:r>
          </a:p>
        </p:txBody>
      </p:sp>
      <p:sp>
        <p:nvSpPr>
          <p:cNvPr id="9" name="Title 1">
            <a:extLst>
              <a:ext uri="{FF2B5EF4-FFF2-40B4-BE49-F238E27FC236}">
                <a16:creationId xmlns:a16="http://schemas.microsoft.com/office/drawing/2014/main" id="{97DA5257-A014-4823-95AD-565F0B33813B}"/>
              </a:ext>
            </a:extLst>
          </p:cNvPr>
          <p:cNvSpPr txBox="1">
            <a:spLocks/>
          </p:cNvSpPr>
          <p:nvPr/>
        </p:nvSpPr>
        <p:spPr>
          <a:xfrm>
            <a:off x="149226" y="76448"/>
            <a:ext cx="2965933"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BH" sz="20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الإمام جعفر الصادق (دين 214)</a:t>
            </a:r>
          </a:p>
        </p:txBody>
      </p:sp>
    </p:spTree>
    <p:extLst>
      <p:ext uri="{BB962C8B-B14F-4D97-AF65-F5344CB8AC3E}">
        <p14:creationId xmlns:p14="http://schemas.microsoft.com/office/powerpoint/2010/main" val="9399031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FC1DC9-7A55-40C6-B187-29D2738E4C3C}"/>
              </a:ext>
            </a:extLst>
          </p:cNvPr>
          <p:cNvSpPr/>
          <p:nvPr/>
        </p:nvSpPr>
        <p:spPr>
          <a:xfrm>
            <a:off x="4945071" y="89077"/>
            <a:ext cx="2301855" cy="673975"/>
          </a:xfrm>
          <a:custGeom>
            <a:avLst/>
            <a:gdLst>
              <a:gd name="connsiteX0" fmla="*/ 0 w 2301855"/>
              <a:gd name="connsiteY0" fmla="*/ 112331 h 673975"/>
              <a:gd name="connsiteX1" fmla="*/ 112331 w 2301855"/>
              <a:gd name="connsiteY1" fmla="*/ 0 h 673975"/>
              <a:gd name="connsiteX2" fmla="*/ 825501 w 2301855"/>
              <a:gd name="connsiteY2" fmla="*/ 0 h 673975"/>
              <a:gd name="connsiteX3" fmla="*/ 1455582 w 2301855"/>
              <a:gd name="connsiteY3" fmla="*/ 0 h 673975"/>
              <a:gd name="connsiteX4" fmla="*/ 2189524 w 2301855"/>
              <a:gd name="connsiteY4" fmla="*/ 0 h 673975"/>
              <a:gd name="connsiteX5" fmla="*/ 2301855 w 2301855"/>
              <a:gd name="connsiteY5" fmla="*/ 112331 h 673975"/>
              <a:gd name="connsiteX6" fmla="*/ 2301855 w 2301855"/>
              <a:gd name="connsiteY6" fmla="*/ 561644 h 673975"/>
              <a:gd name="connsiteX7" fmla="*/ 2189524 w 2301855"/>
              <a:gd name="connsiteY7" fmla="*/ 673975 h 673975"/>
              <a:gd name="connsiteX8" fmla="*/ 1455582 w 2301855"/>
              <a:gd name="connsiteY8" fmla="*/ 673975 h 673975"/>
              <a:gd name="connsiteX9" fmla="*/ 763185 w 2301855"/>
              <a:gd name="connsiteY9" fmla="*/ 673975 h 673975"/>
              <a:gd name="connsiteX10" fmla="*/ 112331 w 2301855"/>
              <a:gd name="connsiteY10" fmla="*/ 673975 h 673975"/>
              <a:gd name="connsiteX11" fmla="*/ 0 w 2301855"/>
              <a:gd name="connsiteY11" fmla="*/ 561644 h 673975"/>
              <a:gd name="connsiteX12" fmla="*/ 0 w 2301855"/>
              <a:gd name="connsiteY12" fmla="*/ 112331 h 67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1855" h="673975" fill="none" extrusionOk="0">
                <a:moveTo>
                  <a:pt x="0" y="112331"/>
                </a:moveTo>
                <a:cubicBezTo>
                  <a:pt x="-977" y="43831"/>
                  <a:pt x="52184" y="9644"/>
                  <a:pt x="112331" y="0"/>
                </a:cubicBezTo>
                <a:cubicBezTo>
                  <a:pt x="358689" y="-3131"/>
                  <a:pt x="644496" y="-2660"/>
                  <a:pt x="825501" y="0"/>
                </a:cubicBezTo>
                <a:cubicBezTo>
                  <a:pt x="1006506" y="2660"/>
                  <a:pt x="1262770" y="-25924"/>
                  <a:pt x="1455582" y="0"/>
                </a:cubicBezTo>
                <a:cubicBezTo>
                  <a:pt x="1648394" y="25924"/>
                  <a:pt x="1841075" y="-15601"/>
                  <a:pt x="2189524" y="0"/>
                </a:cubicBezTo>
                <a:cubicBezTo>
                  <a:pt x="2259308" y="-12370"/>
                  <a:pt x="2303619" y="54068"/>
                  <a:pt x="2301855" y="112331"/>
                </a:cubicBezTo>
                <a:cubicBezTo>
                  <a:pt x="2295613" y="265883"/>
                  <a:pt x="2284924" y="359263"/>
                  <a:pt x="2301855" y="561644"/>
                </a:cubicBezTo>
                <a:cubicBezTo>
                  <a:pt x="2308327" y="635966"/>
                  <a:pt x="2239520" y="668450"/>
                  <a:pt x="2189524" y="673975"/>
                </a:cubicBezTo>
                <a:cubicBezTo>
                  <a:pt x="1839753" y="641437"/>
                  <a:pt x="1610729" y="640680"/>
                  <a:pt x="1455582" y="673975"/>
                </a:cubicBezTo>
                <a:cubicBezTo>
                  <a:pt x="1300435" y="707270"/>
                  <a:pt x="1061314" y="643597"/>
                  <a:pt x="763185" y="673975"/>
                </a:cubicBezTo>
                <a:cubicBezTo>
                  <a:pt x="465056" y="704353"/>
                  <a:pt x="356770" y="644908"/>
                  <a:pt x="112331" y="673975"/>
                </a:cubicBezTo>
                <a:cubicBezTo>
                  <a:pt x="38652" y="666703"/>
                  <a:pt x="-3854" y="613608"/>
                  <a:pt x="0" y="561644"/>
                </a:cubicBezTo>
                <a:cubicBezTo>
                  <a:pt x="-6946" y="442487"/>
                  <a:pt x="-7725" y="288934"/>
                  <a:pt x="0" y="112331"/>
                </a:cubicBezTo>
                <a:close/>
              </a:path>
              <a:path w="2301855" h="673975" stroke="0" extrusionOk="0">
                <a:moveTo>
                  <a:pt x="0" y="112331"/>
                </a:moveTo>
                <a:cubicBezTo>
                  <a:pt x="-3493" y="47080"/>
                  <a:pt x="40437" y="-9476"/>
                  <a:pt x="112331" y="0"/>
                </a:cubicBezTo>
                <a:cubicBezTo>
                  <a:pt x="389963" y="-25534"/>
                  <a:pt x="612270" y="10717"/>
                  <a:pt x="763185" y="0"/>
                </a:cubicBezTo>
                <a:cubicBezTo>
                  <a:pt x="914100" y="-10717"/>
                  <a:pt x="1257668" y="26960"/>
                  <a:pt x="1393267" y="0"/>
                </a:cubicBezTo>
                <a:cubicBezTo>
                  <a:pt x="1528866" y="-26960"/>
                  <a:pt x="2022900" y="36945"/>
                  <a:pt x="2189524" y="0"/>
                </a:cubicBezTo>
                <a:cubicBezTo>
                  <a:pt x="2243892" y="-1648"/>
                  <a:pt x="2311530" y="56926"/>
                  <a:pt x="2301855" y="112331"/>
                </a:cubicBezTo>
                <a:cubicBezTo>
                  <a:pt x="2304553" y="279711"/>
                  <a:pt x="2295547" y="373888"/>
                  <a:pt x="2301855" y="561644"/>
                </a:cubicBezTo>
                <a:cubicBezTo>
                  <a:pt x="2305332" y="611924"/>
                  <a:pt x="2251413" y="684429"/>
                  <a:pt x="2189524" y="673975"/>
                </a:cubicBezTo>
                <a:cubicBezTo>
                  <a:pt x="2001056" y="697733"/>
                  <a:pt x="1632412" y="703412"/>
                  <a:pt x="1455582" y="673975"/>
                </a:cubicBezTo>
                <a:cubicBezTo>
                  <a:pt x="1278752" y="644538"/>
                  <a:pt x="1028589" y="694685"/>
                  <a:pt x="825501" y="673975"/>
                </a:cubicBezTo>
                <a:cubicBezTo>
                  <a:pt x="622413" y="653265"/>
                  <a:pt x="413626" y="667094"/>
                  <a:pt x="112331" y="673975"/>
                </a:cubicBezTo>
                <a:cubicBezTo>
                  <a:pt x="39414" y="674657"/>
                  <a:pt x="1246" y="624941"/>
                  <a:pt x="0" y="561644"/>
                </a:cubicBezTo>
                <a:cubicBezTo>
                  <a:pt x="5263" y="430534"/>
                  <a:pt x="2561" y="221163"/>
                  <a:pt x="0" y="112331"/>
                </a:cubicBezTo>
                <a:close/>
              </a:path>
            </a:pathLst>
          </a:custGeom>
          <a:solidFill>
            <a:schemeClr val="accent5">
              <a:lumMod val="50000"/>
            </a:schemeClr>
          </a:solidFill>
          <a:ln>
            <a:solidFill>
              <a:schemeClr val="accent5">
                <a:lumMod val="50000"/>
              </a:schemeClr>
            </a:solidFill>
            <a:extLst>
              <a:ext uri="{C807C97D-BFC1-408E-A445-0C87EB9F89A2}">
                <ask:lineSketchStyleProps xmlns:ask="http://schemas.microsoft.com/office/drawing/2018/sketchyshapes" sd="108066092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schemeClr val="bg1"/>
                </a:solidFill>
                <a:effectLst/>
                <a:uLnTx/>
                <a:uFillTx/>
                <a:latin typeface="Sakkal Majalla" panose="02000000000000000000" pitchFamily="2" charset="-78"/>
                <a:ea typeface="+mn-ea"/>
                <a:cs typeface="Sakkal Majalla" panose="02000000000000000000" pitchFamily="2" charset="-78"/>
              </a:rPr>
              <a:t>نشاط</a:t>
            </a:r>
            <a:endParaRPr kumimoji="0" lang="en-US" sz="3600" b="1" i="0" u="none" strike="noStrike" kern="1200" cap="none" spc="0" normalizeH="0" baseline="0" noProof="0" dirty="0">
              <a:ln>
                <a:noFill/>
              </a:ln>
              <a:solidFill>
                <a:schemeClr val="bg1"/>
              </a:solidFill>
              <a:effectLst/>
              <a:uLnTx/>
              <a:uFillTx/>
              <a:latin typeface="Sakkal Majalla" panose="02000000000000000000" pitchFamily="2" charset="-78"/>
              <a:ea typeface="+mn-ea"/>
              <a:cs typeface="Sakkal Majalla" panose="02000000000000000000" pitchFamily="2" charset="-78"/>
            </a:endParaRPr>
          </a:p>
        </p:txBody>
      </p:sp>
      <p:sp>
        <p:nvSpPr>
          <p:cNvPr id="6" name="Rectangle: Rounded Corners 5">
            <a:extLst>
              <a:ext uri="{FF2B5EF4-FFF2-40B4-BE49-F238E27FC236}">
                <a16:creationId xmlns:a16="http://schemas.microsoft.com/office/drawing/2014/main" id="{850099B5-AAF5-404A-B3FC-BFE2A9DEE3B1}"/>
              </a:ext>
            </a:extLst>
          </p:cNvPr>
          <p:cNvSpPr/>
          <p:nvPr/>
        </p:nvSpPr>
        <p:spPr>
          <a:xfrm>
            <a:off x="4698610" y="2317677"/>
            <a:ext cx="7217714" cy="1276653"/>
          </a:xfrm>
          <a:prstGeom prst="roundRect">
            <a:avLst/>
          </a:prstGeom>
          <a:solidFill>
            <a:schemeClr val="accent2">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1-</a:t>
            </a:r>
            <a:r>
              <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a:t>
            </a:r>
            <a:r>
              <a:rPr lang="ar-SA" sz="2800" b="1" kern="0" dirty="0">
                <a:solidFill>
                  <a:prstClr val="black"/>
                </a:solidFill>
                <a:latin typeface="Sakkal Majalla" panose="02000000000000000000" pitchFamily="2" charset="-78"/>
                <a:cs typeface="Sakkal Majalla" panose="02000000000000000000" pitchFamily="2" charset="-78"/>
              </a:rPr>
              <a:t>يَا بُنَيَّ مَنْ كَشَفَ حِجَابَ غَيْرِهِ انْكَشَفَتْ عَوْرَاتُ بَيْتِهِ</a:t>
            </a:r>
            <a:r>
              <a:rPr lang="ar-BH" sz="2800" b="1" kern="0" dirty="0">
                <a:solidFill>
                  <a:prstClr val="black"/>
                </a:solidFill>
                <a:latin typeface="Sakkal Majalla" panose="02000000000000000000" pitchFamily="2" charset="-78"/>
                <a:cs typeface="Sakkal Majalla" panose="02000000000000000000" pitchFamily="2" charset="-78"/>
              </a:rPr>
              <a:t>.</a:t>
            </a:r>
            <a:endPar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9" name="Rectangle: Rounded Corners 8">
            <a:extLst>
              <a:ext uri="{FF2B5EF4-FFF2-40B4-BE49-F238E27FC236}">
                <a16:creationId xmlns:a16="http://schemas.microsoft.com/office/drawing/2014/main" id="{20C76075-0FF5-4D7A-8607-39E8102D63F1}"/>
              </a:ext>
            </a:extLst>
          </p:cNvPr>
          <p:cNvSpPr/>
          <p:nvPr/>
        </p:nvSpPr>
        <p:spPr>
          <a:xfrm>
            <a:off x="275675" y="2317677"/>
            <a:ext cx="4310393" cy="1276653"/>
          </a:xfrm>
          <a:prstGeom prst="round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ar-BH" sz="2800" b="1" dirty="0">
                <a:solidFill>
                  <a:srgbClr val="FF0000"/>
                </a:solidFill>
                <a:latin typeface="Sakkal Majalla" panose="02000000000000000000" pitchFamily="2" charset="-78"/>
                <a:cs typeface="Sakkal Majalla" panose="02000000000000000000" pitchFamily="2" charset="-78"/>
              </a:rPr>
              <a:t>ستر  عيوب الآخرين وعدم نشرها</a:t>
            </a:r>
          </a:p>
        </p:txBody>
      </p:sp>
      <p:sp>
        <p:nvSpPr>
          <p:cNvPr id="10" name="Flowchart: Alternate Process 9">
            <a:extLst>
              <a:ext uri="{FF2B5EF4-FFF2-40B4-BE49-F238E27FC236}">
                <a16:creationId xmlns:a16="http://schemas.microsoft.com/office/drawing/2014/main" id="{F25E769C-D401-49C7-A8B6-73BF308CE22A}"/>
              </a:ext>
            </a:extLst>
          </p:cNvPr>
          <p:cNvSpPr/>
          <p:nvPr/>
        </p:nvSpPr>
        <p:spPr>
          <a:xfrm>
            <a:off x="275669" y="1703798"/>
            <a:ext cx="4310398" cy="513642"/>
          </a:xfrm>
          <a:prstGeom prst="flowChartAlternateProcess">
            <a:avLst/>
          </a:prstGeom>
          <a:solidFill>
            <a:schemeClr val="tx2">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err="1">
                <a:ln>
                  <a:noFill/>
                </a:ln>
                <a:solidFill>
                  <a:prstClr val="black"/>
                </a:solidFill>
                <a:effectLst/>
                <a:uLnTx/>
                <a:uFillTx/>
                <a:latin typeface="Sakkal Majalla" panose="02000000000000000000" pitchFamily="2" charset="-78"/>
                <a:ea typeface="+mn-ea"/>
                <a:cs typeface="Sakkal Majalla" panose="02000000000000000000" pitchFamily="2" charset="-78"/>
              </a:rPr>
              <a:t>السلوكات</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1" name="Flowchart: Alternate Process 10">
            <a:extLst>
              <a:ext uri="{FF2B5EF4-FFF2-40B4-BE49-F238E27FC236}">
                <a16:creationId xmlns:a16="http://schemas.microsoft.com/office/drawing/2014/main" id="{FFB8B050-5FAB-480C-9B80-E4BFE463D7E6}"/>
              </a:ext>
            </a:extLst>
          </p:cNvPr>
          <p:cNvSpPr/>
          <p:nvPr/>
        </p:nvSpPr>
        <p:spPr>
          <a:xfrm>
            <a:off x="4698607" y="1703798"/>
            <a:ext cx="7217715" cy="513642"/>
          </a:xfrm>
          <a:prstGeom prst="flowChartAlternateProcess">
            <a:avLst/>
          </a:prstGeom>
          <a:solidFill>
            <a:schemeClr val="tx2">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الوصايا</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3" name="Rectangle: Rounded Corners 12">
            <a:extLst>
              <a:ext uri="{FF2B5EF4-FFF2-40B4-BE49-F238E27FC236}">
                <a16:creationId xmlns:a16="http://schemas.microsoft.com/office/drawing/2014/main" id="{C9AD5975-1222-47C4-AC6C-9076D57C5EB7}"/>
              </a:ext>
            </a:extLst>
          </p:cNvPr>
          <p:cNvSpPr/>
          <p:nvPr/>
        </p:nvSpPr>
        <p:spPr>
          <a:xfrm>
            <a:off x="4698607" y="3693513"/>
            <a:ext cx="7217715" cy="1276653"/>
          </a:xfrm>
          <a:prstGeom prst="roundRect">
            <a:avLst/>
          </a:prstGeom>
          <a:solidFill>
            <a:schemeClr val="accent6">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2- </a:t>
            </a:r>
            <a:r>
              <a:rPr lang="ar-SA" sz="2800" b="1" kern="0" dirty="0">
                <a:solidFill>
                  <a:prstClr val="black"/>
                </a:solidFill>
                <a:latin typeface="Sakkal Majalla" panose="02000000000000000000" pitchFamily="2" charset="-78"/>
                <a:cs typeface="Sakkal Majalla" panose="02000000000000000000" pitchFamily="2" charset="-78"/>
              </a:rPr>
              <a:t>وَإِيَّاكَ وَالنَّمِيمَةَ؛ فَإِنَّهَا تَزْرَعُ الشَّحْنَاءَ فِي قُلُوبِ الرِّجَالِ</a:t>
            </a:r>
            <a:r>
              <a:rPr lang="ar-BH" sz="2800" b="1" kern="0" dirty="0">
                <a:solidFill>
                  <a:prstClr val="black"/>
                </a:solidFill>
                <a:latin typeface="Sakkal Majalla" panose="02000000000000000000" pitchFamily="2" charset="-78"/>
                <a:cs typeface="Sakkal Majalla" panose="02000000000000000000" pitchFamily="2" charset="-78"/>
              </a:rPr>
              <a:t>.</a:t>
            </a:r>
            <a:endParaRPr lang="en-US" sz="28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4" name="Rectangle: Rounded Corners 13">
            <a:extLst>
              <a:ext uri="{FF2B5EF4-FFF2-40B4-BE49-F238E27FC236}">
                <a16:creationId xmlns:a16="http://schemas.microsoft.com/office/drawing/2014/main" id="{55B02C45-E06C-4879-9842-9BF23C0FAD4E}"/>
              </a:ext>
            </a:extLst>
          </p:cNvPr>
          <p:cNvSpPr/>
          <p:nvPr/>
        </p:nvSpPr>
        <p:spPr>
          <a:xfrm>
            <a:off x="275670" y="3693513"/>
            <a:ext cx="4310393" cy="1276653"/>
          </a:xfrm>
          <a:prstGeom prst="roundRect">
            <a:avLst/>
          </a:prstGeom>
          <a:solidFill>
            <a:schemeClr val="accent6">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ar-BH" sz="2800" b="1" dirty="0">
                <a:solidFill>
                  <a:srgbClr val="FF0000"/>
                </a:solidFill>
                <a:latin typeface="Sakkal Majalla" panose="02000000000000000000" pitchFamily="2" charset="-78"/>
                <a:cs typeface="Sakkal Majalla" panose="02000000000000000000" pitchFamily="2" charset="-78"/>
              </a:rPr>
              <a:t>ترك النميمة بين الناس</a:t>
            </a:r>
          </a:p>
        </p:txBody>
      </p:sp>
      <p:sp>
        <p:nvSpPr>
          <p:cNvPr id="16" name="Rectangle: Rounded Corners 15">
            <a:extLst>
              <a:ext uri="{FF2B5EF4-FFF2-40B4-BE49-F238E27FC236}">
                <a16:creationId xmlns:a16="http://schemas.microsoft.com/office/drawing/2014/main" id="{3A3FD02D-A2CB-4AB4-8A66-5494EF3F9622}"/>
              </a:ext>
            </a:extLst>
          </p:cNvPr>
          <p:cNvSpPr/>
          <p:nvPr/>
        </p:nvSpPr>
        <p:spPr>
          <a:xfrm>
            <a:off x="4698608" y="5069349"/>
            <a:ext cx="7217716" cy="1276652"/>
          </a:xfrm>
          <a:prstGeom prst="roundRect">
            <a:avLst/>
          </a:prstGeom>
          <a:solidFill>
            <a:schemeClr val="accent4">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3- </a:t>
            </a:r>
            <a:r>
              <a:rPr lang="ar-SA" sz="2800" b="1" kern="0" dirty="0">
                <a:solidFill>
                  <a:prstClr val="black"/>
                </a:solidFill>
                <a:latin typeface="Sakkal Majalla" panose="02000000000000000000" pitchFamily="2" charset="-78"/>
                <a:cs typeface="Sakkal Majalla" panose="02000000000000000000" pitchFamily="2" charset="-78"/>
              </a:rPr>
              <a:t>وَمَنْ أَحْزَنَ وَالِدَيْهِ فَقَدْ عَقَّهُمَا</a:t>
            </a:r>
            <a:r>
              <a:rPr lang="ar-BH" sz="2800" b="1" kern="0" dirty="0">
                <a:solidFill>
                  <a:prstClr val="black"/>
                </a:solidFill>
                <a:latin typeface="Sakkal Majalla" panose="02000000000000000000" pitchFamily="2" charset="-78"/>
                <a:cs typeface="Sakkal Majalla" panose="02000000000000000000" pitchFamily="2" charset="-78"/>
              </a:rPr>
              <a:t> .</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8D463128-9EE5-46BD-AFB5-B43C895521D4}"/>
              </a:ext>
            </a:extLst>
          </p:cNvPr>
          <p:cNvSpPr/>
          <p:nvPr/>
        </p:nvSpPr>
        <p:spPr>
          <a:xfrm>
            <a:off x="275670" y="5070403"/>
            <a:ext cx="4310393" cy="1275598"/>
          </a:xfrm>
          <a:prstGeom prst="roundRect">
            <a:avLst/>
          </a:prstGeom>
          <a:solidFill>
            <a:schemeClr val="accent4">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rtl="1">
              <a:defRPr/>
            </a:pPr>
            <a:r>
              <a:rPr lang="ar-BH" sz="2800" b="1"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اجتناب عقوق الوالدين</a:t>
            </a:r>
            <a:endParaRPr lang="ko-KR" altLang="en-US" sz="2800" b="1" dirty="0">
              <a:solidFill>
                <a:srgbClr val="FF0000"/>
              </a:solidFill>
              <a:latin typeface="Sakkal Majalla" panose="02000000000000000000" pitchFamily="2" charset="-78"/>
              <a:cs typeface="Sakkal Majalla" panose="02000000000000000000" pitchFamily="2" charset="-78"/>
            </a:endParaRPr>
          </a:p>
        </p:txBody>
      </p:sp>
      <p:sp>
        <p:nvSpPr>
          <p:cNvPr id="18" name="Rectangle: Rounded Corners 17">
            <a:extLst>
              <a:ext uri="{FF2B5EF4-FFF2-40B4-BE49-F238E27FC236}">
                <a16:creationId xmlns:a16="http://schemas.microsoft.com/office/drawing/2014/main" id="{ECD423B5-A48B-46B9-AF98-B13E88C4A137}"/>
              </a:ext>
            </a:extLst>
          </p:cNvPr>
          <p:cNvSpPr/>
          <p:nvPr/>
        </p:nvSpPr>
        <p:spPr>
          <a:xfrm>
            <a:off x="1873837" y="943190"/>
            <a:ext cx="8444322" cy="576005"/>
          </a:xfrm>
          <a:prstGeom prst="roundRect">
            <a:avLst/>
          </a:prstGeom>
          <a:solidFill>
            <a:schemeClr val="accent2">
              <a:lumMod val="20000"/>
              <a:lumOff val="80000"/>
            </a:schemeClr>
          </a:solidFill>
          <a:ln w="28575">
            <a:solidFill>
              <a:schemeClr val="accent2">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استخلص</a:t>
            </a:r>
            <a:r>
              <a:rPr kumimoji="0" lang="ar-BH" sz="2500" b="1" i="0" u="none" strike="noStrike" kern="1200" cap="none" spc="0" normalizeH="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من وصايا الإمام الصادق الآتية  ثلاثة </a:t>
            </a:r>
            <a:r>
              <a:rPr kumimoji="0" lang="ar-BH" sz="2500" b="1" i="0" u="none" strike="noStrike" kern="1200" cap="none" spc="0" normalizeH="0" noProof="0" dirty="0" err="1">
                <a:ln>
                  <a:noFill/>
                </a:ln>
                <a:solidFill>
                  <a:prstClr val="black"/>
                </a:solidFill>
                <a:effectLst/>
                <a:uLnTx/>
                <a:uFillTx/>
                <a:latin typeface="Sakkal Majalla" panose="02000000000000000000" pitchFamily="2" charset="-78"/>
                <a:ea typeface="+mn-ea"/>
                <a:cs typeface="Sakkal Majalla" panose="02000000000000000000" pitchFamily="2" charset="-78"/>
              </a:rPr>
              <a:t>سلوكات</a:t>
            </a:r>
            <a:r>
              <a:rPr kumimoji="0" lang="ar-BH" sz="2500" b="1" i="0" u="none" strike="noStrike" kern="1200" cap="none" spc="0" normalizeH="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يحث عليها القرآن الكريم</a:t>
            </a:r>
            <a:r>
              <a:rPr kumimoji="0" lang="ar-BH" sz="2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endParaRPr kumimoji="0" lang="en-US" sz="2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2" name="Speech Bubble: Rectangle with Corners Rounded 1">
            <a:extLst>
              <a:ext uri="{FF2B5EF4-FFF2-40B4-BE49-F238E27FC236}">
                <a16:creationId xmlns:a16="http://schemas.microsoft.com/office/drawing/2014/main" id="{3000E5B7-C1B8-4E5D-84D8-97BECEE60893}"/>
              </a:ext>
            </a:extLst>
          </p:cNvPr>
          <p:cNvSpPr/>
          <p:nvPr/>
        </p:nvSpPr>
        <p:spPr>
          <a:xfrm>
            <a:off x="162973" y="724721"/>
            <a:ext cx="2166804" cy="809442"/>
          </a:xfrm>
          <a:prstGeom prst="wedgeRoundRectCallout">
            <a:avLst>
              <a:gd name="adj1" fmla="val 44442"/>
              <a:gd name="adj2" fmla="val 76615"/>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600" b="1" i="0" u="none" strike="noStrike" kern="1200" cap="none" spc="0" normalizeH="0" baseline="0" noProof="0" dirty="0">
                <a:ln>
                  <a:noFill/>
                </a:ln>
                <a:solidFill>
                  <a:srgbClr val="44546A"/>
                </a:solidFill>
                <a:effectLst/>
                <a:uLnTx/>
                <a:uFillTx/>
                <a:latin typeface="Sakkal Majalla" panose="02000000000000000000" pitchFamily="2" charset="-78"/>
                <a:ea typeface="+mn-ea"/>
                <a:cs typeface="Sakkal Majalla" panose="02000000000000000000" pitchFamily="2" charset="-78"/>
              </a:rPr>
              <a:t>هل إجاباتك كانت صحيحة؟</a:t>
            </a:r>
            <a:endParaRPr kumimoji="0" lang="fr-FR" sz="2600" b="1" i="0" u="none" strike="noStrike" kern="1200" cap="none" spc="0" normalizeH="0" baseline="0" noProof="0" dirty="0">
              <a:ln>
                <a:noFill/>
              </a:ln>
              <a:solidFill>
                <a:srgbClr val="44546A"/>
              </a:solidFill>
              <a:effectLst/>
              <a:uLnTx/>
              <a:uFillTx/>
              <a:latin typeface="Sakkal Majalla" panose="02000000000000000000" pitchFamily="2" charset="-78"/>
              <a:ea typeface="+mn-ea"/>
              <a:cs typeface="Sakkal Majalla" panose="02000000000000000000" pitchFamily="2" charset="-78"/>
            </a:endParaRPr>
          </a:p>
        </p:txBody>
      </p:sp>
      <p:sp>
        <p:nvSpPr>
          <p:cNvPr id="21" name="Rectangle: Rounded Corners 20">
            <a:extLst>
              <a:ext uri="{FF2B5EF4-FFF2-40B4-BE49-F238E27FC236}">
                <a16:creationId xmlns:a16="http://schemas.microsoft.com/office/drawing/2014/main" id="{B9417F82-40CC-4A29-8AD0-94C4CDB6B2F2}"/>
              </a:ext>
            </a:extLst>
          </p:cNvPr>
          <p:cNvSpPr/>
          <p:nvPr/>
        </p:nvSpPr>
        <p:spPr>
          <a:xfrm>
            <a:off x="7378150" y="93542"/>
            <a:ext cx="2000737" cy="673975"/>
          </a:xfrm>
          <a:prstGeom prst="roundRect">
            <a:avLst/>
          </a:prstGeom>
          <a:solidFill>
            <a:schemeClr val="accent6">
              <a:lumMod val="20000"/>
              <a:lumOff val="80000"/>
            </a:schemeClr>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الإجابة</a:t>
            </a:r>
            <a:endParaRPr kumimoji="0" lang="en-US" sz="36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endParaRPr>
          </a:p>
        </p:txBody>
      </p:sp>
      <p:sp>
        <p:nvSpPr>
          <p:cNvPr id="23" name="Speech Bubble: Rectangle with Corners Rounded 22">
            <a:extLst>
              <a:ext uri="{FF2B5EF4-FFF2-40B4-BE49-F238E27FC236}">
                <a16:creationId xmlns:a16="http://schemas.microsoft.com/office/drawing/2014/main" id="{A8D66AC9-456E-414D-9C1A-8B641819A75D}"/>
              </a:ext>
            </a:extLst>
          </p:cNvPr>
          <p:cNvSpPr/>
          <p:nvPr/>
        </p:nvSpPr>
        <p:spPr>
          <a:xfrm>
            <a:off x="162973" y="724721"/>
            <a:ext cx="2166804" cy="809442"/>
          </a:xfrm>
          <a:prstGeom prst="wedgeRoundRectCallout">
            <a:avLst>
              <a:gd name="adj1" fmla="val 44442"/>
              <a:gd name="adj2" fmla="val 76615"/>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600" b="1" i="0" u="none" strike="noStrike" kern="1200" cap="none" spc="0" normalizeH="0" baseline="0" noProof="0" dirty="0">
                <a:ln>
                  <a:noFill/>
                </a:ln>
                <a:solidFill>
                  <a:srgbClr val="44546A"/>
                </a:solidFill>
                <a:effectLst/>
                <a:uLnTx/>
                <a:uFillTx/>
                <a:latin typeface="Sakkal Majalla" panose="02000000000000000000" pitchFamily="2" charset="-78"/>
                <a:ea typeface="+mn-ea"/>
                <a:cs typeface="Sakkal Majalla" panose="02000000000000000000" pitchFamily="2" charset="-78"/>
              </a:rPr>
              <a:t>بارك الله فيك</a:t>
            </a:r>
            <a:endParaRPr kumimoji="0" lang="fr-FR" sz="2600" b="1" i="0" u="none" strike="noStrike" kern="1200" cap="none" spc="0" normalizeH="0" baseline="0" noProof="0" dirty="0">
              <a:ln>
                <a:noFill/>
              </a:ln>
              <a:solidFill>
                <a:srgbClr val="44546A"/>
              </a:solidFill>
              <a:effectLst/>
              <a:uLnTx/>
              <a:uFillTx/>
              <a:latin typeface="Sakkal Majalla" panose="02000000000000000000" pitchFamily="2" charset="-78"/>
              <a:ea typeface="+mn-ea"/>
              <a:cs typeface="Sakkal Majalla" panose="02000000000000000000" pitchFamily="2" charset="-78"/>
            </a:endParaRPr>
          </a:p>
        </p:txBody>
      </p:sp>
      <p:grpSp>
        <p:nvGrpSpPr>
          <p:cNvPr id="20" name="Group 19">
            <a:extLst>
              <a:ext uri="{FF2B5EF4-FFF2-40B4-BE49-F238E27FC236}">
                <a16:creationId xmlns:a16="http://schemas.microsoft.com/office/drawing/2014/main" id="{D01B5631-AB0B-4FE1-B1EC-C643F4D182C9}"/>
              </a:ext>
            </a:extLst>
          </p:cNvPr>
          <p:cNvGrpSpPr/>
          <p:nvPr/>
        </p:nvGrpSpPr>
        <p:grpSpPr>
          <a:xfrm>
            <a:off x="309489" y="6418912"/>
            <a:ext cx="11459469" cy="423042"/>
            <a:chOff x="309489" y="6418912"/>
            <a:chExt cx="11459469" cy="423042"/>
          </a:xfrm>
        </p:grpSpPr>
        <p:cxnSp>
          <p:nvCxnSpPr>
            <p:cNvPr id="22" name="Straight Connector 21">
              <a:extLst>
                <a:ext uri="{FF2B5EF4-FFF2-40B4-BE49-F238E27FC236}">
                  <a16:creationId xmlns:a16="http://schemas.microsoft.com/office/drawing/2014/main" id="{EA5A3DE3-80EA-4E2C-A720-8921610E6794}"/>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F9882052-6707-4055-8341-90E3BE7100B2}"/>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25" name="Title 1">
            <a:extLst>
              <a:ext uri="{FF2B5EF4-FFF2-40B4-BE49-F238E27FC236}">
                <a16:creationId xmlns:a16="http://schemas.microsoft.com/office/drawing/2014/main" id="{A31CBF78-FA58-44E8-A77B-0F6A9FB03712}"/>
              </a:ext>
            </a:extLst>
          </p:cNvPr>
          <p:cNvSpPr txBox="1">
            <a:spLocks/>
          </p:cNvSpPr>
          <p:nvPr/>
        </p:nvSpPr>
        <p:spPr>
          <a:xfrm>
            <a:off x="149226" y="76448"/>
            <a:ext cx="2965933"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BH" sz="20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الإمام جعفر الصادق (دين 214)</a:t>
            </a:r>
          </a:p>
        </p:txBody>
      </p:sp>
    </p:spTree>
    <p:extLst>
      <p:ext uri="{BB962C8B-B14F-4D97-AF65-F5344CB8AC3E}">
        <p14:creationId xmlns:p14="http://schemas.microsoft.com/office/powerpoint/2010/main" val="18421245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2000"/>
                                        <p:tgtEl>
                                          <p:spTgt spid="18"/>
                                        </p:tgtEl>
                                      </p:cBhvr>
                                    </p:animEffect>
                                  </p:childTnLst>
                                </p:cTn>
                              </p:par>
                            </p:childTnLst>
                          </p:cTn>
                        </p:par>
                        <p:par>
                          <p:cTn id="25" fill="hold">
                            <p:stCondLst>
                              <p:cond delay="4000"/>
                            </p:stCondLst>
                            <p:childTnLst>
                              <p:par>
                                <p:cTn id="26" presetID="22" presetClass="entr" presetSubtype="4"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2000"/>
                                        <p:tgtEl>
                                          <p:spTgt spid="11"/>
                                        </p:tgtEl>
                                      </p:cBhvr>
                                    </p:animEffect>
                                  </p:childTnLst>
                                </p:cTn>
                              </p:par>
                            </p:childTnLst>
                          </p:cTn>
                        </p:par>
                        <p:par>
                          <p:cTn id="29" fill="hold">
                            <p:stCondLst>
                              <p:cond delay="6000"/>
                            </p:stCondLst>
                            <p:childTnLst>
                              <p:par>
                                <p:cTn id="30" presetID="2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2000"/>
                                        <p:tgtEl>
                                          <p:spTgt spid="10"/>
                                        </p:tgtEl>
                                      </p:cBhvr>
                                    </p:animEffect>
                                  </p:childTnLst>
                                </p:cTn>
                              </p:par>
                            </p:childTnLst>
                          </p:cTn>
                        </p:par>
                        <p:par>
                          <p:cTn id="33" fill="hold">
                            <p:stCondLst>
                              <p:cond delay="8000"/>
                            </p:stCondLst>
                            <p:childTnLst>
                              <p:par>
                                <p:cTn id="34" presetID="42"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2000"/>
                                        <p:tgtEl>
                                          <p:spTgt spid="6"/>
                                        </p:tgtEl>
                                      </p:cBhvr>
                                    </p:animEffect>
                                    <p:anim calcmode="lin" valueType="num">
                                      <p:cBhvr>
                                        <p:cTn id="37" dur="2000" fill="hold"/>
                                        <p:tgtEl>
                                          <p:spTgt spid="6"/>
                                        </p:tgtEl>
                                        <p:attrNameLst>
                                          <p:attrName>ppt_x</p:attrName>
                                        </p:attrNameLst>
                                      </p:cBhvr>
                                      <p:tavLst>
                                        <p:tav tm="0">
                                          <p:val>
                                            <p:strVal val="#ppt_x"/>
                                          </p:val>
                                        </p:tav>
                                        <p:tav tm="100000">
                                          <p:val>
                                            <p:strVal val="#ppt_x"/>
                                          </p:val>
                                        </p:tav>
                                      </p:tavLst>
                                    </p:anim>
                                    <p:anim calcmode="lin" valueType="num">
                                      <p:cBhvr>
                                        <p:cTn id="38" dur="2000" fill="hold"/>
                                        <p:tgtEl>
                                          <p:spTgt spid="6"/>
                                        </p:tgtEl>
                                        <p:attrNameLst>
                                          <p:attrName>ppt_y</p:attrName>
                                        </p:attrNameLst>
                                      </p:cBhvr>
                                      <p:tavLst>
                                        <p:tav tm="0">
                                          <p:val>
                                            <p:strVal val="#ppt_y+.1"/>
                                          </p:val>
                                        </p:tav>
                                        <p:tav tm="100000">
                                          <p:val>
                                            <p:strVal val="#ppt_y"/>
                                          </p:val>
                                        </p:tav>
                                      </p:tavLst>
                                    </p:anim>
                                  </p:childTnLst>
                                </p:cTn>
                              </p:par>
                            </p:childTnLst>
                          </p:cTn>
                        </p:par>
                        <p:par>
                          <p:cTn id="39" fill="hold">
                            <p:stCondLst>
                              <p:cond delay="100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2000"/>
                                        <p:tgtEl>
                                          <p:spTgt spid="13"/>
                                        </p:tgtEl>
                                      </p:cBhvr>
                                    </p:animEffect>
                                    <p:anim calcmode="lin" valueType="num">
                                      <p:cBhvr>
                                        <p:cTn id="43" dur="2000" fill="hold"/>
                                        <p:tgtEl>
                                          <p:spTgt spid="13"/>
                                        </p:tgtEl>
                                        <p:attrNameLst>
                                          <p:attrName>ppt_x</p:attrName>
                                        </p:attrNameLst>
                                      </p:cBhvr>
                                      <p:tavLst>
                                        <p:tav tm="0">
                                          <p:val>
                                            <p:strVal val="#ppt_x"/>
                                          </p:val>
                                        </p:tav>
                                        <p:tav tm="100000">
                                          <p:val>
                                            <p:strVal val="#ppt_x"/>
                                          </p:val>
                                        </p:tav>
                                      </p:tavLst>
                                    </p:anim>
                                    <p:anim calcmode="lin" valueType="num">
                                      <p:cBhvr>
                                        <p:cTn id="44" dur="2000" fill="hold"/>
                                        <p:tgtEl>
                                          <p:spTgt spid="13"/>
                                        </p:tgtEl>
                                        <p:attrNameLst>
                                          <p:attrName>ppt_y</p:attrName>
                                        </p:attrNameLst>
                                      </p:cBhvr>
                                      <p:tavLst>
                                        <p:tav tm="0">
                                          <p:val>
                                            <p:strVal val="#ppt_y+.1"/>
                                          </p:val>
                                        </p:tav>
                                        <p:tav tm="100000">
                                          <p:val>
                                            <p:strVal val="#ppt_y"/>
                                          </p:val>
                                        </p:tav>
                                      </p:tavLst>
                                    </p:anim>
                                  </p:childTnLst>
                                </p:cTn>
                              </p:par>
                            </p:childTnLst>
                          </p:cTn>
                        </p:par>
                        <p:par>
                          <p:cTn id="45" fill="hold">
                            <p:stCondLst>
                              <p:cond delay="12000"/>
                            </p:stCondLst>
                            <p:childTnLst>
                              <p:par>
                                <p:cTn id="46" presetID="42"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2000"/>
                                        <p:tgtEl>
                                          <p:spTgt spid="16"/>
                                        </p:tgtEl>
                                      </p:cBhvr>
                                    </p:animEffect>
                                    <p:anim calcmode="lin" valueType="num">
                                      <p:cBhvr>
                                        <p:cTn id="49" dur="2000" fill="hold"/>
                                        <p:tgtEl>
                                          <p:spTgt spid="16"/>
                                        </p:tgtEl>
                                        <p:attrNameLst>
                                          <p:attrName>ppt_x</p:attrName>
                                        </p:attrNameLst>
                                      </p:cBhvr>
                                      <p:tavLst>
                                        <p:tav tm="0">
                                          <p:val>
                                            <p:strVal val="#ppt_x"/>
                                          </p:val>
                                        </p:tav>
                                        <p:tav tm="100000">
                                          <p:val>
                                            <p:strVal val="#ppt_x"/>
                                          </p:val>
                                        </p:tav>
                                      </p:tavLst>
                                    </p:anim>
                                    <p:anim calcmode="lin" valueType="num">
                                      <p:cBhvr>
                                        <p:cTn id="50" dur="2000" fill="hold"/>
                                        <p:tgtEl>
                                          <p:spTgt spid="16"/>
                                        </p:tgtEl>
                                        <p:attrNameLst>
                                          <p:attrName>ppt_y</p:attrName>
                                        </p:attrNameLst>
                                      </p:cBhvr>
                                      <p:tavLst>
                                        <p:tav tm="0">
                                          <p:val>
                                            <p:strVal val="#ppt_y+.1"/>
                                          </p:val>
                                        </p:tav>
                                        <p:tav tm="100000">
                                          <p:val>
                                            <p:strVal val="#ppt_y"/>
                                          </p:val>
                                        </p:tav>
                                      </p:tavLst>
                                    </p:anim>
                                  </p:childTnLst>
                                </p:cTn>
                              </p:par>
                            </p:childTnLst>
                          </p:cTn>
                        </p:par>
                        <p:par>
                          <p:cTn id="51" fill="hold">
                            <p:stCondLst>
                              <p:cond delay="14000"/>
                            </p:stCondLst>
                            <p:childTnLst>
                              <p:par>
                                <p:cTn id="52" presetID="31"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2000" fill="hold"/>
                                        <p:tgtEl>
                                          <p:spTgt spid="9"/>
                                        </p:tgtEl>
                                        <p:attrNameLst>
                                          <p:attrName>ppt_w</p:attrName>
                                        </p:attrNameLst>
                                      </p:cBhvr>
                                      <p:tavLst>
                                        <p:tav tm="0">
                                          <p:val>
                                            <p:fltVal val="0"/>
                                          </p:val>
                                        </p:tav>
                                        <p:tav tm="100000">
                                          <p:val>
                                            <p:strVal val="#ppt_w"/>
                                          </p:val>
                                        </p:tav>
                                      </p:tavLst>
                                    </p:anim>
                                    <p:anim calcmode="lin" valueType="num">
                                      <p:cBhvr>
                                        <p:cTn id="55" dur="2000" fill="hold"/>
                                        <p:tgtEl>
                                          <p:spTgt spid="9"/>
                                        </p:tgtEl>
                                        <p:attrNameLst>
                                          <p:attrName>ppt_h</p:attrName>
                                        </p:attrNameLst>
                                      </p:cBhvr>
                                      <p:tavLst>
                                        <p:tav tm="0">
                                          <p:val>
                                            <p:fltVal val="0"/>
                                          </p:val>
                                        </p:tav>
                                        <p:tav tm="100000">
                                          <p:val>
                                            <p:strVal val="#ppt_h"/>
                                          </p:val>
                                        </p:tav>
                                      </p:tavLst>
                                    </p:anim>
                                    <p:anim calcmode="lin" valueType="num">
                                      <p:cBhvr>
                                        <p:cTn id="56" dur="2000" fill="hold"/>
                                        <p:tgtEl>
                                          <p:spTgt spid="9"/>
                                        </p:tgtEl>
                                        <p:attrNameLst>
                                          <p:attrName>style.rotation</p:attrName>
                                        </p:attrNameLst>
                                      </p:cBhvr>
                                      <p:tavLst>
                                        <p:tav tm="0">
                                          <p:val>
                                            <p:fltVal val="90"/>
                                          </p:val>
                                        </p:tav>
                                        <p:tav tm="100000">
                                          <p:val>
                                            <p:fltVal val="0"/>
                                          </p:val>
                                        </p:tav>
                                      </p:tavLst>
                                    </p:anim>
                                    <p:animEffect transition="in" filter="fade">
                                      <p:cBhvr>
                                        <p:cTn id="57" dur="2000"/>
                                        <p:tgtEl>
                                          <p:spTgt spid="9"/>
                                        </p:tgtEl>
                                      </p:cBhvr>
                                    </p:animEffect>
                                  </p:childTnLst>
                                </p:cTn>
                              </p:par>
                            </p:childTnLst>
                          </p:cTn>
                        </p:par>
                        <p:par>
                          <p:cTn id="58" fill="hold">
                            <p:stCondLst>
                              <p:cond delay="16000"/>
                            </p:stCondLst>
                            <p:childTnLst>
                              <p:par>
                                <p:cTn id="59" presetID="31"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2000" fill="hold"/>
                                        <p:tgtEl>
                                          <p:spTgt spid="14"/>
                                        </p:tgtEl>
                                        <p:attrNameLst>
                                          <p:attrName>ppt_w</p:attrName>
                                        </p:attrNameLst>
                                      </p:cBhvr>
                                      <p:tavLst>
                                        <p:tav tm="0">
                                          <p:val>
                                            <p:fltVal val="0"/>
                                          </p:val>
                                        </p:tav>
                                        <p:tav tm="100000">
                                          <p:val>
                                            <p:strVal val="#ppt_w"/>
                                          </p:val>
                                        </p:tav>
                                      </p:tavLst>
                                    </p:anim>
                                    <p:anim calcmode="lin" valueType="num">
                                      <p:cBhvr>
                                        <p:cTn id="62" dur="2000" fill="hold"/>
                                        <p:tgtEl>
                                          <p:spTgt spid="14"/>
                                        </p:tgtEl>
                                        <p:attrNameLst>
                                          <p:attrName>ppt_h</p:attrName>
                                        </p:attrNameLst>
                                      </p:cBhvr>
                                      <p:tavLst>
                                        <p:tav tm="0">
                                          <p:val>
                                            <p:fltVal val="0"/>
                                          </p:val>
                                        </p:tav>
                                        <p:tav tm="100000">
                                          <p:val>
                                            <p:strVal val="#ppt_h"/>
                                          </p:val>
                                        </p:tav>
                                      </p:tavLst>
                                    </p:anim>
                                    <p:anim calcmode="lin" valueType="num">
                                      <p:cBhvr>
                                        <p:cTn id="63" dur="2000" fill="hold"/>
                                        <p:tgtEl>
                                          <p:spTgt spid="14"/>
                                        </p:tgtEl>
                                        <p:attrNameLst>
                                          <p:attrName>style.rotation</p:attrName>
                                        </p:attrNameLst>
                                      </p:cBhvr>
                                      <p:tavLst>
                                        <p:tav tm="0">
                                          <p:val>
                                            <p:fltVal val="90"/>
                                          </p:val>
                                        </p:tav>
                                        <p:tav tm="100000">
                                          <p:val>
                                            <p:fltVal val="0"/>
                                          </p:val>
                                        </p:tav>
                                      </p:tavLst>
                                    </p:anim>
                                    <p:animEffect transition="in" filter="fade">
                                      <p:cBhvr>
                                        <p:cTn id="64" dur="2000"/>
                                        <p:tgtEl>
                                          <p:spTgt spid="14"/>
                                        </p:tgtEl>
                                      </p:cBhvr>
                                    </p:animEffect>
                                  </p:childTnLst>
                                </p:cTn>
                              </p:par>
                            </p:childTnLst>
                          </p:cTn>
                        </p:par>
                        <p:par>
                          <p:cTn id="65" fill="hold">
                            <p:stCondLst>
                              <p:cond delay="18000"/>
                            </p:stCondLst>
                            <p:childTnLst>
                              <p:par>
                                <p:cTn id="66" presetID="31" presetClass="entr" presetSubtype="0" fill="hold" grpId="0"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2000" fill="hold"/>
                                        <p:tgtEl>
                                          <p:spTgt spid="17"/>
                                        </p:tgtEl>
                                        <p:attrNameLst>
                                          <p:attrName>ppt_w</p:attrName>
                                        </p:attrNameLst>
                                      </p:cBhvr>
                                      <p:tavLst>
                                        <p:tav tm="0">
                                          <p:val>
                                            <p:fltVal val="0"/>
                                          </p:val>
                                        </p:tav>
                                        <p:tav tm="100000">
                                          <p:val>
                                            <p:strVal val="#ppt_w"/>
                                          </p:val>
                                        </p:tav>
                                      </p:tavLst>
                                    </p:anim>
                                    <p:anim calcmode="lin" valueType="num">
                                      <p:cBhvr>
                                        <p:cTn id="69" dur="2000" fill="hold"/>
                                        <p:tgtEl>
                                          <p:spTgt spid="17"/>
                                        </p:tgtEl>
                                        <p:attrNameLst>
                                          <p:attrName>ppt_h</p:attrName>
                                        </p:attrNameLst>
                                      </p:cBhvr>
                                      <p:tavLst>
                                        <p:tav tm="0">
                                          <p:val>
                                            <p:fltVal val="0"/>
                                          </p:val>
                                        </p:tav>
                                        <p:tav tm="100000">
                                          <p:val>
                                            <p:strVal val="#ppt_h"/>
                                          </p:val>
                                        </p:tav>
                                      </p:tavLst>
                                    </p:anim>
                                    <p:anim calcmode="lin" valueType="num">
                                      <p:cBhvr>
                                        <p:cTn id="70" dur="2000" fill="hold"/>
                                        <p:tgtEl>
                                          <p:spTgt spid="17"/>
                                        </p:tgtEl>
                                        <p:attrNameLst>
                                          <p:attrName>style.rotation</p:attrName>
                                        </p:attrNameLst>
                                      </p:cBhvr>
                                      <p:tavLst>
                                        <p:tav tm="0">
                                          <p:val>
                                            <p:fltVal val="90"/>
                                          </p:val>
                                        </p:tav>
                                        <p:tav tm="100000">
                                          <p:val>
                                            <p:fltVal val="0"/>
                                          </p:val>
                                        </p:tav>
                                      </p:tavLst>
                                    </p:anim>
                                    <p:animEffect transition="in" filter="fade">
                                      <p:cBhvr>
                                        <p:cTn id="71" dur="20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down)">
                                      <p:cBhvr>
                                        <p:cTn id="76" dur="580">
                                          <p:stCondLst>
                                            <p:cond delay="0"/>
                                          </p:stCondLst>
                                        </p:cTn>
                                        <p:tgtEl>
                                          <p:spTgt spid="21"/>
                                        </p:tgtEl>
                                      </p:cBhvr>
                                    </p:animEffect>
                                    <p:anim calcmode="lin" valueType="num">
                                      <p:cBhvr>
                                        <p:cTn id="77"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82" dur="26">
                                          <p:stCondLst>
                                            <p:cond delay="650"/>
                                          </p:stCondLst>
                                        </p:cTn>
                                        <p:tgtEl>
                                          <p:spTgt spid="21"/>
                                        </p:tgtEl>
                                      </p:cBhvr>
                                      <p:to x="100000" y="60000"/>
                                    </p:animScale>
                                    <p:animScale>
                                      <p:cBhvr>
                                        <p:cTn id="83" dur="166" decel="50000">
                                          <p:stCondLst>
                                            <p:cond delay="676"/>
                                          </p:stCondLst>
                                        </p:cTn>
                                        <p:tgtEl>
                                          <p:spTgt spid="21"/>
                                        </p:tgtEl>
                                      </p:cBhvr>
                                      <p:to x="100000" y="100000"/>
                                    </p:animScale>
                                    <p:animScale>
                                      <p:cBhvr>
                                        <p:cTn id="84" dur="26">
                                          <p:stCondLst>
                                            <p:cond delay="1312"/>
                                          </p:stCondLst>
                                        </p:cTn>
                                        <p:tgtEl>
                                          <p:spTgt spid="21"/>
                                        </p:tgtEl>
                                      </p:cBhvr>
                                      <p:to x="100000" y="80000"/>
                                    </p:animScale>
                                    <p:animScale>
                                      <p:cBhvr>
                                        <p:cTn id="85" dur="166" decel="50000">
                                          <p:stCondLst>
                                            <p:cond delay="1338"/>
                                          </p:stCondLst>
                                        </p:cTn>
                                        <p:tgtEl>
                                          <p:spTgt spid="21"/>
                                        </p:tgtEl>
                                      </p:cBhvr>
                                      <p:to x="100000" y="100000"/>
                                    </p:animScale>
                                    <p:animScale>
                                      <p:cBhvr>
                                        <p:cTn id="86" dur="26">
                                          <p:stCondLst>
                                            <p:cond delay="1642"/>
                                          </p:stCondLst>
                                        </p:cTn>
                                        <p:tgtEl>
                                          <p:spTgt spid="21"/>
                                        </p:tgtEl>
                                      </p:cBhvr>
                                      <p:to x="100000" y="90000"/>
                                    </p:animScale>
                                    <p:animScale>
                                      <p:cBhvr>
                                        <p:cTn id="87" dur="166" decel="50000">
                                          <p:stCondLst>
                                            <p:cond delay="1668"/>
                                          </p:stCondLst>
                                        </p:cTn>
                                        <p:tgtEl>
                                          <p:spTgt spid="21"/>
                                        </p:tgtEl>
                                      </p:cBhvr>
                                      <p:to x="100000" y="100000"/>
                                    </p:animScale>
                                    <p:animScale>
                                      <p:cBhvr>
                                        <p:cTn id="88" dur="26">
                                          <p:stCondLst>
                                            <p:cond delay="1808"/>
                                          </p:stCondLst>
                                        </p:cTn>
                                        <p:tgtEl>
                                          <p:spTgt spid="21"/>
                                        </p:tgtEl>
                                      </p:cBhvr>
                                      <p:to x="100000" y="95000"/>
                                    </p:animScale>
                                    <p:animScale>
                                      <p:cBhvr>
                                        <p:cTn id="89" dur="166" decel="50000">
                                          <p:stCondLst>
                                            <p:cond delay="1834"/>
                                          </p:stCondLst>
                                        </p:cTn>
                                        <p:tgtEl>
                                          <p:spTgt spid="21"/>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56" presetClass="entr" presetSubtype="0" fill="hold" nodeType="clickEffect">
                                  <p:stCondLst>
                                    <p:cond delay="0"/>
                                  </p:stCondLst>
                                  <p:iterate type="lt">
                                    <p:tmPct val="10000"/>
                                  </p:iterate>
                                  <p:childTnLst>
                                    <p:set>
                                      <p:cBhvr>
                                        <p:cTn id="93" dur="1" fill="hold">
                                          <p:stCondLst>
                                            <p:cond delay="0"/>
                                          </p:stCondLst>
                                        </p:cTn>
                                        <p:tgtEl>
                                          <p:spTgt spid="9">
                                            <p:txEl>
                                              <p:pRg st="0" end="0"/>
                                            </p:txEl>
                                          </p:spTgt>
                                        </p:tgtEl>
                                        <p:attrNameLst>
                                          <p:attrName>style.visibility</p:attrName>
                                        </p:attrNameLst>
                                      </p:cBhvr>
                                      <p:to>
                                        <p:strVal val="visible"/>
                                      </p:to>
                                    </p:set>
                                    <p:anim by="(-#ppt_w*2)" calcmode="lin" valueType="num">
                                      <p:cBhvr rctx="PPT">
                                        <p:cTn id="94" dur="500" autoRev="1" fill="hold">
                                          <p:stCondLst>
                                            <p:cond delay="0"/>
                                          </p:stCondLst>
                                        </p:cTn>
                                        <p:tgtEl>
                                          <p:spTgt spid="9">
                                            <p:txEl>
                                              <p:pRg st="0" end="0"/>
                                            </p:txEl>
                                          </p:spTgt>
                                        </p:tgtEl>
                                        <p:attrNameLst>
                                          <p:attrName>ppt_w</p:attrName>
                                        </p:attrNameLst>
                                      </p:cBhvr>
                                    </p:anim>
                                    <p:anim by="(#ppt_w*0.50)" calcmode="lin" valueType="num">
                                      <p:cBhvr>
                                        <p:cTn id="95" dur="500" decel="50000" autoRev="1" fill="hold">
                                          <p:stCondLst>
                                            <p:cond delay="0"/>
                                          </p:stCondLst>
                                        </p:cTn>
                                        <p:tgtEl>
                                          <p:spTgt spid="9">
                                            <p:txEl>
                                              <p:pRg st="0" end="0"/>
                                            </p:txEl>
                                          </p:spTgt>
                                        </p:tgtEl>
                                        <p:attrNameLst>
                                          <p:attrName>ppt_x</p:attrName>
                                        </p:attrNameLst>
                                      </p:cBhvr>
                                    </p:anim>
                                    <p:anim from="(-#ppt_h/2)" to="(#ppt_y)" calcmode="lin" valueType="num">
                                      <p:cBhvr>
                                        <p:cTn id="96" dur="1000" fill="hold">
                                          <p:stCondLst>
                                            <p:cond delay="0"/>
                                          </p:stCondLst>
                                        </p:cTn>
                                        <p:tgtEl>
                                          <p:spTgt spid="9">
                                            <p:txEl>
                                              <p:pRg st="0" end="0"/>
                                            </p:txEl>
                                          </p:spTgt>
                                        </p:tgtEl>
                                        <p:attrNameLst>
                                          <p:attrName>ppt_y</p:attrName>
                                        </p:attrNameLst>
                                      </p:cBhvr>
                                    </p:anim>
                                    <p:animRot by="21600000">
                                      <p:cBhvr>
                                        <p:cTn id="97" dur="1000" fill="hold">
                                          <p:stCondLst>
                                            <p:cond delay="0"/>
                                          </p:stCondLst>
                                        </p:cTn>
                                        <p:tgtEl>
                                          <p:spTgt spid="9">
                                            <p:txEl>
                                              <p:pRg st="0" end="0"/>
                                            </p:txEl>
                                          </p:spTgt>
                                        </p:tgtEl>
                                        <p:attrNameLst>
                                          <p:attrName>r</p:attrName>
                                        </p:attrNameLst>
                                      </p:cBhvr>
                                    </p:animRot>
                                  </p:childTnLst>
                                </p:cTn>
                              </p:par>
                            </p:childTnLst>
                          </p:cTn>
                        </p:par>
                      </p:childTnLst>
                    </p:cTn>
                  </p:par>
                  <p:par>
                    <p:cTn id="98" fill="hold">
                      <p:stCondLst>
                        <p:cond delay="indefinite"/>
                      </p:stCondLst>
                      <p:childTnLst>
                        <p:par>
                          <p:cTn id="99" fill="hold">
                            <p:stCondLst>
                              <p:cond delay="0"/>
                            </p:stCondLst>
                            <p:childTnLst>
                              <p:par>
                                <p:cTn id="100" presetID="56" presetClass="entr" presetSubtype="0" fill="hold" nodeType="clickEffect">
                                  <p:stCondLst>
                                    <p:cond delay="0"/>
                                  </p:stCondLst>
                                  <p:iterate type="lt">
                                    <p:tmPct val="10000"/>
                                  </p:iterate>
                                  <p:childTnLst>
                                    <p:set>
                                      <p:cBhvr>
                                        <p:cTn id="101" dur="1" fill="hold">
                                          <p:stCondLst>
                                            <p:cond delay="0"/>
                                          </p:stCondLst>
                                        </p:cTn>
                                        <p:tgtEl>
                                          <p:spTgt spid="14">
                                            <p:txEl>
                                              <p:pRg st="0" end="0"/>
                                            </p:txEl>
                                          </p:spTgt>
                                        </p:tgtEl>
                                        <p:attrNameLst>
                                          <p:attrName>style.visibility</p:attrName>
                                        </p:attrNameLst>
                                      </p:cBhvr>
                                      <p:to>
                                        <p:strVal val="visible"/>
                                      </p:to>
                                    </p:set>
                                    <p:anim by="(-#ppt_w*2)" calcmode="lin" valueType="num">
                                      <p:cBhvr rctx="PPT">
                                        <p:cTn id="102" dur="500" autoRev="1" fill="hold">
                                          <p:stCondLst>
                                            <p:cond delay="0"/>
                                          </p:stCondLst>
                                        </p:cTn>
                                        <p:tgtEl>
                                          <p:spTgt spid="14">
                                            <p:txEl>
                                              <p:pRg st="0" end="0"/>
                                            </p:txEl>
                                          </p:spTgt>
                                        </p:tgtEl>
                                        <p:attrNameLst>
                                          <p:attrName>ppt_w</p:attrName>
                                        </p:attrNameLst>
                                      </p:cBhvr>
                                    </p:anim>
                                    <p:anim by="(#ppt_w*0.50)" calcmode="lin" valueType="num">
                                      <p:cBhvr>
                                        <p:cTn id="103" dur="500" decel="50000" autoRev="1" fill="hold">
                                          <p:stCondLst>
                                            <p:cond delay="0"/>
                                          </p:stCondLst>
                                        </p:cTn>
                                        <p:tgtEl>
                                          <p:spTgt spid="14">
                                            <p:txEl>
                                              <p:pRg st="0" end="0"/>
                                            </p:txEl>
                                          </p:spTgt>
                                        </p:tgtEl>
                                        <p:attrNameLst>
                                          <p:attrName>ppt_x</p:attrName>
                                        </p:attrNameLst>
                                      </p:cBhvr>
                                    </p:anim>
                                    <p:anim from="(-#ppt_h/2)" to="(#ppt_y)" calcmode="lin" valueType="num">
                                      <p:cBhvr>
                                        <p:cTn id="104" dur="1000" fill="hold">
                                          <p:stCondLst>
                                            <p:cond delay="0"/>
                                          </p:stCondLst>
                                        </p:cTn>
                                        <p:tgtEl>
                                          <p:spTgt spid="14">
                                            <p:txEl>
                                              <p:pRg st="0" end="0"/>
                                            </p:txEl>
                                          </p:spTgt>
                                        </p:tgtEl>
                                        <p:attrNameLst>
                                          <p:attrName>ppt_y</p:attrName>
                                        </p:attrNameLst>
                                      </p:cBhvr>
                                    </p:anim>
                                    <p:animRot by="21600000">
                                      <p:cBhvr>
                                        <p:cTn id="105" dur="1000" fill="hold">
                                          <p:stCondLst>
                                            <p:cond delay="0"/>
                                          </p:stCondLst>
                                        </p:cTn>
                                        <p:tgtEl>
                                          <p:spTgt spid="14">
                                            <p:txEl>
                                              <p:pRg st="0" end="0"/>
                                            </p:txEl>
                                          </p:spTgt>
                                        </p:tgtEl>
                                        <p:attrNameLst>
                                          <p:attrName>r</p:attrName>
                                        </p:attrNameLst>
                                      </p:cBhvr>
                                    </p:animRot>
                                  </p:childTnLst>
                                </p:cTn>
                              </p:par>
                            </p:childTnLst>
                          </p:cTn>
                        </p:par>
                      </p:childTnLst>
                    </p:cTn>
                  </p:par>
                  <p:par>
                    <p:cTn id="106" fill="hold">
                      <p:stCondLst>
                        <p:cond delay="indefinite"/>
                      </p:stCondLst>
                      <p:childTnLst>
                        <p:par>
                          <p:cTn id="107" fill="hold">
                            <p:stCondLst>
                              <p:cond delay="0"/>
                            </p:stCondLst>
                            <p:childTnLst>
                              <p:par>
                                <p:cTn id="108" presetID="56" presetClass="entr" presetSubtype="0" fill="hold" nodeType="clickEffect">
                                  <p:stCondLst>
                                    <p:cond delay="0"/>
                                  </p:stCondLst>
                                  <p:iterate type="lt">
                                    <p:tmPct val="10000"/>
                                  </p:iterate>
                                  <p:childTnLst>
                                    <p:set>
                                      <p:cBhvr>
                                        <p:cTn id="109" dur="1" fill="hold">
                                          <p:stCondLst>
                                            <p:cond delay="0"/>
                                          </p:stCondLst>
                                        </p:cTn>
                                        <p:tgtEl>
                                          <p:spTgt spid="17">
                                            <p:txEl>
                                              <p:pRg st="0" end="0"/>
                                            </p:txEl>
                                          </p:spTgt>
                                        </p:tgtEl>
                                        <p:attrNameLst>
                                          <p:attrName>style.visibility</p:attrName>
                                        </p:attrNameLst>
                                      </p:cBhvr>
                                      <p:to>
                                        <p:strVal val="visible"/>
                                      </p:to>
                                    </p:set>
                                    <p:anim by="(-#ppt_w*2)" calcmode="lin" valueType="num">
                                      <p:cBhvr rctx="PPT">
                                        <p:cTn id="110" dur="500" autoRev="1" fill="hold">
                                          <p:stCondLst>
                                            <p:cond delay="0"/>
                                          </p:stCondLst>
                                        </p:cTn>
                                        <p:tgtEl>
                                          <p:spTgt spid="17">
                                            <p:txEl>
                                              <p:pRg st="0" end="0"/>
                                            </p:txEl>
                                          </p:spTgt>
                                        </p:tgtEl>
                                        <p:attrNameLst>
                                          <p:attrName>ppt_w</p:attrName>
                                        </p:attrNameLst>
                                      </p:cBhvr>
                                    </p:anim>
                                    <p:anim by="(#ppt_w*0.50)" calcmode="lin" valueType="num">
                                      <p:cBhvr>
                                        <p:cTn id="111" dur="500" decel="50000" autoRev="1" fill="hold">
                                          <p:stCondLst>
                                            <p:cond delay="0"/>
                                          </p:stCondLst>
                                        </p:cTn>
                                        <p:tgtEl>
                                          <p:spTgt spid="17">
                                            <p:txEl>
                                              <p:pRg st="0" end="0"/>
                                            </p:txEl>
                                          </p:spTgt>
                                        </p:tgtEl>
                                        <p:attrNameLst>
                                          <p:attrName>ppt_x</p:attrName>
                                        </p:attrNameLst>
                                      </p:cBhvr>
                                    </p:anim>
                                    <p:anim from="(-#ppt_h/2)" to="(#ppt_y)" calcmode="lin" valueType="num">
                                      <p:cBhvr>
                                        <p:cTn id="112" dur="1000" fill="hold">
                                          <p:stCondLst>
                                            <p:cond delay="0"/>
                                          </p:stCondLst>
                                        </p:cTn>
                                        <p:tgtEl>
                                          <p:spTgt spid="17">
                                            <p:txEl>
                                              <p:pRg st="0" end="0"/>
                                            </p:txEl>
                                          </p:spTgt>
                                        </p:tgtEl>
                                        <p:attrNameLst>
                                          <p:attrName>ppt_y</p:attrName>
                                        </p:attrNameLst>
                                      </p:cBhvr>
                                    </p:anim>
                                    <p:animRot by="21600000">
                                      <p:cBhvr>
                                        <p:cTn id="113" dur="1000" fill="hold">
                                          <p:stCondLst>
                                            <p:cond delay="0"/>
                                          </p:stCondLst>
                                        </p:cTn>
                                        <p:tgtEl>
                                          <p:spTgt spid="17">
                                            <p:txEl>
                                              <p:pRg st="0" end="0"/>
                                            </p:txEl>
                                          </p:spTgt>
                                        </p:tgtEl>
                                        <p:attrNameLst>
                                          <p:attrName>r</p:attrName>
                                        </p:attrNameLst>
                                      </p:cBhvr>
                                    </p:animRot>
                                  </p:childTnLst>
                                </p:cTn>
                              </p:par>
                            </p:childTnLst>
                          </p:cTn>
                        </p:par>
                        <p:par>
                          <p:cTn id="114" fill="hold">
                            <p:stCondLst>
                              <p:cond delay="2700"/>
                            </p:stCondLst>
                            <p:childTnLst>
                              <p:par>
                                <p:cTn id="115" presetID="26" presetClass="entr" presetSubtype="0" fill="hold" grpId="0" nodeType="afterEffect">
                                  <p:stCondLst>
                                    <p:cond delay="0"/>
                                  </p:stCondLst>
                                  <p:childTnLst>
                                    <p:set>
                                      <p:cBhvr>
                                        <p:cTn id="116" dur="1" fill="hold">
                                          <p:stCondLst>
                                            <p:cond delay="0"/>
                                          </p:stCondLst>
                                        </p:cTn>
                                        <p:tgtEl>
                                          <p:spTgt spid="2"/>
                                        </p:tgtEl>
                                        <p:attrNameLst>
                                          <p:attrName>style.visibility</p:attrName>
                                        </p:attrNameLst>
                                      </p:cBhvr>
                                      <p:to>
                                        <p:strVal val="visible"/>
                                      </p:to>
                                    </p:set>
                                    <p:animEffect transition="in" filter="wipe(down)">
                                      <p:cBhvr>
                                        <p:cTn id="117" dur="580">
                                          <p:stCondLst>
                                            <p:cond delay="0"/>
                                          </p:stCondLst>
                                        </p:cTn>
                                        <p:tgtEl>
                                          <p:spTgt spid="2"/>
                                        </p:tgtEl>
                                      </p:cBhvr>
                                    </p:animEffect>
                                    <p:anim calcmode="lin" valueType="num">
                                      <p:cBhvr>
                                        <p:cTn id="1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23" dur="26">
                                          <p:stCondLst>
                                            <p:cond delay="650"/>
                                          </p:stCondLst>
                                        </p:cTn>
                                        <p:tgtEl>
                                          <p:spTgt spid="2"/>
                                        </p:tgtEl>
                                      </p:cBhvr>
                                      <p:to x="100000" y="60000"/>
                                    </p:animScale>
                                    <p:animScale>
                                      <p:cBhvr>
                                        <p:cTn id="124" dur="166" decel="50000">
                                          <p:stCondLst>
                                            <p:cond delay="676"/>
                                          </p:stCondLst>
                                        </p:cTn>
                                        <p:tgtEl>
                                          <p:spTgt spid="2"/>
                                        </p:tgtEl>
                                      </p:cBhvr>
                                      <p:to x="100000" y="100000"/>
                                    </p:animScale>
                                    <p:animScale>
                                      <p:cBhvr>
                                        <p:cTn id="125" dur="26">
                                          <p:stCondLst>
                                            <p:cond delay="1312"/>
                                          </p:stCondLst>
                                        </p:cTn>
                                        <p:tgtEl>
                                          <p:spTgt spid="2"/>
                                        </p:tgtEl>
                                      </p:cBhvr>
                                      <p:to x="100000" y="80000"/>
                                    </p:animScale>
                                    <p:animScale>
                                      <p:cBhvr>
                                        <p:cTn id="126" dur="166" decel="50000">
                                          <p:stCondLst>
                                            <p:cond delay="1338"/>
                                          </p:stCondLst>
                                        </p:cTn>
                                        <p:tgtEl>
                                          <p:spTgt spid="2"/>
                                        </p:tgtEl>
                                      </p:cBhvr>
                                      <p:to x="100000" y="100000"/>
                                    </p:animScale>
                                    <p:animScale>
                                      <p:cBhvr>
                                        <p:cTn id="127" dur="26">
                                          <p:stCondLst>
                                            <p:cond delay="1642"/>
                                          </p:stCondLst>
                                        </p:cTn>
                                        <p:tgtEl>
                                          <p:spTgt spid="2"/>
                                        </p:tgtEl>
                                      </p:cBhvr>
                                      <p:to x="100000" y="90000"/>
                                    </p:animScale>
                                    <p:animScale>
                                      <p:cBhvr>
                                        <p:cTn id="128" dur="166" decel="50000">
                                          <p:stCondLst>
                                            <p:cond delay="1668"/>
                                          </p:stCondLst>
                                        </p:cTn>
                                        <p:tgtEl>
                                          <p:spTgt spid="2"/>
                                        </p:tgtEl>
                                      </p:cBhvr>
                                      <p:to x="100000" y="100000"/>
                                    </p:animScale>
                                    <p:animScale>
                                      <p:cBhvr>
                                        <p:cTn id="129" dur="26">
                                          <p:stCondLst>
                                            <p:cond delay="1808"/>
                                          </p:stCondLst>
                                        </p:cTn>
                                        <p:tgtEl>
                                          <p:spTgt spid="2"/>
                                        </p:tgtEl>
                                      </p:cBhvr>
                                      <p:to x="100000" y="95000"/>
                                    </p:animScale>
                                    <p:animScale>
                                      <p:cBhvr>
                                        <p:cTn id="130" dur="166" decel="50000">
                                          <p:stCondLst>
                                            <p:cond delay="1834"/>
                                          </p:stCondLst>
                                        </p:cTn>
                                        <p:tgtEl>
                                          <p:spTgt spid="2"/>
                                        </p:tgtEl>
                                      </p:cBhvr>
                                      <p:to x="100000" y="100000"/>
                                    </p:animScale>
                                  </p:childTnLst>
                                </p:cTn>
                              </p:par>
                            </p:childTnLst>
                          </p:cTn>
                        </p:par>
                      </p:childTnLst>
                    </p:cTn>
                  </p:par>
                  <p:par>
                    <p:cTn id="131" fill="hold">
                      <p:stCondLst>
                        <p:cond delay="indefinite"/>
                      </p:stCondLst>
                      <p:childTnLst>
                        <p:par>
                          <p:cTn id="132" fill="hold">
                            <p:stCondLst>
                              <p:cond delay="0"/>
                            </p:stCondLst>
                            <p:childTnLst>
                              <p:par>
                                <p:cTn id="133" presetID="26" presetClass="entr" presetSubtype="0" fill="hold" grpId="0" nodeType="clickEffect">
                                  <p:stCondLst>
                                    <p:cond delay="0"/>
                                  </p:stCondLst>
                                  <p:childTnLst>
                                    <p:set>
                                      <p:cBhvr>
                                        <p:cTn id="134" dur="1" fill="hold">
                                          <p:stCondLst>
                                            <p:cond delay="0"/>
                                          </p:stCondLst>
                                        </p:cTn>
                                        <p:tgtEl>
                                          <p:spTgt spid="23"/>
                                        </p:tgtEl>
                                        <p:attrNameLst>
                                          <p:attrName>style.visibility</p:attrName>
                                        </p:attrNameLst>
                                      </p:cBhvr>
                                      <p:to>
                                        <p:strVal val="visible"/>
                                      </p:to>
                                    </p:set>
                                    <p:animEffect transition="in" filter="wipe(down)">
                                      <p:cBhvr>
                                        <p:cTn id="135" dur="580">
                                          <p:stCondLst>
                                            <p:cond delay="0"/>
                                          </p:stCondLst>
                                        </p:cTn>
                                        <p:tgtEl>
                                          <p:spTgt spid="23"/>
                                        </p:tgtEl>
                                      </p:cBhvr>
                                    </p:animEffect>
                                    <p:anim calcmode="lin" valueType="num">
                                      <p:cBhvr>
                                        <p:cTn id="136"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41" dur="26">
                                          <p:stCondLst>
                                            <p:cond delay="650"/>
                                          </p:stCondLst>
                                        </p:cTn>
                                        <p:tgtEl>
                                          <p:spTgt spid="23"/>
                                        </p:tgtEl>
                                      </p:cBhvr>
                                      <p:to x="100000" y="60000"/>
                                    </p:animScale>
                                    <p:animScale>
                                      <p:cBhvr>
                                        <p:cTn id="142" dur="166" decel="50000">
                                          <p:stCondLst>
                                            <p:cond delay="676"/>
                                          </p:stCondLst>
                                        </p:cTn>
                                        <p:tgtEl>
                                          <p:spTgt spid="23"/>
                                        </p:tgtEl>
                                      </p:cBhvr>
                                      <p:to x="100000" y="100000"/>
                                    </p:animScale>
                                    <p:animScale>
                                      <p:cBhvr>
                                        <p:cTn id="143" dur="26">
                                          <p:stCondLst>
                                            <p:cond delay="1312"/>
                                          </p:stCondLst>
                                        </p:cTn>
                                        <p:tgtEl>
                                          <p:spTgt spid="23"/>
                                        </p:tgtEl>
                                      </p:cBhvr>
                                      <p:to x="100000" y="80000"/>
                                    </p:animScale>
                                    <p:animScale>
                                      <p:cBhvr>
                                        <p:cTn id="144" dur="166" decel="50000">
                                          <p:stCondLst>
                                            <p:cond delay="1338"/>
                                          </p:stCondLst>
                                        </p:cTn>
                                        <p:tgtEl>
                                          <p:spTgt spid="23"/>
                                        </p:tgtEl>
                                      </p:cBhvr>
                                      <p:to x="100000" y="100000"/>
                                    </p:animScale>
                                    <p:animScale>
                                      <p:cBhvr>
                                        <p:cTn id="145" dur="26">
                                          <p:stCondLst>
                                            <p:cond delay="1642"/>
                                          </p:stCondLst>
                                        </p:cTn>
                                        <p:tgtEl>
                                          <p:spTgt spid="23"/>
                                        </p:tgtEl>
                                      </p:cBhvr>
                                      <p:to x="100000" y="90000"/>
                                    </p:animScale>
                                    <p:animScale>
                                      <p:cBhvr>
                                        <p:cTn id="146" dur="166" decel="50000">
                                          <p:stCondLst>
                                            <p:cond delay="1668"/>
                                          </p:stCondLst>
                                        </p:cTn>
                                        <p:tgtEl>
                                          <p:spTgt spid="23"/>
                                        </p:tgtEl>
                                      </p:cBhvr>
                                      <p:to x="100000" y="100000"/>
                                    </p:animScale>
                                    <p:animScale>
                                      <p:cBhvr>
                                        <p:cTn id="147" dur="26">
                                          <p:stCondLst>
                                            <p:cond delay="1808"/>
                                          </p:stCondLst>
                                        </p:cTn>
                                        <p:tgtEl>
                                          <p:spTgt spid="23"/>
                                        </p:tgtEl>
                                      </p:cBhvr>
                                      <p:to x="100000" y="95000"/>
                                    </p:animScale>
                                    <p:animScale>
                                      <p:cBhvr>
                                        <p:cTn id="148"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3" grpId="0" animBg="1"/>
      <p:bldP spid="14" grpId="0" animBg="1"/>
      <p:bldP spid="16" grpId="0" animBg="1"/>
      <p:bldP spid="17" grpId="0" animBg="1"/>
      <p:bldP spid="18" grpId="0" animBg="1"/>
      <p:bldP spid="2" grpId="0" animBg="1"/>
      <p:bldP spid="21"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6665D228-919F-4AF2-BCFA-1BA849A3DAF0}"/>
              </a:ext>
            </a:extLst>
          </p:cNvPr>
          <p:cNvSpPr/>
          <p:nvPr/>
        </p:nvSpPr>
        <p:spPr>
          <a:xfrm>
            <a:off x="9254206" y="245335"/>
            <a:ext cx="2568033" cy="676523"/>
          </a:xfrm>
          <a:prstGeom prst="roundRect">
            <a:avLst/>
          </a:prstGeom>
          <a:solidFill>
            <a:schemeClr val="accent1">
              <a:lumMod val="40000"/>
              <a:lumOff val="60000"/>
            </a:schemeClr>
          </a:solidFill>
          <a:ln w="28575">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تقويم ختامي</a:t>
            </a:r>
            <a:r>
              <a:rPr kumimoji="0" lang="en-US" sz="36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a:t>
            </a:r>
          </a:p>
        </p:txBody>
      </p:sp>
      <p:sp>
        <p:nvSpPr>
          <p:cNvPr id="3" name="Rectangle: Rounded Corners 2">
            <a:extLst>
              <a:ext uri="{FF2B5EF4-FFF2-40B4-BE49-F238E27FC236}">
                <a16:creationId xmlns:a16="http://schemas.microsoft.com/office/drawing/2014/main" id="{D6686134-B6C4-4193-A817-EC9C2D407563}"/>
              </a:ext>
            </a:extLst>
          </p:cNvPr>
          <p:cNvSpPr/>
          <p:nvPr/>
        </p:nvSpPr>
        <p:spPr>
          <a:xfrm>
            <a:off x="369757" y="1046449"/>
            <a:ext cx="11452485" cy="1378236"/>
          </a:xfrm>
          <a:prstGeom prst="roundRect">
            <a:avLst/>
          </a:prstGeom>
          <a:solidFill>
            <a:schemeClr val="accent6">
              <a:lumMod val="20000"/>
              <a:lumOff val="80000"/>
            </a:schemeClr>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1- من هو جعفر الصادق؟ وإلى من ينتهي نسبه؟</a:t>
            </a:r>
          </a:p>
          <a:p>
            <a:pPr algn="r" rtl="1">
              <a:defRPr/>
            </a:pPr>
            <a:r>
              <a:rPr lang="ar-BH" sz="3200" dirty="0">
                <a:solidFill>
                  <a:prstClr val="black"/>
                </a:solidFill>
                <a:latin typeface="Sakkal Majalla" panose="02000000000000000000" pitchFamily="2" charset="-78"/>
                <a:cs typeface="Sakkal Majalla" panose="02000000000000000000" pitchFamily="2" charset="-78"/>
              </a:rPr>
              <a:t>..................................................................................................................................................................... ....................................................................................................................................................................</a:t>
            </a:r>
            <a:endParaRPr lang="en-US" sz="32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4" name="Rectangle: Rounded Corners 3">
            <a:extLst>
              <a:ext uri="{FF2B5EF4-FFF2-40B4-BE49-F238E27FC236}">
                <a16:creationId xmlns:a16="http://schemas.microsoft.com/office/drawing/2014/main" id="{49C8E28A-9DAB-4239-B3FE-375737D3D253}"/>
              </a:ext>
            </a:extLst>
          </p:cNvPr>
          <p:cNvSpPr/>
          <p:nvPr/>
        </p:nvSpPr>
        <p:spPr>
          <a:xfrm>
            <a:off x="369757" y="2476282"/>
            <a:ext cx="11452485" cy="1439566"/>
          </a:xfrm>
          <a:prstGeom prst="roundRect">
            <a:avLst/>
          </a:prstGeom>
          <a:solidFill>
            <a:schemeClr val="accent5">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 من هي أمه ؟ وإلى من ينتهي نسبها؟.</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  </a:t>
            </a:r>
            <a:endParaRPr kumimoji="0" lang="fr-FR" sz="1800" b="0"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7" name="TextBox 6">
            <a:extLst>
              <a:ext uri="{FF2B5EF4-FFF2-40B4-BE49-F238E27FC236}">
                <a16:creationId xmlns:a16="http://schemas.microsoft.com/office/drawing/2014/main" id="{5934FBCD-8E6D-47B4-BEA2-EEE6BB0F67CB}"/>
              </a:ext>
            </a:extLst>
          </p:cNvPr>
          <p:cNvSpPr txBox="1"/>
          <p:nvPr/>
        </p:nvSpPr>
        <p:spPr>
          <a:xfrm>
            <a:off x="519405" y="1445415"/>
            <a:ext cx="11153185" cy="954107"/>
          </a:xfrm>
          <a:prstGeom prst="rect">
            <a:avLst/>
          </a:prstGeom>
          <a:solidFill>
            <a:schemeClr val="accent6">
              <a:lumMod val="20000"/>
              <a:lumOff val="80000"/>
            </a:schemeClr>
          </a:solidFill>
        </p:spPr>
        <p:txBody>
          <a:bodyPr wrap="square" rtlCol="0">
            <a:spAutoFit/>
          </a:bodyPr>
          <a:lstStyle/>
          <a:p>
            <a:pPr lvl="0" algn="just" rtl="1">
              <a:defRPr/>
            </a:pPr>
            <a:r>
              <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الإمام جعفر الصادق هو أبو عبد الله جعفر بن محمد الباقر بن علي زين العابدين بن الحسين بن علي بن أبي طالب </a:t>
            </a:r>
            <a:r>
              <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sym typeface="AGA Arabesque" panose="05010101010101010101" pitchFamily="2" charset="2"/>
              </a:rPr>
              <a:t></a:t>
            </a:r>
            <a:r>
              <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 وينتهي نسبه إلى من جهة أبيه إلى علي بن أبي طالب </a:t>
            </a:r>
            <a:r>
              <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sym typeface="AGA Arabesque" panose="05010101010101010101" pitchFamily="2" charset="2"/>
              </a:rPr>
              <a:t></a:t>
            </a:r>
            <a:r>
              <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a:t>
            </a:r>
            <a:endParaRPr lang="ar-BH" sz="2800" b="1" dirty="0">
              <a:solidFill>
                <a:srgbClr val="FF0000"/>
              </a:solidFill>
              <a:latin typeface="Sakkal Majalla" panose="02000000000000000000" pitchFamily="2" charset="-78"/>
              <a:cs typeface="Sakkal Majalla" panose="02000000000000000000" pitchFamily="2" charset="-78"/>
            </a:endParaRPr>
          </a:p>
        </p:txBody>
      </p:sp>
      <p:sp>
        <p:nvSpPr>
          <p:cNvPr id="10" name="TextBox 9">
            <a:extLst>
              <a:ext uri="{FF2B5EF4-FFF2-40B4-BE49-F238E27FC236}">
                <a16:creationId xmlns:a16="http://schemas.microsoft.com/office/drawing/2014/main" id="{370C29C0-41EA-4E3B-91D0-2E6FAB922DD1}"/>
              </a:ext>
            </a:extLst>
          </p:cNvPr>
          <p:cNvSpPr txBox="1"/>
          <p:nvPr/>
        </p:nvSpPr>
        <p:spPr>
          <a:xfrm>
            <a:off x="519405" y="2917670"/>
            <a:ext cx="11153186" cy="954107"/>
          </a:xfrm>
          <a:prstGeom prst="rect">
            <a:avLst/>
          </a:prstGeom>
          <a:solidFill>
            <a:schemeClr val="accent5">
              <a:lumMod val="20000"/>
              <a:lumOff val="80000"/>
            </a:schemeClr>
          </a:solidFill>
        </p:spPr>
        <p:txBody>
          <a:bodyPr wrap="square" rtlCol="0">
            <a:spAutoFit/>
          </a:bodyPr>
          <a:lstStyle/>
          <a:p>
            <a:pPr algn="just" rtl="1">
              <a:defRPr/>
            </a:pPr>
            <a:r>
              <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أمُّه أمُّ فروة بنت القاسم بن محمد بن أبي بكر الصديق، وأمُّها أسماء بنت عبد الرحمن بن أبي بكر الصديق </a:t>
            </a:r>
            <a:r>
              <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sym typeface="AGA Arabesque" panose="05010101010101010101" pitchFamily="2" charset="2"/>
              </a:rPr>
              <a:t></a:t>
            </a:r>
            <a:r>
              <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 ولهذا اشتهر عنه قوله: ولدني أبو بكر الصديق مرتين. </a:t>
            </a:r>
          </a:p>
        </p:txBody>
      </p:sp>
      <p:sp>
        <p:nvSpPr>
          <p:cNvPr id="28" name="Cloud 27">
            <a:extLst>
              <a:ext uri="{FF2B5EF4-FFF2-40B4-BE49-F238E27FC236}">
                <a16:creationId xmlns:a16="http://schemas.microsoft.com/office/drawing/2014/main" id="{57D86063-73AC-434D-8AE5-3FFAB51FEDEF}"/>
              </a:ext>
            </a:extLst>
          </p:cNvPr>
          <p:cNvSpPr/>
          <p:nvPr/>
        </p:nvSpPr>
        <p:spPr>
          <a:xfrm>
            <a:off x="4937759" y="145858"/>
            <a:ext cx="2308827" cy="829752"/>
          </a:xfrm>
          <a:prstGeom prst="cloud">
            <a:avLst/>
          </a:prstGeom>
          <a:solidFill>
            <a:schemeClr val="accent1">
              <a:lumMod val="20000"/>
              <a:lumOff val="80000"/>
            </a:schemeClr>
          </a:solidFill>
          <a:ln>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الإجابة</a:t>
            </a:r>
            <a:endParaRPr kumimoji="0" lang="fr-FR"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2" name="Rectangle: Rounded Corners 3">
            <a:extLst>
              <a:ext uri="{FF2B5EF4-FFF2-40B4-BE49-F238E27FC236}">
                <a16:creationId xmlns:a16="http://schemas.microsoft.com/office/drawing/2014/main" id="{49C8E28A-9DAB-4239-B3FE-375737D3D253}"/>
              </a:ext>
            </a:extLst>
          </p:cNvPr>
          <p:cNvSpPr/>
          <p:nvPr/>
        </p:nvSpPr>
        <p:spPr>
          <a:xfrm>
            <a:off x="365934" y="3959930"/>
            <a:ext cx="11452485" cy="2414911"/>
          </a:xfrm>
          <a:prstGeom prst="roundRect">
            <a:avLst/>
          </a:prstGeom>
          <a:solidFill>
            <a:schemeClr val="accent4">
              <a:lumMod val="20000"/>
              <a:lumOff val="80000"/>
            </a:schemeClr>
          </a:solidFill>
          <a:ln>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defRPr/>
            </a:pPr>
            <a:r>
              <a:rPr lang="ar-BH" sz="2800" b="1" dirty="0">
                <a:solidFill>
                  <a:prstClr val="black"/>
                </a:solidFill>
                <a:latin typeface="Sakkal Majalla" panose="02000000000000000000" pitchFamily="2" charset="-78"/>
                <a:cs typeface="Sakkal Majalla" panose="02000000000000000000" pitchFamily="2" charset="-78"/>
              </a:rPr>
              <a:t>3- أين ولد الصادق؟ ومتى؟ وكيف كانت نشأته؟ </a:t>
            </a:r>
          </a:p>
          <a:p>
            <a:pPr lvl="0" algn="just" rtl="1">
              <a:defRPr/>
            </a:pPr>
            <a:r>
              <a:rPr lang="ar-BH" sz="3200" dirty="0">
                <a:solidFill>
                  <a:prstClr val="black"/>
                </a:solidFill>
                <a:latin typeface="Sakkal Majalla" panose="02000000000000000000" pitchFamily="2" charset="-78"/>
                <a:cs typeface="Sakkal Majalla" panose="02000000000000000000" pitchFamily="2" charset="-78"/>
              </a:rPr>
              <a:t>.................................................................................................................................................................... ..................................................................................................................................................................... .................................................................................................................................................................... .....................................................................................................................................................................</a:t>
            </a:r>
            <a:endParaRPr lang="ar-BH" dirty="0">
              <a:solidFill>
                <a:prstClr val="white"/>
              </a:solidFill>
              <a:latin typeface="Sakkal Majalla" panose="02000000000000000000" pitchFamily="2" charset="-78"/>
              <a:cs typeface="Sakkal Majalla" panose="02000000000000000000" pitchFamily="2" charset="-78"/>
            </a:endParaRPr>
          </a:p>
        </p:txBody>
      </p:sp>
      <p:sp>
        <p:nvSpPr>
          <p:cNvPr id="13" name="TextBox 12">
            <a:extLst>
              <a:ext uri="{FF2B5EF4-FFF2-40B4-BE49-F238E27FC236}">
                <a16:creationId xmlns:a16="http://schemas.microsoft.com/office/drawing/2014/main" id="{370C29C0-41EA-4E3B-91D0-2E6FAB922DD1}"/>
              </a:ext>
            </a:extLst>
          </p:cNvPr>
          <p:cNvSpPr txBox="1"/>
          <p:nvPr/>
        </p:nvSpPr>
        <p:spPr>
          <a:xfrm>
            <a:off x="488631" y="4441148"/>
            <a:ext cx="11207081" cy="1815882"/>
          </a:xfrm>
          <a:prstGeom prst="rect">
            <a:avLst/>
          </a:prstGeom>
          <a:solidFill>
            <a:schemeClr val="accent4">
              <a:lumMod val="20000"/>
              <a:lumOff val="80000"/>
            </a:schemeClr>
          </a:solidFill>
        </p:spPr>
        <p:txBody>
          <a:bodyPr wrap="square" rtlCol="0">
            <a:spAutoFit/>
          </a:bodyPr>
          <a:lstStyle/>
          <a:p>
            <a:pPr lvl="0" algn="just" rtl="1">
              <a:defRPr/>
            </a:pPr>
            <a:r>
              <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ولد الصادق بالمدينة المنورة سنة ثمانين للهجرة، في كَنَفِ بيتٍ كريم وفي ظل أبوين شريفين نشأ الصادق وترعرع، وكان ينهل من ثلاثة مناهل: أبوه محمد الباقر، وجدُّه علي زين العابدين بن الحسين، وجدُّه لأُمِّه القاسم بن محمد، وكان لكلٍّ من هؤلاء الثلاثة علمُه وفضلُه، وكذلك كان لنشأته بالمدينة واختلاطه بكبار التابعين وأخذه عنهم أثرٌ في تكوين شخصيته العلمية، واستواء معرفته وثقافته. </a:t>
            </a:r>
          </a:p>
        </p:txBody>
      </p:sp>
      <p:grpSp>
        <p:nvGrpSpPr>
          <p:cNvPr id="14" name="Group 13">
            <a:extLst>
              <a:ext uri="{FF2B5EF4-FFF2-40B4-BE49-F238E27FC236}">
                <a16:creationId xmlns:a16="http://schemas.microsoft.com/office/drawing/2014/main" id="{2D3F27DE-3B94-4EBC-BFCE-25493D407336}"/>
              </a:ext>
            </a:extLst>
          </p:cNvPr>
          <p:cNvGrpSpPr/>
          <p:nvPr/>
        </p:nvGrpSpPr>
        <p:grpSpPr>
          <a:xfrm>
            <a:off x="309489" y="6418912"/>
            <a:ext cx="11459469" cy="423042"/>
            <a:chOff x="309489" y="6418912"/>
            <a:chExt cx="11459469" cy="423042"/>
          </a:xfrm>
        </p:grpSpPr>
        <p:cxnSp>
          <p:nvCxnSpPr>
            <p:cNvPr id="15" name="Straight Connector 14">
              <a:extLst>
                <a:ext uri="{FF2B5EF4-FFF2-40B4-BE49-F238E27FC236}">
                  <a16:creationId xmlns:a16="http://schemas.microsoft.com/office/drawing/2014/main" id="{8AEA751F-4A49-4351-9979-57F288193E8C}"/>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1E38FA7-2EEA-4FE0-A4D3-0DE64136A728}"/>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8" name="Title 1">
            <a:extLst>
              <a:ext uri="{FF2B5EF4-FFF2-40B4-BE49-F238E27FC236}">
                <a16:creationId xmlns:a16="http://schemas.microsoft.com/office/drawing/2014/main" id="{CF2591E3-31CF-4C48-8209-2C938B0BDA35}"/>
              </a:ext>
            </a:extLst>
          </p:cNvPr>
          <p:cNvSpPr txBox="1">
            <a:spLocks/>
          </p:cNvSpPr>
          <p:nvPr/>
        </p:nvSpPr>
        <p:spPr>
          <a:xfrm>
            <a:off x="149226" y="76448"/>
            <a:ext cx="2965933"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BH" sz="20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الإمام جعفر الصادق (دين 214)</a:t>
            </a:r>
          </a:p>
        </p:txBody>
      </p:sp>
    </p:spTree>
    <p:extLst>
      <p:ext uri="{BB962C8B-B14F-4D97-AF65-F5344CB8AC3E}">
        <p14:creationId xmlns:p14="http://schemas.microsoft.com/office/powerpoint/2010/main" val="3090326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000"/>
                                        <p:tgtEl>
                                          <p:spTgt spid="9"/>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ppt_x</p:attrName>
                                        </p:attrNameLst>
                                      </p:cBhvr>
                                      <p:tavLst>
                                        <p:tav tm="0">
                                          <p:val>
                                            <p:strVal val="#ppt_x"/>
                                          </p:val>
                                        </p:tav>
                                        <p:tav tm="100000">
                                          <p:val>
                                            <p:strVal val="#ppt_x"/>
                                          </p:val>
                                        </p:tav>
                                      </p:tavLst>
                                    </p:anim>
                                    <p:anim calcmode="lin" valueType="num">
                                      <p:cBhvr>
                                        <p:cTn id="13" dur="2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47"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ppt_x</p:attrName>
                                        </p:attrNameLst>
                                      </p:cBhvr>
                                      <p:tavLst>
                                        <p:tav tm="0">
                                          <p:val>
                                            <p:strVal val="#ppt_x"/>
                                          </p:val>
                                        </p:tav>
                                        <p:tav tm="100000">
                                          <p:val>
                                            <p:strVal val="#ppt_x"/>
                                          </p:val>
                                        </p:tav>
                                      </p:tavLst>
                                    </p:anim>
                                    <p:anim calcmode="lin" valueType="num">
                                      <p:cBhvr>
                                        <p:cTn id="19" dur="2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6000"/>
                            </p:stCondLst>
                            <p:childTnLst>
                              <p:par>
                                <p:cTn id="21" presetID="47"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anim calcmode="lin" valueType="num">
                                      <p:cBhvr>
                                        <p:cTn id="24" dur="2000" fill="hold"/>
                                        <p:tgtEl>
                                          <p:spTgt spid="12"/>
                                        </p:tgtEl>
                                        <p:attrNameLst>
                                          <p:attrName>ppt_x</p:attrName>
                                        </p:attrNameLst>
                                      </p:cBhvr>
                                      <p:tavLst>
                                        <p:tav tm="0">
                                          <p:val>
                                            <p:strVal val="#ppt_x"/>
                                          </p:val>
                                        </p:tav>
                                        <p:tav tm="100000">
                                          <p:val>
                                            <p:strVal val="#ppt_x"/>
                                          </p:val>
                                        </p:tav>
                                      </p:tavLst>
                                    </p:anim>
                                    <p:anim calcmode="lin" valueType="num">
                                      <p:cBhvr>
                                        <p:cTn id="25"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2000"/>
                                        <p:tgtEl>
                                          <p:spTgt spid="28"/>
                                        </p:tgtEl>
                                      </p:cBhvr>
                                    </p:animEffect>
                                    <p:anim calcmode="lin" valueType="num">
                                      <p:cBhvr>
                                        <p:cTn id="31" dur="2000" fill="hold"/>
                                        <p:tgtEl>
                                          <p:spTgt spid="28"/>
                                        </p:tgtEl>
                                        <p:attrNameLst>
                                          <p:attrName>ppt_w</p:attrName>
                                        </p:attrNameLst>
                                      </p:cBhvr>
                                      <p:tavLst>
                                        <p:tav tm="0" fmla="#ppt_w*sin(2.5*pi*$)">
                                          <p:val>
                                            <p:fltVal val="0"/>
                                          </p:val>
                                        </p:tav>
                                        <p:tav tm="100000">
                                          <p:val>
                                            <p:fltVal val="1"/>
                                          </p:val>
                                        </p:tav>
                                      </p:tavLst>
                                    </p:anim>
                                    <p:anim calcmode="lin" valueType="num">
                                      <p:cBhvr>
                                        <p:cTn id="32" dur="20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ircle(in)">
                                      <p:cBhvr>
                                        <p:cTn id="4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4" grpId="0" animBg="1"/>
      <p:bldP spid="7" grpId="0" animBg="1"/>
      <p:bldP spid="10" grpId="0" animBg="1"/>
      <p:bldP spid="28"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6665D228-919F-4AF2-BCFA-1BA849A3DAF0}"/>
              </a:ext>
            </a:extLst>
          </p:cNvPr>
          <p:cNvSpPr/>
          <p:nvPr/>
        </p:nvSpPr>
        <p:spPr>
          <a:xfrm>
            <a:off x="9254206" y="282051"/>
            <a:ext cx="2568033" cy="676523"/>
          </a:xfrm>
          <a:prstGeom prst="roundRect">
            <a:avLst/>
          </a:prstGeom>
          <a:solidFill>
            <a:schemeClr val="accent1">
              <a:lumMod val="40000"/>
              <a:lumOff val="60000"/>
            </a:schemeClr>
          </a:solidFill>
          <a:ln w="28575">
            <a:solidFill>
              <a:schemeClr val="accent5">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تقويم ختامي</a:t>
            </a:r>
            <a:r>
              <a:rPr kumimoji="0" lang="en-US" sz="36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a:t>
            </a:r>
          </a:p>
        </p:txBody>
      </p:sp>
      <p:sp>
        <p:nvSpPr>
          <p:cNvPr id="3" name="Rectangle: Rounded Corners 2">
            <a:extLst>
              <a:ext uri="{FF2B5EF4-FFF2-40B4-BE49-F238E27FC236}">
                <a16:creationId xmlns:a16="http://schemas.microsoft.com/office/drawing/2014/main" id="{D6686134-B6C4-4193-A817-EC9C2D407563}"/>
              </a:ext>
            </a:extLst>
          </p:cNvPr>
          <p:cNvSpPr/>
          <p:nvPr/>
        </p:nvSpPr>
        <p:spPr>
          <a:xfrm>
            <a:off x="365934" y="1027356"/>
            <a:ext cx="11452485" cy="2595743"/>
          </a:xfrm>
          <a:custGeom>
            <a:avLst/>
            <a:gdLst>
              <a:gd name="connsiteX0" fmla="*/ 0 w 11452485"/>
              <a:gd name="connsiteY0" fmla="*/ 432632 h 2595743"/>
              <a:gd name="connsiteX1" fmla="*/ 432632 w 11452485"/>
              <a:gd name="connsiteY1" fmla="*/ 0 h 2595743"/>
              <a:gd name="connsiteX2" fmla="*/ 1232555 w 11452485"/>
              <a:gd name="connsiteY2" fmla="*/ 0 h 2595743"/>
              <a:gd name="connsiteX3" fmla="*/ 2032479 w 11452485"/>
              <a:gd name="connsiteY3" fmla="*/ 0 h 2595743"/>
              <a:gd name="connsiteX4" fmla="*/ 2303041 w 11452485"/>
              <a:gd name="connsiteY4" fmla="*/ 0 h 2595743"/>
              <a:gd name="connsiteX5" fmla="*/ 2997092 w 11452485"/>
              <a:gd name="connsiteY5" fmla="*/ 0 h 2595743"/>
              <a:gd name="connsiteX6" fmla="*/ 3267655 w 11452485"/>
              <a:gd name="connsiteY6" fmla="*/ 0 h 2595743"/>
              <a:gd name="connsiteX7" fmla="*/ 3961706 w 11452485"/>
              <a:gd name="connsiteY7" fmla="*/ 0 h 2595743"/>
              <a:gd name="connsiteX8" fmla="*/ 4338140 w 11452485"/>
              <a:gd name="connsiteY8" fmla="*/ 0 h 2595743"/>
              <a:gd name="connsiteX9" fmla="*/ 4608703 w 11452485"/>
              <a:gd name="connsiteY9" fmla="*/ 0 h 2595743"/>
              <a:gd name="connsiteX10" fmla="*/ 4879265 w 11452485"/>
              <a:gd name="connsiteY10" fmla="*/ 0 h 2595743"/>
              <a:gd name="connsiteX11" fmla="*/ 5573316 w 11452485"/>
              <a:gd name="connsiteY11" fmla="*/ 0 h 2595743"/>
              <a:gd name="connsiteX12" fmla="*/ 6055623 w 11452485"/>
              <a:gd name="connsiteY12" fmla="*/ 0 h 2595743"/>
              <a:gd name="connsiteX13" fmla="*/ 6749674 w 11452485"/>
              <a:gd name="connsiteY13" fmla="*/ 0 h 2595743"/>
              <a:gd name="connsiteX14" fmla="*/ 7020236 w 11452485"/>
              <a:gd name="connsiteY14" fmla="*/ 0 h 2595743"/>
              <a:gd name="connsiteX15" fmla="*/ 7714287 w 11452485"/>
              <a:gd name="connsiteY15" fmla="*/ 0 h 2595743"/>
              <a:gd name="connsiteX16" fmla="*/ 8514211 w 11452485"/>
              <a:gd name="connsiteY16" fmla="*/ 0 h 2595743"/>
              <a:gd name="connsiteX17" fmla="*/ 8996517 w 11452485"/>
              <a:gd name="connsiteY17" fmla="*/ 0 h 2595743"/>
              <a:gd name="connsiteX18" fmla="*/ 9796441 w 11452485"/>
              <a:gd name="connsiteY18" fmla="*/ 0 h 2595743"/>
              <a:gd name="connsiteX19" fmla="*/ 10490492 w 11452485"/>
              <a:gd name="connsiteY19" fmla="*/ 0 h 2595743"/>
              <a:gd name="connsiteX20" fmla="*/ 11019853 w 11452485"/>
              <a:gd name="connsiteY20" fmla="*/ 0 h 2595743"/>
              <a:gd name="connsiteX21" fmla="*/ 11452485 w 11452485"/>
              <a:gd name="connsiteY21" fmla="*/ 432632 h 2595743"/>
              <a:gd name="connsiteX22" fmla="*/ 11452485 w 11452485"/>
              <a:gd name="connsiteY22" fmla="*/ 1026763 h 2595743"/>
              <a:gd name="connsiteX23" fmla="*/ 11452485 w 11452485"/>
              <a:gd name="connsiteY23" fmla="*/ 1568980 h 2595743"/>
              <a:gd name="connsiteX24" fmla="*/ 11452485 w 11452485"/>
              <a:gd name="connsiteY24" fmla="*/ 2163111 h 2595743"/>
              <a:gd name="connsiteX25" fmla="*/ 11019853 w 11452485"/>
              <a:gd name="connsiteY25" fmla="*/ 2595743 h 2595743"/>
              <a:gd name="connsiteX26" fmla="*/ 10537546 w 11452485"/>
              <a:gd name="connsiteY26" fmla="*/ 2595743 h 2595743"/>
              <a:gd name="connsiteX27" fmla="*/ 10161112 w 11452485"/>
              <a:gd name="connsiteY27" fmla="*/ 2595743 h 2595743"/>
              <a:gd name="connsiteX28" fmla="*/ 9361188 w 11452485"/>
              <a:gd name="connsiteY28" fmla="*/ 2595743 h 2595743"/>
              <a:gd name="connsiteX29" fmla="*/ 9090626 w 11452485"/>
              <a:gd name="connsiteY29" fmla="*/ 2595743 h 2595743"/>
              <a:gd name="connsiteX30" fmla="*/ 8820064 w 11452485"/>
              <a:gd name="connsiteY30" fmla="*/ 2595743 h 2595743"/>
              <a:gd name="connsiteX31" fmla="*/ 8549501 w 11452485"/>
              <a:gd name="connsiteY31" fmla="*/ 2595743 h 2595743"/>
              <a:gd name="connsiteX32" fmla="*/ 8067195 w 11452485"/>
              <a:gd name="connsiteY32" fmla="*/ 2595743 h 2595743"/>
              <a:gd name="connsiteX33" fmla="*/ 7690760 w 11452485"/>
              <a:gd name="connsiteY33" fmla="*/ 2595743 h 2595743"/>
              <a:gd name="connsiteX34" fmla="*/ 6996709 w 11452485"/>
              <a:gd name="connsiteY34" fmla="*/ 2595743 h 2595743"/>
              <a:gd name="connsiteX35" fmla="*/ 6620274 w 11452485"/>
              <a:gd name="connsiteY35" fmla="*/ 2595743 h 2595743"/>
              <a:gd name="connsiteX36" fmla="*/ 6137968 w 11452485"/>
              <a:gd name="connsiteY36" fmla="*/ 2595743 h 2595743"/>
              <a:gd name="connsiteX37" fmla="*/ 5655661 w 11452485"/>
              <a:gd name="connsiteY37" fmla="*/ 2595743 h 2595743"/>
              <a:gd name="connsiteX38" fmla="*/ 5279227 w 11452485"/>
              <a:gd name="connsiteY38" fmla="*/ 2595743 h 2595743"/>
              <a:gd name="connsiteX39" fmla="*/ 4585175 w 11452485"/>
              <a:gd name="connsiteY39" fmla="*/ 2595743 h 2595743"/>
              <a:gd name="connsiteX40" fmla="*/ 3996996 w 11452485"/>
              <a:gd name="connsiteY40" fmla="*/ 2595743 h 2595743"/>
              <a:gd name="connsiteX41" fmla="*/ 3726434 w 11452485"/>
              <a:gd name="connsiteY41" fmla="*/ 2595743 h 2595743"/>
              <a:gd name="connsiteX42" fmla="*/ 3032383 w 11452485"/>
              <a:gd name="connsiteY42" fmla="*/ 2595743 h 2595743"/>
              <a:gd name="connsiteX43" fmla="*/ 2655948 w 11452485"/>
              <a:gd name="connsiteY43" fmla="*/ 2595743 h 2595743"/>
              <a:gd name="connsiteX44" fmla="*/ 2067769 w 11452485"/>
              <a:gd name="connsiteY44" fmla="*/ 2595743 h 2595743"/>
              <a:gd name="connsiteX45" fmla="*/ 1267846 w 11452485"/>
              <a:gd name="connsiteY45" fmla="*/ 2595743 h 2595743"/>
              <a:gd name="connsiteX46" fmla="*/ 432632 w 11452485"/>
              <a:gd name="connsiteY46" fmla="*/ 2595743 h 2595743"/>
              <a:gd name="connsiteX47" fmla="*/ 0 w 11452485"/>
              <a:gd name="connsiteY47" fmla="*/ 2163111 h 2595743"/>
              <a:gd name="connsiteX48" fmla="*/ 0 w 11452485"/>
              <a:gd name="connsiteY48" fmla="*/ 1568980 h 2595743"/>
              <a:gd name="connsiteX49" fmla="*/ 0 w 11452485"/>
              <a:gd name="connsiteY49" fmla="*/ 974849 h 2595743"/>
              <a:gd name="connsiteX50" fmla="*/ 0 w 11452485"/>
              <a:gd name="connsiteY50" fmla="*/ 432632 h 259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452485" h="2595743" fill="none" extrusionOk="0">
                <a:moveTo>
                  <a:pt x="0" y="432632"/>
                </a:moveTo>
                <a:cubicBezTo>
                  <a:pt x="28016" y="162551"/>
                  <a:pt x="192569" y="-27012"/>
                  <a:pt x="432632" y="0"/>
                </a:cubicBezTo>
                <a:cubicBezTo>
                  <a:pt x="687388" y="-70423"/>
                  <a:pt x="1005250" y="73940"/>
                  <a:pt x="1232555" y="0"/>
                </a:cubicBezTo>
                <a:cubicBezTo>
                  <a:pt x="1459860" y="-73940"/>
                  <a:pt x="1793669" y="36266"/>
                  <a:pt x="2032479" y="0"/>
                </a:cubicBezTo>
                <a:cubicBezTo>
                  <a:pt x="2271289" y="-36266"/>
                  <a:pt x="2237561" y="10373"/>
                  <a:pt x="2303041" y="0"/>
                </a:cubicBezTo>
                <a:cubicBezTo>
                  <a:pt x="2368521" y="-10373"/>
                  <a:pt x="2826913" y="10585"/>
                  <a:pt x="2997092" y="0"/>
                </a:cubicBezTo>
                <a:cubicBezTo>
                  <a:pt x="3167271" y="-10585"/>
                  <a:pt x="3154957" y="11062"/>
                  <a:pt x="3267655" y="0"/>
                </a:cubicBezTo>
                <a:cubicBezTo>
                  <a:pt x="3380353" y="-11062"/>
                  <a:pt x="3802903" y="58414"/>
                  <a:pt x="3961706" y="0"/>
                </a:cubicBezTo>
                <a:cubicBezTo>
                  <a:pt x="4120509" y="-58414"/>
                  <a:pt x="4181520" y="1100"/>
                  <a:pt x="4338140" y="0"/>
                </a:cubicBezTo>
                <a:cubicBezTo>
                  <a:pt x="4494760" y="-1100"/>
                  <a:pt x="4511726" y="11329"/>
                  <a:pt x="4608703" y="0"/>
                </a:cubicBezTo>
                <a:cubicBezTo>
                  <a:pt x="4705680" y="-11329"/>
                  <a:pt x="4749235" y="30236"/>
                  <a:pt x="4879265" y="0"/>
                </a:cubicBezTo>
                <a:cubicBezTo>
                  <a:pt x="5009295" y="-30236"/>
                  <a:pt x="5360145" y="37095"/>
                  <a:pt x="5573316" y="0"/>
                </a:cubicBezTo>
                <a:cubicBezTo>
                  <a:pt x="5786487" y="-37095"/>
                  <a:pt x="5930748" y="57588"/>
                  <a:pt x="6055623" y="0"/>
                </a:cubicBezTo>
                <a:cubicBezTo>
                  <a:pt x="6180498" y="-57588"/>
                  <a:pt x="6526982" y="34391"/>
                  <a:pt x="6749674" y="0"/>
                </a:cubicBezTo>
                <a:cubicBezTo>
                  <a:pt x="6972366" y="-34391"/>
                  <a:pt x="6888299" y="12408"/>
                  <a:pt x="7020236" y="0"/>
                </a:cubicBezTo>
                <a:cubicBezTo>
                  <a:pt x="7152173" y="-12408"/>
                  <a:pt x="7439965" y="28780"/>
                  <a:pt x="7714287" y="0"/>
                </a:cubicBezTo>
                <a:cubicBezTo>
                  <a:pt x="7988609" y="-28780"/>
                  <a:pt x="8330204" y="3950"/>
                  <a:pt x="8514211" y="0"/>
                </a:cubicBezTo>
                <a:cubicBezTo>
                  <a:pt x="8698218" y="-3950"/>
                  <a:pt x="8804897" y="50658"/>
                  <a:pt x="8996517" y="0"/>
                </a:cubicBezTo>
                <a:cubicBezTo>
                  <a:pt x="9188137" y="-50658"/>
                  <a:pt x="9441127" y="25238"/>
                  <a:pt x="9796441" y="0"/>
                </a:cubicBezTo>
                <a:cubicBezTo>
                  <a:pt x="10151755" y="-25238"/>
                  <a:pt x="10330687" y="71446"/>
                  <a:pt x="10490492" y="0"/>
                </a:cubicBezTo>
                <a:cubicBezTo>
                  <a:pt x="10650297" y="-71446"/>
                  <a:pt x="10913198" y="15274"/>
                  <a:pt x="11019853" y="0"/>
                </a:cubicBezTo>
                <a:cubicBezTo>
                  <a:pt x="11234576" y="39314"/>
                  <a:pt x="11425232" y="180099"/>
                  <a:pt x="11452485" y="432632"/>
                </a:cubicBezTo>
                <a:cubicBezTo>
                  <a:pt x="11453375" y="661022"/>
                  <a:pt x="11395487" y="775194"/>
                  <a:pt x="11452485" y="1026763"/>
                </a:cubicBezTo>
                <a:cubicBezTo>
                  <a:pt x="11509483" y="1278332"/>
                  <a:pt x="11425025" y="1410318"/>
                  <a:pt x="11452485" y="1568980"/>
                </a:cubicBezTo>
                <a:cubicBezTo>
                  <a:pt x="11479945" y="1727642"/>
                  <a:pt x="11443301" y="1953842"/>
                  <a:pt x="11452485" y="2163111"/>
                </a:cubicBezTo>
                <a:cubicBezTo>
                  <a:pt x="11403664" y="2376743"/>
                  <a:pt x="11325973" y="2597746"/>
                  <a:pt x="11019853" y="2595743"/>
                </a:cubicBezTo>
                <a:cubicBezTo>
                  <a:pt x="10905905" y="2653490"/>
                  <a:pt x="10752654" y="2572302"/>
                  <a:pt x="10537546" y="2595743"/>
                </a:cubicBezTo>
                <a:cubicBezTo>
                  <a:pt x="10322438" y="2619184"/>
                  <a:pt x="10316207" y="2556711"/>
                  <a:pt x="10161112" y="2595743"/>
                </a:cubicBezTo>
                <a:cubicBezTo>
                  <a:pt x="10006017" y="2634775"/>
                  <a:pt x="9760860" y="2503982"/>
                  <a:pt x="9361188" y="2595743"/>
                </a:cubicBezTo>
                <a:cubicBezTo>
                  <a:pt x="8961516" y="2687504"/>
                  <a:pt x="9161325" y="2591145"/>
                  <a:pt x="9090626" y="2595743"/>
                </a:cubicBezTo>
                <a:cubicBezTo>
                  <a:pt x="9019927" y="2600341"/>
                  <a:pt x="8891348" y="2566008"/>
                  <a:pt x="8820064" y="2595743"/>
                </a:cubicBezTo>
                <a:cubicBezTo>
                  <a:pt x="8748780" y="2625478"/>
                  <a:pt x="8647485" y="2592762"/>
                  <a:pt x="8549501" y="2595743"/>
                </a:cubicBezTo>
                <a:cubicBezTo>
                  <a:pt x="8451517" y="2598724"/>
                  <a:pt x="8186514" y="2557392"/>
                  <a:pt x="8067195" y="2595743"/>
                </a:cubicBezTo>
                <a:cubicBezTo>
                  <a:pt x="7947876" y="2634094"/>
                  <a:pt x="7800988" y="2555761"/>
                  <a:pt x="7690760" y="2595743"/>
                </a:cubicBezTo>
                <a:cubicBezTo>
                  <a:pt x="7580532" y="2635725"/>
                  <a:pt x="7211987" y="2580513"/>
                  <a:pt x="6996709" y="2595743"/>
                </a:cubicBezTo>
                <a:cubicBezTo>
                  <a:pt x="6781431" y="2610973"/>
                  <a:pt x="6712972" y="2582766"/>
                  <a:pt x="6620274" y="2595743"/>
                </a:cubicBezTo>
                <a:cubicBezTo>
                  <a:pt x="6527576" y="2608720"/>
                  <a:pt x="6373104" y="2569473"/>
                  <a:pt x="6137968" y="2595743"/>
                </a:cubicBezTo>
                <a:cubicBezTo>
                  <a:pt x="5902832" y="2622013"/>
                  <a:pt x="5769286" y="2559739"/>
                  <a:pt x="5655661" y="2595743"/>
                </a:cubicBezTo>
                <a:cubicBezTo>
                  <a:pt x="5542036" y="2631747"/>
                  <a:pt x="5426646" y="2562586"/>
                  <a:pt x="5279227" y="2595743"/>
                </a:cubicBezTo>
                <a:cubicBezTo>
                  <a:pt x="5131808" y="2628900"/>
                  <a:pt x="4838042" y="2532715"/>
                  <a:pt x="4585175" y="2595743"/>
                </a:cubicBezTo>
                <a:cubicBezTo>
                  <a:pt x="4332308" y="2658771"/>
                  <a:pt x="4182476" y="2548916"/>
                  <a:pt x="3996996" y="2595743"/>
                </a:cubicBezTo>
                <a:cubicBezTo>
                  <a:pt x="3811516" y="2642570"/>
                  <a:pt x="3857909" y="2563788"/>
                  <a:pt x="3726434" y="2595743"/>
                </a:cubicBezTo>
                <a:cubicBezTo>
                  <a:pt x="3594959" y="2627698"/>
                  <a:pt x="3331471" y="2556592"/>
                  <a:pt x="3032383" y="2595743"/>
                </a:cubicBezTo>
                <a:cubicBezTo>
                  <a:pt x="2733295" y="2634894"/>
                  <a:pt x="2755016" y="2595514"/>
                  <a:pt x="2655948" y="2595743"/>
                </a:cubicBezTo>
                <a:cubicBezTo>
                  <a:pt x="2556880" y="2595972"/>
                  <a:pt x="2280542" y="2532941"/>
                  <a:pt x="2067769" y="2595743"/>
                </a:cubicBezTo>
                <a:cubicBezTo>
                  <a:pt x="1854996" y="2658545"/>
                  <a:pt x="1626489" y="2500582"/>
                  <a:pt x="1267846" y="2595743"/>
                </a:cubicBezTo>
                <a:cubicBezTo>
                  <a:pt x="909203" y="2690904"/>
                  <a:pt x="822245" y="2496045"/>
                  <a:pt x="432632" y="2595743"/>
                </a:cubicBezTo>
                <a:cubicBezTo>
                  <a:pt x="165160" y="2584567"/>
                  <a:pt x="12076" y="2412478"/>
                  <a:pt x="0" y="2163111"/>
                </a:cubicBezTo>
                <a:cubicBezTo>
                  <a:pt x="-59211" y="2005759"/>
                  <a:pt x="27562" y="1703143"/>
                  <a:pt x="0" y="1568980"/>
                </a:cubicBezTo>
                <a:cubicBezTo>
                  <a:pt x="-27562" y="1434817"/>
                  <a:pt x="11784" y="1184038"/>
                  <a:pt x="0" y="974849"/>
                </a:cubicBezTo>
                <a:cubicBezTo>
                  <a:pt x="-11784" y="765660"/>
                  <a:pt x="30120" y="703698"/>
                  <a:pt x="0" y="432632"/>
                </a:cubicBezTo>
                <a:close/>
              </a:path>
              <a:path w="11452485" h="2595743" stroke="0" extrusionOk="0">
                <a:moveTo>
                  <a:pt x="0" y="432632"/>
                </a:moveTo>
                <a:cubicBezTo>
                  <a:pt x="-13981" y="195067"/>
                  <a:pt x="181158" y="-28771"/>
                  <a:pt x="432632" y="0"/>
                </a:cubicBezTo>
                <a:cubicBezTo>
                  <a:pt x="600827" y="-40676"/>
                  <a:pt x="627466" y="9345"/>
                  <a:pt x="809067" y="0"/>
                </a:cubicBezTo>
                <a:cubicBezTo>
                  <a:pt x="990668" y="-9345"/>
                  <a:pt x="1277528" y="15327"/>
                  <a:pt x="1397245" y="0"/>
                </a:cubicBezTo>
                <a:cubicBezTo>
                  <a:pt x="1516962" y="-15327"/>
                  <a:pt x="1973013" y="56270"/>
                  <a:pt x="2197169" y="0"/>
                </a:cubicBezTo>
                <a:cubicBezTo>
                  <a:pt x="2421325" y="-56270"/>
                  <a:pt x="2780739" y="43783"/>
                  <a:pt x="2997092" y="0"/>
                </a:cubicBezTo>
                <a:cubicBezTo>
                  <a:pt x="3213445" y="-43783"/>
                  <a:pt x="3479806" y="65796"/>
                  <a:pt x="3797016" y="0"/>
                </a:cubicBezTo>
                <a:cubicBezTo>
                  <a:pt x="4114226" y="-65796"/>
                  <a:pt x="3996178" y="19908"/>
                  <a:pt x="4173450" y="0"/>
                </a:cubicBezTo>
                <a:cubicBezTo>
                  <a:pt x="4350722" y="-19908"/>
                  <a:pt x="4585490" y="17431"/>
                  <a:pt x="4867501" y="0"/>
                </a:cubicBezTo>
                <a:cubicBezTo>
                  <a:pt x="5149512" y="-17431"/>
                  <a:pt x="5051925" y="5612"/>
                  <a:pt x="5138064" y="0"/>
                </a:cubicBezTo>
                <a:cubicBezTo>
                  <a:pt x="5224203" y="-5612"/>
                  <a:pt x="5558860" y="35971"/>
                  <a:pt x="5726243" y="0"/>
                </a:cubicBezTo>
                <a:cubicBezTo>
                  <a:pt x="5893626" y="-35971"/>
                  <a:pt x="6088645" y="56515"/>
                  <a:pt x="6420294" y="0"/>
                </a:cubicBezTo>
                <a:cubicBezTo>
                  <a:pt x="6751943" y="-56515"/>
                  <a:pt x="6699302" y="54287"/>
                  <a:pt x="6902600" y="0"/>
                </a:cubicBezTo>
                <a:cubicBezTo>
                  <a:pt x="7105898" y="-54287"/>
                  <a:pt x="7081862" y="15292"/>
                  <a:pt x="7173163" y="0"/>
                </a:cubicBezTo>
                <a:cubicBezTo>
                  <a:pt x="7264464" y="-15292"/>
                  <a:pt x="7315046" y="3173"/>
                  <a:pt x="7443725" y="0"/>
                </a:cubicBezTo>
                <a:cubicBezTo>
                  <a:pt x="7572404" y="-3173"/>
                  <a:pt x="7610989" y="15924"/>
                  <a:pt x="7714287" y="0"/>
                </a:cubicBezTo>
                <a:cubicBezTo>
                  <a:pt x="7817585" y="-15924"/>
                  <a:pt x="8252433" y="38630"/>
                  <a:pt x="8408338" y="0"/>
                </a:cubicBezTo>
                <a:cubicBezTo>
                  <a:pt x="8564243" y="-38630"/>
                  <a:pt x="9011861" y="18680"/>
                  <a:pt x="9208262" y="0"/>
                </a:cubicBezTo>
                <a:cubicBezTo>
                  <a:pt x="9404663" y="-18680"/>
                  <a:pt x="9379547" y="30747"/>
                  <a:pt x="9478824" y="0"/>
                </a:cubicBezTo>
                <a:cubicBezTo>
                  <a:pt x="9578101" y="-30747"/>
                  <a:pt x="9769454" y="19951"/>
                  <a:pt x="9855259" y="0"/>
                </a:cubicBezTo>
                <a:cubicBezTo>
                  <a:pt x="9941065" y="-19951"/>
                  <a:pt x="10780083" y="52130"/>
                  <a:pt x="11019853" y="0"/>
                </a:cubicBezTo>
                <a:cubicBezTo>
                  <a:pt x="11285019" y="-26898"/>
                  <a:pt x="11461500" y="185170"/>
                  <a:pt x="11452485" y="432632"/>
                </a:cubicBezTo>
                <a:cubicBezTo>
                  <a:pt x="11483060" y="693812"/>
                  <a:pt x="11433258" y="793856"/>
                  <a:pt x="11452485" y="1009458"/>
                </a:cubicBezTo>
                <a:cubicBezTo>
                  <a:pt x="11471712" y="1225060"/>
                  <a:pt x="11440998" y="1411257"/>
                  <a:pt x="11452485" y="1568980"/>
                </a:cubicBezTo>
                <a:cubicBezTo>
                  <a:pt x="11463972" y="1726703"/>
                  <a:pt x="11402221" y="2001554"/>
                  <a:pt x="11452485" y="2163111"/>
                </a:cubicBezTo>
                <a:cubicBezTo>
                  <a:pt x="11434707" y="2383007"/>
                  <a:pt x="11259335" y="2590497"/>
                  <a:pt x="11019853" y="2595743"/>
                </a:cubicBezTo>
                <a:cubicBezTo>
                  <a:pt x="10760818" y="2599224"/>
                  <a:pt x="10539545" y="2590766"/>
                  <a:pt x="10325802" y="2595743"/>
                </a:cubicBezTo>
                <a:cubicBezTo>
                  <a:pt x="10112059" y="2600720"/>
                  <a:pt x="10066412" y="2564537"/>
                  <a:pt x="9949367" y="2595743"/>
                </a:cubicBezTo>
                <a:cubicBezTo>
                  <a:pt x="9832322" y="2626949"/>
                  <a:pt x="9590467" y="2532339"/>
                  <a:pt x="9255316" y="2595743"/>
                </a:cubicBezTo>
                <a:cubicBezTo>
                  <a:pt x="8920165" y="2659147"/>
                  <a:pt x="9100707" y="2584955"/>
                  <a:pt x="8984754" y="2595743"/>
                </a:cubicBezTo>
                <a:cubicBezTo>
                  <a:pt x="8868801" y="2606531"/>
                  <a:pt x="8817859" y="2568569"/>
                  <a:pt x="8714192" y="2595743"/>
                </a:cubicBezTo>
                <a:cubicBezTo>
                  <a:pt x="8610525" y="2622917"/>
                  <a:pt x="8576618" y="2593853"/>
                  <a:pt x="8443629" y="2595743"/>
                </a:cubicBezTo>
                <a:cubicBezTo>
                  <a:pt x="8310640" y="2597633"/>
                  <a:pt x="8173995" y="2555304"/>
                  <a:pt x="8067195" y="2595743"/>
                </a:cubicBezTo>
                <a:cubicBezTo>
                  <a:pt x="7960395" y="2636182"/>
                  <a:pt x="7651981" y="2522384"/>
                  <a:pt x="7373144" y="2595743"/>
                </a:cubicBezTo>
                <a:cubicBezTo>
                  <a:pt x="7094307" y="2669102"/>
                  <a:pt x="6952569" y="2552008"/>
                  <a:pt x="6784965" y="2595743"/>
                </a:cubicBezTo>
                <a:cubicBezTo>
                  <a:pt x="6617361" y="2639478"/>
                  <a:pt x="6276310" y="2562398"/>
                  <a:pt x="6090913" y="2595743"/>
                </a:cubicBezTo>
                <a:cubicBezTo>
                  <a:pt x="5905516" y="2629088"/>
                  <a:pt x="5717395" y="2545297"/>
                  <a:pt x="5396862" y="2595743"/>
                </a:cubicBezTo>
                <a:cubicBezTo>
                  <a:pt x="5076329" y="2646189"/>
                  <a:pt x="5038961" y="2546388"/>
                  <a:pt x="4914556" y="2595743"/>
                </a:cubicBezTo>
                <a:cubicBezTo>
                  <a:pt x="4790151" y="2645098"/>
                  <a:pt x="4425650" y="2542161"/>
                  <a:pt x="4114632" y="2595743"/>
                </a:cubicBezTo>
                <a:cubicBezTo>
                  <a:pt x="3803614" y="2649325"/>
                  <a:pt x="3755312" y="2534982"/>
                  <a:pt x="3420581" y="2595743"/>
                </a:cubicBezTo>
                <a:cubicBezTo>
                  <a:pt x="3085850" y="2656504"/>
                  <a:pt x="2902632" y="2526750"/>
                  <a:pt x="2726530" y="2595743"/>
                </a:cubicBezTo>
                <a:cubicBezTo>
                  <a:pt x="2550428" y="2664736"/>
                  <a:pt x="2107525" y="2563477"/>
                  <a:pt x="1926607" y="2595743"/>
                </a:cubicBezTo>
                <a:cubicBezTo>
                  <a:pt x="1745689" y="2628009"/>
                  <a:pt x="1651170" y="2585476"/>
                  <a:pt x="1550172" y="2595743"/>
                </a:cubicBezTo>
                <a:cubicBezTo>
                  <a:pt x="1449174" y="2606010"/>
                  <a:pt x="1177807" y="2538487"/>
                  <a:pt x="1067865" y="2595743"/>
                </a:cubicBezTo>
                <a:cubicBezTo>
                  <a:pt x="957923" y="2652999"/>
                  <a:pt x="605975" y="2568213"/>
                  <a:pt x="432632" y="2595743"/>
                </a:cubicBezTo>
                <a:cubicBezTo>
                  <a:pt x="215995" y="2605427"/>
                  <a:pt x="32292" y="2459855"/>
                  <a:pt x="0" y="2163111"/>
                </a:cubicBezTo>
                <a:cubicBezTo>
                  <a:pt x="-55410" y="2007730"/>
                  <a:pt x="28089" y="1817496"/>
                  <a:pt x="0" y="1620894"/>
                </a:cubicBezTo>
                <a:cubicBezTo>
                  <a:pt x="-28089" y="1424292"/>
                  <a:pt x="42955" y="1292604"/>
                  <a:pt x="0" y="1009458"/>
                </a:cubicBezTo>
                <a:cubicBezTo>
                  <a:pt x="-42955" y="726312"/>
                  <a:pt x="22379" y="594710"/>
                  <a:pt x="0" y="432632"/>
                </a:cubicBezTo>
                <a:close/>
              </a:path>
            </a:pathLst>
          </a:custGeom>
          <a:solidFill>
            <a:schemeClr val="accent2">
              <a:lumMod val="20000"/>
              <a:lumOff val="80000"/>
            </a:schemeClr>
          </a:solidFill>
          <a:ln>
            <a:solidFill>
              <a:schemeClr val="accent4">
                <a:lumMod val="75000"/>
              </a:schemeClr>
            </a:solidFill>
            <a:extLst>
              <a:ext uri="{C807C97D-BFC1-408E-A445-0C87EB9F89A2}">
                <ask:lineSketchStyleProps xmlns:ask="http://schemas.microsoft.com/office/drawing/2018/sketchyshapes" sd="3243096978">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4- </a:t>
            </a:r>
            <a:r>
              <a:rPr lang="ar-BH" sz="2800" b="1" dirty="0">
                <a:solidFill>
                  <a:prstClr val="black"/>
                </a:solidFill>
                <a:latin typeface="Sakkal Majalla" panose="02000000000000000000" pitchFamily="2" charset="-78"/>
                <a:cs typeface="Sakkal Majalla" panose="02000000000000000000" pitchFamily="2" charset="-78"/>
              </a:rPr>
              <a:t>كان الصادق حجة في علوم الدين، وضّح ذلك مستشهدًا بدليل واحد على قوة علمه في هذا المجال.</a:t>
            </a:r>
          </a:p>
          <a:p>
            <a:pPr algn="r" rtl="1">
              <a:defRPr/>
            </a:pPr>
            <a:r>
              <a:rPr lang="ar-BH" sz="3200" dirty="0">
                <a:solidFill>
                  <a:prstClr val="black"/>
                </a:solidFill>
                <a:latin typeface="Sakkal Majalla" panose="02000000000000000000" pitchFamily="2" charset="-78"/>
                <a:cs typeface="Sakkal Majalla" panose="02000000000000000000" pitchFamily="2" charset="-78"/>
              </a:rPr>
              <a:t>.................................................................................................................................................................... ..................................................................................................................................................................... ..................................................................................................................................................................... </a:t>
            </a:r>
            <a:endParaRPr lang="fr-FR" dirty="0">
              <a:solidFill>
                <a:prstClr val="white"/>
              </a:solidFill>
              <a:latin typeface="Sakkal Majalla" panose="02000000000000000000" pitchFamily="2" charset="-78"/>
              <a:cs typeface="Sakkal Majalla" panose="02000000000000000000" pitchFamily="2" charset="-78"/>
            </a:endParaRPr>
          </a:p>
          <a:p>
            <a:pPr algn="r" rtl="1">
              <a:defRPr/>
            </a:pPr>
            <a:r>
              <a:rPr lang="ar-BH" sz="3200" dirty="0">
                <a:solidFill>
                  <a:prstClr val="black"/>
                </a:solidFill>
                <a:latin typeface="Sakkal Majalla" panose="02000000000000000000" pitchFamily="2" charset="-78"/>
                <a:cs typeface="Sakkal Majalla" panose="02000000000000000000" pitchFamily="2" charset="-78"/>
              </a:rPr>
              <a:t>..................................................................................................................................................................... </a:t>
            </a:r>
            <a:endParaRPr kumimoji="0" lang="ar-BH"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4" name="Rectangle: Rounded Corners 3">
            <a:extLst>
              <a:ext uri="{FF2B5EF4-FFF2-40B4-BE49-F238E27FC236}">
                <a16:creationId xmlns:a16="http://schemas.microsoft.com/office/drawing/2014/main" id="{49C8E28A-9DAB-4239-B3FE-375737D3D253}"/>
              </a:ext>
            </a:extLst>
          </p:cNvPr>
          <p:cNvSpPr/>
          <p:nvPr/>
        </p:nvSpPr>
        <p:spPr>
          <a:xfrm>
            <a:off x="316473" y="3681859"/>
            <a:ext cx="11452485" cy="2647647"/>
          </a:xfrm>
          <a:custGeom>
            <a:avLst/>
            <a:gdLst>
              <a:gd name="connsiteX0" fmla="*/ 0 w 11452485"/>
              <a:gd name="connsiteY0" fmla="*/ 441283 h 2647647"/>
              <a:gd name="connsiteX1" fmla="*/ 441283 w 11452485"/>
              <a:gd name="connsiteY1" fmla="*/ 0 h 2647647"/>
              <a:gd name="connsiteX2" fmla="*/ 817102 w 11452485"/>
              <a:gd name="connsiteY2" fmla="*/ 0 h 2647647"/>
              <a:gd name="connsiteX3" fmla="*/ 1298621 w 11452485"/>
              <a:gd name="connsiteY3" fmla="*/ 0 h 2647647"/>
              <a:gd name="connsiteX4" fmla="*/ 1568741 w 11452485"/>
              <a:gd name="connsiteY4" fmla="*/ 0 h 2647647"/>
              <a:gd name="connsiteX5" fmla="*/ 2367357 w 11452485"/>
              <a:gd name="connsiteY5" fmla="*/ 0 h 2647647"/>
              <a:gd name="connsiteX6" fmla="*/ 2954575 w 11452485"/>
              <a:gd name="connsiteY6" fmla="*/ 0 h 2647647"/>
              <a:gd name="connsiteX7" fmla="*/ 3436093 w 11452485"/>
              <a:gd name="connsiteY7" fmla="*/ 0 h 2647647"/>
              <a:gd name="connsiteX8" fmla="*/ 3811913 w 11452485"/>
              <a:gd name="connsiteY8" fmla="*/ 0 h 2647647"/>
              <a:gd name="connsiteX9" fmla="*/ 4610529 w 11452485"/>
              <a:gd name="connsiteY9" fmla="*/ 0 h 2647647"/>
              <a:gd name="connsiteX10" fmla="*/ 5303446 w 11452485"/>
              <a:gd name="connsiteY10" fmla="*/ 0 h 2647647"/>
              <a:gd name="connsiteX11" fmla="*/ 5996363 w 11452485"/>
              <a:gd name="connsiteY11" fmla="*/ 0 h 2647647"/>
              <a:gd name="connsiteX12" fmla="*/ 6794979 w 11452485"/>
              <a:gd name="connsiteY12" fmla="*/ 0 h 2647647"/>
              <a:gd name="connsiteX13" fmla="*/ 7487896 w 11452485"/>
              <a:gd name="connsiteY13" fmla="*/ 0 h 2647647"/>
              <a:gd name="connsiteX14" fmla="*/ 8075113 w 11452485"/>
              <a:gd name="connsiteY14" fmla="*/ 0 h 2647647"/>
              <a:gd name="connsiteX15" fmla="*/ 8768030 w 11452485"/>
              <a:gd name="connsiteY15" fmla="*/ 0 h 2647647"/>
              <a:gd name="connsiteX16" fmla="*/ 9143850 w 11452485"/>
              <a:gd name="connsiteY16" fmla="*/ 0 h 2647647"/>
              <a:gd name="connsiteX17" fmla="*/ 9625368 w 11452485"/>
              <a:gd name="connsiteY17" fmla="*/ 0 h 2647647"/>
              <a:gd name="connsiteX18" fmla="*/ 10318285 w 11452485"/>
              <a:gd name="connsiteY18" fmla="*/ 0 h 2647647"/>
              <a:gd name="connsiteX19" fmla="*/ 11011202 w 11452485"/>
              <a:gd name="connsiteY19" fmla="*/ 0 h 2647647"/>
              <a:gd name="connsiteX20" fmla="*/ 11452485 w 11452485"/>
              <a:gd name="connsiteY20" fmla="*/ 441283 h 2647647"/>
              <a:gd name="connsiteX21" fmla="*/ 11452485 w 11452485"/>
              <a:gd name="connsiteY21" fmla="*/ 976691 h 2647647"/>
              <a:gd name="connsiteX22" fmla="*/ 11452485 w 11452485"/>
              <a:gd name="connsiteY22" fmla="*/ 1529750 h 2647647"/>
              <a:gd name="connsiteX23" fmla="*/ 11452485 w 11452485"/>
              <a:gd name="connsiteY23" fmla="*/ 2206364 h 2647647"/>
              <a:gd name="connsiteX24" fmla="*/ 11011202 w 11452485"/>
              <a:gd name="connsiteY24" fmla="*/ 2647647 h 2647647"/>
              <a:gd name="connsiteX25" fmla="*/ 10318285 w 11452485"/>
              <a:gd name="connsiteY25" fmla="*/ 2647647 h 2647647"/>
              <a:gd name="connsiteX26" fmla="*/ 9836767 w 11452485"/>
              <a:gd name="connsiteY26" fmla="*/ 2647647 h 2647647"/>
              <a:gd name="connsiteX27" fmla="*/ 9355248 w 11452485"/>
              <a:gd name="connsiteY27" fmla="*/ 2647647 h 2647647"/>
              <a:gd name="connsiteX28" fmla="*/ 8556632 w 11452485"/>
              <a:gd name="connsiteY28" fmla="*/ 2647647 h 2647647"/>
              <a:gd name="connsiteX29" fmla="*/ 7863715 w 11452485"/>
              <a:gd name="connsiteY29" fmla="*/ 2647647 h 2647647"/>
              <a:gd name="connsiteX30" fmla="*/ 7065099 w 11452485"/>
              <a:gd name="connsiteY30" fmla="*/ 2647647 h 2647647"/>
              <a:gd name="connsiteX31" fmla="*/ 6583580 w 11452485"/>
              <a:gd name="connsiteY31" fmla="*/ 2647647 h 2647647"/>
              <a:gd name="connsiteX32" fmla="*/ 6207761 w 11452485"/>
              <a:gd name="connsiteY32" fmla="*/ 2647647 h 2647647"/>
              <a:gd name="connsiteX33" fmla="*/ 5726243 w 11452485"/>
              <a:gd name="connsiteY33" fmla="*/ 2647647 h 2647647"/>
              <a:gd name="connsiteX34" fmla="*/ 4927626 w 11452485"/>
              <a:gd name="connsiteY34" fmla="*/ 2647647 h 2647647"/>
              <a:gd name="connsiteX35" fmla="*/ 4446108 w 11452485"/>
              <a:gd name="connsiteY35" fmla="*/ 2647647 h 2647647"/>
              <a:gd name="connsiteX36" fmla="*/ 4175988 w 11452485"/>
              <a:gd name="connsiteY36" fmla="*/ 2647647 h 2647647"/>
              <a:gd name="connsiteX37" fmla="*/ 3588770 w 11452485"/>
              <a:gd name="connsiteY37" fmla="*/ 2647647 h 2647647"/>
              <a:gd name="connsiteX38" fmla="*/ 3107251 w 11452485"/>
              <a:gd name="connsiteY38" fmla="*/ 2647647 h 2647647"/>
              <a:gd name="connsiteX39" fmla="*/ 2308635 w 11452485"/>
              <a:gd name="connsiteY39" fmla="*/ 2647647 h 2647647"/>
              <a:gd name="connsiteX40" fmla="*/ 1932816 w 11452485"/>
              <a:gd name="connsiteY40" fmla="*/ 2647647 h 2647647"/>
              <a:gd name="connsiteX41" fmla="*/ 1345598 w 11452485"/>
              <a:gd name="connsiteY41" fmla="*/ 2647647 h 2647647"/>
              <a:gd name="connsiteX42" fmla="*/ 441283 w 11452485"/>
              <a:gd name="connsiteY42" fmla="*/ 2647647 h 2647647"/>
              <a:gd name="connsiteX43" fmla="*/ 0 w 11452485"/>
              <a:gd name="connsiteY43" fmla="*/ 2206364 h 2647647"/>
              <a:gd name="connsiteX44" fmla="*/ 0 w 11452485"/>
              <a:gd name="connsiteY44" fmla="*/ 1582702 h 2647647"/>
              <a:gd name="connsiteX45" fmla="*/ 0 w 11452485"/>
              <a:gd name="connsiteY45" fmla="*/ 976691 h 2647647"/>
              <a:gd name="connsiteX46" fmla="*/ 0 w 11452485"/>
              <a:gd name="connsiteY46" fmla="*/ 441283 h 26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452485" h="2647647" fill="none" extrusionOk="0">
                <a:moveTo>
                  <a:pt x="0" y="441283"/>
                </a:moveTo>
                <a:cubicBezTo>
                  <a:pt x="-42179" y="211474"/>
                  <a:pt x="178849" y="47369"/>
                  <a:pt x="441283" y="0"/>
                </a:cubicBezTo>
                <a:cubicBezTo>
                  <a:pt x="552312" y="-41584"/>
                  <a:pt x="732771" y="32823"/>
                  <a:pt x="817102" y="0"/>
                </a:cubicBezTo>
                <a:cubicBezTo>
                  <a:pt x="901433" y="-32823"/>
                  <a:pt x="1131479" y="27232"/>
                  <a:pt x="1298621" y="0"/>
                </a:cubicBezTo>
                <a:cubicBezTo>
                  <a:pt x="1465763" y="-27232"/>
                  <a:pt x="1453709" y="21092"/>
                  <a:pt x="1568741" y="0"/>
                </a:cubicBezTo>
                <a:cubicBezTo>
                  <a:pt x="1683773" y="-21092"/>
                  <a:pt x="2011159" y="64763"/>
                  <a:pt x="2367357" y="0"/>
                </a:cubicBezTo>
                <a:cubicBezTo>
                  <a:pt x="2723555" y="-64763"/>
                  <a:pt x="2687210" y="49054"/>
                  <a:pt x="2954575" y="0"/>
                </a:cubicBezTo>
                <a:cubicBezTo>
                  <a:pt x="3221940" y="-49054"/>
                  <a:pt x="3311691" y="47738"/>
                  <a:pt x="3436093" y="0"/>
                </a:cubicBezTo>
                <a:cubicBezTo>
                  <a:pt x="3560495" y="-47738"/>
                  <a:pt x="3653666" y="4459"/>
                  <a:pt x="3811913" y="0"/>
                </a:cubicBezTo>
                <a:cubicBezTo>
                  <a:pt x="3970160" y="-4459"/>
                  <a:pt x="4231312" y="23552"/>
                  <a:pt x="4610529" y="0"/>
                </a:cubicBezTo>
                <a:cubicBezTo>
                  <a:pt x="4989746" y="-23552"/>
                  <a:pt x="5119986" y="65108"/>
                  <a:pt x="5303446" y="0"/>
                </a:cubicBezTo>
                <a:cubicBezTo>
                  <a:pt x="5486906" y="-65108"/>
                  <a:pt x="5716147" y="39012"/>
                  <a:pt x="5996363" y="0"/>
                </a:cubicBezTo>
                <a:cubicBezTo>
                  <a:pt x="6276579" y="-39012"/>
                  <a:pt x="6558255" y="36166"/>
                  <a:pt x="6794979" y="0"/>
                </a:cubicBezTo>
                <a:cubicBezTo>
                  <a:pt x="7031703" y="-36166"/>
                  <a:pt x="7151145" y="43603"/>
                  <a:pt x="7487896" y="0"/>
                </a:cubicBezTo>
                <a:cubicBezTo>
                  <a:pt x="7824647" y="-43603"/>
                  <a:pt x="7835186" y="4396"/>
                  <a:pt x="8075113" y="0"/>
                </a:cubicBezTo>
                <a:cubicBezTo>
                  <a:pt x="8315040" y="-4396"/>
                  <a:pt x="8546817" y="20021"/>
                  <a:pt x="8768030" y="0"/>
                </a:cubicBezTo>
                <a:cubicBezTo>
                  <a:pt x="8989243" y="-20021"/>
                  <a:pt x="8957831" y="16029"/>
                  <a:pt x="9143850" y="0"/>
                </a:cubicBezTo>
                <a:cubicBezTo>
                  <a:pt x="9329869" y="-16029"/>
                  <a:pt x="9503283" y="39860"/>
                  <a:pt x="9625368" y="0"/>
                </a:cubicBezTo>
                <a:cubicBezTo>
                  <a:pt x="9747453" y="-39860"/>
                  <a:pt x="10178534" y="59975"/>
                  <a:pt x="10318285" y="0"/>
                </a:cubicBezTo>
                <a:cubicBezTo>
                  <a:pt x="10458036" y="-59975"/>
                  <a:pt x="10687776" y="81382"/>
                  <a:pt x="11011202" y="0"/>
                </a:cubicBezTo>
                <a:cubicBezTo>
                  <a:pt x="11261407" y="-22462"/>
                  <a:pt x="11464524" y="210515"/>
                  <a:pt x="11452485" y="441283"/>
                </a:cubicBezTo>
                <a:cubicBezTo>
                  <a:pt x="11490786" y="591712"/>
                  <a:pt x="11444726" y="754568"/>
                  <a:pt x="11452485" y="976691"/>
                </a:cubicBezTo>
                <a:cubicBezTo>
                  <a:pt x="11460244" y="1198814"/>
                  <a:pt x="11432824" y="1384072"/>
                  <a:pt x="11452485" y="1529750"/>
                </a:cubicBezTo>
                <a:cubicBezTo>
                  <a:pt x="11472146" y="1675428"/>
                  <a:pt x="11372765" y="1927655"/>
                  <a:pt x="11452485" y="2206364"/>
                </a:cubicBezTo>
                <a:cubicBezTo>
                  <a:pt x="11481078" y="2394196"/>
                  <a:pt x="11226546" y="2600944"/>
                  <a:pt x="11011202" y="2647647"/>
                </a:cubicBezTo>
                <a:cubicBezTo>
                  <a:pt x="10734797" y="2696482"/>
                  <a:pt x="10614832" y="2643340"/>
                  <a:pt x="10318285" y="2647647"/>
                </a:cubicBezTo>
                <a:cubicBezTo>
                  <a:pt x="10021738" y="2651954"/>
                  <a:pt x="9988085" y="2636048"/>
                  <a:pt x="9836767" y="2647647"/>
                </a:cubicBezTo>
                <a:cubicBezTo>
                  <a:pt x="9685449" y="2659246"/>
                  <a:pt x="9471269" y="2621404"/>
                  <a:pt x="9355248" y="2647647"/>
                </a:cubicBezTo>
                <a:cubicBezTo>
                  <a:pt x="9239227" y="2673890"/>
                  <a:pt x="8914747" y="2590800"/>
                  <a:pt x="8556632" y="2647647"/>
                </a:cubicBezTo>
                <a:cubicBezTo>
                  <a:pt x="8198517" y="2704494"/>
                  <a:pt x="8130173" y="2627408"/>
                  <a:pt x="7863715" y="2647647"/>
                </a:cubicBezTo>
                <a:cubicBezTo>
                  <a:pt x="7597257" y="2667886"/>
                  <a:pt x="7292008" y="2596554"/>
                  <a:pt x="7065099" y="2647647"/>
                </a:cubicBezTo>
                <a:cubicBezTo>
                  <a:pt x="6838190" y="2698740"/>
                  <a:pt x="6707582" y="2632873"/>
                  <a:pt x="6583580" y="2647647"/>
                </a:cubicBezTo>
                <a:cubicBezTo>
                  <a:pt x="6459578" y="2662421"/>
                  <a:pt x="6346351" y="2611546"/>
                  <a:pt x="6207761" y="2647647"/>
                </a:cubicBezTo>
                <a:cubicBezTo>
                  <a:pt x="6069171" y="2683748"/>
                  <a:pt x="5848824" y="2607436"/>
                  <a:pt x="5726243" y="2647647"/>
                </a:cubicBezTo>
                <a:cubicBezTo>
                  <a:pt x="5603662" y="2687858"/>
                  <a:pt x="5270500" y="2570691"/>
                  <a:pt x="4927626" y="2647647"/>
                </a:cubicBezTo>
                <a:cubicBezTo>
                  <a:pt x="4584752" y="2724603"/>
                  <a:pt x="4602876" y="2645467"/>
                  <a:pt x="4446108" y="2647647"/>
                </a:cubicBezTo>
                <a:cubicBezTo>
                  <a:pt x="4289340" y="2649827"/>
                  <a:pt x="4284066" y="2635541"/>
                  <a:pt x="4175988" y="2647647"/>
                </a:cubicBezTo>
                <a:cubicBezTo>
                  <a:pt x="4067910" y="2659753"/>
                  <a:pt x="3831365" y="2625720"/>
                  <a:pt x="3588770" y="2647647"/>
                </a:cubicBezTo>
                <a:cubicBezTo>
                  <a:pt x="3346175" y="2669574"/>
                  <a:pt x="3323238" y="2636177"/>
                  <a:pt x="3107251" y="2647647"/>
                </a:cubicBezTo>
                <a:cubicBezTo>
                  <a:pt x="2891264" y="2659117"/>
                  <a:pt x="2544303" y="2581607"/>
                  <a:pt x="2308635" y="2647647"/>
                </a:cubicBezTo>
                <a:cubicBezTo>
                  <a:pt x="2072967" y="2713687"/>
                  <a:pt x="2097158" y="2644642"/>
                  <a:pt x="1932816" y="2647647"/>
                </a:cubicBezTo>
                <a:cubicBezTo>
                  <a:pt x="1768474" y="2650652"/>
                  <a:pt x="1578651" y="2631325"/>
                  <a:pt x="1345598" y="2647647"/>
                </a:cubicBezTo>
                <a:cubicBezTo>
                  <a:pt x="1112545" y="2663969"/>
                  <a:pt x="671934" y="2543206"/>
                  <a:pt x="441283" y="2647647"/>
                </a:cubicBezTo>
                <a:cubicBezTo>
                  <a:pt x="212402" y="2607824"/>
                  <a:pt x="38068" y="2498800"/>
                  <a:pt x="0" y="2206364"/>
                </a:cubicBezTo>
                <a:cubicBezTo>
                  <a:pt x="-6452" y="2034146"/>
                  <a:pt x="11429" y="1770660"/>
                  <a:pt x="0" y="1582702"/>
                </a:cubicBezTo>
                <a:cubicBezTo>
                  <a:pt x="-11429" y="1394744"/>
                  <a:pt x="51394" y="1252592"/>
                  <a:pt x="0" y="976691"/>
                </a:cubicBezTo>
                <a:cubicBezTo>
                  <a:pt x="-51394" y="700790"/>
                  <a:pt x="14024" y="573302"/>
                  <a:pt x="0" y="441283"/>
                </a:cubicBezTo>
                <a:close/>
              </a:path>
              <a:path w="11452485" h="2647647" stroke="0" extrusionOk="0">
                <a:moveTo>
                  <a:pt x="0" y="441283"/>
                </a:moveTo>
                <a:cubicBezTo>
                  <a:pt x="-29479" y="168291"/>
                  <a:pt x="240268" y="-53253"/>
                  <a:pt x="441283" y="0"/>
                </a:cubicBezTo>
                <a:cubicBezTo>
                  <a:pt x="714262" y="-6026"/>
                  <a:pt x="851448" y="74947"/>
                  <a:pt x="1134200" y="0"/>
                </a:cubicBezTo>
                <a:cubicBezTo>
                  <a:pt x="1416952" y="-74947"/>
                  <a:pt x="1336397" y="29897"/>
                  <a:pt x="1404320" y="0"/>
                </a:cubicBezTo>
                <a:cubicBezTo>
                  <a:pt x="1472243" y="-29897"/>
                  <a:pt x="1716056" y="5304"/>
                  <a:pt x="1885839" y="0"/>
                </a:cubicBezTo>
                <a:cubicBezTo>
                  <a:pt x="2055622" y="-5304"/>
                  <a:pt x="2091213" y="5036"/>
                  <a:pt x="2155959" y="0"/>
                </a:cubicBezTo>
                <a:cubicBezTo>
                  <a:pt x="2220705" y="-5036"/>
                  <a:pt x="2473333" y="1027"/>
                  <a:pt x="2637477" y="0"/>
                </a:cubicBezTo>
                <a:cubicBezTo>
                  <a:pt x="2801621" y="-1027"/>
                  <a:pt x="2849939" y="19672"/>
                  <a:pt x="2907597" y="0"/>
                </a:cubicBezTo>
                <a:cubicBezTo>
                  <a:pt x="2965255" y="-19672"/>
                  <a:pt x="3286144" y="41940"/>
                  <a:pt x="3600514" y="0"/>
                </a:cubicBezTo>
                <a:cubicBezTo>
                  <a:pt x="3914884" y="-41940"/>
                  <a:pt x="3954102" y="52"/>
                  <a:pt x="4293431" y="0"/>
                </a:cubicBezTo>
                <a:cubicBezTo>
                  <a:pt x="4632760" y="-52"/>
                  <a:pt x="4681106" y="12328"/>
                  <a:pt x="4986348" y="0"/>
                </a:cubicBezTo>
                <a:cubicBezTo>
                  <a:pt x="5291590" y="-12328"/>
                  <a:pt x="5185191" y="25696"/>
                  <a:pt x="5256468" y="0"/>
                </a:cubicBezTo>
                <a:cubicBezTo>
                  <a:pt x="5327745" y="-25696"/>
                  <a:pt x="5499910" y="13465"/>
                  <a:pt x="5632288" y="0"/>
                </a:cubicBezTo>
                <a:cubicBezTo>
                  <a:pt x="5764666" y="-13465"/>
                  <a:pt x="5974415" y="41247"/>
                  <a:pt x="6113806" y="0"/>
                </a:cubicBezTo>
                <a:cubicBezTo>
                  <a:pt x="6253197" y="-41247"/>
                  <a:pt x="6560728" y="47594"/>
                  <a:pt x="6806723" y="0"/>
                </a:cubicBezTo>
                <a:cubicBezTo>
                  <a:pt x="7052718" y="-47594"/>
                  <a:pt x="6999546" y="9207"/>
                  <a:pt x="7076843" y="0"/>
                </a:cubicBezTo>
                <a:cubicBezTo>
                  <a:pt x="7154140" y="-9207"/>
                  <a:pt x="7278998" y="3558"/>
                  <a:pt x="7452663" y="0"/>
                </a:cubicBezTo>
                <a:cubicBezTo>
                  <a:pt x="7626328" y="-3558"/>
                  <a:pt x="7757058" y="60203"/>
                  <a:pt x="8039880" y="0"/>
                </a:cubicBezTo>
                <a:cubicBezTo>
                  <a:pt x="8322702" y="-60203"/>
                  <a:pt x="8244906" y="12229"/>
                  <a:pt x="8310000" y="0"/>
                </a:cubicBezTo>
                <a:cubicBezTo>
                  <a:pt x="8375094" y="-12229"/>
                  <a:pt x="8569401" y="16305"/>
                  <a:pt x="8685820" y="0"/>
                </a:cubicBezTo>
                <a:cubicBezTo>
                  <a:pt x="8802239" y="-16305"/>
                  <a:pt x="9188172" y="35517"/>
                  <a:pt x="9378737" y="0"/>
                </a:cubicBezTo>
                <a:cubicBezTo>
                  <a:pt x="9569302" y="-35517"/>
                  <a:pt x="9572620" y="13522"/>
                  <a:pt x="9754556" y="0"/>
                </a:cubicBezTo>
                <a:cubicBezTo>
                  <a:pt x="9936492" y="-13522"/>
                  <a:pt x="10688976" y="144994"/>
                  <a:pt x="11011202" y="0"/>
                </a:cubicBezTo>
                <a:cubicBezTo>
                  <a:pt x="11223946" y="26690"/>
                  <a:pt x="11412622" y="204433"/>
                  <a:pt x="11452485" y="441283"/>
                </a:cubicBezTo>
                <a:cubicBezTo>
                  <a:pt x="11485276" y="736081"/>
                  <a:pt x="11448433" y="813851"/>
                  <a:pt x="11452485" y="1064945"/>
                </a:cubicBezTo>
                <a:cubicBezTo>
                  <a:pt x="11456537" y="1316039"/>
                  <a:pt x="11436382" y="1436756"/>
                  <a:pt x="11452485" y="1653305"/>
                </a:cubicBezTo>
                <a:cubicBezTo>
                  <a:pt x="11468588" y="1869854"/>
                  <a:pt x="11388685" y="2078510"/>
                  <a:pt x="11452485" y="2206364"/>
                </a:cubicBezTo>
                <a:cubicBezTo>
                  <a:pt x="11468775" y="2433406"/>
                  <a:pt x="11266396" y="2673075"/>
                  <a:pt x="11011202" y="2647647"/>
                </a:cubicBezTo>
                <a:cubicBezTo>
                  <a:pt x="10808405" y="2648382"/>
                  <a:pt x="10550246" y="2606549"/>
                  <a:pt x="10423984" y="2647647"/>
                </a:cubicBezTo>
                <a:cubicBezTo>
                  <a:pt x="10297722" y="2688745"/>
                  <a:pt x="10279127" y="2624987"/>
                  <a:pt x="10153864" y="2647647"/>
                </a:cubicBezTo>
                <a:cubicBezTo>
                  <a:pt x="10028601" y="2670307"/>
                  <a:pt x="9847451" y="2642258"/>
                  <a:pt x="9672346" y="2647647"/>
                </a:cubicBezTo>
                <a:cubicBezTo>
                  <a:pt x="9497241" y="2653036"/>
                  <a:pt x="9316484" y="2592579"/>
                  <a:pt x="9085128" y="2647647"/>
                </a:cubicBezTo>
                <a:cubicBezTo>
                  <a:pt x="8853772" y="2702715"/>
                  <a:pt x="8767352" y="2631333"/>
                  <a:pt x="8603609" y="2647647"/>
                </a:cubicBezTo>
                <a:cubicBezTo>
                  <a:pt x="8439866" y="2663961"/>
                  <a:pt x="8099733" y="2588192"/>
                  <a:pt x="7910692" y="2647647"/>
                </a:cubicBezTo>
                <a:cubicBezTo>
                  <a:pt x="7721651" y="2707102"/>
                  <a:pt x="7534940" y="2568419"/>
                  <a:pt x="7217776" y="2647647"/>
                </a:cubicBezTo>
                <a:cubicBezTo>
                  <a:pt x="6900612" y="2726875"/>
                  <a:pt x="6874998" y="2630853"/>
                  <a:pt x="6736257" y="2647647"/>
                </a:cubicBezTo>
                <a:cubicBezTo>
                  <a:pt x="6597516" y="2664441"/>
                  <a:pt x="6526255" y="2622452"/>
                  <a:pt x="6466137" y="2647647"/>
                </a:cubicBezTo>
                <a:cubicBezTo>
                  <a:pt x="6406019" y="2672842"/>
                  <a:pt x="6254670" y="2607957"/>
                  <a:pt x="6090317" y="2647647"/>
                </a:cubicBezTo>
                <a:cubicBezTo>
                  <a:pt x="5925964" y="2687337"/>
                  <a:pt x="5665997" y="2599940"/>
                  <a:pt x="5503100" y="2647647"/>
                </a:cubicBezTo>
                <a:cubicBezTo>
                  <a:pt x="5340203" y="2695354"/>
                  <a:pt x="5199574" y="2628702"/>
                  <a:pt x="5021581" y="2647647"/>
                </a:cubicBezTo>
                <a:cubicBezTo>
                  <a:pt x="4843588" y="2666592"/>
                  <a:pt x="4626676" y="2623350"/>
                  <a:pt x="4434364" y="2647647"/>
                </a:cubicBezTo>
                <a:cubicBezTo>
                  <a:pt x="4242052" y="2671944"/>
                  <a:pt x="4286658" y="2643946"/>
                  <a:pt x="4164243" y="2647647"/>
                </a:cubicBezTo>
                <a:cubicBezTo>
                  <a:pt x="4041828" y="2651348"/>
                  <a:pt x="3858870" y="2612905"/>
                  <a:pt x="3682725" y="2647647"/>
                </a:cubicBezTo>
                <a:cubicBezTo>
                  <a:pt x="3506580" y="2682389"/>
                  <a:pt x="3169490" y="2646512"/>
                  <a:pt x="2989808" y="2647647"/>
                </a:cubicBezTo>
                <a:cubicBezTo>
                  <a:pt x="2810126" y="2648782"/>
                  <a:pt x="2809270" y="2639752"/>
                  <a:pt x="2719688" y="2647647"/>
                </a:cubicBezTo>
                <a:cubicBezTo>
                  <a:pt x="2630106" y="2655542"/>
                  <a:pt x="2416410" y="2638953"/>
                  <a:pt x="2238169" y="2647647"/>
                </a:cubicBezTo>
                <a:cubicBezTo>
                  <a:pt x="2059928" y="2656341"/>
                  <a:pt x="1788160" y="2598952"/>
                  <a:pt x="1545252" y="2647647"/>
                </a:cubicBezTo>
                <a:cubicBezTo>
                  <a:pt x="1302344" y="2696342"/>
                  <a:pt x="1299707" y="2636113"/>
                  <a:pt x="1063734" y="2647647"/>
                </a:cubicBezTo>
                <a:cubicBezTo>
                  <a:pt x="827761" y="2659181"/>
                  <a:pt x="657308" y="2634043"/>
                  <a:pt x="441283" y="2647647"/>
                </a:cubicBezTo>
                <a:cubicBezTo>
                  <a:pt x="222818" y="2697611"/>
                  <a:pt x="-57973" y="2475044"/>
                  <a:pt x="0" y="2206364"/>
                </a:cubicBezTo>
                <a:cubicBezTo>
                  <a:pt x="-38017" y="2043401"/>
                  <a:pt x="56704" y="1816527"/>
                  <a:pt x="0" y="1653305"/>
                </a:cubicBezTo>
                <a:cubicBezTo>
                  <a:pt x="-56704" y="1490083"/>
                  <a:pt x="30415" y="1200886"/>
                  <a:pt x="0" y="1082596"/>
                </a:cubicBezTo>
                <a:cubicBezTo>
                  <a:pt x="-30415" y="964306"/>
                  <a:pt x="19224" y="590181"/>
                  <a:pt x="0" y="441283"/>
                </a:cubicBezTo>
                <a:close/>
              </a:path>
            </a:pathLst>
          </a:custGeom>
          <a:solidFill>
            <a:schemeClr val="bg2">
              <a:lumMod val="90000"/>
            </a:schemeClr>
          </a:solidFill>
          <a:ln>
            <a:solidFill>
              <a:schemeClr val="bg2">
                <a:lumMod val="50000"/>
              </a:schemeClr>
            </a:solidFill>
            <a:extLst>
              <a:ext uri="{C807C97D-BFC1-408E-A445-0C87EB9F89A2}">
                <ask:lineSketchStyleProps xmlns:ask="http://schemas.microsoft.com/office/drawing/2018/sketchyshapes" sd="4249085426">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5- </a:t>
            </a:r>
            <a:r>
              <a:rPr lang="ar-BH" sz="2800" b="1" dirty="0">
                <a:solidFill>
                  <a:prstClr val="black"/>
                </a:solidFill>
                <a:latin typeface="Sakkal Majalla" panose="02000000000000000000" pitchFamily="2" charset="-78"/>
                <a:cs typeface="Sakkal Majalla" panose="02000000000000000000" pitchFamily="2" charset="-78"/>
              </a:rPr>
              <a:t>لم يقتصر علم الصادق على علوم الدين فقط، بيّن ذلك.</a:t>
            </a:r>
          </a:p>
          <a:p>
            <a:pPr lvl="0" algn="just" rtl="1">
              <a:defRPr/>
            </a:pPr>
            <a:r>
              <a:rPr lang="ar-BH" sz="3200" dirty="0">
                <a:solidFill>
                  <a:prstClr val="black"/>
                </a:solidFill>
                <a:latin typeface="Sakkal Majalla" panose="02000000000000000000" pitchFamily="2" charset="-78"/>
                <a:cs typeface="Sakkal Majalla" panose="02000000000000000000" pitchFamily="2" charset="-78"/>
              </a:rPr>
              <a:t>..................................................................................................................................................................... ..................................................................................................................................................................... ..................................................................................................................................................................... ..................................................................................................................................................................... </a:t>
            </a:r>
            <a:endParaRPr lang="fr-FR" dirty="0">
              <a:solidFill>
                <a:prstClr val="white"/>
              </a:solidFill>
              <a:latin typeface="Sakkal Majalla" panose="02000000000000000000" pitchFamily="2" charset="-78"/>
              <a:cs typeface="Sakkal Majalla" panose="02000000000000000000" pitchFamily="2" charset="-78"/>
            </a:endParaRPr>
          </a:p>
        </p:txBody>
      </p:sp>
      <p:sp>
        <p:nvSpPr>
          <p:cNvPr id="7" name="TextBox 6">
            <a:extLst>
              <a:ext uri="{FF2B5EF4-FFF2-40B4-BE49-F238E27FC236}">
                <a16:creationId xmlns:a16="http://schemas.microsoft.com/office/drawing/2014/main" id="{5934FBCD-8E6D-47B4-BEA2-EEE6BB0F67CB}"/>
              </a:ext>
            </a:extLst>
          </p:cNvPr>
          <p:cNvSpPr txBox="1"/>
          <p:nvPr/>
        </p:nvSpPr>
        <p:spPr>
          <a:xfrm>
            <a:off x="570351" y="1557406"/>
            <a:ext cx="11098415" cy="1977464"/>
          </a:xfrm>
          <a:prstGeom prst="rect">
            <a:avLst/>
          </a:prstGeom>
          <a:solidFill>
            <a:schemeClr val="accent2">
              <a:lumMod val="20000"/>
              <a:lumOff val="80000"/>
            </a:schemeClr>
          </a:solidFill>
        </p:spPr>
        <p:txBody>
          <a:bodyPr wrap="square" rtlCol="0">
            <a:spAutoFit/>
          </a:bodyPr>
          <a:lstStyle/>
          <a:p>
            <a:pPr lvl="0" algn="just" rtl="1">
              <a:lnSpc>
                <a:spcPct val="150000"/>
              </a:lnSpc>
              <a:defRPr/>
            </a:pPr>
            <a:r>
              <a:rPr lang="ar-BH" sz="2800" b="1" dirty="0">
                <a:solidFill>
                  <a:srgbClr val="FF0000"/>
                </a:solidFill>
                <a:latin typeface="Sakkal Majalla" panose="02000000000000000000" pitchFamily="2" charset="-78"/>
                <a:cs typeface="Sakkal Majalla" panose="02000000000000000000" pitchFamily="2" charset="-78"/>
              </a:rPr>
              <a:t>أقبل جعفر الصادق على العلم والتعلم بعقله وقلبه معًا، ولم يدخر جهدًا في طلبه، حفظ القرآن ودرس علومه، ودرس الحديث والفقه من كل نواحيه، حتى صار إمام عصره في العلم والمعرفة، وليس أدلّ على ذلك من أن يأخذ عنه أئمة في العلم من أمثال أبي حنيفة ومالك.</a:t>
            </a:r>
            <a:endParaRPr lang="en-US" sz="2800" b="1" dirty="0">
              <a:solidFill>
                <a:srgbClr val="FF0000"/>
              </a:solidFill>
              <a:latin typeface="Sakkal Majalla" panose="02000000000000000000" pitchFamily="2" charset="-78"/>
              <a:cs typeface="Sakkal Majalla" panose="02000000000000000000" pitchFamily="2" charset="-78"/>
            </a:endParaRPr>
          </a:p>
        </p:txBody>
      </p:sp>
      <p:sp>
        <p:nvSpPr>
          <p:cNvPr id="10" name="TextBox 9">
            <a:extLst>
              <a:ext uri="{FF2B5EF4-FFF2-40B4-BE49-F238E27FC236}">
                <a16:creationId xmlns:a16="http://schemas.microsoft.com/office/drawing/2014/main" id="{370C29C0-41EA-4E3B-91D0-2E6FAB922DD1}"/>
              </a:ext>
            </a:extLst>
          </p:cNvPr>
          <p:cNvSpPr txBox="1"/>
          <p:nvPr/>
        </p:nvSpPr>
        <p:spPr>
          <a:xfrm>
            <a:off x="515580" y="4227128"/>
            <a:ext cx="11019928" cy="1977464"/>
          </a:xfrm>
          <a:prstGeom prst="rect">
            <a:avLst/>
          </a:prstGeom>
          <a:solidFill>
            <a:schemeClr val="bg2">
              <a:lumMod val="90000"/>
            </a:schemeClr>
          </a:solidFill>
        </p:spPr>
        <p:txBody>
          <a:bodyPr wrap="square" rtlCol="0">
            <a:spAutoFit/>
          </a:bodyPr>
          <a:lstStyle/>
          <a:p>
            <a:pPr lvl="0" algn="just" rtl="1">
              <a:lnSpc>
                <a:spcPct val="150000"/>
              </a:lnSpc>
              <a:spcBef>
                <a:spcPts val="1000"/>
              </a:spcBef>
              <a:defRPr/>
            </a:pPr>
            <a:r>
              <a:rPr lang="ar-BH" sz="2800" b="1" dirty="0">
                <a:solidFill>
                  <a:srgbClr val="FF0000"/>
                </a:solidFill>
                <a:latin typeface="Sakkal Majalla" panose="02000000000000000000" pitchFamily="2" charset="-78"/>
                <a:cs typeface="Sakkal Majalla" panose="02000000000000000000" pitchFamily="2" charset="-78"/>
              </a:rPr>
              <a:t>لم يقتصر علمه على علوم الشريعة فحسب، بل تعدّاها إلى دراسة علم الكون والفلك، وتذكر بعض المصادر أن جابر بن حيّان كان تلميذًا له في هذا المجال، وهو الذي ألَّف كتابًا في أَلْفِ ورقةٍ ضمنها رسائل جعفر الصادق التي تبلغ خمسمائة رسالة.</a:t>
            </a:r>
            <a:endParaRPr lang="ar-SA" sz="2800" b="1" dirty="0">
              <a:solidFill>
                <a:srgbClr val="FF0000"/>
              </a:solidFill>
              <a:latin typeface="Sakkal Majalla" panose="02000000000000000000" pitchFamily="2" charset="-78"/>
              <a:cs typeface="Sakkal Majalla" panose="02000000000000000000" pitchFamily="2" charset="-78"/>
            </a:endParaRPr>
          </a:p>
        </p:txBody>
      </p:sp>
      <p:sp>
        <p:nvSpPr>
          <p:cNvPr id="28" name="Cloud 27">
            <a:extLst>
              <a:ext uri="{FF2B5EF4-FFF2-40B4-BE49-F238E27FC236}">
                <a16:creationId xmlns:a16="http://schemas.microsoft.com/office/drawing/2014/main" id="{57D86063-73AC-434D-8AE5-3FFAB51FEDEF}"/>
              </a:ext>
            </a:extLst>
          </p:cNvPr>
          <p:cNvSpPr/>
          <p:nvPr/>
        </p:nvSpPr>
        <p:spPr>
          <a:xfrm>
            <a:off x="4937759" y="168838"/>
            <a:ext cx="2308827" cy="829752"/>
          </a:xfrm>
          <a:prstGeom prst="cloud">
            <a:avLst/>
          </a:prstGeom>
          <a:solidFill>
            <a:schemeClr val="accent1">
              <a:lumMod val="20000"/>
              <a:lumOff val="80000"/>
            </a:schemeClr>
          </a:solid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الإجابة</a:t>
            </a:r>
            <a:endParaRPr kumimoji="0" lang="fr-FR"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grpSp>
        <p:nvGrpSpPr>
          <p:cNvPr id="14" name="Group 13">
            <a:extLst>
              <a:ext uri="{FF2B5EF4-FFF2-40B4-BE49-F238E27FC236}">
                <a16:creationId xmlns:a16="http://schemas.microsoft.com/office/drawing/2014/main" id="{4D467676-6F97-4A2C-B507-1E61D2116D07}"/>
              </a:ext>
            </a:extLst>
          </p:cNvPr>
          <p:cNvGrpSpPr/>
          <p:nvPr/>
        </p:nvGrpSpPr>
        <p:grpSpPr>
          <a:xfrm>
            <a:off x="309489" y="6418912"/>
            <a:ext cx="11459469" cy="423042"/>
            <a:chOff x="309489" y="6418912"/>
            <a:chExt cx="11459469" cy="423042"/>
          </a:xfrm>
        </p:grpSpPr>
        <p:cxnSp>
          <p:nvCxnSpPr>
            <p:cNvPr id="15" name="Straight Connector 14">
              <a:extLst>
                <a:ext uri="{FF2B5EF4-FFF2-40B4-BE49-F238E27FC236}">
                  <a16:creationId xmlns:a16="http://schemas.microsoft.com/office/drawing/2014/main" id="{570D8E64-EEC7-4839-84D7-D085ACBCA53D}"/>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72CC7DD-AD3D-4A50-922E-EBB59B9D9B82}"/>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2" name="Title 1">
            <a:extLst>
              <a:ext uri="{FF2B5EF4-FFF2-40B4-BE49-F238E27FC236}">
                <a16:creationId xmlns:a16="http://schemas.microsoft.com/office/drawing/2014/main" id="{14C013EC-6CEF-4199-BC5E-2984059AEDCC}"/>
              </a:ext>
            </a:extLst>
          </p:cNvPr>
          <p:cNvSpPr txBox="1">
            <a:spLocks/>
          </p:cNvSpPr>
          <p:nvPr/>
        </p:nvSpPr>
        <p:spPr>
          <a:xfrm>
            <a:off x="149226" y="76448"/>
            <a:ext cx="2965933"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BH" sz="20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الإمام جعفر الصادق (دين 214)</a:t>
            </a:r>
          </a:p>
        </p:txBody>
      </p:sp>
    </p:spTree>
    <p:extLst>
      <p:ext uri="{BB962C8B-B14F-4D97-AF65-F5344CB8AC3E}">
        <p14:creationId xmlns:p14="http://schemas.microsoft.com/office/powerpoint/2010/main" val="38310269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000"/>
                                        <p:tgtEl>
                                          <p:spTgt spid="9"/>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ppt_x</p:attrName>
                                        </p:attrNameLst>
                                      </p:cBhvr>
                                      <p:tavLst>
                                        <p:tav tm="0">
                                          <p:val>
                                            <p:strVal val="#ppt_x"/>
                                          </p:val>
                                        </p:tav>
                                        <p:tav tm="100000">
                                          <p:val>
                                            <p:strVal val="#ppt_x"/>
                                          </p:val>
                                        </p:tav>
                                      </p:tavLst>
                                    </p:anim>
                                    <p:anim calcmode="lin" valueType="num">
                                      <p:cBhvr>
                                        <p:cTn id="13" dur="2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47"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ppt_x</p:attrName>
                                        </p:attrNameLst>
                                      </p:cBhvr>
                                      <p:tavLst>
                                        <p:tav tm="0">
                                          <p:val>
                                            <p:strVal val="#ppt_x"/>
                                          </p:val>
                                        </p:tav>
                                        <p:tav tm="100000">
                                          <p:val>
                                            <p:strVal val="#ppt_x"/>
                                          </p:val>
                                        </p:tav>
                                      </p:tavLst>
                                    </p:anim>
                                    <p:anim calcmode="lin" valueType="num">
                                      <p:cBhvr>
                                        <p:cTn id="1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2000"/>
                                        <p:tgtEl>
                                          <p:spTgt spid="28"/>
                                        </p:tgtEl>
                                      </p:cBhvr>
                                    </p:animEffect>
                                    <p:anim calcmode="lin" valueType="num">
                                      <p:cBhvr>
                                        <p:cTn id="25" dur="2000" fill="hold"/>
                                        <p:tgtEl>
                                          <p:spTgt spid="28"/>
                                        </p:tgtEl>
                                        <p:attrNameLst>
                                          <p:attrName>ppt_w</p:attrName>
                                        </p:attrNameLst>
                                      </p:cBhvr>
                                      <p:tavLst>
                                        <p:tav tm="0" fmla="#ppt_w*sin(2.5*pi*$)">
                                          <p:val>
                                            <p:fltVal val="0"/>
                                          </p:val>
                                        </p:tav>
                                        <p:tav tm="100000">
                                          <p:val>
                                            <p:fltVal val="1"/>
                                          </p:val>
                                        </p:tav>
                                      </p:tavLst>
                                    </p:anim>
                                    <p:anim calcmode="lin" valueType="num">
                                      <p:cBhvr>
                                        <p:cTn id="26" dur="20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circle(in)">
                                      <p:cBhvr>
                                        <p:cTn id="3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4" grpId="0" animBg="1"/>
      <p:bldP spid="7" grpId="0" animBg="1"/>
      <p:bldP spid="10"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6828DE-5BBD-46F1-AED5-EB1B4A9375BB}"/>
              </a:ext>
            </a:extLst>
          </p:cNvPr>
          <p:cNvGrpSpPr/>
          <p:nvPr/>
        </p:nvGrpSpPr>
        <p:grpSpPr>
          <a:xfrm>
            <a:off x="309489" y="6418912"/>
            <a:ext cx="11459469" cy="423042"/>
            <a:chOff x="309489" y="6418912"/>
            <a:chExt cx="11459469" cy="423042"/>
          </a:xfrm>
        </p:grpSpPr>
        <p:cxnSp>
          <p:nvCxnSpPr>
            <p:cNvPr id="5" name="Straight Connector 4"/>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3" name="Title 1">
            <a:extLst>
              <a:ext uri="{FF2B5EF4-FFF2-40B4-BE49-F238E27FC236}">
                <a16:creationId xmlns:a16="http://schemas.microsoft.com/office/drawing/2014/main" id="{255B15E4-86DC-4361-85FF-38A2194BCF82}"/>
              </a:ext>
            </a:extLst>
          </p:cNvPr>
          <p:cNvSpPr txBox="1">
            <a:spLocks/>
          </p:cNvSpPr>
          <p:nvPr/>
        </p:nvSpPr>
        <p:spPr>
          <a:xfrm>
            <a:off x="2897971" y="1622821"/>
            <a:ext cx="6396058" cy="9392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1"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endParaRPr>
          </a:p>
        </p:txBody>
      </p:sp>
      <p:sp>
        <p:nvSpPr>
          <p:cNvPr id="14" name="Title 1">
            <a:extLst>
              <a:ext uri="{FF2B5EF4-FFF2-40B4-BE49-F238E27FC236}">
                <a16:creationId xmlns:a16="http://schemas.microsoft.com/office/drawing/2014/main" id="{2DAF24EF-6BB3-46A5-B3E6-DF87AA5F25C6}"/>
              </a:ext>
            </a:extLst>
          </p:cNvPr>
          <p:cNvSpPr txBox="1">
            <a:spLocks/>
          </p:cNvSpPr>
          <p:nvPr/>
        </p:nvSpPr>
        <p:spPr>
          <a:xfrm>
            <a:off x="4014479" y="584328"/>
            <a:ext cx="4049487" cy="684085"/>
          </a:xfrm>
          <a:prstGeom prst="rect">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ct val="0"/>
              </a:spcBef>
              <a:spcAft>
                <a:spcPts val="0"/>
              </a:spcAft>
              <a:buClrTx/>
              <a:buSzTx/>
              <a:buFontTx/>
              <a:buNone/>
              <a:tabLst/>
              <a:defRPr/>
            </a:pPr>
            <a:r>
              <a:rPr lang="ar-BH" b="1" kern="0" dirty="0">
                <a:solidFill>
                  <a:prstClr val="black"/>
                </a:solidFill>
                <a:latin typeface="Sakkal Majalla" panose="02000000000000000000" pitchFamily="2" charset="-78"/>
                <a:cs typeface="Sakkal Majalla" panose="02000000000000000000" pitchFamily="2" charset="-78"/>
              </a:rPr>
              <a:t>أهداف الدرس</a:t>
            </a:r>
            <a:endParaRPr kumimoji="0" lang="en-US" sz="44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endParaRPr>
          </a:p>
        </p:txBody>
      </p:sp>
      <p:sp>
        <p:nvSpPr>
          <p:cNvPr id="23" name="Rectangle: Rounded Corners 1">
            <a:extLst>
              <a:ext uri="{FF2B5EF4-FFF2-40B4-BE49-F238E27FC236}">
                <a16:creationId xmlns:a16="http://schemas.microsoft.com/office/drawing/2014/main" id="{8D1E25F1-032A-4333-A9E2-0421E42B1BB7}"/>
              </a:ext>
            </a:extLst>
          </p:cNvPr>
          <p:cNvSpPr/>
          <p:nvPr/>
        </p:nvSpPr>
        <p:spPr>
          <a:xfrm>
            <a:off x="1628182" y="2636506"/>
            <a:ext cx="8935636" cy="606030"/>
          </a:xfrm>
          <a:prstGeom prst="roundRect">
            <a:avLst/>
          </a:prstGeom>
          <a:solidFill>
            <a:schemeClr val="accent6">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1</a:t>
            </a:r>
            <a:r>
              <a:rPr kumimoji="0" lang="ar-SA"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ت</a:t>
            </a: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ذكر</a:t>
            </a:r>
            <a:r>
              <a:rPr kumimoji="0" lang="ar-BH" sz="3200" b="1" i="0" u="none" strike="noStrike" kern="1200" cap="none" spc="0" normalizeH="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نسب الإمام جعفر الصادق</a:t>
            </a: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endParaRPr kumimoji="0" lang="en-US"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24" name="Rectangle: Rounded Corners 11">
            <a:extLst>
              <a:ext uri="{FF2B5EF4-FFF2-40B4-BE49-F238E27FC236}">
                <a16:creationId xmlns:a16="http://schemas.microsoft.com/office/drawing/2014/main" id="{B4432D88-C60E-4036-9BF1-E40ABD4BC17B}"/>
              </a:ext>
            </a:extLst>
          </p:cNvPr>
          <p:cNvSpPr/>
          <p:nvPr/>
        </p:nvSpPr>
        <p:spPr>
          <a:xfrm>
            <a:off x="1628182" y="3391459"/>
            <a:ext cx="8935636" cy="637627"/>
          </a:xfrm>
          <a:prstGeom prst="roundRect">
            <a:avLst/>
          </a:prstGeom>
          <a:solidFill>
            <a:schemeClr val="accent6">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2- </a:t>
            </a:r>
            <a:r>
              <a:rPr lang="ar-SA" sz="3200" b="1" dirty="0">
                <a:solidFill>
                  <a:prstClr val="black"/>
                </a:solidFill>
                <a:latin typeface="Sakkal Majalla" panose="02000000000000000000" pitchFamily="2" charset="-78"/>
                <a:cs typeface="Sakkal Majalla" panose="02000000000000000000" pitchFamily="2" charset="-78"/>
              </a:rPr>
              <a:t>ت</a:t>
            </a:r>
            <a:r>
              <a:rPr lang="ar-BH" sz="3200" b="1" dirty="0">
                <a:solidFill>
                  <a:prstClr val="black"/>
                </a:solidFill>
                <a:latin typeface="Sakkal Majalla" panose="02000000000000000000" pitchFamily="2" charset="-78"/>
                <a:cs typeface="Sakkal Majalla" panose="02000000000000000000" pitchFamily="2" charset="-78"/>
              </a:rPr>
              <a:t>عرّف شخصية الإمام الصادق من حيث المولد والنشأة</a:t>
            </a: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a:t>
            </a:r>
            <a:endParaRPr kumimoji="0" lang="en-US" sz="32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25" name="Rectangle: Rounded Corners 17">
            <a:extLst>
              <a:ext uri="{FF2B5EF4-FFF2-40B4-BE49-F238E27FC236}">
                <a16:creationId xmlns:a16="http://schemas.microsoft.com/office/drawing/2014/main" id="{3FFB71F4-481B-481C-B14F-25F333D95755}"/>
              </a:ext>
            </a:extLst>
          </p:cNvPr>
          <p:cNvSpPr/>
          <p:nvPr/>
        </p:nvSpPr>
        <p:spPr>
          <a:xfrm>
            <a:off x="1628182" y="4178009"/>
            <a:ext cx="8935636" cy="606029"/>
          </a:xfrm>
          <a:prstGeom prst="roundRect">
            <a:avLst/>
          </a:prstGeom>
          <a:solidFill>
            <a:schemeClr val="accent6">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3-</a:t>
            </a: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kumimoji="0" lang="ar-SA"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ت</a:t>
            </a: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وضح المكانة</a:t>
            </a:r>
            <a:r>
              <a:rPr kumimoji="0" lang="ar-BH" sz="3200" b="1" i="0" u="none" strike="noStrike" kern="1200" cap="none" spc="0" normalizeH="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العلمية للإمام الصادق</a:t>
            </a: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p>
        </p:txBody>
      </p:sp>
      <p:pic>
        <p:nvPicPr>
          <p:cNvPr id="26" name="Picture 7">
            <a:extLst>
              <a:ext uri="{FF2B5EF4-FFF2-40B4-BE49-F238E27FC236}">
                <a16:creationId xmlns:a16="http://schemas.microsoft.com/office/drawing/2014/main" id="{31784A89-FFCA-48D7-BFB3-A0BE3DECA1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96538" y="0"/>
            <a:ext cx="1646237"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Rounded Corners 17">
            <a:extLst>
              <a:ext uri="{FF2B5EF4-FFF2-40B4-BE49-F238E27FC236}">
                <a16:creationId xmlns:a16="http://schemas.microsoft.com/office/drawing/2014/main" id="{41773439-CA3F-4E83-8E7B-5062E8643C53}"/>
              </a:ext>
            </a:extLst>
          </p:cNvPr>
          <p:cNvSpPr/>
          <p:nvPr/>
        </p:nvSpPr>
        <p:spPr>
          <a:xfrm>
            <a:off x="1628182" y="4931384"/>
            <a:ext cx="8935636" cy="570713"/>
          </a:xfrm>
          <a:prstGeom prst="roundRect">
            <a:avLst/>
          </a:prstGeom>
          <a:solidFill>
            <a:schemeClr val="accent6">
              <a:lumMod val="60000"/>
              <a:lumOff val="4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4- </a:t>
            </a:r>
            <a:r>
              <a:rPr kumimoji="0" lang="ar-SA"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ت</a:t>
            </a: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مثل لأهم صفاته </a:t>
            </a: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sym typeface="AGA Arabesque" panose="05010101010101010101" pitchFamily="2" charset="2"/>
              </a:rPr>
              <a:t>ورسائله</a:t>
            </a:r>
            <a:r>
              <a:rPr kumimoji="0" lang="ar-BH" sz="3200" b="1" i="0" u="none" strike="noStrike" kern="1200" cap="none" spc="0" normalizeH="0" noProof="0" dirty="0">
                <a:ln>
                  <a:noFill/>
                </a:ln>
                <a:solidFill>
                  <a:prstClr val="black"/>
                </a:solidFill>
                <a:effectLst/>
                <a:uLnTx/>
                <a:uFillTx/>
                <a:latin typeface="Sakkal Majalla" panose="02000000000000000000" pitchFamily="2" charset="-78"/>
                <a:ea typeface="+mn-ea"/>
                <a:cs typeface="Sakkal Majalla" panose="02000000000000000000" pitchFamily="2" charset="-78"/>
                <a:sym typeface="AGA Arabesque" panose="05010101010101010101" pitchFamily="2" charset="2"/>
              </a:rPr>
              <a:t> ووصاياه.</a:t>
            </a:r>
            <a:endPar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5" name="Rectangle: Rounded Corners 17">
            <a:extLst>
              <a:ext uri="{FF2B5EF4-FFF2-40B4-BE49-F238E27FC236}">
                <a16:creationId xmlns:a16="http://schemas.microsoft.com/office/drawing/2014/main" id="{41773439-CA3F-4E83-8E7B-5062E8643C53}"/>
              </a:ext>
            </a:extLst>
          </p:cNvPr>
          <p:cNvSpPr/>
          <p:nvPr/>
        </p:nvSpPr>
        <p:spPr>
          <a:xfrm>
            <a:off x="1628182" y="5649443"/>
            <a:ext cx="8935636" cy="603327"/>
          </a:xfrm>
          <a:prstGeom prst="roundRect">
            <a:avLst/>
          </a:prstGeom>
          <a:solidFill>
            <a:schemeClr val="accent6">
              <a:lumMod val="60000"/>
              <a:lumOff val="4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5</a:t>
            </a:r>
            <a:r>
              <a:rPr kumimoji="0" lang="ar-SA"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kumimoji="0" lang="ar-SA" sz="3200" b="1" i="0" u="none" strike="noStrike" kern="1200" cap="none" spc="0" normalizeH="0" baseline="0" noProof="0">
                <a:ln>
                  <a:noFill/>
                </a:ln>
                <a:solidFill>
                  <a:prstClr val="black"/>
                </a:solidFill>
                <a:effectLst/>
                <a:uLnTx/>
                <a:uFillTx/>
                <a:latin typeface="Sakkal Majalla" panose="02000000000000000000" pitchFamily="2" charset="-78"/>
                <a:ea typeface="+mn-ea"/>
                <a:cs typeface="Sakkal Majalla" panose="02000000000000000000" pitchFamily="2" charset="-78"/>
              </a:rPr>
              <a:t>ت</a:t>
            </a:r>
            <a:r>
              <a:rPr kumimoji="0" lang="ar-BH" sz="3200" b="1" i="0" u="none" strike="noStrike" kern="1200" cap="none" spc="0" normalizeH="0" baseline="0" noProof="0">
                <a:ln>
                  <a:noFill/>
                </a:ln>
                <a:solidFill>
                  <a:prstClr val="black"/>
                </a:solidFill>
                <a:effectLst/>
                <a:uLnTx/>
                <a:uFillTx/>
                <a:latin typeface="Sakkal Majalla" panose="02000000000000000000" pitchFamily="2" charset="-78"/>
                <a:ea typeface="+mn-ea"/>
                <a:cs typeface="Sakkal Majalla" panose="02000000000000000000" pitchFamily="2" charset="-78"/>
              </a:rPr>
              <a:t>ستخلص</a:t>
            </a:r>
            <a:r>
              <a:rPr kumimoji="0" lang="ar-BH" sz="3200" b="1" i="0" u="none" strike="noStrike" kern="1200" cap="none" spc="0" normalizeH="0" noProof="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kumimoji="0" lang="ar-BH" sz="3200" b="1" i="0" u="none" strike="noStrike" kern="1200" cap="none" spc="0" normalizeH="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مواطن القدوة والعبرة من سيرة الإمام الصادق</a:t>
            </a: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p>
        </p:txBody>
      </p:sp>
      <p:sp>
        <p:nvSpPr>
          <p:cNvPr id="16" name="Title 1">
            <a:extLst>
              <a:ext uri="{FF2B5EF4-FFF2-40B4-BE49-F238E27FC236}">
                <a16:creationId xmlns:a16="http://schemas.microsoft.com/office/drawing/2014/main" id="{2088DF2E-3040-40F8-BEDB-809AF7FD8172}"/>
              </a:ext>
            </a:extLst>
          </p:cNvPr>
          <p:cNvSpPr txBox="1">
            <a:spLocks/>
          </p:cNvSpPr>
          <p:nvPr/>
        </p:nvSpPr>
        <p:spPr>
          <a:xfrm>
            <a:off x="0" y="335026"/>
            <a:ext cx="2965933"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BH" sz="20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الإمام جعفر الصادق (دين 214)</a:t>
            </a:r>
          </a:p>
        </p:txBody>
      </p:sp>
      <p:sp>
        <p:nvSpPr>
          <p:cNvPr id="17" name="مربع نص 16">
            <a:extLst>
              <a:ext uri="{FF2B5EF4-FFF2-40B4-BE49-F238E27FC236}">
                <a16:creationId xmlns:a16="http://schemas.microsoft.com/office/drawing/2014/main" id="{6E57D3D6-C6A8-40E0-A63B-B096A127A361}"/>
              </a:ext>
            </a:extLst>
          </p:cNvPr>
          <p:cNvSpPr txBox="1"/>
          <p:nvPr/>
        </p:nvSpPr>
        <p:spPr>
          <a:xfrm>
            <a:off x="2897971" y="1474017"/>
            <a:ext cx="6096000" cy="523220"/>
          </a:xfrm>
          <a:prstGeom prst="rect">
            <a:avLst/>
          </a:prstGeom>
          <a:solidFill>
            <a:schemeClr val="accent1">
              <a:lumMod val="40000"/>
              <a:lumOff val="60000"/>
            </a:schemeClr>
          </a:solidFill>
        </p:spPr>
        <p:txBody>
          <a:bodyPr wrap="square">
            <a:spAutoFit/>
          </a:bodyPr>
          <a:lstStyle/>
          <a:p>
            <a:pPr algn="ctr"/>
            <a:r>
              <a:rPr lang="ar-SA" sz="2800" b="1" dirty="0">
                <a:latin typeface="Sakkal Majalla" panose="02000000000000000000" pitchFamily="2" charset="-78"/>
                <a:cs typeface="Sakkal Majalla" panose="02000000000000000000" pitchFamily="2" charset="-78"/>
              </a:rPr>
              <a:t>عزيزي الطالب مع نهاية هذا الدرس ستكون قادرا على أن:</a:t>
            </a:r>
            <a:endParaRPr lang="en-US" sz="28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5651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56" presetClass="entr" presetSubtype="0" fill="hold" nodeType="afterEffect">
                                  <p:stCondLst>
                                    <p:cond delay="0"/>
                                  </p:stCondLst>
                                  <p:iterate type="lt">
                                    <p:tmPct val="10000"/>
                                  </p:iterate>
                                  <p:childTnLst>
                                    <p:set>
                                      <p:cBhvr>
                                        <p:cTn id="22" dur="1" fill="hold">
                                          <p:stCondLst>
                                            <p:cond delay="0"/>
                                          </p:stCondLst>
                                        </p:cTn>
                                        <p:tgtEl>
                                          <p:spTgt spid="23">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23">
                                            <p:txEl>
                                              <p:pRg st="0" end="0"/>
                                            </p:txEl>
                                          </p:spTgt>
                                        </p:tgtEl>
                                        <p:attrNameLst>
                                          <p:attrName>ppt_w</p:attrName>
                                        </p:attrNameLst>
                                      </p:cBhvr>
                                    </p:anim>
                                    <p:anim by="(#ppt_w*0.50)" calcmode="lin" valueType="num">
                                      <p:cBhvr>
                                        <p:cTn id="24" dur="500" decel="50000" autoRev="1" fill="hold">
                                          <p:stCondLst>
                                            <p:cond delay="0"/>
                                          </p:stCondLst>
                                        </p:cTn>
                                        <p:tgtEl>
                                          <p:spTgt spid="23">
                                            <p:txEl>
                                              <p:pRg st="0" end="0"/>
                                            </p:txEl>
                                          </p:spTgt>
                                        </p:tgtEl>
                                        <p:attrNameLst>
                                          <p:attrName>ppt_x</p:attrName>
                                        </p:attrNameLst>
                                      </p:cBhvr>
                                    </p:anim>
                                    <p:anim from="(-#ppt_h/2)" to="(#ppt_y)" calcmode="lin" valueType="num">
                                      <p:cBhvr>
                                        <p:cTn id="25" dur="1000" fill="hold">
                                          <p:stCondLst>
                                            <p:cond delay="0"/>
                                          </p:stCondLst>
                                        </p:cTn>
                                        <p:tgtEl>
                                          <p:spTgt spid="23">
                                            <p:txEl>
                                              <p:pRg st="0" end="0"/>
                                            </p:txEl>
                                          </p:spTgt>
                                        </p:tgtEl>
                                        <p:attrNameLst>
                                          <p:attrName>ppt_y</p:attrName>
                                        </p:attrNameLst>
                                      </p:cBhvr>
                                    </p:anim>
                                    <p:animRot by="21600000">
                                      <p:cBhvr>
                                        <p:cTn id="26" dur="1000" fill="hold">
                                          <p:stCondLst>
                                            <p:cond delay="0"/>
                                          </p:stCondLst>
                                        </p:cTn>
                                        <p:tgtEl>
                                          <p:spTgt spid="23">
                                            <p:txEl>
                                              <p:pRg st="0" end="0"/>
                                            </p:txEl>
                                          </p:spTgt>
                                        </p:tgtEl>
                                        <p:attrNameLst>
                                          <p:attrName>r</p:attrName>
                                        </p:attrNameLst>
                                      </p:cBhvr>
                                    </p:animRot>
                                  </p:childTnLst>
                                </p:cTn>
                              </p:par>
                            </p:childTnLst>
                          </p:cTn>
                        </p:par>
                        <p:par>
                          <p:cTn id="27" fill="hold">
                            <p:stCondLst>
                              <p:cond delay="7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8500"/>
                            </p:stCondLst>
                            <p:childTnLst>
                              <p:par>
                                <p:cTn id="34" presetID="56" presetClass="entr" presetSubtype="0" fill="hold" nodeType="afterEffect">
                                  <p:stCondLst>
                                    <p:cond delay="0"/>
                                  </p:stCondLst>
                                  <p:iterate type="lt">
                                    <p:tmPct val="10000"/>
                                  </p:iterate>
                                  <p:childTnLst>
                                    <p:set>
                                      <p:cBhvr>
                                        <p:cTn id="35" dur="1" fill="hold">
                                          <p:stCondLst>
                                            <p:cond delay="0"/>
                                          </p:stCondLst>
                                        </p:cTn>
                                        <p:tgtEl>
                                          <p:spTgt spid="24">
                                            <p:txEl>
                                              <p:pRg st="0" end="0"/>
                                            </p:txEl>
                                          </p:spTgt>
                                        </p:tgtEl>
                                        <p:attrNameLst>
                                          <p:attrName>style.visibility</p:attrName>
                                        </p:attrNameLst>
                                      </p:cBhvr>
                                      <p:to>
                                        <p:strVal val="visible"/>
                                      </p:to>
                                    </p:set>
                                    <p:anim by="(-#ppt_w*2)" calcmode="lin" valueType="num">
                                      <p:cBhvr rctx="PPT">
                                        <p:cTn id="36" dur="500" autoRev="1" fill="hold">
                                          <p:stCondLst>
                                            <p:cond delay="0"/>
                                          </p:stCondLst>
                                        </p:cTn>
                                        <p:tgtEl>
                                          <p:spTgt spid="24">
                                            <p:txEl>
                                              <p:pRg st="0" end="0"/>
                                            </p:txEl>
                                          </p:spTgt>
                                        </p:tgtEl>
                                        <p:attrNameLst>
                                          <p:attrName>ppt_w</p:attrName>
                                        </p:attrNameLst>
                                      </p:cBhvr>
                                    </p:anim>
                                    <p:anim by="(#ppt_w*0.50)" calcmode="lin" valueType="num">
                                      <p:cBhvr>
                                        <p:cTn id="37" dur="500" decel="50000" autoRev="1" fill="hold">
                                          <p:stCondLst>
                                            <p:cond delay="0"/>
                                          </p:stCondLst>
                                        </p:cTn>
                                        <p:tgtEl>
                                          <p:spTgt spid="24">
                                            <p:txEl>
                                              <p:pRg st="0" end="0"/>
                                            </p:txEl>
                                          </p:spTgt>
                                        </p:tgtEl>
                                        <p:attrNameLst>
                                          <p:attrName>ppt_x</p:attrName>
                                        </p:attrNameLst>
                                      </p:cBhvr>
                                    </p:anim>
                                    <p:anim from="(-#ppt_h/2)" to="(#ppt_y)" calcmode="lin" valueType="num">
                                      <p:cBhvr>
                                        <p:cTn id="38" dur="1000" fill="hold">
                                          <p:stCondLst>
                                            <p:cond delay="0"/>
                                          </p:stCondLst>
                                        </p:cTn>
                                        <p:tgtEl>
                                          <p:spTgt spid="24">
                                            <p:txEl>
                                              <p:pRg st="0" end="0"/>
                                            </p:txEl>
                                          </p:spTgt>
                                        </p:tgtEl>
                                        <p:attrNameLst>
                                          <p:attrName>ppt_y</p:attrName>
                                        </p:attrNameLst>
                                      </p:cBhvr>
                                    </p:anim>
                                    <p:animRot by="21600000">
                                      <p:cBhvr>
                                        <p:cTn id="39" dur="1000" fill="hold">
                                          <p:stCondLst>
                                            <p:cond delay="0"/>
                                          </p:stCondLst>
                                        </p:cTn>
                                        <p:tgtEl>
                                          <p:spTgt spid="24">
                                            <p:txEl>
                                              <p:pRg st="0" end="0"/>
                                            </p:txEl>
                                          </p:spTgt>
                                        </p:tgtEl>
                                        <p:attrNameLst>
                                          <p:attrName>r</p:attrName>
                                        </p:attrNameLst>
                                      </p:cBhvr>
                                    </p:animRot>
                                  </p:childTnLst>
                                </p:cTn>
                              </p:par>
                            </p:childTnLst>
                          </p:cTn>
                        </p:par>
                        <p:par>
                          <p:cTn id="40" fill="hold">
                            <p:stCondLst>
                              <p:cond delay="13700"/>
                            </p:stCondLst>
                            <p:childTnLst>
                              <p:par>
                                <p:cTn id="41" presetID="42"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childTnLst>
                          </p:cTn>
                        </p:par>
                        <p:par>
                          <p:cTn id="46" fill="hold">
                            <p:stCondLst>
                              <p:cond delay="14700"/>
                            </p:stCondLst>
                            <p:childTnLst>
                              <p:par>
                                <p:cTn id="47" presetID="56" presetClass="entr" presetSubtype="0" fill="hold" nodeType="afterEffect">
                                  <p:stCondLst>
                                    <p:cond delay="0"/>
                                  </p:stCondLst>
                                  <p:iterate type="lt">
                                    <p:tmPct val="10000"/>
                                  </p:iterate>
                                  <p:childTnLst>
                                    <p:set>
                                      <p:cBhvr>
                                        <p:cTn id="48" dur="1" fill="hold">
                                          <p:stCondLst>
                                            <p:cond delay="0"/>
                                          </p:stCondLst>
                                        </p:cTn>
                                        <p:tgtEl>
                                          <p:spTgt spid="25">
                                            <p:txEl>
                                              <p:pRg st="0" end="0"/>
                                            </p:txEl>
                                          </p:spTgt>
                                        </p:tgtEl>
                                        <p:attrNameLst>
                                          <p:attrName>style.visibility</p:attrName>
                                        </p:attrNameLst>
                                      </p:cBhvr>
                                      <p:to>
                                        <p:strVal val="visible"/>
                                      </p:to>
                                    </p:set>
                                    <p:anim by="(-#ppt_w*2)" calcmode="lin" valueType="num">
                                      <p:cBhvr rctx="PPT">
                                        <p:cTn id="49" dur="500" autoRev="1" fill="hold">
                                          <p:stCondLst>
                                            <p:cond delay="0"/>
                                          </p:stCondLst>
                                        </p:cTn>
                                        <p:tgtEl>
                                          <p:spTgt spid="25">
                                            <p:txEl>
                                              <p:pRg st="0" end="0"/>
                                            </p:txEl>
                                          </p:spTgt>
                                        </p:tgtEl>
                                        <p:attrNameLst>
                                          <p:attrName>ppt_w</p:attrName>
                                        </p:attrNameLst>
                                      </p:cBhvr>
                                    </p:anim>
                                    <p:anim by="(#ppt_w*0.50)" calcmode="lin" valueType="num">
                                      <p:cBhvr>
                                        <p:cTn id="50" dur="500" decel="50000" autoRev="1" fill="hold">
                                          <p:stCondLst>
                                            <p:cond delay="0"/>
                                          </p:stCondLst>
                                        </p:cTn>
                                        <p:tgtEl>
                                          <p:spTgt spid="25">
                                            <p:txEl>
                                              <p:pRg st="0" end="0"/>
                                            </p:txEl>
                                          </p:spTgt>
                                        </p:tgtEl>
                                        <p:attrNameLst>
                                          <p:attrName>ppt_x</p:attrName>
                                        </p:attrNameLst>
                                      </p:cBhvr>
                                    </p:anim>
                                    <p:anim from="(-#ppt_h/2)" to="(#ppt_y)" calcmode="lin" valueType="num">
                                      <p:cBhvr>
                                        <p:cTn id="51" dur="1000" fill="hold">
                                          <p:stCondLst>
                                            <p:cond delay="0"/>
                                          </p:stCondLst>
                                        </p:cTn>
                                        <p:tgtEl>
                                          <p:spTgt spid="25">
                                            <p:txEl>
                                              <p:pRg st="0" end="0"/>
                                            </p:txEl>
                                          </p:spTgt>
                                        </p:tgtEl>
                                        <p:attrNameLst>
                                          <p:attrName>ppt_y</p:attrName>
                                        </p:attrNameLst>
                                      </p:cBhvr>
                                    </p:anim>
                                    <p:animRot by="21600000">
                                      <p:cBhvr>
                                        <p:cTn id="52" dur="1000" fill="hold">
                                          <p:stCondLst>
                                            <p:cond delay="0"/>
                                          </p:stCondLst>
                                        </p:cTn>
                                        <p:tgtEl>
                                          <p:spTgt spid="25">
                                            <p:txEl>
                                              <p:pRg st="0" end="0"/>
                                            </p:txEl>
                                          </p:spTgt>
                                        </p:tgtEl>
                                        <p:attrNameLst>
                                          <p:attrName>r</p:attrName>
                                        </p:attrNameLst>
                                      </p:cBhvr>
                                    </p:animRot>
                                  </p:childTnLst>
                                </p:cTn>
                              </p:par>
                            </p:childTnLst>
                          </p:cTn>
                        </p:par>
                        <p:par>
                          <p:cTn id="53" fill="hold">
                            <p:stCondLst>
                              <p:cond delay="18900"/>
                            </p:stCondLst>
                            <p:childTnLst>
                              <p:par>
                                <p:cTn id="54" presetID="42" presetClass="entr" presetSubtype="0"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19900"/>
                            </p:stCondLst>
                            <p:childTnLst>
                              <p:par>
                                <p:cTn id="60" presetID="56" presetClass="entr" presetSubtype="0" fill="hold" nodeType="afterEffect">
                                  <p:stCondLst>
                                    <p:cond delay="0"/>
                                  </p:stCondLst>
                                  <p:iterate type="lt">
                                    <p:tmPct val="10000"/>
                                  </p:iterate>
                                  <p:childTnLst>
                                    <p:set>
                                      <p:cBhvr>
                                        <p:cTn id="61" dur="1" fill="hold">
                                          <p:stCondLst>
                                            <p:cond delay="0"/>
                                          </p:stCondLst>
                                        </p:cTn>
                                        <p:tgtEl>
                                          <p:spTgt spid="28">
                                            <p:txEl>
                                              <p:pRg st="0" end="0"/>
                                            </p:txEl>
                                          </p:spTgt>
                                        </p:tgtEl>
                                        <p:attrNameLst>
                                          <p:attrName>style.visibility</p:attrName>
                                        </p:attrNameLst>
                                      </p:cBhvr>
                                      <p:to>
                                        <p:strVal val="visible"/>
                                      </p:to>
                                    </p:set>
                                    <p:anim by="(-#ppt_w*2)" calcmode="lin" valueType="num">
                                      <p:cBhvr rctx="PPT">
                                        <p:cTn id="62" dur="500" autoRev="1" fill="hold">
                                          <p:stCondLst>
                                            <p:cond delay="0"/>
                                          </p:stCondLst>
                                        </p:cTn>
                                        <p:tgtEl>
                                          <p:spTgt spid="28">
                                            <p:txEl>
                                              <p:pRg st="0" end="0"/>
                                            </p:txEl>
                                          </p:spTgt>
                                        </p:tgtEl>
                                        <p:attrNameLst>
                                          <p:attrName>ppt_w</p:attrName>
                                        </p:attrNameLst>
                                      </p:cBhvr>
                                    </p:anim>
                                    <p:anim by="(#ppt_w*0.50)" calcmode="lin" valueType="num">
                                      <p:cBhvr>
                                        <p:cTn id="63" dur="500" decel="50000" autoRev="1" fill="hold">
                                          <p:stCondLst>
                                            <p:cond delay="0"/>
                                          </p:stCondLst>
                                        </p:cTn>
                                        <p:tgtEl>
                                          <p:spTgt spid="28">
                                            <p:txEl>
                                              <p:pRg st="0" end="0"/>
                                            </p:txEl>
                                          </p:spTgt>
                                        </p:tgtEl>
                                        <p:attrNameLst>
                                          <p:attrName>ppt_x</p:attrName>
                                        </p:attrNameLst>
                                      </p:cBhvr>
                                    </p:anim>
                                    <p:anim from="(-#ppt_h/2)" to="(#ppt_y)" calcmode="lin" valueType="num">
                                      <p:cBhvr>
                                        <p:cTn id="64" dur="1000" fill="hold">
                                          <p:stCondLst>
                                            <p:cond delay="0"/>
                                          </p:stCondLst>
                                        </p:cTn>
                                        <p:tgtEl>
                                          <p:spTgt spid="28">
                                            <p:txEl>
                                              <p:pRg st="0" end="0"/>
                                            </p:txEl>
                                          </p:spTgt>
                                        </p:tgtEl>
                                        <p:attrNameLst>
                                          <p:attrName>ppt_y</p:attrName>
                                        </p:attrNameLst>
                                      </p:cBhvr>
                                    </p:anim>
                                    <p:animRot by="21600000">
                                      <p:cBhvr>
                                        <p:cTn id="65" dur="1000" fill="hold">
                                          <p:stCondLst>
                                            <p:cond delay="0"/>
                                          </p:stCondLst>
                                        </p:cTn>
                                        <p:tgtEl>
                                          <p:spTgt spid="28">
                                            <p:txEl>
                                              <p:pRg st="0" end="0"/>
                                            </p:txEl>
                                          </p:spTgt>
                                        </p:tgtEl>
                                        <p:attrNameLst>
                                          <p:attrName>r</p:attrName>
                                        </p:attrNameLst>
                                      </p:cBhvr>
                                    </p:animRot>
                                  </p:childTnLst>
                                </p:cTn>
                              </p:par>
                            </p:childTnLst>
                          </p:cTn>
                        </p:par>
                        <p:par>
                          <p:cTn id="66" fill="hold">
                            <p:stCondLst>
                              <p:cond delay="23800"/>
                            </p:stCondLst>
                            <p:childTnLst>
                              <p:par>
                                <p:cTn id="67" presetID="42" presetClass="entr" presetSubtype="0"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1000"/>
                                        <p:tgtEl>
                                          <p:spTgt spid="15"/>
                                        </p:tgtEl>
                                      </p:cBhvr>
                                    </p:animEffect>
                                    <p:anim calcmode="lin" valueType="num">
                                      <p:cBhvr>
                                        <p:cTn id="70" dur="1000" fill="hold"/>
                                        <p:tgtEl>
                                          <p:spTgt spid="15"/>
                                        </p:tgtEl>
                                        <p:attrNameLst>
                                          <p:attrName>ppt_x</p:attrName>
                                        </p:attrNameLst>
                                      </p:cBhvr>
                                      <p:tavLst>
                                        <p:tav tm="0">
                                          <p:val>
                                            <p:strVal val="#ppt_x"/>
                                          </p:val>
                                        </p:tav>
                                        <p:tav tm="100000">
                                          <p:val>
                                            <p:strVal val="#ppt_x"/>
                                          </p:val>
                                        </p:tav>
                                      </p:tavLst>
                                    </p:anim>
                                    <p:anim calcmode="lin" valueType="num">
                                      <p:cBhvr>
                                        <p:cTn id="71" dur="1000" fill="hold"/>
                                        <p:tgtEl>
                                          <p:spTgt spid="15"/>
                                        </p:tgtEl>
                                        <p:attrNameLst>
                                          <p:attrName>ppt_y</p:attrName>
                                        </p:attrNameLst>
                                      </p:cBhvr>
                                      <p:tavLst>
                                        <p:tav tm="0">
                                          <p:val>
                                            <p:strVal val="#ppt_y+.1"/>
                                          </p:val>
                                        </p:tav>
                                        <p:tav tm="100000">
                                          <p:val>
                                            <p:strVal val="#ppt_y"/>
                                          </p:val>
                                        </p:tav>
                                      </p:tavLst>
                                    </p:anim>
                                  </p:childTnLst>
                                </p:cTn>
                              </p:par>
                            </p:childTnLst>
                          </p:cTn>
                        </p:par>
                        <p:par>
                          <p:cTn id="72" fill="hold">
                            <p:stCondLst>
                              <p:cond delay="24800"/>
                            </p:stCondLst>
                            <p:childTnLst>
                              <p:par>
                                <p:cTn id="73" presetID="56" presetClass="entr" presetSubtype="0" fill="hold" nodeType="afterEffect">
                                  <p:stCondLst>
                                    <p:cond delay="0"/>
                                  </p:stCondLst>
                                  <p:iterate type="lt">
                                    <p:tmPct val="10000"/>
                                  </p:iterate>
                                  <p:childTnLst>
                                    <p:set>
                                      <p:cBhvr>
                                        <p:cTn id="74" dur="1" fill="hold">
                                          <p:stCondLst>
                                            <p:cond delay="0"/>
                                          </p:stCondLst>
                                        </p:cTn>
                                        <p:tgtEl>
                                          <p:spTgt spid="15">
                                            <p:txEl>
                                              <p:pRg st="0" end="0"/>
                                            </p:txEl>
                                          </p:spTgt>
                                        </p:tgtEl>
                                        <p:attrNameLst>
                                          <p:attrName>style.visibility</p:attrName>
                                        </p:attrNameLst>
                                      </p:cBhvr>
                                      <p:to>
                                        <p:strVal val="visible"/>
                                      </p:to>
                                    </p:set>
                                    <p:anim by="(-#ppt_w*2)" calcmode="lin" valueType="num">
                                      <p:cBhvr rctx="PPT">
                                        <p:cTn id="75" dur="500" autoRev="1" fill="hold">
                                          <p:stCondLst>
                                            <p:cond delay="0"/>
                                          </p:stCondLst>
                                        </p:cTn>
                                        <p:tgtEl>
                                          <p:spTgt spid="15">
                                            <p:txEl>
                                              <p:pRg st="0" end="0"/>
                                            </p:txEl>
                                          </p:spTgt>
                                        </p:tgtEl>
                                        <p:attrNameLst>
                                          <p:attrName>ppt_w</p:attrName>
                                        </p:attrNameLst>
                                      </p:cBhvr>
                                    </p:anim>
                                    <p:anim by="(#ppt_w*0.50)" calcmode="lin" valueType="num">
                                      <p:cBhvr>
                                        <p:cTn id="76" dur="500" decel="50000" autoRev="1" fill="hold">
                                          <p:stCondLst>
                                            <p:cond delay="0"/>
                                          </p:stCondLst>
                                        </p:cTn>
                                        <p:tgtEl>
                                          <p:spTgt spid="15">
                                            <p:txEl>
                                              <p:pRg st="0" end="0"/>
                                            </p:txEl>
                                          </p:spTgt>
                                        </p:tgtEl>
                                        <p:attrNameLst>
                                          <p:attrName>ppt_x</p:attrName>
                                        </p:attrNameLst>
                                      </p:cBhvr>
                                    </p:anim>
                                    <p:anim from="(-#ppt_h/2)" to="(#ppt_y)" calcmode="lin" valueType="num">
                                      <p:cBhvr>
                                        <p:cTn id="77" dur="1000" fill="hold">
                                          <p:stCondLst>
                                            <p:cond delay="0"/>
                                          </p:stCondLst>
                                        </p:cTn>
                                        <p:tgtEl>
                                          <p:spTgt spid="15">
                                            <p:txEl>
                                              <p:pRg st="0" end="0"/>
                                            </p:txEl>
                                          </p:spTgt>
                                        </p:tgtEl>
                                        <p:attrNameLst>
                                          <p:attrName>ppt_y</p:attrName>
                                        </p:attrNameLst>
                                      </p:cBhvr>
                                    </p:anim>
                                    <p:animRot by="21600000">
                                      <p:cBhvr>
                                        <p:cTn id="78" dur="1000" fill="hold">
                                          <p:stCondLst>
                                            <p:cond delay="0"/>
                                          </p:stCondLst>
                                        </p:cTn>
                                        <p:tgtEl>
                                          <p:spTgt spid="1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23" grpId="0" animBg="1"/>
      <p:bldP spid="24" grpId="0" animBg="1"/>
      <p:bldP spid="25" grpId="0" animBg="1"/>
      <p:bldP spid="28"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6665D228-919F-4AF2-BCFA-1BA849A3DAF0}"/>
              </a:ext>
            </a:extLst>
          </p:cNvPr>
          <p:cNvSpPr/>
          <p:nvPr/>
        </p:nvSpPr>
        <p:spPr>
          <a:xfrm>
            <a:off x="9254206" y="169507"/>
            <a:ext cx="2568033" cy="676523"/>
          </a:xfrm>
          <a:prstGeom prst="roundRect">
            <a:avLst/>
          </a:prstGeom>
          <a:solidFill>
            <a:schemeClr val="accent1">
              <a:lumMod val="40000"/>
              <a:lumOff val="60000"/>
            </a:schemeClr>
          </a:solidFill>
          <a:ln w="28575">
            <a:solidFill>
              <a:schemeClr val="accent5">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تقويم ختامي</a:t>
            </a:r>
            <a:r>
              <a:rPr kumimoji="0" lang="en-US" sz="36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a:t>
            </a:r>
          </a:p>
        </p:txBody>
      </p:sp>
      <p:sp>
        <p:nvSpPr>
          <p:cNvPr id="3" name="Rectangle: Rounded Corners 2">
            <a:extLst>
              <a:ext uri="{FF2B5EF4-FFF2-40B4-BE49-F238E27FC236}">
                <a16:creationId xmlns:a16="http://schemas.microsoft.com/office/drawing/2014/main" id="{D6686134-B6C4-4193-A817-EC9C2D407563}"/>
              </a:ext>
            </a:extLst>
          </p:cNvPr>
          <p:cNvSpPr/>
          <p:nvPr/>
        </p:nvSpPr>
        <p:spPr>
          <a:xfrm>
            <a:off x="365928" y="1983655"/>
            <a:ext cx="11452485" cy="1025505"/>
          </a:xfrm>
          <a:prstGeom prst="roundRect">
            <a:avLst/>
          </a:prstGeom>
          <a:solidFill>
            <a:schemeClr val="accent2">
              <a:lumMod val="20000"/>
              <a:lumOff val="80000"/>
            </a:schemeClr>
          </a:solidFill>
          <a:ln>
            <a:solidFill>
              <a:schemeClr val="accent4">
                <a:lumMod val="50000"/>
              </a:schemeClr>
            </a:solidFill>
            <a:prstDash val="sysDot"/>
            <a:extLst>
              <a:ext uri="{C807C97D-BFC1-408E-A445-0C87EB9F89A2}">
                <ask:lineSketchStyleProps xmlns:ask="http://schemas.microsoft.com/office/drawing/2018/sketchyshapes" sd="3243096978">
                  <a:custGeom>
                    <a:avLst/>
                    <a:gdLst>
                      <a:gd name="connsiteX0" fmla="*/ 0 w 11452485"/>
                      <a:gd name="connsiteY0" fmla="*/ 170921 h 1025505"/>
                      <a:gd name="connsiteX1" fmla="*/ 170921 w 11452485"/>
                      <a:gd name="connsiteY1" fmla="*/ 0 h 1025505"/>
                      <a:gd name="connsiteX2" fmla="*/ 977905 w 11452485"/>
                      <a:gd name="connsiteY2" fmla="*/ 0 h 1025505"/>
                      <a:gd name="connsiteX3" fmla="*/ 1784888 w 11452485"/>
                      <a:gd name="connsiteY3" fmla="*/ 0 h 1025505"/>
                      <a:gd name="connsiteX4" fmla="*/ 2036339 w 11452485"/>
                      <a:gd name="connsiteY4" fmla="*/ 0 h 1025505"/>
                      <a:gd name="connsiteX5" fmla="*/ 2732217 w 11452485"/>
                      <a:gd name="connsiteY5" fmla="*/ 0 h 1025505"/>
                      <a:gd name="connsiteX6" fmla="*/ 2983668 w 11452485"/>
                      <a:gd name="connsiteY6" fmla="*/ 0 h 1025505"/>
                      <a:gd name="connsiteX7" fmla="*/ 3679545 w 11452485"/>
                      <a:gd name="connsiteY7" fmla="*/ 0 h 1025505"/>
                      <a:gd name="connsiteX8" fmla="*/ 4042103 w 11452485"/>
                      <a:gd name="connsiteY8" fmla="*/ 0 h 1025505"/>
                      <a:gd name="connsiteX9" fmla="*/ 4293554 w 11452485"/>
                      <a:gd name="connsiteY9" fmla="*/ 0 h 1025505"/>
                      <a:gd name="connsiteX10" fmla="*/ 4545006 w 11452485"/>
                      <a:gd name="connsiteY10" fmla="*/ 0 h 1025505"/>
                      <a:gd name="connsiteX11" fmla="*/ 5240883 w 11452485"/>
                      <a:gd name="connsiteY11" fmla="*/ 0 h 1025505"/>
                      <a:gd name="connsiteX12" fmla="*/ 5714547 w 11452485"/>
                      <a:gd name="connsiteY12" fmla="*/ 0 h 1025505"/>
                      <a:gd name="connsiteX13" fmla="*/ 6410424 w 11452485"/>
                      <a:gd name="connsiteY13" fmla="*/ 0 h 1025505"/>
                      <a:gd name="connsiteX14" fmla="*/ 6661876 w 11452485"/>
                      <a:gd name="connsiteY14" fmla="*/ 0 h 1025505"/>
                      <a:gd name="connsiteX15" fmla="*/ 7357753 w 11452485"/>
                      <a:gd name="connsiteY15" fmla="*/ 0 h 1025505"/>
                      <a:gd name="connsiteX16" fmla="*/ 8164736 w 11452485"/>
                      <a:gd name="connsiteY16" fmla="*/ 0 h 1025505"/>
                      <a:gd name="connsiteX17" fmla="*/ 8638401 w 11452485"/>
                      <a:gd name="connsiteY17" fmla="*/ 0 h 1025505"/>
                      <a:gd name="connsiteX18" fmla="*/ 9445384 w 11452485"/>
                      <a:gd name="connsiteY18" fmla="*/ 0 h 1025505"/>
                      <a:gd name="connsiteX19" fmla="*/ 10141261 w 11452485"/>
                      <a:gd name="connsiteY19" fmla="*/ 0 h 1025505"/>
                      <a:gd name="connsiteX20" fmla="*/ 10614925 w 11452485"/>
                      <a:gd name="connsiteY20" fmla="*/ 0 h 1025505"/>
                      <a:gd name="connsiteX21" fmla="*/ 11281564 w 11452485"/>
                      <a:gd name="connsiteY21" fmla="*/ 0 h 1025505"/>
                      <a:gd name="connsiteX22" fmla="*/ 11452485 w 11452485"/>
                      <a:gd name="connsiteY22" fmla="*/ 170921 h 1025505"/>
                      <a:gd name="connsiteX23" fmla="*/ 11452485 w 11452485"/>
                      <a:gd name="connsiteY23" fmla="*/ 519589 h 1025505"/>
                      <a:gd name="connsiteX24" fmla="*/ 11452485 w 11452485"/>
                      <a:gd name="connsiteY24" fmla="*/ 854584 h 1025505"/>
                      <a:gd name="connsiteX25" fmla="*/ 11281564 w 11452485"/>
                      <a:gd name="connsiteY25" fmla="*/ 1025505 h 1025505"/>
                      <a:gd name="connsiteX26" fmla="*/ 10807900 w 11452485"/>
                      <a:gd name="connsiteY26" fmla="*/ 1025505 h 1025505"/>
                      <a:gd name="connsiteX27" fmla="*/ 10445342 w 11452485"/>
                      <a:gd name="connsiteY27" fmla="*/ 1025505 h 1025505"/>
                      <a:gd name="connsiteX28" fmla="*/ 9638358 w 11452485"/>
                      <a:gd name="connsiteY28" fmla="*/ 1025505 h 1025505"/>
                      <a:gd name="connsiteX29" fmla="*/ 9386907 w 11452485"/>
                      <a:gd name="connsiteY29" fmla="*/ 1025505 h 1025505"/>
                      <a:gd name="connsiteX30" fmla="*/ 9135456 w 11452485"/>
                      <a:gd name="connsiteY30" fmla="*/ 1025505 h 1025505"/>
                      <a:gd name="connsiteX31" fmla="*/ 8884004 w 11452485"/>
                      <a:gd name="connsiteY31" fmla="*/ 1025505 h 1025505"/>
                      <a:gd name="connsiteX32" fmla="*/ 8410340 w 11452485"/>
                      <a:gd name="connsiteY32" fmla="*/ 1025505 h 1025505"/>
                      <a:gd name="connsiteX33" fmla="*/ 8047782 w 11452485"/>
                      <a:gd name="connsiteY33" fmla="*/ 1025505 h 1025505"/>
                      <a:gd name="connsiteX34" fmla="*/ 7351905 w 11452485"/>
                      <a:gd name="connsiteY34" fmla="*/ 1025505 h 1025505"/>
                      <a:gd name="connsiteX35" fmla="*/ 6989347 w 11452485"/>
                      <a:gd name="connsiteY35" fmla="*/ 1025505 h 1025505"/>
                      <a:gd name="connsiteX36" fmla="*/ 6515683 w 11452485"/>
                      <a:gd name="connsiteY36" fmla="*/ 1025505 h 1025505"/>
                      <a:gd name="connsiteX37" fmla="*/ 6042019 w 11452485"/>
                      <a:gd name="connsiteY37" fmla="*/ 1025505 h 1025505"/>
                      <a:gd name="connsiteX38" fmla="*/ 5679461 w 11452485"/>
                      <a:gd name="connsiteY38" fmla="*/ 1025505 h 1025505"/>
                      <a:gd name="connsiteX39" fmla="*/ 4983584 w 11452485"/>
                      <a:gd name="connsiteY39" fmla="*/ 1025505 h 1025505"/>
                      <a:gd name="connsiteX40" fmla="*/ 4398813 w 11452485"/>
                      <a:gd name="connsiteY40" fmla="*/ 1025505 h 1025505"/>
                      <a:gd name="connsiteX41" fmla="*/ 4147362 w 11452485"/>
                      <a:gd name="connsiteY41" fmla="*/ 1025505 h 1025505"/>
                      <a:gd name="connsiteX42" fmla="*/ 3451485 w 11452485"/>
                      <a:gd name="connsiteY42" fmla="*/ 1025505 h 1025505"/>
                      <a:gd name="connsiteX43" fmla="*/ 3088927 w 11452485"/>
                      <a:gd name="connsiteY43" fmla="*/ 1025505 h 1025505"/>
                      <a:gd name="connsiteX44" fmla="*/ 2504156 w 11452485"/>
                      <a:gd name="connsiteY44" fmla="*/ 1025505 h 1025505"/>
                      <a:gd name="connsiteX45" fmla="*/ 1697172 w 11452485"/>
                      <a:gd name="connsiteY45" fmla="*/ 1025505 h 1025505"/>
                      <a:gd name="connsiteX46" fmla="*/ 890189 w 11452485"/>
                      <a:gd name="connsiteY46" fmla="*/ 1025505 h 1025505"/>
                      <a:gd name="connsiteX47" fmla="*/ 170921 w 11452485"/>
                      <a:gd name="connsiteY47" fmla="*/ 1025505 h 1025505"/>
                      <a:gd name="connsiteX48" fmla="*/ 0 w 11452485"/>
                      <a:gd name="connsiteY48" fmla="*/ 854584 h 1025505"/>
                      <a:gd name="connsiteX49" fmla="*/ 0 w 11452485"/>
                      <a:gd name="connsiteY49" fmla="*/ 533262 h 1025505"/>
                      <a:gd name="connsiteX50" fmla="*/ 0 w 11452485"/>
                      <a:gd name="connsiteY50" fmla="*/ 170921 h 1025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452485" h="1025505" fill="none" extrusionOk="0">
                        <a:moveTo>
                          <a:pt x="0" y="170921"/>
                        </a:moveTo>
                        <a:cubicBezTo>
                          <a:pt x="8846" y="66690"/>
                          <a:pt x="75790" y="-17601"/>
                          <a:pt x="170921" y="0"/>
                        </a:cubicBezTo>
                        <a:cubicBezTo>
                          <a:pt x="483940" y="-59759"/>
                          <a:pt x="621814" y="80750"/>
                          <a:pt x="977905" y="0"/>
                        </a:cubicBezTo>
                        <a:cubicBezTo>
                          <a:pt x="1333996" y="-80750"/>
                          <a:pt x="1399883" y="72583"/>
                          <a:pt x="1784888" y="0"/>
                        </a:cubicBezTo>
                        <a:cubicBezTo>
                          <a:pt x="2169893" y="-72583"/>
                          <a:pt x="1982094" y="16667"/>
                          <a:pt x="2036339" y="0"/>
                        </a:cubicBezTo>
                        <a:cubicBezTo>
                          <a:pt x="2090584" y="-16667"/>
                          <a:pt x="2390967" y="53030"/>
                          <a:pt x="2732217" y="0"/>
                        </a:cubicBezTo>
                        <a:cubicBezTo>
                          <a:pt x="3073467" y="-53030"/>
                          <a:pt x="2900333" y="1870"/>
                          <a:pt x="2983668" y="0"/>
                        </a:cubicBezTo>
                        <a:cubicBezTo>
                          <a:pt x="3067003" y="-1870"/>
                          <a:pt x="3388698" y="65026"/>
                          <a:pt x="3679545" y="0"/>
                        </a:cubicBezTo>
                        <a:cubicBezTo>
                          <a:pt x="3970392" y="-65026"/>
                          <a:pt x="3892022" y="21361"/>
                          <a:pt x="4042103" y="0"/>
                        </a:cubicBezTo>
                        <a:cubicBezTo>
                          <a:pt x="4192184" y="-21361"/>
                          <a:pt x="4237145" y="7792"/>
                          <a:pt x="4293554" y="0"/>
                        </a:cubicBezTo>
                        <a:cubicBezTo>
                          <a:pt x="4349963" y="-7792"/>
                          <a:pt x="4488727" y="3758"/>
                          <a:pt x="4545006" y="0"/>
                        </a:cubicBezTo>
                        <a:cubicBezTo>
                          <a:pt x="4601285" y="-3758"/>
                          <a:pt x="4902347" y="54918"/>
                          <a:pt x="5240883" y="0"/>
                        </a:cubicBezTo>
                        <a:cubicBezTo>
                          <a:pt x="5579419" y="-54918"/>
                          <a:pt x="5558617" y="18974"/>
                          <a:pt x="5714547" y="0"/>
                        </a:cubicBezTo>
                        <a:cubicBezTo>
                          <a:pt x="5870477" y="-18974"/>
                          <a:pt x="6134418" y="76960"/>
                          <a:pt x="6410424" y="0"/>
                        </a:cubicBezTo>
                        <a:cubicBezTo>
                          <a:pt x="6686430" y="-76960"/>
                          <a:pt x="6566249" y="26552"/>
                          <a:pt x="6661876" y="0"/>
                        </a:cubicBezTo>
                        <a:cubicBezTo>
                          <a:pt x="6757503" y="-26552"/>
                          <a:pt x="7044725" y="34530"/>
                          <a:pt x="7357753" y="0"/>
                        </a:cubicBezTo>
                        <a:cubicBezTo>
                          <a:pt x="7670781" y="-34530"/>
                          <a:pt x="7767069" y="40169"/>
                          <a:pt x="8164736" y="0"/>
                        </a:cubicBezTo>
                        <a:cubicBezTo>
                          <a:pt x="8562403" y="-40169"/>
                          <a:pt x="8520772" y="42338"/>
                          <a:pt x="8638401" y="0"/>
                        </a:cubicBezTo>
                        <a:cubicBezTo>
                          <a:pt x="8756030" y="-42338"/>
                          <a:pt x="9253193" y="73228"/>
                          <a:pt x="9445384" y="0"/>
                        </a:cubicBezTo>
                        <a:cubicBezTo>
                          <a:pt x="9637575" y="-73228"/>
                          <a:pt x="9841669" y="60728"/>
                          <a:pt x="10141261" y="0"/>
                        </a:cubicBezTo>
                        <a:cubicBezTo>
                          <a:pt x="10440853" y="-60728"/>
                          <a:pt x="10398770" y="13489"/>
                          <a:pt x="10614925" y="0"/>
                        </a:cubicBezTo>
                        <a:cubicBezTo>
                          <a:pt x="10831080" y="-13489"/>
                          <a:pt x="11010163" y="5413"/>
                          <a:pt x="11281564" y="0"/>
                        </a:cubicBezTo>
                        <a:cubicBezTo>
                          <a:pt x="11368573" y="13529"/>
                          <a:pt x="11444527" y="88477"/>
                          <a:pt x="11452485" y="170921"/>
                        </a:cubicBezTo>
                        <a:cubicBezTo>
                          <a:pt x="11481521" y="240685"/>
                          <a:pt x="11438090" y="360650"/>
                          <a:pt x="11452485" y="519589"/>
                        </a:cubicBezTo>
                        <a:cubicBezTo>
                          <a:pt x="11466880" y="678528"/>
                          <a:pt x="11430339" y="746480"/>
                          <a:pt x="11452485" y="854584"/>
                        </a:cubicBezTo>
                        <a:cubicBezTo>
                          <a:pt x="11438748" y="941861"/>
                          <a:pt x="11389015" y="1025894"/>
                          <a:pt x="11281564" y="1025505"/>
                        </a:cubicBezTo>
                        <a:cubicBezTo>
                          <a:pt x="11058317" y="1056276"/>
                          <a:pt x="10930484" y="1022863"/>
                          <a:pt x="10807900" y="1025505"/>
                        </a:cubicBezTo>
                        <a:cubicBezTo>
                          <a:pt x="10685316" y="1028147"/>
                          <a:pt x="10534449" y="1004969"/>
                          <a:pt x="10445342" y="1025505"/>
                        </a:cubicBezTo>
                        <a:cubicBezTo>
                          <a:pt x="10356235" y="1046041"/>
                          <a:pt x="9812835" y="940952"/>
                          <a:pt x="9638358" y="1025505"/>
                        </a:cubicBezTo>
                        <a:cubicBezTo>
                          <a:pt x="9463881" y="1110058"/>
                          <a:pt x="9442762" y="1006495"/>
                          <a:pt x="9386907" y="1025505"/>
                        </a:cubicBezTo>
                        <a:cubicBezTo>
                          <a:pt x="9331052" y="1044515"/>
                          <a:pt x="9246049" y="1021158"/>
                          <a:pt x="9135456" y="1025505"/>
                        </a:cubicBezTo>
                        <a:cubicBezTo>
                          <a:pt x="9024863" y="1029852"/>
                          <a:pt x="8970907" y="1014046"/>
                          <a:pt x="8884004" y="1025505"/>
                        </a:cubicBezTo>
                        <a:cubicBezTo>
                          <a:pt x="8797101" y="1036964"/>
                          <a:pt x="8593325" y="1014325"/>
                          <a:pt x="8410340" y="1025505"/>
                        </a:cubicBezTo>
                        <a:cubicBezTo>
                          <a:pt x="8227355" y="1036685"/>
                          <a:pt x="8200963" y="990955"/>
                          <a:pt x="8047782" y="1025505"/>
                        </a:cubicBezTo>
                        <a:cubicBezTo>
                          <a:pt x="7894601" y="1060055"/>
                          <a:pt x="7587660" y="997300"/>
                          <a:pt x="7351905" y="1025505"/>
                        </a:cubicBezTo>
                        <a:cubicBezTo>
                          <a:pt x="7116150" y="1053710"/>
                          <a:pt x="7109467" y="1017544"/>
                          <a:pt x="6989347" y="1025505"/>
                        </a:cubicBezTo>
                        <a:cubicBezTo>
                          <a:pt x="6869227" y="1033466"/>
                          <a:pt x="6673134" y="971837"/>
                          <a:pt x="6515683" y="1025505"/>
                        </a:cubicBezTo>
                        <a:cubicBezTo>
                          <a:pt x="6358232" y="1079173"/>
                          <a:pt x="6152204" y="970580"/>
                          <a:pt x="6042019" y="1025505"/>
                        </a:cubicBezTo>
                        <a:cubicBezTo>
                          <a:pt x="5931834" y="1080430"/>
                          <a:pt x="5791424" y="1014204"/>
                          <a:pt x="5679461" y="1025505"/>
                        </a:cubicBezTo>
                        <a:cubicBezTo>
                          <a:pt x="5567498" y="1036806"/>
                          <a:pt x="5164333" y="943544"/>
                          <a:pt x="4983584" y="1025505"/>
                        </a:cubicBezTo>
                        <a:cubicBezTo>
                          <a:pt x="4802835" y="1107466"/>
                          <a:pt x="4649689" y="1018115"/>
                          <a:pt x="4398813" y="1025505"/>
                        </a:cubicBezTo>
                        <a:cubicBezTo>
                          <a:pt x="4147937" y="1032895"/>
                          <a:pt x="4233514" y="1000165"/>
                          <a:pt x="4147362" y="1025505"/>
                        </a:cubicBezTo>
                        <a:cubicBezTo>
                          <a:pt x="4061210" y="1050845"/>
                          <a:pt x="3623898" y="996922"/>
                          <a:pt x="3451485" y="1025505"/>
                        </a:cubicBezTo>
                        <a:cubicBezTo>
                          <a:pt x="3279072" y="1054088"/>
                          <a:pt x="3267888" y="1003371"/>
                          <a:pt x="3088927" y="1025505"/>
                        </a:cubicBezTo>
                        <a:cubicBezTo>
                          <a:pt x="2909966" y="1047639"/>
                          <a:pt x="2706445" y="963867"/>
                          <a:pt x="2504156" y="1025505"/>
                        </a:cubicBezTo>
                        <a:cubicBezTo>
                          <a:pt x="2301867" y="1087143"/>
                          <a:pt x="2032171" y="999231"/>
                          <a:pt x="1697172" y="1025505"/>
                        </a:cubicBezTo>
                        <a:cubicBezTo>
                          <a:pt x="1362173" y="1051779"/>
                          <a:pt x="1109731" y="966150"/>
                          <a:pt x="890189" y="1025505"/>
                        </a:cubicBezTo>
                        <a:cubicBezTo>
                          <a:pt x="670647" y="1084860"/>
                          <a:pt x="509228" y="976390"/>
                          <a:pt x="170921" y="1025505"/>
                        </a:cubicBezTo>
                        <a:cubicBezTo>
                          <a:pt x="96651" y="1039416"/>
                          <a:pt x="3521" y="951069"/>
                          <a:pt x="0" y="854584"/>
                        </a:cubicBezTo>
                        <a:cubicBezTo>
                          <a:pt x="-28706" y="745790"/>
                          <a:pt x="29727" y="687070"/>
                          <a:pt x="0" y="533262"/>
                        </a:cubicBezTo>
                        <a:cubicBezTo>
                          <a:pt x="-29727" y="379454"/>
                          <a:pt x="9495" y="267987"/>
                          <a:pt x="0" y="170921"/>
                        </a:cubicBezTo>
                        <a:close/>
                      </a:path>
                      <a:path w="11452485" h="1025505" stroke="0" extrusionOk="0">
                        <a:moveTo>
                          <a:pt x="0" y="170921"/>
                        </a:moveTo>
                        <a:cubicBezTo>
                          <a:pt x="-10900" y="77593"/>
                          <a:pt x="74996" y="-3506"/>
                          <a:pt x="170921" y="0"/>
                        </a:cubicBezTo>
                        <a:cubicBezTo>
                          <a:pt x="274102" y="-42088"/>
                          <a:pt x="391522" y="37318"/>
                          <a:pt x="533479" y="0"/>
                        </a:cubicBezTo>
                        <a:cubicBezTo>
                          <a:pt x="675436" y="-37318"/>
                          <a:pt x="981002" y="55786"/>
                          <a:pt x="1118250" y="0"/>
                        </a:cubicBezTo>
                        <a:cubicBezTo>
                          <a:pt x="1255498" y="-55786"/>
                          <a:pt x="1554422" y="25800"/>
                          <a:pt x="1925233" y="0"/>
                        </a:cubicBezTo>
                        <a:cubicBezTo>
                          <a:pt x="2296044" y="-25800"/>
                          <a:pt x="2348506" y="24336"/>
                          <a:pt x="2732217" y="0"/>
                        </a:cubicBezTo>
                        <a:cubicBezTo>
                          <a:pt x="3115928" y="-24336"/>
                          <a:pt x="3304891" y="61164"/>
                          <a:pt x="3539200" y="0"/>
                        </a:cubicBezTo>
                        <a:cubicBezTo>
                          <a:pt x="3773509" y="-61164"/>
                          <a:pt x="3819461" y="41281"/>
                          <a:pt x="3901758" y="0"/>
                        </a:cubicBezTo>
                        <a:cubicBezTo>
                          <a:pt x="3984055" y="-41281"/>
                          <a:pt x="4340306" y="39737"/>
                          <a:pt x="4597635" y="0"/>
                        </a:cubicBezTo>
                        <a:cubicBezTo>
                          <a:pt x="4854964" y="-39737"/>
                          <a:pt x="4748629" y="11446"/>
                          <a:pt x="4849086" y="0"/>
                        </a:cubicBezTo>
                        <a:cubicBezTo>
                          <a:pt x="4949543" y="-11446"/>
                          <a:pt x="5161147" y="63761"/>
                          <a:pt x="5433857" y="0"/>
                        </a:cubicBezTo>
                        <a:cubicBezTo>
                          <a:pt x="5706567" y="-63761"/>
                          <a:pt x="5926585" y="68914"/>
                          <a:pt x="6129734" y="0"/>
                        </a:cubicBezTo>
                        <a:cubicBezTo>
                          <a:pt x="6332883" y="-68914"/>
                          <a:pt x="6396631" y="13566"/>
                          <a:pt x="6603399" y="0"/>
                        </a:cubicBezTo>
                        <a:cubicBezTo>
                          <a:pt x="6810167" y="-13566"/>
                          <a:pt x="6748222" y="17785"/>
                          <a:pt x="6854850" y="0"/>
                        </a:cubicBezTo>
                        <a:cubicBezTo>
                          <a:pt x="6961478" y="-17785"/>
                          <a:pt x="7003201" y="26617"/>
                          <a:pt x="7106301" y="0"/>
                        </a:cubicBezTo>
                        <a:cubicBezTo>
                          <a:pt x="7209401" y="-26617"/>
                          <a:pt x="7271890" y="18809"/>
                          <a:pt x="7357753" y="0"/>
                        </a:cubicBezTo>
                        <a:cubicBezTo>
                          <a:pt x="7443616" y="-18809"/>
                          <a:pt x="7911735" y="59788"/>
                          <a:pt x="8053630" y="0"/>
                        </a:cubicBezTo>
                        <a:cubicBezTo>
                          <a:pt x="8195525" y="-59788"/>
                          <a:pt x="8546037" y="67080"/>
                          <a:pt x="8860613" y="0"/>
                        </a:cubicBezTo>
                        <a:cubicBezTo>
                          <a:pt x="9175189" y="-67080"/>
                          <a:pt x="8993132" y="10978"/>
                          <a:pt x="9112065" y="0"/>
                        </a:cubicBezTo>
                        <a:cubicBezTo>
                          <a:pt x="9230998" y="-10978"/>
                          <a:pt x="9323578" y="41408"/>
                          <a:pt x="9474623" y="0"/>
                        </a:cubicBezTo>
                        <a:cubicBezTo>
                          <a:pt x="9625668" y="-41408"/>
                          <a:pt x="9946158" y="24601"/>
                          <a:pt x="10281606" y="0"/>
                        </a:cubicBezTo>
                        <a:cubicBezTo>
                          <a:pt x="10617054" y="-24601"/>
                          <a:pt x="10861289" y="80074"/>
                          <a:pt x="11281564" y="0"/>
                        </a:cubicBezTo>
                        <a:cubicBezTo>
                          <a:pt x="11378711" y="-24311"/>
                          <a:pt x="11443767" y="61752"/>
                          <a:pt x="11452485" y="170921"/>
                        </a:cubicBezTo>
                        <a:cubicBezTo>
                          <a:pt x="11470960" y="256419"/>
                          <a:pt x="11444753" y="344736"/>
                          <a:pt x="11452485" y="512753"/>
                        </a:cubicBezTo>
                        <a:cubicBezTo>
                          <a:pt x="11460217" y="680770"/>
                          <a:pt x="11450654" y="699469"/>
                          <a:pt x="11452485" y="854584"/>
                        </a:cubicBezTo>
                        <a:cubicBezTo>
                          <a:pt x="11434599" y="929826"/>
                          <a:pt x="11378683" y="999349"/>
                          <a:pt x="11281564" y="1025505"/>
                        </a:cubicBezTo>
                        <a:cubicBezTo>
                          <a:pt x="10999415" y="1067629"/>
                          <a:pt x="10776940" y="989491"/>
                          <a:pt x="10585687" y="1025505"/>
                        </a:cubicBezTo>
                        <a:cubicBezTo>
                          <a:pt x="10394434" y="1061519"/>
                          <a:pt x="10361428" y="997051"/>
                          <a:pt x="10223129" y="1025505"/>
                        </a:cubicBezTo>
                        <a:cubicBezTo>
                          <a:pt x="10084830" y="1053959"/>
                          <a:pt x="9766793" y="1017169"/>
                          <a:pt x="9527252" y="1025505"/>
                        </a:cubicBezTo>
                        <a:cubicBezTo>
                          <a:pt x="9287711" y="1033841"/>
                          <a:pt x="9401241" y="1002651"/>
                          <a:pt x="9275801" y="1025505"/>
                        </a:cubicBezTo>
                        <a:cubicBezTo>
                          <a:pt x="9150361" y="1048359"/>
                          <a:pt x="9131939" y="1002012"/>
                          <a:pt x="9024349" y="1025505"/>
                        </a:cubicBezTo>
                        <a:cubicBezTo>
                          <a:pt x="8916759" y="1048998"/>
                          <a:pt x="8859381" y="1017580"/>
                          <a:pt x="8772898" y="1025505"/>
                        </a:cubicBezTo>
                        <a:cubicBezTo>
                          <a:pt x="8686415" y="1033430"/>
                          <a:pt x="8540949" y="1004610"/>
                          <a:pt x="8410340" y="1025505"/>
                        </a:cubicBezTo>
                        <a:cubicBezTo>
                          <a:pt x="8279731" y="1046400"/>
                          <a:pt x="8003548" y="945630"/>
                          <a:pt x="7714463" y="1025505"/>
                        </a:cubicBezTo>
                        <a:cubicBezTo>
                          <a:pt x="7425378" y="1105380"/>
                          <a:pt x="7408905" y="995435"/>
                          <a:pt x="7129692" y="1025505"/>
                        </a:cubicBezTo>
                        <a:cubicBezTo>
                          <a:pt x="6850479" y="1055575"/>
                          <a:pt x="6707130" y="972846"/>
                          <a:pt x="6433815" y="1025505"/>
                        </a:cubicBezTo>
                        <a:cubicBezTo>
                          <a:pt x="6160500" y="1078164"/>
                          <a:pt x="6001782" y="983916"/>
                          <a:pt x="5737938" y="1025505"/>
                        </a:cubicBezTo>
                        <a:cubicBezTo>
                          <a:pt x="5474094" y="1067094"/>
                          <a:pt x="5492029" y="988166"/>
                          <a:pt x="5264274" y="1025505"/>
                        </a:cubicBezTo>
                        <a:cubicBezTo>
                          <a:pt x="5036519" y="1062844"/>
                          <a:pt x="4845440" y="1007656"/>
                          <a:pt x="4457290" y="1025505"/>
                        </a:cubicBezTo>
                        <a:cubicBezTo>
                          <a:pt x="4069140" y="1043354"/>
                          <a:pt x="3950866" y="955508"/>
                          <a:pt x="3761413" y="1025505"/>
                        </a:cubicBezTo>
                        <a:cubicBezTo>
                          <a:pt x="3571960" y="1095502"/>
                          <a:pt x="3307968" y="1023661"/>
                          <a:pt x="3065536" y="1025505"/>
                        </a:cubicBezTo>
                        <a:cubicBezTo>
                          <a:pt x="2823104" y="1027349"/>
                          <a:pt x="2494880" y="946447"/>
                          <a:pt x="2258552" y="1025505"/>
                        </a:cubicBezTo>
                        <a:cubicBezTo>
                          <a:pt x="2022224" y="1104563"/>
                          <a:pt x="1994714" y="996825"/>
                          <a:pt x="1895995" y="1025505"/>
                        </a:cubicBezTo>
                        <a:cubicBezTo>
                          <a:pt x="1797276" y="1054185"/>
                          <a:pt x="1616732" y="975419"/>
                          <a:pt x="1422330" y="1025505"/>
                        </a:cubicBezTo>
                        <a:cubicBezTo>
                          <a:pt x="1227929" y="1075591"/>
                          <a:pt x="1139581" y="988638"/>
                          <a:pt x="1059772" y="1025505"/>
                        </a:cubicBezTo>
                        <a:cubicBezTo>
                          <a:pt x="979963" y="1062372"/>
                          <a:pt x="586567" y="934977"/>
                          <a:pt x="170921" y="1025505"/>
                        </a:cubicBezTo>
                        <a:cubicBezTo>
                          <a:pt x="90581" y="1013261"/>
                          <a:pt x="-5147" y="950203"/>
                          <a:pt x="0" y="854584"/>
                        </a:cubicBezTo>
                        <a:cubicBezTo>
                          <a:pt x="-2334" y="738319"/>
                          <a:pt x="2042" y="598974"/>
                          <a:pt x="0" y="519589"/>
                        </a:cubicBezTo>
                        <a:cubicBezTo>
                          <a:pt x="-2042" y="440205"/>
                          <a:pt x="27962" y="291069"/>
                          <a:pt x="0" y="170921"/>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7- </a:t>
            </a:r>
            <a:r>
              <a:rPr lang="ar-BH" sz="2800" b="1" dirty="0">
                <a:solidFill>
                  <a:prstClr val="black"/>
                </a:solidFill>
                <a:latin typeface="Sakkal Majalla" panose="02000000000000000000" pitchFamily="2" charset="-78"/>
                <a:cs typeface="Sakkal Majalla" panose="02000000000000000000" pitchFamily="2" charset="-78"/>
              </a:rPr>
              <a:t>اتصف الصادق بصفات جعلته يتبوأ مكانة عظمية في نفوس المسلمين، اذكر ها باختصار .</a:t>
            </a:r>
            <a:endParaRPr lang="ar-BH" sz="3200" b="1" dirty="0">
              <a:solidFill>
                <a:prstClr val="black"/>
              </a:solidFill>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spcBef>
                <a:spcPts val="0"/>
              </a:spcBef>
              <a:spcAft>
                <a:spcPts val="0"/>
              </a:spcAft>
              <a:buClrTx/>
              <a:buSzTx/>
              <a:buFontTx/>
              <a:buNone/>
              <a:tabLst/>
              <a:defRPr/>
            </a:pPr>
            <a:r>
              <a:rPr kumimoji="0" lang="ar-BH"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endParaRPr kumimoji="0" lang="en-US"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7" name="TextBox 6">
            <a:extLst>
              <a:ext uri="{FF2B5EF4-FFF2-40B4-BE49-F238E27FC236}">
                <a16:creationId xmlns:a16="http://schemas.microsoft.com/office/drawing/2014/main" id="{5934FBCD-8E6D-47B4-BEA2-EEE6BB0F67CB}"/>
              </a:ext>
            </a:extLst>
          </p:cNvPr>
          <p:cNvSpPr txBox="1"/>
          <p:nvPr/>
        </p:nvSpPr>
        <p:spPr>
          <a:xfrm>
            <a:off x="515577" y="2451925"/>
            <a:ext cx="11153186" cy="523220"/>
          </a:xfrm>
          <a:prstGeom prst="rect">
            <a:avLst/>
          </a:prstGeom>
          <a:solidFill>
            <a:schemeClr val="accent2">
              <a:lumMod val="20000"/>
              <a:lumOff val="80000"/>
            </a:schemeClr>
          </a:solidFill>
        </p:spPr>
        <p:txBody>
          <a:bodyPr wrap="square" rtlCol="0">
            <a:spAutoFit/>
          </a:bodyPr>
          <a:lstStyle/>
          <a:p>
            <a:pPr marR="0" lvl="0" algn="ctr" defTabSz="914400" rtl="1" eaLnBrk="1" fontAlgn="auto" latinLnBrk="0" hangingPunct="1">
              <a:lnSpc>
                <a:spcPct val="100000"/>
              </a:lnSpc>
              <a:spcBef>
                <a:spcPts val="0"/>
              </a:spcBef>
              <a:spcAft>
                <a:spcPts val="0"/>
              </a:spcAft>
              <a:buClrTx/>
              <a:buSzTx/>
              <a:tabLst/>
              <a:defRPr/>
            </a:pPr>
            <a:r>
              <a:rPr kumimoji="0" lang="ar-BH" sz="28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أ- الورع والتقوى.       ب- الكرم والبذل في سبيل الله</a:t>
            </a:r>
            <a:r>
              <a:rPr kumimoji="0" lang="ar-BH" sz="28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sym typeface="AGA Arabesque" panose="05010101010101010101" pitchFamily="2" charset="2"/>
              </a:rPr>
              <a:t>.           ج- الحلم والتسامح</a:t>
            </a:r>
            <a:r>
              <a:rPr kumimoji="0" lang="ar-BH" sz="28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          د</a:t>
            </a:r>
            <a:r>
              <a:rPr lang="ar-BH" sz="2800" b="1" dirty="0">
                <a:solidFill>
                  <a:srgbClr val="FF0000"/>
                </a:solidFill>
                <a:latin typeface="Sakkal Majalla" panose="02000000000000000000" pitchFamily="2" charset="-78"/>
                <a:cs typeface="Sakkal Majalla" panose="02000000000000000000" pitchFamily="2" charset="-78"/>
              </a:rPr>
              <a:t>- المهابة	</a:t>
            </a:r>
            <a:endParaRPr kumimoji="0" lang="en-US" sz="28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endParaRPr>
          </a:p>
        </p:txBody>
      </p:sp>
      <p:sp>
        <p:nvSpPr>
          <p:cNvPr id="28" name="Cloud 27">
            <a:extLst>
              <a:ext uri="{FF2B5EF4-FFF2-40B4-BE49-F238E27FC236}">
                <a16:creationId xmlns:a16="http://schemas.microsoft.com/office/drawing/2014/main" id="{57D86063-73AC-434D-8AE5-3FFAB51FEDEF}"/>
              </a:ext>
            </a:extLst>
          </p:cNvPr>
          <p:cNvSpPr/>
          <p:nvPr/>
        </p:nvSpPr>
        <p:spPr>
          <a:xfrm>
            <a:off x="4937759" y="22"/>
            <a:ext cx="2308827" cy="829752"/>
          </a:xfrm>
          <a:prstGeom prst="cloud">
            <a:avLst/>
          </a:prstGeom>
          <a:solidFill>
            <a:schemeClr val="accent2">
              <a:lumMod val="20000"/>
              <a:lumOff val="80000"/>
            </a:schemeClr>
          </a:solid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الإجابة</a:t>
            </a:r>
            <a:endParaRPr kumimoji="0" lang="fr-FR"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grpSp>
        <p:nvGrpSpPr>
          <p:cNvPr id="14" name="Group 13">
            <a:extLst>
              <a:ext uri="{FF2B5EF4-FFF2-40B4-BE49-F238E27FC236}">
                <a16:creationId xmlns:a16="http://schemas.microsoft.com/office/drawing/2014/main" id="{4D467676-6F97-4A2C-B507-1E61D2116D07}"/>
              </a:ext>
            </a:extLst>
          </p:cNvPr>
          <p:cNvGrpSpPr/>
          <p:nvPr/>
        </p:nvGrpSpPr>
        <p:grpSpPr>
          <a:xfrm>
            <a:off x="309489" y="6460954"/>
            <a:ext cx="11459469" cy="381000"/>
            <a:chOff x="309489" y="6460954"/>
            <a:chExt cx="11459469" cy="381000"/>
          </a:xfrm>
        </p:grpSpPr>
        <p:cxnSp>
          <p:nvCxnSpPr>
            <p:cNvPr id="15" name="Straight Connector 14">
              <a:extLst>
                <a:ext uri="{FF2B5EF4-FFF2-40B4-BE49-F238E27FC236}">
                  <a16:creationId xmlns:a16="http://schemas.microsoft.com/office/drawing/2014/main" id="{570D8E64-EEC7-4839-84D7-D085ACBCA53D}"/>
                </a:ext>
              </a:extLst>
            </p:cNvPr>
            <p:cNvCxnSpPr>
              <a:cxnSpLocks/>
            </p:cNvCxnSpPr>
            <p:nvPr/>
          </p:nvCxnSpPr>
          <p:spPr>
            <a:xfrm>
              <a:off x="309489" y="6461116"/>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72CC7DD-AD3D-4A50-922E-EBB59B9D9B82}"/>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9" name="Rectangle: Rounded Corners 3">
            <a:extLst>
              <a:ext uri="{FF2B5EF4-FFF2-40B4-BE49-F238E27FC236}">
                <a16:creationId xmlns:a16="http://schemas.microsoft.com/office/drawing/2014/main" id="{49C8E28A-9DAB-4239-B3FE-375737D3D253}"/>
              </a:ext>
            </a:extLst>
          </p:cNvPr>
          <p:cNvSpPr/>
          <p:nvPr/>
        </p:nvSpPr>
        <p:spPr>
          <a:xfrm>
            <a:off x="365928" y="910041"/>
            <a:ext cx="11452485" cy="1025505"/>
          </a:xfrm>
          <a:prstGeom prst="roundRect">
            <a:avLst/>
          </a:prstGeom>
          <a:solidFill>
            <a:srgbClr val="FFFFFF"/>
          </a:solidFill>
          <a:ln>
            <a:prstDash val="sysDot"/>
            <a:extLst>
              <a:ext uri="{C807C97D-BFC1-408E-A445-0C87EB9F89A2}">
                <ask:lineSketchStyleProps xmlns:ask="http://schemas.microsoft.com/office/drawing/2018/sketchyshapes" sd="2001002053">
                  <a:custGeom>
                    <a:avLst/>
                    <a:gdLst>
                      <a:gd name="connsiteX0" fmla="*/ 0 w 11452485"/>
                      <a:gd name="connsiteY0" fmla="*/ 170921 h 1025505"/>
                      <a:gd name="connsiteX1" fmla="*/ 170921 w 11452485"/>
                      <a:gd name="connsiteY1" fmla="*/ 0 h 1025505"/>
                      <a:gd name="connsiteX2" fmla="*/ 866798 w 11452485"/>
                      <a:gd name="connsiteY2" fmla="*/ 0 h 1025505"/>
                      <a:gd name="connsiteX3" fmla="*/ 1562675 w 11452485"/>
                      <a:gd name="connsiteY3" fmla="*/ 0 h 1025505"/>
                      <a:gd name="connsiteX4" fmla="*/ 1925233 w 11452485"/>
                      <a:gd name="connsiteY4" fmla="*/ 0 h 1025505"/>
                      <a:gd name="connsiteX5" fmla="*/ 2621110 w 11452485"/>
                      <a:gd name="connsiteY5" fmla="*/ 0 h 1025505"/>
                      <a:gd name="connsiteX6" fmla="*/ 3316987 w 11452485"/>
                      <a:gd name="connsiteY6" fmla="*/ 0 h 1025505"/>
                      <a:gd name="connsiteX7" fmla="*/ 3679545 w 11452485"/>
                      <a:gd name="connsiteY7" fmla="*/ 0 h 1025505"/>
                      <a:gd name="connsiteX8" fmla="*/ 3930996 w 11452485"/>
                      <a:gd name="connsiteY8" fmla="*/ 0 h 1025505"/>
                      <a:gd name="connsiteX9" fmla="*/ 4626874 w 11452485"/>
                      <a:gd name="connsiteY9" fmla="*/ 0 h 1025505"/>
                      <a:gd name="connsiteX10" fmla="*/ 4878325 w 11452485"/>
                      <a:gd name="connsiteY10" fmla="*/ 0 h 1025505"/>
                      <a:gd name="connsiteX11" fmla="*/ 5351989 w 11452485"/>
                      <a:gd name="connsiteY11" fmla="*/ 0 h 1025505"/>
                      <a:gd name="connsiteX12" fmla="*/ 5714547 w 11452485"/>
                      <a:gd name="connsiteY12" fmla="*/ 0 h 1025505"/>
                      <a:gd name="connsiteX13" fmla="*/ 6188211 w 11452485"/>
                      <a:gd name="connsiteY13" fmla="*/ 0 h 1025505"/>
                      <a:gd name="connsiteX14" fmla="*/ 6661876 w 11452485"/>
                      <a:gd name="connsiteY14" fmla="*/ 0 h 1025505"/>
                      <a:gd name="connsiteX15" fmla="*/ 7357753 w 11452485"/>
                      <a:gd name="connsiteY15" fmla="*/ 0 h 1025505"/>
                      <a:gd name="connsiteX16" fmla="*/ 7720311 w 11452485"/>
                      <a:gd name="connsiteY16" fmla="*/ 0 h 1025505"/>
                      <a:gd name="connsiteX17" fmla="*/ 8193975 w 11452485"/>
                      <a:gd name="connsiteY17" fmla="*/ 0 h 1025505"/>
                      <a:gd name="connsiteX18" fmla="*/ 8556533 w 11452485"/>
                      <a:gd name="connsiteY18" fmla="*/ 0 h 1025505"/>
                      <a:gd name="connsiteX19" fmla="*/ 8919090 w 11452485"/>
                      <a:gd name="connsiteY19" fmla="*/ 0 h 1025505"/>
                      <a:gd name="connsiteX20" fmla="*/ 9392755 w 11452485"/>
                      <a:gd name="connsiteY20" fmla="*/ 0 h 1025505"/>
                      <a:gd name="connsiteX21" fmla="*/ 9866419 w 11452485"/>
                      <a:gd name="connsiteY21" fmla="*/ 0 h 1025505"/>
                      <a:gd name="connsiteX22" fmla="*/ 10340083 w 11452485"/>
                      <a:gd name="connsiteY22" fmla="*/ 0 h 1025505"/>
                      <a:gd name="connsiteX23" fmla="*/ 10702641 w 11452485"/>
                      <a:gd name="connsiteY23" fmla="*/ 0 h 1025505"/>
                      <a:gd name="connsiteX24" fmla="*/ 11281564 w 11452485"/>
                      <a:gd name="connsiteY24" fmla="*/ 0 h 1025505"/>
                      <a:gd name="connsiteX25" fmla="*/ 11452485 w 11452485"/>
                      <a:gd name="connsiteY25" fmla="*/ 170921 h 1025505"/>
                      <a:gd name="connsiteX26" fmla="*/ 11452485 w 11452485"/>
                      <a:gd name="connsiteY26" fmla="*/ 512753 h 1025505"/>
                      <a:gd name="connsiteX27" fmla="*/ 11452485 w 11452485"/>
                      <a:gd name="connsiteY27" fmla="*/ 854584 h 1025505"/>
                      <a:gd name="connsiteX28" fmla="*/ 11281564 w 11452485"/>
                      <a:gd name="connsiteY28" fmla="*/ 1025505 h 1025505"/>
                      <a:gd name="connsiteX29" fmla="*/ 10696793 w 11452485"/>
                      <a:gd name="connsiteY29" fmla="*/ 1025505 h 1025505"/>
                      <a:gd name="connsiteX30" fmla="*/ 10112023 w 11452485"/>
                      <a:gd name="connsiteY30" fmla="*/ 1025505 h 1025505"/>
                      <a:gd name="connsiteX31" fmla="*/ 9749465 w 11452485"/>
                      <a:gd name="connsiteY31" fmla="*/ 1025505 h 1025505"/>
                      <a:gd name="connsiteX32" fmla="*/ 9498013 w 11452485"/>
                      <a:gd name="connsiteY32" fmla="*/ 1025505 h 1025505"/>
                      <a:gd name="connsiteX33" fmla="*/ 8913243 w 11452485"/>
                      <a:gd name="connsiteY33" fmla="*/ 1025505 h 1025505"/>
                      <a:gd name="connsiteX34" fmla="*/ 8661791 w 11452485"/>
                      <a:gd name="connsiteY34" fmla="*/ 1025505 h 1025505"/>
                      <a:gd name="connsiteX35" fmla="*/ 8188127 w 11452485"/>
                      <a:gd name="connsiteY35" fmla="*/ 1025505 h 1025505"/>
                      <a:gd name="connsiteX36" fmla="*/ 7825569 w 11452485"/>
                      <a:gd name="connsiteY36" fmla="*/ 1025505 h 1025505"/>
                      <a:gd name="connsiteX37" fmla="*/ 7351905 w 11452485"/>
                      <a:gd name="connsiteY37" fmla="*/ 1025505 h 1025505"/>
                      <a:gd name="connsiteX38" fmla="*/ 6989347 w 11452485"/>
                      <a:gd name="connsiteY38" fmla="*/ 1025505 h 1025505"/>
                      <a:gd name="connsiteX39" fmla="*/ 6404576 w 11452485"/>
                      <a:gd name="connsiteY39" fmla="*/ 1025505 h 1025505"/>
                      <a:gd name="connsiteX40" fmla="*/ 5819806 w 11452485"/>
                      <a:gd name="connsiteY40" fmla="*/ 1025505 h 1025505"/>
                      <a:gd name="connsiteX41" fmla="*/ 5568354 w 11452485"/>
                      <a:gd name="connsiteY41" fmla="*/ 1025505 h 1025505"/>
                      <a:gd name="connsiteX42" fmla="*/ 4872477 w 11452485"/>
                      <a:gd name="connsiteY42" fmla="*/ 1025505 h 1025505"/>
                      <a:gd name="connsiteX43" fmla="*/ 4621026 w 11452485"/>
                      <a:gd name="connsiteY43" fmla="*/ 1025505 h 1025505"/>
                      <a:gd name="connsiteX44" fmla="*/ 4369575 w 11452485"/>
                      <a:gd name="connsiteY44" fmla="*/ 1025505 h 1025505"/>
                      <a:gd name="connsiteX45" fmla="*/ 3895910 w 11452485"/>
                      <a:gd name="connsiteY45" fmla="*/ 1025505 h 1025505"/>
                      <a:gd name="connsiteX46" fmla="*/ 3533352 w 11452485"/>
                      <a:gd name="connsiteY46" fmla="*/ 1025505 h 1025505"/>
                      <a:gd name="connsiteX47" fmla="*/ 2726369 w 11452485"/>
                      <a:gd name="connsiteY47" fmla="*/ 1025505 h 1025505"/>
                      <a:gd name="connsiteX48" fmla="*/ 2252705 w 11452485"/>
                      <a:gd name="connsiteY48" fmla="*/ 1025505 h 1025505"/>
                      <a:gd name="connsiteX49" fmla="*/ 2001253 w 11452485"/>
                      <a:gd name="connsiteY49" fmla="*/ 1025505 h 1025505"/>
                      <a:gd name="connsiteX50" fmla="*/ 1305376 w 11452485"/>
                      <a:gd name="connsiteY50" fmla="*/ 1025505 h 1025505"/>
                      <a:gd name="connsiteX51" fmla="*/ 170921 w 11452485"/>
                      <a:gd name="connsiteY51" fmla="*/ 1025505 h 1025505"/>
                      <a:gd name="connsiteX52" fmla="*/ 0 w 11452485"/>
                      <a:gd name="connsiteY52" fmla="*/ 854584 h 1025505"/>
                      <a:gd name="connsiteX53" fmla="*/ 0 w 11452485"/>
                      <a:gd name="connsiteY53" fmla="*/ 519589 h 1025505"/>
                      <a:gd name="connsiteX54" fmla="*/ 0 w 11452485"/>
                      <a:gd name="connsiteY54" fmla="*/ 170921 h 1025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452485" h="1025505" fill="none" extrusionOk="0">
                        <a:moveTo>
                          <a:pt x="0" y="170921"/>
                        </a:moveTo>
                        <a:cubicBezTo>
                          <a:pt x="-282" y="102627"/>
                          <a:pt x="72813" y="109"/>
                          <a:pt x="170921" y="0"/>
                        </a:cubicBezTo>
                        <a:cubicBezTo>
                          <a:pt x="426876" y="-61963"/>
                          <a:pt x="578992" y="4446"/>
                          <a:pt x="866798" y="0"/>
                        </a:cubicBezTo>
                        <a:cubicBezTo>
                          <a:pt x="1154604" y="-4446"/>
                          <a:pt x="1218846" y="59825"/>
                          <a:pt x="1562675" y="0"/>
                        </a:cubicBezTo>
                        <a:cubicBezTo>
                          <a:pt x="1906504" y="-59825"/>
                          <a:pt x="1768731" y="43036"/>
                          <a:pt x="1925233" y="0"/>
                        </a:cubicBezTo>
                        <a:cubicBezTo>
                          <a:pt x="2081735" y="-43036"/>
                          <a:pt x="2323217" y="60524"/>
                          <a:pt x="2621110" y="0"/>
                        </a:cubicBezTo>
                        <a:cubicBezTo>
                          <a:pt x="2919003" y="-60524"/>
                          <a:pt x="2981235" y="65732"/>
                          <a:pt x="3316987" y="0"/>
                        </a:cubicBezTo>
                        <a:cubicBezTo>
                          <a:pt x="3652739" y="-65732"/>
                          <a:pt x="3540652" y="26709"/>
                          <a:pt x="3679545" y="0"/>
                        </a:cubicBezTo>
                        <a:cubicBezTo>
                          <a:pt x="3818438" y="-26709"/>
                          <a:pt x="3870059" y="15291"/>
                          <a:pt x="3930996" y="0"/>
                        </a:cubicBezTo>
                        <a:cubicBezTo>
                          <a:pt x="3991933" y="-15291"/>
                          <a:pt x="4285520" y="43821"/>
                          <a:pt x="4626874" y="0"/>
                        </a:cubicBezTo>
                        <a:cubicBezTo>
                          <a:pt x="4968228" y="-43821"/>
                          <a:pt x="4754710" y="13919"/>
                          <a:pt x="4878325" y="0"/>
                        </a:cubicBezTo>
                        <a:cubicBezTo>
                          <a:pt x="5001940" y="-13919"/>
                          <a:pt x="5217493" y="29035"/>
                          <a:pt x="5351989" y="0"/>
                        </a:cubicBezTo>
                        <a:cubicBezTo>
                          <a:pt x="5486485" y="-29035"/>
                          <a:pt x="5635141" y="35980"/>
                          <a:pt x="5714547" y="0"/>
                        </a:cubicBezTo>
                        <a:cubicBezTo>
                          <a:pt x="5793953" y="-35980"/>
                          <a:pt x="6065138" y="5070"/>
                          <a:pt x="6188211" y="0"/>
                        </a:cubicBezTo>
                        <a:cubicBezTo>
                          <a:pt x="6311284" y="-5070"/>
                          <a:pt x="6429416" y="53325"/>
                          <a:pt x="6661876" y="0"/>
                        </a:cubicBezTo>
                        <a:cubicBezTo>
                          <a:pt x="6894336" y="-53325"/>
                          <a:pt x="7169582" y="17048"/>
                          <a:pt x="7357753" y="0"/>
                        </a:cubicBezTo>
                        <a:cubicBezTo>
                          <a:pt x="7545924" y="-17048"/>
                          <a:pt x="7616067" y="24364"/>
                          <a:pt x="7720311" y="0"/>
                        </a:cubicBezTo>
                        <a:cubicBezTo>
                          <a:pt x="7824555" y="-24364"/>
                          <a:pt x="7958710" y="54924"/>
                          <a:pt x="8193975" y="0"/>
                        </a:cubicBezTo>
                        <a:cubicBezTo>
                          <a:pt x="8429240" y="-54924"/>
                          <a:pt x="8418661" y="22596"/>
                          <a:pt x="8556533" y="0"/>
                        </a:cubicBezTo>
                        <a:cubicBezTo>
                          <a:pt x="8694405" y="-22596"/>
                          <a:pt x="8801977" y="14950"/>
                          <a:pt x="8919090" y="0"/>
                        </a:cubicBezTo>
                        <a:cubicBezTo>
                          <a:pt x="9036203" y="-14950"/>
                          <a:pt x="9170831" y="17261"/>
                          <a:pt x="9392755" y="0"/>
                        </a:cubicBezTo>
                        <a:cubicBezTo>
                          <a:pt x="9614680" y="-17261"/>
                          <a:pt x="9719439" y="18489"/>
                          <a:pt x="9866419" y="0"/>
                        </a:cubicBezTo>
                        <a:cubicBezTo>
                          <a:pt x="10013399" y="-18489"/>
                          <a:pt x="10196725" y="55809"/>
                          <a:pt x="10340083" y="0"/>
                        </a:cubicBezTo>
                        <a:cubicBezTo>
                          <a:pt x="10483441" y="-55809"/>
                          <a:pt x="10577219" y="9216"/>
                          <a:pt x="10702641" y="0"/>
                        </a:cubicBezTo>
                        <a:cubicBezTo>
                          <a:pt x="10828063" y="-9216"/>
                          <a:pt x="11075235" y="14002"/>
                          <a:pt x="11281564" y="0"/>
                        </a:cubicBezTo>
                        <a:cubicBezTo>
                          <a:pt x="11378560" y="2105"/>
                          <a:pt x="11432055" y="72459"/>
                          <a:pt x="11452485" y="170921"/>
                        </a:cubicBezTo>
                        <a:cubicBezTo>
                          <a:pt x="11476352" y="265355"/>
                          <a:pt x="11447981" y="413491"/>
                          <a:pt x="11452485" y="512753"/>
                        </a:cubicBezTo>
                        <a:cubicBezTo>
                          <a:pt x="11456989" y="612015"/>
                          <a:pt x="11415334" y="746922"/>
                          <a:pt x="11452485" y="854584"/>
                        </a:cubicBezTo>
                        <a:cubicBezTo>
                          <a:pt x="11464645" y="952895"/>
                          <a:pt x="11375794" y="1044374"/>
                          <a:pt x="11281564" y="1025505"/>
                        </a:cubicBezTo>
                        <a:cubicBezTo>
                          <a:pt x="11079258" y="1093485"/>
                          <a:pt x="10919263" y="1017907"/>
                          <a:pt x="10696793" y="1025505"/>
                        </a:cubicBezTo>
                        <a:cubicBezTo>
                          <a:pt x="10474323" y="1033103"/>
                          <a:pt x="10270066" y="999241"/>
                          <a:pt x="10112023" y="1025505"/>
                        </a:cubicBezTo>
                        <a:cubicBezTo>
                          <a:pt x="9953980" y="1051769"/>
                          <a:pt x="9912754" y="996506"/>
                          <a:pt x="9749465" y="1025505"/>
                        </a:cubicBezTo>
                        <a:cubicBezTo>
                          <a:pt x="9586176" y="1054504"/>
                          <a:pt x="9597077" y="1005640"/>
                          <a:pt x="9498013" y="1025505"/>
                        </a:cubicBezTo>
                        <a:cubicBezTo>
                          <a:pt x="9398949" y="1045370"/>
                          <a:pt x="9046753" y="1011849"/>
                          <a:pt x="8913243" y="1025505"/>
                        </a:cubicBezTo>
                        <a:cubicBezTo>
                          <a:pt x="8779733" y="1039161"/>
                          <a:pt x="8736314" y="996383"/>
                          <a:pt x="8661791" y="1025505"/>
                        </a:cubicBezTo>
                        <a:cubicBezTo>
                          <a:pt x="8587268" y="1054627"/>
                          <a:pt x="8338955" y="988580"/>
                          <a:pt x="8188127" y="1025505"/>
                        </a:cubicBezTo>
                        <a:cubicBezTo>
                          <a:pt x="8037299" y="1062430"/>
                          <a:pt x="7973758" y="999210"/>
                          <a:pt x="7825569" y="1025505"/>
                        </a:cubicBezTo>
                        <a:cubicBezTo>
                          <a:pt x="7677380" y="1051800"/>
                          <a:pt x="7560116" y="989932"/>
                          <a:pt x="7351905" y="1025505"/>
                        </a:cubicBezTo>
                        <a:cubicBezTo>
                          <a:pt x="7143694" y="1061078"/>
                          <a:pt x="7087542" y="1019175"/>
                          <a:pt x="6989347" y="1025505"/>
                        </a:cubicBezTo>
                        <a:cubicBezTo>
                          <a:pt x="6891152" y="1031835"/>
                          <a:pt x="6576921" y="1016706"/>
                          <a:pt x="6404576" y="1025505"/>
                        </a:cubicBezTo>
                        <a:cubicBezTo>
                          <a:pt x="6232231" y="1034304"/>
                          <a:pt x="6045139" y="998777"/>
                          <a:pt x="5819806" y="1025505"/>
                        </a:cubicBezTo>
                        <a:cubicBezTo>
                          <a:pt x="5594473" y="1052233"/>
                          <a:pt x="5646827" y="1013838"/>
                          <a:pt x="5568354" y="1025505"/>
                        </a:cubicBezTo>
                        <a:cubicBezTo>
                          <a:pt x="5489881" y="1037172"/>
                          <a:pt x="5078727" y="1012723"/>
                          <a:pt x="4872477" y="1025505"/>
                        </a:cubicBezTo>
                        <a:cubicBezTo>
                          <a:pt x="4666227" y="1038287"/>
                          <a:pt x="4695420" y="1004477"/>
                          <a:pt x="4621026" y="1025505"/>
                        </a:cubicBezTo>
                        <a:cubicBezTo>
                          <a:pt x="4546632" y="1046533"/>
                          <a:pt x="4432797" y="1020077"/>
                          <a:pt x="4369575" y="1025505"/>
                        </a:cubicBezTo>
                        <a:cubicBezTo>
                          <a:pt x="4306353" y="1030933"/>
                          <a:pt x="4069332" y="1008228"/>
                          <a:pt x="3895910" y="1025505"/>
                        </a:cubicBezTo>
                        <a:cubicBezTo>
                          <a:pt x="3722489" y="1042782"/>
                          <a:pt x="3694954" y="1006883"/>
                          <a:pt x="3533352" y="1025505"/>
                        </a:cubicBezTo>
                        <a:cubicBezTo>
                          <a:pt x="3371750" y="1044127"/>
                          <a:pt x="2968889" y="1019775"/>
                          <a:pt x="2726369" y="1025505"/>
                        </a:cubicBezTo>
                        <a:cubicBezTo>
                          <a:pt x="2483849" y="1031235"/>
                          <a:pt x="2387247" y="971034"/>
                          <a:pt x="2252705" y="1025505"/>
                        </a:cubicBezTo>
                        <a:cubicBezTo>
                          <a:pt x="2118163" y="1079976"/>
                          <a:pt x="2115902" y="1001305"/>
                          <a:pt x="2001253" y="1025505"/>
                        </a:cubicBezTo>
                        <a:cubicBezTo>
                          <a:pt x="1886604" y="1049705"/>
                          <a:pt x="1481688" y="976630"/>
                          <a:pt x="1305376" y="1025505"/>
                        </a:cubicBezTo>
                        <a:cubicBezTo>
                          <a:pt x="1129064" y="1074380"/>
                          <a:pt x="541616" y="906312"/>
                          <a:pt x="170921" y="1025505"/>
                        </a:cubicBezTo>
                        <a:cubicBezTo>
                          <a:pt x="76483" y="1019008"/>
                          <a:pt x="3018" y="950707"/>
                          <a:pt x="0" y="854584"/>
                        </a:cubicBezTo>
                        <a:cubicBezTo>
                          <a:pt x="-27699" y="772642"/>
                          <a:pt x="6701" y="648110"/>
                          <a:pt x="0" y="519589"/>
                        </a:cubicBezTo>
                        <a:cubicBezTo>
                          <a:pt x="-6701" y="391068"/>
                          <a:pt x="34739" y="250381"/>
                          <a:pt x="0" y="170921"/>
                        </a:cubicBezTo>
                        <a:close/>
                      </a:path>
                      <a:path w="11452485" h="1025505" stroke="0" extrusionOk="0">
                        <a:moveTo>
                          <a:pt x="0" y="170921"/>
                        </a:moveTo>
                        <a:cubicBezTo>
                          <a:pt x="-25574" y="74939"/>
                          <a:pt x="103637" y="319"/>
                          <a:pt x="170921" y="0"/>
                        </a:cubicBezTo>
                        <a:cubicBezTo>
                          <a:pt x="517463" y="-49986"/>
                          <a:pt x="688083" y="51665"/>
                          <a:pt x="866798" y="0"/>
                        </a:cubicBezTo>
                        <a:cubicBezTo>
                          <a:pt x="1045513" y="-51665"/>
                          <a:pt x="1088131" y="821"/>
                          <a:pt x="1229356" y="0"/>
                        </a:cubicBezTo>
                        <a:cubicBezTo>
                          <a:pt x="1370581" y="-821"/>
                          <a:pt x="1590033" y="31246"/>
                          <a:pt x="1703020" y="0"/>
                        </a:cubicBezTo>
                        <a:cubicBezTo>
                          <a:pt x="1816007" y="-31246"/>
                          <a:pt x="2132329" y="41918"/>
                          <a:pt x="2398897" y="0"/>
                        </a:cubicBezTo>
                        <a:cubicBezTo>
                          <a:pt x="2665465" y="-41918"/>
                          <a:pt x="2639196" y="18809"/>
                          <a:pt x="2872562" y="0"/>
                        </a:cubicBezTo>
                        <a:cubicBezTo>
                          <a:pt x="3105928" y="-18809"/>
                          <a:pt x="3490707" y="13621"/>
                          <a:pt x="3679545" y="0"/>
                        </a:cubicBezTo>
                        <a:cubicBezTo>
                          <a:pt x="3868383" y="-13621"/>
                          <a:pt x="3839113" y="14302"/>
                          <a:pt x="3930996" y="0"/>
                        </a:cubicBezTo>
                        <a:cubicBezTo>
                          <a:pt x="4022879" y="-14302"/>
                          <a:pt x="4481442" y="22713"/>
                          <a:pt x="4737980" y="0"/>
                        </a:cubicBezTo>
                        <a:cubicBezTo>
                          <a:pt x="4994518" y="-22713"/>
                          <a:pt x="5141749" y="72347"/>
                          <a:pt x="5433857" y="0"/>
                        </a:cubicBezTo>
                        <a:cubicBezTo>
                          <a:pt x="5725965" y="-72347"/>
                          <a:pt x="5786132" y="64262"/>
                          <a:pt x="6129734" y="0"/>
                        </a:cubicBezTo>
                        <a:cubicBezTo>
                          <a:pt x="6473336" y="-64262"/>
                          <a:pt x="6268979" y="6334"/>
                          <a:pt x="6381186" y="0"/>
                        </a:cubicBezTo>
                        <a:cubicBezTo>
                          <a:pt x="6493393" y="-6334"/>
                          <a:pt x="6742808" y="35471"/>
                          <a:pt x="7077063" y="0"/>
                        </a:cubicBezTo>
                        <a:cubicBezTo>
                          <a:pt x="7411318" y="-35471"/>
                          <a:pt x="7500984" y="11308"/>
                          <a:pt x="7884046" y="0"/>
                        </a:cubicBezTo>
                        <a:cubicBezTo>
                          <a:pt x="8267108" y="-11308"/>
                          <a:pt x="8252722" y="17965"/>
                          <a:pt x="8357711" y="0"/>
                        </a:cubicBezTo>
                        <a:cubicBezTo>
                          <a:pt x="8462700" y="-17965"/>
                          <a:pt x="8729671" y="31711"/>
                          <a:pt x="8831375" y="0"/>
                        </a:cubicBezTo>
                        <a:cubicBezTo>
                          <a:pt x="8933079" y="-31711"/>
                          <a:pt x="9020326" y="19976"/>
                          <a:pt x="9193933" y="0"/>
                        </a:cubicBezTo>
                        <a:cubicBezTo>
                          <a:pt x="9367540" y="-19976"/>
                          <a:pt x="9656129" y="28632"/>
                          <a:pt x="9889810" y="0"/>
                        </a:cubicBezTo>
                        <a:cubicBezTo>
                          <a:pt x="10123491" y="-28632"/>
                          <a:pt x="10347620" y="6438"/>
                          <a:pt x="10585687" y="0"/>
                        </a:cubicBezTo>
                        <a:cubicBezTo>
                          <a:pt x="10823754" y="-6438"/>
                          <a:pt x="11030929" y="61242"/>
                          <a:pt x="11281564" y="0"/>
                        </a:cubicBezTo>
                        <a:cubicBezTo>
                          <a:pt x="11372611" y="1417"/>
                          <a:pt x="11430205" y="84677"/>
                          <a:pt x="11452485" y="170921"/>
                        </a:cubicBezTo>
                        <a:cubicBezTo>
                          <a:pt x="11489282" y="325494"/>
                          <a:pt x="11446132" y="361654"/>
                          <a:pt x="11452485" y="499079"/>
                        </a:cubicBezTo>
                        <a:cubicBezTo>
                          <a:pt x="11458838" y="636504"/>
                          <a:pt x="11416143" y="727584"/>
                          <a:pt x="11452485" y="854584"/>
                        </a:cubicBezTo>
                        <a:cubicBezTo>
                          <a:pt x="11451392" y="955936"/>
                          <a:pt x="11384226" y="1040254"/>
                          <a:pt x="11281564" y="1025505"/>
                        </a:cubicBezTo>
                        <a:cubicBezTo>
                          <a:pt x="11085592" y="1042912"/>
                          <a:pt x="10912931" y="1018538"/>
                          <a:pt x="10585687" y="1025505"/>
                        </a:cubicBezTo>
                        <a:cubicBezTo>
                          <a:pt x="10258443" y="1032472"/>
                          <a:pt x="10396617" y="1020143"/>
                          <a:pt x="10334235" y="1025505"/>
                        </a:cubicBezTo>
                        <a:cubicBezTo>
                          <a:pt x="10271853" y="1030867"/>
                          <a:pt x="9789993" y="997857"/>
                          <a:pt x="9638358" y="1025505"/>
                        </a:cubicBezTo>
                        <a:cubicBezTo>
                          <a:pt x="9486723" y="1053153"/>
                          <a:pt x="9317422" y="1018704"/>
                          <a:pt x="9164694" y="1025505"/>
                        </a:cubicBezTo>
                        <a:cubicBezTo>
                          <a:pt x="9011966" y="1032306"/>
                          <a:pt x="8652529" y="1016459"/>
                          <a:pt x="8468817" y="1025505"/>
                        </a:cubicBezTo>
                        <a:cubicBezTo>
                          <a:pt x="8285105" y="1034551"/>
                          <a:pt x="8315225" y="1008845"/>
                          <a:pt x="8217366" y="1025505"/>
                        </a:cubicBezTo>
                        <a:cubicBezTo>
                          <a:pt x="8119507" y="1042165"/>
                          <a:pt x="7923945" y="987610"/>
                          <a:pt x="7743701" y="1025505"/>
                        </a:cubicBezTo>
                        <a:cubicBezTo>
                          <a:pt x="7563458" y="1063400"/>
                          <a:pt x="7617307" y="1012560"/>
                          <a:pt x="7492250" y="1025505"/>
                        </a:cubicBezTo>
                        <a:cubicBezTo>
                          <a:pt x="7367193" y="1038450"/>
                          <a:pt x="7057787" y="989328"/>
                          <a:pt x="6907479" y="1025505"/>
                        </a:cubicBezTo>
                        <a:cubicBezTo>
                          <a:pt x="6757171" y="1061682"/>
                          <a:pt x="6746282" y="1024889"/>
                          <a:pt x="6656028" y="1025505"/>
                        </a:cubicBezTo>
                        <a:cubicBezTo>
                          <a:pt x="6565774" y="1026121"/>
                          <a:pt x="6080254" y="969949"/>
                          <a:pt x="5849044" y="1025505"/>
                        </a:cubicBezTo>
                        <a:cubicBezTo>
                          <a:pt x="5617834" y="1081061"/>
                          <a:pt x="5418064" y="968443"/>
                          <a:pt x="5042061" y="1025505"/>
                        </a:cubicBezTo>
                        <a:cubicBezTo>
                          <a:pt x="4666058" y="1082567"/>
                          <a:pt x="4630310" y="985944"/>
                          <a:pt x="4346184" y="1025505"/>
                        </a:cubicBezTo>
                        <a:cubicBezTo>
                          <a:pt x="4062058" y="1065066"/>
                          <a:pt x="3880473" y="958129"/>
                          <a:pt x="3650307" y="1025505"/>
                        </a:cubicBezTo>
                        <a:cubicBezTo>
                          <a:pt x="3420141" y="1092881"/>
                          <a:pt x="3102149" y="955138"/>
                          <a:pt x="2843323" y="1025505"/>
                        </a:cubicBezTo>
                        <a:cubicBezTo>
                          <a:pt x="2584497" y="1095872"/>
                          <a:pt x="2459488" y="995996"/>
                          <a:pt x="2258552" y="1025505"/>
                        </a:cubicBezTo>
                        <a:cubicBezTo>
                          <a:pt x="2057616" y="1055014"/>
                          <a:pt x="1854279" y="967090"/>
                          <a:pt x="1673782" y="1025505"/>
                        </a:cubicBezTo>
                        <a:cubicBezTo>
                          <a:pt x="1493285" y="1083920"/>
                          <a:pt x="1099644" y="978496"/>
                          <a:pt x="866798" y="1025505"/>
                        </a:cubicBezTo>
                        <a:cubicBezTo>
                          <a:pt x="633952" y="1072514"/>
                          <a:pt x="342202" y="993502"/>
                          <a:pt x="170921" y="1025505"/>
                        </a:cubicBezTo>
                        <a:cubicBezTo>
                          <a:pt x="73992" y="1043448"/>
                          <a:pt x="9385" y="951582"/>
                          <a:pt x="0" y="854584"/>
                        </a:cubicBezTo>
                        <a:cubicBezTo>
                          <a:pt x="-36894" y="747200"/>
                          <a:pt x="34009" y="650477"/>
                          <a:pt x="0" y="505916"/>
                        </a:cubicBezTo>
                        <a:cubicBezTo>
                          <a:pt x="-34009" y="361355"/>
                          <a:pt x="32804" y="325237"/>
                          <a:pt x="0" y="170921"/>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6- </a:t>
            </a:r>
            <a:r>
              <a:rPr lang="ar-BH" sz="2800" b="1" dirty="0">
                <a:solidFill>
                  <a:prstClr val="black"/>
                </a:solidFill>
                <a:latin typeface="Sakkal Majalla" panose="02000000000000000000" pitchFamily="2" charset="-78"/>
                <a:cs typeface="Sakkal Majalla" panose="02000000000000000000" pitchFamily="2" charset="-78"/>
              </a:rPr>
              <a:t>كان لجعفر الصادق صفات عقلية أهّلته للمكانة العلمية التي وصله إليها، وضّح ذلك.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endParaRPr kumimoji="0" lang="fr-FR" sz="1800" b="0"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20" name="TextBox 19">
            <a:extLst>
              <a:ext uri="{FF2B5EF4-FFF2-40B4-BE49-F238E27FC236}">
                <a16:creationId xmlns:a16="http://schemas.microsoft.com/office/drawing/2014/main" id="{370C29C0-41EA-4E3B-91D0-2E6FAB922DD1}"/>
              </a:ext>
            </a:extLst>
          </p:cNvPr>
          <p:cNvSpPr txBox="1"/>
          <p:nvPr/>
        </p:nvSpPr>
        <p:spPr>
          <a:xfrm>
            <a:off x="454033" y="1356655"/>
            <a:ext cx="11276277" cy="492443"/>
          </a:xfrm>
          <a:prstGeom prst="rect">
            <a:avLst/>
          </a:prstGeom>
          <a:solidFill>
            <a:srgbClr val="FFFFFF"/>
          </a:solidFill>
        </p:spPr>
        <p:txBody>
          <a:bodyPr wrap="square" rtlCol="0">
            <a:spAutoFit/>
          </a:bodyPr>
          <a:lstStyle/>
          <a:p>
            <a:pPr algn="just" rtl="1">
              <a:defRPr/>
            </a:pPr>
            <a:r>
              <a:rPr lang="ar-BH" sz="2600" b="1" dirty="0">
                <a:solidFill>
                  <a:srgbClr val="FF0000"/>
                </a:solidFill>
                <a:latin typeface="Sakkal Majalla" panose="02000000000000000000" pitchFamily="2" charset="-78"/>
                <a:cs typeface="Sakkal Majalla" panose="02000000000000000000" pitchFamily="2" charset="-78"/>
              </a:rPr>
              <a:t>كان شديد الذكاء، نافذ البصيرة، قويّ الإدراك، ذا بديهة حاضرة دائمًا، مما أهله لهذه المكانة العليمة المرموقة.</a:t>
            </a:r>
          </a:p>
        </p:txBody>
      </p:sp>
      <p:sp>
        <p:nvSpPr>
          <p:cNvPr id="12" name="Rectangle: Rounded Corners 3">
            <a:extLst>
              <a:ext uri="{FF2B5EF4-FFF2-40B4-BE49-F238E27FC236}">
                <a16:creationId xmlns:a16="http://schemas.microsoft.com/office/drawing/2014/main" id="{5BECB789-CC35-486E-B03E-4A575EDED58F}"/>
              </a:ext>
            </a:extLst>
          </p:cNvPr>
          <p:cNvSpPr/>
          <p:nvPr/>
        </p:nvSpPr>
        <p:spPr>
          <a:xfrm>
            <a:off x="365928" y="3057265"/>
            <a:ext cx="11452485" cy="2242812"/>
          </a:xfrm>
          <a:prstGeom prst="roundRect">
            <a:avLst/>
          </a:prstGeom>
          <a:solidFill>
            <a:schemeClr val="bg2">
              <a:lumMod val="90000"/>
            </a:schemeClr>
          </a:solidFill>
          <a:ln>
            <a:solidFill>
              <a:schemeClr val="bg2">
                <a:lumMod val="10000"/>
              </a:schemeClr>
            </a:solidFill>
            <a:prstDash val="sysDot"/>
            <a:extLst>
              <a:ext uri="{C807C97D-BFC1-408E-A445-0C87EB9F89A2}">
                <ask:lineSketchStyleProps xmlns:ask="http://schemas.microsoft.com/office/drawing/2018/sketchyshapes" sd="4249085426">
                  <a:custGeom>
                    <a:avLst/>
                    <a:gdLst>
                      <a:gd name="connsiteX0" fmla="*/ 0 w 11452485"/>
                      <a:gd name="connsiteY0" fmla="*/ 373809 h 2242812"/>
                      <a:gd name="connsiteX1" fmla="*/ 373809 w 11452485"/>
                      <a:gd name="connsiteY1" fmla="*/ 0 h 2242812"/>
                      <a:gd name="connsiteX2" fmla="*/ 754426 w 11452485"/>
                      <a:gd name="connsiteY2" fmla="*/ 0 h 2242812"/>
                      <a:gd name="connsiteX3" fmla="*/ 1242093 w 11452485"/>
                      <a:gd name="connsiteY3" fmla="*/ 0 h 2242812"/>
                      <a:gd name="connsiteX4" fmla="*/ 1515661 w 11452485"/>
                      <a:gd name="connsiteY4" fmla="*/ 0 h 2242812"/>
                      <a:gd name="connsiteX5" fmla="*/ 2324474 w 11452485"/>
                      <a:gd name="connsiteY5" fmla="*/ 0 h 2242812"/>
                      <a:gd name="connsiteX6" fmla="*/ 2919188 w 11452485"/>
                      <a:gd name="connsiteY6" fmla="*/ 0 h 2242812"/>
                      <a:gd name="connsiteX7" fmla="*/ 3406855 w 11452485"/>
                      <a:gd name="connsiteY7" fmla="*/ 0 h 2242812"/>
                      <a:gd name="connsiteX8" fmla="*/ 3787472 w 11452485"/>
                      <a:gd name="connsiteY8" fmla="*/ 0 h 2242812"/>
                      <a:gd name="connsiteX9" fmla="*/ 4596284 w 11452485"/>
                      <a:gd name="connsiteY9" fmla="*/ 0 h 2242812"/>
                      <a:gd name="connsiteX10" fmla="*/ 5298048 w 11452485"/>
                      <a:gd name="connsiteY10" fmla="*/ 0 h 2242812"/>
                      <a:gd name="connsiteX11" fmla="*/ 5999811 w 11452485"/>
                      <a:gd name="connsiteY11" fmla="*/ 0 h 2242812"/>
                      <a:gd name="connsiteX12" fmla="*/ 6808623 w 11452485"/>
                      <a:gd name="connsiteY12" fmla="*/ 0 h 2242812"/>
                      <a:gd name="connsiteX13" fmla="*/ 7510387 w 11452485"/>
                      <a:gd name="connsiteY13" fmla="*/ 0 h 2242812"/>
                      <a:gd name="connsiteX14" fmla="*/ 8105102 w 11452485"/>
                      <a:gd name="connsiteY14" fmla="*/ 0 h 2242812"/>
                      <a:gd name="connsiteX15" fmla="*/ 8806865 w 11452485"/>
                      <a:gd name="connsiteY15" fmla="*/ 0 h 2242812"/>
                      <a:gd name="connsiteX16" fmla="*/ 9187483 w 11452485"/>
                      <a:gd name="connsiteY16" fmla="*/ 0 h 2242812"/>
                      <a:gd name="connsiteX17" fmla="*/ 9675149 w 11452485"/>
                      <a:gd name="connsiteY17" fmla="*/ 0 h 2242812"/>
                      <a:gd name="connsiteX18" fmla="*/ 10376912 w 11452485"/>
                      <a:gd name="connsiteY18" fmla="*/ 0 h 2242812"/>
                      <a:gd name="connsiteX19" fmla="*/ 11078676 w 11452485"/>
                      <a:gd name="connsiteY19" fmla="*/ 0 h 2242812"/>
                      <a:gd name="connsiteX20" fmla="*/ 11452485 w 11452485"/>
                      <a:gd name="connsiteY20" fmla="*/ 373809 h 2242812"/>
                      <a:gd name="connsiteX21" fmla="*/ 11452485 w 11452485"/>
                      <a:gd name="connsiteY21" fmla="*/ 827351 h 2242812"/>
                      <a:gd name="connsiteX22" fmla="*/ 11452485 w 11452485"/>
                      <a:gd name="connsiteY22" fmla="*/ 1295845 h 2242812"/>
                      <a:gd name="connsiteX23" fmla="*/ 11452485 w 11452485"/>
                      <a:gd name="connsiteY23" fmla="*/ 1869003 h 2242812"/>
                      <a:gd name="connsiteX24" fmla="*/ 11078676 w 11452485"/>
                      <a:gd name="connsiteY24" fmla="*/ 2242812 h 2242812"/>
                      <a:gd name="connsiteX25" fmla="*/ 10376912 w 11452485"/>
                      <a:gd name="connsiteY25" fmla="*/ 2242812 h 2242812"/>
                      <a:gd name="connsiteX26" fmla="*/ 9889246 w 11452485"/>
                      <a:gd name="connsiteY26" fmla="*/ 2242812 h 2242812"/>
                      <a:gd name="connsiteX27" fmla="*/ 9401580 w 11452485"/>
                      <a:gd name="connsiteY27" fmla="*/ 2242812 h 2242812"/>
                      <a:gd name="connsiteX28" fmla="*/ 8592768 w 11452485"/>
                      <a:gd name="connsiteY28" fmla="*/ 2242812 h 2242812"/>
                      <a:gd name="connsiteX29" fmla="*/ 7891004 w 11452485"/>
                      <a:gd name="connsiteY29" fmla="*/ 2242812 h 2242812"/>
                      <a:gd name="connsiteX30" fmla="*/ 7082192 w 11452485"/>
                      <a:gd name="connsiteY30" fmla="*/ 2242812 h 2242812"/>
                      <a:gd name="connsiteX31" fmla="*/ 6594526 w 11452485"/>
                      <a:gd name="connsiteY31" fmla="*/ 2242812 h 2242812"/>
                      <a:gd name="connsiteX32" fmla="*/ 6213909 w 11452485"/>
                      <a:gd name="connsiteY32" fmla="*/ 2242812 h 2242812"/>
                      <a:gd name="connsiteX33" fmla="*/ 5726243 w 11452485"/>
                      <a:gd name="connsiteY33" fmla="*/ 2242812 h 2242812"/>
                      <a:gd name="connsiteX34" fmla="*/ 4917430 w 11452485"/>
                      <a:gd name="connsiteY34" fmla="*/ 2242812 h 2242812"/>
                      <a:gd name="connsiteX35" fmla="*/ 4429764 w 11452485"/>
                      <a:gd name="connsiteY35" fmla="*/ 2242812 h 2242812"/>
                      <a:gd name="connsiteX36" fmla="*/ 4156195 w 11452485"/>
                      <a:gd name="connsiteY36" fmla="*/ 2242812 h 2242812"/>
                      <a:gd name="connsiteX37" fmla="*/ 3561481 w 11452485"/>
                      <a:gd name="connsiteY37" fmla="*/ 2242812 h 2242812"/>
                      <a:gd name="connsiteX38" fmla="*/ 3073814 w 11452485"/>
                      <a:gd name="connsiteY38" fmla="*/ 2242812 h 2242812"/>
                      <a:gd name="connsiteX39" fmla="*/ 2265002 w 11452485"/>
                      <a:gd name="connsiteY39" fmla="*/ 2242812 h 2242812"/>
                      <a:gd name="connsiteX40" fmla="*/ 1884385 w 11452485"/>
                      <a:gd name="connsiteY40" fmla="*/ 2242812 h 2242812"/>
                      <a:gd name="connsiteX41" fmla="*/ 1289670 w 11452485"/>
                      <a:gd name="connsiteY41" fmla="*/ 2242812 h 2242812"/>
                      <a:gd name="connsiteX42" fmla="*/ 373809 w 11452485"/>
                      <a:gd name="connsiteY42" fmla="*/ 2242812 h 2242812"/>
                      <a:gd name="connsiteX43" fmla="*/ 0 w 11452485"/>
                      <a:gd name="connsiteY43" fmla="*/ 1869003 h 2242812"/>
                      <a:gd name="connsiteX44" fmla="*/ 0 w 11452485"/>
                      <a:gd name="connsiteY44" fmla="*/ 1340701 h 2242812"/>
                      <a:gd name="connsiteX45" fmla="*/ 0 w 11452485"/>
                      <a:gd name="connsiteY45" fmla="*/ 827351 h 2242812"/>
                      <a:gd name="connsiteX46" fmla="*/ 0 w 11452485"/>
                      <a:gd name="connsiteY46" fmla="*/ 373809 h 224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452485" h="2242812" fill="none" extrusionOk="0">
                        <a:moveTo>
                          <a:pt x="0" y="373809"/>
                        </a:moveTo>
                        <a:cubicBezTo>
                          <a:pt x="-58046" y="186496"/>
                          <a:pt x="158964" y="21244"/>
                          <a:pt x="373809" y="0"/>
                        </a:cubicBezTo>
                        <a:cubicBezTo>
                          <a:pt x="487866" y="-16676"/>
                          <a:pt x="581051" y="42517"/>
                          <a:pt x="754426" y="0"/>
                        </a:cubicBezTo>
                        <a:cubicBezTo>
                          <a:pt x="927801" y="-42517"/>
                          <a:pt x="1084350" y="25041"/>
                          <a:pt x="1242093" y="0"/>
                        </a:cubicBezTo>
                        <a:cubicBezTo>
                          <a:pt x="1399836" y="-25041"/>
                          <a:pt x="1389524" y="23593"/>
                          <a:pt x="1515661" y="0"/>
                        </a:cubicBezTo>
                        <a:cubicBezTo>
                          <a:pt x="1641798" y="-23593"/>
                          <a:pt x="1928843" y="44227"/>
                          <a:pt x="2324474" y="0"/>
                        </a:cubicBezTo>
                        <a:cubicBezTo>
                          <a:pt x="2720105" y="-44227"/>
                          <a:pt x="2781920" y="49730"/>
                          <a:pt x="2919188" y="0"/>
                        </a:cubicBezTo>
                        <a:cubicBezTo>
                          <a:pt x="3056456" y="-49730"/>
                          <a:pt x="3306006" y="34950"/>
                          <a:pt x="3406855" y="0"/>
                        </a:cubicBezTo>
                        <a:cubicBezTo>
                          <a:pt x="3507704" y="-34950"/>
                          <a:pt x="3704229" y="16915"/>
                          <a:pt x="3787472" y="0"/>
                        </a:cubicBezTo>
                        <a:cubicBezTo>
                          <a:pt x="3870715" y="-16915"/>
                          <a:pt x="4407459" y="62236"/>
                          <a:pt x="4596284" y="0"/>
                        </a:cubicBezTo>
                        <a:cubicBezTo>
                          <a:pt x="4785109" y="-62236"/>
                          <a:pt x="5007004" y="58804"/>
                          <a:pt x="5298048" y="0"/>
                        </a:cubicBezTo>
                        <a:cubicBezTo>
                          <a:pt x="5589092" y="-58804"/>
                          <a:pt x="5829883" y="10759"/>
                          <a:pt x="5999811" y="0"/>
                        </a:cubicBezTo>
                        <a:cubicBezTo>
                          <a:pt x="6169739" y="-10759"/>
                          <a:pt x="6505412" y="73647"/>
                          <a:pt x="6808623" y="0"/>
                        </a:cubicBezTo>
                        <a:cubicBezTo>
                          <a:pt x="7111834" y="-73647"/>
                          <a:pt x="7214000" y="64003"/>
                          <a:pt x="7510387" y="0"/>
                        </a:cubicBezTo>
                        <a:cubicBezTo>
                          <a:pt x="7806774" y="-64003"/>
                          <a:pt x="7930551" y="2651"/>
                          <a:pt x="8105102" y="0"/>
                        </a:cubicBezTo>
                        <a:cubicBezTo>
                          <a:pt x="8279654" y="-2651"/>
                          <a:pt x="8552724" y="34530"/>
                          <a:pt x="8806865" y="0"/>
                        </a:cubicBezTo>
                        <a:cubicBezTo>
                          <a:pt x="9061006" y="-34530"/>
                          <a:pt x="9087299" y="38820"/>
                          <a:pt x="9187483" y="0"/>
                        </a:cubicBezTo>
                        <a:cubicBezTo>
                          <a:pt x="9287667" y="-38820"/>
                          <a:pt x="9480546" y="13901"/>
                          <a:pt x="9675149" y="0"/>
                        </a:cubicBezTo>
                        <a:cubicBezTo>
                          <a:pt x="9869752" y="-13901"/>
                          <a:pt x="10111514" y="3025"/>
                          <a:pt x="10376912" y="0"/>
                        </a:cubicBezTo>
                        <a:cubicBezTo>
                          <a:pt x="10642310" y="-3025"/>
                          <a:pt x="10904096" y="50322"/>
                          <a:pt x="11078676" y="0"/>
                        </a:cubicBezTo>
                        <a:cubicBezTo>
                          <a:pt x="11297382" y="-42413"/>
                          <a:pt x="11473415" y="189866"/>
                          <a:pt x="11452485" y="373809"/>
                        </a:cubicBezTo>
                        <a:cubicBezTo>
                          <a:pt x="11478489" y="519652"/>
                          <a:pt x="11418154" y="700862"/>
                          <a:pt x="11452485" y="827351"/>
                        </a:cubicBezTo>
                        <a:cubicBezTo>
                          <a:pt x="11486816" y="953840"/>
                          <a:pt x="11448837" y="1130565"/>
                          <a:pt x="11452485" y="1295845"/>
                        </a:cubicBezTo>
                        <a:cubicBezTo>
                          <a:pt x="11456133" y="1461125"/>
                          <a:pt x="11397775" y="1672380"/>
                          <a:pt x="11452485" y="1869003"/>
                        </a:cubicBezTo>
                        <a:cubicBezTo>
                          <a:pt x="11470628" y="2039992"/>
                          <a:pt x="11277884" y="2230892"/>
                          <a:pt x="11078676" y="2242812"/>
                        </a:cubicBezTo>
                        <a:cubicBezTo>
                          <a:pt x="10875216" y="2245031"/>
                          <a:pt x="10645160" y="2240125"/>
                          <a:pt x="10376912" y="2242812"/>
                        </a:cubicBezTo>
                        <a:cubicBezTo>
                          <a:pt x="10108664" y="2245499"/>
                          <a:pt x="9999183" y="2205190"/>
                          <a:pt x="9889246" y="2242812"/>
                        </a:cubicBezTo>
                        <a:cubicBezTo>
                          <a:pt x="9779309" y="2280434"/>
                          <a:pt x="9595900" y="2242205"/>
                          <a:pt x="9401580" y="2242812"/>
                        </a:cubicBezTo>
                        <a:cubicBezTo>
                          <a:pt x="9207260" y="2243419"/>
                          <a:pt x="8984813" y="2216286"/>
                          <a:pt x="8592768" y="2242812"/>
                        </a:cubicBezTo>
                        <a:cubicBezTo>
                          <a:pt x="8200723" y="2269338"/>
                          <a:pt x="8219998" y="2165439"/>
                          <a:pt x="7891004" y="2242812"/>
                        </a:cubicBezTo>
                        <a:cubicBezTo>
                          <a:pt x="7562010" y="2320185"/>
                          <a:pt x="7251661" y="2216914"/>
                          <a:pt x="7082192" y="2242812"/>
                        </a:cubicBezTo>
                        <a:cubicBezTo>
                          <a:pt x="6912723" y="2268710"/>
                          <a:pt x="6792162" y="2228084"/>
                          <a:pt x="6594526" y="2242812"/>
                        </a:cubicBezTo>
                        <a:cubicBezTo>
                          <a:pt x="6396890" y="2257540"/>
                          <a:pt x="6316047" y="2230500"/>
                          <a:pt x="6213909" y="2242812"/>
                        </a:cubicBezTo>
                        <a:cubicBezTo>
                          <a:pt x="6111771" y="2255124"/>
                          <a:pt x="5955742" y="2200648"/>
                          <a:pt x="5726243" y="2242812"/>
                        </a:cubicBezTo>
                        <a:cubicBezTo>
                          <a:pt x="5496744" y="2284976"/>
                          <a:pt x="5123474" y="2218496"/>
                          <a:pt x="4917430" y="2242812"/>
                        </a:cubicBezTo>
                        <a:cubicBezTo>
                          <a:pt x="4711386" y="2267128"/>
                          <a:pt x="4589441" y="2237457"/>
                          <a:pt x="4429764" y="2242812"/>
                        </a:cubicBezTo>
                        <a:cubicBezTo>
                          <a:pt x="4270087" y="2248167"/>
                          <a:pt x="4284036" y="2210890"/>
                          <a:pt x="4156195" y="2242812"/>
                        </a:cubicBezTo>
                        <a:cubicBezTo>
                          <a:pt x="4028354" y="2274734"/>
                          <a:pt x="3719280" y="2206002"/>
                          <a:pt x="3561481" y="2242812"/>
                        </a:cubicBezTo>
                        <a:cubicBezTo>
                          <a:pt x="3403682" y="2279622"/>
                          <a:pt x="3195742" y="2221002"/>
                          <a:pt x="3073814" y="2242812"/>
                        </a:cubicBezTo>
                        <a:cubicBezTo>
                          <a:pt x="2951886" y="2264622"/>
                          <a:pt x="2565583" y="2158330"/>
                          <a:pt x="2265002" y="2242812"/>
                        </a:cubicBezTo>
                        <a:cubicBezTo>
                          <a:pt x="1964421" y="2327294"/>
                          <a:pt x="2015553" y="2217565"/>
                          <a:pt x="1884385" y="2242812"/>
                        </a:cubicBezTo>
                        <a:cubicBezTo>
                          <a:pt x="1753217" y="2268059"/>
                          <a:pt x="1445141" y="2236938"/>
                          <a:pt x="1289670" y="2242812"/>
                        </a:cubicBezTo>
                        <a:cubicBezTo>
                          <a:pt x="1134199" y="2248686"/>
                          <a:pt x="567490" y="2134164"/>
                          <a:pt x="373809" y="2242812"/>
                        </a:cubicBezTo>
                        <a:cubicBezTo>
                          <a:pt x="181930" y="2203693"/>
                          <a:pt x="22658" y="2104451"/>
                          <a:pt x="0" y="1869003"/>
                        </a:cubicBezTo>
                        <a:cubicBezTo>
                          <a:pt x="-43889" y="1750781"/>
                          <a:pt x="30650" y="1601438"/>
                          <a:pt x="0" y="1340701"/>
                        </a:cubicBezTo>
                        <a:cubicBezTo>
                          <a:pt x="-30650" y="1079964"/>
                          <a:pt x="17299" y="1005681"/>
                          <a:pt x="0" y="827351"/>
                        </a:cubicBezTo>
                        <a:cubicBezTo>
                          <a:pt x="-17299" y="649021"/>
                          <a:pt x="41242" y="494171"/>
                          <a:pt x="0" y="373809"/>
                        </a:cubicBezTo>
                        <a:close/>
                      </a:path>
                      <a:path w="11452485" h="2242812" stroke="0" extrusionOk="0">
                        <a:moveTo>
                          <a:pt x="0" y="373809"/>
                        </a:moveTo>
                        <a:cubicBezTo>
                          <a:pt x="-16632" y="150841"/>
                          <a:pt x="193757" y="-32921"/>
                          <a:pt x="373809" y="0"/>
                        </a:cubicBezTo>
                        <a:cubicBezTo>
                          <a:pt x="597218" y="-47731"/>
                          <a:pt x="784214" y="40561"/>
                          <a:pt x="1075573" y="0"/>
                        </a:cubicBezTo>
                        <a:cubicBezTo>
                          <a:pt x="1366932" y="-40561"/>
                          <a:pt x="1281670" y="3911"/>
                          <a:pt x="1349141" y="0"/>
                        </a:cubicBezTo>
                        <a:cubicBezTo>
                          <a:pt x="1416612" y="-3911"/>
                          <a:pt x="1689161" y="1580"/>
                          <a:pt x="1836807" y="0"/>
                        </a:cubicBezTo>
                        <a:cubicBezTo>
                          <a:pt x="1984453" y="-1580"/>
                          <a:pt x="1979750" y="17742"/>
                          <a:pt x="2110376" y="0"/>
                        </a:cubicBezTo>
                        <a:cubicBezTo>
                          <a:pt x="2241002" y="-17742"/>
                          <a:pt x="2391967" y="30769"/>
                          <a:pt x="2598042" y="0"/>
                        </a:cubicBezTo>
                        <a:cubicBezTo>
                          <a:pt x="2804117" y="-30769"/>
                          <a:pt x="2751029" y="12355"/>
                          <a:pt x="2871611" y="0"/>
                        </a:cubicBezTo>
                        <a:cubicBezTo>
                          <a:pt x="2992193" y="-12355"/>
                          <a:pt x="3364976" y="83868"/>
                          <a:pt x="3573375" y="0"/>
                        </a:cubicBezTo>
                        <a:cubicBezTo>
                          <a:pt x="3781774" y="-83868"/>
                          <a:pt x="4084219" y="79251"/>
                          <a:pt x="4275138" y="0"/>
                        </a:cubicBezTo>
                        <a:cubicBezTo>
                          <a:pt x="4466057" y="-79251"/>
                          <a:pt x="4691580" y="49396"/>
                          <a:pt x="4976902" y="0"/>
                        </a:cubicBezTo>
                        <a:cubicBezTo>
                          <a:pt x="5262224" y="-49396"/>
                          <a:pt x="5168137" y="15784"/>
                          <a:pt x="5250471" y="0"/>
                        </a:cubicBezTo>
                        <a:cubicBezTo>
                          <a:pt x="5332805" y="-15784"/>
                          <a:pt x="5509134" y="11641"/>
                          <a:pt x="5631088" y="0"/>
                        </a:cubicBezTo>
                        <a:cubicBezTo>
                          <a:pt x="5753042" y="-11641"/>
                          <a:pt x="5993173" y="33463"/>
                          <a:pt x="6118754" y="0"/>
                        </a:cubicBezTo>
                        <a:cubicBezTo>
                          <a:pt x="6244335" y="-33463"/>
                          <a:pt x="6650507" y="25154"/>
                          <a:pt x="6820518" y="0"/>
                        </a:cubicBezTo>
                        <a:cubicBezTo>
                          <a:pt x="6990529" y="-25154"/>
                          <a:pt x="7029234" y="14427"/>
                          <a:pt x="7094087" y="0"/>
                        </a:cubicBezTo>
                        <a:cubicBezTo>
                          <a:pt x="7158940" y="-14427"/>
                          <a:pt x="7378189" y="5617"/>
                          <a:pt x="7474704" y="0"/>
                        </a:cubicBezTo>
                        <a:cubicBezTo>
                          <a:pt x="7571219" y="-5617"/>
                          <a:pt x="7927864" y="569"/>
                          <a:pt x="8069419" y="0"/>
                        </a:cubicBezTo>
                        <a:cubicBezTo>
                          <a:pt x="8210975" y="-569"/>
                          <a:pt x="8238842" y="23386"/>
                          <a:pt x="8342988" y="0"/>
                        </a:cubicBezTo>
                        <a:cubicBezTo>
                          <a:pt x="8447134" y="-23386"/>
                          <a:pt x="8602641" y="22677"/>
                          <a:pt x="8723605" y="0"/>
                        </a:cubicBezTo>
                        <a:cubicBezTo>
                          <a:pt x="8844569" y="-22677"/>
                          <a:pt x="9166176" y="50379"/>
                          <a:pt x="9425369" y="0"/>
                        </a:cubicBezTo>
                        <a:cubicBezTo>
                          <a:pt x="9684562" y="-50379"/>
                          <a:pt x="9623151" y="1772"/>
                          <a:pt x="9805986" y="0"/>
                        </a:cubicBezTo>
                        <a:cubicBezTo>
                          <a:pt x="9988821" y="-1772"/>
                          <a:pt x="10537969" y="144453"/>
                          <a:pt x="11078676" y="0"/>
                        </a:cubicBezTo>
                        <a:cubicBezTo>
                          <a:pt x="11255566" y="25474"/>
                          <a:pt x="11404381" y="175643"/>
                          <a:pt x="11452485" y="373809"/>
                        </a:cubicBezTo>
                        <a:cubicBezTo>
                          <a:pt x="11490479" y="567354"/>
                          <a:pt x="11437085" y="649306"/>
                          <a:pt x="11452485" y="902111"/>
                        </a:cubicBezTo>
                        <a:cubicBezTo>
                          <a:pt x="11467885" y="1154916"/>
                          <a:pt x="11398049" y="1272310"/>
                          <a:pt x="11452485" y="1400509"/>
                        </a:cubicBezTo>
                        <a:cubicBezTo>
                          <a:pt x="11506921" y="1528708"/>
                          <a:pt x="11423579" y="1691018"/>
                          <a:pt x="11452485" y="1869003"/>
                        </a:cubicBezTo>
                        <a:cubicBezTo>
                          <a:pt x="11484215" y="2042978"/>
                          <a:pt x="11294611" y="2263823"/>
                          <a:pt x="11078676" y="2242812"/>
                        </a:cubicBezTo>
                        <a:cubicBezTo>
                          <a:pt x="10827502" y="2252447"/>
                          <a:pt x="10752051" y="2228866"/>
                          <a:pt x="10483961" y="2242812"/>
                        </a:cubicBezTo>
                        <a:cubicBezTo>
                          <a:pt x="10215871" y="2256758"/>
                          <a:pt x="10303827" y="2226986"/>
                          <a:pt x="10210392" y="2242812"/>
                        </a:cubicBezTo>
                        <a:cubicBezTo>
                          <a:pt x="10116957" y="2258638"/>
                          <a:pt x="9901339" y="2193598"/>
                          <a:pt x="9722726" y="2242812"/>
                        </a:cubicBezTo>
                        <a:cubicBezTo>
                          <a:pt x="9544113" y="2292026"/>
                          <a:pt x="9264313" y="2211750"/>
                          <a:pt x="9128011" y="2242812"/>
                        </a:cubicBezTo>
                        <a:cubicBezTo>
                          <a:pt x="8991710" y="2273874"/>
                          <a:pt x="8804868" y="2198141"/>
                          <a:pt x="8640345" y="2242812"/>
                        </a:cubicBezTo>
                        <a:cubicBezTo>
                          <a:pt x="8475822" y="2287483"/>
                          <a:pt x="8126902" y="2186217"/>
                          <a:pt x="7938582" y="2242812"/>
                        </a:cubicBezTo>
                        <a:cubicBezTo>
                          <a:pt x="7750262" y="2299407"/>
                          <a:pt x="7576888" y="2165129"/>
                          <a:pt x="7236818" y="2242812"/>
                        </a:cubicBezTo>
                        <a:cubicBezTo>
                          <a:pt x="6896748" y="2320495"/>
                          <a:pt x="6980038" y="2237282"/>
                          <a:pt x="6749152" y="2242812"/>
                        </a:cubicBezTo>
                        <a:cubicBezTo>
                          <a:pt x="6518266" y="2248342"/>
                          <a:pt x="6606525" y="2227517"/>
                          <a:pt x="6475583" y="2242812"/>
                        </a:cubicBezTo>
                        <a:cubicBezTo>
                          <a:pt x="6344641" y="2258107"/>
                          <a:pt x="6211154" y="2227957"/>
                          <a:pt x="6094966" y="2242812"/>
                        </a:cubicBezTo>
                        <a:cubicBezTo>
                          <a:pt x="5978778" y="2257667"/>
                          <a:pt x="5666326" y="2178400"/>
                          <a:pt x="5500251" y="2242812"/>
                        </a:cubicBezTo>
                        <a:cubicBezTo>
                          <a:pt x="5334176" y="2307224"/>
                          <a:pt x="5240239" y="2204102"/>
                          <a:pt x="5012585" y="2242812"/>
                        </a:cubicBezTo>
                        <a:cubicBezTo>
                          <a:pt x="4784931" y="2281522"/>
                          <a:pt x="4565600" y="2196383"/>
                          <a:pt x="4417870" y="2242812"/>
                        </a:cubicBezTo>
                        <a:cubicBezTo>
                          <a:pt x="4270141" y="2289241"/>
                          <a:pt x="4275996" y="2232825"/>
                          <a:pt x="4144301" y="2242812"/>
                        </a:cubicBezTo>
                        <a:cubicBezTo>
                          <a:pt x="4012606" y="2252799"/>
                          <a:pt x="3840913" y="2234569"/>
                          <a:pt x="3656635" y="2242812"/>
                        </a:cubicBezTo>
                        <a:cubicBezTo>
                          <a:pt x="3472357" y="2251055"/>
                          <a:pt x="3277923" y="2191018"/>
                          <a:pt x="2954871" y="2242812"/>
                        </a:cubicBezTo>
                        <a:cubicBezTo>
                          <a:pt x="2631819" y="2294606"/>
                          <a:pt x="2751470" y="2228975"/>
                          <a:pt x="2681303" y="2242812"/>
                        </a:cubicBezTo>
                        <a:cubicBezTo>
                          <a:pt x="2611136" y="2256649"/>
                          <a:pt x="2383734" y="2238063"/>
                          <a:pt x="2193636" y="2242812"/>
                        </a:cubicBezTo>
                        <a:cubicBezTo>
                          <a:pt x="2003538" y="2247561"/>
                          <a:pt x="1635679" y="2218724"/>
                          <a:pt x="1491873" y="2242812"/>
                        </a:cubicBezTo>
                        <a:cubicBezTo>
                          <a:pt x="1348067" y="2266900"/>
                          <a:pt x="1181491" y="2211249"/>
                          <a:pt x="1004207" y="2242812"/>
                        </a:cubicBezTo>
                        <a:cubicBezTo>
                          <a:pt x="826923" y="2274375"/>
                          <a:pt x="554260" y="2209270"/>
                          <a:pt x="373809" y="2242812"/>
                        </a:cubicBezTo>
                        <a:cubicBezTo>
                          <a:pt x="172912" y="2253799"/>
                          <a:pt x="-5217" y="2077699"/>
                          <a:pt x="0" y="1869003"/>
                        </a:cubicBezTo>
                        <a:cubicBezTo>
                          <a:pt x="-50006" y="1738282"/>
                          <a:pt x="2575" y="1495673"/>
                          <a:pt x="0" y="1400509"/>
                        </a:cubicBezTo>
                        <a:cubicBezTo>
                          <a:pt x="-2575" y="1305345"/>
                          <a:pt x="55768" y="1132764"/>
                          <a:pt x="0" y="917063"/>
                        </a:cubicBezTo>
                        <a:cubicBezTo>
                          <a:pt x="-55768" y="701362"/>
                          <a:pt x="10364" y="531241"/>
                          <a:pt x="0" y="37380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8- </a:t>
            </a:r>
            <a:r>
              <a:rPr lang="ar-BH" sz="2800" b="1" dirty="0">
                <a:solidFill>
                  <a:prstClr val="black"/>
                </a:solidFill>
                <a:latin typeface="Sakkal Majalla" panose="02000000000000000000" pitchFamily="2" charset="-78"/>
                <a:cs typeface="Sakkal Majalla" panose="02000000000000000000" pitchFamily="2" charset="-78"/>
              </a:rPr>
              <a:t>هات من وصية الصادق لسفيان الثوري ما يفيد معاني هذه العبارات:</a:t>
            </a:r>
          </a:p>
          <a:p>
            <a:pPr lvl="0" algn="just" rtl="1">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أ- القناعة كنز لا يفنى. ...........................................................................................................................</a:t>
            </a:r>
          </a:p>
          <a:p>
            <a:pPr lvl="0" algn="just" rtl="1">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ب</a:t>
            </a:r>
            <a:r>
              <a:rPr kumimoji="0" lang="ar-BH" sz="2800" b="1" i="0" u="none" strike="noStrike" kern="1200" cap="none" spc="0" normalizeH="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صحبة الأشرار طريق على الشر. </a:t>
            </a:r>
            <a:r>
              <a:rPr lang="ar-BH" sz="3200" dirty="0">
                <a:solidFill>
                  <a:prstClr val="black"/>
                </a:solidFill>
                <a:latin typeface="Sakkal Majalla" panose="02000000000000000000" pitchFamily="2" charset="-78"/>
                <a:cs typeface="Sakkal Majalla" panose="02000000000000000000" pitchFamily="2" charset="-78"/>
              </a:rPr>
              <a:t>.............................................................................................................</a:t>
            </a:r>
            <a:endParaRPr kumimoji="0" lang="ar-BH" sz="2800" b="1" i="0" u="none" strike="noStrike" kern="1200" cap="none" spc="0" normalizeH="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lvl="0" algn="just" rtl="1">
              <a:defRPr/>
            </a:pPr>
            <a:r>
              <a:rPr kumimoji="0" lang="ar-BH" sz="2800" b="1" i="0" u="none" strike="noStrike" kern="1200" cap="none" spc="0" normalizeH="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ج- العاصي ذليلٌ ولو كان قويًا. </a:t>
            </a:r>
            <a:r>
              <a:rPr lang="ar-BH" sz="3200" dirty="0">
                <a:solidFill>
                  <a:prstClr val="black"/>
                </a:solidFill>
                <a:latin typeface="Sakkal Majalla" panose="02000000000000000000" pitchFamily="2" charset="-78"/>
                <a:cs typeface="Sakkal Majalla" panose="02000000000000000000" pitchFamily="2" charset="-78"/>
              </a:rPr>
              <a:t>....................................................................................................................</a:t>
            </a:r>
          </a:p>
          <a:p>
            <a:pPr lvl="0" algn="just" rtl="1">
              <a:defRPr/>
            </a:pPr>
            <a:endParaRPr lang="ar-BH" sz="2400" baseline="0" dirty="0">
              <a:solidFill>
                <a:prstClr val="black"/>
              </a:solidFill>
              <a:latin typeface="Sakkal Majalla" panose="02000000000000000000" pitchFamily="2" charset="-78"/>
              <a:cs typeface="Sakkal Majalla" panose="02000000000000000000" pitchFamily="2" charset="-78"/>
            </a:endParaRPr>
          </a:p>
        </p:txBody>
      </p:sp>
      <p:sp>
        <p:nvSpPr>
          <p:cNvPr id="13" name="TextBox 12">
            <a:extLst>
              <a:ext uri="{FF2B5EF4-FFF2-40B4-BE49-F238E27FC236}">
                <a16:creationId xmlns:a16="http://schemas.microsoft.com/office/drawing/2014/main" id="{16A00958-6BA1-48AD-A53F-EC8FF5563B16}"/>
              </a:ext>
            </a:extLst>
          </p:cNvPr>
          <p:cNvSpPr txBox="1"/>
          <p:nvPr/>
        </p:nvSpPr>
        <p:spPr>
          <a:xfrm>
            <a:off x="707084" y="4383084"/>
            <a:ext cx="7758640" cy="892552"/>
          </a:xfrm>
          <a:prstGeom prst="rect">
            <a:avLst/>
          </a:prstGeom>
          <a:solidFill>
            <a:schemeClr val="bg2">
              <a:lumMod val="90000"/>
            </a:schemeClr>
          </a:solidFill>
        </p:spPr>
        <p:txBody>
          <a:bodyPr wrap="square" rtlCol="0">
            <a:spAutoFit/>
          </a:bodyPr>
          <a:lstStyle/>
          <a:p>
            <a:pPr lvl="0" algn="just" rtl="1">
              <a:defRPr/>
            </a:pPr>
            <a:r>
              <a:rPr kumimoji="0" lang="ar-BH" sz="26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rPr>
              <a:t>ج- </a:t>
            </a:r>
            <a:r>
              <a:rPr lang="ar-SA" sz="2600" b="1" dirty="0">
                <a:solidFill>
                  <a:srgbClr val="FF0000"/>
                </a:solidFill>
                <a:latin typeface="Sakkal Majalla" panose="02000000000000000000" pitchFamily="2" charset="-78"/>
                <a:cs typeface="Sakkal Majalla" panose="02000000000000000000" pitchFamily="2" charset="-78"/>
              </a:rPr>
              <a:t>مَنْ أَرَادَ عِزًّا بِلا عَشِيرَةٍ وَهَيْبَةً بِلا سُلْطَانٍ، فَلْيَخْرُجْ مِنْ ذُلِّ مَعْصِيَةِ اللَّهِ تَعَالَى إِلَى طَاعَةِ اللَّهِ </a:t>
            </a:r>
            <a:r>
              <a:rPr lang="ar-SA" sz="2600" b="1" dirty="0">
                <a:solidFill>
                  <a:srgbClr val="FF0000"/>
                </a:solidFill>
                <a:latin typeface="Sakkal Majalla" panose="02000000000000000000" pitchFamily="2" charset="-78"/>
                <a:cs typeface="Sakkal Majalla" panose="02000000000000000000" pitchFamily="2" charset="-78"/>
                <a:sym typeface="AGA Arabesque" panose="05010101010101010101" pitchFamily="2" charset="2"/>
              </a:rPr>
              <a:t></a:t>
            </a:r>
            <a:r>
              <a:rPr lang="ar-BH" sz="2600" b="1" dirty="0">
                <a:solidFill>
                  <a:srgbClr val="FF0000"/>
                </a:solidFill>
                <a:latin typeface="Sakkal Majalla" panose="02000000000000000000" pitchFamily="2" charset="-78"/>
                <a:cs typeface="Sakkal Majalla" panose="02000000000000000000" pitchFamily="2" charset="-78"/>
              </a:rPr>
              <a:t>.</a:t>
            </a:r>
          </a:p>
        </p:txBody>
      </p:sp>
      <p:sp>
        <p:nvSpPr>
          <p:cNvPr id="17" name="TextBox 16">
            <a:extLst>
              <a:ext uri="{FF2B5EF4-FFF2-40B4-BE49-F238E27FC236}">
                <a16:creationId xmlns:a16="http://schemas.microsoft.com/office/drawing/2014/main" id="{B3790BD4-DA2A-4C62-9651-014C25604779}"/>
              </a:ext>
            </a:extLst>
          </p:cNvPr>
          <p:cNvSpPr txBox="1"/>
          <p:nvPr/>
        </p:nvSpPr>
        <p:spPr>
          <a:xfrm>
            <a:off x="707084" y="3465947"/>
            <a:ext cx="8635228" cy="523220"/>
          </a:xfrm>
          <a:prstGeom prst="rect">
            <a:avLst/>
          </a:prstGeom>
          <a:solidFill>
            <a:schemeClr val="bg2">
              <a:lumMod val="90000"/>
            </a:schemeClr>
          </a:solidFill>
        </p:spPr>
        <p:txBody>
          <a:bodyPr wrap="square" rtlCol="0">
            <a:spAutoFit/>
          </a:bodyPr>
          <a:lstStyle/>
          <a:p>
            <a:pPr lvl="0" algn="just" rtl="1">
              <a:defRPr/>
            </a:pPr>
            <a:r>
              <a:rPr lang="ar-SA" sz="2800" b="1" dirty="0">
                <a:solidFill>
                  <a:srgbClr val="FF0000"/>
                </a:solidFill>
                <a:latin typeface="Sakkal Majalla" panose="02000000000000000000" pitchFamily="2" charset="-78"/>
                <a:cs typeface="Sakkal Majalla" panose="02000000000000000000" pitchFamily="2" charset="-78"/>
              </a:rPr>
              <a:t>وَارْضَ بِمَا قَسَمَ اللَّهُ لَكَ تَكُنْ مُسْلِمًا</a:t>
            </a:r>
            <a:endParaRPr lang="ar-BH" sz="2800" b="1" dirty="0">
              <a:solidFill>
                <a:srgbClr val="FF0000"/>
              </a:solidFill>
              <a:latin typeface="Sakkal Majalla" panose="02000000000000000000" pitchFamily="2" charset="-78"/>
              <a:cs typeface="Sakkal Majalla" panose="02000000000000000000" pitchFamily="2" charset="-78"/>
            </a:endParaRPr>
          </a:p>
        </p:txBody>
      </p:sp>
      <p:sp>
        <p:nvSpPr>
          <p:cNvPr id="18" name="TextBox 17">
            <a:extLst>
              <a:ext uri="{FF2B5EF4-FFF2-40B4-BE49-F238E27FC236}">
                <a16:creationId xmlns:a16="http://schemas.microsoft.com/office/drawing/2014/main" id="{F59A49CF-3FCA-499D-A13E-6CBCB6A25920}"/>
              </a:ext>
            </a:extLst>
          </p:cNvPr>
          <p:cNvSpPr txBox="1"/>
          <p:nvPr/>
        </p:nvSpPr>
        <p:spPr>
          <a:xfrm>
            <a:off x="707085" y="3913209"/>
            <a:ext cx="7287064" cy="523220"/>
          </a:xfrm>
          <a:prstGeom prst="rect">
            <a:avLst/>
          </a:prstGeom>
          <a:solidFill>
            <a:schemeClr val="bg2">
              <a:lumMod val="90000"/>
            </a:schemeClr>
          </a:solidFill>
        </p:spPr>
        <p:txBody>
          <a:bodyPr wrap="square" rtlCol="0">
            <a:spAutoFit/>
          </a:bodyPr>
          <a:lstStyle/>
          <a:p>
            <a:pPr lvl="0" algn="just" rtl="1">
              <a:defRPr/>
            </a:pPr>
            <a:r>
              <a:rPr lang="ar-SA" sz="2800" b="1" dirty="0">
                <a:solidFill>
                  <a:srgbClr val="FF0000"/>
                </a:solidFill>
                <a:latin typeface="Sakkal Majalla" panose="02000000000000000000" pitchFamily="2" charset="-78"/>
                <a:cs typeface="Sakkal Majalla" panose="02000000000000000000" pitchFamily="2" charset="-78"/>
              </a:rPr>
              <a:t>لا </a:t>
            </a:r>
            <a:r>
              <a:rPr lang="ar-BH" sz="2800" b="1" dirty="0">
                <a:solidFill>
                  <a:srgbClr val="FF0000"/>
                </a:solidFill>
                <a:latin typeface="Sakkal Majalla" panose="02000000000000000000" pitchFamily="2" charset="-78"/>
                <a:cs typeface="Sakkal Majalla" panose="02000000000000000000" pitchFamily="2" charset="-78"/>
              </a:rPr>
              <a:t>ت</a:t>
            </a:r>
            <a:r>
              <a:rPr lang="ar-SA" sz="2800" b="1" dirty="0">
                <a:solidFill>
                  <a:srgbClr val="FF0000"/>
                </a:solidFill>
                <a:latin typeface="Sakkal Majalla" panose="02000000000000000000" pitchFamily="2" charset="-78"/>
                <a:cs typeface="Sakkal Majalla" panose="02000000000000000000" pitchFamily="2" charset="-78"/>
              </a:rPr>
              <a:t>صْحَبِ الْفَاجِرَ فَيُعَلِّمَكَ مِنْ فُجُورِهِ</a:t>
            </a:r>
            <a:r>
              <a:rPr kumimoji="0" lang="ar-BH" sz="28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 </a:t>
            </a:r>
          </a:p>
        </p:txBody>
      </p:sp>
      <p:sp>
        <p:nvSpPr>
          <p:cNvPr id="22" name="Rectangle: Rounded Corners 3">
            <a:extLst>
              <a:ext uri="{FF2B5EF4-FFF2-40B4-BE49-F238E27FC236}">
                <a16:creationId xmlns:a16="http://schemas.microsoft.com/office/drawing/2014/main" id="{A537BD8D-6F83-4A78-A07C-F2767AA2F65A}"/>
              </a:ext>
            </a:extLst>
          </p:cNvPr>
          <p:cNvSpPr/>
          <p:nvPr/>
        </p:nvSpPr>
        <p:spPr>
          <a:xfrm>
            <a:off x="365928" y="5349339"/>
            <a:ext cx="11452485" cy="1062354"/>
          </a:xfrm>
          <a:prstGeom prst="roundRect">
            <a:avLst/>
          </a:prstGeom>
          <a:solidFill>
            <a:srgbClr val="FFFFFF"/>
          </a:solidFill>
          <a:ln>
            <a:prstDash val="sysDot"/>
            <a:extLst>
              <a:ext uri="{C807C97D-BFC1-408E-A445-0C87EB9F89A2}">
                <ask:lineSketchStyleProps xmlns:ask="http://schemas.microsoft.com/office/drawing/2018/sketchyshapes" sd="2001002053">
                  <a:custGeom>
                    <a:avLst/>
                    <a:gdLst>
                      <a:gd name="connsiteX0" fmla="*/ 0 w 11452485"/>
                      <a:gd name="connsiteY0" fmla="*/ 177063 h 1062354"/>
                      <a:gd name="connsiteX1" fmla="*/ 177063 w 11452485"/>
                      <a:gd name="connsiteY1" fmla="*/ 0 h 1062354"/>
                      <a:gd name="connsiteX2" fmla="*/ 872171 w 11452485"/>
                      <a:gd name="connsiteY2" fmla="*/ 0 h 1062354"/>
                      <a:gd name="connsiteX3" fmla="*/ 1567278 w 11452485"/>
                      <a:gd name="connsiteY3" fmla="*/ 0 h 1062354"/>
                      <a:gd name="connsiteX4" fmla="*/ 1929435 w 11452485"/>
                      <a:gd name="connsiteY4" fmla="*/ 0 h 1062354"/>
                      <a:gd name="connsiteX5" fmla="*/ 2624543 w 11452485"/>
                      <a:gd name="connsiteY5" fmla="*/ 0 h 1062354"/>
                      <a:gd name="connsiteX6" fmla="*/ 3319651 w 11452485"/>
                      <a:gd name="connsiteY6" fmla="*/ 0 h 1062354"/>
                      <a:gd name="connsiteX7" fmla="*/ 3681808 w 11452485"/>
                      <a:gd name="connsiteY7" fmla="*/ 0 h 1062354"/>
                      <a:gd name="connsiteX8" fmla="*/ 3932981 w 11452485"/>
                      <a:gd name="connsiteY8" fmla="*/ 0 h 1062354"/>
                      <a:gd name="connsiteX9" fmla="*/ 4628089 w 11452485"/>
                      <a:gd name="connsiteY9" fmla="*/ 0 h 1062354"/>
                      <a:gd name="connsiteX10" fmla="*/ 4879262 w 11452485"/>
                      <a:gd name="connsiteY10" fmla="*/ 0 h 1062354"/>
                      <a:gd name="connsiteX11" fmla="*/ 5352403 w 11452485"/>
                      <a:gd name="connsiteY11" fmla="*/ 0 h 1062354"/>
                      <a:gd name="connsiteX12" fmla="*/ 5714560 w 11452485"/>
                      <a:gd name="connsiteY12" fmla="*/ 0 h 1062354"/>
                      <a:gd name="connsiteX13" fmla="*/ 6187701 w 11452485"/>
                      <a:gd name="connsiteY13" fmla="*/ 0 h 1062354"/>
                      <a:gd name="connsiteX14" fmla="*/ 6660841 w 11452485"/>
                      <a:gd name="connsiteY14" fmla="*/ 0 h 1062354"/>
                      <a:gd name="connsiteX15" fmla="*/ 7355949 w 11452485"/>
                      <a:gd name="connsiteY15" fmla="*/ 0 h 1062354"/>
                      <a:gd name="connsiteX16" fmla="*/ 7718106 w 11452485"/>
                      <a:gd name="connsiteY16" fmla="*/ 0 h 1062354"/>
                      <a:gd name="connsiteX17" fmla="*/ 8191246 w 11452485"/>
                      <a:gd name="connsiteY17" fmla="*/ 0 h 1062354"/>
                      <a:gd name="connsiteX18" fmla="*/ 8553403 w 11452485"/>
                      <a:gd name="connsiteY18" fmla="*/ 0 h 1062354"/>
                      <a:gd name="connsiteX19" fmla="*/ 8915560 w 11452485"/>
                      <a:gd name="connsiteY19" fmla="*/ 0 h 1062354"/>
                      <a:gd name="connsiteX20" fmla="*/ 9388701 w 11452485"/>
                      <a:gd name="connsiteY20" fmla="*/ 0 h 1062354"/>
                      <a:gd name="connsiteX21" fmla="*/ 9861842 w 11452485"/>
                      <a:gd name="connsiteY21" fmla="*/ 0 h 1062354"/>
                      <a:gd name="connsiteX22" fmla="*/ 10334982 w 11452485"/>
                      <a:gd name="connsiteY22" fmla="*/ 0 h 1062354"/>
                      <a:gd name="connsiteX23" fmla="*/ 10697139 w 11452485"/>
                      <a:gd name="connsiteY23" fmla="*/ 0 h 1062354"/>
                      <a:gd name="connsiteX24" fmla="*/ 11275422 w 11452485"/>
                      <a:gd name="connsiteY24" fmla="*/ 0 h 1062354"/>
                      <a:gd name="connsiteX25" fmla="*/ 11452485 w 11452485"/>
                      <a:gd name="connsiteY25" fmla="*/ 177063 h 1062354"/>
                      <a:gd name="connsiteX26" fmla="*/ 11452485 w 11452485"/>
                      <a:gd name="connsiteY26" fmla="*/ 531177 h 1062354"/>
                      <a:gd name="connsiteX27" fmla="*/ 11452485 w 11452485"/>
                      <a:gd name="connsiteY27" fmla="*/ 885291 h 1062354"/>
                      <a:gd name="connsiteX28" fmla="*/ 11275422 w 11452485"/>
                      <a:gd name="connsiteY28" fmla="*/ 1062354 h 1062354"/>
                      <a:gd name="connsiteX29" fmla="*/ 10691298 w 11452485"/>
                      <a:gd name="connsiteY29" fmla="*/ 1062354 h 1062354"/>
                      <a:gd name="connsiteX30" fmla="*/ 10107174 w 11452485"/>
                      <a:gd name="connsiteY30" fmla="*/ 1062354 h 1062354"/>
                      <a:gd name="connsiteX31" fmla="*/ 9745017 w 11452485"/>
                      <a:gd name="connsiteY31" fmla="*/ 1062354 h 1062354"/>
                      <a:gd name="connsiteX32" fmla="*/ 9493843 w 11452485"/>
                      <a:gd name="connsiteY32" fmla="*/ 1062354 h 1062354"/>
                      <a:gd name="connsiteX33" fmla="*/ 8909719 w 11452485"/>
                      <a:gd name="connsiteY33" fmla="*/ 1062354 h 1062354"/>
                      <a:gd name="connsiteX34" fmla="*/ 8658546 w 11452485"/>
                      <a:gd name="connsiteY34" fmla="*/ 1062354 h 1062354"/>
                      <a:gd name="connsiteX35" fmla="*/ 8185405 w 11452485"/>
                      <a:gd name="connsiteY35" fmla="*/ 1062354 h 1062354"/>
                      <a:gd name="connsiteX36" fmla="*/ 7823248 w 11452485"/>
                      <a:gd name="connsiteY36" fmla="*/ 1062354 h 1062354"/>
                      <a:gd name="connsiteX37" fmla="*/ 7350108 w 11452485"/>
                      <a:gd name="connsiteY37" fmla="*/ 1062354 h 1062354"/>
                      <a:gd name="connsiteX38" fmla="*/ 6987951 w 11452485"/>
                      <a:gd name="connsiteY38" fmla="*/ 1062354 h 1062354"/>
                      <a:gd name="connsiteX39" fmla="*/ 6403827 w 11452485"/>
                      <a:gd name="connsiteY39" fmla="*/ 1062354 h 1062354"/>
                      <a:gd name="connsiteX40" fmla="*/ 5819702 w 11452485"/>
                      <a:gd name="connsiteY40" fmla="*/ 1062354 h 1062354"/>
                      <a:gd name="connsiteX41" fmla="*/ 5568529 w 11452485"/>
                      <a:gd name="connsiteY41" fmla="*/ 1062354 h 1062354"/>
                      <a:gd name="connsiteX42" fmla="*/ 4873421 w 11452485"/>
                      <a:gd name="connsiteY42" fmla="*/ 1062354 h 1062354"/>
                      <a:gd name="connsiteX43" fmla="*/ 4622248 w 11452485"/>
                      <a:gd name="connsiteY43" fmla="*/ 1062354 h 1062354"/>
                      <a:gd name="connsiteX44" fmla="*/ 4371074 w 11452485"/>
                      <a:gd name="connsiteY44" fmla="*/ 1062354 h 1062354"/>
                      <a:gd name="connsiteX45" fmla="*/ 3897934 w 11452485"/>
                      <a:gd name="connsiteY45" fmla="*/ 1062354 h 1062354"/>
                      <a:gd name="connsiteX46" fmla="*/ 3535777 w 11452485"/>
                      <a:gd name="connsiteY46" fmla="*/ 1062354 h 1062354"/>
                      <a:gd name="connsiteX47" fmla="*/ 2729686 w 11452485"/>
                      <a:gd name="connsiteY47" fmla="*/ 1062354 h 1062354"/>
                      <a:gd name="connsiteX48" fmla="*/ 2256545 w 11452485"/>
                      <a:gd name="connsiteY48" fmla="*/ 1062354 h 1062354"/>
                      <a:gd name="connsiteX49" fmla="*/ 2005372 w 11452485"/>
                      <a:gd name="connsiteY49" fmla="*/ 1062354 h 1062354"/>
                      <a:gd name="connsiteX50" fmla="*/ 1310264 w 11452485"/>
                      <a:gd name="connsiteY50" fmla="*/ 1062354 h 1062354"/>
                      <a:gd name="connsiteX51" fmla="*/ 177063 w 11452485"/>
                      <a:gd name="connsiteY51" fmla="*/ 1062354 h 1062354"/>
                      <a:gd name="connsiteX52" fmla="*/ 0 w 11452485"/>
                      <a:gd name="connsiteY52" fmla="*/ 885291 h 1062354"/>
                      <a:gd name="connsiteX53" fmla="*/ 0 w 11452485"/>
                      <a:gd name="connsiteY53" fmla="*/ 538259 h 1062354"/>
                      <a:gd name="connsiteX54" fmla="*/ 0 w 11452485"/>
                      <a:gd name="connsiteY54" fmla="*/ 177063 h 106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452485" h="1062354" fill="none" extrusionOk="0">
                        <a:moveTo>
                          <a:pt x="0" y="177063"/>
                        </a:moveTo>
                        <a:cubicBezTo>
                          <a:pt x="-219" y="99564"/>
                          <a:pt x="75693" y="106"/>
                          <a:pt x="177063" y="0"/>
                        </a:cubicBezTo>
                        <a:cubicBezTo>
                          <a:pt x="484407" y="-4515"/>
                          <a:pt x="628277" y="13709"/>
                          <a:pt x="872171" y="0"/>
                        </a:cubicBezTo>
                        <a:cubicBezTo>
                          <a:pt x="1116065" y="-13709"/>
                          <a:pt x="1408848" y="25677"/>
                          <a:pt x="1567278" y="0"/>
                        </a:cubicBezTo>
                        <a:cubicBezTo>
                          <a:pt x="1725708" y="-25677"/>
                          <a:pt x="1780282" y="2121"/>
                          <a:pt x="1929435" y="0"/>
                        </a:cubicBezTo>
                        <a:cubicBezTo>
                          <a:pt x="2078588" y="-2121"/>
                          <a:pt x="2340262" y="65212"/>
                          <a:pt x="2624543" y="0"/>
                        </a:cubicBezTo>
                        <a:cubicBezTo>
                          <a:pt x="2908824" y="-65212"/>
                          <a:pt x="3061456" y="70027"/>
                          <a:pt x="3319651" y="0"/>
                        </a:cubicBezTo>
                        <a:cubicBezTo>
                          <a:pt x="3577846" y="-70027"/>
                          <a:pt x="3542050" y="32845"/>
                          <a:pt x="3681808" y="0"/>
                        </a:cubicBezTo>
                        <a:cubicBezTo>
                          <a:pt x="3821566" y="-32845"/>
                          <a:pt x="3854538" y="27267"/>
                          <a:pt x="3932981" y="0"/>
                        </a:cubicBezTo>
                        <a:cubicBezTo>
                          <a:pt x="4011424" y="-27267"/>
                          <a:pt x="4484297" y="56860"/>
                          <a:pt x="4628089" y="0"/>
                        </a:cubicBezTo>
                        <a:cubicBezTo>
                          <a:pt x="4771881" y="-56860"/>
                          <a:pt x="4786956" y="24094"/>
                          <a:pt x="4879262" y="0"/>
                        </a:cubicBezTo>
                        <a:cubicBezTo>
                          <a:pt x="4971568" y="-24094"/>
                          <a:pt x="5174152" y="11880"/>
                          <a:pt x="5352403" y="0"/>
                        </a:cubicBezTo>
                        <a:cubicBezTo>
                          <a:pt x="5530654" y="-11880"/>
                          <a:pt x="5623462" y="36093"/>
                          <a:pt x="5714560" y="0"/>
                        </a:cubicBezTo>
                        <a:cubicBezTo>
                          <a:pt x="5805658" y="-36093"/>
                          <a:pt x="6077931" y="21596"/>
                          <a:pt x="6187701" y="0"/>
                        </a:cubicBezTo>
                        <a:cubicBezTo>
                          <a:pt x="6297471" y="-21596"/>
                          <a:pt x="6501466" y="41406"/>
                          <a:pt x="6660841" y="0"/>
                        </a:cubicBezTo>
                        <a:cubicBezTo>
                          <a:pt x="6820216" y="-41406"/>
                          <a:pt x="7071482" y="79671"/>
                          <a:pt x="7355949" y="0"/>
                        </a:cubicBezTo>
                        <a:cubicBezTo>
                          <a:pt x="7640416" y="-79671"/>
                          <a:pt x="7640992" y="35638"/>
                          <a:pt x="7718106" y="0"/>
                        </a:cubicBezTo>
                        <a:cubicBezTo>
                          <a:pt x="7795220" y="-35638"/>
                          <a:pt x="7978606" y="24491"/>
                          <a:pt x="8191246" y="0"/>
                        </a:cubicBezTo>
                        <a:cubicBezTo>
                          <a:pt x="8403886" y="-24491"/>
                          <a:pt x="8434824" y="12095"/>
                          <a:pt x="8553403" y="0"/>
                        </a:cubicBezTo>
                        <a:cubicBezTo>
                          <a:pt x="8671982" y="-12095"/>
                          <a:pt x="8828621" y="38060"/>
                          <a:pt x="8915560" y="0"/>
                        </a:cubicBezTo>
                        <a:cubicBezTo>
                          <a:pt x="9002499" y="-38060"/>
                          <a:pt x="9269170" y="54506"/>
                          <a:pt x="9388701" y="0"/>
                        </a:cubicBezTo>
                        <a:cubicBezTo>
                          <a:pt x="9508232" y="-54506"/>
                          <a:pt x="9728267" y="21856"/>
                          <a:pt x="9861842" y="0"/>
                        </a:cubicBezTo>
                        <a:cubicBezTo>
                          <a:pt x="9995417" y="-21856"/>
                          <a:pt x="10149543" y="50803"/>
                          <a:pt x="10334982" y="0"/>
                        </a:cubicBezTo>
                        <a:cubicBezTo>
                          <a:pt x="10520421" y="-50803"/>
                          <a:pt x="10593022" y="25018"/>
                          <a:pt x="10697139" y="0"/>
                        </a:cubicBezTo>
                        <a:cubicBezTo>
                          <a:pt x="10801256" y="-25018"/>
                          <a:pt x="11068536" y="66388"/>
                          <a:pt x="11275422" y="0"/>
                        </a:cubicBezTo>
                        <a:cubicBezTo>
                          <a:pt x="11377513" y="3484"/>
                          <a:pt x="11441743" y="77137"/>
                          <a:pt x="11452485" y="177063"/>
                        </a:cubicBezTo>
                        <a:cubicBezTo>
                          <a:pt x="11485429" y="308985"/>
                          <a:pt x="11425639" y="424270"/>
                          <a:pt x="11452485" y="531177"/>
                        </a:cubicBezTo>
                        <a:cubicBezTo>
                          <a:pt x="11479331" y="638084"/>
                          <a:pt x="11420081" y="785344"/>
                          <a:pt x="11452485" y="885291"/>
                        </a:cubicBezTo>
                        <a:cubicBezTo>
                          <a:pt x="11469148" y="988443"/>
                          <a:pt x="11373061" y="1079243"/>
                          <a:pt x="11275422" y="1062354"/>
                        </a:cubicBezTo>
                        <a:cubicBezTo>
                          <a:pt x="11024847" y="1131013"/>
                          <a:pt x="10832177" y="1029241"/>
                          <a:pt x="10691298" y="1062354"/>
                        </a:cubicBezTo>
                        <a:cubicBezTo>
                          <a:pt x="10550419" y="1095467"/>
                          <a:pt x="10314268" y="1028387"/>
                          <a:pt x="10107174" y="1062354"/>
                        </a:cubicBezTo>
                        <a:cubicBezTo>
                          <a:pt x="9900080" y="1096321"/>
                          <a:pt x="9909841" y="1047126"/>
                          <a:pt x="9745017" y="1062354"/>
                        </a:cubicBezTo>
                        <a:cubicBezTo>
                          <a:pt x="9580193" y="1077582"/>
                          <a:pt x="9607959" y="1046188"/>
                          <a:pt x="9493843" y="1062354"/>
                        </a:cubicBezTo>
                        <a:cubicBezTo>
                          <a:pt x="9379727" y="1078520"/>
                          <a:pt x="9102595" y="1010744"/>
                          <a:pt x="8909719" y="1062354"/>
                        </a:cubicBezTo>
                        <a:cubicBezTo>
                          <a:pt x="8716843" y="1113964"/>
                          <a:pt x="8730771" y="1059850"/>
                          <a:pt x="8658546" y="1062354"/>
                        </a:cubicBezTo>
                        <a:cubicBezTo>
                          <a:pt x="8586321" y="1064858"/>
                          <a:pt x="8347067" y="1053295"/>
                          <a:pt x="8185405" y="1062354"/>
                        </a:cubicBezTo>
                        <a:cubicBezTo>
                          <a:pt x="8023743" y="1071413"/>
                          <a:pt x="7898181" y="1057046"/>
                          <a:pt x="7823248" y="1062354"/>
                        </a:cubicBezTo>
                        <a:cubicBezTo>
                          <a:pt x="7748315" y="1067662"/>
                          <a:pt x="7471119" y="1017729"/>
                          <a:pt x="7350108" y="1062354"/>
                        </a:cubicBezTo>
                        <a:cubicBezTo>
                          <a:pt x="7229097" y="1106979"/>
                          <a:pt x="7165619" y="1051757"/>
                          <a:pt x="6987951" y="1062354"/>
                        </a:cubicBezTo>
                        <a:cubicBezTo>
                          <a:pt x="6810283" y="1072951"/>
                          <a:pt x="6573545" y="1005019"/>
                          <a:pt x="6403827" y="1062354"/>
                        </a:cubicBezTo>
                        <a:cubicBezTo>
                          <a:pt x="6234109" y="1119689"/>
                          <a:pt x="5950454" y="1052397"/>
                          <a:pt x="5819702" y="1062354"/>
                        </a:cubicBezTo>
                        <a:cubicBezTo>
                          <a:pt x="5688950" y="1072311"/>
                          <a:pt x="5623002" y="1055843"/>
                          <a:pt x="5568529" y="1062354"/>
                        </a:cubicBezTo>
                        <a:cubicBezTo>
                          <a:pt x="5514056" y="1068865"/>
                          <a:pt x="5156530" y="1036305"/>
                          <a:pt x="4873421" y="1062354"/>
                        </a:cubicBezTo>
                        <a:cubicBezTo>
                          <a:pt x="4590312" y="1088403"/>
                          <a:pt x="4709425" y="1048282"/>
                          <a:pt x="4622248" y="1062354"/>
                        </a:cubicBezTo>
                        <a:cubicBezTo>
                          <a:pt x="4535071" y="1076426"/>
                          <a:pt x="4475060" y="1059126"/>
                          <a:pt x="4371074" y="1062354"/>
                        </a:cubicBezTo>
                        <a:cubicBezTo>
                          <a:pt x="4267088" y="1065582"/>
                          <a:pt x="4022430" y="1055135"/>
                          <a:pt x="3897934" y="1062354"/>
                        </a:cubicBezTo>
                        <a:cubicBezTo>
                          <a:pt x="3773438" y="1069573"/>
                          <a:pt x="3709363" y="1026712"/>
                          <a:pt x="3535777" y="1062354"/>
                        </a:cubicBezTo>
                        <a:cubicBezTo>
                          <a:pt x="3362191" y="1097996"/>
                          <a:pt x="3011943" y="991786"/>
                          <a:pt x="2729686" y="1062354"/>
                        </a:cubicBezTo>
                        <a:cubicBezTo>
                          <a:pt x="2447429" y="1132922"/>
                          <a:pt x="2367617" y="1050375"/>
                          <a:pt x="2256545" y="1062354"/>
                        </a:cubicBezTo>
                        <a:cubicBezTo>
                          <a:pt x="2145473" y="1074333"/>
                          <a:pt x="2080240" y="1060230"/>
                          <a:pt x="2005372" y="1062354"/>
                        </a:cubicBezTo>
                        <a:cubicBezTo>
                          <a:pt x="1930504" y="1064478"/>
                          <a:pt x="1479654" y="995101"/>
                          <a:pt x="1310264" y="1062354"/>
                        </a:cubicBezTo>
                        <a:cubicBezTo>
                          <a:pt x="1140874" y="1129607"/>
                          <a:pt x="679076" y="968644"/>
                          <a:pt x="177063" y="1062354"/>
                        </a:cubicBezTo>
                        <a:cubicBezTo>
                          <a:pt x="79233" y="1055818"/>
                          <a:pt x="19402" y="994176"/>
                          <a:pt x="0" y="885291"/>
                        </a:cubicBezTo>
                        <a:cubicBezTo>
                          <a:pt x="-5505" y="814657"/>
                          <a:pt x="26668" y="670181"/>
                          <a:pt x="0" y="538259"/>
                        </a:cubicBezTo>
                        <a:cubicBezTo>
                          <a:pt x="-26668" y="406337"/>
                          <a:pt x="7397" y="286467"/>
                          <a:pt x="0" y="177063"/>
                        </a:cubicBezTo>
                        <a:close/>
                      </a:path>
                      <a:path w="11452485" h="1062354" stroke="0" extrusionOk="0">
                        <a:moveTo>
                          <a:pt x="0" y="177063"/>
                        </a:moveTo>
                        <a:cubicBezTo>
                          <a:pt x="-25457" y="77696"/>
                          <a:pt x="106489" y="320"/>
                          <a:pt x="177063" y="0"/>
                        </a:cubicBezTo>
                        <a:cubicBezTo>
                          <a:pt x="423524" y="-22236"/>
                          <a:pt x="639956" y="6931"/>
                          <a:pt x="872171" y="0"/>
                        </a:cubicBezTo>
                        <a:cubicBezTo>
                          <a:pt x="1104386" y="-6931"/>
                          <a:pt x="1113410" y="24987"/>
                          <a:pt x="1234328" y="0"/>
                        </a:cubicBezTo>
                        <a:cubicBezTo>
                          <a:pt x="1355246" y="-24987"/>
                          <a:pt x="1529854" y="8782"/>
                          <a:pt x="1707468" y="0"/>
                        </a:cubicBezTo>
                        <a:cubicBezTo>
                          <a:pt x="1885082" y="-8782"/>
                          <a:pt x="2244517" y="33659"/>
                          <a:pt x="2402576" y="0"/>
                        </a:cubicBezTo>
                        <a:cubicBezTo>
                          <a:pt x="2560635" y="-33659"/>
                          <a:pt x="2726600" y="36824"/>
                          <a:pt x="2875717" y="0"/>
                        </a:cubicBezTo>
                        <a:cubicBezTo>
                          <a:pt x="3024834" y="-36824"/>
                          <a:pt x="3376040" y="66570"/>
                          <a:pt x="3681808" y="0"/>
                        </a:cubicBezTo>
                        <a:cubicBezTo>
                          <a:pt x="3987576" y="-66570"/>
                          <a:pt x="3854538" y="20957"/>
                          <a:pt x="3932981" y="0"/>
                        </a:cubicBezTo>
                        <a:cubicBezTo>
                          <a:pt x="4011424" y="-20957"/>
                          <a:pt x="4531930" y="48077"/>
                          <a:pt x="4739073" y="0"/>
                        </a:cubicBezTo>
                        <a:cubicBezTo>
                          <a:pt x="4946216" y="-48077"/>
                          <a:pt x="5279569" y="59621"/>
                          <a:pt x="5434180" y="0"/>
                        </a:cubicBezTo>
                        <a:cubicBezTo>
                          <a:pt x="5588791" y="-59621"/>
                          <a:pt x="5865472" y="51107"/>
                          <a:pt x="6129288" y="0"/>
                        </a:cubicBezTo>
                        <a:cubicBezTo>
                          <a:pt x="6393104" y="-51107"/>
                          <a:pt x="6316411" y="24268"/>
                          <a:pt x="6380462" y="0"/>
                        </a:cubicBezTo>
                        <a:cubicBezTo>
                          <a:pt x="6444513" y="-24268"/>
                          <a:pt x="6917558" y="39976"/>
                          <a:pt x="7075569" y="0"/>
                        </a:cubicBezTo>
                        <a:cubicBezTo>
                          <a:pt x="7233580" y="-39976"/>
                          <a:pt x="7534116" y="88508"/>
                          <a:pt x="7881661" y="0"/>
                        </a:cubicBezTo>
                        <a:cubicBezTo>
                          <a:pt x="8229206" y="-88508"/>
                          <a:pt x="8233233" y="22581"/>
                          <a:pt x="8354801" y="0"/>
                        </a:cubicBezTo>
                        <a:cubicBezTo>
                          <a:pt x="8476369" y="-22581"/>
                          <a:pt x="8660370" y="32776"/>
                          <a:pt x="8827942" y="0"/>
                        </a:cubicBezTo>
                        <a:cubicBezTo>
                          <a:pt x="8995514" y="-32776"/>
                          <a:pt x="9066427" y="3333"/>
                          <a:pt x="9190099" y="0"/>
                        </a:cubicBezTo>
                        <a:cubicBezTo>
                          <a:pt x="9313771" y="-3333"/>
                          <a:pt x="9613558" y="41221"/>
                          <a:pt x="9885207" y="0"/>
                        </a:cubicBezTo>
                        <a:cubicBezTo>
                          <a:pt x="10156856" y="-41221"/>
                          <a:pt x="10239871" y="75500"/>
                          <a:pt x="10580314" y="0"/>
                        </a:cubicBezTo>
                        <a:cubicBezTo>
                          <a:pt x="10920757" y="-75500"/>
                          <a:pt x="10997065" y="29355"/>
                          <a:pt x="11275422" y="0"/>
                        </a:cubicBezTo>
                        <a:cubicBezTo>
                          <a:pt x="11354252" y="8022"/>
                          <a:pt x="11431926" y="86797"/>
                          <a:pt x="11452485" y="177063"/>
                        </a:cubicBezTo>
                        <a:cubicBezTo>
                          <a:pt x="11462424" y="315456"/>
                          <a:pt x="11415847" y="407818"/>
                          <a:pt x="11452485" y="517012"/>
                        </a:cubicBezTo>
                        <a:cubicBezTo>
                          <a:pt x="11489123" y="626206"/>
                          <a:pt x="11446670" y="742118"/>
                          <a:pt x="11452485" y="885291"/>
                        </a:cubicBezTo>
                        <a:cubicBezTo>
                          <a:pt x="11451867" y="987010"/>
                          <a:pt x="11385983" y="1085147"/>
                          <a:pt x="11275422" y="1062354"/>
                        </a:cubicBezTo>
                        <a:cubicBezTo>
                          <a:pt x="10980862" y="1069661"/>
                          <a:pt x="10804799" y="1033288"/>
                          <a:pt x="10580314" y="1062354"/>
                        </a:cubicBezTo>
                        <a:cubicBezTo>
                          <a:pt x="10355829" y="1091420"/>
                          <a:pt x="10421152" y="1058777"/>
                          <a:pt x="10329141" y="1062354"/>
                        </a:cubicBezTo>
                        <a:cubicBezTo>
                          <a:pt x="10237130" y="1065931"/>
                          <a:pt x="9975975" y="1062282"/>
                          <a:pt x="9634033" y="1062354"/>
                        </a:cubicBezTo>
                        <a:cubicBezTo>
                          <a:pt x="9292091" y="1062426"/>
                          <a:pt x="9267539" y="1037049"/>
                          <a:pt x="9160893" y="1062354"/>
                        </a:cubicBezTo>
                        <a:cubicBezTo>
                          <a:pt x="9054247" y="1087659"/>
                          <a:pt x="8787013" y="982950"/>
                          <a:pt x="8465785" y="1062354"/>
                        </a:cubicBezTo>
                        <a:cubicBezTo>
                          <a:pt x="8144557" y="1141758"/>
                          <a:pt x="8285600" y="1046828"/>
                          <a:pt x="8214611" y="1062354"/>
                        </a:cubicBezTo>
                        <a:cubicBezTo>
                          <a:pt x="8143622" y="1077880"/>
                          <a:pt x="7849601" y="1015825"/>
                          <a:pt x="7741471" y="1062354"/>
                        </a:cubicBezTo>
                        <a:cubicBezTo>
                          <a:pt x="7633341" y="1108883"/>
                          <a:pt x="7542105" y="1042073"/>
                          <a:pt x="7490297" y="1062354"/>
                        </a:cubicBezTo>
                        <a:cubicBezTo>
                          <a:pt x="7438489" y="1082635"/>
                          <a:pt x="7100347" y="1050254"/>
                          <a:pt x="6906173" y="1062354"/>
                        </a:cubicBezTo>
                        <a:cubicBezTo>
                          <a:pt x="6711999" y="1074454"/>
                          <a:pt x="6778247" y="1048211"/>
                          <a:pt x="6655000" y="1062354"/>
                        </a:cubicBezTo>
                        <a:cubicBezTo>
                          <a:pt x="6531753" y="1076497"/>
                          <a:pt x="6151893" y="972617"/>
                          <a:pt x="5848909" y="1062354"/>
                        </a:cubicBezTo>
                        <a:cubicBezTo>
                          <a:pt x="5545925" y="1152091"/>
                          <a:pt x="5422475" y="991425"/>
                          <a:pt x="5042817" y="1062354"/>
                        </a:cubicBezTo>
                        <a:cubicBezTo>
                          <a:pt x="4663159" y="1133283"/>
                          <a:pt x="4524039" y="992938"/>
                          <a:pt x="4347709" y="1062354"/>
                        </a:cubicBezTo>
                        <a:cubicBezTo>
                          <a:pt x="4171379" y="1131770"/>
                          <a:pt x="3929233" y="1001864"/>
                          <a:pt x="3652602" y="1062354"/>
                        </a:cubicBezTo>
                        <a:cubicBezTo>
                          <a:pt x="3375971" y="1122844"/>
                          <a:pt x="3223466" y="1035868"/>
                          <a:pt x="2846510" y="1062354"/>
                        </a:cubicBezTo>
                        <a:cubicBezTo>
                          <a:pt x="2469554" y="1088840"/>
                          <a:pt x="2465606" y="1006939"/>
                          <a:pt x="2262386" y="1062354"/>
                        </a:cubicBezTo>
                        <a:cubicBezTo>
                          <a:pt x="2059166" y="1117769"/>
                          <a:pt x="1876695" y="999265"/>
                          <a:pt x="1678262" y="1062354"/>
                        </a:cubicBezTo>
                        <a:cubicBezTo>
                          <a:pt x="1479829" y="1125443"/>
                          <a:pt x="1159828" y="1029269"/>
                          <a:pt x="872171" y="1062354"/>
                        </a:cubicBezTo>
                        <a:cubicBezTo>
                          <a:pt x="584514" y="1095439"/>
                          <a:pt x="384925" y="985620"/>
                          <a:pt x="177063" y="1062354"/>
                        </a:cubicBezTo>
                        <a:cubicBezTo>
                          <a:pt x="76961" y="1078742"/>
                          <a:pt x="11455" y="986254"/>
                          <a:pt x="0" y="885291"/>
                        </a:cubicBezTo>
                        <a:cubicBezTo>
                          <a:pt x="-21674" y="748022"/>
                          <a:pt x="13018" y="623609"/>
                          <a:pt x="0" y="524095"/>
                        </a:cubicBezTo>
                        <a:cubicBezTo>
                          <a:pt x="-13018" y="424581"/>
                          <a:pt x="37918" y="252211"/>
                          <a:pt x="0" y="17706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9- </a:t>
            </a:r>
            <a:r>
              <a:rPr lang="ar-BH" sz="2800" b="1" dirty="0">
                <a:solidFill>
                  <a:prstClr val="black"/>
                </a:solidFill>
                <a:latin typeface="Sakkal Majalla" panose="02000000000000000000" pitchFamily="2" charset="-78"/>
                <a:cs typeface="Sakkal Majalla" panose="02000000000000000000" pitchFamily="2" charset="-78"/>
              </a:rPr>
              <a:t>أين كانت وفاة جعفر الصادق؟ ومتى؟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endParaRPr kumimoji="0" lang="fr-FR" sz="1800" b="0"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23" name="TextBox 22">
            <a:extLst>
              <a:ext uri="{FF2B5EF4-FFF2-40B4-BE49-F238E27FC236}">
                <a16:creationId xmlns:a16="http://schemas.microsoft.com/office/drawing/2014/main" id="{CBDB1A5C-B9D0-4B72-94F0-C2BBF2276F0F}"/>
              </a:ext>
            </a:extLst>
          </p:cNvPr>
          <p:cNvSpPr txBox="1"/>
          <p:nvPr/>
        </p:nvSpPr>
        <p:spPr>
          <a:xfrm>
            <a:off x="577294" y="5839211"/>
            <a:ext cx="11091470" cy="523220"/>
          </a:xfrm>
          <a:prstGeom prst="rect">
            <a:avLst/>
          </a:prstGeom>
          <a:solidFill>
            <a:srgbClr val="FFFFFF"/>
          </a:solidFill>
        </p:spPr>
        <p:txBody>
          <a:bodyPr wrap="square" rtlCol="0">
            <a:spAutoFit/>
          </a:bodyPr>
          <a:lstStyle/>
          <a:p>
            <a:pPr algn="just" rtl="1">
              <a:defRPr/>
            </a:pPr>
            <a:r>
              <a:rPr lang="ar-BH" sz="2800" b="1" dirty="0">
                <a:solidFill>
                  <a:srgbClr val="FF0000"/>
                </a:solidFill>
                <a:latin typeface="Sakkal Majalla" panose="02000000000000000000" pitchFamily="2" charset="-78"/>
                <a:cs typeface="Sakkal Majalla" panose="02000000000000000000" pitchFamily="2" charset="-78"/>
              </a:rPr>
              <a:t>توفي أبو عبد الله جعفر بن محمد بالمدينة المنورة سنة 148 هجرية.</a:t>
            </a:r>
            <a:endParaRPr kumimoji="0" lang="ar-BH" sz="32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sp>
        <p:nvSpPr>
          <p:cNvPr id="24" name="Title 1">
            <a:extLst>
              <a:ext uri="{FF2B5EF4-FFF2-40B4-BE49-F238E27FC236}">
                <a16:creationId xmlns:a16="http://schemas.microsoft.com/office/drawing/2014/main" id="{E6E50E9B-CFB3-49DD-971B-FD923A63AC4F}"/>
              </a:ext>
            </a:extLst>
          </p:cNvPr>
          <p:cNvSpPr txBox="1">
            <a:spLocks/>
          </p:cNvSpPr>
          <p:nvPr/>
        </p:nvSpPr>
        <p:spPr>
          <a:xfrm>
            <a:off x="149226" y="76448"/>
            <a:ext cx="2965933"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BH" sz="20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الإمام جعفر الصادق (دين 214)</a:t>
            </a:r>
          </a:p>
        </p:txBody>
      </p:sp>
    </p:spTree>
    <p:extLst>
      <p:ext uri="{BB962C8B-B14F-4D97-AF65-F5344CB8AC3E}">
        <p14:creationId xmlns:p14="http://schemas.microsoft.com/office/powerpoint/2010/main" val="1260562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000"/>
                                        <p:tgtEl>
                                          <p:spTgt spid="9"/>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000"/>
                                        <p:tgtEl>
                                          <p:spTgt spid="19"/>
                                        </p:tgtEl>
                                      </p:cBhvr>
                                    </p:animEffect>
                                    <p:anim calcmode="lin" valueType="num">
                                      <p:cBhvr>
                                        <p:cTn id="12" dur="2000" fill="hold"/>
                                        <p:tgtEl>
                                          <p:spTgt spid="19"/>
                                        </p:tgtEl>
                                        <p:attrNameLst>
                                          <p:attrName>ppt_x</p:attrName>
                                        </p:attrNameLst>
                                      </p:cBhvr>
                                      <p:tavLst>
                                        <p:tav tm="0">
                                          <p:val>
                                            <p:strVal val="#ppt_x"/>
                                          </p:val>
                                        </p:tav>
                                        <p:tav tm="100000">
                                          <p:val>
                                            <p:strVal val="#ppt_x"/>
                                          </p:val>
                                        </p:tav>
                                      </p:tavLst>
                                    </p:anim>
                                    <p:anim calcmode="lin" valueType="num">
                                      <p:cBhvr>
                                        <p:cTn id="13" dur="200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47"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anim calcmode="lin" valueType="num">
                                      <p:cBhvr>
                                        <p:cTn id="18" dur="2000" fill="hold"/>
                                        <p:tgtEl>
                                          <p:spTgt spid="3"/>
                                        </p:tgtEl>
                                        <p:attrNameLst>
                                          <p:attrName>ppt_x</p:attrName>
                                        </p:attrNameLst>
                                      </p:cBhvr>
                                      <p:tavLst>
                                        <p:tav tm="0">
                                          <p:val>
                                            <p:strVal val="#ppt_x"/>
                                          </p:val>
                                        </p:tav>
                                        <p:tav tm="100000">
                                          <p:val>
                                            <p:strVal val="#ppt_x"/>
                                          </p:val>
                                        </p:tav>
                                      </p:tavLst>
                                    </p:anim>
                                    <p:anim calcmode="lin" valueType="num">
                                      <p:cBhvr>
                                        <p:cTn id="19" dur="2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6000"/>
                            </p:stCondLst>
                            <p:childTnLst>
                              <p:par>
                                <p:cTn id="21" presetID="47"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anim calcmode="lin" valueType="num">
                                      <p:cBhvr>
                                        <p:cTn id="24" dur="2000" fill="hold"/>
                                        <p:tgtEl>
                                          <p:spTgt spid="12"/>
                                        </p:tgtEl>
                                        <p:attrNameLst>
                                          <p:attrName>ppt_x</p:attrName>
                                        </p:attrNameLst>
                                      </p:cBhvr>
                                      <p:tavLst>
                                        <p:tav tm="0">
                                          <p:val>
                                            <p:strVal val="#ppt_x"/>
                                          </p:val>
                                        </p:tav>
                                        <p:tav tm="100000">
                                          <p:val>
                                            <p:strVal val="#ppt_x"/>
                                          </p:val>
                                        </p:tav>
                                      </p:tavLst>
                                    </p:anim>
                                    <p:anim calcmode="lin" valueType="num">
                                      <p:cBhvr>
                                        <p:cTn id="25" dur="20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8000"/>
                            </p:stCondLst>
                            <p:childTnLst>
                              <p:par>
                                <p:cTn id="27" presetID="47"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2000"/>
                                        <p:tgtEl>
                                          <p:spTgt spid="22"/>
                                        </p:tgtEl>
                                      </p:cBhvr>
                                    </p:animEffect>
                                    <p:anim calcmode="lin" valueType="num">
                                      <p:cBhvr>
                                        <p:cTn id="30" dur="2000" fill="hold"/>
                                        <p:tgtEl>
                                          <p:spTgt spid="22"/>
                                        </p:tgtEl>
                                        <p:attrNameLst>
                                          <p:attrName>ppt_x</p:attrName>
                                        </p:attrNameLst>
                                      </p:cBhvr>
                                      <p:tavLst>
                                        <p:tav tm="0">
                                          <p:val>
                                            <p:strVal val="#ppt_x"/>
                                          </p:val>
                                        </p:tav>
                                        <p:tav tm="100000">
                                          <p:val>
                                            <p:strVal val="#ppt_x"/>
                                          </p:val>
                                        </p:tav>
                                      </p:tavLst>
                                    </p:anim>
                                    <p:anim calcmode="lin" valueType="num">
                                      <p:cBhvr>
                                        <p:cTn id="31" dur="2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2000"/>
                                        <p:tgtEl>
                                          <p:spTgt spid="28"/>
                                        </p:tgtEl>
                                      </p:cBhvr>
                                    </p:animEffect>
                                    <p:anim calcmode="lin" valueType="num">
                                      <p:cBhvr>
                                        <p:cTn id="37" dur="2000" fill="hold"/>
                                        <p:tgtEl>
                                          <p:spTgt spid="28"/>
                                        </p:tgtEl>
                                        <p:attrNameLst>
                                          <p:attrName>ppt_w</p:attrName>
                                        </p:attrNameLst>
                                      </p:cBhvr>
                                      <p:tavLst>
                                        <p:tav tm="0" fmla="#ppt_w*sin(2.5*pi*$)">
                                          <p:val>
                                            <p:fltVal val="0"/>
                                          </p:val>
                                        </p:tav>
                                        <p:tav tm="100000">
                                          <p:val>
                                            <p:fltVal val="1"/>
                                          </p:val>
                                        </p:tav>
                                      </p:tavLst>
                                    </p:anim>
                                    <p:anim calcmode="lin" valueType="num">
                                      <p:cBhvr>
                                        <p:cTn id="38" dur="20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circle(in)">
                                      <p:cBhvr>
                                        <p:cTn id="43" dur="20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circle(in)">
                                      <p:cBhvr>
                                        <p:cTn id="48" dur="20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circle(in)">
                                      <p:cBhvr>
                                        <p:cTn id="53" dur="20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circle(in)">
                                      <p:cBhvr>
                                        <p:cTn id="58" dur="20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circle(in)">
                                      <p:cBhvr>
                                        <p:cTn id="63" dur="20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circle(in)">
                                      <p:cBhvr>
                                        <p:cTn id="68"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7" grpId="0" animBg="1"/>
      <p:bldP spid="28" grpId="0" animBg="1"/>
      <p:bldP spid="19" grpId="0" animBg="1"/>
      <p:bldP spid="20" grpId="0" animBg="1"/>
      <p:bldP spid="12" grpId="0" animBg="1"/>
      <p:bldP spid="13" grpId="0" animBg="1"/>
      <p:bldP spid="17" grpId="0" animBg="1"/>
      <p:bldP spid="18" grpId="0" animBg="1"/>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F69F2DD-5BAA-47D8-AEC0-2AA81E0B0028}"/>
              </a:ext>
            </a:extLst>
          </p:cNvPr>
          <p:cNvGrpSpPr/>
          <p:nvPr/>
        </p:nvGrpSpPr>
        <p:grpSpPr>
          <a:xfrm>
            <a:off x="2888226" y="1487337"/>
            <a:ext cx="6415548" cy="3883325"/>
            <a:chOff x="3470266" y="2751525"/>
            <a:chExt cx="5062708" cy="2357904"/>
          </a:xfrm>
        </p:grpSpPr>
        <p:grpSp>
          <p:nvGrpSpPr>
            <p:cNvPr id="6" name="Group 5">
              <a:extLst>
                <a:ext uri="{FF2B5EF4-FFF2-40B4-BE49-F238E27FC236}">
                  <a16:creationId xmlns:a16="http://schemas.microsoft.com/office/drawing/2014/main" id="{7FF0D3F8-D812-44B0-952A-63A95590C8CC}"/>
                </a:ext>
              </a:extLst>
            </p:cNvPr>
            <p:cNvGrpSpPr/>
            <p:nvPr/>
          </p:nvGrpSpPr>
          <p:grpSpPr>
            <a:xfrm>
              <a:off x="3470266" y="2770484"/>
              <a:ext cx="4611192" cy="1872925"/>
              <a:chOff x="3470266" y="2770484"/>
              <a:chExt cx="4611192" cy="1872925"/>
            </a:xfrm>
          </p:grpSpPr>
          <p:grpSp>
            <p:nvGrpSpPr>
              <p:cNvPr id="9" name="Group">
                <a:extLst>
                  <a:ext uri="{FF2B5EF4-FFF2-40B4-BE49-F238E27FC236}">
                    <a16:creationId xmlns:a16="http://schemas.microsoft.com/office/drawing/2014/main" id="{7303801B-F751-468E-A376-05A574B66119}"/>
                  </a:ext>
                </a:extLst>
              </p:cNvPr>
              <p:cNvGrpSpPr/>
              <p:nvPr/>
            </p:nvGrpSpPr>
            <p:grpSpPr>
              <a:xfrm flipH="1">
                <a:off x="3470266" y="2770484"/>
                <a:ext cx="4611192" cy="1872925"/>
                <a:chOff x="0" y="-22189"/>
                <a:chExt cx="3919221" cy="1327196"/>
              </a:xfrm>
            </p:grpSpPr>
            <p:sp>
              <p:nvSpPr>
                <p:cNvPr id="11" name="Rectangle">
                  <a:extLst>
                    <a:ext uri="{FF2B5EF4-FFF2-40B4-BE49-F238E27FC236}">
                      <a16:creationId xmlns:a16="http://schemas.microsoft.com/office/drawing/2014/main" id="{F2555902-3BAF-4C42-B936-983D2FDFA7A9}"/>
                    </a:ext>
                  </a:extLst>
                </p:cNvPr>
                <p:cNvSpPr/>
                <p:nvPr/>
              </p:nvSpPr>
              <p:spPr>
                <a:xfrm>
                  <a:off x="0" y="224"/>
                  <a:ext cx="3588330" cy="1094660"/>
                </a:xfrm>
                <a:prstGeom prst="rect">
                  <a:avLst/>
                </a:prstGeom>
                <a:gradFill flip="none" rotWithShape="1">
                  <a:gsLst>
                    <a:gs pos="15017">
                      <a:srgbClr val="FFFFFF"/>
                    </a:gs>
                    <a:gs pos="65937">
                      <a:srgbClr val="EDEDEE"/>
                    </a:gs>
                    <a:gs pos="100000">
                      <a:srgbClr val="DBDCDE"/>
                    </a:gs>
                  </a:gsLst>
                  <a:path path="circle">
                    <a:fillToRect t="100000" r="100000"/>
                  </a:path>
                  <a:tileRect l="-100000" b="-100000"/>
                </a:gradFill>
                <a:ln w="9525" cap="flat">
                  <a:solidFill>
                    <a:srgbClr val="FFFFFF"/>
                  </a:solidFill>
                  <a:prstDash val="solid"/>
                  <a:miter lim="400000"/>
                </a:ln>
                <a:effectLst/>
              </p:spPr>
              <p:txBody>
                <a:bodyPr wrap="square" lIns="45719" tIns="45719" rIns="45719" bIns="45719" numCol="1" anchor="ctr">
                  <a:no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عزيزي المتعلم </a:t>
                  </a:r>
                  <a:r>
                    <a:rPr kumimoji="0" lang="ar-BH" sz="36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انتهى الدرس</a:t>
                  </a:r>
                  <a:endParaRPr kumimoji="0" lang="en-US"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شكرًا على حسن الانتباه والمتابعة</a:t>
                  </a:r>
                </a:p>
              </p:txBody>
            </p:sp>
            <p:sp>
              <p:nvSpPr>
                <p:cNvPr id="12" name="Shape">
                  <a:extLst>
                    <a:ext uri="{FF2B5EF4-FFF2-40B4-BE49-F238E27FC236}">
                      <a16:creationId xmlns:a16="http://schemas.microsoft.com/office/drawing/2014/main" id="{6C1389D7-7E99-417F-B9F1-CF24E64415B7}"/>
                    </a:ext>
                  </a:extLst>
                </p:cNvPr>
                <p:cNvSpPr/>
                <p:nvPr/>
              </p:nvSpPr>
              <p:spPr>
                <a:xfrm>
                  <a:off x="3564670" y="-22189"/>
                  <a:ext cx="354551" cy="1327196"/>
                </a:xfrm>
                <a:custGeom>
                  <a:avLst/>
                  <a:gdLst/>
                  <a:ahLst/>
                  <a:cxnLst>
                    <a:cxn ang="0">
                      <a:pos x="wd2" y="hd2"/>
                    </a:cxn>
                    <a:cxn ang="5400000">
                      <a:pos x="wd2" y="hd2"/>
                    </a:cxn>
                    <a:cxn ang="10800000">
                      <a:pos x="wd2" y="hd2"/>
                    </a:cxn>
                    <a:cxn ang="16200000">
                      <a:pos x="wd2" y="hd2"/>
                    </a:cxn>
                  </a:cxnLst>
                  <a:rect l="0" t="0" r="r" b="b"/>
                  <a:pathLst>
                    <a:path w="21597" h="21578" extrusionOk="0">
                      <a:moveTo>
                        <a:pt x="0" y="0"/>
                      </a:moveTo>
                      <a:cubicBezTo>
                        <a:pt x="3583" y="18"/>
                        <a:pt x="7167" y="27"/>
                        <a:pt x="10752" y="27"/>
                      </a:cubicBezTo>
                      <a:cubicBezTo>
                        <a:pt x="12544" y="27"/>
                        <a:pt x="14337" y="25"/>
                        <a:pt x="16129" y="20"/>
                      </a:cubicBezTo>
                      <a:cubicBezTo>
                        <a:pt x="17586" y="5"/>
                        <a:pt x="19019" y="80"/>
                        <a:pt x="20054" y="227"/>
                      </a:cubicBezTo>
                      <a:cubicBezTo>
                        <a:pt x="20898" y="347"/>
                        <a:pt x="21413" y="505"/>
                        <a:pt x="21504" y="674"/>
                      </a:cubicBezTo>
                      <a:cubicBezTo>
                        <a:pt x="21504" y="899"/>
                        <a:pt x="21504" y="1123"/>
                        <a:pt x="21504" y="1348"/>
                      </a:cubicBezTo>
                      <a:cubicBezTo>
                        <a:pt x="21504" y="1798"/>
                        <a:pt x="21504" y="2247"/>
                        <a:pt x="21504" y="2696"/>
                      </a:cubicBezTo>
                      <a:cubicBezTo>
                        <a:pt x="21504" y="3595"/>
                        <a:pt x="21506" y="4494"/>
                        <a:pt x="21504" y="5393"/>
                      </a:cubicBezTo>
                      <a:cubicBezTo>
                        <a:pt x="21500" y="7190"/>
                        <a:pt x="21481" y="8988"/>
                        <a:pt x="21504" y="10785"/>
                      </a:cubicBezTo>
                      <a:cubicBezTo>
                        <a:pt x="21526" y="12583"/>
                        <a:pt x="21590" y="14380"/>
                        <a:pt x="21597" y="16178"/>
                      </a:cubicBezTo>
                      <a:cubicBezTo>
                        <a:pt x="21600" y="17077"/>
                        <a:pt x="21589" y="17976"/>
                        <a:pt x="21573" y="18874"/>
                      </a:cubicBezTo>
                      <a:cubicBezTo>
                        <a:pt x="21565" y="19324"/>
                        <a:pt x="21556" y="19773"/>
                        <a:pt x="21544" y="20222"/>
                      </a:cubicBezTo>
                      <a:cubicBezTo>
                        <a:pt x="21539" y="20447"/>
                        <a:pt x="21532" y="20672"/>
                        <a:pt x="21526" y="20897"/>
                      </a:cubicBezTo>
                      <a:cubicBezTo>
                        <a:pt x="21557" y="21097"/>
                        <a:pt x="20950" y="21290"/>
                        <a:pt x="19873" y="21420"/>
                      </a:cubicBezTo>
                      <a:cubicBezTo>
                        <a:pt x="18837" y="21545"/>
                        <a:pt x="17471" y="21600"/>
                        <a:pt x="16128" y="21571"/>
                      </a:cubicBezTo>
                      <a:cubicBezTo>
                        <a:pt x="14336" y="21571"/>
                        <a:pt x="12544" y="21571"/>
                        <a:pt x="10752" y="21571"/>
                      </a:cubicBezTo>
                      <a:cubicBezTo>
                        <a:pt x="7168" y="21571"/>
                        <a:pt x="3584" y="21571"/>
                        <a:pt x="0" y="21571"/>
                      </a:cubicBezTo>
                      <a:lnTo>
                        <a:pt x="0" y="0"/>
                      </a:lnTo>
                      <a:close/>
                    </a:path>
                  </a:pathLst>
                </a:custGeom>
                <a:solidFill>
                  <a:schemeClr val="accent1">
                    <a:lumMod val="40000"/>
                    <a:lumOff val="60000"/>
                  </a:schemeClr>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rgbClr val="FFFFFF"/>
                    </a:solidFill>
                    <a:effectLst/>
                    <a:uLnTx/>
                    <a:uFillTx/>
                    <a:latin typeface="Sakkal Majalla" panose="02000000000000000000" pitchFamily="2" charset="-78"/>
                    <a:cs typeface="Sakkal Majalla" panose="02000000000000000000" pitchFamily="2" charset="-78"/>
                    <a:sym typeface="Avenir Next"/>
                  </a:endParaRPr>
                </a:p>
              </p:txBody>
            </p:sp>
          </p:grpSp>
          <p:sp>
            <p:nvSpPr>
              <p:cNvPr id="10" name="Rounded Rectangle">
                <a:extLst>
                  <a:ext uri="{FF2B5EF4-FFF2-40B4-BE49-F238E27FC236}">
                    <a16:creationId xmlns:a16="http://schemas.microsoft.com/office/drawing/2014/main" id="{E0863611-632B-4932-A38A-5EADEC4330F4}"/>
                  </a:ext>
                </a:extLst>
              </p:cNvPr>
              <p:cNvSpPr/>
              <p:nvPr/>
            </p:nvSpPr>
            <p:spPr>
              <a:xfrm flipV="1">
                <a:off x="4013849" y="3098795"/>
                <a:ext cx="4023365" cy="93798"/>
              </a:xfrm>
              <a:prstGeom prst="roundRect">
                <a:avLst>
                  <a:gd name="adj" fmla="val 50000"/>
                </a:avLst>
              </a:prstGeom>
              <a:gradFill>
                <a:gsLst>
                  <a:gs pos="352">
                    <a:srgbClr val="FEFEFE"/>
                  </a:gs>
                  <a:gs pos="43101">
                    <a:srgbClr val="F6F8FC">
                      <a:alpha val="0"/>
                    </a:srgbClr>
                  </a:gs>
                  <a:gs pos="63934">
                    <a:srgbClr val="7B7C7E">
                      <a:alpha val="20500"/>
                    </a:srgbClr>
                  </a:gs>
                  <a:gs pos="76076">
                    <a:srgbClr val="000000">
                      <a:alpha val="41000"/>
                    </a:srgbClr>
                  </a:gs>
                </a:gsLst>
                <a:lin ang="16200000"/>
              </a:gra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rgbClr val="FFFFFF"/>
                  </a:solidFill>
                  <a:effectLst/>
                  <a:uLnTx/>
                  <a:uFillTx/>
                  <a:latin typeface="Sakkal Majalla" panose="02000000000000000000" pitchFamily="2" charset="-78"/>
                  <a:cs typeface="Sakkal Majalla" panose="02000000000000000000" pitchFamily="2" charset="-78"/>
                  <a:sym typeface="Avenir Next"/>
                </a:endParaRPr>
              </a:p>
            </p:txBody>
          </p:sp>
        </p:grpSp>
        <p:sp>
          <p:nvSpPr>
            <p:cNvPr id="7" name="Shape">
              <a:extLst>
                <a:ext uri="{FF2B5EF4-FFF2-40B4-BE49-F238E27FC236}">
                  <a16:creationId xmlns:a16="http://schemas.microsoft.com/office/drawing/2014/main" id="{91A50BD5-43E5-41CB-9E84-5B654D12E722}"/>
                </a:ext>
              </a:extLst>
            </p:cNvPr>
            <p:cNvSpPr/>
            <p:nvPr/>
          </p:nvSpPr>
          <p:spPr>
            <a:xfrm>
              <a:off x="8115823" y="2751525"/>
              <a:ext cx="417151" cy="1923513"/>
            </a:xfrm>
            <a:custGeom>
              <a:avLst/>
              <a:gdLst/>
              <a:ahLst/>
              <a:cxnLst>
                <a:cxn ang="0">
                  <a:pos x="wd2" y="hd2"/>
                </a:cxn>
                <a:cxn ang="5400000">
                  <a:pos x="wd2" y="hd2"/>
                </a:cxn>
                <a:cxn ang="10800000">
                  <a:pos x="wd2" y="hd2"/>
                </a:cxn>
                <a:cxn ang="16200000">
                  <a:pos x="wd2" y="hd2"/>
                </a:cxn>
              </a:cxnLst>
              <a:rect l="0" t="0" r="r" b="b"/>
              <a:pathLst>
                <a:path w="21597" h="21578" extrusionOk="0">
                  <a:moveTo>
                    <a:pt x="0" y="0"/>
                  </a:moveTo>
                  <a:cubicBezTo>
                    <a:pt x="3583" y="18"/>
                    <a:pt x="7167" y="27"/>
                    <a:pt x="10752" y="27"/>
                  </a:cubicBezTo>
                  <a:cubicBezTo>
                    <a:pt x="12544" y="27"/>
                    <a:pt x="14337" y="25"/>
                    <a:pt x="16129" y="20"/>
                  </a:cubicBezTo>
                  <a:cubicBezTo>
                    <a:pt x="17586" y="5"/>
                    <a:pt x="19019" y="80"/>
                    <a:pt x="20054" y="227"/>
                  </a:cubicBezTo>
                  <a:cubicBezTo>
                    <a:pt x="20898" y="347"/>
                    <a:pt x="21413" y="505"/>
                    <a:pt x="21504" y="674"/>
                  </a:cubicBezTo>
                  <a:cubicBezTo>
                    <a:pt x="21504" y="899"/>
                    <a:pt x="21504" y="1123"/>
                    <a:pt x="21504" y="1348"/>
                  </a:cubicBezTo>
                  <a:cubicBezTo>
                    <a:pt x="21504" y="1798"/>
                    <a:pt x="21504" y="2247"/>
                    <a:pt x="21504" y="2696"/>
                  </a:cubicBezTo>
                  <a:cubicBezTo>
                    <a:pt x="21504" y="3595"/>
                    <a:pt x="21506" y="4494"/>
                    <a:pt x="21504" y="5393"/>
                  </a:cubicBezTo>
                  <a:cubicBezTo>
                    <a:pt x="21500" y="7190"/>
                    <a:pt x="21481" y="8988"/>
                    <a:pt x="21504" y="10785"/>
                  </a:cubicBezTo>
                  <a:cubicBezTo>
                    <a:pt x="21526" y="12583"/>
                    <a:pt x="21590" y="14380"/>
                    <a:pt x="21597" y="16178"/>
                  </a:cubicBezTo>
                  <a:cubicBezTo>
                    <a:pt x="21600" y="17077"/>
                    <a:pt x="21589" y="17976"/>
                    <a:pt x="21573" y="18874"/>
                  </a:cubicBezTo>
                  <a:cubicBezTo>
                    <a:pt x="21565" y="19324"/>
                    <a:pt x="21556" y="19773"/>
                    <a:pt x="21544" y="20222"/>
                  </a:cubicBezTo>
                  <a:cubicBezTo>
                    <a:pt x="21539" y="20447"/>
                    <a:pt x="21532" y="20672"/>
                    <a:pt x="21526" y="20897"/>
                  </a:cubicBezTo>
                  <a:cubicBezTo>
                    <a:pt x="21557" y="21097"/>
                    <a:pt x="20950" y="21290"/>
                    <a:pt x="19873" y="21420"/>
                  </a:cubicBezTo>
                  <a:cubicBezTo>
                    <a:pt x="18837" y="21545"/>
                    <a:pt x="17471" y="21600"/>
                    <a:pt x="16128" y="21571"/>
                  </a:cubicBezTo>
                  <a:cubicBezTo>
                    <a:pt x="14336" y="21571"/>
                    <a:pt x="12544" y="21571"/>
                    <a:pt x="10752" y="21571"/>
                  </a:cubicBezTo>
                  <a:cubicBezTo>
                    <a:pt x="7168" y="21571"/>
                    <a:pt x="3584" y="21571"/>
                    <a:pt x="0" y="21571"/>
                  </a:cubicBezTo>
                  <a:lnTo>
                    <a:pt x="0" y="0"/>
                  </a:lnTo>
                  <a:close/>
                </a:path>
              </a:pathLst>
            </a:custGeom>
            <a:solidFill>
              <a:schemeClr val="accent1">
                <a:lumMod val="40000"/>
                <a:lumOff val="60000"/>
              </a:schemeClr>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rgbClr val="FFFFFF"/>
                </a:solidFill>
                <a:effectLst/>
                <a:uLnTx/>
                <a:uFillTx/>
                <a:latin typeface="Sakkal Majalla" panose="02000000000000000000" pitchFamily="2" charset="-78"/>
                <a:cs typeface="Sakkal Majalla" panose="02000000000000000000" pitchFamily="2" charset="-78"/>
                <a:sym typeface="Avenir Next"/>
              </a:endParaRPr>
            </a:p>
          </p:txBody>
        </p:sp>
        <p:pic>
          <p:nvPicPr>
            <p:cNvPr id="8" name="Picture1.png" descr="Picture1.png">
              <a:extLst>
                <a:ext uri="{FF2B5EF4-FFF2-40B4-BE49-F238E27FC236}">
                  <a16:creationId xmlns:a16="http://schemas.microsoft.com/office/drawing/2014/main" id="{058D8CD8-2388-4FBC-81F4-10D5D47D2DA8}"/>
                </a:ext>
              </a:extLst>
            </p:cNvPr>
            <p:cNvPicPr>
              <a:picLocks/>
            </p:cNvPicPr>
            <p:nvPr/>
          </p:nvPicPr>
          <p:blipFill>
            <a:blip r:embed="rId2" cstate="print">
              <a:alphaModFix amt="87254"/>
            </a:blip>
            <a:stretch>
              <a:fillRect/>
            </a:stretch>
          </p:blipFill>
          <p:spPr>
            <a:xfrm rot="5400000" flipH="1">
              <a:off x="5936401" y="2617831"/>
              <a:ext cx="319198" cy="4663998"/>
            </a:xfrm>
            <a:prstGeom prst="rect">
              <a:avLst/>
            </a:prstGeom>
            <a:ln w="12700">
              <a:miter lim="400000"/>
            </a:ln>
          </p:spPr>
        </p:pic>
      </p:grpSp>
      <p:grpSp>
        <p:nvGrpSpPr>
          <p:cNvPr id="13" name="Group 12">
            <a:extLst>
              <a:ext uri="{FF2B5EF4-FFF2-40B4-BE49-F238E27FC236}">
                <a16:creationId xmlns:a16="http://schemas.microsoft.com/office/drawing/2014/main" id="{6779A847-0491-4DE6-BE70-60DEF22C6249}"/>
              </a:ext>
            </a:extLst>
          </p:cNvPr>
          <p:cNvGrpSpPr/>
          <p:nvPr/>
        </p:nvGrpSpPr>
        <p:grpSpPr>
          <a:xfrm>
            <a:off x="309489" y="6418912"/>
            <a:ext cx="11459469" cy="423042"/>
            <a:chOff x="309489" y="6418912"/>
            <a:chExt cx="11459469" cy="423042"/>
          </a:xfrm>
        </p:grpSpPr>
        <p:cxnSp>
          <p:nvCxnSpPr>
            <p:cNvPr id="14" name="Straight Connector 13">
              <a:extLst>
                <a:ext uri="{FF2B5EF4-FFF2-40B4-BE49-F238E27FC236}">
                  <a16:creationId xmlns:a16="http://schemas.microsoft.com/office/drawing/2014/main" id="{A4D1C203-18D0-4254-A1B4-A07CB72CC092}"/>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683DE8A-9FCA-4D08-962C-E5FF8DC31837}"/>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6" name="Title 1">
            <a:extLst>
              <a:ext uri="{FF2B5EF4-FFF2-40B4-BE49-F238E27FC236}">
                <a16:creationId xmlns:a16="http://schemas.microsoft.com/office/drawing/2014/main" id="{E03D5DF0-DDA6-4948-A348-4AF009ED381C}"/>
              </a:ext>
            </a:extLst>
          </p:cNvPr>
          <p:cNvSpPr txBox="1">
            <a:spLocks/>
          </p:cNvSpPr>
          <p:nvPr/>
        </p:nvSpPr>
        <p:spPr>
          <a:xfrm>
            <a:off x="149225" y="120268"/>
            <a:ext cx="3466171"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BH" sz="20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الإمام جعفر الصادق (دين 214)</a:t>
            </a:r>
          </a:p>
        </p:txBody>
      </p:sp>
    </p:spTree>
    <p:extLst>
      <p:ext uri="{BB962C8B-B14F-4D97-AF65-F5344CB8AC3E}">
        <p14:creationId xmlns:p14="http://schemas.microsoft.com/office/powerpoint/2010/main" val="393538398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1652345-8601-406D-9A95-1A8922DC09EA}"/>
              </a:ext>
            </a:extLst>
          </p:cNvPr>
          <p:cNvGrpSpPr/>
          <p:nvPr/>
        </p:nvGrpSpPr>
        <p:grpSpPr>
          <a:xfrm>
            <a:off x="309489" y="6418912"/>
            <a:ext cx="11459469" cy="423042"/>
            <a:chOff x="309489" y="6418912"/>
            <a:chExt cx="11459469" cy="423042"/>
          </a:xfrm>
        </p:grpSpPr>
        <p:cxnSp>
          <p:nvCxnSpPr>
            <p:cNvPr id="10" name="Straight Connector 9">
              <a:extLst>
                <a:ext uri="{FF2B5EF4-FFF2-40B4-BE49-F238E27FC236}">
                  <a16:creationId xmlns:a16="http://schemas.microsoft.com/office/drawing/2014/main" id="{5E7CF211-182E-4B94-96CB-28D9C5220121}"/>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49818DE-6A4F-4F60-A1DC-9C98F6DB88BB}"/>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2" name="Picture 7">
            <a:extLst>
              <a:ext uri="{FF2B5EF4-FFF2-40B4-BE49-F238E27FC236}">
                <a16:creationId xmlns:a16="http://schemas.microsoft.com/office/drawing/2014/main" id="{C97C77CF-3DF6-4C3D-BE25-AFF5C5182B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9491" y="76448"/>
            <a:ext cx="1646237"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a:extLst>
              <a:ext uri="{FF2B5EF4-FFF2-40B4-BE49-F238E27FC236}">
                <a16:creationId xmlns:a16="http://schemas.microsoft.com/office/drawing/2014/main" id="{4F4ECF9C-8126-4E4B-AA6E-EFBCA6A36022}"/>
              </a:ext>
            </a:extLst>
          </p:cNvPr>
          <p:cNvSpPr txBox="1">
            <a:spLocks/>
          </p:cNvSpPr>
          <p:nvPr/>
        </p:nvSpPr>
        <p:spPr>
          <a:xfrm>
            <a:off x="4280848" y="542159"/>
            <a:ext cx="3630304" cy="820298"/>
          </a:xfrm>
          <a:prstGeom prst="rect">
            <a:avLst/>
          </a:prstGeom>
          <a:solidFill>
            <a:schemeClr val="accent6">
              <a:lumMod val="20000"/>
              <a:lumOff val="80000"/>
            </a:schemeClr>
          </a:solidFill>
          <a:ln>
            <a:no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90000"/>
              </a:lnSpc>
              <a:spcBef>
                <a:spcPct val="0"/>
              </a:spcBef>
              <a:spcAft>
                <a:spcPts val="0"/>
              </a:spcAft>
              <a:buClrTx/>
              <a:buSzTx/>
              <a:buFontTx/>
              <a:buNone/>
              <a:tabLst/>
              <a:defRPr/>
            </a:pPr>
            <a:r>
              <a:rPr kumimoji="0" lang="ar-SA" sz="44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تمهيـد</a:t>
            </a:r>
            <a:endParaRPr kumimoji="0" lang="en-US" sz="44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endParaRPr>
          </a:p>
        </p:txBody>
      </p:sp>
      <p:sp>
        <p:nvSpPr>
          <p:cNvPr id="14" name="Rectangle: Rounded Corners 13">
            <a:extLst>
              <a:ext uri="{FF2B5EF4-FFF2-40B4-BE49-F238E27FC236}">
                <a16:creationId xmlns:a16="http://schemas.microsoft.com/office/drawing/2014/main" id="{52BF16F1-21FA-4CCF-A175-2656BC5FB707}"/>
              </a:ext>
            </a:extLst>
          </p:cNvPr>
          <p:cNvSpPr/>
          <p:nvPr/>
        </p:nvSpPr>
        <p:spPr>
          <a:xfrm>
            <a:off x="9268098" y="1919834"/>
            <a:ext cx="2633918" cy="63368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عزيزي المتعلم</a:t>
            </a:r>
            <a:endParaRPr kumimoji="0" lang="en-US" sz="32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endParaRPr>
          </a:p>
        </p:txBody>
      </p:sp>
      <p:sp>
        <p:nvSpPr>
          <p:cNvPr id="15" name="Rectangle: Rounded Corners 1">
            <a:extLst>
              <a:ext uri="{FF2B5EF4-FFF2-40B4-BE49-F238E27FC236}">
                <a16:creationId xmlns:a16="http://schemas.microsoft.com/office/drawing/2014/main" id="{5920C338-131C-4F91-B4BD-A53FA5D4BFB5}"/>
              </a:ext>
            </a:extLst>
          </p:cNvPr>
          <p:cNvSpPr/>
          <p:nvPr/>
        </p:nvSpPr>
        <p:spPr>
          <a:xfrm>
            <a:off x="289984" y="3070856"/>
            <a:ext cx="11612032" cy="30555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rtl="1">
              <a:lnSpc>
                <a:spcPct val="150000"/>
              </a:lnSpc>
              <a:defRPr/>
            </a:pP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الإمام جعفر الصادق </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sym typeface="AGA Arabesque" panose="05010101010101010101" pitchFamily="2" charset="2"/>
              </a:rPr>
              <a:t></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هو أبو عبد الله جعفر بن محمد الباقر بن علي زين العابدين بن الحسين بن علي بن أبي طالب </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sym typeface="AGA Arabesque" panose="05010101010101010101" pitchFamily="2" charset="2"/>
              </a:rPr>
              <a:t></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إمام في العلم والدين والزهد والورع، وأحد كبار التابعين وأجلَّائِهم، لُقِّب بالصادق لأنَّه لم يعرف الكذبَ في حياته، أُمُّه أمُّ فروة بنت القاسم بن محمد بن أبي بكر الصديق، وأمها أسماء بنت عبد الرحمن بن أبي بكر الصديق، ولهذا اشتهر عنه قوله: ولدني أبو بكر الصديق مرتين.</a:t>
            </a:r>
          </a:p>
        </p:txBody>
      </p:sp>
      <p:sp>
        <p:nvSpPr>
          <p:cNvPr id="17" name="Title 1">
            <a:extLst>
              <a:ext uri="{FF2B5EF4-FFF2-40B4-BE49-F238E27FC236}">
                <a16:creationId xmlns:a16="http://schemas.microsoft.com/office/drawing/2014/main" id="{E03D5DF0-DDA6-4948-A348-4AF009ED381C}"/>
              </a:ext>
            </a:extLst>
          </p:cNvPr>
          <p:cNvSpPr txBox="1">
            <a:spLocks/>
          </p:cNvSpPr>
          <p:nvPr/>
        </p:nvSpPr>
        <p:spPr>
          <a:xfrm>
            <a:off x="149226" y="76448"/>
            <a:ext cx="2965933"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BH" sz="20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الإمام جعفر الصادق (دين 214)</a:t>
            </a:r>
          </a:p>
        </p:txBody>
      </p:sp>
    </p:spTree>
    <p:extLst>
      <p:ext uri="{BB962C8B-B14F-4D97-AF65-F5344CB8AC3E}">
        <p14:creationId xmlns:p14="http://schemas.microsoft.com/office/powerpoint/2010/main" val="396083117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par>
                          <p:cTn id="18" fill="hold">
                            <p:stCondLst>
                              <p:cond delay="3500"/>
                            </p:stCondLst>
                            <p:childTnLst>
                              <p:par>
                                <p:cTn id="19" presetID="31" presetClass="entr" presetSubtype="0" fill="hold"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 calcmode="lin" valueType="num">
                                      <p:cBhvr>
                                        <p:cTn id="21"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BF447CD-F4FE-4375-8617-D1AED25C9CDE}"/>
              </a:ext>
            </a:extLst>
          </p:cNvPr>
          <p:cNvSpPr txBox="1">
            <a:spLocks/>
          </p:cNvSpPr>
          <p:nvPr/>
        </p:nvSpPr>
        <p:spPr>
          <a:xfrm>
            <a:off x="4845599" y="772887"/>
            <a:ext cx="2500800" cy="667599"/>
          </a:xfrm>
          <a:prstGeom prst="rect">
            <a:avLst/>
          </a:prstGeom>
          <a:solidFill>
            <a:schemeClr val="accent6">
              <a:lumMod val="20000"/>
              <a:lumOff val="80000"/>
            </a:schemeClr>
          </a:solidFill>
          <a:ln>
            <a:solidFill>
              <a:schemeClr val="accent6">
                <a:lumMod val="20000"/>
                <a:lumOff val="8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90000"/>
              </a:lnSpc>
              <a:spcBef>
                <a:spcPct val="0"/>
              </a:spcBef>
              <a:spcAft>
                <a:spcPts val="0"/>
              </a:spcAft>
              <a:buClrTx/>
              <a:buSzTx/>
              <a:buFontTx/>
              <a:buNone/>
              <a:tabLst/>
              <a:defRPr/>
            </a:pPr>
            <a:r>
              <a:rPr kumimoji="0" lang="ar-BH" sz="36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مولده ونشأته</a:t>
            </a:r>
            <a:endParaRPr kumimoji="0" lang="en-US" sz="36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endParaRPr>
          </a:p>
        </p:txBody>
      </p:sp>
      <p:sp>
        <p:nvSpPr>
          <p:cNvPr id="13" name="Rectangle: Rounded Corners 12">
            <a:extLst>
              <a:ext uri="{FF2B5EF4-FFF2-40B4-BE49-F238E27FC236}">
                <a16:creationId xmlns:a16="http://schemas.microsoft.com/office/drawing/2014/main" id="{DFB9D6E1-BEA0-4891-93DD-FC404327F93B}"/>
              </a:ext>
            </a:extLst>
          </p:cNvPr>
          <p:cNvSpPr/>
          <p:nvPr/>
        </p:nvSpPr>
        <p:spPr>
          <a:xfrm>
            <a:off x="366265" y="1782310"/>
            <a:ext cx="11459469" cy="4302804"/>
          </a:xfrm>
          <a:prstGeom prst="roundRect">
            <a:avLst/>
          </a:prstGeom>
          <a:solidFill>
            <a:schemeClr val="accent2">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lnSpc>
                <a:spcPct val="150000"/>
              </a:lnSpc>
              <a:spcBef>
                <a:spcPts val="1000"/>
              </a:spcBef>
              <a:defRPr/>
            </a:pPr>
            <a:r>
              <a:rPr lang="ar-BH" sz="3000" b="1" dirty="0">
                <a:solidFill>
                  <a:schemeClr val="tx1"/>
                </a:solidFill>
                <a:latin typeface="Sakkal Majalla" panose="02000000000000000000" pitchFamily="2" charset="-78"/>
                <a:cs typeface="Sakkal Majalla" panose="02000000000000000000" pitchFamily="2" charset="-78"/>
              </a:rPr>
              <a:t>وُلِدَ الصادق بالمدينة المنورة سنة ثمانين للهجرة من آل بيت كريم وأبوين كريمين، هما محمد الباقر سليل النبي </a:t>
            </a:r>
            <a:r>
              <a:rPr lang="ar-BH" sz="3000" b="1"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a:t>
            </a:r>
            <a:r>
              <a:rPr lang="ar-BH" sz="3000" b="1" dirty="0">
                <a:solidFill>
                  <a:schemeClr val="tx1"/>
                </a:solidFill>
                <a:latin typeface="Sakkal Majalla" panose="02000000000000000000" pitchFamily="2" charset="-78"/>
                <a:cs typeface="Sakkal Majalla" panose="02000000000000000000" pitchFamily="2" charset="-78"/>
              </a:rPr>
              <a:t> وأمُّ فروة سليلة أبي بكر الصديق </a:t>
            </a:r>
            <a:r>
              <a:rPr lang="ar-BH" sz="3000" b="1"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a:t>
            </a:r>
            <a:r>
              <a:rPr lang="ar-BH" sz="3000" b="1" dirty="0">
                <a:solidFill>
                  <a:schemeClr val="tx1"/>
                </a:solidFill>
                <a:latin typeface="Sakkal Majalla" panose="02000000000000000000" pitchFamily="2" charset="-78"/>
                <a:cs typeface="Sakkal Majalla" panose="02000000000000000000" pitchFamily="2" charset="-78"/>
              </a:rPr>
              <a:t>، وفي كَنَفِ هذا البيت وفي ظل هذين الأبوين نشأ الصادق وترعرع، وكان ينهل من ثلاثة مناهل: أبوه محمد الباقر، وجدُّه علي زين العابدين بن الحسين، وجدُّه ِلأُمِّهِ القاسم بن محمد، وكان لكل من هؤلاء الثلاثة علمُه وفضلُه، وكذلك كان نشأته بالمدينة واختلاطه بكبار التابعين وأخذه عنهم أثرٌ في تكوين شخصيته العلمية، واستواء معرفته وثقافته. </a:t>
            </a:r>
            <a:endParaRPr kumimoji="0" lang="ar-SA" sz="3000" b="1" i="0" u="none" strike="noStrike" kern="1200" cap="none" spc="0" normalizeH="0" baseline="0" noProof="0" dirty="0">
              <a:ln>
                <a:noFill/>
              </a:ln>
              <a:solidFill>
                <a:schemeClr val="tx1"/>
              </a:solidFill>
              <a:effectLst/>
              <a:uLnTx/>
              <a:uFillTx/>
              <a:latin typeface="Sakkal Majalla" panose="02000000000000000000" pitchFamily="2" charset="-78"/>
              <a:cs typeface="Sakkal Majalla" panose="02000000000000000000" pitchFamily="2" charset="-78"/>
            </a:endParaRPr>
          </a:p>
        </p:txBody>
      </p:sp>
      <p:grpSp>
        <p:nvGrpSpPr>
          <p:cNvPr id="14" name="Group 13">
            <a:extLst>
              <a:ext uri="{FF2B5EF4-FFF2-40B4-BE49-F238E27FC236}">
                <a16:creationId xmlns:a16="http://schemas.microsoft.com/office/drawing/2014/main" id="{4212CF17-2FEB-4390-A5E2-C54B44BE5163}"/>
              </a:ext>
            </a:extLst>
          </p:cNvPr>
          <p:cNvGrpSpPr/>
          <p:nvPr/>
        </p:nvGrpSpPr>
        <p:grpSpPr>
          <a:xfrm>
            <a:off x="309489" y="6418912"/>
            <a:ext cx="11459469" cy="423042"/>
            <a:chOff x="309489" y="6418912"/>
            <a:chExt cx="11459469" cy="423042"/>
          </a:xfrm>
        </p:grpSpPr>
        <p:cxnSp>
          <p:nvCxnSpPr>
            <p:cNvPr id="15" name="Straight Connector 14">
              <a:extLst>
                <a:ext uri="{FF2B5EF4-FFF2-40B4-BE49-F238E27FC236}">
                  <a16:creationId xmlns:a16="http://schemas.microsoft.com/office/drawing/2014/main" id="{A00F6F63-5149-4FCF-8243-76AF64D2349C}"/>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37663E0-A1C4-413B-8B6B-D754B6AC81A9}"/>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9" name="Title 1">
            <a:extLst>
              <a:ext uri="{FF2B5EF4-FFF2-40B4-BE49-F238E27FC236}">
                <a16:creationId xmlns:a16="http://schemas.microsoft.com/office/drawing/2014/main" id="{E4A5CB10-A108-47FD-BB4E-49480CBFC9EC}"/>
              </a:ext>
            </a:extLst>
          </p:cNvPr>
          <p:cNvSpPr txBox="1">
            <a:spLocks/>
          </p:cNvSpPr>
          <p:nvPr/>
        </p:nvSpPr>
        <p:spPr>
          <a:xfrm>
            <a:off x="149226" y="76448"/>
            <a:ext cx="2965933"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BH" sz="20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الإمام جعفر الصادق (دين 214)</a:t>
            </a:r>
          </a:p>
        </p:txBody>
      </p:sp>
    </p:spTree>
    <p:extLst>
      <p:ext uri="{BB962C8B-B14F-4D97-AF65-F5344CB8AC3E}">
        <p14:creationId xmlns:p14="http://schemas.microsoft.com/office/powerpoint/2010/main" val="4096650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FC1DC9-7A55-40C6-B187-29D2738E4C3C}"/>
              </a:ext>
            </a:extLst>
          </p:cNvPr>
          <p:cNvSpPr/>
          <p:nvPr/>
        </p:nvSpPr>
        <p:spPr>
          <a:xfrm>
            <a:off x="4945069" y="354662"/>
            <a:ext cx="2301855" cy="673975"/>
          </a:xfrm>
          <a:prstGeom prst="roundRect">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نشاط</a:t>
            </a:r>
            <a:endParaRPr kumimoji="0" lang="en-US" sz="36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endParaRPr>
          </a:p>
        </p:txBody>
      </p:sp>
      <p:sp>
        <p:nvSpPr>
          <p:cNvPr id="18" name="Rectangle: Rounded Corners 17">
            <a:extLst>
              <a:ext uri="{FF2B5EF4-FFF2-40B4-BE49-F238E27FC236}">
                <a16:creationId xmlns:a16="http://schemas.microsoft.com/office/drawing/2014/main" id="{ECD423B5-A48B-46B9-AF98-B13E88C4A137}"/>
              </a:ext>
            </a:extLst>
          </p:cNvPr>
          <p:cNvSpPr/>
          <p:nvPr/>
        </p:nvSpPr>
        <p:spPr>
          <a:xfrm>
            <a:off x="2563723" y="1361885"/>
            <a:ext cx="7064546" cy="576005"/>
          </a:xfrm>
          <a:custGeom>
            <a:avLst/>
            <a:gdLst>
              <a:gd name="connsiteX0" fmla="*/ 0 w 7064546"/>
              <a:gd name="connsiteY0" fmla="*/ 96003 h 576005"/>
              <a:gd name="connsiteX1" fmla="*/ 96003 w 7064546"/>
              <a:gd name="connsiteY1" fmla="*/ 0 h 576005"/>
              <a:gd name="connsiteX2" fmla="*/ 714532 w 7064546"/>
              <a:gd name="connsiteY2" fmla="*/ 0 h 576005"/>
              <a:gd name="connsiteX3" fmla="*/ 1195609 w 7064546"/>
              <a:gd name="connsiteY3" fmla="*/ 0 h 576005"/>
              <a:gd name="connsiteX4" fmla="*/ 1882863 w 7064546"/>
              <a:gd name="connsiteY4" fmla="*/ 0 h 576005"/>
              <a:gd name="connsiteX5" fmla="*/ 2432667 w 7064546"/>
              <a:gd name="connsiteY5" fmla="*/ 0 h 576005"/>
              <a:gd name="connsiteX6" fmla="*/ 3188646 w 7064546"/>
              <a:gd name="connsiteY6" fmla="*/ 0 h 576005"/>
              <a:gd name="connsiteX7" fmla="*/ 3669724 w 7064546"/>
              <a:gd name="connsiteY7" fmla="*/ 0 h 576005"/>
              <a:gd name="connsiteX8" fmla="*/ 4150802 w 7064546"/>
              <a:gd name="connsiteY8" fmla="*/ 0 h 576005"/>
              <a:gd name="connsiteX9" fmla="*/ 4906781 w 7064546"/>
              <a:gd name="connsiteY9" fmla="*/ 0 h 576005"/>
              <a:gd name="connsiteX10" fmla="*/ 5456584 w 7064546"/>
              <a:gd name="connsiteY10" fmla="*/ 0 h 576005"/>
              <a:gd name="connsiteX11" fmla="*/ 6143838 w 7064546"/>
              <a:gd name="connsiteY11" fmla="*/ 0 h 576005"/>
              <a:gd name="connsiteX12" fmla="*/ 6968543 w 7064546"/>
              <a:gd name="connsiteY12" fmla="*/ 0 h 576005"/>
              <a:gd name="connsiteX13" fmla="*/ 7064546 w 7064546"/>
              <a:gd name="connsiteY13" fmla="*/ 96003 h 576005"/>
              <a:gd name="connsiteX14" fmla="*/ 7064546 w 7064546"/>
              <a:gd name="connsiteY14" fmla="*/ 480002 h 576005"/>
              <a:gd name="connsiteX15" fmla="*/ 6968543 w 7064546"/>
              <a:gd name="connsiteY15" fmla="*/ 576005 h 576005"/>
              <a:gd name="connsiteX16" fmla="*/ 6212564 w 7064546"/>
              <a:gd name="connsiteY16" fmla="*/ 576005 h 576005"/>
              <a:gd name="connsiteX17" fmla="*/ 5525310 w 7064546"/>
              <a:gd name="connsiteY17" fmla="*/ 576005 h 576005"/>
              <a:gd name="connsiteX18" fmla="*/ 4769330 w 7064546"/>
              <a:gd name="connsiteY18" fmla="*/ 576005 h 576005"/>
              <a:gd name="connsiteX19" fmla="*/ 4013351 w 7064546"/>
              <a:gd name="connsiteY19" fmla="*/ 576005 h 576005"/>
              <a:gd name="connsiteX20" fmla="*/ 3394822 w 7064546"/>
              <a:gd name="connsiteY20" fmla="*/ 576005 h 576005"/>
              <a:gd name="connsiteX21" fmla="*/ 2707568 w 7064546"/>
              <a:gd name="connsiteY21" fmla="*/ 576005 h 576005"/>
              <a:gd name="connsiteX22" fmla="*/ 1951589 w 7064546"/>
              <a:gd name="connsiteY22" fmla="*/ 576005 h 576005"/>
              <a:gd name="connsiteX23" fmla="*/ 1126884 w 7064546"/>
              <a:gd name="connsiteY23" fmla="*/ 576005 h 576005"/>
              <a:gd name="connsiteX24" fmla="*/ 96003 w 7064546"/>
              <a:gd name="connsiteY24" fmla="*/ 576005 h 576005"/>
              <a:gd name="connsiteX25" fmla="*/ 0 w 7064546"/>
              <a:gd name="connsiteY25" fmla="*/ 480002 h 576005"/>
              <a:gd name="connsiteX26" fmla="*/ 0 w 7064546"/>
              <a:gd name="connsiteY26" fmla="*/ 96003 h 57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064546" h="576005" fill="none" extrusionOk="0">
                <a:moveTo>
                  <a:pt x="0" y="96003"/>
                </a:moveTo>
                <a:cubicBezTo>
                  <a:pt x="-3974" y="48341"/>
                  <a:pt x="47336" y="-3903"/>
                  <a:pt x="96003" y="0"/>
                </a:cubicBezTo>
                <a:cubicBezTo>
                  <a:pt x="312408" y="-12978"/>
                  <a:pt x="494956" y="-18707"/>
                  <a:pt x="714532" y="0"/>
                </a:cubicBezTo>
                <a:cubicBezTo>
                  <a:pt x="934108" y="18707"/>
                  <a:pt x="1056253" y="-13297"/>
                  <a:pt x="1195609" y="0"/>
                </a:cubicBezTo>
                <a:cubicBezTo>
                  <a:pt x="1334965" y="13297"/>
                  <a:pt x="1697159" y="-31426"/>
                  <a:pt x="1882863" y="0"/>
                </a:cubicBezTo>
                <a:cubicBezTo>
                  <a:pt x="2068567" y="31426"/>
                  <a:pt x="2176778" y="-21106"/>
                  <a:pt x="2432667" y="0"/>
                </a:cubicBezTo>
                <a:cubicBezTo>
                  <a:pt x="2688556" y="21106"/>
                  <a:pt x="2994926" y="27340"/>
                  <a:pt x="3188646" y="0"/>
                </a:cubicBezTo>
                <a:cubicBezTo>
                  <a:pt x="3382366" y="-27340"/>
                  <a:pt x="3546776" y="5651"/>
                  <a:pt x="3669724" y="0"/>
                </a:cubicBezTo>
                <a:cubicBezTo>
                  <a:pt x="3792672" y="-5651"/>
                  <a:pt x="3929362" y="17922"/>
                  <a:pt x="4150802" y="0"/>
                </a:cubicBezTo>
                <a:cubicBezTo>
                  <a:pt x="4372242" y="-17922"/>
                  <a:pt x="4708514" y="-30131"/>
                  <a:pt x="4906781" y="0"/>
                </a:cubicBezTo>
                <a:cubicBezTo>
                  <a:pt x="5105048" y="30131"/>
                  <a:pt x="5268627" y="-5095"/>
                  <a:pt x="5456584" y="0"/>
                </a:cubicBezTo>
                <a:cubicBezTo>
                  <a:pt x="5644541" y="5095"/>
                  <a:pt x="5868721" y="12885"/>
                  <a:pt x="6143838" y="0"/>
                </a:cubicBezTo>
                <a:cubicBezTo>
                  <a:pt x="6418955" y="-12885"/>
                  <a:pt x="6675574" y="10553"/>
                  <a:pt x="6968543" y="0"/>
                </a:cubicBezTo>
                <a:cubicBezTo>
                  <a:pt x="7023000" y="888"/>
                  <a:pt x="7069596" y="43246"/>
                  <a:pt x="7064546" y="96003"/>
                </a:cubicBezTo>
                <a:cubicBezTo>
                  <a:pt x="7046278" y="278842"/>
                  <a:pt x="7051147" y="386529"/>
                  <a:pt x="7064546" y="480002"/>
                </a:cubicBezTo>
                <a:cubicBezTo>
                  <a:pt x="7054956" y="523962"/>
                  <a:pt x="7011616" y="573197"/>
                  <a:pt x="6968543" y="576005"/>
                </a:cubicBezTo>
                <a:cubicBezTo>
                  <a:pt x="6800000" y="578525"/>
                  <a:pt x="6485045" y="590320"/>
                  <a:pt x="6212564" y="576005"/>
                </a:cubicBezTo>
                <a:cubicBezTo>
                  <a:pt x="5940083" y="561690"/>
                  <a:pt x="5766529" y="560057"/>
                  <a:pt x="5525310" y="576005"/>
                </a:cubicBezTo>
                <a:cubicBezTo>
                  <a:pt x="5284091" y="591953"/>
                  <a:pt x="5041394" y="550534"/>
                  <a:pt x="4769330" y="576005"/>
                </a:cubicBezTo>
                <a:cubicBezTo>
                  <a:pt x="4497266" y="601476"/>
                  <a:pt x="4300610" y="565287"/>
                  <a:pt x="4013351" y="576005"/>
                </a:cubicBezTo>
                <a:cubicBezTo>
                  <a:pt x="3726092" y="586723"/>
                  <a:pt x="3537234" y="570314"/>
                  <a:pt x="3394822" y="576005"/>
                </a:cubicBezTo>
                <a:cubicBezTo>
                  <a:pt x="3252410" y="581696"/>
                  <a:pt x="2890208" y="560923"/>
                  <a:pt x="2707568" y="576005"/>
                </a:cubicBezTo>
                <a:cubicBezTo>
                  <a:pt x="2524928" y="591087"/>
                  <a:pt x="2113282" y="542861"/>
                  <a:pt x="1951589" y="576005"/>
                </a:cubicBezTo>
                <a:cubicBezTo>
                  <a:pt x="1789896" y="609149"/>
                  <a:pt x="1464626" y="541052"/>
                  <a:pt x="1126884" y="576005"/>
                </a:cubicBezTo>
                <a:cubicBezTo>
                  <a:pt x="789143" y="610958"/>
                  <a:pt x="440429" y="590265"/>
                  <a:pt x="96003" y="576005"/>
                </a:cubicBezTo>
                <a:cubicBezTo>
                  <a:pt x="47486" y="574561"/>
                  <a:pt x="-7876" y="535306"/>
                  <a:pt x="0" y="480002"/>
                </a:cubicBezTo>
                <a:cubicBezTo>
                  <a:pt x="-16112" y="348937"/>
                  <a:pt x="-6726" y="195451"/>
                  <a:pt x="0" y="96003"/>
                </a:cubicBezTo>
                <a:close/>
              </a:path>
              <a:path w="7064546" h="576005" stroke="0" extrusionOk="0">
                <a:moveTo>
                  <a:pt x="0" y="96003"/>
                </a:moveTo>
                <a:cubicBezTo>
                  <a:pt x="6365" y="49272"/>
                  <a:pt x="45362" y="7896"/>
                  <a:pt x="96003" y="0"/>
                </a:cubicBezTo>
                <a:cubicBezTo>
                  <a:pt x="297096" y="3960"/>
                  <a:pt x="441347" y="5342"/>
                  <a:pt x="645806" y="0"/>
                </a:cubicBezTo>
                <a:cubicBezTo>
                  <a:pt x="850265" y="-5342"/>
                  <a:pt x="976088" y="-3488"/>
                  <a:pt x="1126884" y="0"/>
                </a:cubicBezTo>
                <a:cubicBezTo>
                  <a:pt x="1277680" y="3488"/>
                  <a:pt x="1665582" y="35952"/>
                  <a:pt x="1882863" y="0"/>
                </a:cubicBezTo>
                <a:cubicBezTo>
                  <a:pt x="2100144" y="-35952"/>
                  <a:pt x="2352454" y="-27143"/>
                  <a:pt x="2707568" y="0"/>
                </a:cubicBezTo>
                <a:cubicBezTo>
                  <a:pt x="3062683" y="27143"/>
                  <a:pt x="3176023" y="4974"/>
                  <a:pt x="3326097" y="0"/>
                </a:cubicBezTo>
                <a:cubicBezTo>
                  <a:pt x="3476171" y="-4974"/>
                  <a:pt x="3605583" y="-12129"/>
                  <a:pt x="3875900" y="0"/>
                </a:cubicBezTo>
                <a:cubicBezTo>
                  <a:pt x="4146217" y="12129"/>
                  <a:pt x="4303526" y="4124"/>
                  <a:pt x="4631879" y="0"/>
                </a:cubicBezTo>
                <a:cubicBezTo>
                  <a:pt x="4960232" y="-4124"/>
                  <a:pt x="4962438" y="-7327"/>
                  <a:pt x="5112957" y="0"/>
                </a:cubicBezTo>
                <a:cubicBezTo>
                  <a:pt x="5263476" y="7327"/>
                  <a:pt x="5714347" y="13868"/>
                  <a:pt x="5937662" y="0"/>
                </a:cubicBezTo>
                <a:cubicBezTo>
                  <a:pt x="6160978" y="-13868"/>
                  <a:pt x="6457890" y="-49637"/>
                  <a:pt x="6968543" y="0"/>
                </a:cubicBezTo>
                <a:cubicBezTo>
                  <a:pt x="7021658" y="11789"/>
                  <a:pt x="7064381" y="45939"/>
                  <a:pt x="7064546" y="96003"/>
                </a:cubicBezTo>
                <a:cubicBezTo>
                  <a:pt x="7047596" y="259265"/>
                  <a:pt x="7049016" y="299808"/>
                  <a:pt x="7064546" y="480002"/>
                </a:cubicBezTo>
                <a:cubicBezTo>
                  <a:pt x="7064091" y="536657"/>
                  <a:pt x="7026750" y="569021"/>
                  <a:pt x="6968543" y="576005"/>
                </a:cubicBezTo>
                <a:cubicBezTo>
                  <a:pt x="6681224" y="562498"/>
                  <a:pt x="6577565" y="591233"/>
                  <a:pt x="6281289" y="576005"/>
                </a:cubicBezTo>
                <a:cubicBezTo>
                  <a:pt x="5985013" y="560777"/>
                  <a:pt x="5743496" y="548923"/>
                  <a:pt x="5525310" y="576005"/>
                </a:cubicBezTo>
                <a:cubicBezTo>
                  <a:pt x="5307124" y="603087"/>
                  <a:pt x="5090723" y="562970"/>
                  <a:pt x="4975506" y="576005"/>
                </a:cubicBezTo>
                <a:cubicBezTo>
                  <a:pt x="4860289" y="589040"/>
                  <a:pt x="4606321" y="566971"/>
                  <a:pt x="4288252" y="576005"/>
                </a:cubicBezTo>
                <a:cubicBezTo>
                  <a:pt x="3970183" y="585039"/>
                  <a:pt x="3966272" y="568301"/>
                  <a:pt x="3807175" y="576005"/>
                </a:cubicBezTo>
                <a:cubicBezTo>
                  <a:pt x="3648078" y="583709"/>
                  <a:pt x="3374018" y="557526"/>
                  <a:pt x="3257371" y="576005"/>
                </a:cubicBezTo>
                <a:cubicBezTo>
                  <a:pt x="3140724" y="594484"/>
                  <a:pt x="2911744" y="599183"/>
                  <a:pt x="2776294" y="576005"/>
                </a:cubicBezTo>
                <a:cubicBezTo>
                  <a:pt x="2640844" y="552827"/>
                  <a:pt x="2356205" y="592449"/>
                  <a:pt x="1951589" y="576005"/>
                </a:cubicBezTo>
                <a:cubicBezTo>
                  <a:pt x="1546973" y="559561"/>
                  <a:pt x="1419284" y="580590"/>
                  <a:pt x="1126884" y="576005"/>
                </a:cubicBezTo>
                <a:cubicBezTo>
                  <a:pt x="834485" y="571420"/>
                  <a:pt x="431391" y="560712"/>
                  <a:pt x="96003" y="576005"/>
                </a:cubicBezTo>
                <a:cubicBezTo>
                  <a:pt x="43073" y="578784"/>
                  <a:pt x="2213" y="527548"/>
                  <a:pt x="0" y="480002"/>
                </a:cubicBezTo>
                <a:cubicBezTo>
                  <a:pt x="3308" y="310098"/>
                  <a:pt x="3663" y="261754"/>
                  <a:pt x="0" y="96003"/>
                </a:cubicBezTo>
                <a:close/>
              </a:path>
            </a:pathLst>
          </a:custGeom>
          <a:solidFill>
            <a:schemeClr val="accent1">
              <a:lumMod val="20000"/>
              <a:lumOff val="80000"/>
            </a:schemeClr>
          </a:solidFill>
          <a:ln>
            <a:extLst>
              <a:ext uri="{C807C97D-BFC1-408E-A445-0C87EB9F89A2}">
                <ask:lineSketchStyleProps xmlns:ask="http://schemas.microsoft.com/office/drawing/2018/sketchyshapes" sd="204039804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defRPr/>
            </a:pPr>
            <a:r>
              <a:rPr lang="ar-BH" sz="2600" b="1" dirty="0">
                <a:solidFill>
                  <a:prstClr val="black"/>
                </a:solidFill>
                <a:latin typeface="Sakkal Majalla" panose="02000000000000000000" pitchFamily="2" charset="-78"/>
                <a:cs typeface="Sakkal Majalla" panose="02000000000000000000" pitchFamily="2" charset="-78"/>
              </a:rPr>
              <a:t>اذكر نسب الإمام جعفر الصادق من جهة الأب</a:t>
            </a:r>
            <a:endParaRPr kumimoji="0" lang="en-US" sz="2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21" name="Rectangle: Rounded Corners 20">
            <a:extLst>
              <a:ext uri="{FF2B5EF4-FFF2-40B4-BE49-F238E27FC236}">
                <a16:creationId xmlns:a16="http://schemas.microsoft.com/office/drawing/2014/main" id="{B9417F82-40CC-4A29-8AD0-94C4CDB6B2F2}"/>
              </a:ext>
            </a:extLst>
          </p:cNvPr>
          <p:cNvSpPr/>
          <p:nvPr/>
        </p:nvSpPr>
        <p:spPr>
          <a:xfrm>
            <a:off x="4945069" y="359114"/>
            <a:ext cx="2301855" cy="6739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الإجابة</a:t>
            </a:r>
            <a:endParaRPr kumimoji="0" lang="en-US" sz="36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endParaRPr>
          </a:p>
        </p:txBody>
      </p:sp>
      <p:sp>
        <p:nvSpPr>
          <p:cNvPr id="2" name="Speech Bubble: Rectangle with Corners Rounded 1">
            <a:extLst>
              <a:ext uri="{FF2B5EF4-FFF2-40B4-BE49-F238E27FC236}">
                <a16:creationId xmlns:a16="http://schemas.microsoft.com/office/drawing/2014/main" id="{3000E5B7-C1B8-4E5D-84D8-97BECEE60893}"/>
              </a:ext>
            </a:extLst>
          </p:cNvPr>
          <p:cNvSpPr/>
          <p:nvPr/>
        </p:nvSpPr>
        <p:spPr>
          <a:xfrm>
            <a:off x="705787" y="2613355"/>
            <a:ext cx="1856838" cy="809442"/>
          </a:xfrm>
          <a:prstGeom prst="wedgeRoundRectCallout">
            <a:avLst>
              <a:gd name="adj1" fmla="val -50709"/>
              <a:gd name="adj2" fmla="val 93847"/>
              <a:gd name="adj3" fmla="val 16667"/>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600" b="1" i="0" u="none" strike="noStrike" kern="1200" cap="none" spc="0" normalizeH="0" baseline="0" noProof="0" dirty="0">
                <a:ln>
                  <a:noFill/>
                </a:ln>
                <a:solidFill>
                  <a:srgbClr val="44546A"/>
                </a:solidFill>
                <a:effectLst/>
                <a:uLnTx/>
                <a:uFillTx/>
                <a:latin typeface="Sakkal Majalla" panose="02000000000000000000" pitchFamily="2" charset="-78"/>
                <a:ea typeface="+mn-ea"/>
                <a:cs typeface="Sakkal Majalla" panose="02000000000000000000" pitchFamily="2" charset="-78"/>
              </a:rPr>
              <a:t>هل إجاباتك كانت صحيحة؟</a:t>
            </a:r>
            <a:endParaRPr kumimoji="0" lang="fr-FR" sz="2600" b="1" i="0" u="none" strike="noStrike" kern="1200" cap="none" spc="0" normalizeH="0" baseline="0" noProof="0" dirty="0">
              <a:ln>
                <a:noFill/>
              </a:ln>
              <a:solidFill>
                <a:srgbClr val="44546A"/>
              </a:solidFill>
              <a:effectLst/>
              <a:uLnTx/>
              <a:uFillTx/>
              <a:latin typeface="Sakkal Majalla" panose="02000000000000000000" pitchFamily="2" charset="-78"/>
              <a:ea typeface="+mn-ea"/>
              <a:cs typeface="Sakkal Majalla" panose="02000000000000000000" pitchFamily="2" charset="-78"/>
            </a:endParaRPr>
          </a:p>
        </p:txBody>
      </p:sp>
      <p:sp>
        <p:nvSpPr>
          <p:cNvPr id="20" name="Speech Bubble: Rectangle with Corners Rounded 22">
            <a:extLst>
              <a:ext uri="{FF2B5EF4-FFF2-40B4-BE49-F238E27FC236}">
                <a16:creationId xmlns:a16="http://schemas.microsoft.com/office/drawing/2014/main" id="{A8D66AC9-456E-414D-9C1A-8B641819A75D}"/>
              </a:ext>
            </a:extLst>
          </p:cNvPr>
          <p:cNvSpPr/>
          <p:nvPr/>
        </p:nvSpPr>
        <p:spPr>
          <a:xfrm>
            <a:off x="705787" y="2613355"/>
            <a:ext cx="1856838" cy="815645"/>
          </a:xfrm>
          <a:prstGeom prst="wedgeRoundRectCallout">
            <a:avLst>
              <a:gd name="adj1" fmla="val -50569"/>
              <a:gd name="adj2" fmla="val 94495"/>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600" b="1" i="0" u="none" strike="noStrike" kern="1200" cap="none" spc="0" normalizeH="0" baseline="0" noProof="0" dirty="0">
                <a:ln>
                  <a:noFill/>
                </a:ln>
                <a:solidFill>
                  <a:srgbClr val="44546A"/>
                </a:solidFill>
                <a:effectLst/>
                <a:uLnTx/>
                <a:uFillTx/>
                <a:latin typeface="Sakkal Majalla" panose="02000000000000000000" pitchFamily="2" charset="-78"/>
                <a:ea typeface="+mn-ea"/>
                <a:cs typeface="Sakkal Majalla" panose="02000000000000000000" pitchFamily="2" charset="-78"/>
              </a:rPr>
              <a:t>بارك الله فيك</a:t>
            </a:r>
            <a:endParaRPr kumimoji="0" lang="fr-FR" sz="2600" b="1" i="0" u="none" strike="noStrike" kern="1200" cap="none" spc="0" normalizeH="0" baseline="0" noProof="0" dirty="0">
              <a:ln>
                <a:noFill/>
              </a:ln>
              <a:solidFill>
                <a:srgbClr val="44546A"/>
              </a:solidFill>
              <a:effectLst/>
              <a:uLnTx/>
              <a:uFillTx/>
              <a:latin typeface="Sakkal Majalla" panose="02000000000000000000" pitchFamily="2" charset="-78"/>
              <a:ea typeface="+mn-ea"/>
              <a:cs typeface="Sakkal Majalla" panose="02000000000000000000" pitchFamily="2" charset="-78"/>
            </a:endParaRPr>
          </a:p>
        </p:txBody>
      </p:sp>
      <p:grpSp>
        <p:nvGrpSpPr>
          <p:cNvPr id="23" name="Group 22">
            <a:extLst>
              <a:ext uri="{FF2B5EF4-FFF2-40B4-BE49-F238E27FC236}">
                <a16:creationId xmlns:a16="http://schemas.microsoft.com/office/drawing/2014/main" id="{A994003A-8962-4E3C-A3E1-3AA337BF1CD8}"/>
              </a:ext>
            </a:extLst>
          </p:cNvPr>
          <p:cNvGrpSpPr/>
          <p:nvPr/>
        </p:nvGrpSpPr>
        <p:grpSpPr>
          <a:xfrm>
            <a:off x="309489" y="6418912"/>
            <a:ext cx="11459469" cy="423042"/>
            <a:chOff x="309489" y="6418912"/>
            <a:chExt cx="11459469" cy="423042"/>
          </a:xfrm>
        </p:grpSpPr>
        <p:cxnSp>
          <p:nvCxnSpPr>
            <p:cNvPr id="28" name="Straight Connector 27">
              <a:extLst>
                <a:ext uri="{FF2B5EF4-FFF2-40B4-BE49-F238E27FC236}">
                  <a16:creationId xmlns:a16="http://schemas.microsoft.com/office/drawing/2014/main" id="{9142BF47-68A7-4680-82A7-CA5A777CEBB4}"/>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05F019D5-8BB7-41CC-A33D-F601867ED875}"/>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6" name="Rectangle: Rounded Corners 5">
            <a:extLst>
              <a:ext uri="{FF2B5EF4-FFF2-40B4-BE49-F238E27FC236}">
                <a16:creationId xmlns:a16="http://schemas.microsoft.com/office/drawing/2014/main" id="{850099B5-AAF5-404A-B3FC-BFE2A9DEE3B1}"/>
              </a:ext>
            </a:extLst>
          </p:cNvPr>
          <p:cNvSpPr/>
          <p:nvPr/>
        </p:nvSpPr>
        <p:spPr>
          <a:xfrm>
            <a:off x="5546194" y="3091913"/>
            <a:ext cx="3786360" cy="703382"/>
          </a:xfrm>
          <a:prstGeom prst="roundRect">
            <a:avLst/>
          </a:prstGeom>
          <a:solidFill>
            <a:schemeClr val="accent2">
              <a:lumMod val="20000"/>
              <a:lumOff val="80000"/>
            </a:schemeClr>
          </a:solidFill>
          <a:ln>
            <a:solidFill>
              <a:schemeClr val="accent4">
                <a:lumMod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spcBef>
                <a:spcPts val="0"/>
              </a:spcBef>
              <a:spcAft>
                <a:spcPts val="0"/>
              </a:spcAft>
              <a:buClrTx/>
              <a:buSzTx/>
              <a:buFontTx/>
              <a:buNone/>
              <a:tabLst/>
              <a:defRPr/>
            </a:pPr>
            <a:r>
              <a:rPr kumimoji="0" lang="ar-BH" sz="2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بن محمد</a:t>
            </a:r>
            <a:r>
              <a:rPr kumimoji="0" lang="ar-BH" sz="2600" b="1" i="0" u="none" strike="noStrike" kern="1200" cap="none" spc="0" normalizeH="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الباقر </a:t>
            </a:r>
            <a:r>
              <a:rPr kumimoji="0" lang="ar-BH" sz="2600" b="1" i="0" u="none" strike="noStrike" kern="1200" cap="none" spc="0" normalizeH="0" noProof="0" dirty="0">
                <a:ln>
                  <a:noFill/>
                </a:ln>
                <a:solidFill>
                  <a:prstClr val="black"/>
                </a:solidFill>
                <a:effectLst/>
                <a:uLnTx/>
                <a:uFillTx/>
                <a:latin typeface="Sakkal Majalla" panose="02000000000000000000" pitchFamily="2" charset="-78"/>
                <a:ea typeface="+mn-ea"/>
                <a:cs typeface="Sakkal Majalla" panose="02000000000000000000" pitchFamily="2" charset="-78"/>
                <a:sym typeface="AGA Arabesque" panose="05010101010101010101" pitchFamily="2" charset="2"/>
              </a:rPr>
              <a:t></a:t>
            </a:r>
            <a:endParaRPr kumimoji="0" lang="ar-BH"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3" name="Rectangle: Rounded Corners 12">
            <a:extLst>
              <a:ext uri="{FF2B5EF4-FFF2-40B4-BE49-F238E27FC236}">
                <a16:creationId xmlns:a16="http://schemas.microsoft.com/office/drawing/2014/main" id="{C9AD5975-1222-47C4-AC6C-9076D57C5EB7}"/>
              </a:ext>
            </a:extLst>
          </p:cNvPr>
          <p:cNvSpPr/>
          <p:nvPr/>
        </p:nvSpPr>
        <p:spPr>
          <a:xfrm>
            <a:off x="4099689" y="3938084"/>
            <a:ext cx="3786360" cy="703382"/>
          </a:xfrm>
          <a:prstGeom prst="roundRect">
            <a:avLst/>
          </a:prstGeom>
          <a:solidFill>
            <a:schemeClr val="accent6">
              <a:lumMod val="20000"/>
              <a:lumOff val="80000"/>
            </a:schemeClr>
          </a:solidFill>
          <a:ln>
            <a:solidFill>
              <a:schemeClr val="accent6">
                <a:lumMod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spcBef>
                <a:spcPts val="0"/>
              </a:spcBef>
              <a:spcAft>
                <a:spcPts val="0"/>
              </a:spcAft>
              <a:buClrTx/>
              <a:buSzTx/>
              <a:buFontTx/>
              <a:buNone/>
              <a:tabLst/>
              <a:defRPr/>
            </a:pPr>
            <a:r>
              <a:rPr lang="ar-BH" sz="2600" b="1" dirty="0">
                <a:solidFill>
                  <a:prstClr val="black"/>
                </a:solidFill>
                <a:latin typeface="Sakkal Majalla" panose="02000000000000000000" pitchFamily="2" charset="-78"/>
                <a:cs typeface="Sakkal Majalla" panose="02000000000000000000" pitchFamily="2" charset="-78"/>
              </a:rPr>
              <a:t>بن علي زين العابدين </a:t>
            </a:r>
            <a:r>
              <a:rPr lang="ar-BH" sz="2600" b="1" dirty="0">
                <a:solidFill>
                  <a:prstClr val="black"/>
                </a:solidFill>
                <a:latin typeface="Sakkal Majalla" panose="02000000000000000000" pitchFamily="2" charset="-78"/>
                <a:cs typeface="Sakkal Majalla" panose="02000000000000000000" pitchFamily="2" charset="-78"/>
                <a:sym typeface="AGA Arabesque" panose="05010101010101010101" pitchFamily="2" charset="2"/>
              </a:rPr>
              <a:t></a:t>
            </a:r>
            <a:endParaRPr kumimoji="0" lang="en-US"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6" name="Rectangle: Rounded Corners 15">
            <a:extLst>
              <a:ext uri="{FF2B5EF4-FFF2-40B4-BE49-F238E27FC236}">
                <a16:creationId xmlns:a16="http://schemas.microsoft.com/office/drawing/2014/main" id="{3A3FD02D-A2CB-4AB4-8A66-5494EF3F9622}"/>
              </a:ext>
            </a:extLst>
          </p:cNvPr>
          <p:cNvSpPr/>
          <p:nvPr/>
        </p:nvSpPr>
        <p:spPr>
          <a:xfrm>
            <a:off x="2204589" y="4778743"/>
            <a:ext cx="3790201" cy="703382"/>
          </a:xfrm>
          <a:prstGeom prst="roundRect">
            <a:avLst/>
          </a:prstGeom>
          <a:solidFill>
            <a:schemeClr val="accent2">
              <a:lumMod val="40000"/>
              <a:lumOff val="60000"/>
            </a:schemeClr>
          </a:solidFill>
          <a:ln>
            <a:solidFill>
              <a:schemeClr val="accent2">
                <a:lumMod val="7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spcBef>
                <a:spcPts val="0"/>
              </a:spcBef>
              <a:spcAft>
                <a:spcPts val="0"/>
              </a:spcAft>
              <a:buClrTx/>
              <a:buSzTx/>
              <a:buFontTx/>
              <a:buNone/>
              <a:tabLst/>
              <a:defRPr/>
            </a:pPr>
            <a:r>
              <a:rPr lang="ar-BH" sz="2600" b="1" noProof="0" dirty="0">
                <a:solidFill>
                  <a:prstClr val="black"/>
                </a:solidFill>
                <a:latin typeface="Sakkal Majalla" panose="02000000000000000000" pitchFamily="2" charset="-78"/>
                <a:cs typeface="Sakkal Majalla" panose="02000000000000000000" pitchFamily="2" charset="-78"/>
              </a:rPr>
              <a:t>بن الحسين بن علي </a:t>
            </a:r>
            <a:r>
              <a:rPr lang="ar-BH" sz="2600" b="1" noProof="0" dirty="0">
                <a:solidFill>
                  <a:prstClr val="black"/>
                </a:solidFill>
                <a:latin typeface="Sakkal Majalla" panose="02000000000000000000" pitchFamily="2" charset="-78"/>
                <a:cs typeface="Sakkal Majalla" panose="02000000000000000000" pitchFamily="2" charset="-78"/>
                <a:sym typeface="AGA Arabesque" panose="05010101010101010101" pitchFamily="2" charset="2"/>
              </a:rPr>
              <a:t></a:t>
            </a:r>
            <a:endParaRPr kumimoji="0" lang="en-US" sz="25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0" name="Rectangle: Rounded Corners 15">
            <a:extLst>
              <a:ext uri="{FF2B5EF4-FFF2-40B4-BE49-F238E27FC236}">
                <a16:creationId xmlns:a16="http://schemas.microsoft.com/office/drawing/2014/main" id="{3A3FD02D-A2CB-4AB4-8A66-5494EF3F9622}"/>
              </a:ext>
            </a:extLst>
          </p:cNvPr>
          <p:cNvSpPr/>
          <p:nvPr/>
        </p:nvSpPr>
        <p:spPr>
          <a:xfrm>
            <a:off x="309489" y="5619402"/>
            <a:ext cx="3790201" cy="703382"/>
          </a:xfrm>
          <a:prstGeom prst="roundRect">
            <a:avLst/>
          </a:prstGeom>
          <a:solidFill>
            <a:schemeClr val="accent4">
              <a:lumMod val="20000"/>
              <a:lumOff val="80000"/>
            </a:schemeClr>
          </a:solidFill>
          <a:ln>
            <a:solidFill>
              <a:schemeClr val="accent4">
                <a:lumMod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spcBef>
                <a:spcPts val="0"/>
              </a:spcBef>
              <a:spcAft>
                <a:spcPts val="0"/>
              </a:spcAft>
              <a:buClrTx/>
              <a:buSzTx/>
              <a:buFontTx/>
              <a:buNone/>
              <a:tabLst/>
              <a:defRPr/>
            </a:pPr>
            <a:r>
              <a:rPr lang="ar-BH" sz="2600" b="1" noProof="0" dirty="0">
                <a:solidFill>
                  <a:prstClr val="black"/>
                </a:solidFill>
                <a:latin typeface="Sakkal Majalla" panose="02000000000000000000" pitchFamily="2" charset="-78"/>
                <a:cs typeface="Sakkal Majalla" panose="02000000000000000000" pitchFamily="2" charset="-78"/>
              </a:rPr>
              <a:t>بن علي بن أبي طالب </a:t>
            </a:r>
            <a:r>
              <a:rPr lang="ar-BH" sz="2600" b="1" noProof="0" dirty="0">
                <a:solidFill>
                  <a:prstClr val="black"/>
                </a:solidFill>
                <a:latin typeface="Sakkal Majalla" panose="02000000000000000000" pitchFamily="2" charset="-78"/>
                <a:cs typeface="Sakkal Majalla" panose="02000000000000000000" pitchFamily="2" charset="-78"/>
                <a:sym typeface="AGA Arabesque" panose="05010101010101010101" pitchFamily="2" charset="2"/>
              </a:rPr>
              <a:t></a:t>
            </a:r>
            <a:endParaRPr kumimoji="0" lang="en-US" sz="25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02482C8A-CC5C-44EB-80C8-2DC16C3C8B14}"/>
              </a:ext>
            </a:extLst>
          </p:cNvPr>
          <p:cNvSpPr/>
          <p:nvPr/>
        </p:nvSpPr>
        <p:spPr>
          <a:xfrm>
            <a:off x="7439374" y="2245742"/>
            <a:ext cx="3786360" cy="703382"/>
          </a:xfrm>
          <a:prstGeom prst="roundRect">
            <a:avLst/>
          </a:prstGeom>
          <a:solidFill>
            <a:schemeClr val="tx2">
              <a:lumMod val="20000"/>
              <a:lumOff val="80000"/>
            </a:schemeClr>
          </a:solidFill>
          <a:ln>
            <a:solidFill>
              <a:schemeClr val="tx2">
                <a:lumMod val="7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spcBef>
                <a:spcPts val="0"/>
              </a:spcBef>
              <a:spcAft>
                <a:spcPts val="0"/>
              </a:spcAft>
              <a:buClrTx/>
              <a:buSzTx/>
              <a:buFontTx/>
              <a:buNone/>
              <a:tabLst/>
              <a:defRPr/>
            </a:pPr>
            <a:r>
              <a:rPr kumimoji="0" lang="ar-BH" sz="2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هو أبو</a:t>
            </a:r>
            <a:r>
              <a:rPr kumimoji="0" lang="ar-BH" sz="2600" b="1" i="0" u="none" strike="noStrike" kern="1200" cap="none" spc="0" normalizeH="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عبد الله جعفر</a:t>
            </a:r>
            <a:endParaRPr kumimoji="0" lang="ar-BH"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22" name="Title 1">
            <a:extLst>
              <a:ext uri="{FF2B5EF4-FFF2-40B4-BE49-F238E27FC236}">
                <a16:creationId xmlns:a16="http://schemas.microsoft.com/office/drawing/2014/main" id="{0A30FBBC-2136-4D0F-AD6B-29F911A13E86}"/>
              </a:ext>
            </a:extLst>
          </p:cNvPr>
          <p:cNvSpPr txBox="1">
            <a:spLocks/>
          </p:cNvSpPr>
          <p:nvPr/>
        </p:nvSpPr>
        <p:spPr>
          <a:xfrm>
            <a:off x="149226" y="76448"/>
            <a:ext cx="2965933"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BH" sz="20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الإمام جعفر الصادق (دين 214)</a:t>
            </a:r>
          </a:p>
        </p:txBody>
      </p:sp>
    </p:spTree>
    <p:extLst>
      <p:ext uri="{BB962C8B-B14F-4D97-AF65-F5344CB8AC3E}">
        <p14:creationId xmlns:p14="http://schemas.microsoft.com/office/powerpoint/2010/main" val="9453406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2000"/>
                                        <p:tgtEl>
                                          <p:spTgt spid="1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2000"/>
                                        <p:tgtEl>
                                          <p:spTgt spid="19"/>
                                        </p:tgtEl>
                                      </p:cBhvr>
                                    </p:animEffect>
                                    <p:anim calcmode="lin" valueType="num">
                                      <p:cBhvr>
                                        <p:cTn id="29" dur="2000" fill="hold"/>
                                        <p:tgtEl>
                                          <p:spTgt spid="19"/>
                                        </p:tgtEl>
                                        <p:attrNameLst>
                                          <p:attrName>ppt_x</p:attrName>
                                        </p:attrNameLst>
                                      </p:cBhvr>
                                      <p:tavLst>
                                        <p:tav tm="0">
                                          <p:val>
                                            <p:strVal val="#ppt_x"/>
                                          </p:val>
                                        </p:tav>
                                        <p:tav tm="100000">
                                          <p:val>
                                            <p:strVal val="#ppt_x"/>
                                          </p:val>
                                        </p:tav>
                                      </p:tavLst>
                                    </p:anim>
                                    <p:anim calcmode="lin" valueType="num">
                                      <p:cBhvr>
                                        <p:cTn id="30" dur="2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580">
                                          <p:stCondLst>
                                            <p:cond delay="0"/>
                                          </p:stCondLst>
                                        </p:cTn>
                                        <p:tgtEl>
                                          <p:spTgt spid="21"/>
                                        </p:tgtEl>
                                      </p:cBhvr>
                                    </p:animEffect>
                                    <p:anim calcmode="lin" valueType="num">
                                      <p:cBhvr>
                                        <p:cTn id="3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1" dur="26">
                                          <p:stCondLst>
                                            <p:cond delay="650"/>
                                          </p:stCondLst>
                                        </p:cTn>
                                        <p:tgtEl>
                                          <p:spTgt spid="21"/>
                                        </p:tgtEl>
                                      </p:cBhvr>
                                      <p:to x="100000" y="60000"/>
                                    </p:animScale>
                                    <p:animScale>
                                      <p:cBhvr>
                                        <p:cTn id="42" dur="166" decel="50000">
                                          <p:stCondLst>
                                            <p:cond delay="676"/>
                                          </p:stCondLst>
                                        </p:cTn>
                                        <p:tgtEl>
                                          <p:spTgt spid="21"/>
                                        </p:tgtEl>
                                      </p:cBhvr>
                                      <p:to x="100000" y="100000"/>
                                    </p:animScale>
                                    <p:animScale>
                                      <p:cBhvr>
                                        <p:cTn id="43" dur="26">
                                          <p:stCondLst>
                                            <p:cond delay="1312"/>
                                          </p:stCondLst>
                                        </p:cTn>
                                        <p:tgtEl>
                                          <p:spTgt spid="21"/>
                                        </p:tgtEl>
                                      </p:cBhvr>
                                      <p:to x="100000" y="80000"/>
                                    </p:animScale>
                                    <p:animScale>
                                      <p:cBhvr>
                                        <p:cTn id="44" dur="166" decel="50000">
                                          <p:stCondLst>
                                            <p:cond delay="1338"/>
                                          </p:stCondLst>
                                        </p:cTn>
                                        <p:tgtEl>
                                          <p:spTgt spid="21"/>
                                        </p:tgtEl>
                                      </p:cBhvr>
                                      <p:to x="100000" y="100000"/>
                                    </p:animScale>
                                    <p:animScale>
                                      <p:cBhvr>
                                        <p:cTn id="45" dur="26">
                                          <p:stCondLst>
                                            <p:cond delay="1642"/>
                                          </p:stCondLst>
                                        </p:cTn>
                                        <p:tgtEl>
                                          <p:spTgt spid="21"/>
                                        </p:tgtEl>
                                      </p:cBhvr>
                                      <p:to x="100000" y="90000"/>
                                    </p:animScale>
                                    <p:animScale>
                                      <p:cBhvr>
                                        <p:cTn id="46" dur="166" decel="50000">
                                          <p:stCondLst>
                                            <p:cond delay="1668"/>
                                          </p:stCondLst>
                                        </p:cTn>
                                        <p:tgtEl>
                                          <p:spTgt spid="21"/>
                                        </p:tgtEl>
                                      </p:cBhvr>
                                      <p:to x="100000" y="100000"/>
                                    </p:animScale>
                                    <p:animScale>
                                      <p:cBhvr>
                                        <p:cTn id="47" dur="26">
                                          <p:stCondLst>
                                            <p:cond delay="1808"/>
                                          </p:stCondLst>
                                        </p:cTn>
                                        <p:tgtEl>
                                          <p:spTgt spid="21"/>
                                        </p:tgtEl>
                                      </p:cBhvr>
                                      <p:to x="100000" y="95000"/>
                                    </p:animScale>
                                    <p:animScale>
                                      <p:cBhvr>
                                        <p:cTn id="48" dur="166" decel="50000">
                                          <p:stCondLst>
                                            <p:cond delay="1834"/>
                                          </p:stCondLst>
                                        </p:cTn>
                                        <p:tgtEl>
                                          <p:spTgt spid="21"/>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2000"/>
                                        <p:tgtEl>
                                          <p:spTgt spid="6"/>
                                        </p:tgtEl>
                                      </p:cBhvr>
                                    </p:animEffect>
                                    <p:anim calcmode="lin" valueType="num">
                                      <p:cBhvr>
                                        <p:cTn id="54" dur="2000" fill="hold"/>
                                        <p:tgtEl>
                                          <p:spTgt spid="6"/>
                                        </p:tgtEl>
                                        <p:attrNameLst>
                                          <p:attrName>ppt_x</p:attrName>
                                        </p:attrNameLst>
                                      </p:cBhvr>
                                      <p:tavLst>
                                        <p:tav tm="0">
                                          <p:val>
                                            <p:strVal val="#ppt_x"/>
                                          </p:val>
                                        </p:tav>
                                        <p:tav tm="100000">
                                          <p:val>
                                            <p:strVal val="#ppt_x"/>
                                          </p:val>
                                        </p:tav>
                                      </p:tavLst>
                                    </p:anim>
                                    <p:anim calcmode="lin" valueType="num">
                                      <p:cBhvr>
                                        <p:cTn id="55"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2000"/>
                                        <p:tgtEl>
                                          <p:spTgt spid="13"/>
                                        </p:tgtEl>
                                      </p:cBhvr>
                                    </p:animEffect>
                                    <p:anim calcmode="lin" valueType="num">
                                      <p:cBhvr>
                                        <p:cTn id="61" dur="2000" fill="hold"/>
                                        <p:tgtEl>
                                          <p:spTgt spid="13"/>
                                        </p:tgtEl>
                                        <p:attrNameLst>
                                          <p:attrName>ppt_x</p:attrName>
                                        </p:attrNameLst>
                                      </p:cBhvr>
                                      <p:tavLst>
                                        <p:tav tm="0">
                                          <p:val>
                                            <p:strVal val="#ppt_x"/>
                                          </p:val>
                                        </p:tav>
                                        <p:tav tm="100000">
                                          <p:val>
                                            <p:strVal val="#ppt_x"/>
                                          </p:val>
                                        </p:tav>
                                      </p:tavLst>
                                    </p:anim>
                                    <p:anim calcmode="lin" valueType="num">
                                      <p:cBhvr>
                                        <p:cTn id="62"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2000"/>
                                        <p:tgtEl>
                                          <p:spTgt spid="16"/>
                                        </p:tgtEl>
                                      </p:cBhvr>
                                    </p:animEffect>
                                    <p:anim calcmode="lin" valueType="num">
                                      <p:cBhvr>
                                        <p:cTn id="68" dur="2000" fill="hold"/>
                                        <p:tgtEl>
                                          <p:spTgt spid="16"/>
                                        </p:tgtEl>
                                        <p:attrNameLst>
                                          <p:attrName>ppt_x</p:attrName>
                                        </p:attrNameLst>
                                      </p:cBhvr>
                                      <p:tavLst>
                                        <p:tav tm="0">
                                          <p:val>
                                            <p:strVal val="#ppt_x"/>
                                          </p:val>
                                        </p:tav>
                                        <p:tav tm="100000">
                                          <p:val>
                                            <p:strVal val="#ppt_x"/>
                                          </p:val>
                                        </p:tav>
                                      </p:tavLst>
                                    </p:anim>
                                    <p:anim calcmode="lin" valueType="num">
                                      <p:cBhvr>
                                        <p:cTn id="69" dur="2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2000"/>
                                        <p:tgtEl>
                                          <p:spTgt spid="30"/>
                                        </p:tgtEl>
                                      </p:cBhvr>
                                    </p:animEffect>
                                    <p:anim calcmode="lin" valueType="num">
                                      <p:cBhvr>
                                        <p:cTn id="75" dur="2000" fill="hold"/>
                                        <p:tgtEl>
                                          <p:spTgt spid="30"/>
                                        </p:tgtEl>
                                        <p:attrNameLst>
                                          <p:attrName>ppt_x</p:attrName>
                                        </p:attrNameLst>
                                      </p:cBhvr>
                                      <p:tavLst>
                                        <p:tav tm="0">
                                          <p:val>
                                            <p:strVal val="#ppt_x"/>
                                          </p:val>
                                        </p:tav>
                                        <p:tav tm="100000">
                                          <p:val>
                                            <p:strVal val="#ppt_x"/>
                                          </p:val>
                                        </p:tav>
                                      </p:tavLst>
                                    </p:anim>
                                    <p:anim calcmode="lin" valueType="num">
                                      <p:cBhvr>
                                        <p:cTn id="76" dur="2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grpId="0" nodeType="click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wipe(down)">
                                      <p:cBhvr>
                                        <p:cTn id="81" dur="580">
                                          <p:stCondLst>
                                            <p:cond delay="0"/>
                                          </p:stCondLst>
                                        </p:cTn>
                                        <p:tgtEl>
                                          <p:spTgt spid="2"/>
                                        </p:tgtEl>
                                      </p:cBhvr>
                                    </p:animEffect>
                                    <p:anim calcmode="lin" valueType="num">
                                      <p:cBhvr>
                                        <p:cTn id="8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87" dur="26">
                                          <p:stCondLst>
                                            <p:cond delay="650"/>
                                          </p:stCondLst>
                                        </p:cTn>
                                        <p:tgtEl>
                                          <p:spTgt spid="2"/>
                                        </p:tgtEl>
                                      </p:cBhvr>
                                      <p:to x="100000" y="60000"/>
                                    </p:animScale>
                                    <p:animScale>
                                      <p:cBhvr>
                                        <p:cTn id="88" dur="166" decel="50000">
                                          <p:stCondLst>
                                            <p:cond delay="676"/>
                                          </p:stCondLst>
                                        </p:cTn>
                                        <p:tgtEl>
                                          <p:spTgt spid="2"/>
                                        </p:tgtEl>
                                      </p:cBhvr>
                                      <p:to x="100000" y="100000"/>
                                    </p:animScale>
                                    <p:animScale>
                                      <p:cBhvr>
                                        <p:cTn id="89" dur="26">
                                          <p:stCondLst>
                                            <p:cond delay="1312"/>
                                          </p:stCondLst>
                                        </p:cTn>
                                        <p:tgtEl>
                                          <p:spTgt spid="2"/>
                                        </p:tgtEl>
                                      </p:cBhvr>
                                      <p:to x="100000" y="80000"/>
                                    </p:animScale>
                                    <p:animScale>
                                      <p:cBhvr>
                                        <p:cTn id="90" dur="166" decel="50000">
                                          <p:stCondLst>
                                            <p:cond delay="1338"/>
                                          </p:stCondLst>
                                        </p:cTn>
                                        <p:tgtEl>
                                          <p:spTgt spid="2"/>
                                        </p:tgtEl>
                                      </p:cBhvr>
                                      <p:to x="100000" y="100000"/>
                                    </p:animScale>
                                    <p:animScale>
                                      <p:cBhvr>
                                        <p:cTn id="91" dur="26">
                                          <p:stCondLst>
                                            <p:cond delay="1642"/>
                                          </p:stCondLst>
                                        </p:cTn>
                                        <p:tgtEl>
                                          <p:spTgt spid="2"/>
                                        </p:tgtEl>
                                      </p:cBhvr>
                                      <p:to x="100000" y="90000"/>
                                    </p:animScale>
                                    <p:animScale>
                                      <p:cBhvr>
                                        <p:cTn id="92" dur="166" decel="50000">
                                          <p:stCondLst>
                                            <p:cond delay="1668"/>
                                          </p:stCondLst>
                                        </p:cTn>
                                        <p:tgtEl>
                                          <p:spTgt spid="2"/>
                                        </p:tgtEl>
                                      </p:cBhvr>
                                      <p:to x="100000" y="100000"/>
                                    </p:animScale>
                                    <p:animScale>
                                      <p:cBhvr>
                                        <p:cTn id="93" dur="26">
                                          <p:stCondLst>
                                            <p:cond delay="1808"/>
                                          </p:stCondLst>
                                        </p:cTn>
                                        <p:tgtEl>
                                          <p:spTgt spid="2"/>
                                        </p:tgtEl>
                                      </p:cBhvr>
                                      <p:to x="100000" y="95000"/>
                                    </p:animScale>
                                    <p:animScale>
                                      <p:cBhvr>
                                        <p:cTn id="94" dur="166" decel="50000">
                                          <p:stCondLst>
                                            <p:cond delay="1834"/>
                                          </p:stCondLst>
                                        </p:cTn>
                                        <p:tgtEl>
                                          <p:spTgt spid="2"/>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26" presetClass="entr" presetSubtype="0" fill="hold" grpId="0" nodeType="click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wipe(down)">
                                      <p:cBhvr>
                                        <p:cTn id="99" dur="580">
                                          <p:stCondLst>
                                            <p:cond delay="0"/>
                                          </p:stCondLst>
                                        </p:cTn>
                                        <p:tgtEl>
                                          <p:spTgt spid="20"/>
                                        </p:tgtEl>
                                      </p:cBhvr>
                                    </p:animEffect>
                                    <p:anim calcmode="lin" valueType="num">
                                      <p:cBhvr>
                                        <p:cTn id="10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05" dur="26">
                                          <p:stCondLst>
                                            <p:cond delay="650"/>
                                          </p:stCondLst>
                                        </p:cTn>
                                        <p:tgtEl>
                                          <p:spTgt spid="20"/>
                                        </p:tgtEl>
                                      </p:cBhvr>
                                      <p:to x="100000" y="60000"/>
                                    </p:animScale>
                                    <p:animScale>
                                      <p:cBhvr>
                                        <p:cTn id="106" dur="166" decel="50000">
                                          <p:stCondLst>
                                            <p:cond delay="676"/>
                                          </p:stCondLst>
                                        </p:cTn>
                                        <p:tgtEl>
                                          <p:spTgt spid="20"/>
                                        </p:tgtEl>
                                      </p:cBhvr>
                                      <p:to x="100000" y="100000"/>
                                    </p:animScale>
                                    <p:animScale>
                                      <p:cBhvr>
                                        <p:cTn id="107" dur="26">
                                          <p:stCondLst>
                                            <p:cond delay="1312"/>
                                          </p:stCondLst>
                                        </p:cTn>
                                        <p:tgtEl>
                                          <p:spTgt spid="20"/>
                                        </p:tgtEl>
                                      </p:cBhvr>
                                      <p:to x="100000" y="80000"/>
                                    </p:animScale>
                                    <p:animScale>
                                      <p:cBhvr>
                                        <p:cTn id="108" dur="166" decel="50000">
                                          <p:stCondLst>
                                            <p:cond delay="1338"/>
                                          </p:stCondLst>
                                        </p:cTn>
                                        <p:tgtEl>
                                          <p:spTgt spid="20"/>
                                        </p:tgtEl>
                                      </p:cBhvr>
                                      <p:to x="100000" y="100000"/>
                                    </p:animScale>
                                    <p:animScale>
                                      <p:cBhvr>
                                        <p:cTn id="109" dur="26">
                                          <p:stCondLst>
                                            <p:cond delay="1642"/>
                                          </p:stCondLst>
                                        </p:cTn>
                                        <p:tgtEl>
                                          <p:spTgt spid="20"/>
                                        </p:tgtEl>
                                      </p:cBhvr>
                                      <p:to x="100000" y="90000"/>
                                    </p:animScale>
                                    <p:animScale>
                                      <p:cBhvr>
                                        <p:cTn id="110" dur="166" decel="50000">
                                          <p:stCondLst>
                                            <p:cond delay="1668"/>
                                          </p:stCondLst>
                                        </p:cTn>
                                        <p:tgtEl>
                                          <p:spTgt spid="20"/>
                                        </p:tgtEl>
                                      </p:cBhvr>
                                      <p:to x="100000" y="100000"/>
                                    </p:animScale>
                                    <p:animScale>
                                      <p:cBhvr>
                                        <p:cTn id="111" dur="26">
                                          <p:stCondLst>
                                            <p:cond delay="1808"/>
                                          </p:stCondLst>
                                        </p:cTn>
                                        <p:tgtEl>
                                          <p:spTgt spid="20"/>
                                        </p:tgtEl>
                                      </p:cBhvr>
                                      <p:to x="100000" y="95000"/>
                                    </p:animScale>
                                    <p:animScale>
                                      <p:cBhvr>
                                        <p:cTn id="112"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21" grpId="0" animBg="1"/>
      <p:bldP spid="2" grpId="0" animBg="1"/>
      <p:bldP spid="20" grpId="0" animBg="1"/>
      <p:bldP spid="6" grpId="0" animBg="1"/>
      <p:bldP spid="13" grpId="0" animBg="1"/>
      <p:bldP spid="16" grpId="0" animBg="1"/>
      <p:bldP spid="30"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BF447CD-F4FE-4375-8617-D1AED25C9CDE}"/>
              </a:ext>
            </a:extLst>
          </p:cNvPr>
          <p:cNvSpPr txBox="1">
            <a:spLocks/>
          </p:cNvSpPr>
          <p:nvPr/>
        </p:nvSpPr>
        <p:spPr>
          <a:xfrm>
            <a:off x="4845599" y="761558"/>
            <a:ext cx="2500800" cy="667599"/>
          </a:xfrm>
          <a:prstGeom prst="rect">
            <a:avLst/>
          </a:prstGeom>
          <a:solidFill>
            <a:schemeClr val="accent6">
              <a:lumMod val="20000"/>
              <a:lumOff val="80000"/>
            </a:schemeClr>
          </a:solidFill>
          <a:ln>
            <a:solidFill>
              <a:schemeClr val="accent6">
                <a:lumMod val="20000"/>
                <a:lumOff val="8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90000"/>
              </a:lnSpc>
              <a:spcBef>
                <a:spcPct val="0"/>
              </a:spcBef>
              <a:spcAft>
                <a:spcPts val="0"/>
              </a:spcAft>
              <a:buClrTx/>
              <a:buSzTx/>
              <a:buFontTx/>
              <a:buNone/>
              <a:tabLst/>
              <a:defRPr/>
            </a:pPr>
            <a:r>
              <a:rPr kumimoji="0" lang="ar-BH" sz="36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عِلْمُهُ</a:t>
            </a:r>
            <a:endParaRPr kumimoji="0" lang="en-US" sz="36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endParaRPr>
          </a:p>
        </p:txBody>
      </p:sp>
      <p:sp>
        <p:nvSpPr>
          <p:cNvPr id="13" name="Rectangle: Rounded Corners 12">
            <a:extLst>
              <a:ext uri="{FF2B5EF4-FFF2-40B4-BE49-F238E27FC236}">
                <a16:creationId xmlns:a16="http://schemas.microsoft.com/office/drawing/2014/main" id="{DFB9D6E1-BEA0-4891-93DD-FC404327F93B}"/>
              </a:ext>
            </a:extLst>
          </p:cNvPr>
          <p:cNvSpPr/>
          <p:nvPr/>
        </p:nvSpPr>
        <p:spPr>
          <a:xfrm>
            <a:off x="366265" y="1872013"/>
            <a:ext cx="11459469" cy="4048339"/>
          </a:xfrm>
          <a:prstGeom prst="roundRect">
            <a:avLst/>
          </a:prstGeom>
          <a:solidFill>
            <a:schemeClr val="bg1"/>
          </a:solidFill>
          <a:ln w="381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lnSpc>
                <a:spcPct val="150000"/>
              </a:lnSpc>
              <a:spcBef>
                <a:spcPts val="1000"/>
              </a:spcBef>
              <a:defRPr/>
            </a:pPr>
            <a:r>
              <a:rPr lang="ar-BH" sz="2800" b="1" dirty="0">
                <a:solidFill>
                  <a:schemeClr val="tx1"/>
                </a:solidFill>
                <a:latin typeface="Sakkal Majalla" panose="02000000000000000000" pitchFamily="2" charset="-78"/>
                <a:cs typeface="Sakkal Majalla" panose="02000000000000000000" pitchFamily="2" charset="-78"/>
              </a:rPr>
              <a:t>أقبل جعفر الصادق على العلم والتعلُّم بعقله وقلبه معًا، ولم يدَّخر جُهدًا في طلبه، حفظ القرآن ودرس علومه، ودرس الحديث والفقه من كل نواحيه، حتى صار إمام عصره في العلم والمعرفة، وليس أَدَلَّ على ذلك من أن يأخذ عنه أئمة في العلم من أمثال أبي حنيفة ومالك، ولم يقتصر علمه على علوم الشريعة فحسب، بل تعدّاها إلى دراسة علم الكون والفلك، وتذكر بعض المصادر أن جابر بن حيّان كان تلميذًا له في هذا المجال، وهو الذي ألَّف كتابًا في أَلْفِ ورقةٍ ضمنها رسائل جعفر الصادق التي تبلغ خمسمائة رسالة.</a:t>
            </a:r>
            <a:endParaRPr kumimoji="0" lang="ar-SA" sz="2800" b="1" i="0" u="none" strike="noStrike" kern="1200" cap="none" spc="0" normalizeH="0" baseline="0" noProof="0" dirty="0">
              <a:ln>
                <a:noFill/>
              </a:ln>
              <a:solidFill>
                <a:schemeClr val="tx1"/>
              </a:solidFill>
              <a:effectLst/>
              <a:uLnTx/>
              <a:uFillTx/>
              <a:latin typeface="Sakkal Majalla" panose="02000000000000000000" pitchFamily="2" charset="-78"/>
              <a:cs typeface="Sakkal Majalla" panose="02000000000000000000" pitchFamily="2" charset="-78"/>
            </a:endParaRPr>
          </a:p>
        </p:txBody>
      </p:sp>
      <p:grpSp>
        <p:nvGrpSpPr>
          <p:cNvPr id="14" name="Group 13">
            <a:extLst>
              <a:ext uri="{FF2B5EF4-FFF2-40B4-BE49-F238E27FC236}">
                <a16:creationId xmlns:a16="http://schemas.microsoft.com/office/drawing/2014/main" id="{4212CF17-2FEB-4390-A5E2-C54B44BE5163}"/>
              </a:ext>
            </a:extLst>
          </p:cNvPr>
          <p:cNvGrpSpPr/>
          <p:nvPr/>
        </p:nvGrpSpPr>
        <p:grpSpPr>
          <a:xfrm>
            <a:off x="309489" y="6460954"/>
            <a:ext cx="11459469" cy="381000"/>
            <a:chOff x="309489" y="6460954"/>
            <a:chExt cx="11459469" cy="381000"/>
          </a:xfrm>
        </p:grpSpPr>
        <p:cxnSp>
          <p:nvCxnSpPr>
            <p:cNvPr id="15" name="Straight Connector 14">
              <a:extLst>
                <a:ext uri="{FF2B5EF4-FFF2-40B4-BE49-F238E27FC236}">
                  <a16:creationId xmlns:a16="http://schemas.microsoft.com/office/drawing/2014/main" id="{A00F6F63-5149-4FCF-8243-76AF64D2349C}"/>
                </a:ext>
              </a:extLst>
            </p:cNvPr>
            <p:cNvCxnSpPr>
              <a:cxnSpLocks/>
            </p:cNvCxnSpPr>
            <p:nvPr/>
          </p:nvCxnSpPr>
          <p:spPr>
            <a:xfrm>
              <a:off x="309489" y="6511900"/>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37663E0-A1C4-413B-8B6B-D754B6AC81A9}"/>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l" rtl="1">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0" name="Title 1">
            <a:extLst>
              <a:ext uri="{FF2B5EF4-FFF2-40B4-BE49-F238E27FC236}">
                <a16:creationId xmlns:a16="http://schemas.microsoft.com/office/drawing/2014/main" id="{FC7F98A3-850E-409A-8C11-AC16FDAB843F}"/>
              </a:ext>
            </a:extLst>
          </p:cNvPr>
          <p:cNvSpPr txBox="1">
            <a:spLocks/>
          </p:cNvSpPr>
          <p:nvPr/>
        </p:nvSpPr>
        <p:spPr>
          <a:xfrm>
            <a:off x="149226" y="76448"/>
            <a:ext cx="2965933"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BH" sz="20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الإمام جعفر الصادق (دين 214)</a:t>
            </a:r>
          </a:p>
        </p:txBody>
      </p:sp>
    </p:spTree>
    <p:extLst>
      <p:ext uri="{BB962C8B-B14F-4D97-AF65-F5344CB8AC3E}">
        <p14:creationId xmlns:p14="http://schemas.microsoft.com/office/powerpoint/2010/main" val="31089584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250"/>
                                        <p:tgtEl>
                                          <p:spTgt spid="13"/>
                                        </p:tgtEl>
                                      </p:cBhvr>
                                    </p:animEffect>
                                  </p:childTnLst>
                                </p:cTn>
                              </p:par>
                            </p:childTnLst>
                          </p:cTn>
                        </p:par>
                        <p:par>
                          <p:cTn id="14" fill="hold">
                            <p:stCondLst>
                              <p:cond delay="2250"/>
                            </p:stCondLst>
                            <p:childTnLst>
                              <p:par>
                                <p:cTn id="15" presetID="31" presetClass="entr" presetSubtype="0" fill="hold" nodeType="after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 calcmode="lin" valueType="num">
                                      <p:cBhvr>
                                        <p:cTn id="17"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BF447CD-F4FE-4375-8617-D1AED25C9CDE}"/>
              </a:ext>
            </a:extLst>
          </p:cNvPr>
          <p:cNvSpPr txBox="1">
            <a:spLocks/>
          </p:cNvSpPr>
          <p:nvPr/>
        </p:nvSpPr>
        <p:spPr>
          <a:xfrm>
            <a:off x="4845600" y="138996"/>
            <a:ext cx="2500800" cy="667599"/>
          </a:xfrm>
          <a:prstGeom prst="rect">
            <a:avLst/>
          </a:prstGeom>
          <a:solidFill>
            <a:schemeClr val="accent6">
              <a:lumMod val="20000"/>
              <a:lumOff val="80000"/>
            </a:schemeClr>
          </a:solidFill>
          <a:ln>
            <a:solidFill>
              <a:schemeClr val="accent6">
                <a:lumMod val="20000"/>
                <a:lumOff val="8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90000"/>
              </a:lnSpc>
              <a:spcBef>
                <a:spcPct val="0"/>
              </a:spcBef>
              <a:spcAft>
                <a:spcPts val="0"/>
              </a:spcAft>
              <a:buClrTx/>
              <a:buSzTx/>
              <a:buFontTx/>
              <a:buNone/>
              <a:tabLst/>
              <a:defRPr/>
            </a:pPr>
            <a:r>
              <a:rPr kumimoji="0" lang="ar-BH" sz="36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عِلْمُهُ</a:t>
            </a:r>
            <a:endParaRPr kumimoji="0" lang="en-US" sz="36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endParaRPr>
          </a:p>
        </p:txBody>
      </p:sp>
      <p:grpSp>
        <p:nvGrpSpPr>
          <p:cNvPr id="14" name="Group 13">
            <a:extLst>
              <a:ext uri="{FF2B5EF4-FFF2-40B4-BE49-F238E27FC236}">
                <a16:creationId xmlns:a16="http://schemas.microsoft.com/office/drawing/2014/main" id="{4212CF17-2FEB-4390-A5E2-C54B44BE5163}"/>
              </a:ext>
            </a:extLst>
          </p:cNvPr>
          <p:cNvGrpSpPr/>
          <p:nvPr/>
        </p:nvGrpSpPr>
        <p:grpSpPr>
          <a:xfrm>
            <a:off x="309489" y="6460954"/>
            <a:ext cx="11459469" cy="381000"/>
            <a:chOff x="309489" y="6460954"/>
            <a:chExt cx="11459469" cy="381000"/>
          </a:xfrm>
        </p:grpSpPr>
        <p:cxnSp>
          <p:nvCxnSpPr>
            <p:cNvPr id="15" name="Straight Connector 14">
              <a:extLst>
                <a:ext uri="{FF2B5EF4-FFF2-40B4-BE49-F238E27FC236}">
                  <a16:creationId xmlns:a16="http://schemas.microsoft.com/office/drawing/2014/main" id="{A00F6F63-5149-4FCF-8243-76AF64D2349C}"/>
                </a:ext>
              </a:extLst>
            </p:cNvPr>
            <p:cNvCxnSpPr>
              <a:cxnSpLocks/>
            </p:cNvCxnSpPr>
            <p:nvPr/>
          </p:nvCxnSpPr>
          <p:spPr>
            <a:xfrm>
              <a:off x="309489" y="6511900"/>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37663E0-A1C4-413B-8B6B-D754B6AC81A9}"/>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l" rtl="1">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9" name="Rectangle: Rounded Corners 12">
            <a:extLst>
              <a:ext uri="{FF2B5EF4-FFF2-40B4-BE49-F238E27FC236}">
                <a16:creationId xmlns:a16="http://schemas.microsoft.com/office/drawing/2014/main" id="{DFB9D6E1-BEA0-4891-93DD-FC404327F93B}"/>
              </a:ext>
            </a:extLst>
          </p:cNvPr>
          <p:cNvSpPr/>
          <p:nvPr/>
        </p:nvSpPr>
        <p:spPr>
          <a:xfrm>
            <a:off x="309487" y="867904"/>
            <a:ext cx="11459469" cy="5593049"/>
          </a:xfrm>
          <a:prstGeom prst="roundRect">
            <a:avLst>
              <a:gd name="adj" fmla="val 15004"/>
            </a:avLst>
          </a:prstGeom>
          <a:solidFill>
            <a:schemeClr val="bg1"/>
          </a:solid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spcBef>
                <a:spcPts val="1000"/>
              </a:spcBef>
              <a:defRPr/>
            </a:pPr>
            <a:r>
              <a:rPr lang="ar-BH" sz="2800" b="1" dirty="0">
                <a:solidFill>
                  <a:schemeClr val="tx1"/>
                </a:solidFill>
                <a:latin typeface="Sakkal Majalla" panose="02000000000000000000" pitchFamily="2" charset="-78"/>
                <a:cs typeface="Sakkal Majalla" panose="02000000000000000000" pitchFamily="2" charset="-78"/>
              </a:rPr>
              <a:t>ويروى في الاستدلال على قوة علمه: عن الإمام أبي حنيفة -رحمه الله- أنه قال: قال لي أبو جعفر المنصور: </a:t>
            </a:r>
            <a:r>
              <a:rPr lang="ar-SA" sz="2800" b="1" dirty="0">
                <a:solidFill>
                  <a:schemeClr val="tx1"/>
                </a:solidFill>
                <a:latin typeface="Sakkal Majalla" panose="02000000000000000000" pitchFamily="2" charset="-78"/>
                <a:cs typeface="Sakkal Majalla" panose="02000000000000000000" pitchFamily="2" charset="-78"/>
              </a:rPr>
              <a:t>"يَا أَبَا حَنِيْفَةَ! إِنَّ النَّاسَ قَدْ فُتِنُوا بِجَعْفَرِ بنِ مُحَمَّدٍ، فَهَيِّئْ لَهُ مِنْ مَسَائِلِكَ الصِّعَابِ، فَهَيَّأْتُ لَهُ أَرْبَعِيْنَ مَسْأَلَةً، ثُمَّ أَتَيْتُ أَبَا جَعْفَرٍ وَجَعْفَرٌ جَالِسٌ عَنْ يَمِيْنِه، فَلَمَّا بَصُرتُ بِهِمَا، دَخَلَنِي لِجَعْفَرٍ مِنَ الهَيْبَةِ مَا لاَ يَدْخُلُنِي لأَبِي جَعْفَرٍ، فَسَلَّمتُ، وَأَذِنَ لِي، فَجَلَستُ،</a:t>
            </a:r>
            <a:r>
              <a:rPr lang="ar-BH" sz="2800" b="1" dirty="0">
                <a:solidFill>
                  <a:schemeClr val="tx1"/>
                </a:solidFill>
                <a:latin typeface="Sakkal Majalla" panose="02000000000000000000" pitchFamily="2" charset="-78"/>
                <a:cs typeface="Sakkal Majalla" panose="02000000000000000000" pitchFamily="2" charset="-78"/>
              </a:rPr>
              <a:t> </a:t>
            </a:r>
            <a:r>
              <a:rPr lang="ar-SA" sz="2800" b="1" dirty="0">
                <a:solidFill>
                  <a:schemeClr val="tx1"/>
                </a:solidFill>
                <a:latin typeface="Sakkal Majalla" panose="02000000000000000000" pitchFamily="2" charset="-78"/>
                <a:cs typeface="Sakkal Majalla" panose="02000000000000000000" pitchFamily="2" charset="-78"/>
              </a:rPr>
              <a:t>ثُمَّ الْتَفَتَ إِلَيَّ جَعْفَرٌ، فَقَالَ: يَا أَبَا عَبْدِ اللهِ! تَعْرِفُ هَذَا؟</a:t>
            </a:r>
            <a:endParaRPr lang="ar-BH" sz="2800" b="1" dirty="0">
              <a:solidFill>
                <a:schemeClr val="tx1"/>
              </a:solidFill>
              <a:latin typeface="Sakkal Majalla" panose="02000000000000000000" pitchFamily="2" charset="-78"/>
              <a:cs typeface="Sakkal Majalla" panose="02000000000000000000" pitchFamily="2" charset="-78"/>
            </a:endParaRPr>
          </a:p>
          <a:p>
            <a:pPr algn="just" rtl="1">
              <a:spcBef>
                <a:spcPts val="1000"/>
              </a:spcBef>
              <a:defRPr/>
            </a:pPr>
            <a:r>
              <a:rPr lang="ar-SA" sz="2800" b="1" dirty="0">
                <a:solidFill>
                  <a:schemeClr val="tx1"/>
                </a:solidFill>
                <a:latin typeface="Sakkal Majalla" panose="02000000000000000000" pitchFamily="2" charset="-78"/>
                <a:cs typeface="Sakkal Majalla" panose="02000000000000000000" pitchFamily="2" charset="-78"/>
              </a:rPr>
              <a:t>قَالَ: نَعَمْ، هَذَا أَبُو حَنِيْفَةَ.</a:t>
            </a:r>
          </a:p>
          <a:p>
            <a:pPr algn="just" rtl="1">
              <a:spcBef>
                <a:spcPts val="1000"/>
              </a:spcBef>
              <a:defRPr/>
            </a:pPr>
            <a:r>
              <a:rPr lang="ar-SA" sz="2800" b="1" dirty="0">
                <a:solidFill>
                  <a:schemeClr val="tx1"/>
                </a:solidFill>
                <a:latin typeface="Sakkal Majalla" panose="02000000000000000000" pitchFamily="2" charset="-78"/>
                <a:cs typeface="Sakkal Majalla" panose="02000000000000000000" pitchFamily="2" charset="-78"/>
              </a:rPr>
              <a:t>ثُمَّ أَتْبَعَهَا: قَدْ أَتَانَا.</a:t>
            </a:r>
          </a:p>
          <a:p>
            <a:pPr algn="just" rtl="1">
              <a:spcBef>
                <a:spcPts val="1000"/>
              </a:spcBef>
              <a:defRPr/>
            </a:pPr>
            <a:r>
              <a:rPr lang="ar-SA" sz="2800" b="1" dirty="0">
                <a:solidFill>
                  <a:schemeClr val="tx1"/>
                </a:solidFill>
                <a:latin typeface="Sakkal Majalla" panose="02000000000000000000" pitchFamily="2" charset="-78"/>
                <a:cs typeface="Sakkal Majalla" panose="02000000000000000000" pitchFamily="2" charset="-78"/>
              </a:rPr>
              <a:t>ثُمَّ قَالَ: يَا أَبَا حَنِيْفَةَ! هَاتِ مِنْ مَسَائِلِكَ، نَسْأَلُ أَبَا عَبْدِ اللهِ.</a:t>
            </a:r>
          </a:p>
          <a:p>
            <a:pPr algn="just" rtl="1">
              <a:spcBef>
                <a:spcPts val="1000"/>
              </a:spcBef>
              <a:defRPr/>
            </a:pPr>
            <a:r>
              <a:rPr lang="ar-SA" sz="2800" b="1" dirty="0">
                <a:solidFill>
                  <a:schemeClr val="tx1"/>
                </a:solidFill>
                <a:latin typeface="Sakkal Majalla" panose="02000000000000000000" pitchFamily="2" charset="-78"/>
                <a:cs typeface="Sakkal Majalla" panose="02000000000000000000" pitchFamily="2" charset="-78"/>
              </a:rPr>
              <a:t>فَابتَدَأْتُ أَسْأَلُه، فَكَانَ يَقُوْلُ فِي المَسْأَلَةِ: أَنْتُم تَقُوْلُوْنَ فِيْهَا كَذَا وَكَذَا، وَأَهْلُ المَدِيْنَةِ يَقُوْلُوْنَ كَذَا وَكَذَا، وَنَحْنُ نَقُوْلُ كَذَا وَكَذَا، فَرُبَّمَا تَابَعَنَا، وَرُبَّمَا تَابَعَ أَهْلَ المَدِيْنَةِ، وَرُبَّمَا خَالَفَنَا جَمِيْعً</a:t>
            </a:r>
            <a:r>
              <a:rPr lang="ar-BH" sz="2800" b="1" dirty="0">
                <a:solidFill>
                  <a:schemeClr val="tx1"/>
                </a:solidFill>
                <a:latin typeface="Sakkal Majalla" panose="02000000000000000000" pitchFamily="2" charset="-78"/>
                <a:cs typeface="Sakkal Majalla" panose="02000000000000000000" pitchFamily="2" charset="-78"/>
              </a:rPr>
              <a:t>ا</a:t>
            </a:r>
            <a:r>
              <a:rPr lang="ar-SA" sz="2800" b="1" dirty="0">
                <a:solidFill>
                  <a:schemeClr val="tx1"/>
                </a:solidFill>
                <a:latin typeface="Sakkal Majalla" panose="02000000000000000000" pitchFamily="2" charset="-78"/>
                <a:cs typeface="Sakkal Majalla" panose="02000000000000000000" pitchFamily="2" charset="-78"/>
              </a:rPr>
              <a:t>، حَتَّى أَتَيْتُ عَلَى أَرْبَعِيْنَ مَسْأَلَةً، مَا أَخْرِمُ مِنْهَا مَسْأَلَةً.</a:t>
            </a:r>
          </a:p>
          <a:p>
            <a:pPr algn="just" rtl="1">
              <a:spcBef>
                <a:spcPts val="1000"/>
              </a:spcBef>
              <a:defRPr/>
            </a:pPr>
            <a:r>
              <a:rPr lang="ar-SA" sz="2800" b="1" dirty="0">
                <a:solidFill>
                  <a:schemeClr val="tx1"/>
                </a:solidFill>
                <a:latin typeface="Sakkal Majalla" panose="02000000000000000000" pitchFamily="2" charset="-78"/>
                <a:cs typeface="Sakkal Majalla" panose="02000000000000000000" pitchFamily="2" charset="-78"/>
              </a:rPr>
              <a:t>ثُمَّ قَالَ أَبُو حَنِيْفَةَ: أَلَيْسَ قَدْ رَوَيْنَا أَنَّ أَعْلَمَ النَّاسِ أَعْلَمُهم بِاخْتِلاَفِ النَّاسِ؟".</a:t>
            </a:r>
            <a:r>
              <a:rPr lang="ar-BH" sz="2800" b="1" dirty="0">
                <a:solidFill>
                  <a:schemeClr val="tx1"/>
                </a:solidFill>
                <a:latin typeface="Sakkal Majalla" panose="02000000000000000000" pitchFamily="2" charset="-78"/>
                <a:cs typeface="Sakkal Majalla" panose="02000000000000000000" pitchFamily="2" charset="-78"/>
              </a:rPr>
              <a:t> </a:t>
            </a:r>
            <a:r>
              <a:rPr lang="ar-BH" sz="2000" b="1" dirty="0">
                <a:solidFill>
                  <a:schemeClr val="tx1"/>
                </a:solidFill>
                <a:latin typeface="Sakkal Majalla" panose="02000000000000000000" pitchFamily="2" charset="-78"/>
                <a:cs typeface="Sakkal Majalla" panose="02000000000000000000" pitchFamily="2" charset="-78"/>
              </a:rPr>
              <a:t>[سِيَر أعلام البلاء (6 /258)]</a:t>
            </a:r>
            <a:r>
              <a:rPr lang="ar-SA" sz="2800" b="1" dirty="0">
                <a:solidFill>
                  <a:schemeClr val="tx1"/>
                </a:solidFill>
                <a:latin typeface="Sakkal Majalla" panose="02000000000000000000" pitchFamily="2" charset="-78"/>
                <a:cs typeface="Sakkal Majalla" panose="02000000000000000000" pitchFamily="2" charset="-78"/>
              </a:rPr>
              <a:t>.</a:t>
            </a:r>
          </a:p>
        </p:txBody>
      </p:sp>
      <p:sp>
        <p:nvSpPr>
          <p:cNvPr id="10" name="Title 1">
            <a:extLst>
              <a:ext uri="{FF2B5EF4-FFF2-40B4-BE49-F238E27FC236}">
                <a16:creationId xmlns:a16="http://schemas.microsoft.com/office/drawing/2014/main" id="{FC7F98A3-850E-409A-8C11-AC16FDAB843F}"/>
              </a:ext>
            </a:extLst>
          </p:cNvPr>
          <p:cNvSpPr txBox="1">
            <a:spLocks/>
          </p:cNvSpPr>
          <p:nvPr/>
        </p:nvSpPr>
        <p:spPr>
          <a:xfrm>
            <a:off x="149226" y="76448"/>
            <a:ext cx="2965933"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BH" sz="20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الإمام جعفر الصادق (دين 214)</a:t>
            </a:r>
          </a:p>
        </p:txBody>
      </p:sp>
    </p:spTree>
    <p:extLst>
      <p:ext uri="{BB962C8B-B14F-4D97-AF65-F5344CB8AC3E}">
        <p14:creationId xmlns:p14="http://schemas.microsoft.com/office/powerpoint/2010/main" val="306778817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250"/>
                                        <p:tgtEl>
                                          <p:spTgt spid="9"/>
                                        </p:tgtEl>
                                      </p:cBhvr>
                                    </p:animEffect>
                                  </p:childTnLst>
                                </p:cTn>
                              </p:par>
                            </p:childTnLst>
                          </p:cTn>
                        </p:par>
                        <p:par>
                          <p:cTn id="14" fill="hold">
                            <p:stCondLst>
                              <p:cond delay="2250"/>
                            </p:stCondLst>
                            <p:childTnLst>
                              <p:par>
                                <p:cTn id="15" presetID="31" presetClass="entr" presetSubtype="0" fill="hold"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p:cTn id="1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9">
                                            <p:txEl>
                                              <p:pRg st="0" end="0"/>
                                            </p:txEl>
                                          </p:spTgt>
                                        </p:tgtEl>
                                      </p:cBhvr>
                                    </p:animEffect>
                                  </p:childTnLst>
                                </p:cTn>
                              </p:par>
                            </p:childTnLst>
                          </p:cTn>
                        </p:par>
                        <p:par>
                          <p:cTn id="21" fill="hold">
                            <p:stCondLst>
                              <p:cond delay="3250"/>
                            </p:stCondLst>
                            <p:childTnLst>
                              <p:par>
                                <p:cTn id="22" presetID="31" presetClass="entr" presetSubtype="0" fill="hold" nodeType="after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 calcmode="lin" valueType="num">
                                      <p:cBhvr>
                                        <p:cTn id="24"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5"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26" dur="1000" fill="hold"/>
                                        <p:tgtEl>
                                          <p:spTgt spid="9">
                                            <p:txEl>
                                              <p:pRg st="1" end="1"/>
                                            </p:txEl>
                                          </p:spTgt>
                                        </p:tgtEl>
                                        <p:attrNameLst>
                                          <p:attrName>style.rotation</p:attrName>
                                        </p:attrNameLst>
                                      </p:cBhvr>
                                      <p:tavLst>
                                        <p:tav tm="0">
                                          <p:val>
                                            <p:fltVal val="90"/>
                                          </p:val>
                                        </p:tav>
                                        <p:tav tm="100000">
                                          <p:val>
                                            <p:fltVal val="0"/>
                                          </p:val>
                                        </p:tav>
                                      </p:tavLst>
                                    </p:anim>
                                    <p:animEffect transition="in" filter="fade">
                                      <p:cBhvr>
                                        <p:cTn id="27" dur="1000"/>
                                        <p:tgtEl>
                                          <p:spTgt spid="9">
                                            <p:txEl>
                                              <p:pRg st="1" end="1"/>
                                            </p:txEl>
                                          </p:spTgt>
                                        </p:tgtEl>
                                      </p:cBhvr>
                                    </p:animEffect>
                                  </p:childTnLst>
                                </p:cTn>
                              </p:par>
                            </p:childTnLst>
                          </p:cTn>
                        </p:par>
                        <p:par>
                          <p:cTn id="28" fill="hold">
                            <p:stCondLst>
                              <p:cond delay="4250"/>
                            </p:stCondLst>
                            <p:childTnLst>
                              <p:par>
                                <p:cTn id="29" presetID="31" presetClass="entr" presetSubtype="0" fill="hold" nodeType="after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 calcmode="lin" valueType="num">
                                      <p:cBhvr>
                                        <p:cTn id="31" dur="1000" fill="hold"/>
                                        <p:tgtEl>
                                          <p:spTgt spid="9">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9">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9">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9">
                                            <p:txEl>
                                              <p:pRg st="2" end="2"/>
                                            </p:txEl>
                                          </p:spTgt>
                                        </p:tgtEl>
                                      </p:cBhvr>
                                    </p:animEffect>
                                  </p:childTnLst>
                                </p:cTn>
                              </p:par>
                            </p:childTnLst>
                          </p:cTn>
                        </p:par>
                        <p:par>
                          <p:cTn id="35" fill="hold">
                            <p:stCondLst>
                              <p:cond delay="5250"/>
                            </p:stCondLst>
                            <p:childTnLst>
                              <p:par>
                                <p:cTn id="36" presetID="31" presetClass="entr" presetSubtype="0" fill="hold" nodeType="after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 calcmode="lin" valueType="num">
                                      <p:cBhvr>
                                        <p:cTn id="38" dur="1000" fill="hold"/>
                                        <p:tgtEl>
                                          <p:spTgt spid="9">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9">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9">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9">
                                            <p:txEl>
                                              <p:pRg st="3" end="3"/>
                                            </p:txEl>
                                          </p:spTgt>
                                        </p:tgtEl>
                                      </p:cBhvr>
                                    </p:animEffect>
                                  </p:childTnLst>
                                </p:cTn>
                              </p:par>
                            </p:childTnLst>
                          </p:cTn>
                        </p:par>
                        <p:par>
                          <p:cTn id="42" fill="hold">
                            <p:stCondLst>
                              <p:cond delay="6250"/>
                            </p:stCondLst>
                            <p:childTnLst>
                              <p:par>
                                <p:cTn id="43" presetID="31" presetClass="entr" presetSubtype="0" fill="hold" nodeType="afterEffect">
                                  <p:stCondLst>
                                    <p:cond delay="0"/>
                                  </p:stCondLst>
                                  <p:childTnLst>
                                    <p:set>
                                      <p:cBhvr>
                                        <p:cTn id="44" dur="1" fill="hold">
                                          <p:stCondLst>
                                            <p:cond delay="0"/>
                                          </p:stCondLst>
                                        </p:cTn>
                                        <p:tgtEl>
                                          <p:spTgt spid="9">
                                            <p:txEl>
                                              <p:pRg st="4" end="4"/>
                                            </p:txEl>
                                          </p:spTgt>
                                        </p:tgtEl>
                                        <p:attrNameLst>
                                          <p:attrName>style.visibility</p:attrName>
                                        </p:attrNameLst>
                                      </p:cBhvr>
                                      <p:to>
                                        <p:strVal val="visible"/>
                                      </p:to>
                                    </p:set>
                                    <p:anim calcmode="lin" valueType="num">
                                      <p:cBhvr>
                                        <p:cTn id="45" dur="1000" fill="hold"/>
                                        <p:tgtEl>
                                          <p:spTgt spid="9">
                                            <p:txEl>
                                              <p:pRg st="4" end="4"/>
                                            </p:txEl>
                                          </p:spTgt>
                                        </p:tgtEl>
                                        <p:attrNameLst>
                                          <p:attrName>ppt_w</p:attrName>
                                        </p:attrNameLst>
                                      </p:cBhvr>
                                      <p:tavLst>
                                        <p:tav tm="0">
                                          <p:val>
                                            <p:fltVal val="0"/>
                                          </p:val>
                                        </p:tav>
                                        <p:tav tm="100000">
                                          <p:val>
                                            <p:strVal val="#ppt_w"/>
                                          </p:val>
                                        </p:tav>
                                      </p:tavLst>
                                    </p:anim>
                                    <p:anim calcmode="lin" valueType="num">
                                      <p:cBhvr>
                                        <p:cTn id="46" dur="1000" fill="hold"/>
                                        <p:tgtEl>
                                          <p:spTgt spid="9">
                                            <p:txEl>
                                              <p:pRg st="4" end="4"/>
                                            </p:txEl>
                                          </p:spTgt>
                                        </p:tgtEl>
                                        <p:attrNameLst>
                                          <p:attrName>ppt_h</p:attrName>
                                        </p:attrNameLst>
                                      </p:cBhvr>
                                      <p:tavLst>
                                        <p:tav tm="0">
                                          <p:val>
                                            <p:fltVal val="0"/>
                                          </p:val>
                                        </p:tav>
                                        <p:tav tm="100000">
                                          <p:val>
                                            <p:strVal val="#ppt_h"/>
                                          </p:val>
                                        </p:tav>
                                      </p:tavLst>
                                    </p:anim>
                                    <p:anim calcmode="lin" valueType="num">
                                      <p:cBhvr>
                                        <p:cTn id="47" dur="1000" fill="hold"/>
                                        <p:tgtEl>
                                          <p:spTgt spid="9">
                                            <p:txEl>
                                              <p:pRg st="4" end="4"/>
                                            </p:txEl>
                                          </p:spTgt>
                                        </p:tgtEl>
                                        <p:attrNameLst>
                                          <p:attrName>style.rotation</p:attrName>
                                        </p:attrNameLst>
                                      </p:cBhvr>
                                      <p:tavLst>
                                        <p:tav tm="0">
                                          <p:val>
                                            <p:fltVal val="90"/>
                                          </p:val>
                                        </p:tav>
                                        <p:tav tm="100000">
                                          <p:val>
                                            <p:fltVal val="0"/>
                                          </p:val>
                                        </p:tav>
                                      </p:tavLst>
                                    </p:anim>
                                    <p:animEffect transition="in" filter="fade">
                                      <p:cBhvr>
                                        <p:cTn id="48" dur="1000"/>
                                        <p:tgtEl>
                                          <p:spTgt spid="9">
                                            <p:txEl>
                                              <p:pRg st="4" end="4"/>
                                            </p:txEl>
                                          </p:spTgt>
                                        </p:tgtEl>
                                      </p:cBhvr>
                                    </p:animEffect>
                                  </p:childTnLst>
                                </p:cTn>
                              </p:par>
                            </p:childTnLst>
                          </p:cTn>
                        </p:par>
                        <p:par>
                          <p:cTn id="49" fill="hold">
                            <p:stCondLst>
                              <p:cond delay="7250"/>
                            </p:stCondLst>
                            <p:childTnLst>
                              <p:par>
                                <p:cTn id="50" presetID="31" presetClass="entr" presetSubtype="0" fill="hold" nodeType="afterEffect">
                                  <p:stCondLst>
                                    <p:cond delay="0"/>
                                  </p:stCondLst>
                                  <p:childTnLst>
                                    <p:set>
                                      <p:cBhvr>
                                        <p:cTn id="51" dur="1" fill="hold">
                                          <p:stCondLst>
                                            <p:cond delay="0"/>
                                          </p:stCondLst>
                                        </p:cTn>
                                        <p:tgtEl>
                                          <p:spTgt spid="9">
                                            <p:txEl>
                                              <p:pRg st="5" end="5"/>
                                            </p:txEl>
                                          </p:spTgt>
                                        </p:tgtEl>
                                        <p:attrNameLst>
                                          <p:attrName>style.visibility</p:attrName>
                                        </p:attrNameLst>
                                      </p:cBhvr>
                                      <p:to>
                                        <p:strVal val="visible"/>
                                      </p:to>
                                    </p:set>
                                    <p:anim calcmode="lin" valueType="num">
                                      <p:cBhvr>
                                        <p:cTn id="52" dur="1000" fill="hold"/>
                                        <p:tgtEl>
                                          <p:spTgt spid="9">
                                            <p:txEl>
                                              <p:pRg st="5" end="5"/>
                                            </p:txEl>
                                          </p:spTgt>
                                        </p:tgtEl>
                                        <p:attrNameLst>
                                          <p:attrName>ppt_w</p:attrName>
                                        </p:attrNameLst>
                                      </p:cBhvr>
                                      <p:tavLst>
                                        <p:tav tm="0">
                                          <p:val>
                                            <p:fltVal val="0"/>
                                          </p:val>
                                        </p:tav>
                                        <p:tav tm="100000">
                                          <p:val>
                                            <p:strVal val="#ppt_w"/>
                                          </p:val>
                                        </p:tav>
                                      </p:tavLst>
                                    </p:anim>
                                    <p:anim calcmode="lin" valueType="num">
                                      <p:cBhvr>
                                        <p:cTn id="53" dur="1000" fill="hold"/>
                                        <p:tgtEl>
                                          <p:spTgt spid="9">
                                            <p:txEl>
                                              <p:pRg st="5" end="5"/>
                                            </p:txEl>
                                          </p:spTgt>
                                        </p:tgtEl>
                                        <p:attrNameLst>
                                          <p:attrName>ppt_h</p:attrName>
                                        </p:attrNameLst>
                                      </p:cBhvr>
                                      <p:tavLst>
                                        <p:tav tm="0">
                                          <p:val>
                                            <p:fltVal val="0"/>
                                          </p:val>
                                        </p:tav>
                                        <p:tav tm="100000">
                                          <p:val>
                                            <p:strVal val="#ppt_h"/>
                                          </p:val>
                                        </p:tav>
                                      </p:tavLst>
                                    </p:anim>
                                    <p:anim calcmode="lin" valueType="num">
                                      <p:cBhvr>
                                        <p:cTn id="54" dur="1000" fill="hold"/>
                                        <p:tgtEl>
                                          <p:spTgt spid="9">
                                            <p:txEl>
                                              <p:pRg st="5" end="5"/>
                                            </p:txEl>
                                          </p:spTgt>
                                        </p:tgtEl>
                                        <p:attrNameLst>
                                          <p:attrName>style.rotation</p:attrName>
                                        </p:attrNameLst>
                                      </p:cBhvr>
                                      <p:tavLst>
                                        <p:tav tm="0">
                                          <p:val>
                                            <p:fltVal val="90"/>
                                          </p:val>
                                        </p:tav>
                                        <p:tav tm="100000">
                                          <p:val>
                                            <p:fltVal val="0"/>
                                          </p:val>
                                        </p:tav>
                                      </p:tavLst>
                                    </p:anim>
                                    <p:animEffect transition="in" filter="fade">
                                      <p:cBhvr>
                                        <p:cTn id="55" dur="1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212CF17-2FEB-4390-A5E2-C54B44BE5163}"/>
              </a:ext>
            </a:extLst>
          </p:cNvPr>
          <p:cNvGrpSpPr/>
          <p:nvPr/>
        </p:nvGrpSpPr>
        <p:grpSpPr>
          <a:xfrm>
            <a:off x="309489" y="6418912"/>
            <a:ext cx="11459469" cy="423042"/>
            <a:chOff x="309489" y="6418912"/>
            <a:chExt cx="11459469" cy="423042"/>
          </a:xfrm>
        </p:grpSpPr>
        <p:cxnSp>
          <p:nvCxnSpPr>
            <p:cNvPr id="15" name="Straight Connector 14">
              <a:extLst>
                <a:ext uri="{FF2B5EF4-FFF2-40B4-BE49-F238E27FC236}">
                  <a16:creationId xmlns:a16="http://schemas.microsoft.com/office/drawing/2014/main" id="{A00F6F63-5149-4FCF-8243-76AF64D2349C}"/>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37663E0-A1C4-413B-8B6B-D754B6AC81A9}"/>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9" name="Rectangle: Rounded Corners 12">
            <a:extLst>
              <a:ext uri="{FF2B5EF4-FFF2-40B4-BE49-F238E27FC236}">
                <a16:creationId xmlns:a16="http://schemas.microsoft.com/office/drawing/2014/main" id="{DFB9D6E1-BEA0-4891-93DD-FC404327F93B}"/>
              </a:ext>
            </a:extLst>
          </p:cNvPr>
          <p:cNvSpPr/>
          <p:nvPr/>
        </p:nvSpPr>
        <p:spPr>
          <a:xfrm>
            <a:off x="366265" y="1239870"/>
            <a:ext cx="11459469" cy="5086056"/>
          </a:xfrm>
          <a:prstGeom prst="roundRect">
            <a:avLst/>
          </a:prstGeom>
          <a:solidFill>
            <a:schemeClr val="accent4">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lnSpc>
                <a:spcPct val="150000"/>
              </a:lnSpc>
              <a:spcBef>
                <a:spcPts val="1000"/>
              </a:spcBef>
              <a:defRPr/>
            </a:pPr>
            <a:r>
              <a:rPr kumimoji="0" lang="ar-BH" sz="2800" b="1" i="0" u="none" strike="noStrike" kern="1200" cap="none" spc="0" normalizeH="0" baseline="0" noProof="0" dirty="0">
                <a:ln>
                  <a:noFill/>
                </a:ln>
                <a:solidFill>
                  <a:schemeClr val="tx1"/>
                </a:solidFill>
                <a:effectLst/>
                <a:uLnTx/>
                <a:uFillTx/>
                <a:latin typeface="Sakkal Majalla" panose="02000000000000000000" pitchFamily="2" charset="-78"/>
                <a:cs typeface="Sakkal Majalla" panose="02000000000000000000" pitchFamily="2" charset="-78"/>
              </a:rPr>
              <a:t>واضحٌ</a:t>
            </a:r>
            <a:r>
              <a:rPr kumimoji="0" lang="ar-BH" sz="2800" b="1" i="0" u="none" strike="noStrike" kern="1200" cap="none" spc="0" normalizeH="0" noProof="0" dirty="0">
                <a:ln>
                  <a:noFill/>
                </a:ln>
                <a:solidFill>
                  <a:schemeClr val="tx1"/>
                </a:solidFill>
                <a:effectLst/>
                <a:uLnTx/>
                <a:uFillTx/>
                <a:latin typeface="Sakkal Majalla" panose="02000000000000000000" pitchFamily="2" charset="-78"/>
                <a:cs typeface="Sakkal Majalla" panose="02000000000000000000" pitchFamily="2" charset="-78"/>
              </a:rPr>
              <a:t> من خلال هذه المناظرة أن الصادق يأخذ بما يعتقد أنه الحق، من دون تعصُّب أو هوى، وهو بذلك صاحب شخصيةٍ مستقلةٍ قادرةٍ على الترجيح والمُوَازَنَةِ.</a:t>
            </a:r>
          </a:p>
          <a:p>
            <a:pPr lvl="0" algn="just" rtl="1">
              <a:lnSpc>
                <a:spcPct val="150000"/>
              </a:lnSpc>
              <a:spcBef>
                <a:spcPts val="1000"/>
              </a:spcBef>
              <a:defRPr/>
            </a:pPr>
            <a:r>
              <a:rPr lang="ar-BH" sz="2800" b="1" baseline="0" dirty="0">
                <a:solidFill>
                  <a:schemeClr val="tx1"/>
                </a:solidFill>
                <a:latin typeface="Sakkal Majalla" panose="02000000000000000000" pitchFamily="2" charset="-78"/>
                <a:cs typeface="Sakkal Majalla" panose="02000000000000000000" pitchFamily="2" charset="-78"/>
              </a:rPr>
              <a:t>كذلك</a:t>
            </a:r>
            <a:r>
              <a:rPr lang="ar-BH" sz="2800" b="1" dirty="0">
                <a:solidFill>
                  <a:schemeClr val="tx1"/>
                </a:solidFill>
                <a:latin typeface="Sakkal Majalla" panose="02000000000000000000" pitchFamily="2" charset="-78"/>
                <a:cs typeface="Sakkal Majalla" panose="02000000000000000000" pitchFamily="2" charset="-78"/>
              </a:rPr>
              <a:t> خاض في علم الكلام دراسةً وبحثًا، فكان له فيه بَاعٌ، وله في هذا المجال مع المتكلمين مناظرات ومساجلات فنّد فيها كثيرًا ممَّا عارض الشرعَ والعقلَ من آرَائِهِم.</a:t>
            </a:r>
          </a:p>
          <a:p>
            <a:pPr lvl="0" algn="just" rtl="1">
              <a:lnSpc>
                <a:spcPct val="150000"/>
              </a:lnSpc>
              <a:spcBef>
                <a:spcPts val="1000"/>
              </a:spcBef>
              <a:defRPr/>
            </a:pPr>
            <a:r>
              <a:rPr kumimoji="0" lang="ar-BH" sz="2800" b="1" i="0" u="none" strike="noStrike" kern="1200" cap="none" spc="0" normalizeH="0" baseline="0" noProof="0" dirty="0">
                <a:ln>
                  <a:noFill/>
                </a:ln>
                <a:solidFill>
                  <a:schemeClr val="tx1"/>
                </a:solidFill>
                <a:effectLst/>
                <a:uLnTx/>
                <a:uFillTx/>
                <a:latin typeface="Sakkal Majalla" panose="02000000000000000000" pitchFamily="2" charset="-78"/>
                <a:cs typeface="Sakkal Majalla" panose="02000000000000000000" pitchFamily="2" charset="-78"/>
              </a:rPr>
              <a:t>لقد</a:t>
            </a:r>
            <a:r>
              <a:rPr kumimoji="0" lang="ar-BH" sz="2800" b="1" i="0" u="none" strike="noStrike" kern="1200" cap="none" spc="0" normalizeH="0" noProof="0" dirty="0">
                <a:ln>
                  <a:noFill/>
                </a:ln>
                <a:solidFill>
                  <a:schemeClr val="tx1"/>
                </a:solidFill>
                <a:effectLst/>
                <a:uLnTx/>
                <a:uFillTx/>
                <a:latin typeface="Sakkal Majalla" panose="02000000000000000000" pitchFamily="2" charset="-78"/>
                <a:cs typeface="Sakkal Majalla" panose="02000000000000000000" pitchFamily="2" charset="-78"/>
              </a:rPr>
              <a:t> ساعد الصادق في ذلك كله بعضٌ من صفاته الشخصية، فقد تميّز بإخلاص العلماء وصبرهم على الكتابة والبحث، إلى جانب أنه كان شديد الذكاء، نافذ البصيرة، قويّ الإدراك، ذا بديهة حاضرة دائمًا، مما أهله لهذه المكانة العليمة المرموقة.</a:t>
            </a:r>
            <a:endParaRPr kumimoji="0" lang="ar-SA" sz="2800" b="1" i="0" u="none" strike="noStrike" kern="1200" cap="none" spc="0" normalizeH="0" baseline="0" noProof="0" dirty="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8" name="Title 1">
            <a:extLst>
              <a:ext uri="{FF2B5EF4-FFF2-40B4-BE49-F238E27FC236}">
                <a16:creationId xmlns:a16="http://schemas.microsoft.com/office/drawing/2014/main" id="{CFD37FA5-D6B2-498D-BB3F-EB48D2086347}"/>
              </a:ext>
            </a:extLst>
          </p:cNvPr>
          <p:cNvSpPr txBox="1">
            <a:spLocks/>
          </p:cNvSpPr>
          <p:nvPr/>
        </p:nvSpPr>
        <p:spPr>
          <a:xfrm>
            <a:off x="4845600" y="138996"/>
            <a:ext cx="2500800" cy="667599"/>
          </a:xfrm>
          <a:prstGeom prst="rect">
            <a:avLst/>
          </a:prstGeom>
          <a:solidFill>
            <a:schemeClr val="accent6">
              <a:lumMod val="20000"/>
              <a:lumOff val="80000"/>
            </a:schemeClr>
          </a:solidFill>
          <a:ln>
            <a:solidFill>
              <a:schemeClr val="accent6">
                <a:lumMod val="20000"/>
                <a:lumOff val="8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90000"/>
              </a:lnSpc>
              <a:spcBef>
                <a:spcPct val="0"/>
              </a:spcBef>
              <a:spcAft>
                <a:spcPts val="0"/>
              </a:spcAft>
              <a:buClrTx/>
              <a:buSzTx/>
              <a:buFontTx/>
              <a:buNone/>
              <a:tabLst/>
              <a:defRPr/>
            </a:pPr>
            <a:r>
              <a:rPr kumimoji="0" lang="ar-BH" sz="36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عِلْمُهُ</a:t>
            </a:r>
            <a:endParaRPr kumimoji="0" lang="en-US" sz="36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endParaRPr>
          </a:p>
        </p:txBody>
      </p:sp>
      <p:sp>
        <p:nvSpPr>
          <p:cNvPr id="11" name="Title 1">
            <a:extLst>
              <a:ext uri="{FF2B5EF4-FFF2-40B4-BE49-F238E27FC236}">
                <a16:creationId xmlns:a16="http://schemas.microsoft.com/office/drawing/2014/main" id="{02134145-BCCE-44B2-B186-5DE9F54E684B}"/>
              </a:ext>
            </a:extLst>
          </p:cNvPr>
          <p:cNvSpPr txBox="1">
            <a:spLocks/>
          </p:cNvSpPr>
          <p:nvPr/>
        </p:nvSpPr>
        <p:spPr>
          <a:xfrm>
            <a:off x="149226" y="76448"/>
            <a:ext cx="2965933"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BH" sz="20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الإمام جعفر الصادق (دين 214)</a:t>
            </a:r>
          </a:p>
        </p:txBody>
      </p:sp>
    </p:spTree>
    <p:extLst>
      <p:ext uri="{BB962C8B-B14F-4D97-AF65-F5344CB8AC3E}">
        <p14:creationId xmlns:p14="http://schemas.microsoft.com/office/powerpoint/2010/main" val="24784471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250"/>
                                        <p:tgtEl>
                                          <p:spTgt spid="9"/>
                                        </p:tgtEl>
                                      </p:cBhvr>
                                    </p:animEffect>
                                  </p:childTnLst>
                                </p:cTn>
                              </p:par>
                            </p:childTnLst>
                          </p:cTn>
                        </p:par>
                        <p:par>
                          <p:cTn id="14" fill="hold">
                            <p:stCondLst>
                              <p:cond delay="2250"/>
                            </p:stCondLst>
                            <p:childTnLst>
                              <p:par>
                                <p:cTn id="15" presetID="2" presetClass="entr" presetSubtype="4" fill="hold"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2" presetClass="entr" presetSubtype="4" fill="hold" nodeType="after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 calcmode="lin" valueType="num">
                                      <p:cBhvr additive="base">
                                        <p:cTn id="22"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3250"/>
                            </p:stCondLst>
                            <p:childTnLst>
                              <p:par>
                                <p:cTn id="25" presetID="2" presetClass="entr" presetSubtype="4" fill="hold"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 calcmode="lin" valueType="num">
                                      <p:cBhvr additive="base">
                                        <p:cTn id="2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BF447CD-F4FE-4375-8617-D1AED25C9CDE}"/>
              </a:ext>
            </a:extLst>
          </p:cNvPr>
          <p:cNvSpPr txBox="1">
            <a:spLocks/>
          </p:cNvSpPr>
          <p:nvPr/>
        </p:nvSpPr>
        <p:spPr>
          <a:xfrm>
            <a:off x="4788822" y="184375"/>
            <a:ext cx="2500800" cy="667599"/>
          </a:xfrm>
          <a:prstGeom prst="rect">
            <a:avLst/>
          </a:prstGeom>
          <a:solidFill>
            <a:schemeClr val="accent6">
              <a:lumMod val="20000"/>
              <a:lumOff val="80000"/>
            </a:schemeClr>
          </a:solidFill>
          <a:ln>
            <a:solidFill>
              <a:schemeClr val="accent6">
                <a:lumMod val="20000"/>
                <a:lumOff val="8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90000"/>
              </a:lnSpc>
              <a:spcBef>
                <a:spcPct val="0"/>
              </a:spcBef>
              <a:spcAft>
                <a:spcPts val="0"/>
              </a:spcAft>
              <a:buClrTx/>
              <a:buSzTx/>
              <a:buFontTx/>
              <a:buNone/>
              <a:tabLst/>
              <a:defRPr/>
            </a:pPr>
            <a:r>
              <a:rPr kumimoji="0" lang="ar-BH" sz="36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صفاته</a:t>
            </a:r>
            <a:endParaRPr kumimoji="0" lang="en-US" sz="36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endParaRPr>
          </a:p>
        </p:txBody>
      </p:sp>
      <p:grpSp>
        <p:nvGrpSpPr>
          <p:cNvPr id="14" name="Group 13">
            <a:extLst>
              <a:ext uri="{FF2B5EF4-FFF2-40B4-BE49-F238E27FC236}">
                <a16:creationId xmlns:a16="http://schemas.microsoft.com/office/drawing/2014/main" id="{4212CF17-2FEB-4390-A5E2-C54B44BE5163}"/>
              </a:ext>
            </a:extLst>
          </p:cNvPr>
          <p:cNvGrpSpPr/>
          <p:nvPr/>
        </p:nvGrpSpPr>
        <p:grpSpPr>
          <a:xfrm>
            <a:off x="309489" y="6418912"/>
            <a:ext cx="11459469" cy="423042"/>
            <a:chOff x="309489" y="6418912"/>
            <a:chExt cx="11459469" cy="423042"/>
          </a:xfrm>
        </p:grpSpPr>
        <p:cxnSp>
          <p:nvCxnSpPr>
            <p:cNvPr id="15" name="Straight Connector 14">
              <a:extLst>
                <a:ext uri="{FF2B5EF4-FFF2-40B4-BE49-F238E27FC236}">
                  <a16:creationId xmlns:a16="http://schemas.microsoft.com/office/drawing/2014/main" id="{A00F6F63-5149-4FCF-8243-76AF64D2349C}"/>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37663E0-A1C4-413B-8B6B-D754B6AC81A9}"/>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0" name="Title 1">
            <a:extLst>
              <a:ext uri="{FF2B5EF4-FFF2-40B4-BE49-F238E27FC236}">
                <a16:creationId xmlns:a16="http://schemas.microsoft.com/office/drawing/2014/main" id="{1EFF3695-55EE-449E-8EC2-EC1F4186F009}"/>
              </a:ext>
            </a:extLst>
          </p:cNvPr>
          <p:cNvSpPr txBox="1">
            <a:spLocks/>
          </p:cNvSpPr>
          <p:nvPr/>
        </p:nvSpPr>
        <p:spPr>
          <a:xfrm>
            <a:off x="449437" y="925440"/>
            <a:ext cx="11319521" cy="1324400"/>
          </a:xfrm>
          <a:prstGeom prst="rect">
            <a:avLst/>
          </a:prstGeom>
          <a:solidFill>
            <a:schemeClr val="accent2">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rtl="1">
              <a:defRPr/>
            </a:pPr>
            <a:r>
              <a:rPr lang="ar-BH" sz="2900" b="1" dirty="0">
                <a:latin typeface="Sakkal Majalla" panose="02000000000000000000" pitchFamily="2" charset="-78"/>
                <a:cs typeface="Sakkal Majalla" panose="02000000000000000000" pitchFamily="2" charset="-78"/>
              </a:rPr>
              <a:t>اتَّصَفَ الصَّادِقُ إلى جانب الصِّدْقِ الذي لُقِّبَ به بصفات شخصيةٍ جَعَلَتْهُ يَتَبَوَّأُ مكانةً عظيمةً في نفوس الناس، من هذه الصفات:</a:t>
            </a:r>
            <a:endParaRPr kumimoji="0" lang="en-US" sz="2400" b="1" i="0" u="none" strike="noStrike" kern="0" cap="none" spc="0" normalizeH="0" baseline="0" noProof="0" dirty="0">
              <a:ln>
                <a:noFill/>
              </a:ln>
              <a:effectLst/>
              <a:uLnTx/>
              <a:uFillTx/>
              <a:latin typeface="Sakkal Majalla" panose="02000000000000000000" pitchFamily="2" charset="-78"/>
              <a:cs typeface="Sakkal Majalla" panose="02000000000000000000" pitchFamily="2" charset="-78"/>
            </a:endParaRPr>
          </a:p>
        </p:txBody>
      </p:sp>
      <p:sp>
        <p:nvSpPr>
          <p:cNvPr id="11" name="Title 1">
            <a:extLst>
              <a:ext uri="{FF2B5EF4-FFF2-40B4-BE49-F238E27FC236}">
                <a16:creationId xmlns:a16="http://schemas.microsoft.com/office/drawing/2014/main" id="{E35FB39F-F506-4305-9364-9A5FFAD9D5A4}"/>
              </a:ext>
            </a:extLst>
          </p:cNvPr>
          <p:cNvSpPr txBox="1">
            <a:spLocks/>
          </p:cNvSpPr>
          <p:nvPr/>
        </p:nvSpPr>
        <p:spPr>
          <a:xfrm>
            <a:off x="149226" y="76448"/>
            <a:ext cx="2965933"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BH" sz="20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الإمام جعفر الصادق (دين 214)</a:t>
            </a:r>
          </a:p>
        </p:txBody>
      </p:sp>
      <p:sp>
        <p:nvSpPr>
          <p:cNvPr id="12" name="مستطيل ذو زوايا قطرية مستديرة 26">
            <a:extLst>
              <a:ext uri="{FF2B5EF4-FFF2-40B4-BE49-F238E27FC236}">
                <a16:creationId xmlns:a16="http://schemas.microsoft.com/office/drawing/2014/main" id="{4C65017D-E0F1-413D-9789-67A2F1F4CADB}"/>
              </a:ext>
            </a:extLst>
          </p:cNvPr>
          <p:cNvSpPr/>
          <p:nvPr/>
        </p:nvSpPr>
        <p:spPr>
          <a:xfrm>
            <a:off x="449437" y="2963329"/>
            <a:ext cx="10775010" cy="3266988"/>
          </a:xfrm>
          <a:prstGeom prst="round2DiagRect">
            <a:avLst/>
          </a:prstGeom>
          <a:solidFill>
            <a:schemeClr val="bg1"/>
          </a:solid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defTabSz="457200" rtl="1">
              <a:lnSpc>
                <a:spcPct val="150000"/>
              </a:lnSpc>
              <a:defRPr/>
            </a:pPr>
            <a:r>
              <a:rPr lang="ar-BH" sz="2800" b="1" kern="0" dirty="0">
                <a:solidFill>
                  <a:prstClr val="black"/>
                </a:solidFill>
                <a:latin typeface="Sakkal Majalla" panose="02000000000000000000" pitchFamily="2" charset="-78"/>
                <a:cs typeface="Sakkal Majalla" panose="02000000000000000000" pitchFamily="2" charset="-78"/>
              </a:rPr>
              <a:t>فقد ابتعد عن كلُّ حرامٍ، واتَّجه إلى الله بقلبه وجوارحه في كل أفعاله وأقواله، يقول فيه الإمام مالك: </a:t>
            </a:r>
            <a:r>
              <a:rPr lang="ar-SA" sz="2800" b="1" kern="0" dirty="0">
                <a:solidFill>
                  <a:prstClr val="black"/>
                </a:solidFill>
                <a:latin typeface="Sakkal Majalla" panose="02000000000000000000" pitchFamily="2" charset="-78"/>
                <a:cs typeface="Sakkal Majalla" panose="02000000000000000000" pitchFamily="2" charset="-78"/>
              </a:rPr>
              <a:t>"</a:t>
            </a:r>
            <a:r>
              <a:rPr lang="ar-BH" sz="2800" b="1" kern="0" dirty="0">
                <a:solidFill>
                  <a:prstClr val="black"/>
                </a:solidFill>
                <a:latin typeface="Sakkal Majalla" panose="02000000000000000000" pitchFamily="2" charset="-78"/>
                <a:cs typeface="Sakkal Majalla" panose="02000000000000000000" pitchFamily="2" charset="-78"/>
              </a:rPr>
              <a:t>كُنْتُ أرَى جَعْفَرَ بنَ مُحَمَّدٍ وَكَانَ كَثِيرَ الدُّعَابَةِ وَالتَّبَسُّم فَإِذَا ذُكِرَ عِنْدَهُ النَّبِيّ</a:t>
            </a:r>
            <a:r>
              <a:rPr lang="en-US" sz="2800" b="1" kern="0" dirty="0">
                <a:solidFill>
                  <a:prstClr val="black"/>
                </a:solidFill>
                <a:latin typeface="Sakkal Majalla" panose="02000000000000000000" pitchFamily="2" charset="-78"/>
                <a:cs typeface="Sakkal Majalla" panose="02000000000000000000" pitchFamily="2" charset="-78"/>
                <a:sym typeface="AGA Arabesque" panose="05010101010101010101" pitchFamily="2" charset="2"/>
              </a:rPr>
              <a:t></a:t>
            </a:r>
            <a:r>
              <a:rPr lang="en-US" sz="2800" b="1" kern="0" dirty="0">
                <a:solidFill>
                  <a:prstClr val="black"/>
                </a:solidFill>
                <a:latin typeface="Sakkal Majalla" panose="02000000000000000000" pitchFamily="2" charset="-78"/>
                <a:cs typeface="Sakkal Majalla" panose="02000000000000000000" pitchFamily="2" charset="-78"/>
              </a:rPr>
              <a:t> </a:t>
            </a:r>
            <a:r>
              <a:rPr lang="ar-BH" sz="2800" b="1" kern="0" dirty="0">
                <a:solidFill>
                  <a:prstClr val="black"/>
                </a:solidFill>
                <a:latin typeface="Sakkal Majalla" panose="02000000000000000000" pitchFamily="2" charset="-78"/>
                <a:cs typeface="Sakkal Majalla" panose="02000000000000000000" pitchFamily="2" charset="-78"/>
              </a:rPr>
              <a:t> اصْفَرَّ، وَمَا رَأَيتُه يُحَدِّثُ عَنْ رَسُول اللَّه </a:t>
            </a:r>
            <a:r>
              <a:rPr lang="en-US" sz="2800" b="1" kern="0" dirty="0">
                <a:solidFill>
                  <a:prstClr val="black"/>
                </a:solidFill>
                <a:latin typeface="Sakkal Majalla" panose="02000000000000000000" pitchFamily="2" charset="-78"/>
                <a:cs typeface="Sakkal Majalla" panose="02000000000000000000" pitchFamily="2" charset="-78"/>
                <a:sym typeface="AGA Arabesque" panose="05010101010101010101" pitchFamily="2" charset="2"/>
              </a:rPr>
              <a:t></a:t>
            </a:r>
            <a:r>
              <a:rPr lang="ar-BH" sz="2800" b="1" kern="0" dirty="0">
                <a:solidFill>
                  <a:prstClr val="black"/>
                </a:solidFill>
                <a:latin typeface="Sakkal Majalla" panose="02000000000000000000" pitchFamily="2" charset="-78"/>
                <a:cs typeface="Sakkal Majalla" panose="02000000000000000000" pitchFamily="2" charset="-78"/>
                <a:sym typeface="AGA Arabesque" panose="05010101010101010101" pitchFamily="2" charset="2"/>
              </a:rPr>
              <a:t> </a:t>
            </a:r>
            <a:r>
              <a:rPr lang="ar-BH" sz="2800" b="1" kern="0" dirty="0">
                <a:solidFill>
                  <a:prstClr val="black"/>
                </a:solidFill>
                <a:latin typeface="Sakkal Majalla" panose="02000000000000000000" pitchFamily="2" charset="-78"/>
                <a:cs typeface="Sakkal Majalla" panose="02000000000000000000" pitchFamily="2" charset="-78"/>
              </a:rPr>
              <a:t>إلاَّ عَلَى طَهَارَةٍ، وَلَقَد اخْتَلَفْتُ إليْهِ زَمَانًا فَمَا كُنْتُ أرَاهُ إلاَّ عَلَى ثَلاثِ خِصَال: إِمَّا مُصَلّيًا وإما صَامِتًا وَإِمَّا يَقْرَأُ الْقُرْآنَ، وَلاَ يَتَكَلَّمُ فِيمَا لاَ يعْنِيهِ، وَكَانَ مِنَ الْعُلمَاءِ وَالْعُبّادِ الَّذِينَ يَخْشَوْنَ اللَّه </a:t>
            </a:r>
            <a:r>
              <a:rPr lang="en-US" sz="2800" b="1" kern="0" dirty="0">
                <a:solidFill>
                  <a:prstClr val="black"/>
                </a:solidFill>
                <a:latin typeface="Sakkal Majalla" panose="02000000000000000000" pitchFamily="2" charset="-78"/>
                <a:cs typeface="Sakkal Majalla" panose="02000000000000000000" pitchFamily="2" charset="-78"/>
                <a:sym typeface="AGA Arabesque" panose="05010101010101010101" pitchFamily="2" charset="2"/>
              </a:rPr>
              <a:t></a:t>
            </a:r>
            <a:r>
              <a:rPr lang="ar-BH" sz="2800" b="1" kern="0" dirty="0">
                <a:solidFill>
                  <a:prstClr val="black"/>
                </a:solidFill>
                <a:latin typeface="Sakkal Majalla" panose="02000000000000000000" pitchFamily="2" charset="-78"/>
                <a:cs typeface="Sakkal Majalla" panose="02000000000000000000" pitchFamily="2" charset="-78"/>
              </a:rPr>
              <a:t>". </a:t>
            </a:r>
            <a:r>
              <a:rPr lang="ar-BH" sz="2000" b="1" kern="0" dirty="0">
                <a:solidFill>
                  <a:prstClr val="black"/>
                </a:solidFill>
                <a:latin typeface="Sakkal Majalla" panose="02000000000000000000" pitchFamily="2" charset="-78"/>
                <a:cs typeface="Sakkal Majalla" panose="02000000000000000000" pitchFamily="2" charset="-78"/>
              </a:rPr>
              <a:t>[القاضي عياض، لشفا بتعريف حقوق المصطفى، ص265]</a:t>
            </a:r>
            <a:r>
              <a:rPr lang="ar-BH" sz="2800" b="1" kern="0" dirty="0">
                <a:solidFill>
                  <a:prstClr val="black"/>
                </a:solidFill>
                <a:latin typeface="Sakkal Majalla" panose="02000000000000000000" pitchFamily="2" charset="-78"/>
                <a:cs typeface="Sakkal Majalla" panose="02000000000000000000" pitchFamily="2" charset="-78"/>
              </a:rPr>
              <a:t>.</a:t>
            </a:r>
            <a:endParaRPr lang="en-US" sz="2800" b="1" kern="0" dirty="0">
              <a:solidFill>
                <a:prstClr val="black"/>
              </a:solidFill>
              <a:latin typeface="Sakkal Majalla" panose="02000000000000000000" pitchFamily="2" charset="-78"/>
              <a:cs typeface="Sakkal Majalla" panose="02000000000000000000" pitchFamily="2" charset="-78"/>
            </a:endParaRPr>
          </a:p>
        </p:txBody>
      </p:sp>
      <p:sp>
        <p:nvSpPr>
          <p:cNvPr id="13" name="Flowchart: Magnetic Disk 12">
            <a:extLst>
              <a:ext uri="{FF2B5EF4-FFF2-40B4-BE49-F238E27FC236}">
                <a16:creationId xmlns:a16="http://schemas.microsoft.com/office/drawing/2014/main" id="{4159CB38-E271-494E-A804-1F03732EB3E0}"/>
              </a:ext>
            </a:extLst>
          </p:cNvPr>
          <p:cNvSpPr/>
          <p:nvPr/>
        </p:nvSpPr>
        <p:spPr>
          <a:xfrm>
            <a:off x="6599179" y="2422935"/>
            <a:ext cx="4537954" cy="585489"/>
          </a:xfrm>
          <a:prstGeom prst="flowChartMagneticDis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rtlCol="0" anchor="ctr"/>
          <a:lstStyle/>
          <a:p>
            <a:pPr lvl="0" algn="ctr" rtl="1">
              <a:lnSpc>
                <a:spcPct val="90000"/>
              </a:lnSpc>
              <a:spcBef>
                <a:spcPts val="1000"/>
              </a:spcBef>
              <a:defRPr/>
            </a:pPr>
            <a:r>
              <a:rPr lang="ar-BH" sz="2800" b="1" dirty="0">
                <a:solidFill>
                  <a:prstClr val="white"/>
                </a:solidFill>
                <a:latin typeface="Sakkal Majalla" panose="02000000000000000000" pitchFamily="2" charset="-78"/>
                <a:cs typeface="Sakkal Majalla" panose="02000000000000000000" pitchFamily="2" charset="-78"/>
              </a:rPr>
              <a:t>الورع والتقوى: </a:t>
            </a:r>
            <a:endParaRPr kumimoji="0" lang="en-US" sz="28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17" name="Star: 24 Points 16">
            <a:extLst>
              <a:ext uri="{FF2B5EF4-FFF2-40B4-BE49-F238E27FC236}">
                <a16:creationId xmlns:a16="http://schemas.microsoft.com/office/drawing/2014/main" id="{7AB3EE5A-3B31-4C2F-9508-BF6971D46F43}"/>
              </a:ext>
            </a:extLst>
          </p:cNvPr>
          <p:cNvSpPr/>
          <p:nvPr/>
        </p:nvSpPr>
        <p:spPr>
          <a:xfrm>
            <a:off x="10854558" y="2407402"/>
            <a:ext cx="914400" cy="620769"/>
          </a:xfrm>
          <a:prstGeom prst="star24">
            <a:avLst/>
          </a:prstGeom>
          <a:solidFill>
            <a:schemeClr val="accent1">
              <a:lumMod val="20000"/>
              <a:lumOff val="80000"/>
            </a:schemeClr>
          </a:solidFill>
          <a:effectLst>
            <a:outerShdw blurRad="50800" dist="38100" dir="13500000" algn="b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1</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70784372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2000"/>
                                        <p:tgtEl>
                                          <p:spTgt spid="10">
                                            <p:txEl>
                                              <p:pRg st="0" end="0"/>
                                            </p:txEl>
                                          </p:spTgt>
                                        </p:tgtEl>
                                      </p:cBhvr>
                                    </p:animEffect>
                                    <p:anim calcmode="lin" valueType="num">
                                      <p:cBhvr>
                                        <p:cTn id="14" dur="2000" fill="hold"/>
                                        <p:tgtEl>
                                          <p:spTgt spid="10">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10">
                                            <p:txEl>
                                              <p:pRg st="0" end="0"/>
                                            </p:txEl>
                                          </p:spTgt>
                                        </p:tgtEl>
                                        <p:attrNameLst>
                                          <p:attrName>ppt_h</p:attrName>
                                        </p:attrNameLst>
                                      </p:cBhvr>
                                      <p:tavLst>
                                        <p:tav tm="0">
                                          <p:val>
                                            <p:strVal val="#ppt_h"/>
                                          </p:val>
                                        </p:tav>
                                        <p:tav tm="100000">
                                          <p:val>
                                            <p:strVal val="#ppt_h"/>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500"/>
                                        <p:tgtEl>
                                          <p:spTgt spid="10"/>
                                        </p:tgtEl>
                                      </p:cBhvr>
                                    </p:animEffect>
                                    <p:anim calcmode="lin" valueType="num">
                                      <p:cBhvr>
                                        <p:cTn id="19" dur="1500" fill="hold"/>
                                        <p:tgtEl>
                                          <p:spTgt spid="10"/>
                                        </p:tgtEl>
                                        <p:attrNameLst>
                                          <p:attrName>ppt_x</p:attrName>
                                        </p:attrNameLst>
                                      </p:cBhvr>
                                      <p:tavLst>
                                        <p:tav tm="0">
                                          <p:val>
                                            <p:strVal val="#ppt_x"/>
                                          </p:val>
                                        </p:tav>
                                        <p:tav tm="100000">
                                          <p:val>
                                            <p:strVal val="#ppt_x"/>
                                          </p:val>
                                        </p:tav>
                                      </p:tavLst>
                                    </p:anim>
                                    <p:anim calcmode="lin" valueType="num">
                                      <p:cBhvr>
                                        <p:cTn id="20" dur="1500" fill="hold"/>
                                        <p:tgtEl>
                                          <p:spTgt spid="10"/>
                                        </p:tgtEl>
                                        <p:attrNameLst>
                                          <p:attrName>ppt_y</p:attrName>
                                        </p:attrNameLst>
                                      </p:cBhvr>
                                      <p:tavLst>
                                        <p:tav tm="0">
                                          <p:val>
                                            <p:strVal val="#ppt_y+.1"/>
                                          </p:val>
                                        </p:tav>
                                        <p:tav tm="100000">
                                          <p:val>
                                            <p:strVal val="#ppt_y"/>
                                          </p:val>
                                        </p:tav>
                                      </p:tavLst>
                                    </p:anim>
                                  </p:childTnLst>
                                </p:cTn>
                              </p:par>
                            </p:childTnLst>
                          </p:cTn>
                        </p:par>
                        <p:par>
                          <p:cTn id="21" fill="hold">
                            <p:stCondLst>
                              <p:cond delay="4000"/>
                            </p:stCondLst>
                            <p:childTnLst>
                              <p:par>
                                <p:cTn id="22" presetID="26"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80">
                                          <p:stCondLst>
                                            <p:cond delay="0"/>
                                          </p:stCondLst>
                                        </p:cTn>
                                        <p:tgtEl>
                                          <p:spTgt spid="17"/>
                                        </p:tgtEl>
                                      </p:cBhvr>
                                    </p:animEffect>
                                    <p:anim calcmode="lin" valueType="num">
                                      <p:cBhvr>
                                        <p:cTn id="2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0" dur="26">
                                          <p:stCondLst>
                                            <p:cond delay="650"/>
                                          </p:stCondLst>
                                        </p:cTn>
                                        <p:tgtEl>
                                          <p:spTgt spid="17"/>
                                        </p:tgtEl>
                                      </p:cBhvr>
                                      <p:to x="100000" y="60000"/>
                                    </p:animScale>
                                    <p:animScale>
                                      <p:cBhvr>
                                        <p:cTn id="31" dur="166" decel="50000">
                                          <p:stCondLst>
                                            <p:cond delay="676"/>
                                          </p:stCondLst>
                                        </p:cTn>
                                        <p:tgtEl>
                                          <p:spTgt spid="17"/>
                                        </p:tgtEl>
                                      </p:cBhvr>
                                      <p:to x="100000" y="100000"/>
                                    </p:animScale>
                                    <p:animScale>
                                      <p:cBhvr>
                                        <p:cTn id="32" dur="26">
                                          <p:stCondLst>
                                            <p:cond delay="1312"/>
                                          </p:stCondLst>
                                        </p:cTn>
                                        <p:tgtEl>
                                          <p:spTgt spid="17"/>
                                        </p:tgtEl>
                                      </p:cBhvr>
                                      <p:to x="100000" y="80000"/>
                                    </p:animScale>
                                    <p:animScale>
                                      <p:cBhvr>
                                        <p:cTn id="33" dur="166" decel="50000">
                                          <p:stCondLst>
                                            <p:cond delay="1338"/>
                                          </p:stCondLst>
                                        </p:cTn>
                                        <p:tgtEl>
                                          <p:spTgt spid="17"/>
                                        </p:tgtEl>
                                      </p:cBhvr>
                                      <p:to x="100000" y="100000"/>
                                    </p:animScale>
                                    <p:animScale>
                                      <p:cBhvr>
                                        <p:cTn id="34" dur="26">
                                          <p:stCondLst>
                                            <p:cond delay="1642"/>
                                          </p:stCondLst>
                                        </p:cTn>
                                        <p:tgtEl>
                                          <p:spTgt spid="17"/>
                                        </p:tgtEl>
                                      </p:cBhvr>
                                      <p:to x="100000" y="90000"/>
                                    </p:animScale>
                                    <p:animScale>
                                      <p:cBhvr>
                                        <p:cTn id="35" dur="166" decel="50000">
                                          <p:stCondLst>
                                            <p:cond delay="1668"/>
                                          </p:stCondLst>
                                        </p:cTn>
                                        <p:tgtEl>
                                          <p:spTgt spid="17"/>
                                        </p:tgtEl>
                                      </p:cBhvr>
                                      <p:to x="100000" y="100000"/>
                                    </p:animScale>
                                    <p:animScale>
                                      <p:cBhvr>
                                        <p:cTn id="36" dur="26">
                                          <p:stCondLst>
                                            <p:cond delay="1808"/>
                                          </p:stCondLst>
                                        </p:cTn>
                                        <p:tgtEl>
                                          <p:spTgt spid="17"/>
                                        </p:tgtEl>
                                      </p:cBhvr>
                                      <p:to x="100000" y="95000"/>
                                    </p:animScale>
                                    <p:animScale>
                                      <p:cBhvr>
                                        <p:cTn id="37" dur="166" decel="50000">
                                          <p:stCondLst>
                                            <p:cond delay="1834"/>
                                          </p:stCondLst>
                                        </p:cTn>
                                        <p:tgtEl>
                                          <p:spTgt spid="17"/>
                                        </p:tgtEl>
                                      </p:cBhvr>
                                      <p:to x="100000" y="100000"/>
                                    </p:animScale>
                                  </p:childTnLst>
                                </p:cTn>
                              </p:par>
                              <p:par>
                                <p:cTn id="38" presetID="26"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80">
                                          <p:stCondLst>
                                            <p:cond delay="0"/>
                                          </p:stCondLst>
                                        </p:cTn>
                                        <p:tgtEl>
                                          <p:spTgt spid="13"/>
                                        </p:tgtEl>
                                      </p:cBhvr>
                                    </p:animEffect>
                                    <p:anim calcmode="lin" valueType="num">
                                      <p:cBhvr>
                                        <p:cTn id="4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6" dur="26">
                                          <p:stCondLst>
                                            <p:cond delay="650"/>
                                          </p:stCondLst>
                                        </p:cTn>
                                        <p:tgtEl>
                                          <p:spTgt spid="13"/>
                                        </p:tgtEl>
                                      </p:cBhvr>
                                      <p:to x="100000" y="60000"/>
                                    </p:animScale>
                                    <p:animScale>
                                      <p:cBhvr>
                                        <p:cTn id="47" dur="166" decel="50000">
                                          <p:stCondLst>
                                            <p:cond delay="676"/>
                                          </p:stCondLst>
                                        </p:cTn>
                                        <p:tgtEl>
                                          <p:spTgt spid="13"/>
                                        </p:tgtEl>
                                      </p:cBhvr>
                                      <p:to x="100000" y="100000"/>
                                    </p:animScale>
                                    <p:animScale>
                                      <p:cBhvr>
                                        <p:cTn id="48" dur="26">
                                          <p:stCondLst>
                                            <p:cond delay="1312"/>
                                          </p:stCondLst>
                                        </p:cTn>
                                        <p:tgtEl>
                                          <p:spTgt spid="13"/>
                                        </p:tgtEl>
                                      </p:cBhvr>
                                      <p:to x="100000" y="80000"/>
                                    </p:animScale>
                                    <p:animScale>
                                      <p:cBhvr>
                                        <p:cTn id="49" dur="166" decel="50000">
                                          <p:stCondLst>
                                            <p:cond delay="1338"/>
                                          </p:stCondLst>
                                        </p:cTn>
                                        <p:tgtEl>
                                          <p:spTgt spid="13"/>
                                        </p:tgtEl>
                                      </p:cBhvr>
                                      <p:to x="100000" y="100000"/>
                                    </p:animScale>
                                    <p:animScale>
                                      <p:cBhvr>
                                        <p:cTn id="50" dur="26">
                                          <p:stCondLst>
                                            <p:cond delay="1642"/>
                                          </p:stCondLst>
                                        </p:cTn>
                                        <p:tgtEl>
                                          <p:spTgt spid="13"/>
                                        </p:tgtEl>
                                      </p:cBhvr>
                                      <p:to x="100000" y="90000"/>
                                    </p:animScale>
                                    <p:animScale>
                                      <p:cBhvr>
                                        <p:cTn id="51" dur="166" decel="50000">
                                          <p:stCondLst>
                                            <p:cond delay="1668"/>
                                          </p:stCondLst>
                                        </p:cTn>
                                        <p:tgtEl>
                                          <p:spTgt spid="13"/>
                                        </p:tgtEl>
                                      </p:cBhvr>
                                      <p:to x="100000" y="100000"/>
                                    </p:animScale>
                                    <p:animScale>
                                      <p:cBhvr>
                                        <p:cTn id="52" dur="26">
                                          <p:stCondLst>
                                            <p:cond delay="1808"/>
                                          </p:stCondLst>
                                        </p:cTn>
                                        <p:tgtEl>
                                          <p:spTgt spid="13"/>
                                        </p:tgtEl>
                                      </p:cBhvr>
                                      <p:to x="100000" y="95000"/>
                                    </p:animScale>
                                    <p:animScale>
                                      <p:cBhvr>
                                        <p:cTn id="53" dur="166" decel="50000">
                                          <p:stCondLst>
                                            <p:cond delay="1834"/>
                                          </p:stCondLst>
                                        </p:cTn>
                                        <p:tgtEl>
                                          <p:spTgt spid="13"/>
                                        </p:tgtEl>
                                      </p:cBhvr>
                                      <p:to x="100000" y="100000"/>
                                    </p:animScale>
                                  </p:childTnLst>
                                </p:cTn>
                              </p:par>
                            </p:childTnLst>
                          </p:cTn>
                        </p:par>
                        <p:par>
                          <p:cTn id="54" fill="hold">
                            <p:stCondLst>
                              <p:cond delay="6000"/>
                            </p:stCondLst>
                            <p:childTnLst>
                              <p:par>
                                <p:cTn id="55" presetID="47"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3"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TMPLT.potx</Template>
  <TotalTime>826</TotalTime>
  <Words>2564</Words>
  <Application>Microsoft Office PowerPoint</Application>
  <PresentationFormat>شاشة عريضة</PresentationFormat>
  <Paragraphs>179</Paragraphs>
  <Slides>21</Slides>
  <Notes>15</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21</vt:i4>
      </vt:variant>
    </vt:vector>
  </HeadingPairs>
  <TitlesOfParts>
    <vt:vector size="26" baseType="lpstr">
      <vt:lpstr>Arial</vt:lpstr>
      <vt:lpstr>Calibri</vt:lpstr>
      <vt:lpstr>Calibri Light</vt:lpstr>
      <vt:lpstr>Sakkal Majalla</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AYSHA ALTHABET</dc:creator>
  <cp:lastModifiedBy>mohamed hassn</cp:lastModifiedBy>
  <cp:revision>112</cp:revision>
  <cp:lastPrinted>2021-01-17T11:49:49Z</cp:lastPrinted>
  <dcterms:created xsi:type="dcterms:W3CDTF">2020-03-04T10:47:58Z</dcterms:created>
  <dcterms:modified xsi:type="dcterms:W3CDTF">2021-02-18T10:37:59Z</dcterms:modified>
</cp:coreProperties>
</file>