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454" r:id="rId2"/>
    <p:sldId id="263" r:id="rId3"/>
    <p:sldId id="407" r:id="rId4"/>
    <p:sldId id="453" r:id="rId5"/>
    <p:sldId id="445" r:id="rId6"/>
    <p:sldId id="422" r:id="rId7"/>
    <p:sldId id="381" r:id="rId8"/>
    <p:sldId id="448" r:id="rId9"/>
    <p:sldId id="449" r:id="rId10"/>
    <p:sldId id="421" r:id="rId11"/>
    <p:sldId id="304" r:id="rId12"/>
    <p:sldId id="307" r:id="rId13"/>
    <p:sldId id="4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444" autoAdjust="0"/>
  </p:normalViewPr>
  <p:slideViewPr>
    <p:cSldViewPr snapToGrid="0">
      <p:cViewPr varScale="1">
        <p:scale>
          <a:sx n="62" d="100"/>
          <a:sy n="62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627FF-9858-4A99-AE55-4412E3759CB3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8B543-6C03-4346-95A8-8C62AC9A5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 Cond" panose="020B0604020202020204" pitchFamily="34" charset="0"/>
                <a:ea typeface="+mn-ea"/>
                <a:cs typeface="Times New Roman" panose="02020603050405020304" pitchFamily="18" charset="0"/>
              </a:rPr>
              <a:t>ﷺ   -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8B543-6C03-4346-95A8-8C62AC9A51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23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07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76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FD9B33-B3B7-AE46-B5CE-8FCB16714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647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949728" y="272530"/>
            <a:ext cx="8303543" cy="137048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91ED93E3-7CFA-432E-9CF3-FA3111716136}"/>
              </a:ext>
            </a:extLst>
          </p:cNvPr>
          <p:cNvSpPr txBox="1">
            <a:spLocks/>
          </p:cNvSpPr>
          <p:nvPr/>
        </p:nvSpPr>
        <p:spPr>
          <a:xfrm>
            <a:off x="3706834" y="4707606"/>
            <a:ext cx="4778321" cy="11640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rtl="1">
              <a:buClr>
                <a:schemeClr val="accent1">
                  <a:lumMod val="75000"/>
                </a:schemeClr>
              </a:buClr>
              <a:buSzPct val="80000"/>
              <a:buNone/>
            </a:pPr>
            <a:r>
              <a:rPr lang="ar-SA" sz="3200" b="1" kern="0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دراسات في العقيدة الإسلامية  </a:t>
            </a:r>
            <a:endParaRPr lang="ar-BH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defTabSz="457200" rtl="1"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None/>
            </a:pP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</a:t>
            </a:r>
            <a:r>
              <a:rPr lang="ar-SA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دين 101</a:t>
            </a:r>
            <a:r>
              <a:rPr lang="ar-BH" sz="32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ar-SA" sz="3200" b="1" dirty="0">
              <a:solidFill>
                <a:schemeClr val="accent5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ستطيل مستدير الزوايا 1">
            <a:extLst>
              <a:ext uri="{FF2B5EF4-FFF2-40B4-BE49-F238E27FC236}">
                <a16:creationId xmlns:a16="http://schemas.microsoft.com/office/drawing/2014/main" id="{7BE024FD-7DFD-44DF-A944-75228ADE81CE}"/>
              </a:ext>
            </a:extLst>
          </p:cNvPr>
          <p:cNvSpPr/>
          <p:nvPr/>
        </p:nvSpPr>
        <p:spPr>
          <a:xfrm>
            <a:off x="2559145" y="1796595"/>
            <a:ext cx="7073701" cy="2693850"/>
          </a:xfrm>
          <a:prstGeom prst="round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 rtl="1">
              <a:lnSpc>
                <a:spcPct val="90000"/>
              </a:lnSpc>
              <a:spcBef>
                <a:spcPct val="0"/>
              </a:spcBef>
            </a:pPr>
            <a:r>
              <a:rPr lang="ar-BH" sz="4800" b="1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الرُّكن الثالث</a:t>
            </a:r>
            <a:endParaRPr lang="ar-JO" sz="4800" b="1" dirty="0">
              <a:solidFill>
                <a:schemeClr val="accent6">
                  <a:lumMod val="75000"/>
                </a:schemeClr>
              </a:solidFill>
              <a:latin typeface="Sakkal Majalla" panose="02000000000000000000" pitchFamily="2" charset="-78"/>
              <a:ea typeface="+mj-ea"/>
              <a:cs typeface="Sakkal Majalla" panose="02000000000000000000" pitchFamily="2" charset="-78"/>
            </a:endParaRPr>
          </a:p>
          <a:p>
            <a:pPr algn="ctr" defTabSz="457200" rtl="1">
              <a:lnSpc>
                <a:spcPct val="90000"/>
              </a:lnSpc>
              <a:spcBef>
                <a:spcPct val="0"/>
              </a:spcBef>
            </a:pPr>
            <a:r>
              <a:rPr lang="ar-BH" sz="6000" b="1" dirty="0">
                <a:solidFill>
                  <a:schemeClr val="accent1">
                    <a:lumMod val="75000"/>
                  </a:schemeClr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rPr>
              <a:t>الإيمانُ بالكتبِ السَّماويّة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133EA2-AEBA-469A-91ED-6B937C6BC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81" y="1702408"/>
            <a:ext cx="2929180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18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4141E150-8F8A-48B5-87B7-B3DF3B960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668733"/>
              </p:ext>
            </p:extLst>
          </p:nvPr>
        </p:nvGraphicFramePr>
        <p:xfrm>
          <a:off x="807818" y="2920957"/>
          <a:ext cx="10576361" cy="301735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18646">
                  <a:extLst>
                    <a:ext uri="{9D8B030D-6E8A-4147-A177-3AD203B41FA5}">
                      <a16:colId xmlns:a16="http://schemas.microsoft.com/office/drawing/2014/main" val="2098545952"/>
                    </a:ext>
                  </a:extLst>
                </a:gridCol>
                <a:gridCol w="457715">
                  <a:extLst>
                    <a:ext uri="{9D8B030D-6E8A-4147-A177-3AD203B41FA5}">
                      <a16:colId xmlns:a16="http://schemas.microsoft.com/office/drawing/2014/main" val="3071516599"/>
                    </a:ext>
                  </a:extLst>
                </a:gridCol>
              </a:tblGrid>
              <a:tr h="7517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مقتضيات الإيمان بالكتب السماويّة هي: 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32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32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434752"/>
                  </a:ext>
                </a:extLst>
              </a:tr>
              <a:tr h="751413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52317"/>
                  </a:ext>
                </a:extLst>
              </a:tr>
              <a:tr h="83283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2718"/>
                  </a:ext>
                </a:extLst>
              </a:tr>
              <a:tr h="68138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SA" sz="3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ar-BH" sz="32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endParaRPr lang="en-US" sz="32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758856"/>
                  </a:ext>
                </a:extLst>
              </a:tr>
            </a:tbl>
          </a:graphicData>
        </a:graphic>
      </p:graphicFrame>
      <p:sp>
        <p:nvSpPr>
          <p:cNvPr id="9" name="Star: 24 Points 8">
            <a:extLst>
              <a:ext uri="{FF2B5EF4-FFF2-40B4-BE49-F238E27FC236}">
                <a16:creationId xmlns:a16="http://schemas.microsoft.com/office/drawing/2014/main" id="{906096E6-65FA-4C45-B9ED-F9ECCF11BC2A}"/>
              </a:ext>
            </a:extLst>
          </p:cNvPr>
          <p:cNvSpPr/>
          <p:nvPr/>
        </p:nvSpPr>
        <p:spPr>
          <a:xfrm>
            <a:off x="7924330" y="223491"/>
            <a:ext cx="3657599" cy="1007174"/>
          </a:xfrm>
          <a:prstGeom prst="star24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200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(3) </a:t>
            </a:r>
            <a:endParaRPr lang="en-US" sz="3200" b="1" kern="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CFF489EC-3941-4532-96B9-33B3C99E0889}"/>
              </a:ext>
            </a:extLst>
          </p:cNvPr>
          <p:cNvSpPr/>
          <p:nvPr/>
        </p:nvSpPr>
        <p:spPr>
          <a:xfrm>
            <a:off x="2037735" y="1761164"/>
            <a:ext cx="8116528" cy="6381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اذكر اثنين -على الأقل- من مقتضيات الإيمان بالكتب السماويّة.</a:t>
            </a:r>
            <a:endParaRPr lang="ar-KW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D7B60A-94AF-4739-891E-2B0DC76ECAE9}"/>
              </a:ext>
            </a:extLst>
          </p:cNvPr>
          <p:cNvSpPr txBox="1">
            <a:spLocks/>
          </p:cNvSpPr>
          <p:nvPr/>
        </p:nvSpPr>
        <p:spPr>
          <a:xfrm>
            <a:off x="74428" y="74189"/>
            <a:ext cx="2901248" cy="592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457200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الثالث – الإيمان ب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الكتب السماويّة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(دين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tar: 24 Points 3">
            <a:extLst>
              <a:ext uri="{FF2B5EF4-FFF2-40B4-BE49-F238E27FC236}">
                <a16:creationId xmlns:a16="http://schemas.microsoft.com/office/drawing/2014/main" id="{BC452E35-3EFA-4607-A71B-CE5613F58BF2}"/>
              </a:ext>
            </a:extLst>
          </p:cNvPr>
          <p:cNvSpPr/>
          <p:nvPr/>
        </p:nvSpPr>
        <p:spPr>
          <a:xfrm>
            <a:off x="7924330" y="221461"/>
            <a:ext cx="3657599" cy="1007174"/>
          </a:xfrm>
          <a:prstGeom prst="star24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3200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(3) </a:t>
            </a:r>
            <a:endParaRPr lang="en-US" sz="3200" b="1" kern="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2" name="Table 2">
            <a:extLst>
              <a:ext uri="{FF2B5EF4-FFF2-40B4-BE49-F238E27FC236}">
                <a16:creationId xmlns:a16="http://schemas.microsoft.com/office/drawing/2014/main" id="{0D747053-E06B-4156-BFB2-ADB777D86B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02225"/>
              </p:ext>
            </p:extLst>
          </p:nvPr>
        </p:nvGraphicFramePr>
        <p:xfrm>
          <a:off x="807817" y="2918927"/>
          <a:ext cx="10576361" cy="336282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118646">
                  <a:extLst>
                    <a:ext uri="{9D8B030D-6E8A-4147-A177-3AD203B41FA5}">
                      <a16:colId xmlns:a16="http://schemas.microsoft.com/office/drawing/2014/main" val="2098545952"/>
                    </a:ext>
                  </a:extLst>
                </a:gridCol>
                <a:gridCol w="457715">
                  <a:extLst>
                    <a:ext uri="{9D8B030D-6E8A-4147-A177-3AD203B41FA5}">
                      <a16:colId xmlns:a16="http://schemas.microsoft.com/office/drawing/2014/main" val="3071516599"/>
                    </a:ext>
                  </a:extLst>
                </a:gridCol>
              </a:tblGrid>
              <a:tr h="700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مقتضيات الإيمان بالكتب السماويّة هي أن نؤمن: 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ar-BH" sz="280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434752"/>
                  </a:ext>
                </a:extLst>
              </a:tr>
              <a:tr h="77214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prstClr val="black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بأنَها من عند الله تعالى، وأنّ الانقياد لها والحكم بها كان واجبًا على الأمم التي أُنزلت إليها.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852317"/>
                  </a:ext>
                </a:extLst>
              </a:tr>
              <a:tr h="77214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prstClr val="black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بأنَّ بعضها يصدّق بعضًا، فالإنجيل مصدّق للتّوراة، والقرآن مصدّق لما تقدّم من الكتب السماويّة.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2718"/>
                  </a:ext>
                </a:extLst>
              </a:tr>
              <a:tr h="77214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prstClr val="black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بأنَّ هدفها واحدٌ وهو الدّعوة إلى توحيد الله تعالى وعبادته والإيمان باليوم الآخر، والعمل الصالح.</a:t>
                      </a:r>
                      <a:endParaRPr lang="ar-SA" sz="2800" b="1" kern="1200" noProof="0" dirty="0">
                        <a:solidFill>
                          <a:prstClr val="black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</a:pPr>
                      <a:r>
                        <a:rPr lang="ar-BH" sz="2800" b="1" kern="1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6758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401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F82C43A4-C070-4CB6-ADBD-18E4504BDBA1}"/>
              </a:ext>
            </a:extLst>
          </p:cNvPr>
          <p:cNvSpPr/>
          <p:nvPr/>
        </p:nvSpPr>
        <p:spPr>
          <a:xfrm>
            <a:off x="8269356" y="370308"/>
            <a:ext cx="3101009" cy="6252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التقييم الختامي</a:t>
            </a:r>
            <a:endParaRPr lang="ar-KW" sz="32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77D5BDC-29EA-49B0-83BB-B6BCAFFF038B}"/>
              </a:ext>
            </a:extLst>
          </p:cNvPr>
          <p:cNvSpPr/>
          <p:nvPr/>
        </p:nvSpPr>
        <p:spPr>
          <a:xfrm>
            <a:off x="1388958" y="1754257"/>
            <a:ext cx="10007909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KW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عدّد الكتب السماويّة التي ذكرها القرآن الكريم مع الاستشهاد. 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C753F99F-4C4A-4051-A12A-2297ABDBBF87}"/>
              </a:ext>
            </a:extLst>
          </p:cNvPr>
          <p:cNvSpPr/>
          <p:nvPr/>
        </p:nvSpPr>
        <p:spPr>
          <a:xfrm>
            <a:off x="1362456" y="3203713"/>
            <a:ext cx="10034411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عدّدأربعَ خصائص للقرآن الكريم.</a:t>
            </a:r>
            <a:endParaRPr lang="ar-KW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1CAC0C22-A71F-40EC-99E2-BE85A41DE418}"/>
              </a:ext>
            </a:extLst>
          </p:cNvPr>
          <p:cNvSpPr/>
          <p:nvPr/>
        </p:nvSpPr>
        <p:spPr>
          <a:xfrm>
            <a:off x="1335955" y="4653169"/>
            <a:ext cx="10034410" cy="914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اذكر ثلاثة من مقتضيات الإيمان بالكتب السماويّة.</a:t>
            </a:r>
            <a:endParaRPr lang="ar-KW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F8AEAD-F67B-4C0F-A9F9-A6782C38DB9D}"/>
              </a:ext>
            </a:extLst>
          </p:cNvPr>
          <p:cNvSpPr txBox="1">
            <a:spLocks/>
          </p:cNvSpPr>
          <p:nvPr/>
        </p:nvSpPr>
        <p:spPr>
          <a:xfrm>
            <a:off x="74428" y="74189"/>
            <a:ext cx="2901248" cy="592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457200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الثالث – الإيمان ب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الكتب السماويّة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(دين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8103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763" y="1166404"/>
            <a:ext cx="11652473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1- </a:t>
            </a:r>
            <a:r>
              <a:rPr lang="ar-BH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عدّد الكتب السماويّة التي ذكرها القرآن الكريم مع الاستشهاد. </a:t>
            </a:r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GA Arabesque" panose="05010101010101010101" pitchFamily="2" charset="2"/>
            </a:endParaRPr>
          </a:p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أ- التّوراة. </a:t>
            </a:r>
            <a:r>
              <a:rPr lang="ar-SA" sz="28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lang="ar-BH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إِنَّا أَنزَلْنَا التَّوْرَاةَ فِيهَا هُدًى وَنُورٌ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.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     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ب- الإنجيل. </a:t>
            </a:r>
            <a:r>
              <a:rPr lang="ar-SA" sz="28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lang="ar-BH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وَقَفَّيْنَا بِعِيسَى ابْنِ مَرْيَمَ وَآتَيْنَاهُ الْإِنجِيلَ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.</a:t>
            </a:r>
          </a:p>
          <a:p>
            <a:pPr algn="ctr" rtl="1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ج – الزّبور.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 </a:t>
            </a:r>
            <a:r>
              <a:rPr lang="ar-SA" sz="28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وَآتَيْنَا دَاوُودَ زَبُورًا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.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   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د. الصُحف. </a:t>
            </a:r>
            <a:r>
              <a:rPr lang="ar-SA" sz="28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إِنَّ هَذَا لَفِي الصُّحُفِ الْأُولَى {</a:t>
            </a:r>
            <a:r>
              <a:rPr lang="ar-BH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18} صُحُفِ إِبْرَاهِيمَ وَمُوسَى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.</a:t>
            </a:r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      </a:t>
            </a:r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هـ. القرآن الكريم. </a:t>
            </a:r>
            <a:r>
              <a:rPr lang="ar-SA" sz="28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إِنَّا نَحْنُ نَزَّلْنَا الذِّكْرَ وَإِنَّا لَهُ لَحَافِظُونَ</a:t>
            </a:r>
            <a:r>
              <a:rPr lang="ar-SA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GA Arabesque" panose="05010101010101010101" pitchFamily="2" charset="2"/>
            </a:endParaRPr>
          </a:p>
          <a:p>
            <a:pPr algn="r" rtl="1"/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GA Arabesque" panose="05010101010101010101" pitchFamily="2" charset="2"/>
            </a:endParaRPr>
          </a:p>
          <a:p>
            <a:pPr algn="r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2-عدّد أربعَ خصائص للقرآن الكريم 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.</a:t>
            </a:r>
          </a:p>
          <a:p>
            <a:pPr algn="ctr" rtl="1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 1- الحفظ.                 2- الشمول.        3- العموم.             4- الإعجاز.</a:t>
            </a:r>
          </a:p>
          <a:p>
            <a:pPr algn="r" rtl="1"/>
            <a:endParaRPr lang="ar-BH" sz="28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GA Arabesque" panose="05010101010101010101" pitchFamily="2" charset="2"/>
            </a:endParaRPr>
          </a:p>
          <a:p>
            <a:pPr algn="r" rtl="1"/>
            <a:r>
              <a:rPr lang="ar-BH" sz="28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3- اذكر ثلاثة من مقتضيات الإيمان بالكتب السماويّة .</a:t>
            </a:r>
          </a:p>
          <a:p>
            <a:pPr algn="r" rtl="1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1- أن نؤمن بأنّها من عند الله تعالى، وأنّ الانقياد لها والحكم بها كان واجبًا على الأمم التي أُنزلت إليها.</a:t>
            </a:r>
          </a:p>
          <a:p>
            <a:pPr algn="r" rtl="1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2- أن نؤمن بأنّها 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يصدّق بعضها بعضًا، فالإنجيل مصدّق للتّوراة، والقرآن مصدّق لما تقدّم من الكتب السماويّة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.</a:t>
            </a:r>
          </a:p>
          <a:p>
            <a:pPr algn="r" rtl="1"/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3- أن نؤمن بأنّها </a:t>
            </a:r>
            <a:r>
              <a:rPr lang="ar-BH" sz="28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لها هدفٌ واحدٌ وهو الدّعوة إلى توحيد الله تعالى وعبادته والإيمان باليوم الآخر، والعمل الصالح.</a:t>
            </a:r>
            <a:endParaRPr lang="ar-SA" sz="28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ستطيل 1">
            <a:extLst>
              <a:ext uri="{FF2B5EF4-FFF2-40B4-BE49-F238E27FC236}">
                <a16:creationId xmlns:a16="http://schemas.microsoft.com/office/drawing/2014/main" id="{F82C43A4-C070-4CB6-ADBD-18E4504BDBA1}"/>
              </a:ext>
            </a:extLst>
          </p:cNvPr>
          <p:cNvSpPr/>
          <p:nvPr/>
        </p:nvSpPr>
        <p:spPr>
          <a:xfrm>
            <a:off x="7794575" y="198384"/>
            <a:ext cx="4079966" cy="62529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8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التقييم الختامي</a:t>
            </a:r>
            <a:endParaRPr lang="ar-KW" sz="38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99328-4817-4BF2-B27C-5361356ED840}"/>
              </a:ext>
            </a:extLst>
          </p:cNvPr>
          <p:cNvSpPr txBox="1">
            <a:spLocks/>
          </p:cNvSpPr>
          <p:nvPr/>
        </p:nvSpPr>
        <p:spPr>
          <a:xfrm>
            <a:off x="74428" y="74189"/>
            <a:ext cx="2901248" cy="592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457200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الثالث – الإيمان ب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الكتب السماويّة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(دين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001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96673B6-C7DB-47B0-9BA6-DCE9D9F7B7F1}"/>
              </a:ext>
            </a:extLst>
          </p:cNvPr>
          <p:cNvSpPr/>
          <p:nvPr/>
        </p:nvSpPr>
        <p:spPr>
          <a:xfrm>
            <a:off x="3805038" y="2061662"/>
            <a:ext cx="4581924" cy="273467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>
              <a:lnSpc>
                <a:spcPct val="150000"/>
              </a:lnSpc>
            </a:pPr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الدّرس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بارك الله في جهودك 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المتعلم (ة) </a:t>
            </a:r>
          </a:p>
          <a:p>
            <a:pPr lvl="0" algn="ctr" rtl="1">
              <a:lnSpc>
                <a:spcPct val="90000"/>
              </a:lnSpc>
              <a:spcBef>
                <a:spcPts val="1000"/>
              </a:spcBef>
              <a:defRPr/>
            </a:pP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</a:t>
            </a:r>
            <a:r>
              <a:rPr lang="ar-SA" sz="3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وفقك الله</a:t>
            </a:r>
            <a:r>
              <a:rPr lang="ar-BH" sz="3200" b="1" dirty="0">
                <a:solidFill>
                  <a:schemeClr val="accent1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947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C050380F-2DEC-47D0-8DED-5F681DECA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469" y="1658324"/>
            <a:ext cx="9479061" cy="729354"/>
          </a:xfrm>
        </p:spPr>
        <p:txBody>
          <a:bodyPr>
            <a:normAutofit/>
          </a:bodyPr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عزيزي المتعلم (ة) مع نهاية هذا الدرس </a:t>
            </a:r>
            <a:r>
              <a:rPr lang="ar-BH" sz="4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س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تكون قادر</a:t>
            </a:r>
            <a:r>
              <a:rPr lang="ar-BH" sz="4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ً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 على</a:t>
            </a:r>
            <a:r>
              <a:rPr lang="ar-BH" sz="4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أن</a:t>
            </a:r>
            <a:r>
              <a:rPr lang="ar-SA" sz="4000" b="1" dirty="0"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lang="en-US" sz="4000" b="1" dirty="0"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5FFCD89D-5FED-4107-B1DC-72B8D8048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6137170"/>
              </p:ext>
            </p:extLst>
          </p:nvPr>
        </p:nvGraphicFramePr>
        <p:xfrm>
          <a:off x="5160936" y="2827944"/>
          <a:ext cx="6299492" cy="729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99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9354">
                <a:tc>
                  <a:txBody>
                    <a:bodyPr/>
                    <a:lstStyle/>
                    <a:p>
                      <a:pPr algn="just" rtl="1">
                        <a:spcAft>
                          <a:spcPts val="0"/>
                        </a:spcAft>
                      </a:pP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lang="ar-SA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BH" sz="3200" b="1" dirty="0"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تُعرِّف الكتب السماويّة.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114300" marR="11430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3">
            <a:extLst>
              <a:ext uri="{FF2B5EF4-FFF2-40B4-BE49-F238E27FC236}">
                <a16:creationId xmlns:a16="http://schemas.microsoft.com/office/drawing/2014/main" id="{85A7809B-FC92-4B5F-811A-DFB0EE8D5A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9931778"/>
              </p:ext>
            </p:extLst>
          </p:nvPr>
        </p:nvGraphicFramePr>
        <p:xfrm>
          <a:off x="2185261" y="4668784"/>
          <a:ext cx="9275167" cy="753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5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3426">
                <a:tc>
                  <a:txBody>
                    <a:bodyPr/>
                    <a:lstStyle/>
                    <a:p>
                      <a:pPr marL="0" algn="just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BH" sz="32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  <a:r>
                        <a:rPr lang="ar-SA" sz="32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تُبيِّن خصائص القرآن الكريم.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114300" marR="114300" marT="0" marB="0" anchor="ctr">
                    <a:cell3D prstMaterial="dkEdge">
                      <a:bevel prst="relaxedInset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5">
            <a:extLst>
              <a:ext uri="{FF2B5EF4-FFF2-40B4-BE49-F238E27FC236}">
                <a16:creationId xmlns:a16="http://schemas.microsoft.com/office/drawing/2014/main" id="{1A3A38A6-53E2-4B7D-8AC6-531DC67A3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86600"/>
              </p:ext>
            </p:extLst>
          </p:nvPr>
        </p:nvGraphicFramePr>
        <p:xfrm>
          <a:off x="731571" y="5601240"/>
          <a:ext cx="10728857" cy="753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28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3426">
                <a:tc>
                  <a:txBody>
                    <a:bodyPr/>
                    <a:lstStyle/>
                    <a:p>
                      <a:pPr marL="0" algn="just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BH" sz="32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</a:t>
                      </a:r>
                      <a:r>
                        <a:rPr lang="ar-SA" sz="32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 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تُوضِّح مقتضيات الإيمان بالكتب السماويّة.</a:t>
                      </a:r>
                    </a:p>
                  </a:txBody>
                  <a:tcPr marL="114300" marR="11430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97D408E6-8252-4234-B4E4-7945B1766589}"/>
              </a:ext>
            </a:extLst>
          </p:cNvPr>
          <p:cNvSpPr txBox="1">
            <a:spLocks/>
          </p:cNvSpPr>
          <p:nvPr/>
        </p:nvSpPr>
        <p:spPr>
          <a:xfrm>
            <a:off x="7080252" y="218557"/>
            <a:ext cx="3189768" cy="7399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indent="0" defTabSz="457200" rtl="1" fontAlgn="auto">
              <a:spcAft>
                <a:spcPts val="0"/>
              </a:spcAft>
              <a:buClrTx/>
              <a:buSzTx/>
              <a:tabLst/>
              <a:defRPr/>
            </a:pPr>
            <a:r>
              <a:rPr lang="ar-SA" sz="3900" b="1" kern="0" dirty="0">
                <a:solidFill>
                  <a:prstClr val="black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أهداف الد</a:t>
            </a:r>
            <a:r>
              <a:rPr lang="ar-BH" sz="3900" b="1" kern="0" dirty="0">
                <a:solidFill>
                  <a:prstClr val="black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ّ</a:t>
            </a:r>
            <a:r>
              <a:rPr lang="ar-SA" sz="3900" b="1" kern="0" dirty="0">
                <a:solidFill>
                  <a:prstClr val="black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رس</a:t>
            </a:r>
            <a:endParaRPr lang="en-US" sz="3900" b="1" kern="0" dirty="0">
              <a:solidFill>
                <a:prstClr val="black"/>
              </a:solidFill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10" name="Star: 24 Points 9">
            <a:extLst>
              <a:ext uri="{FF2B5EF4-FFF2-40B4-BE49-F238E27FC236}">
                <a16:creationId xmlns:a16="http://schemas.microsoft.com/office/drawing/2014/main" id="{CBA409D5-F40E-49A6-8101-18A108D83BF3}"/>
              </a:ext>
            </a:extLst>
          </p:cNvPr>
          <p:cNvSpPr/>
          <p:nvPr/>
        </p:nvSpPr>
        <p:spPr>
          <a:xfrm>
            <a:off x="9332686" y="170759"/>
            <a:ext cx="824792" cy="787772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</a:rPr>
              <a:t> 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5B7DA055-07C9-452A-A42C-BBB179C5D4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41551"/>
              </p:ext>
            </p:extLst>
          </p:nvPr>
        </p:nvGraphicFramePr>
        <p:xfrm>
          <a:off x="3564610" y="3736328"/>
          <a:ext cx="7904266" cy="753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04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3426">
                <a:tc>
                  <a:txBody>
                    <a:bodyPr/>
                    <a:lstStyle/>
                    <a:p>
                      <a:pPr marL="0" algn="just" defTabSz="914400" rtl="1" eaLnBrk="1" latinLnBrk="0" hangingPunct="1">
                        <a:spcAft>
                          <a:spcPts val="0"/>
                        </a:spcAft>
                      </a:pPr>
                      <a:r>
                        <a:rPr lang="ar-BH" sz="32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  <a:r>
                        <a:rPr lang="ar-SA" sz="32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-</a:t>
                      </a:r>
                      <a:r>
                        <a:rPr lang="ar-BH" sz="3200" b="1" kern="1200" dirty="0">
                          <a:solidFill>
                            <a:schemeClr val="dk1"/>
                          </a:solidFill>
                          <a:effectLst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 تُعدّد الكتب السماويّة المذكورة في القرآن الكريم.</a:t>
                      </a:r>
                      <a:endParaRPr lang="en-US" sz="3200" b="1" kern="1200" dirty="0">
                        <a:solidFill>
                          <a:schemeClr val="dk1"/>
                        </a:solidFill>
                        <a:effectLst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marL="114300" marR="11430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42FD5E9B-1835-439E-AFFE-45AA3D43CBBC}"/>
              </a:ext>
            </a:extLst>
          </p:cNvPr>
          <p:cNvSpPr txBox="1">
            <a:spLocks/>
          </p:cNvSpPr>
          <p:nvPr/>
        </p:nvSpPr>
        <p:spPr>
          <a:xfrm>
            <a:off x="74428" y="74189"/>
            <a:ext cx="2901248" cy="592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457200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الثالث – الإيمان ب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الكتب السماويّة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(دين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89107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C9A8561-BA0B-4153-B726-781C2327975D}"/>
              </a:ext>
            </a:extLst>
          </p:cNvPr>
          <p:cNvSpPr txBox="1">
            <a:spLocks/>
          </p:cNvSpPr>
          <p:nvPr/>
        </p:nvSpPr>
        <p:spPr>
          <a:xfrm>
            <a:off x="9250687" y="200743"/>
            <a:ext cx="2214716" cy="74144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900" b="1" kern="0" dirty="0">
                <a:solidFill>
                  <a:prstClr val="black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تمهيد</a:t>
            </a: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1" name="Star: 24 Points 20">
            <a:extLst>
              <a:ext uri="{FF2B5EF4-FFF2-40B4-BE49-F238E27FC236}">
                <a16:creationId xmlns:a16="http://schemas.microsoft.com/office/drawing/2014/main" id="{7777F8C3-B87E-408F-B604-6A6587EA2B5A}"/>
              </a:ext>
            </a:extLst>
          </p:cNvPr>
          <p:cNvSpPr/>
          <p:nvPr/>
        </p:nvSpPr>
        <p:spPr>
          <a:xfrm>
            <a:off x="10452529" y="197981"/>
            <a:ext cx="914400" cy="741448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2A066A-9793-4664-A11A-D3A23EA924EE}"/>
              </a:ext>
            </a:extLst>
          </p:cNvPr>
          <p:cNvSpPr/>
          <p:nvPr/>
        </p:nvSpPr>
        <p:spPr>
          <a:xfrm>
            <a:off x="9250687" y="1145077"/>
            <a:ext cx="2214716" cy="58745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المتعلم (ة)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0381EEAE-C3B1-4F0C-B8F3-30AE853455E8}"/>
              </a:ext>
            </a:extLst>
          </p:cNvPr>
          <p:cNvSpPr/>
          <p:nvPr/>
        </p:nvSpPr>
        <p:spPr>
          <a:xfrm>
            <a:off x="311886" y="2135545"/>
            <a:ext cx="11064233" cy="381968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rtl="1">
              <a:lnSpc>
                <a:spcPct val="200000"/>
              </a:lnSpc>
              <a:spcAft>
                <a:spcPts val="500"/>
              </a:spcAft>
              <a:defRPr/>
            </a:pPr>
            <a:r>
              <a:rPr lang="ar-BH" sz="3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الإيمان بالكتب السماويّة هو الرُّكن الثالث من أركان الإيمان بالله تعالى، ولا يصح إيمان العبد إلا إذا آمن بجميع الكتب التي أنزلها الله تعالى على رسله عليهم الصلاة والسلام.</a:t>
            </a:r>
          </a:p>
          <a:p>
            <a:pPr lvl="0" algn="ctr" rtl="1">
              <a:lnSpc>
                <a:spcPct val="200000"/>
              </a:lnSpc>
              <a:spcAft>
                <a:spcPts val="500"/>
              </a:spcAft>
              <a:defRPr/>
            </a:pPr>
            <a:r>
              <a:rPr lang="ar-BH" sz="30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فما مفهوم الكتب السماويّة؟ وما هي الكتب التي ذُكرت في القرآن الكريم؟ وعلى مَنْ نزلت؟ وما خصائص القرآن الكريم؟ وما هي مقتضيات الإيمان بالكتب السماويّة؟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6BA76B-9D3F-42E3-A6BF-C8A376E4FC79}"/>
              </a:ext>
            </a:extLst>
          </p:cNvPr>
          <p:cNvSpPr txBox="1">
            <a:spLocks/>
          </p:cNvSpPr>
          <p:nvPr/>
        </p:nvSpPr>
        <p:spPr>
          <a:xfrm>
            <a:off x="74428" y="74189"/>
            <a:ext cx="2901248" cy="592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457200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الثالث – الإيمان ب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الكتب السماويّة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(دين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673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5C9A8561-BA0B-4153-B726-781C2327975D}"/>
              </a:ext>
            </a:extLst>
          </p:cNvPr>
          <p:cNvSpPr txBox="1">
            <a:spLocks/>
          </p:cNvSpPr>
          <p:nvPr/>
        </p:nvSpPr>
        <p:spPr>
          <a:xfrm>
            <a:off x="7129220" y="163226"/>
            <a:ext cx="4544613" cy="8571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4572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BH" sz="3900" b="1" kern="0" dirty="0">
                <a:solidFill>
                  <a:prstClr val="black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تعريف الكتب السماويّة:</a:t>
            </a:r>
            <a:r>
              <a:rPr kumimoji="0" lang="ar-SA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2A066A-9793-4664-A11A-D3A23EA924EE}"/>
              </a:ext>
            </a:extLst>
          </p:cNvPr>
          <p:cNvSpPr/>
          <p:nvPr/>
        </p:nvSpPr>
        <p:spPr>
          <a:xfrm>
            <a:off x="9234062" y="1354827"/>
            <a:ext cx="2214716" cy="58745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عزيزي المتعلم (ة)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: Rounded Corners 1">
            <a:extLst>
              <a:ext uri="{FF2B5EF4-FFF2-40B4-BE49-F238E27FC236}">
                <a16:creationId xmlns:a16="http://schemas.microsoft.com/office/drawing/2014/main" id="{0381EEAE-C3B1-4F0C-B8F3-30AE853455E8}"/>
              </a:ext>
            </a:extLst>
          </p:cNvPr>
          <p:cNvSpPr/>
          <p:nvPr/>
        </p:nvSpPr>
        <p:spPr>
          <a:xfrm>
            <a:off x="407006" y="2276696"/>
            <a:ext cx="11266827" cy="3399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rtl="1">
              <a:lnSpc>
                <a:spcPct val="200000"/>
              </a:lnSpc>
              <a:spcAft>
                <a:spcPts val="500"/>
              </a:spcAft>
              <a:defRPr/>
            </a:pP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الكتب السماويّة هي: </a:t>
            </a:r>
          </a:p>
          <a:p>
            <a:pPr lvl="0" algn="just" rtl="1">
              <a:lnSpc>
                <a:spcPct val="200000"/>
              </a:lnSpc>
              <a:spcAft>
                <a:spcPts val="500"/>
              </a:spcAft>
              <a:defRPr/>
            </a:pPr>
            <a:r>
              <a: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الوثائق الإلهيّة، والوصايا الرّبانيّة التي أنزلها اللهُ تعالى على رُسله، ووضع فيها أُصولَ الهداية، ودليلَ السّلوك، وأسبابَ سعادة الدنيا والآخرة.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C4D957-9842-4059-9715-038D31C40021}"/>
              </a:ext>
            </a:extLst>
          </p:cNvPr>
          <p:cNvSpPr txBox="1">
            <a:spLocks/>
          </p:cNvSpPr>
          <p:nvPr/>
        </p:nvSpPr>
        <p:spPr>
          <a:xfrm>
            <a:off x="74428" y="74189"/>
            <a:ext cx="2901248" cy="592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457200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الثالث – الإيمان ب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الكتب السماويّة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(دين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Star: 24 Points 2">
            <a:extLst>
              <a:ext uri="{FF2B5EF4-FFF2-40B4-BE49-F238E27FC236}">
                <a16:creationId xmlns:a16="http://schemas.microsoft.com/office/drawing/2014/main" id="{1CF4A383-2E25-445B-B121-8CCC01895286}"/>
              </a:ext>
            </a:extLst>
          </p:cNvPr>
          <p:cNvSpPr/>
          <p:nvPr/>
        </p:nvSpPr>
        <p:spPr>
          <a:xfrm>
            <a:off x="10844046" y="265077"/>
            <a:ext cx="829787" cy="653488"/>
          </a:xfrm>
          <a:prstGeom prst="star24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187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65C09A1C-8E0F-4114-8848-319F3ED58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378672"/>
              </p:ext>
            </p:extLst>
          </p:nvPr>
        </p:nvGraphicFramePr>
        <p:xfrm>
          <a:off x="731391" y="946932"/>
          <a:ext cx="10871660" cy="10574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1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409">
                <a:tc>
                  <a:txBody>
                    <a:bodyPr/>
                    <a:lstStyle/>
                    <a:p>
                      <a:pPr algn="ctr" rtl="1"/>
                      <a:r>
                        <a:rPr lang="ar-BH" sz="3200" b="1" dirty="0">
                          <a:solidFill>
                            <a:prstClr val="black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الكتب السماويّة كثيرة وهي حقّ وصِدق موحى بها من عند الله تعالى لتبليغ شرعه ودينه، وقد ذَكر القرآن الكريم بعضًا من هذه الكتب وهي:</a:t>
                      </a:r>
                      <a:endParaRPr lang="ar-BH" sz="3200" b="1" dirty="0">
                        <a:solidFill>
                          <a:prstClr val="black"/>
                        </a:solidFill>
                        <a:highlight>
                          <a:srgbClr val="FFFF00"/>
                        </a:highlight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marL="114300" marR="11430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F449555-9C54-4847-98F3-4CBDA40FB36C}"/>
              </a:ext>
            </a:extLst>
          </p:cNvPr>
          <p:cNvGrpSpPr/>
          <p:nvPr/>
        </p:nvGrpSpPr>
        <p:grpSpPr>
          <a:xfrm>
            <a:off x="9846031" y="2020964"/>
            <a:ext cx="2166720" cy="4363098"/>
            <a:chOff x="9726288" y="2026106"/>
            <a:chExt cx="2021920" cy="4229017"/>
          </a:xfrm>
        </p:grpSpPr>
        <p:sp>
          <p:nvSpPr>
            <p:cNvPr id="3" name="Plaque 2">
              <a:extLst>
                <a:ext uri="{FF2B5EF4-FFF2-40B4-BE49-F238E27FC236}">
                  <a16:creationId xmlns:a16="http://schemas.microsoft.com/office/drawing/2014/main" id="{E449A8A1-E9E0-4AE9-8AE7-F371C425BD69}"/>
                </a:ext>
              </a:extLst>
            </p:cNvPr>
            <p:cNvSpPr/>
            <p:nvPr/>
          </p:nvSpPr>
          <p:spPr>
            <a:xfrm>
              <a:off x="9726288" y="2108088"/>
              <a:ext cx="2021920" cy="4147035"/>
            </a:xfrm>
            <a:prstGeom prst="plaqu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A187A-E657-4B00-A626-1A37C6BE5BF5}"/>
                </a:ext>
              </a:extLst>
            </p:cNvPr>
            <p:cNvSpPr/>
            <p:nvPr/>
          </p:nvSpPr>
          <p:spPr>
            <a:xfrm>
              <a:off x="9871445" y="2026106"/>
              <a:ext cx="1731606" cy="3803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1- التّوراة: </a:t>
              </a:r>
            </a:p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أنزلها الله تعالى على رسوله موسى 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.</a:t>
              </a:r>
            </a:p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قال تعالى:</a:t>
              </a:r>
            </a:p>
            <a:p>
              <a:pPr algn="ctr" rtl="1">
                <a:lnSpc>
                  <a:spcPct val="150000"/>
                </a:lnSpc>
              </a:pPr>
              <a:r>
                <a:rPr lang="ar-SA" sz="2400" b="1" dirty="0"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﴿</a:t>
              </a:r>
              <a:r>
                <a:rPr lang="ar-BH" sz="24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إِنَّا أَنزَلْنَا التَّوْرَاةَ فِيهَا هُدًى وَنُورٌ 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﴾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.</a:t>
              </a:r>
              <a:endPara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المائدة/44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73AEBA3-18D8-4C80-B090-BC5F26CC6EE1}"/>
              </a:ext>
            </a:extLst>
          </p:cNvPr>
          <p:cNvGrpSpPr/>
          <p:nvPr/>
        </p:nvGrpSpPr>
        <p:grpSpPr>
          <a:xfrm>
            <a:off x="7317153" y="2020965"/>
            <a:ext cx="2467655" cy="4363096"/>
            <a:chOff x="7414409" y="2070260"/>
            <a:chExt cx="2281198" cy="3612944"/>
          </a:xfrm>
        </p:grpSpPr>
        <p:sp>
          <p:nvSpPr>
            <p:cNvPr id="26" name="Plaque 25">
              <a:extLst>
                <a:ext uri="{FF2B5EF4-FFF2-40B4-BE49-F238E27FC236}">
                  <a16:creationId xmlns:a16="http://schemas.microsoft.com/office/drawing/2014/main" id="{78934EF8-4DE1-4D0E-95E4-A1F0BD3C6030}"/>
                </a:ext>
              </a:extLst>
            </p:cNvPr>
            <p:cNvSpPr/>
            <p:nvPr/>
          </p:nvSpPr>
          <p:spPr>
            <a:xfrm>
              <a:off x="7414409" y="2140300"/>
              <a:ext cx="2274980" cy="3542904"/>
            </a:xfrm>
            <a:prstGeom prst="plaqu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DE77CCB-37C7-4024-A087-2A07D0D77BA1}"/>
                </a:ext>
              </a:extLst>
            </p:cNvPr>
            <p:cNvSpPr/>
            <p:nvPr/>
          </p:nvSpPr>
          <p:spPr>
            <a:xfrm>
              <a:off x="7420627" y="2070260"/>
              <a:ext cx="2274980" cy="32494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2- الإنجيل:</a:t>
              </a:r>
            </a:p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أنزله الله تعالى على عبده ورسوله عيسى 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.</a:t>
              </a:r>
            </a:p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قال تعالى: </a:t>
              </a:r>
            </a:p>
            <a:p>
              <a:pPr algn="ctr" rtl="1">
                <a:lnSpc>
                  <a:spcPct val="150000"/>
                </a:lnSpc>
              </a:pPr>
              <a:r>
                <a:rPr lang="ar-SA" sz="2400" b="1" dirty="0"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﴿</a:t>
              </a:r>
              <a:r>
                <a:rPr lang="ar-BH" sz="24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وَقَفَّيْنَا بِعِيسَى ابْنِ مَرْيَمَ وَآتَيْنَاهُ الْإِنجِيلَ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﴾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.</a:t>
              </a:r>
              <a:endPara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ar-BH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الحديد /27.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665397-416A-4B5C-94D5-8BEFBB4B0724}"/>
              </a:ext>
            </a:extLst>
          </p:cNvPr>
          <p:cNvGrpSpPr/>
          <p:nvPr/>
        </p:nvGrpSpPr>
        <p:grpSpPr>
          <a:xfrm>
            <a:off x="4897987" y="2023207"/>
            <a:ext cx="2314640" cy="4360856"/>
            <a:chOff x="5124901" y="2066023"/>
            <a:chExt cx="2426598" cy="3229759"/>
          </a:xfrm>
        </p:grpSpPr>
        <p:sp>
          <p:nvSpPr>
            <p:cNvPr id="27" name="Plaque 26">
              <a:extLst>
                <a:ext uri="{FF2B5EF4-FFF2-40B4-BE49-F238E27FC236}">
                  <a16:creationId xmlns:a16="http://schemas.microsoft.com/office/drawing/2014/main" id="{E730A58D-7EDB-4266-B232-789097A0552C}"/>
                </a:ext>
              </a:extLst>
            </p:cNvPr>
            <p:cNvSpPr/>
            <p:nvPr/>
          </p:nvSpPr>
          <p:spPr>
            <a:xfrm>
              <a:off x="5124901" y="2127006"/>
              <a:ext cx="2426598" cy="3168776"/>
            </a:xfrm>
            <a:prstGeom prst="plaqu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5D4117-4914-4291-A9EE-04F9103F9F81}"/>
                </a:ext>
              </a:extLst>
            </p:cNvPr>
            <p:cNvSpPr/>
            <p:nvPr/>
          </p:nvSpPr>
          <p:spPr>
            <a:xfrm>
              <a:off x="5139883" y="2066023"/>
              <a:ext cx="2345008" cy="2496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3- الزّبور:</a:t>
              </a:r>
            </a:p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أنزله الله تعالى على رسوله داود 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.</a:t>
              </a:r>
            </a:p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قال تعالى:</a:t>
              </a:r>
            </a:p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﴿</a:t>
              </a:r>
              <a:r>
                <a:rPr lang="ar-SA" sz="24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وَآتَيْنَا دَاوُودَ زَبُورًا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﴾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.</a:t>
              </a:r>
              <a:endPara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ar-BH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النساء /163.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12FF84-4D2E-4265-B9DC-98E9628CD032}"/>
              </a:ext>
            </a:extLst>
          </p:cNvPr>
          <p:cNvGrpSpPr/>
          <p:nvPr/>
        </p:nvGrpSpPr>
        <p:grpSpPr>
          <a:xfrm>
            <a:off x="2531028" y="2005400"/>
            <a:ext cx="2351739" cy="4478150"/>
            <a:chOff x="2531028" y="2093500"/>
            <a:chExt cx="2351739" cy="4238169"/>
          </a:xfrm>
        </p:grpSpPr>
        <p:sp>
          <p:nvSpPr>
            <p:cNvPr id="28" name="Plaque 27">
              <a:extLst>
                <a:ext uri="{FF2B5EF4-FFF2-40B4-BE49-F238E27FC236}">
                  <a16:creationId xmlns:a16="http://schemas.microsoft.com/office/drawing/2014/main" id="{FBAD0717-1AA5-4C16-B92D-4FB7E02D9CEE}"/>
                </a:ext>
              </a:extLst>
            </p:cNvPr>
            <p:cNvSpPr/>
            <p:nvPr/>
          </p:nvSpPr>
          <p:spPr>
            <a:xfrm>
              <a:off x="2531028" y="2188281"/>
              <a:ext cx="2286424" cy="4049233"/>
            </a:xfrm>
            <a:prstGeom prst="plaqu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779F691-48EA-4067-ABAB-5D8E605B29C2}"/>
                </a:ext>
              </a:extLst>
            </p:cNvPr>
            <p:cNvSpPr/>
            <p:nvPr/>
          </p:nvSpPr>
          <p:spPr>
            <a:xfrm>
              <a:off x="2608286" y="2093500"/>
              <a:ext cx="2274481" cy="4238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4- الصُّحف:</a:t>
              </a:r>
            </a:p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أنزلها الله تعالى على رسوله إبراهيم 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.</a:t>
              </a:r>
            </a:p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قال تعالى: </a:t>
              </a:r>
              <a:r>
                <a:rPr lang="ar-SA" sz="2400" b="1" dirty="0">
                  <a:latin typeface="Sakkal Majalla" panose="02000000000000000000" pitchFamily="2" charset="-78"/>
                  <a:ea typeface="Times New Roman" panose="02020603050405020304" pitchFamily="18" charset="0"/>
                  <a:cs typeface="Sakkal Majalla" panose="02000000000000000000" pitchFamily="2" charset="-78"/>
                </a:rPr>
                <a:t>﴿</a:t>
              </a:r>
              <a:r>
                <a:rPr lang="ar-SA" sz="24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إِنَّ هَذَا لَفِي الصُّحُفِ الْأُولَى {</a:t>
              </a:r>
              <a:r>
                <a:rPr lang="ar-BH" sz="24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400" b="1" dirty="0">
                  <a:solidFill>
                    <a:schemeClr val="accent5">
                      <a:lumMod val="50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18} صُحُفِ إِبْرَاهِيمَ وَمُوسَى</a:t>
              </a:r>
              <a:r>
                <a:rPr lang="ar-SA" sz="24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﴾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.</a:t>
              </a:r>
              <a:endPara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ar-BH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سورة الأعلى/18،19.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9DB7E3-C4CD-433F-B6CE-C70C2DBB4422}"/>
              </a:ext>
            </a:extLst>
          </p:cNvPr>
          <p:cNvGrpSpPr/>
          <p:nvPr/>
        </p:nvGrpSpPr>
        <p:grpSpPr>
          <a:xfrm>
            <a:off x="5315919" y="192236"/>
            <a:ext cx="6317421" cy="658266"/>
            <a:chOff x="6328571" y="71269"/>
            <a:chExt cx="5034494" cy="658266"/>
          </a:xfrm>
        </p:grpSpPr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52F1CFF6-8AE3-4C41-8959-D71866EE8DEB}"/>
                </a:ext>
              </a:extLst>
            </p:cNvPr>
            <p:cNvSpPr txBox="1">
              <a:spLocks/>
            </p:cNvSpPr>
            <p:nvPr/>
          </p:nvSpPr>
          <p:spPr>
            <a:xfrm>
              <a:off x="6328571" y="78808"/>
              <a:ext cx="5034494" cy="65072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rtl="1">
                <a:lnSpc>
                  <a:spcPct val="100000"/>
                </a:lnSpc>
                <a:spcBef>
                  <a:spcPts val="0"/>
                </a:spcBef>
              </a:pPr>
              <a:r>
                <a:rPr lang="ar-BH" sz="3200" b="1" kern="0" dirty="0">
                  <a:solidFill>
                    <a:prstClr val="black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الكتب السماويّة التي أنزلها الله تعالى على رسله</a:t>
              </a:r>
              <a:r>
                <a:rPr lang="ar-BH" sz="32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:</a:t>
              </a:r>
            </a:p>
          </p:txBody>
        </p:sp>
        <p:sp>
          <p:nvSpPr>
            <p:cNvPr id="18" name="Star: 24 Points 17">
              <a:extLst>
                <a:ext uri="{FF2B5EF4-FFF2-40B4-BE49-F238E27FC236}">
                  <a16:creationId xmlns:a16="http://schemas.microsoft.com/office/drawing/2014/main" id="{5EC0D3FA-335A-4D0C-9970-731F7753D03A}"/>
                </a:ext>
              </a:extLst>
            </p:cNvPr>
            <p:cNvSpPr/>
            <p:nvPr/>
          </p:nvSpPr>
          <p:spPr>
            <a:xfrm>
              <a:off x="10663624" y="71269"/>
              <a:ext cx="661276" cy="653488"/>
            </a:xfrm>
            <a:prstGeom prst="star24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B4349C-12EA-4C85-ADB7-197258E56004}"/>
              </a:ext>
            </a:extLst>
          </p:cNvPr>
          <p:cNvGrpSpPr/>
          <p:nvPr/>
        </p:nvGrpSpPr>
        <p:grpSpPr>
          <a:xfrm>
            <a:off x="191308" y="2020964"/>
            <a:ext cx="2296776" cy="4363098"/>
            <a:chOff x="331420" y="2020964"/>
            <a:chExt cx="2156663" cy="4363098"/>
          </a:xfrm>
        </p:grpSpPr>
        <p:sp>
          <p:nvSpPr>
            <p:cNvPr id="29" name="Plaque 28">
              <a:extLst>
                <a:ext uri="{FF2B5EF4-FFF2-40B4-BE49-F238E27FC236}">
                  <a16:creationId xmlns:a16="http://schemas.microsoft.com/office/drawing/2014/main" id="{62A9EC3B-7C9A-454E-8782-DAFEFEC3A615}"/>
                </a:ext>
              </a:extLst>
            </p:cNvPr>
            <p:cNvSpPr/>
            <p:nvPr/>
          </p:nvSpPr>
          <p:spPr>
            <a:xfrm>
              <a:off x="331420" y="2105549"/>
              <a:ext cx="2156663" cy="4278513"/>
            </a:xfrm>
            <a:prstGeom prst="plaqu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2ED0B0-3A6D-4F47-8476-98AB093ED045}"/>
                </a:ext>
              </a:extLst>
            </p:cNvPr>
            <p:cNvSpPr/>
            <p:nvPr/>
          </p:nvSpPr>
          <p:spPr>
            <a:xfrm>
              <a:off x="340170" y="2020964"/>
              <a:ext cx="2146942" cy="39241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5- القرآن الكريم: </a:t>
              </a:r>
            </a:p>
            <a:p>
              <a:pPr algn="ctr" rtl="1">
                <a:lnSpc>
                  <a:spcPct val="150000"/>
                </a:lnSpc>
              </a:pP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أنزله الله تعالى على نبيِّنا محمد 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، </a:t>
              </a:r>
              <a:r>
                <a:rPr lang="ar-BH" sz="24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وهو آخر الكتب السماويّة نزولًا، وأعظمها قدْرًا، والناسخ لجميع  شرائعها وأحكامها.</a:t>
              </a:r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2E84421-21AD-4134-B6FC-647F2E57A909}"/>
              </a:ext>
            </a:extLst>
          </p:cNvPr>
          <p:cNvSpPr txBox="1">
            <a:spLocks/>
          </p:cNvSpPr>
          <p:nvPr/>
        </p:nvSpPr>
        <p:spPr>
          <a:xfrm>
            <a:off x="74428" y="74189"/>
            <a:ext cx="2901248" cy="592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457200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الثالث – الإيمان ب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الكتب السماويّة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(دين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91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A271-5DA9-4EBD-841D-AEF82BEFBFE0}"/>
              </a:ext>
            </a:extLst>
          </p:cNvPr>
          <p:cNvSpPr/>
          <p:nvPr/>
        </p:nvSpPr>
        <p:spPr>
          <a:xfrm>
            <a:off x="2010144" y="1922817"/>
            <a:ext cx="81825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3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اذكر مقابل كل كتاب سماويّ اسم الرّسول الذي أُنزل عليه هذا الكتاب:</a:t>
            </a:r>
            <a:endParaRPr kumimoji="0" lang="ar-BH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Star: 24 Points 4">
            <a:extLst>
              <a:ext uri="{FF2B5EF4-FFF2-40B4-BE49-F238E27FC236}">
                <a16:creationId xmlns:a16="http://schemas.microsoft.com/office/drawing/2014/main" id="{049595CA-5A9E-4050-9196-E031A3AEFCFA}"/>
              </a:ext>
            </a:extLst>
          </p:cNvPr>
          <p:cNvSpPr/>
          <p:nvPr/>
        </p:nvSpPr>
        <p:spPr>
          <a:xfrm>
            <a:off x="8211378" y="387458"/>
            <a:ext cx="3657599" cy="1306938"/>
          </a:xfrm>
          <a:prstGeom prst="star24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200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(1)</a:t>
            </a:r>
            <a:endParaRPr lang="en-US" sz="3200" b="1" kern="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5233B99-7C54-4F37-91B5-25AF97A23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297429"/>
              </p:ext>
            </p:extLst>
          </p:nvPr>
        </p:nvGraphicFramePr>
        <p:xfrm>
          <a:off x="1659466" y="2826706"/>
          <a:ext cx="887306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267">
                  <a:extLst>
                    <a:ext uri="{9D8B030D-6E8A-4147-A177-3AD203B41FA5}">
                      <a16:colId xmlns:a16="http://schemas.microsoft.com/office/drawing/2014/main" val="82457553"/>
                    </a:ext>
                  </a:extLst>
                </a:gridCol>
                <a:gridCol w="3220370">
                  <a:extLst>
                    <a:ext uri="{9D8B030D-6E8A-4147-A177-3AD203B41FA5}">
                      <a16:colId xmlns:a16="http://schemas.microsoft.com/office/drawing/2014/main" val="1306197342"/>
                    </a:ext>
                  </a:extLst>
                </a:gridCol>
                <a:gridCol w="386430">
                  <a:extLst>
                    <a:ext uri="{9D8B030D-6E8A-4147-A177-3AD203B41FA5}">
                      <a16:colId xmlns:a16="http://schemas.microsoft.com/office/drawing/2014/main" val="269317081"/>
                    </a:ext>
                  </a:extLst>
                </a:gridCol>
              </a:tblGrid>
              <a:tr h="175657"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اسم الرسول المُنْزل عليه الكتاب</a:t>
                      </a:r>
                      <a:endParaRPr lang="en-US" sz="2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BH" sz="2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الكتاب السّماويّ</a:t>
                      </a:r>
                      <a:endParaRPr kumimoji="0" lang="en-US" sz="28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2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...............................................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القرآن الكريم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ar-BH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5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...............................................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الزّبور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444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...............................................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الإنجيل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7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...............................................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التّوراة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6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...............................................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الصُحف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905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A72E2B-6942-41AD-9C14-F43EB9135BB5}"/>
              </a:ext>
            </a:extLst>
          </p:cNvPr>
          <p:cNvSpPr txBox="1">
            <a:spLocks/>
          </p:cNvSpPr>
          <p:nvPr/>
        </p:nvSpPr>
        <p:spPr>
          <a:xfrm>
            <a:off x="74428" y="74189"/>
            <a:ext cx="2901248" cy="592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457200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الثالث – الإيمان ب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الكتب السماويّة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(دين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7A94D61C-233F-4CD7-8EE9-22666EE23E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40645"/>
              </p:ext>
            </p:extLst>
          </p:nvPr>
        </p:nvGraphicFramePr>
        <p:xfrm>
          <a:off x="1659466" y="2832721"/>
          <a:ext cx="8873067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6267">
                  <a:extLst>
                    <a:ext uri="{9D8B030D-6E8A-4147-A177-3AD203B41FA5}">
                      <a16:colId xmlns:a16="http://schemas.microsoft.com/office/drawing/2014/main" val="82457553"/>
                    </a:ext>
                  </a:extLst>
                </a:gridCol>
                <a:gridCol w="3220370">
                  <a:extLst>
                    <a:ext uri="{9D8B030D-6E8A-4147-A177-3AD203B41FA5}">
                      <a16:colId xmlns:a16="http://schemas.microsoft.com/office/drawing/2014/main" val="1306197342"/>
                    </a:ext>
                  </a:extLst>
                </a:gridCol>
                <a:gridCol w="386430">
                  <a:extLst>
                    <a:ext uri="{9D8B030D-6E8A-4147-A177-3AD203B41FA5}">
                      <a16:colId xmlns:a16="http://schemas.microsoft.com/office/drawing/2014/main" val="269317081"/>
                    </a:ext>
                  </a:extLst>
                </a:gridCol>
              </a:tblGrid>
              <a:tr h="175657"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اسم الرسول المُنْزل عليه الكتاب </a:t>
                      </a:r>
                      <a:r>
                        <a:rPr kumimoji="0" lang="ar-BH" sz="2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السّماويّ</a:t>
                      </a:r>
                      <a:endParaRPr lang="en-US" sz="2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BH" sz="2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اسم الكتاب السّماويّ</a:t>
                      </a:r>
                      <a:endParaRPr kumimoji="0" lang="en-US" sz="28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BH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2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محمّد </a:t>
                      </a: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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القرآن الكريم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ar-BH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5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داود </a:t>
                      </a: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.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الزّبور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4445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عيسى </a:t>
                      </a: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.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الإنجيل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70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موسى </a:t>
                      </a: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.</a:t>
                      </a:r>
                      <a:endParaRPr lang="ar-BH" sz="28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التّوراة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BH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164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إبراهيم </a:t>
                      </a:r>
                      <a:r>
                        <a:rPr lang="ar-BH" sz="2800" b="1" kern="120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.</a:t>
                      </a:r>
                      <a:endParaRPr lang="en-US" sz="2800" b="1" kern="1200" dirty="0">
                        <a:solidFill>
                          <a:srgbClr val="FF0000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الصُحف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kern="1200" dirty="0">
                          <a:solidFill>
                            <a:schemeClr val="dk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5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9058"/>
                  </a:ext>
                </a:extLst>
              </a:tr>
            </a:tbl>
          </a:graphicData>
        </a:graphic>
      </p:graphicFrame>
      <p:sp>
        <p:nvSpPr>
          <p:cNvPr id="4" name="Star: 24 Points 3">
            <a:extLst>
              <a:ext uri="{FF2B5EF4-FFF2-40B4-BE49-F238E27FC236}">
                <a16:creationId xmlns:a16="http://schemas.microsoft.com/office/drawing/2014/main" id="{54636DFC-00A8-40FC-BF33-158FC9601C8A}"/>
              </a:ext>
            </a:extLst>
          </p:cNvPr>
          <p:cNvSpPr/>
          <p:nvPr/>
        </p:nvSpPr>
        <p:spPr>
          <a:xfrm>
            <a:off x="8211378" y="381443"/>
            <a:ext cx="3657599" cy="1306938"/>
          </a:xfrm>
          <a:prstGeom prst="star24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200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(1</a:t>
            </a:r>
            <a:r>
              <a:rPr kumimoji="0" lang="ar-B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315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39BEB74-FE70-4906-9839-E495BED80CF1}"/>
              </a:ext>
            </a:extLst>
          </p:cNvPr>
          <p:cNvSpPr/>
          <p:nvPr/>
        </p:nvSpPr>
        <p:spPr>
          <a:xfrm>
            <a:off x="4237275" y="384963"/>
            <a:ext cx="3336489" cy="67287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/>
          <a:p>
            <a:pPr algn="ctr" rtl="1">
              <a:spcAft>
                <a:spcPts val="500"/>
              </a:spcAft>
            </a:pPr>
            <a:r>
              <a:rPr lang="ar-BH" sz="33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خصائص</a:t>
            </a:r>
            <a:r>
              <a:rPr lang="ar-BH" sz="32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3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القرآن</a:t>
            </a:r>
            <a:r>
              <a:rPr lang="ar-BH" sz="32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3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الكريم</a:t>
            </a:r>
            <a:r>
              <a:rPr lang="ar-BH" sz="32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en-US" sz="32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3AB8B03-C617-45BD-B5B4-75BF26E5C8B6}"/>
              </a:ext>
            </a:extLst>
          </p:cNvPr>
          <p:cNvCxnSpPr>
            <a:cxnSpLocks/>
          </p:cNvCxnSpPr>
          <p:nvPr/>
        </p:nvCxnSpPr>
        <p:spPr>
          <a:xfrm>
            <a:off x="5908987" y="1057833"/>
            <a:ext cx="0" cy="287383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4F1FC6D-99C0-489B-9781-79D3FFEA5EEA}"/>
              </a:ext>
            </a:extLst>
          </p:cNvPr>
          <p:cNvCxnSpPr>
            <a:cxnSpLocks/>
          </p:cNvCxnSpPr>
          <p:nvPr/>
        </p:nvCxnSpPr>
        <p:spPr>
          <a:xfrm>
            <a:off x="1625501" y="1335255"/>
            <a:ext cx="9262365" cy="3741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8FF46CC-7853-4074-97F3-3FFB0D2E2E59}"/>
              </a:ext>
            </a:extLst>
          </p:cNvPr>
          <p:cNvCxnSpPr>
            <a:cxnSpLocks/>
          </p:cNvCxnSpPr>
          <p:nvPr/>
        </p:nvCxnSpPr>
        <p:spPr>
          <a:xfrm>
            <a:off x="10887866" y="1318336"/>
            <a:ext cx="0" cy="454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8DD726-94B8-4BB1-ABC1-5D66DEFECF32}"/>
              </a:ext>
            </a:extLst>
          </p:cNvPr>
          <p:cNvCxnSpPr>
            <a:cxnSpLocks/>
          </p:cNvCxnSpPr>
          <p:nvPr/>
        </p:nvCxnSpPr>
        <p:spPr>
          <a:xfrm>
            <a:off x="1633001" y="1345216"/>
            <a:ext cx="0" cy="389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F74E41-DA0E-4EB7-B42D-B17703E8DBED}"/>
              </a:ext>
            </a:extLst>
          </p:cNvPr>
          <p:cNvCxnSpPr>
            <a:cxnSpLocks/>
          </p:cNvCxnSpPr>
          <p:nvPr/>
        </p:nvCxnSpPr>
        <p:spPr>
          <a:xfrm>
            <a:off x="8378245" y="1338994"/>
            <a:ext cx="0" cy="389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594F553-AFEF-4E46-9CD3-880CD2BE1D08}"/>
              </a:ext>
            </a:extLst>
          </p:cNvPr>
          <p:cNvCxnSpPr>
            <a:cxnSpLocks/>
          </p:cNvCxnSpPr>
          <p:nvPr/>
        </p:nvCxnSpPr>
        <p:spPr>
          <a:xfrm>
            <a:off x="5908987" y="1346585"/>
            <a:ext cx="6817" cy="411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B67E2EBC-0AB9-45F4-B300-BC45BD6233A7}"/>
              </a:ext>
            </a:extLst>
          </p:cNvPr>
          <p:cNvCxnSpPr>
            <a:cxnSpLocks/>
          </p:cNvCxnSpPr>
          <p:nvPr/>
        </p:nvCxnSpPr>
        <p:spPr>
          <a:xfrm>
            <a:off x="3741507" y="1346585"/>
            <a:ext cx="0" cy="38944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مستطيل ذو زوايا قطرية مستديرة 26">
            <a:extLst>
              <a:ext uri="{FF2B5EF4-FFF2-40B4-BE49-F238E27FC236}">
                <a16:creationId xmlns:a16="http://schemas.microsoft.com/office/drawing/2014/main" id="{24670B91-9F6C-4628-B61D-C8999E9BB7C1}"/>
              </a:ext>
            </a:extLst>
          </p:cNvPr>
          <p:cNvSpPr/>
          <p:nvPr/>
        </p:nvSpPr>
        <p:spPr>
          <a:xfrm>
            <a:off x="2860081" y="2279502"/>
            <a:ext cx="1558718" cy="4130886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  <a:defRPr/>
            </a:pPr>
            <a:endParaRPr lang="ar-BH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GA Arabesque" panose="05010101010101010101" pitchFamily="2" charset="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القرآن الكريم معجزة تحدّى الله تعالى بها الإنس والجنّ عبر العصور.</a:t>
            </a:r>
            <a:endParaRPr lang="ar-SA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lvl="0" indent="-285750" algn="r" rtl="1">
              <a:spcAft>
                <a:spcPts val="500"/>
              </a:spcAft>
              <a:buFontTx/>
              <a:buChar char="-"/>
            </a:pPr>
            <a:endParaRPr lang="ar-BH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lvl="0" indent="-285750" algn="r" rtl="1">
              <a:spcAft>
                <a:spcPts val="500"/>
              </a:spcAft>
              <a:buFontTx/>
              <a:buChar char="-"/>
            </a:pPr>
            <a:endParaRPr lang="ar-SA" sz="24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مستطيل ذو زوايا قطرية مستديرة 26">
            <a:extLst>
              <a:ext uri="{FF2B5EF4-FFF2-40B4-BE49-F238E27FC236}">
                <a16:creationId xmlns:a16="http://schemas.microsoft.com/office/drawing/2014/main" id="{5ABA600F-1614-473A-AF45-5E03194448E4}"/>
              </a:ext>
            </a:extLst>
          </p:cNvPr>
          <p:cNvSpPr/>
          <p:nvPr/>
        </p:nvSpPr>
        <p:spPr>
          <a:xfrm>
            <a:off x="4460431" y="2272351"/>
            <a:ext cx="2839268" cy="412755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>
              <a:lnSpc>
                <a:spcPct val="150000"/>
              </a:lnSpc>
              <a:defRPr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نزل القرآن الكريم مخاطبًا النّاس عامة، قال تعالى: </a:t>
            </a:r>
            <a:r>
              <a:rPr lang="ar-SA" sz="24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يَا أَيُّهَا النَّاسُ إِنَّا خَلَقْنَاكُم مِّن ذَكَرٍ وَأُنثَى وَجَعَلْنَاكُمْ شُعُوبًا وَقَبَائِلَ لِتَعَارَفُوا إِنَّ أَكْرَمَكُمْ عِندَ اللَّهِ أَتْقَاكُمْ إِنَّ اللَّهَ عَلِيمٌ خَبِيرٌ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.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الحجرات/13</a:t>
            </a:r>
            <a:endParaRPr lang="ar-SA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6" name="مستطيل ذو زوايا قطرية مستديرة 26">
            <a:extLst>
              <a:ext uri="{FF2B5EF4-FFF2-40B4-BE49-F238E27FC236}">
                <a16:creationId xmlns:a16="http://schemas.microsoft.com/office/drawing/2014/main" id="{CD9C86FE-C0ED-43C8-B9BF-D6C841010BC6}"/>
              </a:ext>
            </a:extLst>
          </p:cNvPr>
          <p:cNvSpPr/>
          <p:nvPr/>
        </p:nvSpPr>
        <p:spPr>
          <a:xfrm>
            <a:off x="7341287" y="2272353"/>
            <a:ext cx="2137375" cy="4130886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 rtl="1">
              <a:lnSpc>
                <a:spcPct val="150000"/>
              </a:lnSpc>
            </a:pPr>
            <a:endParaRPr lang="ar-BH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GA Arabesque" panose="05010101010101010101" pitchFamily="2" charset="2"/>
            </a:endParaRPr>
          </a:p>
          <a:p>
            <a:pPr lvl="0" algn="ctr" rtl="1">
              <a:lnSpc>
                <a:spcPct val="150000"/>
              </a:lnSpc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جاءت تشريعات القرآن الكريم شاملة لكل نواحي الحياة، وصالحةً لكلِّ زمانٍ ومكانٍ، وملبيةً لكل حاجات البشر.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Content Placeholder 13">
            <a:extLst>
              <a:ext uri="{FF2B5EF4-FFF2-40B4-BE49-F238E27FC236}">
                <a16:creationId xmlns:a16="http://schemas.microsoft.com/office/drawing/2014/main" id="{8306BAA6-B4A7-4E00-8E8A-F001E4CCC5D1}"/>
              </a:ext>
            </a:extLst>
          </p:cNvPr>
          <p:cNvSpPr txBox="1">
            <a:spLocks/>
          </p:cNvSpPr>
          <p:nvPr/>
        </p:nvSpPr>
        <p:spPr>
          <a:xfrm>
            <a:off x="7798753" y="1740750"/>
            <a:ext cx="1468181" cy="728473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2.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لشمول</a:t>
            </a:r>
            <a:endParaRPr lang="en-US" sz="20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9" name="Content Placeholder 13">
            <a:extLst>
              <a:ext uri="{FF2B5EF4-FFF2-40B4-BE49-F238E27FC236}">
                <a16:creationId xmlns:a16="http://schemas.microsoft.com/office/drawing/2014/main" id="{D268B34C-32A0-4937-BFB9-555FBF1C235B}"/>
              </a:ext>
            </a:extLst>
          </p:cNvPr>
          <p:cNvSpPr txBox="1">
            <a:spLocks/>
          </p:cNvSpPr>
          <p:nvPr/>
        </p:nvSpPr>
        <p:spPr>
          <a:xfrm>
            <a:off x="5119477" y="1756904"/>
            <a:ext cx="1571480" cy="71231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3.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عموم</a:t>
            </a:r>
            <a:endParaRPr lang="en-US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3" name="Content Placeholder 13">
            <a:extLst>
              <a:ext uri="{FF2B5EF4-FFF2-40B4-BE49-F238E27FC236}">
                <a16:creationId xmlns:a16="http://schemas.microsoft.com/office/drawing/2014/main" id="{DCE92A5D-FD2D-4D82-8C0D-31A284233DE7}"/>
              </a:ext>
            </a:extLst>
          </p:cNvPr>
          <p:cNvSpPr txBox="1">
            <a:spLocks/>
          </p:cNvSpPr>
          <p:nvPr/>
        </p:nvSpPr>
        <p:spPr>
          <a:xfrm>
            <a:off x="2947224" y="1760232"/>
            <a:ext cx="1503554" cy="708991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4. الاعجاز</a:t>
            </a:r>
            <a:endParaRPr lang="ar-SA" sz="18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0" name="مستطيل ذو زوايا قطرية مستديرة 26">
            <a:extLst>
              <a:ext uri="{FF2B5EF4-FFF2-40B4-BE49-F238E27FC236}">
                <a16:creationId xmlns:a16="http://schemas.microsoft.com/office/drawing/2014/main" id="{E22DCF48-82BF-4AD3-9BCA-A9966AB5A899}"/>
              </a:ext>
            </a:extLst>
          </p:cNvPr>
          <p:cNvSpPr/>
          <p:nvPr/>
        </p:nvSpPr>
        <p:spPr>
          <a:xfrm>
            <a:off x="9524173" y="2259928"/>
            <a:ext cx="2611921" cy="413421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200000"/>
              </a:lnSpc>
            </a:pPr>
            <a:endParaRPr lang="ar-BH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GA Arabesque" panose="05010101010101010101" pitchFamily="2" charset="2"/>
            </a:endParaRPr>
          </a:p>
          <a:p>
            <a:pPr algn="ctr" rtl="1">
              <a:lnSpc>
                <a:spcPct val="150000"/>
              </a:lnSpc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تكفّل الله تعالى بحفظ القرآن الكريم باعتباره آخر الرسالات السماويّة، فحُفظ في الصدور والسّطور. قال تعالى: </a:t>
            </a:r>
            <a:r>
              <a:rPr lang="ar-SA" sz="24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lang="ar-SA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إِنَّا نَحْنُ نَزَّلْنَا الذِّكْرَ وَإِنَّا لَهُ لَحَافِظُونَ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. </a:t>
            </a:r>
            <a:r>
              <a:rPr lang="ar-BH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الحجر/9.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1" name="Content Placeholder 13">
            <a:extLst>
              <a:ext uri="{FF2B5EF4-FFF2-40B4-BE49-F238E27FC236}">
                <a16:creationId xmlns:a16="http://schemas.microsoft.com/office/drawing/2014/main" id="{8B5417DF-080A-4F58-A06B-9C34571508B9}"/>
              </a:ext>
            </a:extLst>
          </p:cNvPr>
          <p:cNvSpPr txBox="1">
            <a:spLocks/>
          </p:cNvSpPr>
          <p:nvPr/>
        </p:nvSpPr>
        <p:spPr>
          <a:xfrm>
            <a:off x="10112948" y="1758641"/>
            <a:ext cx="1434370" cy="711833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1.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لحفظ</a:t>
            </a:r>
            <a:endParaRPr lang="en-US" sz="240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4" name="مستطيل ذو زوايا قطرية مستديرة 26">
            <a:extLst>
              <a:ext uri="{FF2B5EF4-FFF2-40B4-BE49-F238E27FC236}">
                <a16:creationId xmlns:a16="http://schemas.microsoft.com/office/drawing/2014/main" id="{23E97B2F-6FFE-4301-9B0F-A684E493F2FB}"/>
              </a:ext>
            </a:extLst>
          </p:cNvPr>
          <p:cNvSpPr/>
          <p:nvPr/>
        </p:nvSpPr>
        <p:spPr>
          <a:xfrm>
            <a:off x="74428" y="2289288"/>
            <a:ext cx="2733314" cy="4130885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  <a:defRPr/>
            </a:pPr>
            <a:endParaRPr lang="ar-BH" sz="2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GA Arabesque" panose="05010101010101010101" pitchFamily="2" charset="2"/>
            </a:endParaRPr>
          </a:p>
          <a:p>
            <a:pPr lvl="0" algn="ctr">
              <a:lnSpc>
                <a:spcPct val="150000"/>
              </a:lnSpc>
              <a:defRPr/>
            </a:pPr>
            <a:endParaRPr lang="ar-BH" sz="20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  <a:sym typeface="AGA Arabesque" panose="05010101010101010101" pitchFamily="2" charset="2"/>
            </a:endParaRPr>
          </a:p>
          <a:p>
            <a:pPr lvl="0" algn="ctr" rtl="1">
              <a:lnSpc>
                <a:spcPct val="150000"/>
              </a:lnSpc>
              <a:defRPr/>
            </a:pP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جاء القرآن الكريم سهلًا ليس فيه ما يشقّ على الناس فهمه أو العمل به، ومٌيَسَّرًا للحفظ والذّكر والفهم، قال تعالى: </a:t>
            </a:r>
            <a:r>
              <a:rPr lang="ar-SA" sz="2400" b="1" dirty="0">
                <a:latin typeface="Sakkal Majalla" panose="02000000000000000000" pitchFamily="2" charset="-78"/>
                <a:ea typeface="Times New Roman" panose="02020603050405020304" pitchFamily="18" charset="0"/>
                <a:cs typeface="Sakkal Majalla" panose="02000000000000000000" pitchFamily="2" charset="-78"/>
              </a:rPr>
              <a:t>﴿</a:t>
            </a:r>
            <a:r>
              <a:rPr lang="ar-BH" sz="2400" b="1" dirty="0"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وَلَقَدْ يَسَّرْنَا الْقُرْآنَ لِلذِّكْرِ فَهَلْ مِن مُّدَّكِرٍ </a:t>
            </a:r>
            <a:r>
              <a:rPr lang="ar-SA" sz="2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﴾</a:t>
            </a:r>
            <a:r>
              <a:rPr lang="ar-BH" sz="24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. </a:t>
            </a:r>
            <a:r>
              <a:rPr lang="ar-BH" sz="1600" b="1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  <a:sym typeface="AGA Arabesque" panose="05010101010101010101" pitchFamily="2" charset="2"/>
              </a:rPr>
              <a:t>القمر/17.</a:t>
            </a:r>
            <a:endParaRPr lang="ar-BH" sz="1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285750" lvl="0" indent="-285750" algn="r" rtl="1">
              <a:spcAft>
                <a:spcPts val="500"/>
              </a:spcAft>
              <a:buFontTx/>
              <a:buChar char="-"/>
            </a:pPr>
            <a:endParaRPr lang="ar-SA" sz="1600" b="1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5" name="Content Placeholder 13">
            <a:extLst>
              <a:ext uri="{FF2B5EF4-FFF2-40B4-BE49-F238E27FC236}">
                <a16:creationId xmlns:a16="http://schemas.microsoft.com/office/drawing/2014/main" id="{F8990510-D660-4160-B54E-3AE766CECB74}"/>
              </a:ext>
            </a:extLst>
          </p:cNvPr>
          <p:cNvSpPr txBox="1">
            <a:spLocks/>
          </p:cNvSpPr>
          <p:nvPr/>
        </p:nvSpPr>
        <p:spPr>
          <a:xfrm>
            <a:off x="949368" y="1757073"/>
            <a:ext cx="1352267" cy="712319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5. </a:t>
            </a:r>
            <a:r>
              <a:rPr lang="ar-SA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</a:t>
            </a:r>
            <a:r>
              <a:rPr lang="ar-BH" sz="24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يسر </a:t>
            </a:r>
            <a:endParaRPr lang="ar-SA" sz="2400" b="1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1B568-99D7-4203-9FB9-C3D23A8F452B}"/>
              </a:ext>
            </a:extLst>
          </p:cNvPr>
          <p:cNvSpPr txBox="1">
            <a:spLocks/>
          </p:cNvSpPr>
          <p:nvPr/>
        </p:nvSpPr>
        <p:spPr>
          <a:xfrm>
            <a:off x="74428" y="74189"/>
            <a:ext cx="2901248" cy="592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457200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الثالث – الإيمان ب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الكتب السماويّة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(دين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8FF0700-C424-476D-907F-771B1F378CCA}"/>
              </a:ext>
            </a:extLst>
          </p:cNvPr>
          <p:cNvGrpSpPr/>
          <p:nvPr/>
        </p:nvGrpSpPr>
        <p:grpSpPr>
          <a:xfrm>
            <a:off x="8378245" y="187053"/>
            <a:ext cx="3593781" cy="681523"/>
            <a:chOff x="8034508" y="360677"/>
            <a:chExt cx="3190072" cy="681523"/>
          </a:xfrm>
        </p:grpSpPr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CB1A05BA-2262-4ADA-8984-F2A3FA1ADAED}"/>
                </a:ext>
              </a:extLst>
            </p:cNvPr>
            <p:cNvSpPr txBox="1">
              <a:spLocks/>
            </p:cNvSpPr>
            <p:nvPr/>
          </p:nvSpPr>
          <p:spPr>
            <a:xfrm>
              <a:off x="8034508" y="391473"/>
              <a:ext cx="3190071" cy="65072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rtl="1">
                <a:lnSpc>
                  <a:spcPct val="100000"/>
                </a:lnSpc>
                <a:spcBef>
                  <a:spcPts val="0"/>
                </a:spcBef>
              </a:pPr>
              <a:r>
                <a:rPr lang="ar-BH" sz="3300" b="1" kern="0" dirty="0">
                  <a:solidFill>
                    <a:prstClr val="black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خصائص القرآن الكريم</a:t>
              </a:r>
              <a:r>
                <a:rPr lang="ar-BH" sz="33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:</a:t>
              </a:r>
              <a:endPara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40" name="Star: 24 Points 39">
              <a:extLst>
                <a:ext uri="{FF2B5EF4-FFF2-40B4-BE49-F238E27FC236}">
                  <a16:creationId xmlns:a16="http://schemas.microsoft.com/office/drawing/2014/main" id="{2C7F1550-AF4A-4992-A07E-215DC551762A}"/>
                </a:ext>
              </a:extLst>
            </p:cNvPr>
            <p:cNvSpPr/>
            <p:nvPr/>
          </p:nvSpPr>
          <p:spPr>
            <a:xfrm>
              <a:off x="10563304" y="360677"/>
              <a:ext cx="661276" cy="653488"/>
            </a:xfrm>
            <a:prstGeom prst="star24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4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000"/>
                            </p:stCondLst>
                            <p:childTnLst>
                              <p:par>
                                <p:cTn id="1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7000"/>
                            </p:stCondLst>
                            <p:childTnLst>
                              <p:par>
                                <p:cTn id="1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000"/>
                            </p:stCondLst>
                            <p:childTnLst>
                              <p:par>
                                <p:cTn id="1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9000"/>
                            </p:stCondLst>
                            <p:childTnLst>
                              <p:par>
                                <p:cTn id="1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3" grpId="0" animBg="1"/>
      <p:bldP spid="30" grpId="0" animBg="1"/>
      <p:bldP spid="31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2DA271-5DA9-4EBD-841D-AEF82BEFBFE0}"/>
              </a:ext>
            </a:extLst>
          </p:cNvPr>
          <p:cNvSpPr/>
          <p:nvPr/>
        </p:nvSpPr>
        <p:spPr>
          <a:xfrm>
            <a:off x="2248135" y="1659382"/>
            <a:ext cx="76957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BH" sz="2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استدل على كل خاصية من خصاص القرآن الكريم بآية قرآنية واحدة:</a:t>
            </a:r>
          </a:p>
        </p:txBody>
      </p:sp>
      <p:sp>
        <p:nvSpPr>
          <p:cNvPr id="5" name="Star: 24 Points 4">
            <a:extLst>
              <a:ext uri="{FF2B5EF4-FFF2-40B4-BE49-F238E27FC236}">
                <a16:creationId xmlns:a16="http://schemas.microsoft.com/office/drawing/2014/main" id="{049595CA-5A9E-4050-9196-E031A3AEFCFA}"/>
              </a:ext>
            </a:extLst>
          </p:cNvPr>
          <p:cNvSpPr/>
          <p:nvPr/>
        </p:nvSpPr>
        <p:spPr>
          <a:xfrm>
            <a:off x="7947666" y="201478"/>
            <a:ext cx="3657599" cy="1329389"/>
          </a:xfrm>
          <a:prstGeom prst="star24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BH" sz="3200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(2)</a:t>
            </a:r>
            <a:endParaRPr lang="en-US" sz="3200" b="1" kern="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5233B99-7C54-4F37-91B5-25AF97A23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868702"/>
              </p:ext>
            </p:extLst>
          </p:nvPr>
        </p:nvGraphicFramePr>
        <p:xfrm>
          <a:off x="1358900" y="2882488"/>
          <a:ext cx="9474200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5900">
                  <a:extLst>
                    <a:ext uri="{9D8B030D-6E8A-4147-A177-3AD203B41FA5}">
                      <a16:colId xmlns:a16="http://schemas.microsoft.com/office/drawing/2014/main" val="82457553"/>
                    </a:ext>
                  </a:extLst>
                </a:gridCol>
                <a:gridCol w="2620445">
                  <a:extLst>
                    <a:ext uri="{9D8B030D-6E8A-4147-A177-3AD203B41FA5}">
                      <a16:colId xmlns:a16="http://schemas.microsoft.com/office/drawing/2014/main" val="1306197342"/>
                    </a:ext>
                  </a:extLst>
                </a:gridCol>
                <a:gridCol w="287855">
                  <a:extLst>
                    <a:ext uri="{9D8B030D-6E8A-4147-A177-3AD203B41FA5}">
                      <a16:colId xmlns:a16="http://schemas.microsoft.com/office/drawing/2014/main" val="877523185"/>
                    </a:ext>
                  </a:extLst>
                </a:gridCol>
              </a:tblGrid>
              <a:tr h="175657">
                <a:tc>
                  <a:txBody>
                    <a:bodyPr/>
                    <a:lstStyle/>
                    <a:p>
                      <a:pPr algn="ctr"/>
                      <a:r>
                        <a:rPr lang="ar-BH" sz="28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الآية القرآنية الدّالة عليها</a:t>
                      </a:r>
                      <a:endParaRPr lang="en-US" sz="2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ar-BH" sz="2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الخاصّيّة</a:t>
                      </a:r>
                      <a:endParaRPr kumimoji="0" lang="en-US" sz="28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2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الحفظ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5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العموم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44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اليسر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7028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7B61CAE-42BA-4334-8D39-77FCDB19BF90}"/>
              </a:ext>
            </a:extLst>
          </p:cNvPr>
          <p:cNvSpPr txBox="1">
            <a:spLocks/>
          </p:cNvSpPr>
          <p:nvPr/>
        </p:nvSpPr>
        <p:spPr>
          <a:xfrm>
            <a:off x="74428" y="74189"/>
            <a:ext cx="2901248" cy="592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457200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الثالث – الإيمان ب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الكتب السماويّة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(دين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C6A7A38C-083B-4D5E-92E4-B413FE847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010681"/>
              </p:ext>
            </p:extLst>
          </p:nvPr>
        </p:nvGraphicFramePr>
        <p:xfrm>
          <a:off x="1097088" y="2703003"/>
          <a:ext cx="10062848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7697">
                  <a:extLst>
                    <a:ext uri="{9D8B030D-6E8A-4147-A177-3AD203B41FA5}">
                      <a16:colId xmlns:a16="http://schemas.microsoft.com/office/drawing/2014/main" val="82457553"/>
                    </a:ext>
                  </a:extLst>
                </a:gridCol>
                <a:gridCol w="3319411">
                  <a:extLst>
                    <a:ext uri="{9D8B030D-6E8A-4147-A177-3AD203B41FA5}">
                      <a16:colId xmlns:a16="http://schemas.microsoft.com/office/drawing/2014/main" val="1306197342"/>
                    </a:ext>
                  </a:extLst>
                </a:gridCol>
                <a:gridCol w="305740">
                  <a:extLst>
                    <a:ext uri="{9D8B030D-6E8A-4147-A177-3AD203B41FA5}">
                      <a16:colId xmlns:a16="http://schemas.microsoft.com/office/drawing/2014/main" val="8775231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00000"/>
                        </a:lnSpc>
                      </a:pPr>
                      <a:r>
                        <a:rPr lang="ar-BH" sz="28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الآية القرآنية الدّالة عليها</a:t>
                      </a:r>
                      <a:endParaRPr lang="en-US" sz="28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ar-BH" sz="28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الخاصّيّة</a:t>
                      </a:r>
                      <a:endParaRPr kumimoji="0" lang="en-US" sz="28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26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prstClr val="black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قال تعالى: </a:t>
                      </a:r>
                      <a:r>
                        <a:rPr lang="ar-SA" sz="2800" b="1" dirty="0"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﴿</a:t>
                      </a:r>
                      <a:r>
                        <a:rPr lang="ar-SA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إِنَّا نَحْنُ نَزَّلْنَا الذِّكْرَ وَإِنَّا لَهُ لَحَافِظُونَ</a:t>
                      </a:r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﴾</a:t>
                      </a:r>
                      <a:r>
                        <a:rPr lang="ar-BH" sz="2800" b="1" dirty="0">
                          <a:solidFill>
                            <a:prstClr val="black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الحفظ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755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prstClr val="black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قال تعالى: </a:t>
                      </a:r>
                      <a:r>
                        <a:rPr lang="ar-SA" sz="2800" b="1" dirty="0"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﴿</a:t>
                      </a:r>
                      <a:r>
                        <a:rPr lang="ar-SA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يَا أَيُّهَا النَّاسُ إِنَّا خَلَقْنَاكُم مِّن ذَكَرٍ وَأُنثَى وَجَعَلْنَاكُمْ شُعُوبًا وَقَبَائِلَ لِتَعَارَفُوا إِنَّ أَكْرَمَكُمْ عِندَ اللَّهِ أَتْقَاكُمْ إِنَّ اللَّهَ عَلِيمٌ خَبِيرٌ </a:t>
                      </a:r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﴾</a:t>
                      </a:r>
                      <a:r>
                        <a:rPr lang="ar-BH" sz="2800" b="1" dirty="0">
                          <a:solidFill>
                            <a:prstClr val="black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العموم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2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444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BH" sz="2800" b="1" dirty="0">
                          <a:solidFill>
                            <a:prstClr val="black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 قال تعالى: </a:t>
                      </a:r>
                      <a:r>
                        <a:rPr lang="ar-SA" sz="2800" b="1" dirty="0">
                          <a:latin typeface="Sakkal Majalla" panose="02000000000000000000" pitchFamily="2" charset="-78"/>
                          <a:ea typeface="Times New Roman" panose="02020603050405020304" pitchFamily="18" charset="0"/>
                          <a:cs typeface="Sakkal Majalla" panose="02000000000000000000" pitchFamily="2" charset="-78"/>
                        </a:rPr>
                        <a:t>﴿</a:t>
                      </a:r>
                      <a:r>
                        <a:rPr lang="ar-BH" sz="2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وَلَقَدْ يَسَّرْنَا الْقُرْآنَ لِلذِّكْرِ فَهَلْ مِن مُّدَّكِرٍ </a:t>
                      </a:r>
                      <a:r>
                        <a:rPr lang="ar-SA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﴾</a:t>
                      </a:r>
                      <a:r>
                        <a:rPr lang="ar-BH" sz="2800" b="1" dirty="0">
                          <a:solidFill>
                            <a:prstClr val="black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  <a:sym typeface="AGA Arabesque" panose="05010101010101010101" pitchFamily="2" charset="2"/>
                        </a:rPr>
                        <a:t>. </a:t>
                      </a:r>
                      <a:endParaRPr lang="ar-BH" sz="2800" b="1" kern="120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BH" sz="2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اليسر</a:t>
                      </a:r>
                      <a:endParaRPr kumimoji="0" lang="en-US" sz="2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3</a:t>
                      </a:r>
                      <a:endParaRPr lang="en-US" sz="28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770287"/>
                  </a:ext>
                </a:extLst>
              </a:tr>
            </a:tbl>
          </a:graphicData>
        </a:graphic>
      </p:graphicFrame>
      <p:sp>
        <p:nvSpPr>
          <p:cNvPr id="4" name="Star: 24 Points 3">
            <a:extLst>
              <a:ext uri="{FF2B5EF4-FFF2-40B4-BE49-F238E27FC236}">
                <a16:creationId xmlns:a16="http://schemas.microsoft.com/office/drawing/2014/main" id="{62107F9C-D141-41E5-9201-9DAB4B76C942}"/>
              </a:ext>
            </a:extLst>
          </p:cNvPr>
          <p:cNvSpPr/>
          <p:nvPr/>
        </p:nvSpPr>
        <p:spPr>
          <a:xfrm>
            <a:off x="7947666" y="201478"/>
            <a:ext cx="3657599" cy="1329389"/>
          </a:xfrm>
          <a:prstGeom prst="star24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ar-BH" sz="3200" b="1" kern="0" dirty="0">
                <a:solidFill>
                  <a:prstClr val="black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إجابة نشاط (2)</a:t>
            </a:r>
            <a:endParaRPr lang="en-US" sz="3200" b="1" kern="0" dirty="0">
              <a:solidFill>
                <a:prstClr val="black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036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3">
            <a:extLst>
              <a:ext uri="{FF2B5EF4-FFF2-40B4-BE49-F238E27FC236}">
                <a16:creationId xmlns:a16="http://schemas.microsoft.com/office/drawing/2014/main" id="{65C09A1C-8E0F-4114-8848-319F3ED583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3417729"/>
              </p:ext>
            </p:extLst>
          </p:nvPr>
        </p:nvGraphicFramePr>
        <p:xfrm>
          <a:off x="2217453" y="1340079"/>
          <a:ext cx="7757094" cy="577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57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7516">
                <a:tc>
                  <a:txBody>
                    <a:bodyPr/>
                    <a:lstStyle/>
                    <a:p>
                      <a:pPr algn="ctr" rtl="1"/>
                      <a:r>
                        <a:rPr lang="ar-BH" sz="28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الإيمان بالكتب السماويّة يقتضي أن نؤمن أنّ الكتب السماويّة:</a:t>
                      </a:r>
                    </a:p>
                  </a:txBody>
                  <a:tcPr marL="114300" marR="114300" marT="0" marB="0"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F449555-9C54-4847-98F3-4CBDA40FB36C}"/>
              </a:ext>
            </a:extLst>
          </p:cNvPr>
          <p:cNvGrpSpPr/>
          <p:nvPr/>
        </p:nvGrpSpPr>
        <p:grpSpPr>
          <a:xfrm>
            <a:off x="8099167" y="2188282"/>
            <a:ext cx="3626672" cy="3577518"/>
            <a:chOff x="9777982" y="2188282"/>
            <a:chExt cx="1947856" cy="3107500"/>
          </a:xfrm>
        </p:grpSpPr>
        <p:sp>
          <p:nvSpPr>
            <p:cNvPr id="3" name="Plaque 2">
              <a:extLst>
                <a:ext uri="{FF2B5EF4-FFF2-40B4-BE49-F238E27FC236}">
                  <a16:creationId xmlns:a16="http://schemas.microsoft.com/office/drawing/2014/main" id="{E449A8A1-E9E0-4AE9-8AE7-F371C425BD69}"/>
                </a:ext>
              </a:extLst>
            </p:cNvPr>
            <p:cNvSpPr/>
            <p:nvPr/>
          </p:nvSpPr>
          <p:spPr>
            <a:xfrm>
              <a:off x="9777982" y="2188282"/>
              <a:ext cx="1947856" cy="3107500"/>
            </a:xfrm>
            <a:prstGeom prst="plaqu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AEA187A-E657-4B00-A626-1A37C6BE5BF5}"/>
                </a:ext>
              </a:extLst>
            </p:cNvPr>
            <p:cNvSpPr/>
            <p:nvPr/>
          </p:nvSpPr>
          <p:spPr>
            <a:xfrm>
              <a:off x="9886107" y="2602493"/>
              <a:ext cx="1731606" cy="2279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  <a:sym typeface="AGA Arabesque" panose="05010101010101010101" pitchFamily="2" charset="2"/>
                </a:rPr>
                <a:t>1- من عند الله تعالى، وأنّ الانقياد لها والحكم بها كان واجبًا على الأمم التي أُنزلت إليها.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0665397-416A-4B5C-94D5-8BEFBB4B0724}"/>
              </a:ext>
            </a:extLst>
          </p:cNvPr>
          <p:cNvGrpSpPr/>
          <p:nvPr/>
        </p:nvGrpSpPr>
        <p:grpSpPr>
          <a:xfrm>
            <a:off x="4284921" y="2205542"/>
            <a:ext cx="3676347" cy="3577518"/>
            <a:chOff x="5124902" y="2188282"/>
            <a:chExt cx="2021920" cy="310750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7" name="Plaque 26">
              <a:extLst>
                <a:ext uri="{FF2B5EF4-FFF2-40B4-BE49-F238E27FC236}">
                  <a16:creationId xmlns:a16="http://schemas.microsoft.com/office/drawing/2014/main" id="{E730A58D-7EDB-4266-B232-789097A0552C}"/>
                </a:ext>
              </a:extLst>
            </p:cNvPr>
            <p:cNvSpPr/>
            <p:nvPr/>
          </p:nvSpPr>
          <p:spPr>
            <a:xfrm>
              <a:off x="5124902" y="2188282"/>
              <a:ext cx="2021920" cy="3107500"/>
            </a:xfrm>
            <a:prstGeom prst="plaqu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5D4117-4914-4291-A9EE-04F9103F9F81}"/>
                </a:ext>
              </a:extLst>
            </p:cNvPr>
            <p:cNvSpPr/>
            <p:nvPr/>
          </p:nvSpPr>
          <p:spPr>
            <a:xfrm>
              <a:off x="5184949" y="2602493"/>
              <a:ext cx="1901824" cy="2279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2- يصدّق بعضها بعضًا، فالإنجيل مصدّق للتّوراة، والقرآن مصدّق لما تقدّم من الكتب السماويّة.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9DB7E3-C4CD-433F-B6CE-C70C2DBB4422}"/>
              </a:ext>
            </a:extLst>
          </p:cNvPr>
          <p:cNvGrpSpPr/>
          <p:nvPr/>
        </p:nvGrpSpPr>
        <p:grpSpPr>
          <a:xfrm>
            <a:off x="6348655" y="265609"/>
            <a:ext cx="5288745" cy="681523"/>
            <a:chOff x="6529948" y="360677"/>
            <a:chExt cx="4694632" cy="681523"/>
          </a:xfrm>
        </p:grpSpPr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52F1CFF6-8AE3-4C41-8959-D71866EE8DEB}"/>
                </a:ext>
              </a:extLst>
            </p:cNvPr>
            <p:cNvSpPr txBox="1">
              <a:spLocks/>
            </p:cNvSpPr>
            <p:nvPr/>
          </p:nvSpPr>
          <p:spPr>
            <a:xfrm>
              <a:off x="6529948" y="391473"/>
              <a:ext cx="4694631" cy="650727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rtl="1">
                <a:lnSpc>
                  <a:spcPct val="100000"/>
                </a:lnSpc>
                <a:spcBef>
                  <a:spcPts val="0"/>
                </a:spcBef>
              </a:pPr>
              <a:r>
                <a:rPr lang="ar-BH" sz="3300" b="1" kern="0" dirty="0">
                  <a:solidFill>
                    <a:prstClr val="black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مقتضيات</a:t>
              </a:r>
              <a:r>
                <a:rPr lang="ar-BH" sz="3200" b="1" kern="0" dirty="0">
                  <a:solidFill>
                    <a:prstClr val="black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lang="ar-BH" sz="3300" b="1" kern="0" dirty="0">
                  <a:solidFill>
                    <a:prstClr val="black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الإيمان</a:t>
              </a:r>
              <a:r>
                <a:rPr lang="ar-BH" sz="3200" b="1" kern="0" dirty="0">
                  <a:solidFill>
                    <a:prstClr val="black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lang="ar-BH" sz="3300" b="1" kern="0" dirty="0">
                  <a:solidFill>
                    <a:prstClr val="black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بالكتب</a:t>
              </a:r>
              <a:r>
                <a:rPr lang="ar-BH" sz="3200" b="1" kern="0" dirty="0">
                  <a:solidFill>
                    <a:prstClr val="black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 </a:t>
              </a:r>
              <a:r>
                <a:rPr lang="ar-BH" sz="3300" b="1" kern="0" dirty="0">
                  <a:solidFill>
                    <a:prstClr val="black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السماويّة</a:t>
              </a:r>
              <a:r>
                <a:rPr lang="ar-BH" sz="3300" b="1" dirty="0">
                  <a:solidFill>
                    <a:prstClr val="black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:</a:t>
              </a:r>
              <a:endParaRPr lang="ar-BH" sz="3200" b="1" dirty="0">
                <a:solidFill>
                  <a:prstClr val="black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  <p:sp>
          <p:nvSpPr>
            <p:cNvPr id="18" name="Star: 24 Points 17">
              <a:extLst>
                <a:ext uri="{FF2B5EF4-FFF2-40B4-BE49-F238E27FC236}">
                  <a16:creationId xmlns:a16="http://schemas.microsoft.com/office/drawing/2014/main" id="{5EC0D3FA-335A-4D0C-9970-731F7753D03A}"/>
                </a:ext>
              </a:extLst>
            </p:cNvPr>
            <p:cNvSpPr/>
            <p:nvPr/>
          </p:nvSpPr>
          <p:spPr>
            <a:xfrm>
              <a:off x="10563304" y="360677"/>
              <a:ext cx="661276" cy="653488"/>
            </a:xfrm>
            <a:prstGeom prst="star24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BH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B4349C-12EA-4C85-ADB7-197258E56004}"/>
              </a:ext>
            </a:extLst>
          </p:cNvPr>
          <p:cNvGrpSpPr/>
          <p:nvPr/>
        </p:nvGrpSpPr>
        <p:grpSpPr>
          <a:xfrm>
            <a:off x="466162" y="2188282"/>
            <a:ext cx="3626672" cy="3612038"/>
            <a:chOff x="466162" y="2105550"/>
            <a:chExt cx="2021920" cy="31075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9" name="Plaque 28">
              <a:extLst>
                <a:ext uri="{FF2B5EF4-FFF2-40B4-BE49-F238E27FC236}">
                  <a16:creationId xmlns:a16="http://schemas.microsoft.com/office/drawing/2014/main" id="{62A9EC3B-7C9A-454E-8782-DAFEFEC3A615}"/>
                </a:ext>
              </a:extLst>
            </p:cNvPr>
            <p:cNvSpPr/>
            <p:nvPr/>
          </p:nvSpPr>
          <p:spPr>
            <a:xfrm>
              <a:off x="466162" y="2105550"/>
              <a:ext cx="2021920" cy="3107500"/>
            </a:xfrm>
            <a:prstGeom prst="plaque">
              <a:avLst/>
            </a:prstGeom>
            <a:grp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lnSpc>
                  <a:spcPct val="150000"/>
                </a:lnSpc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E2ED0B0-3A6D-4F47-8476-98AB093ED045}"/>
                </a:ext>
              </a:extLst>
            </p:cNvPr>
            <p:cNvSpPr/>
            <p:nvPr/>
          </p:nvSpPr>
          <p:spPr>
            <a:xfrm>
              <a:off x="537874" y="2515802"/>
              <a:ext cx="1809314" cy="22572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ar-BH" sz="2800" b="1" dirty="0">
                  <a:solidFill>
                    <a:prstClr val="black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3- لها هدفٌ واحدٌ وهو الدّعوة إلى توحيد الله تعالى وعبادته والإيمان باليوم الآخر، والعمل الصالح.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E2F8E27-CB2B-47DE-B742-A469A5A13748}"/>
              </a:ext>
            </a:extLst>
          </p:cNvPr>
          <p:cNvSpPr txBox="1">
            <a:spLocks/>
          </p:cNvSpPr>
          <p:nvPr/>
        </p:nvSpPr>
        <p:spPr>
          <a:xfrm>
            <a:off x="74428" y="74189"/>
            <a:ext cx="2901248" cy="5922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defTabSz="457200" rtl="1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400" b="1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ar-BH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الرُّكن الثالث – الإيمان ب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الكتب السماويّة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endParaRPr lang="ar-BH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(دين </a:t>
            </a:r>
            <a:r>
              <a:rPr lang="ar-SA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101</a:t>
            </a:r>
            <a:r>
              <a:rPr lang="ar-BH" sz="16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endParaRPr lang="en-US" sz="16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324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1193</Words>
  <Application>Microsoft Office PowerPoint</Application>
  <PresentationFormat>Widescreen</PresentationFormat>
  <Paragraphs>194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Nova Cond</vt:lpstr>
      <vt:lpstr>Calibri</vt:lpstr>
      <vt:lpstr>Calibri Light</vt:lpstr>
      <vt:lpstr>Sakkal Majalla</vt:lpstr>
      <vt:lpstr>Wingdings 3</vt:lpstr>
      <vt:lpstr>Office Theme</vt:lpstr>
      <vt:lpstr>PowerPoint Presentation</vt:lpstr>
      <vt:lpstr>عزيزي المتعلم (ة) مع نهاية هذا الدرس ستكون قادرًا على أن: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Abdulrahim Alsharifi</cp:lastModifiedBy>
  <cp:revision>169</cp:revision>
  <dcterms:created xsi:type="dcterms:W3CDTF">2020-03-04T10:47:58Z</dcterms:created>
  <dcterms:modified xsi:type="dcterms:W3CDTF">2020-10-15T05:56:11Z</dcterms:modified>
</cp:coreProperties>
</file>