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70" r:id="rId2"/>
    <p:sldId id="418" r:id="rId3"/>
    <p:sldId id="338" r:id="rId4"/>
    <p:sldId id="398" r:id="rId5"/>
    <p:sldId id="363" r:id="rId6"/>
    <p:sldId id="385" r:id="rId7"/>
    <p:sldId id="415" r:id="rId8"/>
    <p:sldId id="412" r:id="rId9"/>
    <p:sldId id="393" r:id="rId10"/>
    <p:sldId id="400" r:id="rId11"/>
    <p:sldId id="413" r:id="rId12"/>
    <p:sldId id="414" r:id="rId13"/>
    <p:sldId id="399" r:id="rId14"/>
    <p:sldId id="389" r:id="rId15"/>
    <p:sldId id="419" r:id="rId16"/>
    <p:sldId id="420" r:id="rId17"/>
    <p:sldId id="409" r:id="rId18"/>
    <p:sldId id="396" r:id="rId19"/>
    <p:sldId id="391" r:id="rId20"/>
    <p:sldId id="4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AD8"/>
    <a:srgbClr val="E6CBEB"/>
    <a:srgbClr val="E5DCF6"/>
    <a:srgbClr val="92CFEA"/>
    <a:srgbClr val="F4EFD8"/>
    <a:srgbClr val="F1EBD9"/>
    <a:srgbClr val="D6FCEF"/>
    <a:srgbClr val="FFFFCC"/>
    <a:srgbClr val="EDF20E"/>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249" autoAdjust="0"/>
  </p:normalViewPr>
  <p:slideViewPr>
    <p:cSldViewPr snapToGrid="0">
      <p:cViewPr varScale="1">
        <p:scale>
          <a:sx n="72" d="100"/>
          <a:sy n="72" d="100"/>
        </p:scale>
        <p:origin x="678"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627FF-9858-4A99-AE55-4412E3759CB3}" type="datetimeFigureOut">
              <a:rPr lang="en-US" smtClean="0"/>
              <a:t>10/17/2021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8B543-6C03-4346-95A8-8C62AC9A5107}" type="slidenum">
              <a:rPr lang="en-US" smtClean="0"/>
              <a:t>‹#›</a:t>
            </a:fld>
            <a:endParaRPr lang="en-US"/>
          </a:p>
        </p:txBody>
      </p:sp>
    </p:spTree>
    <p:extLst>
      <p:ext uri="{BB962C8B-B14F-4D97-AF65-F5344CB8AC3E}">
        <p14:creationId xmlns:p14="http://schemas.microsoft.com/office/powerpoint/2010/main" val="227255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91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0CC8B543-6C03-4346-95A8-8C62AC9A5107}" type="slidenum">
              <a:rPr lang="en-US" smtClean="0"/>
              <a:t>13</a:t>
            </a:fld>
            <a:endParaRPr lang="en-US"/>
          </a:p>
        </p:txBody>
      </p:sp>
    </p:spTree>
    <p:extLst>
      <p:ext uri="{BB962C8B-B14F-4D97-AF65-F5344CB8AC3E}">
        <p14:creationId xmlns:p14="http://schemas.microsoft.com/office/powerpoint/2010/main" val="25895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64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35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10/17/2021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49728" y="272530"/>
            <a:ext cx="8303543" cy="1370489"/>
          </a:xfrm>
          <a:prstGeom prst="rect">
            <a:avLst/>
          </a:prstGeom>
        </p:spPr>
      </p:pic>
      <p:sp>
        <p:nvSpPr>
          <p:cNvPr id="5" name="Title 1">
            <a:extLst>
              <a:ext uri="{FF2B5EF4-FFF2-40B4-BE49-F238E27FC236}">
                <a16:creationId xmlns:a16="http://schemas.microsoft.com/office/drawing/2014/main" id="{7C35AB30-3ED4-4453-A8FB-5EC75AAB41AC}"/>
              </a:ext>
            </a:extLst>
          </p:cNvPr>
          <p:cNvSpPr txBox="1">
            <a:spLocks/>
          </p:cNvSpPr>
          <p:nvPr/>
        </p:nvSpPr>
        <p:spPr>
          <a:xfrm>
            <a:off x="3441065" y="2192428"/>
            <a:ext cx="5309864" cy="176537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rtl="1"/>
            <a:r>
              <a:rPr lang="ar-BH" sz="11500" b="1" dirty="0">
                <a:solidFill>
                  <a:schemeClr val="accent1">
                    <a:lumMod val="75000"/>
                  </a:schemeClr>
                </a:solidFill>
                <a:latin typeface="Sakkal Majalla" panose="02000000000000000000" pitchFamily="2" charset="-78"/>
                <a:cs typeface="Sakkal Majalla" panose="02000000000000000000" pitchFamily="2" charset="-78"/>
              </a:rPr>
              <a:t>الخُلْعُ</a:t>
            </a:r>
            <a:endParaRPr lang="en-US" sz="115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7" name="Subtitle 2">
            <a:extLst>
              <a:ext uri="{FF2B5EF4-FFF2-40B4-BE49-F238E27FC236}">
                <a16:creationId xmlns:a16="http://schemas.microsoft.com/office/drawing/2014/main" id="{3A184F5B-BEED-49B2-BC6B-1347D48A85CC}"/>
              </a:ext>
            </a:extLst>
          </p:cNvPr>
          <p:cNvSpPr txBox="1">
            <a:spLocks/>
          </p:cNvSpPr>
          <p:nvPr/>
        </p:nvSpPr>
        <p:spPr>
          <a:xfrm>
            <a:off x="3982195" y="4507208"/>
            <a:ext cx="4227603" cy="13704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spcBef>
                <a:spcPts val="0"/>
              </a:spcBef>
              <a:buNone/>
            </a:pPr>
            <a:r>
              <a:rPr lang="ar-BH" sz="3200" b="1" dirty="0">
                <a:solidFill>
                  <a:srgbClr val="C00000"/>
                </a:solidFill>
                <a:latin typeface="Sakkal Majalla" panose="02000000000000000000" pitchFamily="2" charset="-78"/>
                <a:cs typeface="Sakkal Majalla" panose="02000000000000000000" pitchFamily="2" charset="-78"/>
              </a:rPr>
              <a:t>أحكام الأسرة في الإسلام</a:t>
            </a:r>
          </a:p>
          <a:p>
            <a:pPr marL="0" indent="0" algn="ctr" rtl="1">
              <a:lnSpc>
                <a:spcPct val="150000"/>
              </a:lnSpc>
              <a:spcBef>
                <a:spcPts val="0"/>
              </a:spcBef>
              <a:buNone/>
            </a:pPr>
            <a:r>
              <a:rPr lang="ar-BH" sz="3200" b="1" dirty="0">
                <a:solidFill>
                  <a:schemeClr val="accent5">
                    <a:lumMod val="50000"/>
                  </a:schemeClr>
                </a:solidFill>
                <a:latin typeface="Sakkal Majalla" panose="02000000000000000000" pitchFamily="2" charset="-78"/>
                <a:cs typeface="Sakkal Majalla" panose="02000000000000000000" pitchFamily="2" charset="-78"/>
              </a:rPr>
              <a:t>دين </a:t>
            </a:r>
            <a:r>
              <a:rPr lang="ar-BH" b="1" dirty="0">
                <a:solidFill>
                  <a:schemeClr val="accent5">
                    <a:lumMod val="50000"/>
                  </a:schemeClr>
                </a:solidFill>
                <a:latin typeface="Sakkal Majalla" panose="02000000000000000000" pitchFamily="2" charset="-78"/>
                <a:cs typeface="Sakkal Majalla" panose="02000000000000000000" pitchFamily="2" charset="-78"/>
              </a:rPr>
              <a:t>201</a:t>
            </a:r>
          </a:p>
          <a:p>
            <a:pPr marL="0" indent="0" algn="ctr" rtl="1">
              <a:lnSpc>
                <a:spcPct val="150000"/>
              </a:lnSpc>
              <a:buNone/>
            </a:pPr>
            <a:endParaRPr lang="en-US" sz="5400" b="1" dirty="0">
              <a:solidFill>
                <a:srgbClr val="C00000"/>
              </a:solidFill>
              <a:latin typeface="Sakkal Majalla" panose="02000000000000000000" pitchFamily="2" charset="-78"/>
              <a:cs typeface="Sakkal Majalla" panose="02000000000000000000" pitchFamily="2" charset="-78"/>
            </a:endParaRPr>
          </a:p>
        </p:txBody>
      </p:sp>
      <p:pic>
        <p:nvPicPr>
          <p:cNvPr id="6" name="Picture 5">
            <a:extLst>
              <a:ext uri="{FF2B5EF4-FFF2-40B4-BE49-F238E27FC236}">
                <a16:creationId xmlns:a16="http://schemas.microsoft.com/office/drawing/2014/main" id="{929145D1-E75B-460C-8FA7-6E9A8EC0E8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7081" y="1678031"/>
            <a:ext cx="2594289" cy="404182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1452219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4518758" y="73826"/>
            <a:ext cx="3154483" cy="707886"/>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الركن الثاني: العِوض</a:t>
            </a:r>
            <a:endParaRPr lang="en-US"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سهم إلى اليسار 2"/>
          <p:cNvSpPr/>
          <p:nvPr/>
        </p:nvSpPr>
        <p:spPr>
          <a:xfrm>
            <a:off x="9048467" y="2157104"/>
            <a:ext cx="2349684" cy="1139869"/>
          </a:xfrm>
          <a:prstGeom prst="leftArrow">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algn="ct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العِوض هو</a:t>
            </a:r>
            <a:endParaRPr lang="ar-JO"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سهم إلى اليسار 8"/>
          <p:cNvSpPr/>
          <p:nvPr/>
        </p:nvSpPr>
        <p:spPr>
          <a:xfrm>
            <a:off x="9048466" y="3739073"/>
            <a:ext cx="2349685" cy="1139869"/>
          </a:xfrm>
          <a:prstGeom prst="leftArrow">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algn="ct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شروط العِوض</a:t>
            </a:r>
            <a:endParaRPr lang="ar-JO"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مستطيل مستدير الزوايا 4"/>
          <p:cNvSpPr/>
          <p:nvPr/>
        </p:nvSpPr>
        <p:spPr>
          <a:xfrm>
            <a:off x="1068053" y="2237576"/>
            <a:ext cx="7723163" cy="989557"/>
          </a:xfrm>
          <a:prstGeom prst="roundRect">
            <a:avLst/>
          </a:prstGeom>
          <a:solidFill>
            <a:srgbClr val="DAFAD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just"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ما تعطيه الزّوجة أو من ينوب عنها للزّوج بدلًا في الخُلْع.</a:t>
            </a:r>
            <a:endParaRPr lang="ar-JO"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مستطيل مستدير الزوايا 10"/>
          <p:cNvSpPr/>
          <p:nvPr/>
        </p:nvSpPr>
        <p:spPr>
          <a:xfrm>
            <a:off x="1068052" y="3628909"/>
            <a:ext cx="7723163" cy="1360198"/>
          </a:xfrm>
          <a:prstGeom prst="roundRect">
            <a:avLst/>
          </a:prstGeom>
          <a:solidFill>
            <a:srgbClr val="DAFAD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marL="514350" indent="-514350" algn="just" rtl="1">
              <a:buAutoNum type="arabicPeriod"/>
            </a:pP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أن يكون معلومًا متموّلًا (له قيمة شرعيّة).</a:t>
            </a:r>
          </a:p>
          <a:p>
            <a:pPr marL="514350" indent="-514350" algn="just" rtl="1">
              <a:buAutoNum type="arabicPeriod"/>
            </a:pP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أن يكون مقدورًا على تسليمه.</a:t>
            </a:r>
            <a:endParaRPr lang="ar-JO"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سهم إلى اليسار 5">
            <a:hlinkClick r:id="rId2" action="ppaction://hlinksldjump"/>
          </p:cNvPr>
          <p:cNvSpPr/>
          <p:nvPr/>
        </p:nvSpPr>
        <p:spPr>
          <a:xfrm>
            <a:off x="29009" y="5361059"/>
            <a:ext cx="2229661" cy="1159173"/>
          </a:xfrm>
          <a:prstGeom prst="lef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تابع أركان الخُلْع</a:t>
            </a:r>
            <a:endParaRPr lang="ar-JO"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Hexagon 1"/>
          <p:cNvSpPr/>
          <p:nvPr/>
        </p:nvSpPr>
        <p:spPr>
          <a:xfrm>
            <a:off x="4518758" y="1132755"/>
            <a:ext cx="6879393" cy="707886"/>
          </a:xfrm>
          <a:prstGeom prst="hexago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أُوضّح المقصود بالعِوض مبيِّنًا شروطه.</a:t>
            </a:r>
            <a:endParaRPr lang="ar-JO"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ستطيل مستدير الزوايا 10"/>
          <p:cNvSpPr/>
          <p:nvPr/>
        </p:nvSpPr>
        <p:spPr>
          <a:xfrm>
            <a:off x="2107097" y="5390883"/>
            <a:ext cx="9291054" cy="873008"/>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just" rtl="1"/>
            <a:r>
              <a:rPr lang="ar-BH" sz="3200" b="1"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فائدة: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يكون العِوض الذي تبذله الزّوجة في حدود ما أعطاه الزّوج من المهر.</a:t>
            </a:r>
            <a:endParaRPr lang="ar-JO"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Rectangle 3"/>
          <p:cNvSpPr/>
          <p:nvPr/>
        </p:nvSpPr>
        <p:spPr>
          <a:xfrm>
            <a:off x="8234642" y="73826"/>
            <a:ext cx="1988666" cy="707886"/>
          </a:xfrm>
          <a:prstGeom prst="rect">
            <a:avLst/>
          </a:prstGeom>
          <a:solidFill>
            <a:schemeClr val="accent3">
              <a:lumMod val="20000"/>
              <a:lumOff val="80000"/>
            </a:schemeClr>
          </a:solidFill>
        </p:spPr>
        <p:txBody>
          <a:bodyPr wrap="square">
            <a:spAutoFit/>
          </a:bodyPr>
          <a:lstStyle/>
          <a:p>
            <a:pPr lvl="0" algn="ctr" rtl="1"/>
            <a:r>
              <a:rPr lang="ar-BH" sz="40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نشاط (2)</a:t>
            </a:r>
          </a:p>
        </p:txBody>
      </p:sp>
      <p:sp>
        <p:nvSpPr>
          <p:cNvPr id="7" name="Rectangle: Diagonal Corners Snipped 6">
            <a:extLst>
              <a:ext uri="{FF2B5EF4-FFF2-40B4-BE49-F238E27FC236}">
                <a16:creationId xmlns:a16="http://schemas.microsoft.com/office/drawing/2014/main" id="{2A0288E9-C831-48E3-84F2-B3D4AAB867F2}"/>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
        <p:nvSpPr>
          <p:cNvPr id="13" name="Cloud 12">
            <a:extLst>
              <a:ext uri="{FF2B5EF4-FFF2-40B4-BE49-F238E27FC236}">
                <a16:creationId xmlns:a16="http://schemas.microsoft.com/office/drawing/2014/main" id="{064E5564-D5EB-4148-A880-798771D38E6E}"/>
              </a:ext>
            </a:extLst>
          </p:cNvPr>
          <p:cNvSpPr/>
          <p:nvPr/>
        </p:nvSpPr>
        <p:spPr>
          <a:xfrm>
            <a:off x="1790851" y="705038"/>
            <a:ext cx="1688908" cy="1199523"/>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dirty="0">
                <a:solidFill>
                  <a:schemeClr val="tx1"/>
                </a:solidFill>
                <a:latin typeface="Sakkal Majalla" panose="02000000000000000000" pitchFamily="2" charset="-78"/>
                <a:cs typeface="Sakkal Majalla" panose="02000000000000000000" pitchFamily="2" charset="-78"/>
              </a:rPr>
              <a:t>الإجابة</a:t>
            </a:r>
            <a:endParaRPr lang="en-US" sz="3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94371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2500"/>
                            </p:stCondLst>
                            <p:childTnLst>
                              <p:par>
                                <p:cTn id="13" presetID="26"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par>
                          <p:cTn id="29" fill="hold">
                            <p:stCondLst>
                              <p:cond delay="4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5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500" fill="hold"/>
                                        <p:tgtEl>
                                          <p:spTgt spid="6"/>
                                        </p:tgtEl>
                                        <p:attrNameLst>
                                          <p:attrName>ppt_x</p:attrName>
                                        </p:attrNameLst>
                                      </p:cBhvr>
                                      <p:tavLst>
                                        <p:tav tm="0">
                                          <p:val>
                                            <p:strVal val="#ppt_x"/>
                                          </p:val>
                                        </p:tav>
                                        <p:tav tm="100000">
                                          <p:val>
                                            <p:strVal val="#ppt_x"/>
                                          </p:val>
                                        </p:tav>
                                      </p:tavLst>
                                    </p:anim>
                                    <p:anim calcmode="lin" valueType="num">
                                      <p:cBhvr additive="base">
                                        <p:cTn id="8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5" grpId="0" animBg="1"/>
      <p:bldP spid="11" grpId="0" animBg="1"/>
      <p:bldP spid="6" grpId="0" animBg="1"/>
      <p:bldP spid="2" grpId="0" animBg="1"/>
      <p:bldP spid="10" grpId="0" animBg="1"/>
      <p:bldP spid="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3173906" y="84047"/>
            <a:ext cx="5844187" cy="774627"/>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الركن الثالث: الصيغة (الإيجاب والقبول)</a:t>
            </a:r>
            <a:endParaRPr lang="en-US"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مستطيل مستدير الزوايا 4"/>
          <p:cNvSpPr/>
          <p:nvPr/>
        </p:nvSpPr>
        <p:spPr>
          <a:xfrm>
            <a:off x="5578357" y="2697488"/>
            <a:ext cx="5844187" cy="774627"/>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1. أن تكون لفظًا دالًّا على الخُلْع.</a:t>
            </a:r>
            <a:endParaRPr lang="ar-JO"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ستطيل مستدير الزوايا 4"/>
          <p:cNvSpPr/>
          <p:nvPr/>
        </p:nvSpPr>
        <p:spPr>
          <a:xfrm>
            <a:off x="3369729" y="3693397"/>
            <a:ext cx="5844187" cy="774627"/>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 ألّا يتخلّلها كلام أجنبيّ كثير.</a:t>
            </a:r>
            <a:endParaRPr lang="ar-JO"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مستطيل مستدير الزوايا 4"/>
          <p:cNvSpPr/>
          <p:nvPr/>
        </p:nvSpPr>
        <p:spPr>
          <a:xfrm>
            <a:off x="932063" y="4689306"/>
            <a:ext cx="5844187" cy="1668640"/>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3. أن يكون فيها توافقٌ على العوض.</a:t>
            </a:r>
          </a:p>
          <a:p>
            <a:pPr algn="just" rtl="1"/>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فلو قال لها خالعتك على ثلاثة آلاف مثلًا، فقالت: قبلت على ألف لَمْ يَصِحَّ.</a:t>
            </a:r>
            <a:endParaRPr lang="ar-JO"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Flowchart: Punched Tape 12"/>
          <p:cNvSpPr/>
          <p:nvPr/>
        </p:nvSpPr>
        <p:spPr>
          <a:xfrm>
            <a:off x="4376285" y="1139043"/>
            <a:ext cx="3439428" cy="1182415"/>
          </a:xfrm>
          <a:prstGeom prst="flowChartPunchedTape">
            <a:avLst/>
          </a:prstGeom>
          <a:solidFill>
            <a:srgbClr val="DAFAD8"/>
          </a:solidFill>
        </p:spPr>
        <p:style>
          <a:lnRef idx="2">
            <a:schemeClr val="dk1"/>
          </a:lnRef>
          <a:fillRef idx="1">
            <a:schemeClr val="lt1"/>
          </a:fillRef>
          <a:effectRef idx="0">
            <a:schemeClr val="dk1"/>
          </a:effectRef>
          <a:fontRef idx="minor">
            <a:schemeClr val="dk1"/>
          </a:fontRef>
        </p:style>
        <p:txBody>
          <a:bodyPr rtlCol="0" anchor="ctr"/>
          <a:lstStyle/>
          <a:p>
            <a:pPr algn="ct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يُشترط في الصيغة الآتي: </a:t>
            </a:r>
            <a:endParaRPr lang="ar-JO"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Rectangle: Diagonal Corners Snipped 1">
            <a:extLst>
              <a:ext uri="{FF2B5EF4-FFF2-40B4-BE49-F238E27FC236}">
                <a16:creationId xmlns:a16="http://schemas.microsoft.com/office/drawing/2014/main" id="{9E792C48-2ECA-433C-93E1-08BFCD40F18A}"/>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3977167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مستدير الزوايا 7"/>
          <p:cNvSpPr/>
          <p:nvPr/>
        </p:nvSpPr>
        <p:spPr>
          <a:xfrm>
            <a:off x="9000268" y="1526466"/>
            <a:ext cx="2549308" cy="2222502"/>
          </a:xfrm>
          <a:prstGeom prst="roundRect">
            <a:avLst/>
          </a:prstGeom>
          <a:solidFill>
            <a:srgbClr val="DAFAD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قول الرجل لزوجته: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خالعْتك على كذا، </a:t>
            </a: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يُسمّى</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مخالعة.</a:t>
            </a:r>
          </a:p>
        </p:txBody>
      </p:sp>
      <p:sp>
        <p:nvSpPr>
          <p:cNvPr id="18" name="مستطيل مستدير الزوايا 7"/>
          <p:cNvSpPr/>
          <p:nvPr/>
        </p:nvSpPr>
        <p:spPr>
          <a:xfrm>
            <a:off x="1660734" y="2655299"/>
            <a:ext cx="7074345" cy="799837"/>
          </a:xfrm>
          <a:prstGeom prst="roundRect">
            <a:avLst/>
          </a:prstGeom>
          <a:solidFill>
            <a:schemeClr val="accent1">
              <a:lumMod val="20000"/>
              <a:lumOff val="8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1. قول الرجل لزوجته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أبرأتك بكذا، </a:t>
            </a: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يُسمّى</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endParaRPr lang="en-US"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مستطيل مستدير الزوايا 7"/>
          <p:cNvSpPr/>
          <p:nvPr/>
        </p:nvSpPr>
        <p:spPr>
          <a:xfrm>
            <a:off x="1660734" y="4564050"/>
            <a:ext cx="7074345" cy="799837"/>
          </a:xfrm>
          <a:prstGeom prst="roundRect">
            <a:avLst/>
          </a:prstGeom>
          <a:solidFill>
            <a:schemeClr val="accent1">
              <a:lumMod val="20000"/>
              <a:lumOff val="8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3. قول الرجل لزوجته: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فارقتك على كذا،</a:t>
            </a: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يُسمّى</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endParaRPr lang="en-US"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0" name="مستطيل مستدير الزوايا 7"/>
          <p:cNvSpPr/>
          <p:nvPr/>
        </p:nvSpPr>
        <p:spPr>
          <a:xfrm>
            <a:off x="1692322" y="5515676"/>
            <a:ext cx="7042758" cy="799837"/>
          </a:xfrm>
          <a:prstGeom prst="roundRect">
            <a:avLst/>
          </a:prstGeom>
          <a:solidFill>
            <a:schemeClr val="accent1">
              <a:lumMod val="20000"/>
              <a:lumOff val="8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4. قول الرجل لزوجته: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افتدي نفسك بكذا، </a:t>
            </a: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يُسمّى</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endParaRPr lang="en-US"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1" name="مستطيل مستدير الزوايا 7"/>
          <p:cNvSpPr/>
          <p:nvPr/>
        </p:nvSpPr>
        <p:spPr>
          <a:xfrm>
            <a:off x="3114562" y="2708109"/>
            <a:ext cx="1028438" cy="681335"/>
          </a:xfrm>
          <a:prstGeom prst="roundRect">
            <a:avLst/>
          </a:prstGeom>
          <a:solidFill>
            <a:schemeClr val="accent1">
              <a:lumMod val="5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مُبارأة.</a:t>
            </a:r>
            <a:endParaRPr lang="en-US"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مستطيل مستدير الزوايا 7"/>
          <p:cNvSpPr/>
          <p:nvPr/>
        </p:nvSpPr>
        <p:spPr>
          <a:xfrm>
            <a:off x="2464293" y="4643082"/>
            <a:ext cx="1166936" cy="641772"/>
          </a:xfrm>
          <a:prstGeom prst="roundRect">
            <a:avLst/>
          </a:prstGeom>
          <a:solidFill>
            <a:schemeClr val="accent1">
              <a:lumMod val="5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مُفارقة.</a:t>
            </a:r>
            <a:endParaRPr lang="en-US"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4" name="مستطيل مستدير الزوايا 7"/>
          <p:cNvSpPr/>
          <p:nvPr/>
        </p:nvSpPr>
        <p:spPr>
          <a:xfrm>
            <a:off x="2303901" y="5603488"/>
            <a:ext cx="1103705" cy="624211"/>
          </a:xfrm>
          <a:prstGeom prst="roundRect">
            <a:avLst/>
          </a:prstGeom>
          <a:solidFill>
            <a:schemeClr val="accent1">
              <a:lumMod val="5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مُفاداة.</a:t>
            </a:r>
            <a:endParaRPr lang="en-US"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Cloud Callout 1"/>
          <p:cNvSpPr/>
          <p:nvPr/>
        </p:nvSpPr>
        <p:spPr>
          <a:xfrm>
            <a:off x="4203681" y="264722"/>
            <a:ext cx="3784637" cy="901346"/>
          </a:xfrm>
          <a:prstGeom prst="cloudCallout">
            <a:avLst>
              <a:gd name="adj1" fmla="val 74291"/>
              <a:gd name="adj2" fmla="val 99251"/>
            </a:avLst>
          </a:prstGeom>
          <a:solidFill>
            <a:srgbClr val="DAFAD8"/>
          </a:solidFill>
        </p:spPr>
        <p:style>
          <a:lnRef idx="2">
            <a:schemeClr val="dk1"/>
          </a:lnRef>
          <a:fillRef idx="1">
            <a:schemeClr val="lt1"/>
          </a:fillRef>
          <a:effectRef idx="0">
            <a:schemeClr val="dk1"/>
          </a:effectRef>
          <a:fontRef idx="minor">
            <a:schemeClr val="dk1"/>
          </a:fontRef>
        </p:style>
        <p:txBody>
          <a:bodyPr rtlCol="0" anchor="ctr"/>
          <a:lstStyle/>
          <a:p>
            <a:pPr algn="ctr" rtl="1"/>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أقرأ وأفكّر ثمّ أجيب</a:t>
            </a:r>
          </a:p>
        </p:txBody>
      </p:sp>
      <p:sp>
        <p:nvSpPr>
          <p:cNvPr id="26" name="مستطيل مستدير الزوايا 7"/>
          <p:cNvSpPr/>
          <p:nvPr/>
        </p:nvSpPr>
        <p:spPr>
          <a:xfrm>
            <a:off x="1660734" y="3612158"/>
            <a:ext cx="7074345" cy="799837"/>
          </a:xfrm>
          <a:prstGeom prst="roundRect">
            <a:avLst/>
          </a:prstGeom>
          <a:solidFill>
            <a:schemeClr val="accent1">
              <a:lumMod val="20000"/>
              <a:lumOff val="8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 قول الرجل لزوجته: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طلّقي نفسك بكذا، </a:t>
            </a: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يُسمّى</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endParaRPr lang="en-US"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مستطيل مستدير الزوايا 7"/>
          <p:cNvSpPr/>
          <p:nvPr/>
        </p:nvSpPr>
        <p:spPr>
          <a:xfrm>
            <a:off x="2261678" y="3675133"/>
            <a:ext cx="1214657" cy="673886"/>
          </a:xfrm>
          <a:prstGeom prst="roundRect">
            <a:avLst/>
          </a:prstGeom>
          <a:solidFill>
            <a:schemeClr val="accent1">
              <a:lumMod val="50000"/>
            </a:schemeClr>
          </a:solidFill>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طلاق.</a:t>
            </a:r>
            <a:endParaRPr lang="en-US"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مستطيل مستدير الزوايا 7"/>
          <p:cNvSpPr/>
          <p:nvPr/>
        </p:nvSpPr>
        <p:spPr>
          <a:xfrm>
            <a:off x="4511080" y="1564133"/>
            <a:ext cx="3169838" cy="841964"/>
          </a:xfrm>
          <a:prstGeom prst="roundRect">
            <a:avLst/>
          </a:prstGeom>
          <a:solidFill>
            <a:srgbClr val="DAFAD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للخُلْع ألفاظٌ أخرى منها:</a:t>
            </a:r>
          </a:p>
        </p:txBody>
      </p:sp>
      <p:sp>
        <p:nvSpPr>
          <p:cNvPr id="3" name="Rectangle 2"/>
          <p:cNvSpPr/>
          <p:nvPr/>
        </p:nvSpPr>
        <p:spPr>
          <a:xfrm>
            <a:off x="9328996" y="264722"/>
            <a:ext cx="1891852" cy="646331"/>
          </a:xfrm>
          <a:prstGeom prst="rect">
            <a:avLst/>
          </a:prstGeom>
        </p:spPr>
        <p:txBody>
          <a:bodyPr wrap="square">
            <a:spAutoFit/>
          </a:bodyPr>
          <a:lstStyle/>
          <a:p>
            <a:pPr lvl="0" algn="ctr" rtl="1"/>
            <a:r>
              <a:rPr lang="ar-BH" sz="36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نشاط(3)</a:t>
            </a:r>
          </a:p>
        </p:txBody>
      </p:sp>
      <p:sp>
        <p:nvSpPr>
          <p:cNvPr id="4" name="Rectangle: Diagonal Corners Snipped 3">
            <a:extLst>
              <a:ext uri="{FF2B5EF4-FFF2-40B4-BE49-F238E27FC236}">
                <a16:creationId xmlns:a16="http://schemas.microsoft.com/office/drawing/2014/main" id="{6D33DB86-3C76-42BA-8E9A-79FFB4EF3A21}"/>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
        <p:nvSpPr>
          <p:cNvPr id="5" name="Cloud 4">
            <a:extLst>
              <a:ext uri="{FF2B5EF4-FFF2-40B4-BE49-F238E27FC236}">
                <a16:creationId xmlns:a16="http://schemas.microsoft.com/office/drawing/2014/main" id="{92C2CB30-B951-4D69-A302-C2FC7C202E75}"/>
              </a:ext>
            </a:extLst>
          </p:cNvPr>
          <p:cNvSpPr/>
          <p:nvPr/>
        </p:nvSpPr>
        <p:spPr>
          <a:xfrm>
            <a:off x="1195754" y="1166068"/>
            <a:ext cx="1995976" cy="1000357"/>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b="1" dirty="0">
                <a:solidFill>
                  <a:schemeClr val="tx1"/>
                </a:solidFill>
                <a:latin typeface="Sakkal Majalla" panose="02000000000000000000" pitchFamily="2" charset="-78"/>
                <a:cs typeface="Sakkal Majalla" panose="02000000000000000000" pitchFamily="2" charset="-78"/>
              </a:rPr>
              <a:t>الإجابة</a:t>
            </a:r>
            <a:endParaRPr lang="en-US" sz="3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7045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7"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7"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2000"/>
                                        <p:tgtEl>
                                          <p:spTgt spid="5"/>
                                        </p:tgtEl>
                                      </p:cBhvr>
                                    </p:animEffect>
                                    <p:anim calcmode="lin" valueType="num">
                                      <p:cBhvr>
                                        <p:cTn id="67" dur="2000" fill="hold"/>
                                        <p:tgtEl>
                                          <p:spTgt spid="5"/>
                                        </p:tgtEl>
                                        <p:attrNameLst>
                                          <p:attrName>ppt_w</p:attrName>
                                        </p:attrNameLst>
                                      </p:cBhvr>
                                      <p:tavLst>
                                        <p:tav tm="0" fmla="#ppt_w*sin(2.5*pi*$)">
                                          <p:val>
                                            <p:fltVal val="0"/>
                                          </p:val>
                                        </p:tav>
                                        <p:tav tm="100000">
                                          <p:val>
                                            <p:fltVal val="1"/>
                                          </p:val>
                                        </p:tav>
                                      </p:tavLst>
                                    </p:anim>
                                    <p:anim calcmode="lin" valueType="num">
                                      <p:cBhvr>
                                        <p:cTn id="6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80">
                                          <p:stCondLst>
                                            <p:cond delay="0"/>
                                          </p:stCondLst>
                                        </p:cTn>
                                        <p:tgtEl>
                                          <p:spTgt spid="21"/>
                                        </p:tgtEl>
                                      </p:cBhvr>
                                    </p:animEffect>
                                    <p:anim calcmode="lin" valueType="num">
                                      <p:cBhvr>
                                        <p:cTn id="7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9" dur="26">
                                          <p:stCondLst>
                                            <p:cond delay="650"/>
                                          </p:stCondLst>
                                        </p:cTn>
                                        <p:tgtEl>
                                          <p:spTgt spid="21"/>
                                        </p:tgtEl>
                                      </p:cBhvr>
                                      <p:to x="100000" y="60000"/>
                                    </p:animScale>
                                    <p:animScale>
                                      <p:cBhvr>
                                        <p:cTn id="80" dur="166" decel="50000">
                                          <p:stCondLst>
                                            <p:cond delay="676"/>
                                          </p:stCondLst>
                                        </p:cTn>
                                        <p:tgtEl>
                                          <p:spTgt spid="21"/>
                                        </p:tgtEl>
                                      </p:cBhvr>
                                      <p:to x="100000" y="100000"/>
                                    </p:animScale>
                                    <p:animScale>
                                      <p:cBhvr>
                                        <p:cTn id="81" dur="26">
                                          <p:stCondLst>
                                            <p:cond delay="1312"/>
                                          </p:stCondLst>
                                        </p:cTn>
                                        <p:tgtEl>
                                          <p:spTgt spid="21"/>
                                        </p:tgtEl>
                                      </p:cBhvr>
                                      <p:to x="100000" y="80000"/>
                                    </p:animScale>
                                    <p:animScale>
                                      <p:cBhvr>
                                        <p:cTn id="82" dur="166" decel="50000">
                                          <p:stCondLst>
                                            <p:cond delay="1338"/>
                                          </p:stCondLst>
                                        </p:cTn>
                                        <p:tgtEl>
                                          <p:spTgt spid="21"/>
                                        </p:tgtEl>
                                      </p:cBhvr>
                                      <p:to x="100000" y="100000"/>
                                    </p:animScale>
                                    <p:animScale>
                                      <p:cBhvr>
                                        <p:cTn id="83" dur="26">
                                          <p:stCondLst>
                                            <p:cond delay="1642"/>
                                          </p:stCondLst>
                                        </p:cTn>
                                        <p:tgtEl>
                                          <p:spTgt spid="21"/>
                                        </p:tgtEl>
                                      </p:cBhvr>
                                      <p:to x="100000" y="90000"/>
                                    </p:animScale>
                                    <p:animScale>
                                      <p:cBhvr>
                                        <p:cTn id="84" dur="166" decel="50000">
                                          <p:stCondLst>
                                            <p:cond delay="1668"/>
                                          </p:stCondLst>
                                        </p:cTn>
                                        <p:tgtEl>
                                          <p:spTgt spid="21"/>
                                        </p:tgtEl>
                                      </p:cBhvr>
                                      <p:to x="100000" y="100000"/>
                                    </p:animScale>
                                    <p:animScale>
                                      <p:cBhvr>
                                        <p:cTn id="85" dur="26">
                                          <p:stCondLst>
                                            <p:cond delay="1808"/>
                                          </p:stCondLst>
                                        </p:cTn>
                                        <p:tgtEl>
                                          <p:spTgt spid="21"/>
                                        </p:tgtEl>
                                      </p:cBhvr>
                                      <p:to x="100000" y="95000"/>
                                    </p:animScale>
                                    <p:animScale>
                                      <p:cBhvr>
                                        <p:cTn id="86" dur="166" decel="50000">
                                          <p:stCondLst>
                                            <p:cond delay="1834"/>
                                          </p:stCondLst>
                                        </p:cTn>
                                        <p:tgtEl>
                                          <p:spTgt spid="21"/>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80">
                                          <p:stCondLst>
                                            <p:cond delay="0"/>
                                          </p:stCondLst>
                                        </p:cTn>
                                        <p:tgtEl>
                                          <p:spTgt spid="27"/>
                                        </p:tgtEl>
                                      </p:cBhvr>
                                    </p:animEffect>
                                    <p:anim calcmode="lin" valueType="num">
                                      <p:cBhvr>
                                        <p:cTn id="9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7" dur="26">
                                          <p:stCondLst>
                                            <p:cond delay="650"/>
                                          </p:stCondLst>
                                        </p:cTn>
                                        <p:tgtEl>
                                          <p:spTgt spid="27"/>
                                        </p:tgtEl>
                                      </p:cBhvr>
                                      <p:to x="100000" y="60000"/>
                                    </p:animScale>
                                    <p:animScale>
                                      <p:cBhvr>
                                        <p:cTn id="98" dur="166" decel="50000">
                                          <p:stCondLst>
                                            <p:cond delay="676"/>
                                          </p:stCondLst>
                                        </p:cTn>
                                        <p:tgtEl>
                                          <p:spTgt spid="27"/>
                                        </p:tgtEl>
                                      </p:cBhvr>
                                      <p:to x="100000" y="100000"/>
                                    </p:animScale>
                                    <p:animScale>
                                      <p:cBhvr>
                                        <p:cTn id="99" dur="26">
                                          <p:stCondLst>
                                            <p:cond delay="1312"/>
                                          </p:stCondLst>
                                        </p:cTn>
                                        <p:tgtEl>
                                          <p:spTgt spid="27"/>
                                        </p:tgtEl>
                                      </p:cBhvr>
                                      <p:to x="100000" y="80000"/>
                                    </p:animScale>
                                    <p:animScale>
                                      <p:cBhvr>
                                        <p:cTn id="100" dur="166" decel="50000">
                                          <p:stCondLst>
                                            <p:cond delay="1338"/>
                                          </p:stCondLst>
                                        </p:cTn>
                                        <p:tgtEl>
                                          <p:spTgt spid="27"/>
                                        </p:tgtEl>
                                      </p:cBhvr>
                                      <p:to x="100000" y="100000"/>
                                    </p:animScale>
                                    <p:animScale>
                                      <p:cBhvr>
                                        <p:cTn id="101" dur="26">
                                          <p:stCondLst>
                                            <p:cond delay="1642"/>
                                          </p:stCondLst>
                                        </p:cTn>
                                        <p:tgtEl>
                                          <p:spTgt spid="27"/>
                                        </p:tgtEl>
                                      </p:cBhvr>
                                      <p:to x="100000" y="90000"/>
                                    </p:animScale>
                                    <p:animScale>
                                      <p:cBhvr>
                                        <p:cTn id="102" dur="166" decel="50000">
                                          <p:stCondLst>
                                            <p:cond delay="1668"/>
                                          </p:stCondLst>
                                        </p:cTn>
                                        <p:tgtEl>
                                          <p:spTgt spid="27"/>
                                        </p:tgtEl>
                                      </p:cBhvr>
                                      <p:to x="100000" y="100000"/>
                                    </p:animScale>
                                    <p:animScale>
                                      <p:cBhvr>
                                        <p:cTn id="103" dur="26">
                                          <p:stCondLst>
                                            <p:cond delay="1808"/>
                                          </p:stCondLst>
                                        </p:cTn>
                                        <p:tgtEl>
                                          <p:spTgt spid="27"/>
                                        </p:tgtEl>
                                      </p:cBhvr>
                                      <p:to x="100000" y="95000"/>
                                    </p:animScale>
                                    <p:animScale>
                                      <p:cBhvr>
                                        <p:cTn id="104" dur="166" decel="50000">
                                          <p:stCondLst>
                                            <p:cond delay="1834"/>
                                          </p:stCondLst>
                                        </p:cTn>
                                        <p:tgtEl>
                                          <p:spTgt spid="27"/>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wipe(down)">
                                      <p:cBhvr>
                                        <p:cTn id="109" dur="580">
                                          <p:stCondLst>
                                            <p:cond delay="0"/>
                                          </p:stCondLst>
                                        </p:cTn>
                                        <p:tgtEl>
                                          <p:spTgt spid="22"/>
                                        </p:tgtEl>
                                      </p:cBhvr>
                                    </p:animEffect>
                                    <p:anim calcmode="lin" valueType="num">
                                      <p:cBhvr>
                                        <p:cTn id="11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5" dur="26">
                                          <p:stCondLst>
                                            <p:cond delay="650"/>
                                          </p:stCondLst>
                                        </p:cTn>
                                        <p:tgtEl>
                                          <p:spTgt spid="22"/>
                                        </p:tgtEl>
                                      </p:cBhvr>
                                      <p:to x="100000" y="60000"/>
                                    </p:animScale>
                                    <p:animScale>
                                      <p:cBhvr>
                                        <p:cTn id="116" dur="166" decel="50000">
                                          <p:stCondLst>
                                            <p:cond delay="676"/>
                                          </p:stCondLst>
                                        </p:cTn>
                                        <p:tgtEl>
                                          <p:spTgt spid="22"/>
                                        </p:tgtEl>
                                      </p:cBhvr>
                                      <p:to x="100000" y="100000"/>
                                    </p:animScale>
                                    <p:animScale>
                                      <p:cBhvr>
                                        <p:cTn id="117" dur="26">
                                          <p:stCondLst>
                                            <p:cond delay="1312"/>
                                          </p:stCondLst>
                                        </p:cTn>
                                        <p:tgtEl>
                                          <p:spTgt spid="22"/>
                                        </p:tgtEl>
                                      </p:cBhvr>
                                      <p:to x="100000" y="80000"/>
                                    </p:animScale>
                                    <p:animScale>
                                      <p:cBhvr>
                                        <p:cTn id="118" dur="166" decel="50000">
                                          <p:stCondLst>
                                            <p:cond delay="1338"/>
                                          </p:stCondLst>
                                        </p:cTn>
                                        <p:tgtEl>
                                          <p:spTgt spid="22"/>
                                        </p:tgtEl>
                                      </p:cBhvr>
                                      <p:to x="100000" y="100000"/>
                                    </p:animScale>
                                    <p:animScale>
                                      <p:cBhvr>
                                        <p:cTn id="119" dur="26">
                                          <p:stCondLst>
                                            <p:cond delay="1642"/>
                                          </p:stCondLst>
                                        </p:cTn>
                                        <p:tgtEl>
                                          <p:spTgt spid="22"/>
                                        </p:tgtEl>
                                      </p:cBhvr>
                                      <p:to x="100000" y="90000"/>
                                    </p:animScale>
                                    <p:animScale>
                                      <p:cBhvr>
                                        <p:cTn id="120" dur="166" decel="50000">
                                          <p:stCondLst>
                                            <p:cond delay="1668"/>
                                          </p:stCondLst>
                                        </p:cTn>
                                        <p:tgtEl>
                                          <p:spTgt spid="22"/>
                                        </p:tgtEl>
                                      </p:cBhvr>
                                      <p:to x="100000" y="100000"/>
                                    </p:animScale>
                                    <p:animScale>
                                      <p:cBhvr>
                                        <p:cTn id="121" dur="26">
                                          <p:stCondLst>
                                            <p:cond delay="1808"/>
                                          </p:stCondLst>
                                        </p:cTn>
                                        <p:tgtEl>
                                          <p:spTgt spid="22"/>
                                        </p:tgtEl>
                                      </p:cBhvr>
                                      <p:to x="100000" y="95000"/>
                                    </p:animScale>
                                    <p:animScale>
                                      <p:cBhvr>
                                        <p:cTn id="122" dur="166" decel="50000">
                                          <p:stCondLst>
                                            <p:cond delay="1834"/>
                                          </p:stCondLst>
                                        </p:cTn>
                                        <p:tgtEl>
                                          <p:spTgt spid="22"/>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down)">
                                      <p:cBhvr>
                                        <p:cTn id="127" dur="580">
                                          <p:stCondLst>
                                            <p:cond delay="0"/>
                                          </p:stCondLst>
                                        </p:cTn>
                                        <p:tgtEl>
                                          <p:spTgt spid="24"/>
                                        </p:tgtEl>
                                      </p:cBhvr>
                                    </p:animEffect>
                                    <p:anim calcmode="lin" valueType="num">
                                      <p:cBhvr>
                                        <p:cTn id="12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3" dur="26">
                                          <p:stCondLst>
                                            <p:cond delay="650"/>
                                          </p:stCondLst>
                                        </p:cTn>
                                        <p:tgtEl>
                                          <p:spTgt spid="24"/>
                                        </p:tgtEl>
                                      </p:cBhvr>
                                      <p:to x="100000" y="60000"/>
                                    </p:animScale>
                                    <p:animScale>
                                      <p:cBhvr>
                                        <p:cTn id="134" dur="166" decel="50000">
                                          <p:stCondLst>
                                            <p:cond delay="676"/>
                                          </p:stCondLst>
                                        </p:cTn>
                                        <p:tgtEl>
                                          <p:spTgt spid="24"/>
                                        </p:tgtEl>
                                      </p:cBhvr>
                                      <p:to x="100000" y="100000"/>
                                    </p:animScale>
                                    <p:animScale>
                                      <p:cBhvr>
                                        <p:cTn id="135" dur="26">
                                          <p:stCondLst>
                                            <p:cond delay="1312"/>
                                          </p:stCondLst>
                                        </p:cTn>
                                        <p:tgtEl>
                                          <p:spTgt spid="24"/>
                                        </p:tgtEl>
                                      </p:cBhvr>
                                      <p:to x="100000" y="80000"/>
                                    </p:animScale>
                                    <p:animScale>
                                      <p:cBhvr>
                                        <p:cTn id="136" dur="166" decel="50000">
                                          <p:stCondLst>
                                            <p:cond delay="1338"/>
                                          </p:stCondLst>
                                        </p:cTn>
                                        <p:tgtEl>
                                          <p:spTgt spid="24"/>
                                        </p:tgtEl>
                                      </p:cBhvr>
                                      <p:to x="100000" y="100000"/>
                                    </p:animScale>
                                    <p:animScale>
                                      <p:cBhvr>
                                        <p:cTn id="137" dur="26">
                                          <p:stCondLst>
                                            <p:cond delay="1642"/>
                                          </p:stCondLst>
                                        </p:cTn>
                                        <p:tgtEl>
                                          <p:spTgt spid="24"/>
                                        </p:tgtEl>
                                      </p:cBhvr>
                                      <p:to x="100000" y="90000"/>
                                    </p:animScale>
                                    <p:animScale>
                                      <p:cBhvr>
                                        <p:cTn id="138" dur="166" decel="50000">
                                          <p:stCondLst>
                                            <p:cond delay="1668"/>
                                          </p:stCondLst>
                                        </p:cTn>
                                        <p:tgtEl>
                                          <p:spTgt spid="24"/>
                                        </p:tgtEl>
                                      </p:cBhvr>
                                      <p:to x="100000" y="100000"/>
                                    </p:animScale>
                                    <p:animScale>
                                      <p:cBhvr>
                                        <p:cTn id="139" dur="26">
                                          <p:stCondLst>
                                            <p:cond delay="1808"/>
                                          </p:stCondLst>
                                        </p:cTn>
                                        <p:tgtEl>
                                          <p:spTgt spid="24"/>
                                        </p:tgtEl>
                                      </p:cBhvr>
                                      <p:to x="100000" y="95000"/>
                                    </p:animScale>
                                    <p:animScale>
                                      <p:cBhvr>
                                        <p:cTn id="14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4" grpId="0" animBg="1"/>
      <p:bldP spid="2" grpId="0" animBg="1"/>
      <p:bldP spid="26" grpId="0" animBg="1"/>
      <p:bldP spid="27" grpId="0" animBg="1"/>
      <p:bldP spid="12" grpId="0" animBg="1"/>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على شكل سحابة 6"/>
          <p:cNvSpPr/>
          <p:nvPr/>
        </p:nvSpPr>
        <p:spPr>
          <a:xfrm>
            <a:off x="2663687" y="143585"/>
            <a:ext cx="7010400" cy="953041"/>
          </a:xfrm>
          <a:prstGeom prst="cloudCallout">
            <a:avLst>
              <a:gd name="adj1" fmla="val -151"/>
              <a:gd name="adj2" fmla="val 85219"/>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1" anchor="ctr"/>
          <a:lstStyle/>
          <a:p>
            <a:pPr algn="ctr" rtl="1"/>
            <a:r>
              <a:rPr lang="ar-BH" sz="3600" b="1" dirty="0">
                <a:solidFill>
                  <a:schemeClr val="accent5">
                    <a:lumMod val="75000"/>
                  </a:schemeClr>
                </a:solidFill>
                <a:latin typeface="Sakkal Majalla" panose="02000000000000000000" pitchFamily="2" charset="-78"/>
                <a:ea typeface="Calibri" panose="020F0502020204030204" pitchFamily="34" charset="0"/>
                <a:cs typeface="Sakkal Majalla" panose="02000000000000000000" pitchFamily="2" charset="-78"/>
              </a:rPr>
              <a:t>خامسًا: الفرق بين الخلع والطلاق</a:t>
            </a:r>
          </a:p>
        </p:txBody>
      </p:sp>
      <p:sp>
        <p:nvSpPr>
          <p:cNvPr id="9" name="Hexagon 8"/>
          <p:cNvSpPr/>
          <p:nvPr/>
        </p:nvSpPr>
        <p:spPr>
          <a:xfrm>
            <a:off x="2015820" y="1844511"/>
            <a:ext cx="1797339" cy="1120461"/>
          </a:xfrm>
          <a:prstGeom prst="hexagon">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BH" sz="30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الطّلاق</a:t>
            </a:r>
            <a:endParaRPr lang="en-US" sz="30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Hexagon 10"/>
          <p:cNvSpPr/>
          <p:nvPr/>
        </p:nvSpPr>
        <p:spPr>
          <a:xfrm>
            <a:off x="8378843" y="1816520"/>
            <a:ext cx="1609859" cy="1120461"/>
          </a:xfrm>
          <a:prstGeom prst="hexagon">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BH" sz="30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الخُلْع</a:t>
            </a:r>
            <a:endParaRPr lang="en-US" sz="30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endParaRPr>
          </a:p>
        </p:txBody>
      </p:sp>
      <p:grpSp>
        <p:nvGrpSpPr>
          <p:cNvPr id="2" name="Group 1">
            <a:extLst>
              <a:ext uri="{FF2B5EF4-FFF2-40B4-BE49-F238E27FC236}">
                <a16:creationId xmlns:a16="http://schemas.microsoft.com/office/drawing/2014/main" id="{133F4591-5EA1-4116-A666-660E6C2CEBB4}"/>
              </a:ext>
            </a:extLst>
          </p:cNvPr>
          <p:cNvGrpSpPr/>
          <p:nvPr/>
        </p:nvGrpSpPr>
        <p:grpSpPr>
          <a:xfrm>
            <a:off x="2912011" y="1549566"/>
            <a:ext cx="6367973" cy="271652"/>
            <a:chOff x="2912011" y="1403794"/>
            <a:chExt cx="6367973" cy="271652"/>
          </a:xfrm>
        </p:grpSpPr>
        <p:sp>
          <p:nvSpPr>
            <p:cNvPr id="4" name="Bent Arrow 3"/>
            <p:cNvSpPr/>
            <p:nvPr/>
          </p:nvSpPr>
          <p:spPr>
            <a:xfrm rot="5400000">
              <a:off x="7552168" y="-52370"/>
              <a:ext cx="271647" cy="3183985"/>
            </a:xfrm>
            <a:prstGeom prst="bentArrow">
              <a:avLst/>
            </a:prstGeom>
            <a:solidFill>
              <a:schemeClr val="accent2">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akkal Majalla" panose="02000000000000000000" pitchFamily="2" charset="-78"/>
                <a:cs typeface="Sakkal Majalla" panose="02000000000000000000" pitchFamily="2" charset="-78"/>
              </a:endParaRPr>
            </a:p>
          </p:txBody>
        </p:sp>
        <p:sp>
          <p:nvSpPr>
            <p:cNvPr id="6" name="Bent-Up Arrow 5"/>
            <p:cNvSpPr/>
            <p:nvPr/>
          </p:nvSpPr>
          <p:spPr>
            <a:xfrm rot="10800000">
              <a:off x="2912011" y="1403794"/>
              <a:ext cx="3183985" cy="271648"/>
            </a:xfrm>
            <a:prstGeom prst="bentUpArrow">
              <a:avLst/>
            </a:prstGeom>
            <a:solidFill>
              <a:schemeClr val="accent2">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grpSp>
      <p:sp>
        <p:nvSpPr>
          <p:cNvPr id="25" name="مستطيل مستدير الزوايا 7"/>
          <p:cNvSpPr/>
          <p:nvPr/>
        </p:nvSpPr>
        <p:spPr>
          <a:xfrm>
            <a:off x="5466014" y="5780068"/>
            <a:ext cx="6423161" cy="587737"/>
          </a:xfrm>
          <a:prstGeom prst="roundRect">
            <a:avLst/>
          </a:prstGeom>
          <a:solidFill>
            <a:schemeClr val="accent6">
              <a:lumMod val="40000"/>
              <a:lumOff val="60000"/>
            </a:schemeClr>
          </a:solidFill>
          <a:ln>
            <a:prstDash val="lgDashDotDot"/>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5</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عِدَّةُ الخُلْع حيضةٌ واحدةٌ؛ لأنَّها تكفي للعلم ببراءة رحمها.</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6" name="مستطيل مستدير الزوايا 7"/>
          <p:cNvSpPr/>
          <p:nvPr/>
        </p:nvSpPr>
        <p:spPr>
          <a:xfrm>
            <a:off x="5466014" y="3687574"/>
            <a:ext cx="6423162" cy="587737"/>
          </a:xfrm>
          <a:prstGeom prst="roundRect">
            <a:avLst/>
          </a:prstGeom>
          <a:solidFill>
            <a:schemeClr val="accent6">
              <a:lumMod val="60000"/>
              <a:lumOff val="40000"/>
            </a:schemeClr>
          </a:solidFill>
          <a:ln>
            <a:prstDash val="lgDashDotDot"/>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الخُلْع لا يجوز فيه مراجعة الزّوجة إلّا برضاها.</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مستطيل مستدير الزوايا 7"/>
          <p:cNvSpPr/>
          <p:nvPr/>
        </p:nvSpPr>
        <p:spPr>
          <a:xfrm>
            <a:off x="5466013" y="2999504"/>
            <a:ext cx="6423162" cy="587737"/>
          </a:xfrm>
          <a:prstGeom prst="roundRect">
            <a:avLst/>
          </a:prstGeom>
          <a:solidFill>
            <a:schemeClr val="accent6">
              <a:lumMod val="40000"/>
              <a:lumOff val="60000"/>
            </a:schemeClr>
          </a:solidFill>
          <a:ln>
            <a:prstDash val="lgDashDotDot"/>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1</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الخُلْع يجوز أن يقع في حال الطهر والحيض.</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8" name="مستطيل مستدير الزوايا 7"/>
          <p:cNvSpPr/>
          <p:nvPr/>
        </p:nvSpPr>
        <p:spPr>
          <a:xfrm>
            <a:off x="5466014" y="4400356"/>
            <a:ext cx="6423162" cy="587737"/>
          </a:xfrm>
          <a:prstGeom prst="roundRect">
            <a:avLst/>
          </a:prstGeom>
          <a:solidFill>
            <a:schemeClr val="accent6">
              <a:lumMod val="40000"/>
              <a:lumOff val="60000"/>
            </a:schemeClr>
          </a:solidFill>
          <a:ln>
            <a:prstDash val="lgDashDotDot"/>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3</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الخُلْع تلتزم فيه الزّوجة بذل العِوض المتّفق عليه.</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9" name="مستطيل مستدير الزوايا 7"/>
          <p:cNvSpPr/>
          <p:nvPr/>
        </p:nvSpPr>
        <p:spPr>
          <a:xfrm>
            <a:off x="5466014" y="5088426"/>
            <a:ext cx="6423162" cy="587737"/>
          </a:xfrm>
          <a:prstGeom prst="roundRect">
            <a:avLst/>
          </a:prstGeom>
          <a:solidFill>
            <a:schemeClr val="accent6">
              <a:lumMod val="60000"/>
              <a:lumOff val="40000"/>
            </a:schemeClr>
          </a:solidFill>
          <a:ln>
            <a:prstDash val="lgDashDotDot"/>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4</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الخُلْع تكون الزّوجة بَعْدَهُ بائنةً من زوجها بَيْنُونَةً صُغْرى.</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0" name="مستطيل مستدير الزوايا 7"/>
          <p:cNvSpPr/>
          <p:nvPr/>
        </p:nvSpPr>
        <p:spPr>
          <a:xfrm>
            <a:off x="302825" y="3081032"/>
            <a:ext cx="5223332" cy="587737"/>
          </a:xfrm>
          <a:prstGeom prst="roundRect">
            <a:avLst/>
          </a:prstGeom>
          <a:solidFill>
            <a:schemeClr val="accent1">
              <a:lumMod val="40000"/>
              <a:lumOff val="60000"/>
            </a:schemeClr>
          </a:solidFill>
          <a:ln>
            <a:prstDash val="dash"/>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1. الطلاق لا بدّ أن يكون في طهْر لم يمسّها فيه.</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1" name="مستطيل مستدير الزوايا 7"/>
          <p:cNvSpPr/>
          <p:nvPr/>
        </p:nvSpPr>
        <p:spPr>
          <a:xfrm>
            <a:off x="302824" y="3739123"/>
            <a:ext cx="5223332" cy="587737"/>
          </a:xfrm>
          <a:prstGeom prst="roundRect">
            <a:avLst/>
          </a:prstGeom>
          <a:solidFill>
            <a:schemeClr val="accent1">
              <a:lumMod val="60000"/>
              <a:lumOff val="40000"/>
            </a:schemeClr>
          </a:solidFill>
          <a:ln>
            <a:prstDash val="dash"/>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في الطلاق الرَّجْعِيِّ لا يشترط ذلك.</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2" name="مستطيل مستدير الزوايا 7"/>
          <p:cNvSpPr/>
          <p:nvPr/>
        </p:nvSpPr>
        <p:spPr>
          <a:xfrm>
            <a:off x="302824" y="4422760"/>
            <a:ext cx="5223332" cy="587737"/>
          </a:xfrm>
          <a:prstGeom prst="roundRect">
            <a:avLst/>
          </a:prstGeom>
          <a:solidFill>
            <a:schemeClr val="accent1">
              <a:lumMod val="40000"/>
              <a:lumOff val="60000"/>
            </a:schemeClr>
          </a:solidFill>
          <a:ln>
            <a:prstDash val="dash"/>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3</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في الطلاق لا تلتزم الزّوجة بذل أيَّ شيء.</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3" name="مستطيل مستدير الزوايا 7"/>
          <p:cNvSpPr/>
          <p:nvPr/>
        </p:nvSpPr>
        <p:spPr>
          <a:xfrm>
            <a:off x="302824" y="5101304"/>
            <a:ext cx="5223332" cy="587737"/>
          </a:xfrm>
          <a:prstGeom prst="roundRect">
            <a:avLst/>
          </a:prstGeom>
          <a:solidFill>
            <a:schemeClr val="accent1">
              <a:lumMod val="60000"/>
              <a:lumOff val="40000"/>
            </a:schemeClr>
          </a:solidFill>
          <a:ln>
            <a:prstDash val="dash"/>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4</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الطلاق قد يكون رَجْعِيًّا، أو بائنًا.</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4" name="مستطيل مستدير الزوايا 7"/>
          <p:cNvSpPr/>
          <p:nvPr/>
        </p:nvSpPr>
        <p:spPr>
          <a:xfrm>
            <a:off x="302825" y="5815131"/>
            <a:ext cx="5223332" cy="587737"/>
          </a:xfrm>
          <a:prstGeom prst="roundRect">
            <a:avLst/>
          </a:prstGeom>
          <a:solidFill>
            <a:schemeClr val="accent1">
              <a:lumMod val="40000"/>
              <a:lumOff val="60000"/>
            </a:schemeClr>
          </a:solidFill>
          <a:ln>
            <a:prstDash val="dash"/>
          </a:ln>
          <a:effectLst>
            <a:outerShdw blurRad="50800" dist="38100" dir="8100000" algn="t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5</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عِدَّةُ الطلاق ثلاث حيضات.</a:t>
            </a:r>
            <a:endPar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مستطيل 18">
            <a:extLst>
              <a:ext uri="{FF2B5EF4-FFF2-40B4-BE49-F238E27FC236}">
                <a16:creationId xmlns:a16="http://schemas.microsoft.com/office/drawing/2014/main" id="{E535D9AB-5132-4880-B839-D60BC975FBB3}"/>
              </a:ext>
            </a:extLst>
          </p:cNvPr>
          <p:cNvSpPr/>
          <p:nvPr/>
        </p:nvSpPr>
        <p:spPr>
          <a:xfrm>
            <a:off x="29009" y="21265"/>
            <a:ext cx="2078088" cy="425264"/>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b="1" kern="0" dirty="0">
                <a:solidFill>
                  <a:prstClr val="black"/>
                </a:solidFill>
                <a:latin typeface="Sakkal Majalla" panose="02000000000000000000" pitchFamily="2" charset="-78"/>
                <a:ea typeface="+mj-ea"/>
                <a:cs typeface="Sakkal Majalla" panose="02000000000000000000" pitchFamily="2" charset="-78"/>
              </a:rPr>
              <a:t>الخُلْع ( دين201 )</a:t>
            </a:r>
          </a:p>
        </p:txBody>
      </p:sp>
    </p:spTree>
    <p:extLst>
      <p:ext uri="{BB962C8B-B14F-4D97-AF65-F5344CB8AC3E}">
        <p14:creationId xmlns:p14="http://schemas.microsoft.com/office/powerpoint/2010/main" val="300142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شكل بيضاوي 14">
            <a:hlinkClick r:id="rId2" action="ppaction://hlinksldjump"/>
          </p:cNvPr>
          <p:cNvSpPr/>
          <p:nvPr/>
        </p:nvSpPr>
        <p:spPr>
          <a:xfrm>
            <a:off x="1874398" y="2220842"/>
            <a:ext cx="1079122" cy="50599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صح</a:t>
            </a:r>
            <a:endParaRPr lang="ar-JO"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8" name="شكل بيضاوي 14">
            <a:hlinkClick r:id="rId3" action="ppaction://hlinksldjump"/>
          </p:cNvPr>
          <p:cNvSpPr/>
          <p:nvPr/>
        </p:nvSpPr>
        <p:spPr>
          <a:xfrm>
            <a:off x="1874398" y="2815811"/>
            <a:ext cx="1134705" cy="50599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صح</a:t>
            </a:r>
            <a:endParaRPr lang="ar-JO"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شكل بيضاوي 14">
            <a:hlinkClick r:id="rId2" action="ppaction://hlinksldjump"/>
          </p:cNvPr>
          <p:cNvSpPr/>
          <p:nvPr/>
        </p:nvSpPr>
        <p:spPr>
          <a:xfrm>
            <a:off x="1855082" y="3410780"/>
            <a:ext cx="1134705" cy="50599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صح</a:t>
            </a:r>
            <a:endParaRPr lang="ar-JO"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0" name="شكل بيضاوي 14">
            <a:hlinkClick r:id="rId2" action="ppaction://hlinksldjump"/>
          </p:cNvPr>
          <p:cNvSpPr/>
          <p:nvPr/>
        </p:nvSpPr>
        <p:spPr>
          <a:xfrm>
            <a:off x="1789532" y="4094728"/>
            <a:ext cx="1134705" cy="50599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صح</a:t>
            </a:r>
            <a:endParaRPr lang="ar-JO"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1" name="شكل بيضاوي 14">
            <a:hlinkClick r:id="rId3" action="ppaction://hlinksldjump"/>
          </p:cNvPr>
          <p:cNvSpPr/>
          <p:nvPr/>
        </p:nvSpPr>
        <p:spPr>
          <a:xfrm>
            <a:off x="1789532" y="4851386"/>
            <a:ext cx="1134705" cy="50599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صح</a:t>
            </a:r>
            <a:endParaRPr lang="ar-JO"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شكل بيضاوي 14">
            <a:hlinkClick r:id="rId2" action="ppaction://hlinksldjump"/>
          </p:cNvPr>
          <p:cNvSpPr/>
          <p:nvPr/>
        </p:nvSpPr>
        <p:spPr>
          <a:xfrm>
            <a:off x="1789533" y="5608045"/>
            <a:ext cx="1134705" cy="50599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صح</a:t>
            </a:r>
            <a:endParaRPr lang="ar-JO"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5" name="شكل بيضاوي 15">
            <a:hlinkClick r:id="rId2" action="ppaction://hlinksldjump"/>
          </p:cNvPr>
          <p:cNvSpPr/>
          <p:nvPr/>
        </p:nvSpPr>
        <p:spPr>
          <a:xfrm>
            <a:off x="480090" y="2815811"/>
            <a:ext cx="1066205" cy="50599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خطأ</a:t>
            </a:r>
            <a:endParaRPr lang="ar-JO"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6" name="شكل بيضاوي 15">
            <a:hlinkClick r:id="rId3" action="ppaction://hlinksldjump"/>
          </p:cNvPr>
          <p:cNvSpPr/>
          <p:nvPr/>
        </p:nvSpPr>
        <p:spPr>
          <a:xfrm>
            <a:off x="480091" y="3410780"/>
            <a:ext cx="1066205" cy="50599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خطأ</a:t>
            </a:r>
            <a:endParaRPr lang="ar-JO"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8" name="شكل بيضاوي 15">
            <a:hlinkClick r:id="rId3" action="ppaction://hlinksldjump"/>
          </p:cNvPr>
          <p:cNvSpPr/>
          <p:nvPr/>
        </p:nvSpPr>
        <p:spPr>
          <a:xfrm>
            <a:off x="480091" y="4094727"/>
            <a:ext cx="1066205" cy="50599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خطأ</a:t>
            </a:r>
            <a:endParaRPr lang="ar-JO"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9" name="شكل بيضاوي 15">
            <a:hlinkClick r:id="rId2" action="ppaction://hlinksldjump"/>
          </p:cNvPr>
          <p:cNvSpPr/>
          <p:nvPr/>
        </p:nvSpPr>
        <p:spPr>
          <a:xfrm>
            <a:off x="480091" y="4851386"/>
            <a:ext cx="1066205" cy="50599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خطأ</a:t>
            </a:r>
            <a:endParaRPr lang="ar-JO"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0" name="شكل بيضاوي 15">
            <a:hlinkClick r:id="rId3" action="ppaction://hlinksldjump"/>
          </p:cNvPr>
          <p:cNvSpPr/>
          <p:nvPr/>
        </p:nvSpPr>
        <p:spPr>
          <a:xfrm>
            <a:off x="480091" y="5608045"/>
            <a:ext cx="1066205" cy="50599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خطأ</a:t>
            </a:r>
            <a:endParaRPr lang="ar-JO"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6" name="شكل بيضاوي 15">
            <a:hlinkClick r:id="rId3" action="ppaction://hlinksldjump"/>
          </p:cNvPr>
          <p:cNvSpPr/>
          <p:nvPr/>
        </p:nvSpPr>
        <p:spPr>
          <a:xfrm>
            <a:off x="480089" y="2220842"/>
            <a:ext cx="1066205" cy="50599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خطأ</a:t>
            </a:r>
            <a:endParaRPr lang="ar-JO"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4" name="شكل بيضاوي 14">
            <a:hlinkClick r:id="rId3" action="ppaction://hlinksldjump"/>
          </p:cNvPr>
          <p:cNvSpPr/>
          <p:nvPr/>
        </p:nvSpPr>
        <p:spPr>
          <a:xfrm>
            <a:off x="1855082" y="1604798"/>
            <a:ext cx="1134705" cy="50599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صح</a:t>
            </a:r>
            <a:endParaRPr lang="ar-JO"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7" name="مخطط انسيابي: معالجة متعاقبة 13"/>
          <p:cNvSpPr/>
          <p:nvPr/>
        </p:nvSpPr>
        <p:spPr>
          <a:xfrm>
            <a:off x="3167476" y="1568301"/>
            <a:ext cx="8396157" cy="519018"/>
          </a:xfrm>
          <a:prstGeom prst="flowChartAlternateProcess">
            <a:avLst/>
          </a:prstGeom>
          <a:solidFill>
            <a:schemeClr val="accent6">
              <a:lumMod val="20000"/>
              <a:lumOff val="80000"/>
            </a:schemeClr>
          </a:solidFill>
          <a:ln>
            <a:solidFill>
              <a:schemeClr val="accent6">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style>
          <a:lnRef idx="2">
            <a:schemeClr val="dk1"/>
          </a:lnRef>
          <a:fillRef idx="1">
            <a:schemeClr val="lt1"/>
          </a:fillRef>
          <a:effectRef idx="0">
            <a:schemeClr val="dk1"/>
          </a:effectRef>
          <a:fontRef idx="minor">
            <a:schemeClr val="dk1"/>
          </a:fontRef>
        </p:style>
        <p:txBody>
          <a:bodyPr rtlCol="1" anchor="ctr"/>
          <a:lstStyle/>
          <a:p>
            <a:pPr algn="r" rtl="1"/>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لا يُعدّ الخُلْع فَسْخًا، ويوقعه القاضي بلفظ الطلاق لا بلفظ الخُلْع.</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شكل بيضاوي 15">
            <a:hlinkClick r:id="rId2" action="ppaction://hlinksldjump"/>
          </p:cNvPr>
          <p:cNvSpPr/>
          <p:nvPr/>
        </p:nvSpPr>
        <p:spPr>
          <a:xfrm>
            <a:off x="480088" y="1604798"/>
            <a:ext cx="1066206" cy="50599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خطأ</a:t>
            </a:r>
            <a:endParaRPr lang="ar-JO" sz="24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ounded Rectangle 4"/>
          <p:cNvSpPr/>
          <p:nvPr/>
        </p:nvSpPr>
        <p:spPr>
          <a:xfrm>
            <a:off x="2262554" y="268309"/>
            <a:ext cx="7666892" cy="775238"/>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0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أ</a:t>
            </a:r>
          </a:p>
          <a:p>
            <a:pPr algn="ctr" rtl="1"/>
            <a:r>
              <a:rPr lang="ar-BH" sz="30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أفكِّرُ ثمّ أُصدر حكْمًا بالضغط على صح أو خطأ في الحالات الآتية:</a:t>
            </a:r>
          </a:p>
          <a:p>
            <a:pPr algn="ctr"/>
            <a:endParaRPr lang="en-US" sz="3000" dirty="0">
              <a:solidFill>
                <a:schemeClr val="bg1"/>
              </a:solidFill>
              <a:latin typeface="Sakkal Majalla" panose="02000000000000000000" pitchFamily="2" charset="-78"/>
              <a:cs typeface="Sakkal Majalla" panose="02000000000000000000" pitchFamily="2" charset="-78"/>
            </a:endParaRPr>
          </a:p>
        </p:txBody>
      </p:sp>
      <p:sp>
        <p:nvSpPr>
          <p:cNvPr id="40" name="Rectangle 3">
            <a:extLst>
              <a:ext uri="{FF2B5EF4-FFF2-40B4-BE49-F238E27FC236}">
                <a16:creationId xmlns:a16="http://schemas.microsoft.com/office/drawing/2014/main" id="{C4BDE256-6612-458F-B275-57FB7E3B103A}"/>
              </a:ext>
            </a:extLst>
          </p:cNvPr>
          <p:cNvSpPr/>
          <p:nvPr/>
        </p:nvSpPr>
        <p:spPr>
          <a:xfrm>
            <a:off x="9934524" y="344623"/>
            <a:ext cx="1854201" cy="646331"/>
          </a:xfrm>
          <a:prstGeom prst="rect">
            <a:avLst/>
          </a:prstGeom>
          <a:solidFill>
            <a:schemeClr val="accent3">
              <a:lumMod val="20000"/>
              <a:lumOff val="80000"/>
            </a:schemeClr>
          </a:solidFill>
        </p:spPr>
        <p:txBody>
          <a:bodyPr wrap="square">
            <a:spAutoFit/>
          </a:bodyPr>
          <a:lstStyle/>
          <a:p>
            <a:pPr lvl="0" algn="ctr" rtl="1"/>
            <a:r>
              <a:rPr lang="ar-BH" sz="36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نشاط (4)</a:t>
            </a:r>
          </a:p>
        </p:txBody>
      </p:sp>
      <p:sp>
        <p:nvSpPr>
          <p:cNvPr id="14" name="مخطط انسيابي: معالجة متعاقبة 13"/>
          <p:cNvSpPr/>
          <p:nvPr/>
        </p:nvSpPr>
        <p:spPr>
          <a:xfrm>
            <a:off x="3167476" y="2189101"/>
            <a:ext cx="8396170" cy="488347"/>
          </a:xfrm>
          <a:prstGeom prst="flowChartAlternateProcess">
            <a:avLst/>
          </a:prstGeom>
          <a:solidFill>
            <a:schemeClr val="accent6">
              <a:lumMod val="20000"/>
              <a:lumOff val="80000"/>
            </a:schemeClr>
          </a:solidFill>
          <a:ln>
            <a:solidFill>
              <a:schemeClr val="accent6">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style>
          <a:lnRef idx="2">
            <a:schemeClr val="dk1"/>
          </a:lnRef>
          <a:fillRef idx="1">
            <a:schemeClr val="lt1"/>
          </a:fillRef>
          <a:effectRef idx="0">
            <a:schemeClr val="dk1"/>
          </a:effectRef>
          <a:fontRef idx="minor">
            <a:schemeClr val="dk1"/>
          </a:fontRef>
        </p:style>
        <p:txBody>
          <a:bodyPr rtlCol="1" anchor="ctr"/>
          <a:lstStyle/>
          <a:p>
            <a:pPr algn="r" rtl="1"/>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للزّوجة المطالبة بالخُلْع إذا بلغت درجة الضرر التي تخشى معها التقصير في حقوق زوجها.</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1" name="مخطط انسيابي: معالجة متعاقبة 13"/>
          <p:cNvSpPr/>
          <p:nvPr/>
        </p:nvSpPr>
        <p:spPr>
          <a:xfrm>
            <a:off x="3167483" y="2779230"/>
            <a:ext cx="8396150" cy="488347"/>
          </a:xfrm>
          <a:prstGeom prst="flowChartAlternateProcess">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1" anchor="ctr"/>
          <a:lstStyle/>
          <a:p>
            <a:pPr algn="r" rtl="1"/>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للزّوج أن يتعمّد الإضرار بزوجته لكي يُلْجِئها إلى المخالعة.</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2" name="مخطط انسيابي: معالجة متعاقبة 13"/>
          <p:cNvSpPr/>
          <p:nvPr/>
        </p:nvSpPr>
        <p:spPr>
          <a:xfrm>
            <a:off x="3167476" y="3369359"/>
            <a:ext cx="8396157" cy="488347"/>
          </a:xfrm>
          <a:prstGeom prst="flowChartAlternateProcess">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1" anchor="ctr"/>
          <a:lstStyle/>
          <a:p>
            <a:pPr algn="r" rtl="1"/>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للزّوج مراجعة زوجته بعد الخُلْع بعقد ومهرٍ جديديْن لأنها بائنةٌ منه بينونةً صغرى.</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3" name="مخطط انسيابي: معالجة متعاقبة 13"/>
          <p:cNvSpPr/>
          <p:nvPr/>
        </p:nvSpPr>
        <p:spPr>
          <a:xfrm>
            <a:off x="3167476" y="3959488"/>
            <a:ext cx="8396158" cy="785960"/>
          </a:xfrm>
          <a:prstGeom prst="flowChartAlternateProcess">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1" anchor="ctr"/>
          <a:lstStyle/>
          <a:p>
            <a:pPr algn="just" rtl="1"/>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لا تجب للمختلعة نفقة في أثناء العدّة؛ لأنّ رابطة الزّوجيّة قد زالت، إلّا أن تكون حاملًا فلها النفقة والسكنى.</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4" name="مخطط انسيابي: معالجة متعاقبة 13"/>
          <p:cNvSpPr/>
          <p:nvPr/>
        </p:nvSpPr>
        <p:spPr>
          <a:xfrm>
            <a:off x="3167477" y="4853254"/>
            <a:ext cx="8396158" cy="488347"/>
          </a:xfrm>
          <a:prstGeom prst="flowChartAlternateProcess">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1" anchor="ctr"/>
          <a:lstStyle/>
          <a:p>
            <a:pPr algn="r" rtl="1"/>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يتوارث الزّوجان بعد الخُلْع؛ لأنّ رابطة الزّوجيّة ما زالت قائمة بينهما.</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5" name="مخطط انسيابي: معالجة متعاقبة 13"/>
          <p:cNvSpPr/>
          <p:nvPr/>
        </p:nvSpPr>
        <p:spPr>
          <a:xfrm>
            <a:off x="3167475" y="5449407"/>
            <a:ext cx="8396159" cy="823266"/>
          </a:xfrm>
          <a:prstGeom prst="flowChartAlternateProcess">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1" anchor="ctr"/>
          <a:lstStyle/>
          <a:p>
            <a:pPr algn="r" rtl="1"/>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لا يجوز أن يكون بدل الخُلْع التخلّي عن حضانة الأولاد، ولا عن أي حقّ من حقوقهم، فإن وقع صحّ الخُلْع وبطل الشرط.</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Rectangle: Diagonal Corners Snipped 1">
            <a:extLst>
              <a:ext uri="{FF2B5EF4-FFF2-40B4-BE49-F238E27FC236}">
                <a16:creationId xmlns:a16="http://schemas.microsoft.com/office/drawing/2014/main" id="{00B8367D-E60F-4DCD-BA97-F573546B933B}"/>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2815876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4000"/>
                            </p:stCondLst>
                            <p:childTnLst>
                              <p:par>
                                <p:cTn id="26" presetID="47"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47"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47"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47"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47"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10000"/>
                            </p:stCondLst>
                            <p:childTnLst>
                              <p:par>
                                <p:cTn id="62" presetID="47"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11000"/>
                            </p:stCondLst>
                            <p:childTnLst>
                              <p:par>
                                <p:cTn id="68" presetID="14" presetClass="entr" presetSubtype="1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randombar(horizontal)">
                                      <p:cBhvr>
                                        <p:cTn id="70" dur="500"/>
                                        <p:tgtEl>
                                          <p:spTgt spid="24"/>
                                        </p:tgtEl>
                                      </p:cBhvr>
                                    </p:animEffect>
                                  </p:childTnLst>
                                </p:cTn>
                              </p:par>
                            </p:childTnLst>
                          </p:cTn>
                        </p:par>
                        <p:par>
                          <p:cTn id="71" fill="hold">
                            <p:stCondLst>
                              <p:cond delay="11500"/>
                            </p:stCondLst>
                            <p:childTnLst>
                              <p:par>
                                <p:cTn id="72" presetID="14" presetClass="entr" presetSubtype="1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randombar(horizontal)">
                                      <p:cBhvr>
                                        <p:cTn id="74" dur="500"/>
                                        <p:tgtEl>
                                          <p:spTgt spid="27"/>
                                        </p:tgtEl>
                                      </p:cBhvr>
                                    </p:animEffect>
                                  </p:childTnLst>
                                </p:cTn>
                              </p:par>
                            </p:childTnLst>
                          </p:cTn>
                        </p:par>
                        <p:par>
                          <p:cTn id="75" fill="hold">
                            <p:stCondLst>
                              <p:cond delay="12000"/>
                            </p:stCondLst>
                            <p:childTnLst>
                              <p:par>
                                <p:cTn id="76" presetID="14" presetClass="entr" presetSubtype="1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randombar(horizontal)">
                                      <p:cBhvr>
                                        <p:cTn id="78" dur="500"/>
                                        <p:tgtEl>
                                          <p:spTgt spid="15"/>
                                        </p:tgtEl>
                                      </p:cBhvr>
                                    </p:animEffect>
                                  </p:childTnLst>
                                </p:cTn>
                              </p:par>
                            </p:childTnLst>
                          </p:cTn>
                        </p:par>
                        <p:par>
                          <p:cTn id="79" fill="hold">
                            <p:stCondLst>
                              <p:cond delay="12500"/>
                            </p:stCondLst>
                            <p:childTnLst>
                              <p:par>
                                <p:cTn id="80" presetID="14" presetClass="entr" presetSubtype="1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randombar(horizontal)">
                                      <p:cBhvr>
                                        <p:cTn id="82" dur="500"/>
                                        <p:tgtEl>
                                          <p:spTgt spid="36"/>
                                        </p:tgtEl>
                                      </p:cBhvr>
                                    </p:animEffect>
                                  </p:childTnLst>
                                </p:cTn>
                              </p:par>
                            </p:childTnLst>
                          </p:cTn>
                        </p:par>
                        <p:par>
                          <p:cTn id="83" fill="hold">
                            <p:stCondLst>
                              <p:cond delay="13000"/>
                            </p:stCondLst>
                            <p:childTnLst>
                              <p:par>
                                <p:cTn id="84" presetID="14" presetClass="entr" presetSubtype="1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randombar(horizontal)">
                                      <p:cBhvr>
                                        <p:cTn id="86" dur="500"/>
                                        <p:tgtEl>
                                          <p:spTgt spid="18"/>
                                        </p:tgtEl>
                                      </p:cBhvr>
                                    </p:animEffect>
                                  </p:childTnLst>
                                </p:cTn>
                              </p:par>
                            </p:childTnLst>
                          </p:cTn>
                        </p:par>
                        <p:par>
                          <p:cTn id="87" fill="hold">
                            <p:stCondLst>
                              <p:cond delay="13500"/>
                            </p:stCondLst>
                            <p:childTnLst>
                              <p:par>
                                <p:cTn id="88" presetID="14" presetClass="entr" presetSubtype="1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randombar(horizontal)">
                                      <p:cBhvr>
                                        <p:cTn id="90" dur="500"/>
                                        <p:tgtEl>
                                          <p:spTgt spid="25"/>
                                        </p:tgtEl>
                                      </p:cBhvr>
                                    </p:animEffect>
                                  </p:childTnLst>
                                </p:cTn>
                              </p:par>
                            </p:childTnLst>
                          </p:cTn>
                        </p:par>
                        <p:par>
                          <p:cTn id="91" fill="hold">
                            <p:stCondLst>
                              <p:cond delay="1400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14500"/>
                            </p:stCondLst>
                            <p:childTnLst>
                              <p:par>
                                <p:cTn id="96" presetID="14" presetClass="entr" presetSubtype="10"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randombar(horizontal)">
                                      <p:cBhvr>
                                        <p:cTn id="98" dur="500"/>
                                        <p:tgtEl>
                                          <p:spTgt spid="26"/>
                                        </p:tgtEl>
                                      </p:cBhvr>
                                    </p:animEffect>
                                  </p:childTnLst>
                                </p:cTn>
                              </p:par>
                            </p:childTnLst>
                          </p:cTn>
                        </p:par>
                        <p:par>
                          <p:cTn id="99" fill="hold">
                            <p:stCondLst>
                              <p:cond delay="15000"/>
                            </p:stCondLst>
                            <p:childTnLst>
                              <p:par>
                                <p:cTn id="100" presetID="14" presetClass="entr" presetSubtype="1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randombar(horizontal)">
                                      <p:cBhvr>
                                        <p:cTn id="102" dur="500"/>
                                        <p:tgtEl>
                                          <p:spTgt spid="20"/>
                                        </p:tgtEl>
                                      </p:cBhvr>
                                    </p:animEffect>
                                  </p:childTnLst>
                                </p:cTn>
                              </p:par>
                            </p:childTnLst>
                          </p:cTn>
                        </p:par>
                        <p:par>
                          <p:cTn id="103" fill="hold">
                            <p:stCondLst>
                              <p:cond delay="15500"/>
                            </p:stCondLst>
                            <p:childTnLst>
                              <p:par>
                                <p:cTn id="104" presetID="14" presetClass="entr" presetSubtype="1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randombar(horizontal)">
                                      <p:cBhvr>
                                        <p:cTn id="106" dur="500"/>
                                        <p:tgtEl>
                                          <p:spTgt spid="28"/>
                                        </p:tgtEl>
                                      </p:cBhvr>
                                    </p:animEffect>
                                  </p:childTnLst>
                                </p:cTn>
                              </p:par>
                            </p:childTnLst>
                          </p:cTn>
                        </p:par>
                        <p:par>
                          <p:cTn id="107" fill="hold">
                            <p:stCondLst>
                              <p:cond delay="16000"/>
                            </p:stCondLst>
                            <p:childTnLst>
                              <p:par>
                                <p:cTn id="108" presetID="14" presetClass="entr" presetSubtype="1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randombar(horizontal)">
                                      <p:cBhvr>
                                        <p:cTn id="110" dur="500"/>
                                        <p:tgtEl>
                                          <p:spTgt spid="21"/>
                                        </p:tgtEl>
                                      </p:cBhvr>
                                    </p:animEffect>
                                  </p:childTnLst>
                                </p:cTn>
                              </p:par>
                            </p:childTnLst>
                          </p:cTn>
                        </p:par>
                        <p:par>
                          <p:cTn id="111" fill="hold">
                            <p:stCondLst>
                              <p:cond delay="16500"/>
                            </p:stCondLst>
                            <p:childTnLst>
                              <p:par>
                                <p:cTn id="112" presetID="14" presetClass="entr" presetSubtype="1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randombar(horizontal)">
                                      <p:cBhvr>
                                        <p:cTn id="114" dur="500"/>
                                        <p:tgtEl>
                                          <p:spTgt spid="29"/>
                                        </p:tgtEl>
                                      </p:cBhvr>
                                    </p:animEffect>
                                  </p:childTnLst>
                                </p:cTn>
                              </p:par>
                            </p:childTnLst>
                          </p:cTn>
                        </p:par>
                        <p:par>
                          <p:cTn id="115" fill="hold">
                            <p:stCondLst>
                              <p:cond delay="17000"/>
                            </p:stCondLst>
                            <p:childTnLst>
                              <p:par>
                                <p:cTn id="116" presetID="14" presetClass="entr" presetSubtype="1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randombar(horizontal)">
                                      <p:cBhvr>
                                        <p:cTn id="118" dur="500"/>
                                        <p:tgtEl>
                                          <p:spTgt spid="22"/>
                                        </p:tgtEl>
                                      </p:cBhvr>
                                    </p:animEffect>
                                  </p:childTnLst>
                                </p:cTn>
                              </p:par>
                            </p:childTnLst>
                          </p:cTn>
                        </p:par>
                        <p:par>
                          <p:cTn id="119" fill="hold">
                            <p:stCondLst>
                              <p:cond delay="17500"/>
                            </p:stCondLst>
                            <p:childTnLst>
                              <p:par>
                                <p:cTn id="120" presetID="14" presetClass="entr" presetSubtype="10"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randombar(horizontal)">
                                      <p:cBhvr>
                                        <p:cTn id="1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P spid="22" grpId="0" animBg="1"/>
      <p:bldP spid="25" grpId="0" animBg="1"/>
      <p:bldP spid="26" grpId="0" animBg="1"/>
      <p:bldP spid="28" grpId="0" animBg="1"/>
      <p:bldP spid="29" grpId="0" animBg="1"/>
      <p:bldP spid="30" grpId="0" animBg="1"/>
      <p:bldP spid="36" grpId="0" animBg="1"/>
      <p:bldP spid="24" grpId="0" animBg="1"/>
      <p:bldP spid="37" grpId="0" animBg="1"/>
      <p:bldP spid="27" grpId="0" animBg="1"/>
      <p:bldP spid="5" grpId="0" animBg="1"/>
      <p:bldP spid="40" grpId="0" animBg="1"/>
      <p:bldP spid="14"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348101"/>
            <a:ext cx="2568033" cy="6765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أقوِّم مُكتسباتي</a:t>
            </a:r>
            <a:r>
              <a:rPr kumimoji="0" lang="en-US" sz="36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a:t>
            </a: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65934" y="1205949"/>
            <a:ext cx="11452485" cy="16944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1- </a:t>
            </a: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أُعرّفُ الخُلْع لغةً واصطلاحًا</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Rectangle: Rounded Corners 3">
            <a:extLst>
              <a:ext uri="{FF2B5EF4-FFF2-40B4-BE49-F238E27FC236}">
                <a16:creationId xmlns:a16="http://schemas.microsoft.com/office/drawing/2014/main" id="{49C8E28A-9DAB-4239-B3FE-375737D3D253}"/>
              </a:ext>
            </a:extLst>
          </p:cNvPr>
          <p:cNvSpPr/>
          <p:nvPr/>
        </p:nvSpPr>
        <p:spPr>
          <a:xfrm>
            <a:off x="369757" y="3015024"/>
            <a:ext cx="11452485" cy="20827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pP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2- أُدلّلُ على مشروعية الخُلع من الكتاب والسُّنَّة.</a:t>
            </a:r>
          </a:p>
          <a:p>
            <a:pPr lvl="0" algn="just" rtl="1">
              <a:defRPr/>
            </a:pPr>
            <a:r>
              <a:rPr lang="ar-BH" sz="3200" dirty="0">
                <a:solidFill>
                  <a:prstClr val="black"/>
                </a:solidFill>
                <a:latin typeface="Sakkal Majalla" panose="02000000000000000000" pitchFamily="2" charset="-78"/>
                <a:cs typeface="Sakkal Majalla" panose="02000000000000000000" pitchFamily="2" charset="-78"/>
              </a:rPr>
              <a:t>..................................................................................................................................................................... ..................................................................................................................................................................... </a:t>
            </a:r>
            <a:endParaRPr lang="fr-FR" dirty="0">
              <a:solidFill>
                <a:prstClr val="white"/>
              </a:solidFill>
              <a:latin typeface="Sakkal Majalla" panose="02000000000000000000" pitchFamily="2" charset="-78"/>
              <a:cs typeface="Sakkal Majalla" panose="02000000000000000000" pitchFamily="2" charset="-78"/>
            </a:endParaRPr>
          </a:p>
          <a:p>
            <a:pPr lvl="0" algn="just" rtl="1">
              <a:defRPr/>
            </a:pPr>
            <a:r>
              <a:rPr lang="ar-BH" sz="3200" dirty="0">
                <a:solidFill>
                  <a:prstClr val="black"/>
                </a:solidFill>
                <a:latin typeface="Sakkal Majalla" panose="02000000000000000000" pitchFamily="2" charset="-78"/>
                <a:cs typeface="Sakkal Majalla" panose="02000000000000000000" pitchFamily="2" charset="-78"/>
              </a:rPr>
              <a:t>..................................................................................................................................................................... </a:t>
            </a:r>
            <a:endParaRPr lang="fr-FR" dirty="0">
              <a:solidFill>
                <a:prstClr val="white"/>
              </a:solidFill>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604911" y="1820987"/>
            <a:ext cx="11090417" cy="954107"/>
          </a:xfrm>
          <a:prstGeom prst="rect">
            <a:avLst/>
          </a:prstGeom>
          <a:solidFill>
            <a:schemeClr val="accent6">
              <a:lumMod val="20000"/>
              <a:lumOff val="80000"/>
            </a:schemeClr>
          </a:solidFill>
        </p:spPr>
        <p:txBody>
          <a:bodyPr wrap="square" rtlCol="0">
            <a:spAutoFit/>
          </a:bodyPr>
          <a:lstStyle/>
          <a:p>
            <a:pPr lvl="0" algn="r" rtl="1"/>
            <a:r>
              <a:rPr lang="ar-BH" sz="2800" b="1" dirty="0">
                <a:solidFill>
                  <a:srgbClr val="FF0000"/>
                </a:solidFill>
                <a:latin typeface="Sakkal Majalla" panose="02000000000000000000" pitchFamily="2" charset="-78"/>
                <a:cs typeface="Sakkal Majalla" panose="02000000000000000000" pitchFamily="2" charset="-78"/>
              </a:rPr>
              <a:t>لغةً: من خَلَعَ يَخْلَعُ خَلْعًا، أي: نزع وأزال.</a:t>
            </a:r>
          </a:p>
          <a:p>
            <a:pPr lvl="0" algn="r" rtl="1"/>
            <a:r>
              <a:rPr lang="ar-BH" sz="2800" b="1" dirty="0">
                <a:solidFill>
                  <a:srgbClr val="FF0000"/>
                </a:solidFill>
                <a:latin typeface="Sakkal Majalla" panose="02000000000000000000" pitchFamily="2" charset="-78"/>
                <a:cs typeface="Sakkal Majalla" panose="02000000000000000000" pitchFamily="2" charset="-78"/>
              </a:rPr>
              <a:t> اصطلاحًا: فراقُ الزّوج امرأته بِعِوَضٍ يأخذه منها أو من غيرها، بألفاظ مخصوصةٍ.</a:t>
            </a:r>
          </a:p>
        </p:txBody>
      </p:sp>
      <p:sp>
        <p:nvSpPr>
          <p:cNvPr id="10" name="TextBox 9">
            <a:extLst>
              <a:ext uri="{FF2B5EF4-FFF2-40B4-BE49-F238E27FC236}">
                <a16:creationId xmlns:a16="http://schemas.microsoft.com/office/drawing/2014/main" id="{370C29C0-41EA-4E3B-91D0-2E6FAB922DD1}"/>
              </a:ext>
            </a:extLst>
          </p:cNvPr>
          <p:cNvSpPr txBox="1"/>
          <p:nvPr/>
        </p:nvSpPr>
        <p:spPr>
          <a:xfrm>
            <a:off x="454037" y="3689699"/>
            <a:ext cx="11276277" cy="1338828"/>
          </a:xfrm>
          <a:prstGeom prst="rect">
            <a:avLst/>
          </a:prstGeom>
          <a:solidFill>
            <a:schemeClr val="accent5">
              <a:lumMod val="20000"/>
              <a:lumOff val="80000"/>
            </a:schemeClr>
          </a:solidFill>
        </p:spPr>
        <p:txBody>
          <a:bodyPr wrap="square" rtlCol="0">
            <a:spAutoFit/>
          </a:bodyPr>
          <a:lstStyle/>
          <a:p>
            <a:pPr lvl="0" algn="just" rtl="1"/>
            <a:r>
              <a:rPr lang="ar-BH" sz="2700" b="1" dirty="0">
                <a:solidFill>
                  <a:srgbClr val="FF0000"/>
                </a:solidFill>
                <a:latin typeface="Sakkal Majalla" panose="02000000000000000000" pitchFamily="2" charset="-78"/>
                <a:cs typeface="Sakkal Majalla" panose="02000000000000000000" pitchFamily="2" charset="-78"/>
              </a:rPr>
              <a:t> قال تعالى: ﴿فَإِن طِبْنَ لَكُمْ عَن شَيْءٍ مِّنْهُ نَفْسًا </a:t>
            </a:r>
            <a:r>
              <a:rPr lang="ar-BH" sz="2700" b="1" dirty="0" err="1">
                <a:solidFill>
                  <a:srgbClr val="FF0000"/>
                </a:solidFill>
                <a:latin typeface="Sakkal Majalla" panose="02000000000000000000" pitchFamily="2" charset="-78"/>
                <a:cs typeface="Sakkal Majalla" panose="02000000000000000000" pitchFamily="2" charset="-78"/>
              </a:rPr>
              <a:t>فَكُلُوهُ</a:t>
            </a:r>
            <a:r>
              <a:rPr lang="ar-BH" sz="2700" b="1" dirty="0">
                <a:solidFill>
                  <a:srgbClr val="FF0000"/>
                </a:solidFill>
                <a:latin typeface="Sakkal Majalla" panose="02000000000000000000" pitchFamily="2" charset="-78"/>
                <a:cs typeface="Sakkal Majalla" panose="02000000000000000000" pitchFamily="2" charset="-78"/>
              </a:rPr>
              <a:t> هَنِيئًا مَّرِيئًا﴾، وعَنِ ابْنِ عَبَّاسٍ رضي الله عنهما، قَالَ: جَاءَتْ امْرَأَةُ ثَابِتِ بْنِ قَيْسِ بْنِ شَمَّاسٍ إِلَى النَّبِيِّ </a:t>
            </a:r>
            <a:r>
              <a:rPr lang="ar-BH" sz="27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BH" sz="2700" b="1" dirty="0">
                <a:solidFill>
                  <a:srgbClr val="FF0000"/>
                </a:solidFill>
                <a:latin typeface="Sakkal Majalla" panose="02000000000000000000" pitchFamily="2" charset="-78"/>
                <a:cs typeface="Sakkal Majalla" panose="02000000000000000000" pitchFamily="2" charset="-78"/>
              </a:rPr>
              <a:t>، فَقَالَتْ: يَا رَسُولَ اللَّهِ، مَا أَنْقِمُ عَلَى ثَابِتٍ فِي دِينٍ وَلاَ خُلُقٍ، إِلَّا أَنِّي أَخَافُ الكُفْرَ، فَقَالَ رَسُولُ اللَّهِ </a:t>
            </a:r>
            <a:r>
              <a:rPr lang="ar-BH" sz="27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 </a:t>
            </a:r>
            <a:r>
              <a:rPr lang="ar-BH" sz="2700" b="1" dirty="0">
                <a:solidFill>
                  <a:srgbClr val="FF0000"/>
                </a:solidFill>
                <a:latin typeface="Sakkal Majalla" panose="02000000000000000000" pitchFamily="2" charset="-78"/>
                <a:cs typeface="Sakkal Majalla" panose="02000000000000000000" pitchFamily="2" charset="-78"/>
              </a:rPr>
              <a:t>: "فَتَرُدِّينَ عَلَيْهِ حَدِيقَتَهُ؟" فَقَالَتْ: نَعَمْ، فَرَدَّتْ عَلَيْهِ، وَأَمَرَهُ فَفَارَقَهَا". </a:t>
            </a:r>
          </a:p>
        </p:txBody>
      </p:sp>
      <p:sp>
        <p:nvSpPr>
          <p:cNvPr id="28" name="Cloud 27">
            <a:extLst>
              <a:ext uri="{FF2B5EF4-FFF2-40B4-BE49-F238E27FC236}">
                <a16:creationId xmlns:a16="http://schemas.microsoft.com/office/drawing/2014/main" id="{57D86063-73AC-434D-8AE5-3FFAB51FEDEF}"/>
              </a:ext>
            </a:extLst>
          </p:cNvPr>
          <p:cNvSpPr/>
          <p:nvPr/>
        </p:nvSpPr>
        <p:spPr>
          <a:xfrm>
            <a:off x="4407108" y="194872"/>
            <a:ext cx="2308827" cy="82975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Rectangle: Rounded Corners 3">
            <a:extLst>
              <a:ext uri="{FF2B5EF4-FFF2-40B4-BE49-F238E27FC236}">
                <a16:creationId xmlns:a16="http://schemas.microsoft.com/office/drawing/2014/main" id="{49C8E28A-9DAB-4239-B3FE-375737D3D253}"/>
              </a:ext>
            </a:extLst>
          </p:cNvPr>
          <p:cNvSpPr/>
          <p:nvPr/>
        </p:nvSpPr>
        <p:spPr>
          <a:xfrm>
            <a:off x="365934" y="5212407"/>
            <a:ext cx="11452485" cy="11801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pP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3- أبيّن من خلال مشروعيّة الخُلْع عدْلَ الإسلام وإنصافَه المرأةَ.</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fr-FR" sz="1800" b="0"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3" name="TextBox 12">
            <a:extLst>
              <a:ext uri="{FF2B5EF4-FFF2-40B4-BE49-F238E27FC236}">
                <a16:creationId xmlns:a16="http://schemas.microsoft.com/office/drawing/2014/main" id="{370C29C0-41EA-4E3B-91D0-2E6FAB922DD1}"/>
              </a:ext>
            </a:extLst>
          </p:cNvPr>
          <p:cNvSpPr txBox="1"/>
          <p:nvPr/>
        </p:nvSpPr>
        <p:spPr>
          <a:xfrm>
            <a:off x="419051" y="5833285"/>
            <a:ext cx="11276277" cy="523220"/>
          </a:xfrm>
          <a:prstGeom prst="rect">
            <a:avLst/>
          </a:prstGeom>
          <a:solidFill>
            <a:schemeClr val="accent4">
              <a:lumMod val="20000"/>
              <a:lumOff val="80000"/>
            </a:schemeClr>
          </a:solidFill>
        </p:spPr>
        <p:txBody>
          <a:bodyPr wrap="square" rtlCol="0">
            <a:spAutoFit/>
          </a:bodyPr>
          <a:lstStyle/>
          <a:p>
            <a:pPr lvl="0" algn="just" rtl="1"/>
            <a:r>
              <a:rPr lang="ar-BH" sz="2800" b="1" dirty="0">
                <a:solidFill>
                  <a:srgbClr val="FF0000"/>
                </a:solidFill>
                <a:latin typeface="Sakkal Majalla" panose="02000000000000000000" pitchFamily="2" charset="-78"/>
                <a:cs typeface="Sakkal Majalla" panose="02000000000000000000" pitchFamily="2" charset="-78"/>
              </a:rPr>
              <a:t>الخُلْع فيه: 1. حماية للمرأة من التقصير في حقوق زوجها.  2. إعطاء المرأة الحقّ في إنهاء الحياة الزّوجية.</a:t>
            </a:r>
          </a:p>
        </p:txBody>
      </p:sp>
      <p:sp>
        <p:nvSpPr>
          <p:cNvPr id="2" name="Rectangle: Diagonal Corners Snipped 1">
            <a:extLst>
              <a:ext uri="{FF2B5EF4-FFF2-40B4-BE49-F238E27FC236}">
                <a16:creationId xmlns:a16="http://schemas.microsoft.com/office/drawing/2014/main" id="{9BA516D8-B7CE-4423-891A-31E7F6375888}"/>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309032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ppt_x</p:attrName>
                                        </p:attrNameLst>
                                      </p:cBhvr>
                                      <p:tavLst>
                                        <p:tav tm="0">
                                          <p:val>
                                            <p:strVal val="#ppt_x"/>
                                          </p:val>
                                        </p:tav>
                                        <p:tav tm="100000">
                                          <p:val>
                                            <p:strVal val="#ppt_x"/>
                                          </p:val>
                                        </p:tav>
                                      </p:tavLst>
                                    </p:anim>
                                    <p:anim calcmode="lin" valueType="num">
                                      <p:cBhvr>
                                        <p:cTn id="25"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000"/>
                                        <p:tgtEl>
                                          <p:spTgt spid="28"/>
                                        </p:tgtEl>
                                      </p:cBhvr>
                                    </p:animEffect>
                                    <p:anim calcmode="lin" valueType="num">
                                      <p:cBhvr>
                                        <p:cTn id="31" dur="2000" fill="hold"/>
                                        <p:tgtEl>
                                          <p:spTgt spid="28"/>
                                        </p:tgtEl>
                                        <p:attrNameLst>
                                          <p:attrName>ppt_w</p:attrName>
                                        </p:attrNameLst>
                                      </p:cBhvr>
                                      <p:tavLst>
                                        <p:tav tm="0" fmla="#ppt_w*sin(2.5*pi*$)">
                                          <p:val>
                                            <p:fltVal val="0"/>
                                          </p:val>
                                        </p:tav>
                                        <p:tav tm="100000">
                                          <p:val>
                                            <p:fltVal val="1"/>
                                          </p:val>
                                        </p:tav>
                                      </p:tavLst>
                                    </p:anim>
                                    <p:anim calcmode="lin" valueType="num">
                                      <p:cBhvr>
                                        <p:cTn id="32"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7" grpId="0" animBg="1"/>
      <p:bldP spid="10" grpId="0" animBg="1"/>
      <p:bldP spid="28"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50FF1CD-4095-46C6-8144-1614EC39EA57}"/>
              </a:ext>
            </a:extLst>
          </p:cNvPr>
          <p:cNvSpPr/>
          <p:nvPr/>
        </p:nvSpPr>
        <p:spPr>
          <a:xfrm>
            <a:off x="369751" y="785894"/>
            <a:ext cx="11452485" cy="37579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4- أُعلّلُ ما يأتي:</a:t>
            </a:r>
          </a:p>
          <a:p>
            <a:pPr algn="just" rtl="1"/>
            <a:r>
              <a:rPr lang="ar-BH" sz="3200" dirty="0">
                <a:solidFill>
                  <a:prstClr val="black"/>
                </a:solidFill>
                <a:latin typeface="Sakkal Majalla" panose="02000000000000000000" pitchFamily="2" charset="-78"/>
                <a:cs typeface="Sakkal Majalla" panose="02000000000000000000" pitchFamily="2" charset="-78"/>
              </a:rPr>
              <a:t>أ- يُشترطُ في صيغة الخُلْع ألَّا يتخلّل بين الإيجاب والقبول كلامٌ أجنبيّ كثير.</a:t>
            </a:r>
          </a:p>
          <a:p>
            <a:pPr algn="just" rtl="1"/>
            <a:r>
              <a:rPr lang="ar-BH" sz="3200" dirty="0">
                <a:solidFill>
                  <a:prstClr val="black"/>
                </a:solidFill>
                <a:latin typeface="Sakkal Majalla" panose="02000000000000000000" pitchFamily="2" charset="-78"/>
                <a:cs typeface="Sakkal Majalla" panose="02000000000000000000" pitchFamily="2" charset="-78"/>
              </a:rPr>
              <a:t>   .............................................................................................................................................................</a:t>
            </a:r>
          </a:p>
          <a:p>
            <a:pPr algn="just" rtl="1"/>
            <a:r>
              <a:rPr lang="ar-BH" sz="3200" dirty="0">
                <a:solidFill>
                  <a:prstClr val="black"/>
                </a:solidFill>
                <a:latin typeface="Sakkal Majalla" panose="02000000000000000000" pitchFamily="2" charset="-78"/>
                <a:cs typeface="Sakkal Majalla" panose="02000000000000000000" pitchFamily="2" charset="-78"/>
              </a:rPr>
              <a:t>ب - الزوجةُ البائنة بخُلع وغيره لا يصحّ خلعها.</a:t>
            </a:r>
          </a:p>
          <a:p>
            <a:pPr algn="just" rtl="1"/>
            <a:r>
              <a:rPr lang="ar-BH" sz="3200" dirty="0">
                <a:solidFill>
                  <a:prstClr val="black"/>
                </a:solidFill>
                <a:latin typeface="Sakkal Majalla" panose="02000000000000000000" pitchFamily="2" charset="-78"/>
                <a:cs typeface="Sakkal Majalla" panose="02000000000000000000" pitchFamily="2" charset="-78"/>
              </a:rPr>
              <a:t>    .............................................................................................................................................................</a:t>
            </a:r>
          </a:p>
          <a:p>
            <a:pPr algn="just" rtl="1"/>
            <a:r>
              <a:rPr lang="ar-BH" sz="3200" dirty="0">
                <a:solidFill>
                  <a:prstClr val="black"/>
                </a:solidFill>
                <a:latin typeface="Sakkal Majalla" panose="02000000000000000000" pitchFamily="2" charset="-78"/>
                <a:cs typeface="Sakkal Majalla" panose="02000000000000000000" pitchFamily="2" charset="-78"/>
              </a:rPr>
              <a:t>ج- عِدّةُ الخُلْع حيضةٌ واحدة.</a:t>
            </a:r>
          </a:p>
          <a:p>
            <a:pPr algn="just" rtl="1"/>
            <a:r>
              <a:rPr lang="ar-BH" sz="3200" dirty="0">
                <a:solidFill>
                  <a:prstClr val="black"/>
                </a:solidFill>
                <a:latin typeface="Sakkal Majalla" panose="02000000000000000000" pitchFamily="2" charset="-78"/>
                <a:cs typeface="Sakkal Majalla" panose="02000000000000000000" pitchFamily="2" charset="-78"/>
              </a:rPr>
              <a:t>    ...........................................................................................................................................................</a:t>
            </a:r>
          </a:p>
        </p:txBody>
      </p:sp>
      <p:sp>
        <p:nvSpPr>
          <p:cNvPr id="16" name="TextBox 15">
            <a:extLst>
              <a:ext uri="{FF2B5EF4-FFF2-40B4-BE49-F238E27FC236}">
                <a16:creationId xmlns:a16="http://schemas.microsoft.com/office/drawing/2014/main" id="{CBE7ABF2-11C8-44C4-8F88-3C8DCA119153}"/>
              </a:ext>
            </a:extLst>
          </p:cNvPr>
          <p:cNvSpPr txBox="1"/>
          <p:nvPr/>
        </p:nvSpPr>
        <p:spPr>
          <a:xfrm>
            <a:off x="542132" y="2001453"/>
            <a:ext cx="10887862" cy="523220"/>
          </a:xfrm>
          <a:prstGeom prst="rect">
            <a:avLst/>
          </a:prstGeom>
          <a:solidFill>
            <a:schemeClr val="accent1">
              <a:lumMod val="40000"/>
              <a:lumOff val="60000"/>
            </a:schemeClr>
          </a:solidFill>
        </p:spPr>
        <p:txBody>
          <a:bodyPr wrap="square" rtlCol="0">
            <a:spAutoFit/>
          </a:bodyPr>
          <a:lstStyle/>
          <a:p>
            <a:pPr marL="1171575" indent="-1171575" algn="just" rtl="1"/>
            <a:r>
              <a:rPr lang="ar-BH" sz="2800" b="1" dirty="0">
                <a:solidFill>
                  <a:srgbClr val="FF0000"/>
                </a:solidFill>
                <a:latin typeface="Sakkal Majalla" panose="02000000000000000000" pitchFamily="2" charset="-78"/>
                <a:cs typeface="Sakkal Majalla" panose="02000000000000000000" pitchFamily="2" charset="-78"/>
              </a:rPr>
              <a:t> لأنّ ذلك يدلّ على عدم ارتباط الإيجاب بالقبول.</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20" name="Rectangle: Rounded Corners 19">
            <a:extLst>
              <a:ext uri="{FF2B5EF4-FFF2-40B4-BE49-F238E27FC236}">
                <a16:creationId xmlns:a16="http://schemas.microsoft.com/office/drawing/2014/main" id="{DDA4F8B0-49C7-46BE-A97B-BC09809466AE}"/>
              </a:ext>
            </a:extLst>
          </p:cNvPr>
          <p:cNvSpPr/>
          <p:nvPr/>
        </p:nvSpPr>
        <p:spPr>
          <a:xfrm>
            <a:off x="9254203" y="67166"/>
            <a:ext cx="2568033" cy="6765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prstClr val="white"/>
                </a:solidFill>
                <a:latin typeface="Sakkal Majalla" panose="02000000000000000000" pitchFamily="2" charset="-78"/>
                <a:cs typeface="Sakkal Majalla" panose="02000000000000000000" pitchFamily="2" charset="-78"/>
              </a:rPr>
              <a:t>أقوِّم مُكتسباتي</a:t>
            </a:r>
            <a:r>
              <a:rPr lang="en-US" sz="3600" b="1" dirty="0">
                <a:solidFill>
                  <a:prstClr val="white"/>
                </a:solidFill>
                <a:latin typeface="Sakkal Majalla" panose="02000000000000000000" pitchFamily="2" charset="-78"/>
                <a:cs typeface="Sakkal Majalla" panose="02000000000000000000" pitchFamily="2" charset="-78"/>
              </a:rPr>
              <a:t>:</a:t>
            </a:r>
          </a:p>
        </p:txBody>
      </p:sp>
      <p:sp>
        <p:nvSpPr>
          <p:cNvPr id="21" name="Cloud 20">
            <a:extLst>
              <a:ext uri="{FF2B5EF4-FFF2-40B4-BE49-F238E27FC236}">
                <a16:creationId xmlns:a16="http://schemas.microsoft.com/office/drawing/2014/main" id="{4ACA7F2C-73F5-4442-9ADB-63788817CBDC}"/>
              </a:ext>
            </a:extLst>
          </p:cNvPr>
          <p:cNvSpPr/>
          <p:nvPr/>
        </p:nvSpPr>
        <p:spPr>
          <a:xfrm>
            <a:off x="4407108" y="194872"/>
            <a:ext cx="2308827" cy="82975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الإجابة</a:t>
            </a:r>
            <a:endParaRPr lang="fr-FR" sz="2800" b="1" dirty="0">
              <a:solidFill>
                <a:schemeClr val="tx1"/>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CBE7ABF2-11C8-44C4-8F88-3C8DCA119153}"/>
              </a:ext>
            </a:extLst>
          </p:cNvPr>
          <p:cNvSpPr txBox="1"/>
          <p:nvPr/>
        </p:nvSpPr>
        <p:spPr>
          <a:xfrm>
            <a:off x="542132" y="2997946"/>
            <a:ext cx="10887862" cy="523220"/>
          </a:xfrm>
          <a:prstGeom prst="rect">
            <a:avLst/>
          </a:prstGeom>
          <a:solidFill>
            <a:schemeClr val="accent1">
              <a:lumMod val="40000"/>
              <a:lumOff val="60000"/>
            </a:schemeClr>
          </a:solidFill>
        </p:spPr>
        <p:txBody>
          <a:bodyPr wrap="square" rtlCol="0">
            <a:spAutoFit/>
          </a:bodyPr>
          <a:lstStyle/>
          <a:p>
            <a:pPr marL="1171575" indent="-1171575" algn="just" rtl="1"/>
            <a:r>
              <a:rPr lang="ar-SA" sz="2800" b="1" dirty="0">
                <a:solidFill>
                  <a:srgbClr val="FF0000"/>
                </a:solidFill>
                <a:latin typeface="Sakkal Majalla" panose="02000000000000000000" pitchFamily="2" charset="-78"/>
                <a:cs typeface="Sakkal Majalla" panose="02000000000000000000" pitchFamily="2" charset="-78"/>
              </a:rPr>
              <a:t> لأنّ رابطة الزّوجيّة غير قائمة بينهما.</a:t>
            </a:r>
          </a:p>
        </p:txBody>
      </p:sp>
      <p:sp>
        <p:nvSpPr>
          <p:cNvPr id="10" name="TextBox 9">
            <a:extLst>
              <a:ext uri="{FF2B5EF4-FFF2-40B4-BE49-F238E27FC236}">
                <a16:creationId xmlns:a16="http://schemas.microsoft.com/office/drawing/2014/main" id="{CBE7ABF2-11C8-44C4-8F88-3C8DCA119153}"/>
              </a:ext>
            </a:extLst>
          </p:cNvPr>
          <p:cNvSpPr txBox="1"/>
          <p:nvPr/>
        </p:nvSpPr>
        <p:spPr>
          <a:xfrm>
            <a:off x="773722" y="3961771"/>
            <a:ext cx="10656271" cy="523220"/>
          </a:xfrm>
          <a:prstGeom prst="rect">
            <a:avLst/>
          </a:prstGeom>
          <a:solidFill>
            <a:schemeClr val="accent1">
              <a:lumMod val="40000"/>
              <a:lumOff val="60000"/>
            </a:schemeClr>
          </a:solidFill>
        </p:spPr>
        <p:txBody>
          <a:bodyPr wrap="square" rtlCol="0">
            <a:spAutoFit/>
          </a:bodyPr>
          <a:lstStyle/>
          <a:p>
            <a:pPr marL="1171575" indent="-1171575" algn="just" rtl="1"/>
            <a:r>
              <a:rPr lang="ar-SA" sz="2800" b="1" dirty="0">
                <a:solidFill>
                  <a:srgbClr val="FF0000"/>
                </a:solidFill>
                <a:latin typeface="Sakkal Majalla" panose="02000000000000000000" pitchFamily="2" charset="-78"/>
                <a:cs typeface="Sakkal Majalla" panose="02000000000000000000" pitchFamily="2" charset="-78"/>
              </a:rPr>
              <a:t> لأنَّها تكفي للعلم ببراءة رحم الزّوجة.</a:t>
            </a:r>
          </a:p>
        </p:txBody>
      </p:sp>
      <p:sp>
        <p:nvSpPr>
          <p:cNvPr id="13" name="Rectangle: Rounded Corners 3">
            <a:extLst>
              <a:ext uri="{FF2B5EF4-FFF2-40B4-BE49-F238E27FC236}">
                <a16:creationId xmlns:a16="http://schemas.microsoft.com/office/drawing/2014/main" id="{5D560586-9955-4E30-9F0F-A15A578F158C}"/>
              </a:ext>
            </a:extLst>
          </p:cNvPr>
          <p:cNvSpPr/>
          <p:nvPr/>
        </p:nvSpPr>
        <p:spPr>
          <a:xfrm>
            <a:off x="365934" y="4586071"/>
            <a:ext cx="11452485" cy="180646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pP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5- أفرّقُ بين الخُلْع والطلاق من حيث: (مراجعة الزّوجة، وبذل الزّوجة للعِوض).</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a:p>
            <a:pPr lvl="0" algn="just" rtl="1">
              <a:defRPr/>
            </a:pPr>
            <a:r>
              <a:rPr lang="ar-BH" sz="3200" dirty="0">
                <a:solidFill>
                  <a:prstClr val="black"/>
                </a:solidFill>
                <a:latin typeface="Sakkal Majalla" panose="02000000000000000000" pitchFamily="2" charset="-78"/>
                <a:cs typeface="Sakkal Majalla" panose="02000000000000000000" pitchFamily="2" charset="-78"/>
              </a:rPr>
              <a:t>..................................................................................................................................................................... </a:t>
            </a:r>
            <a:endParaRPr lang="fr-FR" dirty="0">
              <a:solidFill>
                <a:prstClr val="white"/>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4FD818FD-C536-4D43-9F5F-F5AD48BD056D}"/>
              </a:ext>
            </a:extLst>
          </p:cNvPr>
          <p:cNvSpPr txBox="1"/>
          <p:nvPr/>
        </p:nvSpPr>
        <p:spPr>
          <a:xfrm>
            <a:off x="505119" y="5340238"/>
            <a:ext cx="11174114" cy="523220"/>
          </a:xfrm>
          <a:prstGeom prst="rect">
            <a:avLst/>
          </a:prstGeom>
          <a:solidFill>
            <a:schemeClr val="tx2">
              <a:lumMod val="20000"/>
              <a:lumOff val="80000"/>
            </a:schemeClr>
          </a:solidFill>
        </p:spPr>
        <p:txBody>
          <a:bodyPr wrap="square" rtlCol="0">
            <a:spAutoFit/>
          </a:bodyPr>
          <a:lstStyle/>
          <a:p>
            <a:pPr lvl="0" algn="just" rtl="1"/>
            <a:r>
              <a:rPr lang="ar-BH" sz="2800" b="1" dirty="0">
                <a:solidFill>
                  <a:srgbClr val="FF0000"/>
                </a:solidFill>
                <a:latin typeface="Sakkal Majalla" panose="02000000000000000000" pitchFamily="2" charset="-78"/>
                <a:cs typeface="Sakkal Majalla" panose="02000000000000000000" pitchFamily="2" charset="-78"/>
              </a:rPr>
              <a:t> 1. الخُلْع لا يجوز فيه مراجعة الزّوجة إلّا برضاها. أمّا في الطلاق الرَّجْعِيِّ فلا يشترط ذلك.</a:t>
            </a:r>
          </a:p>
        </p:txBody>
      </p:sp>
      <p:sp>
        <p:nvSpPr>
          <p:cNvPr id="18" name="TextBox 17">
            <a:extLst>
              <a:ext uri="{FF2B5EF4-FFF2-40B4-BE49-F238E27FC236}">
                <a16:creationId xmlns:a16="http://schemas.microsoft.com/office/drawing/2014/main" id="{AD6C81A7-9FE7-4D84-8A03-0D491C60F2FC}"/>
              </a:ext>
            </a:extLst>
          </p:cNvPr>
          <p:cNvSpPr txBox="1"/>
          <p:nvPr/>
        </p:nvSpPr>
        <p:spPr>
          <a:xfrm>
            <a:off x="542132" y="5835322"/>
            <a:ext cx="11174114" cy="523220"/>
          </a:xfrm>
          <a:prstGeom prst="rect">
            <a:avLst/>
          </a:prstGeom>
          <a:solidFill>
            <a:schemeClr val="tx2">
              <a:lumMod val="20000"/>
              <a:lumOff val="80000"/>
            </a:schemeClr>
          </a:solidFill>
        </p:spPr>
        <p:txBody>
          <a:bodyPr wrap="square" rtlCol="0">
            <a:spAutoFit/>
          </a:bodyPr>
          <a:lstStyle/>
          <a:p>
            <a:pPr lvl="0" algn="just" rtl="1"/>
            <a:r>
              <a:rPr lang="ar-BH" sz="2800" b="1" dirty="0">
                <a:solidFill>
                  <a:srgbClr val="FF0000"/>
                </a:solidFill>
                <a:latin typeface="Sakkal Majalla" panose="02000000000000000000" pitchFamily="2" charset="-78"/>
                <a:cs typeface="Sakkal Majalla" panose="02000000000000000000" pitchFamily="2" charset="-78"/>
              </a:rPr>
              <a:t> 2. الخُلْع تلتزم فيه الزّوجة بذل العِوض المتّفق عليه. أمّا في الطلاق فلا تلتزم الزّوجة بذل أيّ شيء. </a:t>
            </a:r>
          </a:p>
        </p:txBody>
      </p:sp>
      <p:sp>
        <p:nvSpPr>
          <p:cNvPr id="2" name="Rectangle: Diagonal Corners Snipped 1">
            <a:extLst>
              <a:ext uri="{FF2B5EF4-FFF2-40B4-BE49-F238E27FC236}">
                <a16:creationId xmlns:a16="http://schemas.microsoft.com/office/drawing/2014/main" id="{08407551-E306-49BB-AEE5-CEEEF2500ED8}"/>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1817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anim calcmode="lin" valueType="num">
                                      <p:cBhvr>
                                        <p:cTn id="12" dur="2000" fill="hold"/>
                                        <p:tgtEl>
                                          <p:spTgt spid="14"/>
                                        </p:tgtEl>
                                        <p:attrNameLst>
                                          <p:attrName>ppt_x</p:attrName>
                                        </p:attrNameLst>
                                      </p:cBhvr>
                                      <p:tavLst>
                                        <p:tav tm="0">
                                          <p:val>
                                            <p:strVal val="#ppt_x"/>
                                          </p:val>
                                        </p:tav>
                                        <p:tav tm="100000">
                                          <p:val>
                                            <p:strVal val="#ppt_x"/>
                                          </p:val>
                                        </p:tav>
                                      </p:tavLst>
                                    </p:anim>
                                    <p:anim calcmode="lin" valueType="num">
                                      <p:cBhvr>
                                        <p:cTn id="13" dur="2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anim calcmode="lin" valueType="num">
                                      <p:cBhvr>
                                        <p:cTn id="25" dur="2000" fill="hold"/>
                                        <p:tgtEl>
                                          <p:spTgt spid="21"/>
                                        </p:tgtEl>
                                        <p:attrNameLst>
                                          <p:attrName>ppt_w</p:attrName>
                                        </p:attrNameLst>
                                      </p:cBhvr>
                                      <p:tavLst>
                                        <p:tav tm="0" fmla="#ppt_w*sin(2.5*pi*$)">
                                          <p:val>
                                            <p:fltVal val="0"/>
                                          </p:val>
                                        </p:tav>
                                        <p:tav tm="100000">
                                          <p:val>
                                            <p:fltVal val="1"/>
                                          </p:val>
                                        </p:tav>
                                      </p:tavLst>
                                    </p:anim>
                                    <p:anim calcmode="lin" valueType="num">
                                      <p:cBhvr>
                                        <p:cTn id="26"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1" grpId="0" animBg="1"/>
      <p:bldP spid="9" grpId="0" animBg="1"/>
      <p:bldP spid="10" grpId="0" animBg="1"/>
      <p:bldP spid="13" grpId="0" animBg="1"/>
      <p:bldP spid="15"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3">
            <a:extLst>
              <a:ext uri="{FF2B5EF4-FFF2-40B4-BE49-F238E27FC236}">
                <a16:creationId xmlns:a16="http://schemas.microsoft.com/office/drawing/2014/main" id="{550FF1CD-4095-46C6-8144-1614EC39EA57}"/>
              </a:ext>
            </a:extLst>
          </p:cNvPr>
          <p:cNvSpPr/>
          <p:nvPr/>
        </p:nvSpPr>
        <p:spPr>
          <a:xfrm>
            <a:off x="369751" y="1568660"/>
            <a:ext cx="11452485" cy="40021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ar-BH" sz="2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50000"/>
              </a:lnSpc>
            </a:pP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6- أبيّنُ الحكم الشرعيّ في المسائل الآتية معلّلاً ما أقول: </a:t>
            </a:r>
          </a:p>
          <a:p>
            <a:pPr algn="just" rtl="1"/>
            <a:r>
              <a:rPr lang="ar-BH" sz="3200" dirty="0">
                <a:solidFill>
                  <a:prstClr val="black"/>
                </a:solidFill>
                <a:latin typeface="Sakkal Majalla" panose="02000000000000000000" pitchFamily="2" charset="-78"/>
                <a:cs typeface="Sakkal Majalla" panose="02000000000000000000" pitchFamily="2" charset="-78"/>
              </a:rPr>
              <a:t>أ- خالعت امرأةٌ زوجَها بعد أن أصيب بجنون، على مهرها، فوافق.</a:t>
            </a:r>
          </a:p>
          <a:p>
            <a:pPr algn="just" rtl="1"/>
            <a:r>
              <a:rPr lang="ar-BH" sz="3200" dirty="0">
                <a:solidFill>
                  <a:prstClr val="black"/>
                </a:solidFill>
                <a:latin typeface="Sakkal Majalla" panose="02000000000000000000" pitchFamily="2" charset="-78"/>
                <a:cs typeface="Sakkal Majalla" panose="02000000000000000000" pitchFamily="2" charset="-78"/>
              </a:rPr>
              <a:t>   .............................................................................................................................................................</a:t>
            </a:r>
          </a:p>
          <a:p>
            <a:pPr algn="just" rtl="1"/>
            <a:r>
              <a:rPr lang="ar-BH" sz="3200" dirty="0">
                <a:solidFill>
                  <a:prstClr val="black"/>
                </a:solidFill>
                <a:latin typeface="Sakkal Majalla" panose="02000000000000000000" pitchFamily="2" charset="-78"/>
                <a:cs typeface="Sakkal Majalla" panose="02000000000000000000" pitchFamily="2" charset="-78"/>
              </a:rPr>
              <a:t>ب- وافق زوجٌ على طلب زوجته المخالعة مقابل مالٍ تتوقّع الحصول عليه عن طريق مكافأة.</a:t>
            </a:r>
          </a:p>
          <a:p>
            <a:pPr algn="just" rtl="1"/>
            <a:r>
              <a:rPr lang="ar-BH" sz="3200" dirty="0">
                <a:solidFill>
                  <a:prstClr val="black"/>
                </a:solidFill>
                <a:latin typeface="Sakkal Majalla" panose="02000000000000000000" pitchFamily="2" charset="-78"/>
                <a:cs typeface="Sakkal Majalla" panose="02000000000000000000" pitchFamily="2" charset="-78"/>
              </a:rPr>
              <a:t>    .............................................................................................................................................................</a:t>
            </a:r>
          </a:p>
          <a:p>
            <a:pPr algn="just" rtl="1"/>
            <a:r>
              <a:rPr lang="ar-BH" sz="3200" dirty="0">
                <a:solidFill>
                  <a:prstClr val="black"/>
                </a:solidFill>
                <a:latin typeface="Sakkal Majalla" panose="02000000000000000000" pitchFamily="2" charset="-78"/>
                <a:cs typeface="Sakkal Majalla" panose="02000000000000000000" pitchFamily="2" charset="-78"/>
              </a:rPr>
              <a:t>ج- طالبت زوجةٌ زوجها بنفقة مالية بعد أن وقعت المخالعة بينهما.</a:t>
            </a:r>
          </a:p>
          <a:p>
            <a:pPr algn="just" rtl="1"/>
            <a:r>
              <a:rPr lang="ar-BH" sz="3200" dirty="0">
                <a:solidFill>
                  <a:prstClr val="black"/>
                </a:solidFill>
                <a:latin typeface="Sakkal Majalla" panose="02000000000000000000" pitchFamily="2" charset="-78"/>
                <a:cs typeface="Sakkal Majalla" panose="02000000000000000000" pitchFamily="2" charset="-78"/>
              </a:rPr>
              <a:t>    .............................................................................................................................................................</a:t>
            </a:r>
          </a:p>
          <a:p>
            <a:pPr algn="just" rtl="1"/>
            <a:endParaRPr lang="ar-BH" sz="3200" dirty="0">
              <a:solidFill>
                <a:prstClr val="black"/>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CBE7ABF2-11C8-44C4-8F88-3C8DCA119153}"/>
              </a:ext>
            </a:extLst>
          </p:cNvPr>
          <p:cNvSpPr txBox="1"/>
          <p:nvPr/>
        </p:nvSpPr>
        <p:spPr>
          <a:xfrm>
            <a:off x="708542" y="2905780"/>
            <a:ext cx="10774901" cy="523220"/>
          </a:xfrm>
          <a:prstGeom prst="rect">
            <a:avLst/>
          </a:prstGeom>
          <a:solidFill>
            <a:schemeClr val="tx2">
              <a:lumMod val="20000"/>
              <a:lumOff val="80000"/>
            </a:schemeClr>
          </a:solidFill>
        </p:spPr>
        <p:txBody>
          <a:bodyPr wrap="square" rtlCol="0">
            <a:spAutoFit/>
          </a:bodyPr>
          <a:lstStyle/>
          <a:p>
            <a:pPr marL="1171575" indent="-1171575" algn="just" rtl="1"/>
            <a:r>
              <a:rPr lang="ar-SA" sz="2800" b="1" dirty="0">
                <a:solidFill>
                  <a:srgbClr val="FF0000"/>
                </a:solidFill>
                <a:latin typeface="Sakkal Majalla" panose="02000000000000000000" pitchFamily="2" charset="-78"/>
                <a:cs typeface="Sakkal Majalla" panose="02000000000000000000" pitchFamily="2" charset="-78"/>
              </a:rPr>
              <a:t> لا يصح</a:t>
            </a:r>
            <a:r>
              <a:rPr lang="ar-BH" sz="2800" b="1" dirty="0">
                <a:solidFill>
                  <a:srgbClr val="FF0000"/>
                </a:solidFill>
                <a:latin typeface="Sakkal Majalla" panose="02000000000000000000" pitchFamily="2" charset="-78"/>
                <a:cs typeface="Sakkal Majalla" panose="02000000000000000000" pitchFamily="2" charset="-78"/>
              </a:rPr>
              <a:t>ّ</a:t>
            </a:r>
            <a:r>
              <a:rPr lang="ar-SA" sz="2800" b="1" dirty="0">
                <a:solidFill>
                  <a:srgbClr val="FF0000"/>
                </a:solidFill>
                <a:latin typeface="Sakkal Majalla" panose="02000000000000000000" pitchFamily="2" charset="-78"/>
                <a:cs typeface="Sakkal Majalla" panose="02000000000000000000" pitchFamily="2" charset="-78"/>
              </a:rPr>
              <a:t> الخُلْع، لأنّ الزّوج غير متمتّع بالأهلية بسبب جنونه.</a:t>
            </a:r>
          </a:p>
        </p:txBody>
      </p:sp>
      <p:sp>
        <p:nvSpPr>
          <p:cNvPr id="20" name="Rectangle: Rounded Corners 19">
            <a:extLst>
              <a:ext uri="{FF2B5EF4-FFF2-40B4-BE49-F238E27FC236}">
                <a16:creationId xmlns:a16="http://schemas.microsoft.com/office/drawing/2014/main" id="{DDA4F8B0-49C7-46BE-A97B-BC09809466AE}"/>
              </a:ext>
            </a:extLst>
          </p:cNvPr>
          <p:cNvSpPr/>
          <p:nvPr/>
        </p:nvSpPr>
        <p:spPr>
          <a:xfrm>
            <a:off x="9254203" y="319836"/>
            <a:ext cx="2568033" cy="6765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prstClr val="white"/>
                </a:solidFill>
                <a:latin typeface="Sakkal Majalla" panose="02000000000000000000" pitchFamily="2" charset="-78"/>
                <a:cs typeface="Sakkal Majalla" panose="02000000000000000000" pitchFamily="2" charset="-78"/>
              </a:rPr>
              <a:t>أقوِّم مُكتسباتي</a:t>
            </a:r>
            <a:r>
              <a:rPr lang="en-US" sz="3600" b="1" dirty="0">
                <a:solidFill>
                  <a:prstClr val="white"/>
                </a:solidFill>
                <a:latin typeface="Sakkal Majalla" panose="02000000000000000000" pitchFamily="2" charset="-78"/>
                <a:cs typeface="Sakkal Majalla" panose="02000000000000000000" pitchFamily="2" charset="-78"/>
              </a:rPr>
              <a:t>:</a:t>
            </a:r>
          </a:p>
        </p:txBody>
      </p:sp>
      <p:sp>
        <p:nvSpPr>
          <p:cNvPr id="21" name="Cloud 20">
            <a:extLst>
              <a:ext uri="{FF2B5EF4-FFF2-40B4-BE49-F238E27FC236}">
                <a16:creationId xmlns:a16="http://schemas.microsoft.com/office/drawing/2014/main" id="{4ACA7F2C-73F5-4442-9ADB-63788817CBDC}"/>
              </a:ext>
            </a:extLst>
          </p:cNvPr>
          <p:cNvSpPr/>
          <p:nvPr/>
        </p:nvSpPr>
        <p:spPr>
          <a:xfrm>
            <a:off x="4169605" y="376434"/>
            <a:ext cx="2308827" cy="82975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الإجابة</a:t>
            </a:r>
            <a:endParaRPr lang="fr-FR" sz="2800" b="1" dirty="0">
              <a:solidFill>
                <a:schemeClr val="tx1"/>
              </a:solidFill>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CBE7ABF2-11C8-44C4-8F88-3C8DCA119153}"/>
              </a:ext>
            </a:extLst>
          </p:cNvPr>
          <p:cNvSpPr txBox="1"/>
          <p:nvPr/>
        </p:nvSpPr>
        <p:spPr>
          <a:xfrm>
            <a:off x="708542" y="3911567"/>
            <a:ext cx="10774900" cy="523220"/>
          </a:xfrm>
          <a:prstGeom prst="rect">
            <a:avLst/>
          </a:prstGeom>
          <a:solidFill>
            <a:schemeClr val="tx2">
              <a:lumMod val="20000"/>
              <a:lumOff val="80000"/>
            </a:schemeClr>
          </a:solidFill>
        </p:spPr>
        <p:txBody>
          <a:bodyPr wrap="square" rtlCol="0">
            <a:spAutoFit/>
          </a:bodyPr>
          <a:lstStyle/>
          <a:p>
            <a:pPr marL="1171575" indent="-1171575" algn="just" rtl="1"/>
            <a:r>
              <a:rPr lang="ar-SA" sz="2800" b="1" dirty="0">
                <a:solidFill>
                  <a:srgbClr val="FF0000"/>
                </a:solidFill>
                <a:latin typeface="Sakkal Majalla" panose="02000000000000000000" pitchFamily="2" charset="-78"/>
                <a:cs typeface="Sakkal Majalla" panose="02000000000000000000" pitchFamily="2" charset="-78"/>
              </a:rPr>
              <a:t> لا يصح</a:t>
            </a:r>
            <a:r>
              <a:rPr lang="ar-BH" sz="2800" b="1" dirty="0">
                <a:solidFill>
                  <a:srgbClr val="FF0000"/>
                </a:solidFill>
                <a:latin typeface="Sakkal Majalla" panose="02000000000000000000" pitchFamily="2" charset="-78"/>
                <a:cs typeface="Sakkal Majalla" panose="02000000000000000000" pitchFamily="2" charset="-78"/>
              </a:rPr>
              <a:t>ّ</a:t>
            </a:r>
            <a:r>
              <a:rPr lang="ar-SA" sz="2800" b="1" dirty="0">
                <a:solidFill>
                  <a:srgbClr val="FF0000"/>
                </a:solidFill>
                <a:latin typeface="Sakkal Majalla" panose="02000000000000000000" pitchFamily="2" charset="-78"/>
                <a:cs typeface="Sakkal Majalla" panose="02000000000000000000" pitchFamily="2" charset="-78"/>
              </a:rPr>
              <a:t> الخُلْع، لأنّ العِوض غير معلوم وغير مقدور على تسليمه.</a:t>
            </a:r>
          </a:p>
        </p:txBody>
      </p:sp>
      <p:sp>
        <p:nvSpPr>
          <p:cNvPr id="12" name="TextBox 11">
            <a:extLst>
              <a:ext uri="{FF2B5EF4-FFF2-40B4-BE49-F238E27FC236}">
                <a16:creationId xmlns:a16="http://schemas.microsoft.com/office/drawing/2014/main" id="{C66359FD-EA54-43E7-93DC-96A1A2D6E1C5}"/>
              </a:ext>
            </a:extLst>
          </p:cNvPr>
          <p:cNvSpPr txBox="1"/>
          <p:nvPr/>
        </p:nvSpPr>
        <p:spPr>
          <a:xfrm>
            <a:off x="708542" y="4861495"/>
            <a:ext cx="10774900" cy="523220"/>
          </a:xfrm>
          <a:prstGeom prst="rect">
            <a:avLst/>
          </a:prstGeom>
          <a:solidFill>
            <a:schemeClr val="tx2">
              <a:lumMod val="20000"/>
              <a:lumOff val="80000"/>
            </a:schemeClr>
          </a:solidFill>
        </p:spPr>
        <p:txBody>
          <a:bodyPr wrap="square" rtlCol="0">
            <a:spAutoFit/>
          </a:bodyPr>
          <a:lstStyle/>
          <a:p>
            <a:pPr marL="1171575" indent="-1171575" algn="just" rtl="1"/>
            <a:r>
              <a:rPr lang="ar-SA" sz="2800" b="1" dirty="0">
                <a:solidFill>
                  <a:srgbClr val="FF0000"/>
                </a:solidFill>
                <a:latin typeface="Sakkal Majalla" panose="02000000000000000000" pitchFamily="2" charset="-78"/>
                <a:cs typeface="Sakkal Majalla" panose="02000000000000000000" pitchFamily="2" charset="-78"/>
              </a:rPr>
              <a:t> ليس لها ذلك لأنّ رابطة الزّوجيّة قد زالت. إلّا أن تكون حامل</a:t>
            </a:r>
            <a:r>
              <a:rPr lang="ar-BH" sz="2800" b="1" dirty="0">
                <a:solidFill>
                  <a:srgbClr val="FF0000"/>
                </a:solidFill>
                <a:latin typeface="Sakkal Majalla" panose="02000000000000000000" pitchFamily="2" charset="-78"/>
                <a:cs typeface="Sakkal Majalla" panose="02000000000000000000" pitchFamily="2" charset="-78"/>
              </a:rPr>
              <a:t>ً</a:t>
            </a:r>
            <a:r>
              <a:rPr lang="ar-SA" sz="2800" b="1" dirty="0">
                <a:solidFill>
                  <a:srgbClr val="FF0000"/>
                </a:solidFill>
                <a:latin typeface="Sakkal Majalla" panose="02000000000000000000" pitchFamily="2" charset="-78"/>
                <a:cs typeface="Sakkal Majalla" panose="02000000000000000000" pitchFamily="2" charset="-78"/>
              </a:rPr>
              <a:t>ا فلها النفقة والسكنى.</a:t>
            </a:r>
          </a:p>
        </p:txBody>
      </p:sp>
      <p:sp>
        <p:nvSpPr>
          <p:cNvPr id="2" name="Rectangle: Diagonal Corners Snipped 1">
            <a:extLst>
              <a:ext uri="{FF2B5EF4-FFF2-40B4-BE49-F238E27FC236}">
                <a16:creationId xmlns:a16="http://schemas.microsoft.com/office/drawing/2014/main" id="{2BED6844-5B9B-415A-A323-40309ED6810E}"/>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127072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ppt_x</p:attrName>
                                        </p:attrNameLst>
                                      </p:cBhvr>
                                      <p:tavLst>
                                        <p:tav tm="0">
                                          <p:val>
                                            <p:strVal val="#ppt_x"/>
                                          </p:val>
                                        </p:tav>
                                        <p:tav tm="100000">
                                          <p:val>
                                            <p:strVal val="#ppt_x"/>
                                          </p:val>
                                        </p:tav>
                                      </p:tavLst>
                                    </p:anim>
                                    <p:anim calcmode="lin" valueType="num">
                                      <p:cBhvr>
                                        <p:cTn id="13"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anim calcmode="lin" valueType="num">
                                      <p:cBhvr>
                                        <p:cTn id="19" dur="2000" fill="hold"/>
                                        <p:tgtEl>
                                          <p:spTgt spid="21"/>
                                        </p:tgtEl>
                                        <p:attrNameLst>
                                          <p:attrName>ppt_w</p:attrName>
                                        </p:attrNameLst>
                                      </p:cBhvr>
                                      <p:tavLst>
                                        <p:tav tm="0" fmla="#ppt_w*sin(2.5*pi*$)">
                                          <p:val>
                                            <p:fltVal val="0"/>
                                          </p:val>
                                        </p:tav>
                                        <p:tav tm="100000">
                                          <p:val>
                                            <p:fltVal val="1"/>
                                          </p:val>
                                        </p:tav>
                                      </p:tavLst>
                                    </p:anim>
                                    <p:anim calcmode="lin" valueType="num">
                                      <p:cBhvr>
                                        <p:cTn id="2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P spid="22"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مستدير الزوايا 13"/>
          <p:cNvSpPr/>
          <p:nvPr/>
        </p:nvSpPr>
        <p:spPr>
          <a:xfrm>
            <a:off x="3644952" y="2211847"/>
            <a:ext cx="4902096" cy="2434306"/>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ar-BH" sz="3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انتهى الدّرس</a:t>
            </a:r>
          </a:p>
          <a:p>
            <a:pPr algn="ctr" rtl="1">
              <a:lnSpc>
                <a:spcPct val="200000"/>
              </a:lnSpc>
            </a:pPr>
            <a:r>
              <a:rPr lang="ar-BH" sz="36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بارك الله فيكم ووفّقكم الله</a:t>
            </a:r>
            <a:endParaRPr lang="en-US" sz="36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Rectangle: Diagonal Corners Snipped 1">
            <a:extLst>
              <a:ext uri="{FF2B5EF4-FFF2-40B4-BE49-F238E27FC236}">
                <a16:creationId xmlns:a16="http://schemas.microsoft.com/office/drawing/2014/main" id="{87F98A72-F74D-4AAD-AFFE-D205AD098C20}"/>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2226233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مستدير الزوايا 13"/>
          <p:cNvSpPr/>
          <p:nvPr/>
        </p:nvSpPr>
        <p:spPr>
          <a:xfrm>
            <a:off x="440787" y="527835"/>
            <a:ext cx="10588283" cy="5514535"/>
          </a:xfrm>
          <a:prstGeom prst="roundRect">
            <a:avLst/>
          </a:prstGeom>
          <a:solidFill>
            <a:schemeClr val="accent6">
              <a:lumMod val="20000"/>
              <a:lumOff val="80000"/>
            </a:schemeClr>
          </a:solidFill>
          <a:ln>
            <a:noFill/>
          </a:ln>
          <a:effectLst/>
          <a:scene3d>
            <a:camera prst="perspectiveLeft"/>
            <a:lightRig rig="glow" dir="t">
              <a:rot lat="0" lon="0" rev="14100000"/>
            </a:lightRig>
          </a:scene3d>
          <a:sp3d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ar-BH"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rPr>
              <a:t>إجابة صحيحة</a:t>
            </a:r>
            <a:endParaRPr lang="en-US"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200000"/>
              </a:lnSpc>
            </a:pPr>
            <a:r>
              <a:rPr lang="ar-BH"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rPr>
              <a:t>أحسنت بارك الله فيك </a:t>
            </a:r>
          </a:p>
        </p:txBody>
      </p:sp>
      <p:sp>
        <p:nvSpPr>
          <p:cNvPr id="2" name="سهم إلى اليمين 1">
            <a:hlinkClick r:id="rId2" action="ppaction://hlinksldjump"/>
          </p:cNvPr>
          <p:cNvSpPr/>
          <p:nvPr/>
        </p:nvSpPr>
        <p:spPr>
          <a:xfrm>
            <a:off x="4484185" y="5019118"/>
            <a:ext cx="3223630" cy="1023252"/>
          </a:xfrm>
          <a:prstGeom prst="rightArrow">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rPr>
              <a:t>الرجوع إلى النشاط</a:t>
            </a:r>
            <a:endParaRPr lang="ar-JO"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Diagonal Corners Snipped 2">
            <a:extLst>
              <a:ext uri="{FF2B5EF4-FFF2-40B4-BE49-F238E27FC236}">
                <a16:creationId xmlns:a16="http://schemas.microsoft.com/office/drawing/2014/main" id="{28E57F9A-B5DC-4047-AC16-2EEC25BFD734}"/>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97601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50380F-2DEC-47D0-8DED-5F681DECA880}"/>
              </a:ext>
            </a:extLst>
          </p:cNvPr>
          <p:cNvSpPr>
            <a:spLocks noGrp="1"/>
          </p:cNvSpPr>
          <p:nvPr>
            <p:ph type="title"/>
          </p:nvPr>
        </p:nvSpPr>
        <p:spPr>
          <a:xfrm>
            <a:off x="1257766" y="1131085"/>
            <a:ext cx="9526137" cy="816532"/>
          </a:xfrm>
        </p:spPr>
        <p:txBody>
          <a:bodyPr>
            <a:normAutofit/>
          </a:bodyPr>
          <a:lstStyle/>
          <a:p>
            <a:pPr algn="ctr" defTabSz="457200" rtl="1" eaLnBrk="1" latinLnBrk="0" hangingPunct="1">
              <a:spcBef>
                <a:spcPct val="0"/>
              </a:spcBef>
              <a:buNone/>
            </a:pPr>
            <a:r>
              <a:rPr lang="ar-SA" sz="3200" b="1" dirty="0">
                <a:solidFill>
                  <a:schemeClr val="accent4">
                    <a:lumMod val="50000"/>
                  </a:schemeClr>
                </a:solidFill>
                <a:latin typeface="Sakkal Majalla" panose="02000000000000000000" pitchFamily="2" charset="-78"/>
                <a:ea typeface="+mn-ea"/>
                <a:cs typeface="Sakkal Majalla" panose="02000000000000000000" pitchFamily="2" charset="-78"/>
              </a:rPr>
              <a:t>عزيزي </a:t>
            </a:r>
            <a:r>
              <a:rPr lang="ar-SA" sz="3200" b="1" dirty="0" err="1">
                <a:solidFill>
                  <a:schemeClr val="accent4">
                    <a:lumMod val="50000"/>
                  </a:schemeClr>
                </a:solidFill>
                <a:latin typeface="Sakkal Majalla" panose="02000000000000000000" pitchFamily="2" charset="-78"/>
                <a:ea typeface="+mn-ea"/>
                <a:cs typeface="Sakkal Majalla" panose="02000000000000000000" pitchFamily="2" charset="-78"/>
              </a:rPr>
              <a:t>المتعل</a:t>
            </a:r>
            <a:r>
              <a:rPr lang="ar-BH" sz="3200" b="1" dirty="0">
                <a:solidFill>
                  <a:schemeClr val="accent4">
                    <a:lumMod val="50000"/>
                  </a:schemeClr>
                </a:solidFill>
                <a:latin typeface="Sakkal Majalla" panose="02000000000000000000" pitchFamily="2" charset="-78"/>
                <a:ea typeface="+mn-ea"/>
                <a:cs typeface="Sakkal Majalla" panose="02000000000000000000" pitchFamily="2" charset="-78"/>
              </a:rPr>
              <a:t>ّ</a:t>
            </a:r>
            <a:r>
              <a:rPr lang="ar-SA" sz="3200" b="1" dirty="0">
                <a:solidFill>
                  <a:schemeClr val="accent4">
                    <a:lumMod val="50000"/>
                  </a:schemeClr>
                </a:solidFill>
                <a:latin typeface="Sakkal Majalla" panose="02000000000000000000" pitchFamily="2" charset="-78"/>
                <a:ea typeface="+mn-ea"/>
                <a:cs typeface="Sakkal Majalla" panose="02000000000000000000" pitchFamily="2" charset="-78"/>
              </a:rPr>
              <a:t>م</a:t>
            </a:r>
            <a:r>
              <a:rPr lang="ar-BH" sz="3200" b="1" dirty="0">
                <a:solidFill>
                  <a:schemeClr val="accent4">
                    <a:lumMod val="50000"/>
                  </a:schemeClr>
                </a:solidFill>
                <a:latin typeface="Sakkal Majalla" panose="02000000000000000000" pitchFamily="2" charset="-78"/>
                <a:ea typeface="+mn-ea"/>
                <a:cs typeface="Sakkal Majalla" panose="02000000000000000000" pitchFamily="2" charset="-78"/>
              </a:rPr>
              <a:t> </a:t>
            </a:r>
            <a:r>
              <a:rPr lang="ar-SA" sz="3200" b="1" dirty="0">
                <a:solidFill>
                  <a:schemeClr val="accent4">
                    <a:lumMod val="50000"/>
                  </a:schemeClr>
                </a:solidFill>
                <a:latin typeface="Sakkal Majalla" panose="02000000000000000000" pitchFamily="2" charset="-78"/>
                <a:ea typeface="+mn-ea"/>
                <a:cs typeface="Sakkal Majalla" panose="02000000000000000000" pitchFamily="2" charset="-78"/>
              </a:rPr>
              <a:t>مع نهاية هذا الدرس </a:t>
            </a:r>
            <a:r>
              <a:rPr lang="ar-BH" sz="3200" b="1" dirty="0">
                <a:solidFill>
                  <a:schemeClr val="accent4">
                    <a:lumMod val="50000"/>
                  </a:schemeClr>
                </a:solidFill>
                <a:latin typeface="Sakkal Majalla" panose="02000000000000000000" pitchFamily="2" charset="-78"/>
                <a:ea typeface="+mn-ea"/>
                <a:cs typeface="Sakkal Majalla" panose="02000000000000000000" pitchFamily="2" charset="-78"/>
              </a:rPr>
              <a:t>س</a:t>
            </a:r>
            <a:r>
              <a:rPr lang="ar-SA" sz="3200" b="1" dirty="0">
                <a:solidFill>
                  <a:schemeClr val="accent4">
                    <a:lumMod val="50000"/>
                  </a:schemeClr>
                </a:solidFill>
                <a:latin typeface="Sakkal Majalla" panose="02000000000000000000" pitchFamily="2" charset="-78"/>
                <a:ea typeface="+mn-ea"/>
                <a:cs typeface="Sakkal Majalla" panose="02000000000000000000" pitchFamily="2" charset="-78"/>
              </a:rPr>
              <a:t>تكون قادر</a:t>
            </a:r>
            <a:r>
              <a:rPr lang="ar-BH" sz="3200" b="1" dirty="0">
                <a:solidFill>
                  <a:schemeClr val="accent4">
                    <a:lumMod val="50000"/>
                  </a:schemeClr>
                </a:solidFill>
                <a:latin typeface="Sakkal Majalla" panose="02000000000000000000" pitchFamily="2" charset="-78"/>
                <a:ea typeface="+mn-ea"/>
                <a:cs typeface="Sakkal Majalla" panose="02000000000000000000" pitchFamily="2" charset="-78"/>
              </a:rPr>
              <a:t>ً</a:t>
            </a:r>
            <a:r>
              <a:rPr lang="ar-SA" sz="3200" b="1" dirty="0">
                <a:solidFill>
                  <a:schemeClr val="accent4">
                    <a:lumMod val="50000"/>
                  </a:schemeClr>
                </a:solidFill>
                <a:latin typeface="Sakkal Majalla" panose="02000000000000000000" pitchFamily="2" charset="-78"/>
                <a:ea typeface="+mn-ea"/>
                <a:cs typeface="Sakkal Majalla" panose="02000000000000000000" pitchFamily="2" charset="-78"/>
              </a:rPr>
              <a:t>ا على أن:</a:t>
            </a:r>
            <a:endParaRPr lang="en-US" sz="3200" b="1" dirty="0">
              <a:solidFill>
                <a:schemeClr val="accent4">
                  <a:lumMod val="50000"/>
                </a:schemeClr>
              </a:solidFill>
              <a:latin typeface="Sakkal Majalla" panose="02000000000000000000" pitchFamily="2" charset="-78"/>
              <a:ea typeface="+mn-ea"/>
              <a:cs typeface="Sakkal Majalla" panose="02000000000000000000" pitchFamily="2" charset="-78"/>
            </a:endParaRPr>
          </a:p>
        </p:txBody>
      </p:sp>
      <p:graphicFrame>
        <p:nvGraphicFramePr>
          <p:cNvPr id="10" name="Content Placeholder 3">
            <a:extLst>
              <a:ext uri="{FF2B5EF4-FFF2-40B4-BE49-F238E27FC236}">
                <a16:creationId xmlns:a16="http://schemas.microsoft.com/office/drawing/2014/main" id="{5FFCD89D-5FED-4107-B1DC-72B8D80488B4}"/>
              </a:ext>
            </a:extLst>
          </p:cNvPr>
          <p:cNvGraphicFramePr>
            <a:graphicFrameLocks noGrp="1"/>
          </p:cNvGraphicFramePr>
          <p:nvPr>
            <p:ph idx="1"/>
            <p:extLst>
              <p:ext uri="{D42A27DB-BD31-4B8C-83A1-F6EECF244321}">
                <p14:modId xmlns:p14="http://schemas.microsoft.com/office/powerpoint/2010/main" val="1445487127"/>
              </p:ext>
            </p:extLst>
          </p:nvPr>
        </p:nvGraphicFramePr>
        <p:xfrm>
          <a:off x="731572" y="1911264"/>
          <a:ext cx="10728856" cy="620793"/>
        </p:xfrm>
        <a:graphic>
          <a:graphicData uri="http://schemas.openxmlformats.org/drawingml/2006/table">
            <a:tbl>
              <a:tblPr>
                <a:tableStyleId>{5C22544A-7EE6-4342-B048-85BDC9FD1C3A}</a:tableStyleId>
              </a:tblPr>
              <a:tblGrid>
                <a:gridCol w="10728856">
                  <a:extLst>
                    <a:ext uri="{9D8B030D-6E8A-4147-A177-3AD203B41FA5}">
                      <a16:colId xmlns:a16="http://schemas.microsoft.com/office/drawing/2014/main" val="20000"/>
                    </a:ext>
                  </a:extLst>
                </a:gridCol>
              </a:tblGrid>
              <a:tr h="620793">
                <a:tc>
                  <a:txBody>
                    <a:bodyPr/>
                    <a:lstStyle/>
                    <a:p>
                      <a:pPr marL="73660" marR="0" indent="-90170" algn="just" defTabSz="914400" rtl="1" eaLnBrk="1" fontAlgn="auto" latinLnBrk="0" hangingPunct="1">
                        <a:lnSpc>
                          <a:spcPct val="107000"/>
                        </a:lnSpc>
                        <a:spcBef>
                          <a:spcPts val="0"/>
                        </a:spcBef>
                        <a:spcAft>
                          <a:spcPts val="0"/>
                        </a:spcAft>
                        <a:buClrTx/>
                        <a:buSzTx/>
                        <a:buFontTx/>
                        <a:buNone/>
                        <a:tabLst>
                          <a:tab pos="163830" algn="r"/>
                        </a:tabLst>
                        <a:defRPr/>
                      </a:pPr>
                      <a:r>
                        <a:rPr lang="ar-BH"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1</a:t>
                      </a:r>
                      <a:r>
                        <a:rPr lang="ar-SA"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a:t>
                      </a:r>
                      <a:r>
                        <a:rPr lang="ar-BH"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 تُعَرِّفَ الخُلْعَ.</a:t>
                      </a:r>
                      <a:endParaRPr lang="en-US"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endParaRPr>
                    </a:p>
                  </a:txBody>
                  <a:tcPr marL="114300" marR="114300" marT="0" marB="0" anchor="ctr">
                    <a:cell3D prstMaterial="dkEdge">
                      <a:bevel prst="relaxedInset"/>
                      <a:lightRig rig="flood" dir="t"/>
                    </a:cell3D>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1" name="Content Placeholder 3">
            <a:extLst>
              <a:ext uri="{FF2B5EF4-FFF2-40B4-BE49-F238E27FC236}">
                <a16:creationId xmlns:a16="http://schemas.microsoft.com/office/drawing/2014/main" id="{85A7809B-FC92-4B5F-811A-DFB0EE8D5AB9}"/>
              </a:ext>
            </a:extLst>
          </p:cNvPr>
          <p:cNvGraphicFramePr>
            <a:graphicFrameLocks/>
          </p:cNvGraphicFramePr>
          <p:nvPr>
            <p:extLst>
              <p:ext uri="{D42A27DB-BD31-4B8C-83A1-F6EECF244321}">
                <p14:modId xmlns:p14="http://schemas.microsoft.com/office/powerpoint/2010/main" val="187930462"/>
              </p:ext>
            </p:extLst>
          </p:nvPr>
        </p:nvGraphicFramePr>
        <p:xfrm>
          <a:off x="731572" y="2616318"/>
          <a:ext cx="10728857" cy="645513"/>
        </p:xfrm>
        <a:graphic>
          <a:graphicData uri="http://schemas.openxmlformats.org/drawingml/2006/table">
            <a:tbl>
              <a:tblPr>
                <a:tableStyleId>{5C22544A-7EE6-4342-B048-85BDC9FD1C3A}</a:tableStyleId>
              </a:tblPr>
              <a:tblGrid>
                <a:gridCol w="10728857">
                  <a:extLst>
                    <a:ext uri="{9D8B030D-6E8A-4147-A177-3AD203B41FA5}">
                      <a16:colId xmlns:a16="http://schemas.microsoft.com/office/drawing/2014/main" val="20000"/>
                    </a:ext>
                  </a:extLst>
                </a:gridCol>
              </a:tblGrid>
              <a:tr h="645513">
                <a:tc>
                  <a:txBody>
                    <a:bodyPr/>
                    <a:lstStyle/>
                    <a:p>
                      <a:pPr algn="r" rtl="1"/>
                      <a:r>
                        <a:rPr lang="ar-SA"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2-</a:t>
                      </a:r>
                      <a:r>
                        <a:rPr lang="ar-BH"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 تَسْتَدِلَّ على مشروعيّة الخُلْعِ من الكتاب والسنّة.</a:t>
                      </a:r>
                      <a:endParaRPr lang="en-US"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endParaRPr>
                    </a:p>
                  </a:txBody>
                  <a:tcPr marL="114300" marR="114300" marT="0" marB="0" anchor="ctr">
                    <a:cell3D prstMaterial="dkEdge">
                      <a:bevel prst="relaxedInset"/>
                      <a:lightRig rig="flood" dir="t"/>
                    </a:cell3D>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5">
            <a:extLst>
              <a:ext uri="{FF2B5EF4-FFF2-40B4-BE49-F238E27FC236}">
                <a16:creationId xmlns:a16="http://schemas.microsoft.com/office/drawing/2014/main" id="{1A3A38A6-53E2-4B7D-8AC6-531DC67A3405}"/>
              </a:ext>
            </a:extLst>
          </p:cNvPr>
          <p:cNvGraphicFramePr>
            <a:graphicFrameLocks noGrp="1"/>
          </p:cNvGraphicFramePr>
          <p:nvPr>
            <p:extLst>
              <p:ext uri="{D42A27DB-BD31-4B8C-83A1-F6EECF244321}">
                <p14:modId xmlns:p14="http://schemas.microsoft.com/office/powerpoint/2010/main" val="3589018409"/>
              </p:ext>
            </p:extLst>
          </p:nvPr>
        </p:nvGraphicFramePr>
        <p:xfrm>
          <a:off x="731572" y="3345287"/>
          <a:ext cx="10728857" cy="645513"/>
        </p:xfrm>
        <a:graphic>
          <a:graphicData uri="http://schemas.openxmlformats.org/drawingml/2006/table">
            <a:tbl>
              <a:tblPr>
                <a:tableStyleId>{5C22544A-7EE6-4342-B048-85BDC9FD1C3A}</a:tableStyleId>
              </a:tblPr>
              <a:tblGrid>
                <a:gridCol w="10728857">
                  <a:extLst>
                    <a:ext uri="{9D8B030D-6E8A-4147-A177-3AD203B41FA5}">
                      <a16:colId xmlns:a16="http://schemas.microsoft.com/office/drawing/2014/main" val="20000"/>
                    </a:ext>
                  </a:extLst>
                </a:gridCol>
              </a:tblGrid>
              <a:tr h="645513">
                <a:tc>
                  <a:txBody>
                    <a:bodyPr/>
                    <a:lstStyle/>
                    <a:p>
                      <a:pPr algn="r" rtl="1"/>
                      <a:r>
                        <a:rPr lang="ar-SA"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3-</a:t>
                      </a:r>
                      <a:r>
                        <a:rPr lang="ar-BH"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 تُبَيِّنَ الحكمة من مشروعيّة الخُلْعِ.</a:t>
                      </a:r>
                      <a:endParaRPr lang="en-US"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endParaRPr>
                    </a:p>
                  </a:txBody>
                  <a:tcPr marL="114300" marR="114300" marT="0" marB="0" anchor="ctr">
                    <a:cell3D prstMaterial="dkEdge">
                      <a:bevel prst="relaxedInset"/>
                      <a:lightRig rig="flood" dir="t"/>
                    </a:cell3D>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
        <p:nvSpPr>
          <p:cNvPr id="13" name="Title 1">
            <a:extLst>
              <a:ext uri="{FF2B5EF4-FFF2-40B4-BE49-F238E27FC236}">
                <a16:creationId xmlns:a16="http://schemas.microsoft.com/office/drawing/2014/main" id="{81CCC05F-D927-4028-9D35-AEB69E6A1D77}"/>
              </a:ext>
            </a:extLst>
          </p:cNvPr>
          <p:cNvSpPr txBox="1">
            <a:spLocks/>
          </p:cNvSpPr>
          <p:nvPr/>
        </p:nvSpPr>
        <p:spPr>
          <a:xfrm>
            <a:off x="3892731" y="127267"/>
            <a:ext cx="4017316" cy="101805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SA" sz="4000" b="1" kern="0" dirty="0">
                <a:solidFill>
                  <a:prstClr val="black"/>
                </a:solidFill>
                <a:latin typeface="Sakkal Majalla" panose="02000000000000000000" pitchFamily="2" charset="-78"/>
                <a:cs typeface="Sakkal Majalla" panose="02000000000000000000" pitchFamily="2" charset="-78"/>
              </a:rPr>
              <a:t>الأهداف </a:t>
            </a:r>
            <a:r>
              <a:rPr lang="ar-SA" sz="4000" b="1" kern="0" dirty="0" err="1">
                <a:solidFill>
                  <a:prstClr val="black"/>
                </a:solidFill>
                <a:latin typeface="Sakkal Majalla" panose="02000000000000000000" pitchFamily="2" charset="-78"/>
                <a:cs typeface="Sakkal Majalla" panose="02000000000000000000" pitchFamily="2" charset="-78"/>
              </a:rPr>
              <a:t>التعل</a:t>
            </a:r>
            <a:r>
              <a:rPr lang="ar-BH" sz="4000" b="1" kern="0" dirty="0">
                <a:solidFill>
                  <a:prstClr val="black"/>
                </a:solidFill>
                <a:latin typeface="Sakkal Majalla" panose="02000000000000000000" pitchFamily="2" charset="-78"/>
                <a:cs typeface="Sakkal Majalla" panose="02000000000000000000" pitchFamily="2" charset="-78"/>
              </a:rPr>
              <a:t>ّ</a:t>
            </a:r>
            <a:r>
              <a:rPr lang="ar-SA" sz="4000" b="1" kern="0" dirty="0">
                <a:solidFill>
                  <a:prstClr val="black"/>
                </a:solidFill>
                <a:latin typeface="Sakkal Majalla" panose="02000000000000000000" pitchFamily="2" charset="-78"/>
                <a:cs typeface="Sakkal Majalla" panose="02000000000000000000" pitchFamily="2" charset="-78"/>
              </a:rPr>
              <a:t>مية</a:t>
            </a:r>
            <a:endParaRPr lang="en-US" sz="4000" b="1" kern="0" dirty="0">
              <a:solidFill>
                <a:prstClr val="black"/>
              </a:solidFill>
              <a:latin typeface="Sakkal Majalla" panose="02000000000000000000" pitchFamily="2" charset="-78"/>
              <a:cs typeface="Sakkal Majalla" panose="02000000000000000000" pitchFamily="2" charset="-78"/>
            </a:endParaRPr>
          </a:p>
        </p:txBody>
      </p:sp>
      <p:graphicFrame>
        <p:nvGraphicFramePr>
          <p:cNvPr id="14" name="Table 5">
            <a:extLst>
              <a:ext uri="{FF2B5EF4-FFF2-40B4-BE49-F238E27FC236}">
                <a16:creationId xmlns:a16="http://schemas.microsoft.com/office/drawing/2014/main" id="{1A3A38A6-53E2-4B7D-8AC6-531DC67A3405}"/>
              </a:ext>
            </a:extLst>
          </p:cNvPr>
          <p:cNvGraphicFramePr>
            <a:graphicFrameLocks noGrp="1"/>
          </p:cNvGraphicFramePr>
          <p:nvPr>
            <p:extLst>
              <p:ext uri="{D42A27DB-BD31-4B8C-83A1-F6EECF244321}">
                <p14:modId xmlns:p14="http://schemas.microsoft.com/office/powerpoint/2010/main" val="261537336"/>
              </p:ext>
            </p:extLst>
          </p:nvPr>
        </p:nvGraphicFramePr>
        <p:xfrm>
          <a:off x="731572" y="4068881"/>
          <a:ext cx="10728857" cy="645513"/>
        </p:xfrm>
        <a:graphic>
          <a:graphicData uri="http://schemas.openxmlformats.org/drawingml/2006/table">
            <a:tbl>
              <a:tblPr>
                <a:tableStyleId>{5C22544A-7EE6-4342-B048-85BDC9FD1C3A}</a:tableStyleId>
              </a:tblPr>
              <a:tblGrid>
                <a:gridCol w="10728857">
                  <a:extLst>
                    <a:ext uri="{9D8B030D-6E8A-4147-A177-3AD203B41FA5}">
                      <a16:colId xmlns:a16="http://schemas.microsoft.com/office/drawing/2014/main" val="20000"/>
                    </a:ext>
                  </a:extLst>
                </a:gridCol>
              </a:tblGrid>
              <a:tr h="645513">
                <a:tc>
                  <a:txBody>
                    <a:bodyPr/>
                    <a:lstStyle/>
                    <a:p>
                      <a:pPr algn="r" rtl="1"/>
                      <a:r>
                        <a:rPr lang="ar-SA" sz="3200" b="1" kern="1200" dirty="0">
                          <a:solidFill>
                            <a:schemeClr val="dk1"/>
                          </a:solidFill>
                          <a:effectLst/>
                          <a:latin typeface="Sakkal Majalla" panose="02000000000000000000" pitchFamily="2" charset="-78"/>
                          <a:ea typeface="+mn-ea"/>
                          <a:cs typeface="Sakkal Majalla" panose="02000000000000000000" pitchFamily="2" charset="-78"/>
                        </a:rPr>
                        <a:t>4</a:t>
                      </a:r>
                      <a:r>
                        <a:rPr lang="ar-SA" sz="3200" b="1" kern="1200" dirty="0">
                          <a:solidFill>
                            <a:schemeClr val="dk1"/>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3200" b="1" kern="1200" dirty="0">
                          <a:solidFill>
                            <a:schemeClr val="dk1"/>
                          </a:solidFill>
                          <a:effectLst/>
                          <a:latin typeface="Sakkal Majalla" panose="02000000000000000000" pitchFamily="2" charset="-78"/>
                          <a:ea typeface="Calibri" panose="020F0502020204030204" pitchFamily="34" charset="0"/>
                          <a:cs typeface="Sakkal Majalla" panose="02000000000000000000" pitchFamily="2" charset="-78"/>
                        </a:rPr>
                        <a:t>تُ</a:t>
                      </a:r>
                      <a:r>
                        <a:rPr lang="ar-BH"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عَدِّدَ أركانَ الخُلْعِ وشروطَه. </a:t>
                      </a:r>
                      <a:endParaRPr lang="en-US"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endParaRPr>
                    </a:p>
                  </a:txBody>
                  <a:tcPr marL="114300" marR="114300" marT="0" marB="0" anchor="ctr">
                    <a:cell3D prstMaterial="dkEdge">
                      <a:bevel prst="relaxedInset"/>
                      <a:lightRig rig="flood" dir="t"/>
                    </a:cell3D>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5" name="Table 5">
            <a:extLst>
              <a:ext uri="{FF2B5EF4-FFF2-40B4-BE49-F238E27FC236}">
                <a16:creationId xmlns:a16="http://schemas.microsoft.com/office/drawing/2014/main" id="{1A3A38A6-53E2-4B7D-8AC6-531DC67A3405}"/>
              </a:ext>
            </a:extLst>
          </p:cNvPr>
          <p:cNvGraphicFramePr>
            <a:graphicFrameLocks noGrp="1"/>
          </p:cNvGraphicFramePr>
          <p:nvPr>
            <p:extLst>
              <p:ext uri="{D42A27DB-BD31-4B8C-83A1-F6EECF244321}">
                <p14:modId xmlns:p14="http://schemas.microsoft.com/office/powerpoint/2010/main" val="139027697"/>
              </p:ext>
            </p:extLst>
          </p:nvPr>
        </p:nvGraphicFramePr>
        <p:xfrm>
          <a:off x="731571" y="5516069"/>
          <a:ext cx="10728857" cy="780095"/>
        </p:xfrm>
        <a:graphic>
          <a:graphicData uri="http://schemas.openxmlformats.org/drawingml/2006/table">
            <a:tbl>
              <a:tblPr>
                <a:tableStyleId>{5C22544A-7EE6-4342-B048-85BDC9FD1C3A}</a:tableStyleId>
              </a:tblPr>
              <a:tblGrid>
                <a:gridCol w="10728857">
                  <a:extLst>
                    <a:ext uri="{9D8B030D-6E8A-4147-A177-3AD203B41FA5}">
                      <a16:colId xmlns:a16="http://schemas.microsoft.com/office/drawing/2014/main" val="20000"/>
                    </a:ext>
                  </a:extLst>
                </a:gridCol>
              </a:tblGrid>
              <a:tr h="780095">
                <a:tc>
                  <a:txBody>
                    <a:bodyPr/>
                    <a:lstStyle/>
                    <a:p>
                      <a:pPr algn="r" rtl="1"/>
                      <a:r>
                        <a:rPr lang="ar-BH" sz="3200" b="1" kern="1200" dirty="0">
                          <a:solidFill>
                            <a:schemeClr val="dk1"/>
                          </a:solidFill>
                          <a:effectLst/>
                          <a:latin typeface="Sakkal Majalla" panose="02000000000000000000" pitchFamily="2" charset="-78"/>
                          <a:ea typeface="Calibri" panose="020F0502020204030204" pitchFamily="34" charset="0"/>
                          <a:cs typeface="Sakkal Majalla" panose="02000000000000000000" pitchFamily="2" charset="-78"/>
                        </a:rPr>
                        <a:t>6</a:t>
                      </a:r>
                      <a:r>
                        <a:rPr lang="ar-SA" sz="3200" b="1" kern="1200" dirty="0">
                          <a:solidFill>
                            <a:schemeClr val="dk1"/>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kern="1200" dirty="0">
                          <a:solidFill>
                            <a:schemeClr val="dk1"/>
                          </a:solidFill>
                          <a:effectLst/>
                          <a:latin typeface="Sakkal Majalla" panose="02000000000000000000" pitchFamily="2" charset="-78"/>
                          <a:ea typeface="+mn-ea"/>
                          <a:cs typeface="Sakkal Majalla" panose="02000000000000000000" pitchFamily="2" charset="-78"/>
                        </a:rPr>
                        <a:t> </a:t>
                      </a:r>
                      <a:r>
                        <a:rPr lang="ar-BH" sz="3200" b="1" kern="1200" dirty="0">
                          <a:solidFill>
                            <a:schemeClr val="dk1"/>
                          </a:solidFill>
                          <a:effectLst/>
                          <a:latin typeface="Sakkal Majalla" panose="02000000000000000000" pitchFamily="2" charset="-78"/>
                          <a:ea typeface="+mn-ea"/>
                          <a:cs typeface="Sakkal Majalla" panose="02000000000000000000" pitchFamily="2" charset="-78"/>
                        </a:rPr>
                        <a:t>تُ</a:t>
                      </a:r>
                      <a:r>
                        <a:rPr lang="ar-BH"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دْرِكَ مدى اهتمام الإسلام بالمرأة من خلال حقّها في الخُلْعِ</a:t>
                      </a:r>
                      <a:r>
                        <a:rPr lang="ar-BH" sz="3200" kern="1200" dirty="0">
                          <a:solidFill>
                            <a:schemeClr val="dk1"/>
                          </a:solidFill>
                          <a:effectLst/>
                          <a:latin typeface="Sakkal Majalla" panose="02000000000000000000" pitchFamily="2" charset="-78"/>
                          <a:ea typeface="+mn-ea"/>
                          <a:cs typeface="Sakkal Majalla" panose="02000000000000000000" pitchFamily="2" charset="-78"/>
                        </a:rPr>
                        <a:t>.</a:t>
                      </a:r>
                      <a:endParaRPr lang="en-US" sz="3200" kern="1200" dirty="0">
                        <a:solidFill>
                          <a:schemeClr val="dk1"/>
                        </a:solidFill>
                        <a:effectLst/>
                        <a:latin typeface="Sakkal Majalla" panose="02000000000000000000" pitchFamily="2" charset="-78"/>
                        <a:ea typeface="+mn-ea"/>
                        <a:cs typeface="Sakkal Majalla" panose="02000000000000000000" pitchFamily="2" charset="-78"/>
                      </a:endParaRPr>
                    </a:p>
                  </a:txBody>
                  <a:tcPr marL="114300" marR="114300" marT="0" marB="0" anchor="ctr">
                    <a:cell3D prstMaterial="dkEdge">
                      <a:bevel prst="relaxedInset"/>
                      <a:lightRig rig="flood" dir="t"/>
                    </a:cell3D>
                    <a:solidFill>
                      <a:schemeClr val="accent4">
                        <a:lumMod val="40000"/>
                        <a:lumOff val="60000"/>
                      </a:schemeClr>
                    </a:solidFill>
                  </a:tcPr>
                </a:tc>
                <a:extLst>
                  <a:ext uri="{0D108BD9-81ED-4DB2-BD59-A6C34878D82A}">
                    <a16:rowId xmlns:a16="http://schemas.microsoft.com/office/drawing/2014/main" val="10000"/>
                  </a:ext>
                </a:extLst>
              </a:tr>
            </a:tbl>
          </a:graphicData>
        </a:graphic>
      </p:graphicFrame>
      <p:pic>
        <p:nvPicPr>
          <p:cNvPr id="1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6538" y="0"/>
            <a:ext cx="1646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5">
            <a:extLst>
              <a:ext uri="{FF2B5EF4-FFF2-40B4-BE49-F238E27FC236}">
                <a16:creationId xmlns:a16="http://schemas.microsoft.com/office/drawing/2014/main" id="{C3D20E54-664A-44E5-B45E-D468F8201786}"/>
              </a:ext>
            </a:extLst>
          </p:cNvPr>
          <p:cNvGraphicFramePr>
            <a:graphicFrameLocks noGrp="1"/>
          </p:cNvGraphicFramePr>
          <p:nvPr>
            <p:extLst>
              <p:ext uri="{D42A27DB-BD31-4B8C-83A1-F6EECF244321}">
                <p14:modId xmlns:p14="http://schemas.microsoft.com/office/powerpoint/2010/main" val="321628050"/>
              </p:ext>
            </p:extLst>
          </p:nvPr>
        </p:nvGraphicFramePr>
        <p:xfrm>
          <a:off x="731571" y="4792475"/>
          <a:ext cx="10728857" cy="645513"/>
        </p:xfrm>
        <a:graphic>
          <a:graphicData uri="http://schemas.openxmlformats.org/drawingml/2006/table">
            <a:tbl>
              <a:tblPr>
                <a:tableStyleId>{5C22544A-7EE6-4342-B048-85BDC9FD1C3A}</a:tableStyleId>
              </a:tblPr>
              <a:tblGrid>
                <a:gridCol w="10728857">
                  <a:extLst>
                    <a:ext uri="{9D8B030D-6E8A-4147-A177-3AD203B41FA5}">
                      <a16:colId xmlns:a16="http://schemas.microsoft.com/office/drawing/2014/main" val="20000"/>
                    </a:ext>
                  </a:extLst>
                </a:gridCol>
              </a:tblGrid>
              <a:tr h="645513">
                <a:tc>
                  <a:txBody>
                    <a:bodyPr/>
                    <a:lstStyle/>
                    <a:p>
                      <a:pPr algn="r" rtl="1"/>
                      <a:r>
                        <a:rPr lang="ar-BH" sz="3200" b="1" kern="1200" dirty="0">
                          <a:solidFill>
                            <a:schemeClr val="dk1"/>
                          </a:solidFill>
                          <a:effectLst/>
                          <a:latin typeface="Sakkal Majalla" panose="02000000000000000000" pitchFamily="2" charset="-78"/>
                          <a:ea typeface="+mn-ea"/>
                          <a:cs typeface="Sakkal Majalla" panose="02000000000000000000" pitchFamily="2" charset="-78"/>
                        </a:rPr>
                        <a:t>5</a:t>
                      </a:r>
                      <a:r>
                        <a:rPr lang="ar-SA" sz="3200" b="1" kern="1200" dirty="0">
                          <a:solidFill>
                            <a:schemeClr val="dk1"/>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3200" b="1" kern="1200" dirty="0">
                          <a:solidFill>
                            <a:schemeClr val="dk1"/>
                          </a:solidFill>
                          <a:effectLst/>
                          <a:latin typeface="Sakkal Majalla" panose="02000000000000000000" pitchFamily="2" charset="-78"/>
                          <a:ea typeface="Calibri" panose="020F0502020204030204" pitchFamily="34" charset="0"/>
                          <a:cs typeface="Sakkal Majalla" panose="02000000000000000000" pitchFamily="2" charset="-78"/>
                        </a:rPr>
                        <a:t>تُعلّل أحكام الخُلْعِ</a:t>
                      </a:r>
                      <a:r>
                        <a:rPr lang="ar-BH"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 </a:t>
                      </a:r>
                      <a:endParaRPr lang="en-US" sz="3200" b="1" kern="1200" dirty="0">
                        <a:solidFill>
                          <a:schemeClr val="dk1"/>
                        </a:solidFill>
                        <a:latin typeface="Sakkal Majalla" panose="02000000000000000000" pitchFamily="2" charset="-78"/>
                        <a:ea typeface="Calibri" panose="020F0502020204030204" pitchFamily="34" charset="0"/>
                        <a:cs typeface="Sakkal Majalla" panose="02000000000000000000" pitchFamily="2" charset="-78"/>
                      </a:endParaRPr>
                    </a:p>
                  </a:txBody>
                  <a:tcPr marL="114300" marR="114300" marT="0" marB="0" anchor="ctr">
                    <a:cell3D prstMaterial="dkEdge">
                      <a:bevel prst="relaxedInset"/>
                      <a:lightRig rig="flood" dir="t"/>
                    </a:cell3D>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
        <p:nvSpPr>
          <p:cNvPr id="2" name="Rectangle: Diagonal Corners Snipped 1">
            <a:extLst>
              <a:ext uri="{FF2B5EF4-FFF2-40B4-BE49-F238E27FC236}">
                <a16:creationId xmlns:a16="http://schemas.microsoft.com/office/drawing/2014/main" id="{17A693D1-4E1B-440E-9786-BD0B3570F711}"/>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1082061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21"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par>
                          <p:cTn id="28" fill="hold">
                            <p:stCondLst>
                              <p:cond delay="10500"/>
                            </p:stCondLst>
                            <p:childTnLst>
                              <p:par>
                                <p:cTn id="29" presetID="21"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heel(1)">
                                      <p:cBhvr>
                                        <p:cTn id="31" dur="2000"/>
                                        <p:tgtEl>
                                          <p:spTgt spid="17"/>
                                        </p:tgtEl>
                                      </p:cBhvr>
                                    </p:animEffect>
                                  </p:childTnLst>
                                </p:cTn>
                              </p:par>
                            </p:childTnLst>
                          </p:cTn>
                        </p:par>
                        <p:par>
                          <p:cTn id="32" fill="hold">
                            <p:stCondLst>
                              <p:cond delay="125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مستدير الزوايا 13"/>
          <p:cNvSpPr/>
          <p:nvPr/>
        </p:nvSpPr>
        <p:spPr>
          <a:xfrm>
            <a:off x="296214" y="424984"/>
            <a:ext cx="10535909" cy="5514535"/>
          </a:xfrm>
          <a:prstGeom prst="roundRect">
            <a:avLst/>
          </a:prstGeom>
          <a:solidFill>
            <a:schemeClr val="accent2">
              <a:lumMod val="20000"/>
              <a:lumOff val="80000"/>
            </a:schemeClr>
          </a:solidFill>
          <a:ln>
            <a:noFill/>
          </a:ln>
          <a:effectLst/>
          <a:scene3d>
            <a:camera prst="perspectiveLeft"/>
            <a:lightRig rig="glow" dir="t">
              <a:rot lat="0" lon="0" rev="14100000"/>
            </a:lightRig>
          </a:scene3d>
          <a:sp3d prstMaterial="softEdge">
            <a:bevelT w="1270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إجابة غير صحيحة</a:t>
            </a:r>
            <a:endParaRPr lang="en-US"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200000"/>
              </a:lnSpc>
            </a:pP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حاول مرّة أُخرى</a:t>
            </a:r>
          </a:p>
        </p:txBody>
      </p:sp>
      <p:sp>
        <p:nvSpPr>
          <p:cNvPr id="3" name="سهم إلى اليمين 2">
            <a:hlinkClick r:id="rId2" action="ppaction://hlinksldjump"/>
          </p:cNvPr>
          <p:cNvSpPr/>
          <p:nvPr/>
        </p:nvSpPr>
        <p:spPr>
          <a:xfrm>
            <a:off x="3938953" y="4916267"/>
            <a:ext cx="3250430" cy="1023252"/>
          </a:xfrm>
          <a:prstGeom prst="rightArrow">
            <a:avLst/>
          </a:prstGeom>
          <a:solidFill>
            <a:schemeClr val="accent2">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rPr>
              <a:t>الرجوع إلى النشاط</a:t>
            </a:r>
            <a:endParaRPr lang="ar-JO"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Rectangle: Diagonal Corners Snipped 1">
            <a:extLst>
              <a:ext uri="{FF2B5EF4-FFF2-40B4-BE49-F238E27FC236}">
                <a16:creationId xmlns:a16="http://schemas.microsoft.com/office/drawing/2014/main" id="{4B2AC10F-956F-4CE1-A9A7-732CE9F76570}"/>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211562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4B6D3-49BE-45C9-986C-F6E4F574B381}"/>
              </a:ext>
            </a:extLst>
          </p:cNvPr>
          <p:cNvSpPr txBox="1">
            <a:spLocks/>
          </p:cNvSpPr>
          <p:nvPr/>
        </p:nvSpPr>
        <p:spPr>
          <a:xfrm>
            <a:off x="5005396" y="253650"/>
            <a:ext cx="2181208" cy="814251"/>
          </a:xfrm>
          <a:prstGeom prst="rect">
            <a:avLst/>
          </a:prstGeom>
          <a:solidFill>
            <a:schemeClr val="accent6">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SA" sz="40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تمه</a:t>
            </a:r>
            <a:r>
              <a:rPr lang="ar-BH" sz="40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ي</a:t>
            </a:r>
            <a:r>
              <a:rPr lang="ar-SA" sz="40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ـــد</a:t>
            </a:r>
            <a:endParaRPr lang="en-US" sz="40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7" name="Rectangle: Rounded Corners 6">
            <a:extLst>
              <a:ext uri="{FF2B5EF4-FFF2-40B4-BE49-F238E27FC236}">
                <a16:creationId xmlns:a16="http://schemas.microsoft.com/office/drawing/2014/main" id="{78472016-7280-43CC-A04C-3A6FF2D1D3FE}"/>
              </a:ext>
            </a:extLst>
          </p:cNvPr>
          <p:cNvSpPr/>
          <p:nvPr/>
        </p:nvSpPr>
        <p:spPr>
          <a:xfrm>
            <a:off x="9392620" y="1067901"/>
            <a:ext cx="2443210" cy="820298"/>
          </a:xfrm>
          <a:prstGeom prst="roundRect">
            <a:avLst/>
          </a:prstGeom>
          <a:solidFill>
            <a:schemeClr val="accent6">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32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عزيزي</a:t>
            </a:r>
            <a:r>
              <a:rPr kumimoji="0" lang="ar-SA" sz="3200" b="1" i="0" u="none" strike="noStrike" kern="1200" cap="none" spc="0" normalizeH="0" noProof="0" dirty="0">
                <a:ln>
                  <a:noFill/>
                </a:ln>
                <a:solidFill>
                  <a:prstClr val="white"/>
                </a:solidFill>
                <a:effectLst/>
                <a:uLnTx/>
                <a:uFillTx/>
                <a:latin typeface="Sakkal Majalla" panose="02000000000000000000" pitchFamily="2" charset="-78"/>
                <a:cs typeface="Sakkal Majalla" panose="02000000000000000000" pitchFamily="2" charset="-78"/>
              </a:rPr>
              <a:t> </a:t>
            </a:r>
            <a:r>
              <a:rPr lang="ar-SA" sz="3200" b="1" dirty="0" err="1">
                <a:solidFill>
                  <a:schemeClr val="dk1"/>
                </a:solidFill>
                <a:latin typeface="Sakkal Majalla" panose="02000000000000000000" pitchFamily="2" charset="-78"/>
                <a:ea typeface="Calibri" panose="020F0502020204030204" pitchFamily="34" charset="0"/>
                <a:cs typeface="Sakkal Majalla" panose="02000000000000000000" pitchFamily="2" charset="-78"/>
              </a:rPr>
              <a:t>المتعل</a:t>
            </a:r>
            <a:r>
              <a:rPr lang="ar-BH" sz="32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a:t>
            </a:r>
            <a:r>
              <a:rPr lang="ar-SA" sz="32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rPr>
              <a:t>م (ة)</a:t>
            </a:r>
            <a:endParaRPr lang="en-US" sz="3200" b="1" dirty="0">
              <a:solidFill>
                <a:schemeClr val="dk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Rounded Corners 1">
            <a:extLst>
              <a:ext uri="{FF2B5EF4-FFF2-40B4-BE49-F238E27FC236}">
                <a16:creationId xmlns:a16="http://schemas.microsoft.com/office/drawing/2014/main" id="{8FA987B6-8E6A-46A2-9718-B5DF7E697616}"/>
              </a:ext>
            </a:extLst>
          </p:cNvPr>
          <p:cNvSpPr/>
          <p:nvPr/>
        </p:nvSpPr>
        <p:spPr>
          <a:xfrm>
            <a:off x="356170" y="2099214"/>
            <a:ext cx="11479660" cy="4273450"/>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just" rtl="1">
              <a:lnSpc>
                <a:spcPct val="150000"/>
              </a:lnSpc>
            </a:pPr>
            <a:r>
              <a:rPr lang="ar-BH" sz="3200" dirty="0">
                <a:latin typeface="Sakkal Majalla" panose="02000000000000000000" pitchFamily="2" charset="-78"/>
                <a:ea typeface="Calibri" panose="020F0502020204030204" pitchFamily="34" charset="0"/>
                <a:cs typeface="Sakkal Majalla" panose="02000000000000000000" pitchFamily="2" charset="-78"/>
              </a:rPr>
              <a:t>عرفتَ في الدروس السابقة أنّ استقرار الأسرة وديمومتها، والعيش في بيتٍ تسوده المحبّة والمودّة والسكينة، هو من أهمّ ما سعت إليه أحكام الشريعة الإسلاميّة الغرّاء؛ فإن لم يُحقّق الزّواج الغايات المرجوّة منه منحت الشريعة الزّوج حقّ الطلاق، والزّوجة حقّ الخُلْع؛ لإنهاء العلاقة الزّوجيّة بينهما.</a:t>
            </a:r>
            <a:endParaRPr lang="en-US" sz="3200" dirty="0">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150000"/>
              </a:lnSpc>
            </a:pPr>
            <a:r>
              <a:rPr lang="ar-BH" sz="3200" b="1" dirty="0">
                <a:latin typeface="Sakkal Majalla" panose="02000000000000000000" pitchFamily="2" charset="-78"/>
                <a:ea typeface="Calibri" panose="020F0502020204030204" pitchFamily="34" charset="0"/>
                <a:cs typeface="Sakkal Majalla" panose="02000000000000000000" pitchFamily="2" charset="-78"/>
              </a:rPr>
              <a:t>فما الخُلْع؟ وما دليل مشروعيّته؟ وما الحكمة منه؟ وما أركانه وشروطه؟</a:t>
            </a: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Rectangle: Diagonal Corners Snipped 1">
            <a:extLst>
              <a:ext uri="{FF2B5EF4-FFF2-40B4-BE49-F238E27FC236}">
                <a16:creationId xmlns:a16="http://schemas.microsoft.com/office/drawing/2014/main" id="{EC556A7A-F900-4A82-9261-D230084746F9}"/>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1267471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BD9B83D-316E-4AB9-A2B3-291FE1C5F037}"/>
              </a:ext>
            </a:extLst>
          </p:cNvPr>
          <p:cNvSpPr/>
          <p:nvPr/>
        </p:nvSpPr>
        <p:spPr>
          <a:xfrm>
            <a:off x="294632" y="2227088"/>
            <a:ext cx="11602736" cy="3807003"/>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rtl="1">
              <a:lnSpc>
                <a:spcPct val="150000"/>
              </a:lnSpc>
            </a:pP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قال تعالى</a:t>
            </a:r>
            <a:r>
              <a:rPr lang="ar-SA"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000" dirty="0">
                <a:solidFill>
                  <a:schemeClr val="accent5">
                    <a:lumMod val="50000"/>
                  </a:schemeClr>
                </a:solidFill>
                <a:latin typeface="Sakkal Majalla" panose="02000000000000000000" pitchFamily="2" charset="-78"/>
                <a:ea typeface="Calibri" panose="020F0502020204030204" pitchFamily="34" charset="0"/>
                <a:cs typeface="Sakkal Majalla" panose="02000000000000000000" pitchFamily="2" charset="-78"/>
              </a:rPr>
              <a:t>فَإِن طِبْنَ لَكُمْ عَن شَيْءٍ مِّنْهُ نَفْسًا </a:t>
            </a:r>
            <a:r>
              <a:rPr lang="ar-BH" sz="3000" dirty="0" err="1">
                <a:solidFill>
                  <a:schemeClr val="accent5">
                    <a:lumMod val="50000"/>
                  </a:schemeClr>
                </a:solidFill>
                <a:latin typeface="Sakkal Majalla" panose="02000000000000000000" pitchFamily="2" charset="-78"/>
                <a:ea typeface="Calibri" panose="020F0502020204030204" pitchFamily="34" charset="0"/>
                <a:cs typeface="Sakkal Majalla" panose="02000000000000000000" pitchFamily="2" charset="-78"/>
              </a:rPr>
              <a:t>فَكُلُوهُ</a:t>
            </a:r>
            <a:r>
              <a:rPr lang="ar-BH" sz="3000" dirty="0">
                <a:solidFill>
                  <a:schemeClr val="accent5">
                    <a:lumMod val="50000"/>
                  </a:schemeClr>
                </a:solidFill>
                <a:latin typeface="Sakkal Majalla" panose="02000000000000000000" pitchFamily="2" charset="-78"/>
                <a:ea typeface="Calibri" panose="020F0502020204030204" pitchFamily="34" charset="0"/>
                <a:cs typeface="Sakkal Majalla" panose="02000000000000000000" pitchFamily="2" charset="-78"/>
              </a:rPr>
              <a:t> هَنِيئًا مَّرِيئًا</a:t>
            </a:r>
            <a:r>
              <a:rPr lang="ar-SA"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سورة النساء، الآية 4)</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50000"/>
              </a:lnSpc>
            </a:pPr>
            <a:r>
              <a:rPr lang="ar-SA"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وَعَنْ عِكْرِمَةَ، عَنِ ابْنِ عَبَّاسٍ رضي الله عنهما، قَالَ: </a:t>
            </a:r>
            <a:r>
              <a:rPr lang="ar-BH" sz="3000" dirty="0">
                <a:solidFill>
                  <a:schemeClr val="accent6">
                    <a:lumMod val="50000"/>
                  </a:schemeClr>
                </a:solidFill>
                <a:latin typeface="Sakkal Majalla" panose="02000000000000000000" pitchFamily="2" charset="-78"/>
                <a:ea typeface="Calibri" panose="020F0502020204030204" pitchFamily="34" charset="0"/>
                <a:cs typeface="Sakkal Majalla" panose="02000000000000000000" pitchFamily="2" charset="-78"/>
              </a:rPr>
              <a:t>جَاءَتْ امْرَأَةُ ثَابِتِ بْنِ قَيْسِ بْنِ شَمَّاسٍ إِلَى النَّبِيِّ </a:t>
            </a:r>
            <a:r>
              <a:rPr lang="en-US" sz="3000" dirty="0">
                <a:solidFill>
                  <a:schemeClr val="accent6">
                    <a:lumMod val="50000"/>
                  </a:schemeClr>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000" dirty="0">
                <a:solidFill>
                  <a:schemeClr val="accent6">
                    <a:lumMod val="50000"/>
                  </a:schemeClr>
                </a:solidFill>
                <a:latin typeface="Sakkal Majalla" panose="02000000000000000000" pitchFamily="2" charset="-78"/>
                <a:ea typeface="Calibri" panose="020F0502020204030204" pitchFamily="34" charset="0"/>
                <a:cs typeface="Sakkal Majalla" panose="02000000000000000000" pitchFamily="2" charset="-78"/>
              </a:rPr>
              <a:t>، فَقَالَتْ: يَا رَسُولَ اللَّهِ، مَا أَنْقِمُ عَلَى ثَابِتٍ فِي دِينٍ وَلاَ خُلُقٍ، إِلَّا أَنِّي أَخَافُ الكُفْرَ، فَقَالَ رَسُولُ اللَّهِ </a:t>
            </a:r>
            <a:r>
              <a:rPr lang="en-US" sz="3000" dirty="0">
                <a:solidFill>
                  <a:schemeClr val="accent6">
                    <a:lumMod val="50000"/>
                  </a:schemeClr>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000" dirty="0">
                <a:solidFill>
                  <a:schemeClr val="accent6">
                    <a:lumMod val="50000"/>
                  </a:schemeClr>
                </a:solidFill>
                <a:latin typeface="Sakkal Majalla" panose="02000000000000000000" pitchFamily="2" charset="-78"/>
                <a:ea typeface="Calibri" panose="020F0502020204030204" pitchFamily="34" charset="0"/>
                <a:cs typeface="Sakkal Majalla" panose="02000000000000000000" pitchFamily="2" charset="-78"/>
              </a:rPr>
              <a:t>: "فَتَرُدِّينَ عَلَيْهِ حَدِيقَتَهُ؟" فَقَالَتْ: نَعَمْ، فَرَدَّتْ عَلَيْهِ، وَأَمَرَهُ فَفَارَقَهَا</a:t>
            </a:r>
            <a:r>
              <a:rPr lang="ar-BH" sz="3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رواه البخاريّ، حديث رقم (5276))</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وسيلة شرح على شكل سحابة 1"/>
          <p:cNvSpPr/>
          <p:nvPr/>
        </p:nvSpPr>
        <p:spPr>
          <a:xfrm>
            <a:off x="8989257" y="527835"/>
            <a:ext cx="2821616" cy="1049985"/>
          </a:xfrm>
          <a:prstGeom prst="cloudCallout">
            <a:avLst>
              <a:gd name="adj1" fmla="val -38125"/>
              <a:gd name="adj2" fmla="val 98331"/>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lnSpc>
                <a:spcPct val="107000"/>
              </a:lnSpc>
              <a:spcBef>
                <a:spcPts val="0"/>
              </a:spcBef>
            </a:pPr>
            <a:r>
              <a:rPr lang="ar-BH" sz="40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أقرأُ وأُفكِّرُ</a:t>
            </a:r>
            <a:endParaRPr lang="en-US" sz="4000" dirty="0">
              <a:solidFill>
                <a:schemeClr val="bg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Diagonal Corners Snipped 2">
            <a:extLst>
              <a:ext uri="{FF2B5EF4-FFF2-40B4-BE49-F238E27FC236}">
                <a16:creationId xmlns:a16="http://schemas.microsoft.com/office/drawing/2014/main" id="{DA0D4A5F-B958-4C8F-AF7E-96815A16733A}"/>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269227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1068053" y="860782"/>
            <a:ext cx="9983168" cy="5583253"/>
          </a:xfrm>
          <a:prstGeom prst="round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5375" indent="-1170305" algn="r" rtl="1"/>
            <a:r>
              <a:rPr lang="ar-BH"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rPr>
              <a:t>أبيّنُ معاني المفردات الآتية:</a:t>
            </a:r>
            <a:endParaRPr lang="ar-BH" sz="28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endParaRPr>
          </a:p>
          <a:p>
            <a:pPr marL="457200" indent="-457200" algn="just" rtl="1">
              <a:lnSpc>
                <a:spcPct val="200000"/>
              </a:lnSpc>
              <a:buFontTx/>
              <a:buChar char="-"/>
            </a:pPr>
            <a:r>
              <a:rPr lang="ar-SA" sz="3200" b="1"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طِبْن لكم</a:t>
            </a:r>
            <a:r>
              <a:rPr lang="ar-SA" sz="32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 </a:t>
            </a:r>
            <a:endParaRPr lang="ar-BH" sz="3200" b="1" dirty="0">
              <a:solidFill>
                <a:schemeClr val="accent1">
                  <a:lumMod val="50000"/>
                </a:schemeClr>
              </a:solidFill>
              <a:latin typeface="Sakkal Majalla" panose="02000000000000000000" pitchFamily="2" charset="-78"/>
              <a:ea typeface="Calibri" panose="020F0502020204030204" pitchFamily="34" charset="0"/>
              <a:cs typeface="Sakkal Majalla" panose="02000000000000000000" pitchFamily="2" charset="-78"/>
            </a:endParaRPr>
          </a:p>
          <a:p>
            <a:pPr marL="457200" indent="-457200" algn="just" rtl="1">
              <a:lnSpc>
                <a:spcPct val="200000"/>
              </a:lnSpc>
              <a:buFontTx/>
              <a:buChar char="-"/>
            </a:pPr>
            <a:r>
              <a:rPr lang="ar-SA" sz="32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هَنِيئًا</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p>
          <a:p>
            <a:pPr marL="457200" indent="-457200" algn="just" rtl="1">
              <a:lnSpc>
                <a:spcPct val="200000"/>
              </a:lnSpc>
              <a:buFontTx/>
              <a:buChar char="-"/>
            </a:pPr>
            <a:r>
              <a:rPr lang="ar-SA" sz="32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مرِيئًا</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p>
          <a:p>
            <a:pPr marL="457200" indent="-457200" algn="just" rtl="1">
              <a:lnSpc>
                <a:spcPct val="200000"/>
              </a:lnSpc>
              <a:buFontTx/>
              <a:buChar char="-"/>
            </a:pPr>
            <a:r>
              <a:rPr lang="ar-SA" sz="32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حَدِيقَتَهُ</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ar-JO" sz="2000"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
          <p:cNvSpPr/>
          <p:nvPr/>
        </p:nvSpPr>
        <p:spPr>
          <a:xfrm>
            <a:off x="2263053" y="2259782"/>
            <a:ext cx="6748434" cy="690005"/>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just" rtl="1"/>
            <a:r>
              <a:rPr lang="ar-SA"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أي ما طابت به أنفسهنّ من غير ك</a:t>
            </a:r>
            <a:r>
              <a:rPr lang="ar-BH"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a:t>
            </a:r>
            <a:r>
              <a:rPr lang="ar-SA"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ر</a:t>
            </a:r>
            <a:r>
              <a:rPr lang="ar-BH"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a:t>
            </a:r>
            <a:r>
              <a:rPr lang="ar-SA"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ه</a:t>
            </a:r>
            <a:r>
              <a:rPr lang="ar-BH"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a:t>
            </a:r>
            <a:r>
              <a:rPr lang="ar-SA"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 فهو حلال.</a:t>
            </a:r>
            <a:endParaRPr lang="en-US"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مستطيل مستدير الزوايا 3"/>
          <p:cNvSpPr/>
          <p:nvPr/>
        </p:nvSpPr>
        <p:spPr>
          <a:xfrm>
            <a:off x="2263053" y="3225003"/>
            <a:ext cx="6748434" cy="690004"/>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just" rtl="1"/>
            <a:r>
              <a:rPr lang="ar-SA"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الهنيء ما أعقب نفعًا وشفاءً.</a:t>
            </a:r>
            <a:endParaRPr lang="en-US"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ستطيل مستدير الزوايا 3"/>
          <p:cNvSpPr/>
          <p:nvPr/>
        </p:nvSpPr>
        <p:spPr>
          <a:xfrm>
            <a:off x="2233705" y="4190223"/>
            <a:ext cx="6777782" cy="707886"/>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just" rtl="1"/>
            <a:r>
              <a:rPr lang="ar-BH"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لا إثم فيه.</a:t>
            </a:r>
            <a:endParaRPr lang="en-US"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مستطيل مستدير الزوايا 3"/>
          <p:cNvSpPr/>
          <p:nvPr/>
        </p:nvSpPr>
        <p:spPr>
          <a:xfrm>
            <a:off x="2263053" y="5173325"/>
            <a:ext cx="6748434" cy="707886"/>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just" rtl="1"/>
            <a:r>
              <a:rPr lang="ar-BH"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بستانه الذي أعطاها إيّاه مَهْرًا.</a:t>
            </a:r>
            <a:endParaRPr lang="en-US"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3">
            <a:extLst>
              <a:ext uri="{FF2B5EF4-FFF2-40B4-BE49-F238E27FC236}">
                <a16:creationId xmlns:a16="http://schemas.microsoft.com/office/drawing/2014/main" id="{A8ABFD4C-343A-4489-8B53-86009E2C496C}"/>
              </a:ext>
            </a:extLst>
          </p:cNvPr>
          <p:cNvSpPr/>
          <p:nvPr/>
        </p:nvSpPr>
        <p:spPr>
          <a:xfrm>
            <a:off x="5101667" y="151999"/>
            <a:ext cx="1988666" cy="646331"/>
          </a:xfrm>
          <a:prstGeom prst="rect">
            <a:avLst/>
          </a:prstGeom>
          <a:solidFill>
            <a:schemeClr val="accent3">
              <a:lumMod val="20000"/>
              <a:lumOff val="80000"/>
            </a:schemeClr>
          </a:solidFill>
        </p:spPr>
        <p:txBody>
          <a:bodyPr wrap="square">
            <a:spAutoFit/>
          </a:bodyPr>
          <a:lstStyle/>
          <a:p>
            <a:pPr lvl="0" algn="ctr" rtl="1"/>
            <a:r>
              <a:rPr lang="ar-BH" sz="36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نشاط (1)</a:t>
            </a:r>
          </a:p>
        </p:txBody>
      </p:sp>
      <p:sp>
        <p:nvSpPr>
          <p:cNvPr id="3" name="Rectangle: Diagonal Corners Snipped 2">
            <a:extLst>
              <a:ext uri="{FF2B5EF4-FFF2-40B4-BE49-F238E27FC236}">
                <a16:creationId xmlns:a16="http://schemas.microsoft.com/office/drawing/2014/main" id="{DE5A9047-823D-477D-A31C-026F10EE091A}"/>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
        <p:nvSpPr>
          <p:cNvPr id="5" name="Cloud 4">
            <a:extLst>
              <a:ext uri="{FF2B5EF4-FFF2-40B4-BE49-F238E27FC236}">
                <a16:creationId xmlns:a16="http://schemas.microsoft.com/office/drawing/2014/main" id="{832C5F60-83DE-47BF-95ED-FC811BD73468}"/>
              </a:ext>
            </a:extLst>
          </p:cNvPr>
          <p:cNvSpPr/>
          <p:nvPr/>
        </p:nvSpPr>
        <p:spPr>
          <a:xfrm>
            <a:off x="8595361" y="152000"/>
            <a:ext cx="1988666" cy="82479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dirty="0">
                <a:solidFill>
                  <a:schemeClr val="tx1"/>
                </a:solidFill>
                <a:latin typeface="Sakkal Majalla" panose="02000000000000000000" pitchFamily="2" charset="-78"/>
                <a:cs typeface="Sakkal Majalla" panose="02000000000000000000" pitchFamily="2" charset="-78"/>
              </a:rPr>
              <a:t>الإجابة</a:t>
            </a:r>
            <a:endParaRPr lang="en-US" sz="3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0306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80">
                                          <p:stCondLst>
                                            <p:cond delay="0"/>
                                          </p:stCondLst>
                                        </p:cTn>
                                        <p:tgtEl>
                                          <p:spTgt spid="2"/>
                                        </p:tgtEl>
                                      </p:cBhvr>
                                    </p:animEffect>
                                    <p:anim calcmode="lin" valueType="num">
                                      <p:cBhvr>
                                        <p:cTn id="3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gtEl>
                                      </p:cBhvr>
                                      <p:to x="100000" y="60000"/>
                                    </p:animScale>
                                    <p:animScale>
                                      <p:cBhvr>
                                        <p:cTn id="41" dur="166" decel="50000">
                                          <p:stCondLst>
                                            <p:cond delay="676"/>
                                          </p:stCondLst>
                                        </p:cTn>
                                        <p:tgtEl>
                                          <p:spTgt spid="2"/>
                                        </p:tgtEl>
                                      </p:cBhvr>
                                      <p:to x="100000" y="100000"/>
                                    </p:animScale>
                                    <p:animScale>
                                      <p:cBhvr>
                                        <p:cTn id="42" dur="26">
                                          <p:stCondLst>
                                            <p:cond delay="1312"/>
                                          </p:stCondLst>
                                        </p:cTn>
                                        <p:tgtEl>
                                          <p:spTgt spid="2"/>
                                        </p:tgtEl>
                                      </p:cBhvr>
                                      <p:to x="100000" y="80000"/>
                                    </p:animScale>
                                    <p:animScale>
                                      <p:cBhvr>
                                        <p:cTn id="43" dur="166" decel="50000">
                                          <p:stCondLst>
                                            <p:cond delay="1338"/>
                                          </p:stCondLst>
                                        </p:cTn>
                                        <p:tgtEl>
                                          <p:spTgt spid="2"/>
                                        </p:tgtEl>
                                      </p:cBhvr>
                                      <p:to x="100000" y="100000"/>
                                    </p:animScale>
                                    <p:animScale>
                                      <p:cBhvr>
                                        <p:cTn id="44" dur="26">
                                          <p:stCondLst>
                                            <p:cond delay="1642"/>
                                          </p:stCondLst>
                                        </p:cTn>
                                        <p:tgtEl>
                                          <p:spTgt spid="2"/>
                                        </p:tgtEl>
                                      </p:cBhvr>
                                      <p:to x="100000" y="90000"/>
                                    </p:animScale>
                                    <p:animScale>
                                      <p:cBhvr>
                                        <p:cTn id="45" dur="166" decel="50000">
                                          <p:stCondLst>
                                            <p:cond delay="1668"/>
                                          </p:stCondLst>
                                        </p:cTn>
                                        <p:tgtEl>
                                          <p:spTgt spid="2"/>
                                        </p:tgtEl>
                                      </p:cBhvr>
                                      <p:to x="100000" y="100000"/>
                                    </p:animScale>
                                    <p:animScale>
                                      <p:cBhvr>
                                        <p:cTn id="46" dur="26">
                                          <p:stCondLst>
                                            <p:cond delay="1808"/>
                                          </p:stCondLst>
                                        </p:cTn>
                                        <p:tgtEl>
                                          <p:spTgt spid="2"/>
                                        </p:tgtEl>
                                      </p:cBhvr>
                                      <p:to x="100000" y="95000"/>
                                    </p:animScale>
                                    <p:animScale>
                                      <p:cBhvr>
                                        <p:cTn id="47" dur="166" decel="50000">
                                          <p:stCondLst>
                                            <p:cond delay="1834"/>
                                          </p:stCondLst>
                                        </p:cTn>
                                        <p:tgtEl>
                                          <p:spTgt spid="2"/>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80">
                                          <p:stCondLst>
                                            <p:cond delay="0"/>
                                          </p:stCondLst>
                                        </p:cTn>
                                        <p:tgtEl>
                                          <p:spTgt spid="10"/>
                                        </p:tgtEl>
                                      </p:cBhvr>
                                    </p:animEffect>
                                    <p:anim calcmode="lin" valueType="num">
                                      <p:cBhvr>
                                        <p:cTn id="7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6" dur="26">
                                          <p:stCondLst>
                                            <p:cond delay="650"/>
                                          </p:stCondLst>
                                        </p:cTn>
                                        <p:tgtEl>
                                          <p:spTgt spid="10"/>
                                        </p:tgtEl>
                                      </p:cBhvr>
                                      <p:to x="100000" y="60000"/>
                                    </p:animScale>
                                    <p:animScale>
                                      <p:cBhvr>
                                        <p:cTn id="77" dur="166" decel="50000">
                                          <p:stCondLst>
                                            <p:cond delay="676"/>
                                          </p:stCondLst>
                                        </p:cTn>
                                        <p:tgtEl>
                                          <p:spTgt spid="10"/>
                                        </p:tgtEl>
                                      </p:cBhvr>
                                      <p:to x="100000" y="100000"/>
                                    </p:animScale>
                                    <p:animScale>
                                      <p:cBhvr>
                                        <p:cTn id="78" dur="26">
                                          <p:stCondLst>
                                            <p:cond delay="1312"/>
                                          </p:stCondLst>
                                        </p:cTn>
                                        <p:tgtEl>
                                          <p:spTgt spid="10"/>
                                        </p:tgtEl>
                                      </p:cBhvr>
                                      <p:to x="100000" y="80000"/>
                                    </p:animScale>
                                    <p:animScale>
                                      <p:cBhvr>
                                        <p:cTn id="79" dur="166" decel="50000">
                                          <p:stCondLst>
                                            <p:cond delay="1338"/>
                                          </p:stCondLst>
                                        </p:cTn>
                                        <p:tgtEl>
                                          <p:spTgt spid="10"/>
                                        </p:tgtEl>
                                      </p:cBhvr>
                                      <p:to x="100000" y="100000"/>
                                    </p:animScale>
                                    <p:animScale>
                                      <p:cBhvr>
                                        <p:cTn id="80" dur="26">
                                          <p:stCondLst>
                                            <p:cond delay="1642"/>
                                          </p:stCondLst>
                                        </p:cTn>
                                        <p:tgtEl>
                                          <p:spTgt spid="10"/>
                                        </p:tgtEl>
                                      </p:cBhvr>
                                      <p:to x="100000" y="90000"/>
                                    </p:animScale>
                                    <p:animScale>
                                      <p:cBhvr>
                                        <p:cTn id="81" dur="166" decel="50000">
                                          <p:stCondLst>
                                            <p:cond delay="1668"/>
                                          </p:stCondLst>
                                        </p:cTn>
                                        <p:tgtEl>
                                          <p:spTgt spid="10"/>
                                        </p:tgtEl>
                                      </p:cBhvr>
                                      <p:to x="100000" y="100000"/>
                                    </p:animScale>
                                    <p:animScale>
                                      <p:cBhvr>
                                        <p:cTn id="82" dur="26">
                                          <p:stCondLst>
                                            <p:cond delay="1808"/>
                                          </p:stCondLst>
                                        </p:cTn>
                                        <p:tgtEl>
                                          <p:spTgt spid="10"/>
                                        </p:tgtEl>
                                      </p:cBhvr>
                                      <p:to x="100000" y="95000"/>
                                    </p:animScale>
                                    <p:animScale>
                                      <p:cBhvr>
                                        <p:cTn id="83" dur="166" decel="50000">
                                          <p:stCondLst>
                                            <p:cond delay="1834"/>
                                          </p:stCondLst>
                                        </p:cTn>
                                        <p:tgtEl>
                                          <p:spTgt spid="10"/>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down)">
                                      <p:cBhvr>
                                        <p:cTn id="88" dur="580">
                                          <p:stCondLst>
                                            <p:cond delay="0"/>
                                          </p:stCondLst>
                                        </p:cTn>
                                        <p:tgtEl>
                                          <p:spTgt spid="12"/>
                                        </p:tgtEl>
                                      </p:cBhvr>
                                    </p:animEffect>
                                    <p:anim calcmode="lin" valueType="num">
                                      <p:cBhvr>
                                        <p:cTn id="8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4" dur="26">
                                          <p:stCondLst>
                                            <p:cond delay="650"/>
                                          </p:stCondLst>
                                        </p:cTn>
                                        <p:tgtEl>
                                          <p:spTgt spid="12"/>
                                        </p:tgtEl>
                                      </p:cBhvr>
                                      <p:to x="100000" y="60000"/>
                                    </p:animScale>
                                    <p:animScale>
                                      <p:cBhvr>
                                        <p:cTn id="95" dur="166" decel="50000">
                                          <p:stCondLst>
                                            <p:cond delay="676"/>
                                          </p:stCondLst>
                                        </p:cTn>
                                        <p:tgtEl>
                                          <p:spTgt spid="12"/>
                                        </p:tgtEl>
                                      </p:cBhvr>
                                      <p:to x="100000" y="100000"/>
                                    </p:animScale>
                                    <p:animScale>
                                      <p:cBhvr>
                                        <p:cTn id="96" dur="26">
                                          <p:stCondLst>
                                            <p:cond delay="1312"/>
                                          </p:stCondLst>
                                        </p:cTn>
                                        <p:tgtEl>
                                          <p:spTgt spid="12"/>
                                        </p:tgtEl>
                                      </p:cBhvr>
                                      <p:to x="100000" y="80000"/>
                                    </p:animScale>
                                    <p:animScale>
                                      <p:cBhvr>
                                        <p:cTn id="97" dur="166" decel="50000">
                                          <p:stCondLst>
                                            <p:cond delay="1338"/>
                                          </p:stCondLst>
                                        </p:cTn>
                                        <p:tgtEl>
                                          <p:spTgt spid="12"/>
                                        </p:tgtEl>
                                      </p:cBhvr>
                                      <p:to x="100000" y="100000"/>
                                    </p:animScale>
                                    <p:animScale>
                                      <p:cBhvr>
                                        <p:cTn id="98" dur="26">
                                          <p:stCondLst>
                                            <p:cond delay="1642"/>
                                          </p:stCondLst>
                                        </p:cTn>
                                        <p:tgtEl>
                                          <p:spTgt spid="12"/>
                                        </p:tgtEl>
                                      </p:cBhvr>
                                      <p:to x="100000" y="90000"/>
                                    </p:animScale>
                                    <p:animScale>
                                      <p:cBhvr>
                                        <p:cTn id="99" dur="166" decel="50000">
                                          <p:stCondLst>
                                            <p:cond delay="1668"/>
                                          </p:stCondLst>
                                        </p:cTn>
                                        <p:tgtEl>
                                          <p:spTgt spid="12"/>
                                        </p:tgtEl>
                                      </p:cBhvr>
                                      <p:to x="100000" y="100000"/>
                                    </p:animScale>
                                    <p:animScale>
                                      <p:cBhvr>
                                        <p:cTn id="100" dur="26">
                                          <p:stCondLst>
                                            <p:cond delay="1808"/>
                                          </p:stCondLst>
                                        </p:cTn>
                                        <p:tgtEl>
                                          <p:spTgt spid="12"/>
                                        </p:tgtEl>
                                      </p:cBhvr>
                                      <p:to x="100000" y="95000"/>
                                    </p:animScale>
                                    <p:animScale>
                                      <p:cBhvr>
                                        <p:cTn id="10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10" grpId="0" animBg="1"/>
      <p:bldP spid="12" grpId="0" animBg="1"/>
      <p:bldP spid="1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بيضاوي 8">
            <a:hlinkClick r:id="rId2" action="ppaction://hlinksldjump"/>
          </p:cNvPr>
          <p:cNvSpPr/>
          <p:nvPr/>
        </p:nvSpPr>
        <p:spPr>
          <a:xfrm>
            <a:off x="3697357" y="413552"/>
            <a:ext cx="3977539" cy="1056886"/>
          </a:xfrm>
          <a:prstGeom prst="ellipse">
            <a:avLst/>
          </a:prstGeom>
          <a:solidFill>
            <a:schemeClr val="accent4">
              <a:lumMod val="20000"/>
              <a:lumOff val="8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4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أولا: تعريف الخُلْع</a:t>
            </a:r>
            <a:endParaRPr lang="ar-JO" sz="4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Cloud Callout 1"/>
          <p:cNvSpPr/>
          <p:nvPr/>
        </p:nvSpPr>
        <p:spPr>
          <a:xfrm>
            <a:off x="6774286" y="1866877"/>
            <a:ext cx="5306096" cy="1842800"/>
          </a:xfrm>
          <a:prstGeom prst="cloudCallout">
            <a:avLst>
              <a:gd name="adj1" fmla="val -44939"/>
              <a:gd name="adj2" fmla="val -74024"/>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لغةً: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مِنْ خَلَعَ يَخْلَعُ خَلْعًا، أي: نزع وأزال.</a:t>
            </a:r>
            <a:endPar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Cloud Callout 5"/>
          <p:cNvSpPr/>
          <p:nvPr/>
        </p:nvSpPr>
        <p:spPr>
          <a:xfrm>
            <a:off x="1037984" y="3851344"/>
            <a:ext cx="9221272" cy="1803042"/>
          </a:xfrm>
          <a:prstGeom prst="cloudCallout">
            <a:avLst>
              <a:gd name="adj1" fmla="val -299"/>
              <a:gd name="adj2" fmla="val -171086"/>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اصطلاحًا: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فراقُ الزّوج امرأته بِعِوَضٍ يأخذه منها أو من غيرها، بألفاظ مخصوصةٍ.</a:t>
            </a:r>
            <a:endPar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Diagonal Corners Snipped 2">
            <a:extLst>
              <a:ext uri="{FF2B5EF4-FFF2-40B4-BE49-F238E27FC236}">
                <a16:creationId xmlns:a16="http://schemas.microsoft.com/office/drawing/2014/main" id="{3992A823-E022-4D8E-9F16-C47DB05F55AD}"/>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1103129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بيضاوي 8">
            <a:hlinkClick r:id="rId2" action="ppaction://hlinksldjump"/>
          </p:cNvPr>
          <p:cNvSpPr/>
          <p:nvPr/>
        </p:nvSpPr>
        <p:spPr>
          <a:xfrm>
            <a:off x="3525079" y="204386"/>
            <a:ext cx="4371952" cy="864508"/>
          </a:xfrm>
          <a:prstGeom prst="ellipse">
            <a:avLst/>
          </a:prstGeom>
          <a:solidFill>
            <a:srgbClr val="E6CBEB"/>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ثانيا: مشروعيّة الخُلْع</a:t>
            </a:r>
            <a:endParaRPr lang="ar-JO"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Cloud Callout 1"/>
          <p:cNvSpPr/>
          <p:nvPr/>
        </p:nvSpPr>
        <p:spPr>
          <a:xfrm>
            <a:off x="9848776" y="721362"/>
            <a:ext cx="2208509" cy="1551073"/>
          </a:xfrm>
          <a:prstGeom prst="cloudCallout">
            <a:avLst>
              <a:gd name="adj1" fmla="val -62152"/>
              <a:gd name="adj2" fmla="val 79611"/>
            </a:avLst>
          </a:prstGeom>
          <a:solidFill>
            <a:srgbClr val="E6CBEB"/>
          </a:solidFill>
        </p:spPr>
        <p:style>
          <a:lnRef idx="2">
            <a:schemeClr val="dk1"/>
          </a:lnRef>
          <a:fillRef idx="1">
            <a:schemeClr val="lt1"/>
          </a:fillRef>
          <a:effectRef idx="0">
            <a:schemeClr val="dk1"/>
          </a:effectRef>
          <a:fontRef idx="minor">
            <a:schemeClr val="dk1"/>
          </a:fontRef>
        </p:style>
        <p:txBody>
          <a:bodyPr rtlCol="0" anchor="ctr"/>
          <a:lstStyle/>
          <a:p>
            <a:pPr algn="ct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من القرآن الكريم</a:t>
            </a:r>
            <a:endParaRPr lang="en-US"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Cloud Callout 5"/>
          <p:cNvSpPr/>
          <p:nvPr/>
        </p:nvSpPr>
        <p:spPr>
          <a:xfrm>
            <a:off x="9848775" y="3498370"/>
            <a:ext cx="2208509" cy="1551073"/>
          </a:xfrm>
          <a:prstGeom prst="cloudCallout">
            <a:avLst>
              <a:gd name="adj1" fmla="val -63708"/>
              <a:gd name="adj2" fmla="val 83850"/>
            </a:avLst>
          </a:prstGeom>
          <a:solidFill>
            <a:srgbClr val="E6CBEB"/>
          </a:solidFill>
        </p:spPr>
        <p:style>
          <a:lnRef idx="2">
            <a:schemeClr val="dk1"/>
          </a:lnRef>
          <a:fillRef idx="1">
            <a:schemeClr val="lt1"/>
          </a:fillRef>
          <a:effectRef idx="0">
            <a:schemeClr val="dk1"/>
          </a:effectRef>
          <a:fontRef idx="minor">
            <a:schemeClr val="dk1"/>
          </a:fontRef>
        </p:style>
        <p:txBody>
          <a:bodyPr rtlCol="0" anchor="ctr"/>
          <a:lstStyle/>
          <a:p>
            <a:pPr algn="ct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من السُّنّة المطهّرة</a:t>
            </a:r>
            <a:endParaRPr lang="en-US"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Horizontal Scroll 2"/>
          <p:cNvSpPr/>
          <p:nvPr/>
        </p:nvSpPr>
        <p:spPr>
          <a:xfrm>
            <a:off x="393894" y="1496899"/>
            <a:ext cx="9073663" cy="2580056"/>
          </a:xfrm>
          <a:prstGeom prst="horizontalScroll">
            <a:avLst>
              <a:gd name="adj" fmla="val 7048"/>
            </a:avLst>
          </a:prstGeom>
          <a:solidFill>
            <a:srgbClr val="DAFAD8"/>
          </a:solidFill>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قوله تعالى: ﴿</a:t>
            </a:r>
            <a:r>
              <a:rPr lang="ar-SA" sz="3000" b="1" dirty="0">
                <a:solidFill>
                  <a:schemeClr val="accent5">
                    <a:lumMod val="50000"/>
                  </a:schemeClr>
                </a:solidFill>
                <a:latin typeface="Sakkal Majalla" panose="02000000000000000000" pitchFamily="2" charset="-78"/>
                <a:ea typeface="Calibri" panose="020F0502020204030204" pitchFamily="34" charset="0"/>
                <a:cs typeface="Sakkal Majalla" panose="02000000000000000000" pitchFamily="2" charset="-78"/>
              </a:rPr>
              <a:t>وَلاَ يَحِلُّ لَكُمْ أَن تَأْخُذُواْ مِمَّا آتَيْتُمُوهُنَّ شَيْئًا إِلَّا أَن يَخَافَا أَلَّا يُقِيمَا حُدُودَ اللّهِ فَإِنْ خِفْتُمْ أَلاَّ يُقِيمَا حُدُودَ اللهِ فَلاَ جُنَاحَ عَلَيْهِمَا فِيمَا افْتَدَتْ بِهِ</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سورة البقرة، الآية 229</a:t>
            </a:r>
            <a:r>
              <a:rPr lang="ar-BH"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en-US"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Horizontal Scroll 10"/>
          <p:cNvSpPr/>
          <p:nvPr/>
        </p:nvSpPr>
        <p:spPr>
          <a:xfrm>
            <a:off x="393893" y="3985837"/>
            <a:ext cx="9073664" cy="2580056"/>
          </a:xfrm>
          <a:prstGeom prst="horizontalScroll">
            <a:avLst>
              <a:gd name="adj" fmla="val 7695"/>
            </a:avLst>
          </a:prstGeom>
          <a:solidFill>
            <a:srgbClr val="E5DCF6"/>
          </a:solidFill>
        </p:spPr>
        <p:style>
          <a:lnRef idx="2">
            <a:schemeClr val="dk1"/>
          </a:lnRef>
          <a:fillRef idx="1">
            <a:schemeClr val="lt1"/>
          </a:fillRef>
          <a:effectRef idx="0">
            <a:schemeClr val="dk1"/>
          </a:effectRef>
          <a:fontRef idx="minor">
            <a:schemeClr val="dk1"/>
          </a:fontRef>
        </p:style>
        <p:txBody>
          <a:bodyPr rtlCol="0" anchor="ctr"/>
          <a:lstStyle/>
          <a:p>
            <a:pPr algn="just"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عَنِ ابْنِ عَبَّاسٍ رضي الله عنهما، قَالَ: جَاءَتْ امْرَأَةُ ثَابِتِ بْنِ قَيْسِ بْنِ شَمَّاسٍ إِلَى النَّبِيِّ </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فَقَالَتْ: يَا رَسُولَ اللَّهِ، مَا أَنْقِمُ عَلَى ثَابِتٍ فِي دِينٍ وَلاَ خُلُقٍ، إِلَّا أَنِّي أَخَافُ الكُفْرَ، فَقَالَ رَسُولُ اللَّهِ </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200" b="1" dirty="0">
                <a:solidFill>
                  <a:schemeClr val="accent6">
                    <a:lumMod val="50000"/>
                  </a:schemeClr>
                </a:solidFill>
                <a:latin typeface="Sakkal Majalla" panose="02000000000000000000" pitchFamily="2" charset="-78"/>
                <a:ea typeface="Calibri" panose="020F0502020204030204" pitchFamily="34" charset="0"/>
                <a:cs typeface="Sakkal Majalla" panose="02000000000000000000" pitchFamily="2" charset="-78"/>
              </a:rPr>
              <a:t>فَتَرُدِّينَ عَلَيْهِ حَدِيقَتَهُ؟</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فَقَالَتْ: نَعَمْ، فَرَدَّتْ عَلَيْهِ، وَأَمَرَهُ فَفَارَقَهَا". </a:t>
            </a:r>
            <a:r>
              <a:rPr lang="ar-BH"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رواه البخاريّ حديث (رقم 5276)</a:t>
            </a:r>
            <a:r>
              <a:rPr lang="ar-BH" sz="3200" dirty="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
        <p:nvSpPr>
          <p:cNvPr id="4" name="Rectangle: Diagonal Corners Snipped 3">
            <a:extLst>
              <a:ext uri="{FF2B5EF4-FFF2-40B4-BE49-F238E27FC236}">
                <a16:creationId xmlns:a16="http://schemas.microsoft.com/office/drawing/2014/main" id="{FF4CE77C-DD5F-4794-AFB7-DF9CBF11B51A}"/>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86739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6" grpId="0" animBg="1"/>
      <p:bldP spid="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186608" y="448323"/>
            <a:ext cx="7418976" cy="1289974"/>
          </a:xfrm>
          <a:prstGeom prst="cloudCallout">
            <a:avLst>
              <a:gd name="adj1" fmla="val -291"/>
              <a:gd name="adj2" fmla="val 113320"/>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rtl="1"/>
            <a:r>
              <a:rPr lang="ar-BH"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ثالثًا: الحِكمة من مشروعيّة الخُلْع</a:t>
            </a:r>
            <a:endParaRPr lang="ar-JO"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Horizontal Scroll 2"/>
          <p:cNvSpPr/>
          <p:nvPr/>
        </p:nvSpPr>
        <p:spPr>
          <a:xfrm>
            <a:off x="404883" y="2203758"/>
            <a:ext cx="11382234" cy="3666249"/>
          </a:xfrm>
          <a:prstGeom prst="horizontalScroll">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شُرِّعَ الخُلْع حمايةً للزّوجة من التقصير في حقوق زوجها، قال تعالى: ﴿</a:t>
            </a:r>
            <a:r>
              <a:rPr lang="ar-SA" sz="3200" b="1" dirty="0">
                <a:solidFill>
                  <a:schemeClr val="accent5">
                    <a:lumMod val="50000"/>
                  </a:schemeClr>
                </a:solidFill>
                <a:latin typeface="Sakkal Majalla" panose="02000000000000000000" pitchFamily="2" charset="-78"/>
                <a:ea typeface="Calibri" panose="020F0502020204030204" pitchFamily="34" charset="0"/>
                <a:cs typeface="Sakkal Majalla" panose="02000000000000000000" pitchFamily="2" charset="-78"/>
              </a:rPr>
              <a:t>وَلاَ يَحِلُّ لَكُمْ أَن تَأْخُذُواْ مِمَّا آتَيْتُمُوهُنَّ شَيْئًا إِلَّا أَن يَخَافَا أَلَّا يُقِيمَا حُدُودَ اللّهِ فَإِنْ خِفْتُمْ أَلاَّ يُقِيمَا حُدُودَ اللهِ فَلاَ جُنَاحَ عَلَيْهِمَا فِيمَا افْتَدَتْ بِهِ</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سورة البقرة، الآية 229</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endParaRPr lang="en-US"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Rectangle: Diagonal Corners Snipped 3">
            <a:extLst>
              <a:ext uri="{FF2B5EF4-FFF2-40B4-BE49-F238E27FC236}">
                <a16:creationId xmlns:a16="http://schemas.microsoft.com/office/drawing/2014/main" id="{642B11FB-9BB0-4646-833A-A1DB9241B90E}"/>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83790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2058675" y="1356971"/>
            <a:ext cx="8074650" cy="687533"/>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الركن الأول: الزّوجان (أو من ينوب عنهما)، ويشترط فيهما ما يأتي:</a:t>
            </a:r>
          </a:p>
        </p:txBody>
      </p:sp>
      <p:sp>
        <p:nvSpPr>
          <p:cNvPr id="12" name="شكل بيضاوي 11">
            <a:hlinkClick r:id="rId2" action="ppaction://hlinksldjump"/>
          </p:cNvPr>
          <p:cNvSpPr/>
          <p:nvPr/>
        </p:nvSpPr>
        <p:spPr>
          <a:xfrm>
            <a:off x="3114257" y="127281"/>
            <a:ext cx="5479852" cy="1056886"/>
          </a:xfrm>
          <a:prstGeom prst="ellipse">
            <a:avLst/>
          </a:prstGeom>
          <a:solidFill>
            <a:schemeClr val="accent2">
              <a:lumMod val="20000"/>
              <a:lumOff val="8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3600" b="1" dirty="0">
              <a:solidFill>
                <a:schemeClr val="tx1"/>
              </a:solidFill>
              <a:latin typeface="Sakkal Majalla" panose="02000000000000000000" pitchFamily="2" charset="-78"/>
              <a:cs typeface="Sakkal Majalla" panose="02000000000000000000" pitchFamily="2" charset="-78"/>
            </a:endParaRPr>
          </a:p>
          <a:p>
            <a:pPr algn="ctr" rtl="1"/>
            <a:r>
              <a:rPr lang="ar-BH"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رابعًا: أركان الخُلْع وشروطه</a:t>
            </a:r>
          </a:p>
          <a:p>
            <a:pPr algn="ctr"/>
            <a:endParaRPr lang="ar-JO" sz="3600" dirty="0">
              <a:solidFill>
                <a:schemeClr val="tx1"/>
              </a:solidFill>
              <a:latin typeface="Sakkal Majalla" panose="02000000000000000000" pitchFamily="2" charset="-78"/>
              <a:cs typeface="Sakkal Majalla" panose="02000000000000000000" pitchFamily="2" charset="-78"/>
            </a:endParaRPr>
          </a:p>
        </p:txBody>
      </p:sp>
      <p:sp>
        <p:nvSpPr>
          <p:cNvPr id="4" name="شكل بيضاوي 3"/>
          <p:cNvSpPr/>
          <p:nvPr/>
        </p:nvSpPr>
        <p:spPr>
          <a:xfrm>
            <a:off x="8262808" y="2332458"/>
            <a:ext cx="3534771" cy="3473636"/>
          </a:xfrm>
          <a:prstGeom prst="ellips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1.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يشترط في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الزّوج</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أو نائبه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أن يكون ممّن ينفذ طلاقه، فلا يصحّ خُلْع الصبيّ أو المجنون.</a:t>
            </a:r>
            <a:endParaRPr lang="ar-JO"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شكل بيضاوي 12"/>
          <p:cNvSpPr/>
          <p:nvPr/>
        </p:nvSpPr>
        <p:spPr>
          <a:xfrm>
            <a:off x="4351494" y="2332458"/>
            <a:ext cx="3724415" cy="3473636"/>
          </a:xfrm>
          <a:prstGeom prst="ellipse">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endParaRPr lang="ar-BH" sz="1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algn="ctr"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يشترط في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الزوجة أو من ينوب عنها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التمتّع بالأهليّة في التصرّف في المال، فلا يصحّ خُلْع الصغيرة أو المجنونة</a:t>
            </a:r>
            <a:r>
              <a:rPr lang="ar-BH" sz="3200" dirty="0">
                <a:latin typeface="Sakkal Majalla" panose="02000000000000000000" pitchFamily="2" charset="-78"/>
                <a:cs typeface="Sakkal Majalla" panose="02000000000000000000" pitchFamily="2" charset="-78"/>
              </a:rPr>
              <a:t>.</a:t>
            </a:r>
            <a:endParaRPr lang="ar-JO"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شكل بيضاوي 13"/>
          <p:cNvSpPr/>
          <p:nvPr/>
        </p:nvSpPr>
        <p:spPr>
          <a:xfrm>
            <a:off x="394421" y="2332458"/>
            <a:ext cx="3770175" cy="3473636"/>
          </a:xfrm>
          <a:prstGeom prst="ellipse">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endParaRPr lang="ar-BH" sz="1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algn="ctr"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3.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يشترط أن تكون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رابطة الزوجيّة قائمة بينهما</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فالبائنة بخُلْع وغيره لا يصحّ خلعها، أمّا الرجعيّة فيصحّ لأنّها في حكم الزوجة.</a:t>
            </a:r>
            <a:endParaRPr lang="en-US"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5" name="سهم إلى اليسار 14">
            <a:hlinkClick r:id="rId3" action="ppaction://hlinksldjump"/>
          </p:cNvPr>
          <p:cNvSpPr/>
          <p:nvPr/>
        </p:nvSpPr>
        <p:spPr>
          <a:xfrm>
            <a:off x="-1" y="5753689"/>
            <a:ext cx="2782957" cy="1027892"/>
          </a:xfrm>
          <a:prstGeom prst="lef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تابع أركان  الخُلْع</a:t>
            </a:r>
            <a:endParaRPr lang="ar-JO"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Rectangle: Diagonal Corners Snipped 1">
            <a:extLst>
              <a:ext uri="{FF2B5EF4-FFF2-40B4-BE49-F238E27FC236}">
                <a16:creationId xmlns:a16="http://schemas.microsoft.com/office/drawing/2014/main" id="{BAF6BC86-79CE-4E3A-8018-52C9A1B17D7F}"/>
              </a:ext>
            </a:extLst>
          </p:cNvPr>
          <p:cNvSpPr/>
          <p:nvPr/>
        </p:nvSpPr>
        <p:spPr>
          <a:xfrm>
            <a:off x="92265" y="99729"/>
            <a:ext cx="1704814" cy="428106"/>
          </a:xfrm>
          <a:prstGeom prst="snip2Diag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kern="0" dirty="0">
                <a:solidFill>
                  <a:prstClr val="black"/>
                </a:solidFill>
                <a:latin typeface="Sakkal Majalla" panose="02000000000000000000" pitchFamily="2" charset="-78"/>
                <a:ea typeface="+mj-ea"/>
                <a:cs typeface="Sakkal Majalla" panose="02000000000000000000" pitchFamily="2" charset="-78"/>
              </a:rPr>
              <a:t>الخُلْع / ( دين201 )</a:t>
            </a:r>
          </a:p>
        </p:txBody>
      </p:sp>
    </p:spTree>
    <p:extLst>
      <p:ext uri="{BB962C8B-B14F-4D97-AF65-F5344CB8AC3E}">
        <p14:creationId xmlns:p14="http://schemas.microsoft.com/office/powerpoint/2010/main" val="3920974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80">
                                          <p:stCondLst>
                                            <p:cond delay="0"/>
                                          </p:stCondLst>
                                        </p:cTn>
                                        <p:tgtEl>
                                          <p:spTgt spid="13"/>
                                        </p:tgtEl>
                                      </p:cBhvr>
                                    </p:animEffect>
                                    <p:anim calcmode="lin" valueType="num">
                                      <p:cBhvr>
                                        <p:cTn id="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0" dur="26">
                                          <p:stCondLst>
                                            <p:cond delay="650"/>
                                          </p:stCondLst>
                                        </p:cTn>
                                        <p:tgtEl>
                                          <p:spTgt spid="13"/>
                                        </p:tgtEl>
                                      </p:cBhvr>
                                      <p:to x="100000" y="60000"/>
                                    </p:animScale>
                                    <p:animScale>
                                      <p:cBhvr>
                                        <p:cTn id="41" dur="166" decel="50000">
                                          <p:stCondLst>
                                            <p:cond delay="676"/>
                                          </p:stCondLst>
                                        </p:cTn>
                                        <p:tgtEl>
                                          <p:spTgt spid="13"/>
                                        </p:tgtEl>
                                      </p:cBhvr>
                                      <p:to x="100000" y="100000"/>
                                    </p:animScale>
                                    <p:animScale>
                                      <p:cBhvr>
                                        <p:cTn id="42" dur="26">
                                          <p:stCondLst>
                                            <p:cond delay="1312"/>
                                          </p:stCondLst>
                                        </p:cTn>
                                        <p:tgtEl>
                                          <p:spTgt spid="13"/>
                                        </p:tgtEl>
                                      </p:cBhvr>
                                      <p:to x="100000" y="80000"/>
                                    </p:animScale>
                                    <p:animScale>
                                      <p:cBhvr>
                                        <p:cTn id="43" dur="166" decel="50000">
                                          <p:stCondLst>
                                            <p:cond delay="1338"/>
                                          </p:stCondLst>
                                        </p:cTn>
                                        <p:tgtEl>
                                          <p:spTgt spid="13"/>
                                        </p:tgtEl>
                                      </p:cBhvr>
                                      <p:to x="100000" y="100000"/>
                                    </p:animScale>
                                    <p:animScale>
                                      <p:cBhvr>
                                        <p:cTn id="44" dur="26">
                                          <p:stCondLst>
                                            <p:cond delay="1642"/>
                                          </p:stCondLst>
                                        </p:cTn>
                                        <p:tgtEl>
                                          <p:spTgt spid="13"/>
                                        </p:tgtEl>
                                      </p:cBhvr>
                                      <p:to x="100000" y="90000"/>
                                    </p:animScale>
                                    <p:animScale>
                                      <p:cBhvr>
                                        <p:cTn id="45" dur="166" decel="50000">
                                          <p:stCondLst>
                                            <p:cond delay="1668"/>
                                          </p:stCondLst>
                                        </p:cTn>
                                        <p:tgtEl>
                                          <p:spTgt spid="13"/>
                                        </p:tgtEl>
                                      </p:cBhvr>
                                      <p:to x="100000" y="100000"/>
                                    </p:animScale>
                                    <p:animScale>
                                      <p:cBhvr>
                                        <p:cTn id="46" dur="26">
                                          <p:stCondLst>
                                            <p:cond delay="1808"/>
                                          </p:stCondLst>
                                        </p:cTn>
                                        <p:tgtEl>
                                          <p:spTgt spid="13"/>
                                        </p:tgtEl>
                                      </p:cBhvr>
                                      <p:to x="100000" y="95000"/>
                                    </p:animScale>
                                    <p:animScale>
                                      <p:cBhvr>
                                        <p:cTn id="47" dur="166" decel="50000">
                                          <p:stCondLst>
                                            <p:cond delay="1834"/>
                                          </p:stCondLst>
                                        </p:cTn>
                                        <p:tgtEl>
                                          <p:spTgt spid="13"/>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80">
                                          <p:stCondLst>
                                            <p:cond delay="0"/>
                                          </p:stCondLst>
                                        </p:cTn>
                                        <p:tgtEl>
                                          <p:spTgt spid="14"/>
                                        </p:tgtEl>
                                      </p:cBhvr>
                                    </p:animEffect>
                                    <p:anim calcmode="lin" valueType="num">
                                      <p:cBhvr>
                                        <p:cTn id="5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8" dur="26">
                                          <p:stCondLst>
                                            <p:cond delay="650"/>
                                          </p:stCondLst>
                                        </p:cTn>
                                        <p:tgtEl>
                                          <p:spTgt spid="14"/>
                                        </p:tgtEl>
                                      </p:cBhvr>
                                      <p:to x="100000" y="60000"/>
                                    </p:animScale>
                                    <p:animScale>
                                      <p:cBhvr>
                                        <p:cTn id="59" dur="166" decel="50000">
                                          <p:stCondLst>
                                            <p:cond delay="676"/>
                                          </p:stCondLst>
                                        </p:cTn>
                                        <p:tgtEl>
                                          <p:spTgt spid="14"/>
                                        </p:tgtEl>
                                      </p:cBhvr>
                                      <p:to x="100000" y="100000"/>
                                    </p:animScale>
                                    <p:animScale>
                                      <p:cBhvr>
                                        <p:cTn id="60" dur="26">
                                          <p:stCondLst>
                                            <p:cond delay="1312"/>
                                          </p:stCondLst>
                                        </p:cTn>
                                        <p:tgtEl>
                                          <p:spTgt spid="14"/>
                                        </p:tgtEl>
                                      </p:cBhvr>
                                      <p:to x="100000" y="80000"/>
                                    </p:animScale>
                                    <p:animScale>
                                      <p:cBhvr>
                                        <p:cTn id="61" dur="166" decel="50000">
                                          <p:stCondLst>
                                            <p:cond delay="1338"/>
                                          </p:stCondLst>
                                        </p:cTn>
                                        <p:tgtEl>
                                          <p:spTgt spid="14"/>
                                        </p:tgtEl>
                                      </p:cBhvr>
                                      <p:to x="100000" y="100000"/>
                                    </p:animScale>
                                    <p:animScale>
                                      <p:cBhvr>
                                        <p:cTn id="62" dur="26">
                                          <p:stCondLst>
                                            <p:cond delay="1642"/>
                                          </p:stCondLst>
                                        </p:cTn>
                                        <p:tgtEl>
                                          <p:spTgt spid="14"/>
                                        </p:tgtEl>
                                      </p:cBhvr>
                                      <p:to x="100000" y="90000"/>
                                    </p:animScale>
                                    <p:animScale>
                                      <p:cBhvr>
                                        <p:cTn id="63" dur="166" decel="50000">
                                          <p:stCondLst>
                                            <p:cond delay="1668"/>
                                          </p:stCondLst>
                                        </p:cTn>
                                        <p:tgtEl>
                                          <p:spTgt spid="14"/>
                                        </p:tgtEl>
                                      </p:cBhvr>
                                      <p:to x="100000" y="100000"/>
                                    </p:animScale>
                                    <p:animScale>
                                      <p:cBhvr>
                                        <p:cTn id="64" dur="26">
                                          <p:stCondLst>
                                            <p:cond delay="1808"/>
                                          </p:stCondLst>
                                        </p:cTn>
                                        <p:tgtEl>
                                          <p:spTgt spid="14"/>
                                        </p:tgtEl>
                                      </p:cBhvr>
                                      <p:to x="100000" y="95000"/>
                                    </p:animScale>
                                    <p:animScale>
                                      <p:cBhvr>
                                        <p:cTn id="65" dur="166" decel="50000">
                                          <p:stCondLst>
                                            <p:cond delay="1834"/>
                                          </p:stCondLst>
                                        </p:cTn>
                                        <p:tgtEl>
                                          <p:spTgt spid="14"/>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4"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12386</TotalTime>
  <Words>1592</Words>
  <Application>Microsoft Office PowerPoint</Application>
  <PresentationFormat>شاشة عريضة</PresentationFormat>
  <Paragraphs>189</Paragraphs>
  <Slides>20</Slides>
  <Notes>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Calibri Light</vt:lpstr>
      <vt:lpstr>Sakkal Majalla</vt:lpstr>
      <vt:lpstr>Office Theme</vt:lpstr>
      <vt:lpstr>عرض تقديمي في PowerPoint</vt:lpstr>
      <vt:lpstr>عزيزي المتعلّم مع نهاية هذا الدرس ستكون قادرًا على أن: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Abduljalil Zaghoul</cp:lastModifiedBy>
  <cp:revision>416</cp:revision>
  <dcterms:created xsi:type="dcterms:W3CDTF">2020-03-04T10:47:58Z</dcterms:created>
  <dcterms:modified xsi:type="dcterms:W3CDTF">2021-10-17T06:25:55Z</dcterms:modified>
</cp:coreProperties>
</file>