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70" r:id="rId3"/>
    <p:sldId id="276" r:id="rId4"/>
    <p:sldId id="486" r:id="rId5"/>
    <p:sldId id="499" r:id="rId6"/>
    <p:sldId id="487" r:id="rId7"/>
    <p:sldId id="286" r:id="rId8"/>
    <p:sldId id="488" r:id="rId9"/>
    <p:sldId id="502" r:id="rId10"/>
    <p:sldId id="506" r:id="rId11"/>
    <p:sldId id="489" r:id="rId12"/>
    <p:sldId id="509" r:id="rId13"/>
    <p:sldId id="504" r:id="rId14"/>
    <p:sldId id="491" r:id="rId15"/>
    <p:sldId id="256" r:id="rId16"/>
    <p:sldId id="508" r:id="rId17"/>
    <p:sldId id="4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ulqader Saeed Almiloudi" initials="ASA" lastIdx="1" clrIdx="0">
    <p:extLst>
      <p:ext uri="{19B8F6BF-5375-455C-9EA6-DF929625EA0E}">
        <p15:presenceInfo xmlns:p15="http://schemas.microsoft.com/office/powerpoint/2012/main" userId="S-1-5-21-304698654-929525263-1519392985-18316" providerId="AD"/>
      </p:ext>
    </p:extLst>
  </p:cmAuthor>
  <p:cmAuthor id="2" name="Abdul Kadhar" initials="AK" lastIdx="1" clrIdx="1">
    <p:extLst>
      <p:ext uri="{19B8F6BF-5375-455C-9EA6-DF929625EA0E}">
        <p15:presenceInfo xmlns:p15="http://schemas.microsoft.com/office/powerpoint/2012/main" userId="Abdul Kadh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FFE699"/>
    <a:srgbClr val="E2F0D9"/>
    <a:srgbClr val="A5A90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2022" autoAdjust="0"/>
  </p:normalViewPr>
  <p:slideViewPr>
    <p:cSldViewPr snapToGrid="0">
      <p:cViewPr varScale="1">
        <p:scale>
          <a:sx n="68" d="100"/>
          <a:sy n="68" d="100"/>
        </p:scale>
        <p:origin x="720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627FF-9858-4A99-AE55-4412E3759CB3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8B543-6C03-4346-95A8-8C62AC9A5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5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604020202020204" pitchFamily="34" charset="0"/>
                <a:ea typeface="+mn-ea"/>
                <a:cs typeface="Times New Roman" panose="02020603050405020304" pitchFamily="18" charset="0"/>
              </a:rPr>
              <a:t>ﷺ  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8B543-6C03-4346-95A8-8C62AC9A51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8B543-6C03-4346-95A8-8C62AC9A510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42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8B543-6C03-4346-95A8-8C62AC9A51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0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8B543-6C03-4346-95A8-8C62AC9A51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0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8B543-6C03-4346-95A8-8C62AC9A510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7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8B543-6C03-4346-95A8-8C62AC9A51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81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3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46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09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4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56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0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42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3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50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41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2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2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612540" y="245427"/>
            <a:ext cx="8966912" cy="137048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35AB30-3ED4-4453-A8FB-5EC75AAB41AC}"/>
              </a:ext>
            </a:extLst>
          </p:cNvPr>
          <p:cNvSpPr txBox="1">
            <a:spLocks/>
          </p:cNvSpPr>
          <p:nvPr/>
        </p:nvSpPr>
        <p:spPr>
          <a:xfrm>
            <a:off x="3170375" y="2285266"/>
            <a:ext cx="5851242" cy="17518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 rtl="1"/>
            <a:r>
              <a:rPr lang="ar-SA" sz="8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العبادة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0449D-B470-447D-896F-0D32ADA8B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0" y="2092425"/>
            <a:ext cx="2960176" cy="388942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1ED93E3-7CFA-432E-9CF3-FA3111716136}"/>
              </a:ext>
            </a:extLst>
          </p:cNvPr>
          <p:cNvSpPr txBox="1">
            <a:spLocks/>
          </p:cNvSpPr>
          <p:nvPr/>
        </p:nvSpPr>
        <p:spPr>
          <a:xfrm>
            <a:off x="3730167" y="4421836"/>
            <a:ext cx="4731657" cy="117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rtl="1"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</a:pPr>
            <a:r>
              <a:rPr lang="ar-SA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دراسات في العقيدة الإسلامية</a:t>
            </a:r>
            <a:endParaRPr lang="ar-BH" sz="36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defTabSz="457200" rtl="1">
              <a:buClr>
                <a:schemeClr val="accent1">
                  <a:lumMod val="75000"/>
                </a:schemeClr>
              </a:buClr>
              <a:buSzPct val="80000"/>
              <a:buNone/>
            </a:pPr>
            <a:r>
              <a:rPr lang="ar-SA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دين 101</a:t>
            </a:r>
          </a:p>
          <a:p>
            <a:pPr marL="0" indent="0" algn="ctr" defTabSz="457200" rtl="1"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</a:pPr>
            <a:endParaRPr lang="ar-SA" sz="36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221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07F9A73-C1CB-4791-B49B-F46F9C279672}"/>
              </a:ext>
            </a:extLst>
          </p:cNvPr>
          <p:cNvGrpSpPr/>
          <p:nvPr/>
        </p:nvGrpSpPr>
        <p:grpSpPr>
          <a:xfrm>
            <a:off x="7088890" y="80740"/>
            <a:ext cx="4684729" cy="792820"/>
            <a:chOff x="6760525" y="76055"/>
            <a:chExt cx="4684729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Rounded Rectangle 1032">
              <a:extLst>
                <a:ext uri="{FF2B5EF4-FFF2-40B4-BE49-F238E27FC236}">
                  <a16:creationId xmlns:a16="http://schemas.microsoft.com/office/drawing/2014/main" id="{C28D560F-14C0-483C-9F25-8FED668E467D}"/>
                </a:ext>
              </a:extLst>
            </p:cNvPr>
            <p:cNvSpPr/>
            <p:nvPr/>
          </p:nvSpPr>
          <p:spPr>
            <a:xfrm flipH="1">
              <a:off x="6760525" y="87360"/>
              <a:ext cx="4684729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       لذ</a:t>
              </a:r>
              <a:r>
                <a:rPr kumimoji="0" lang="ar-BH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ّ</a:t>
              </a: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ة العبادة 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6" name="Rounded Rectangle 1032">
              <a:extLst>
                <a:ext uri="{FF2B5EF4-FFF2-40B4-BE49-F238E27FC236}">
                  <a16:creationId xmlns:a16="http://schemas.microsoft.com/office/drawing/2014/main" id="{7B763B0B-94FC-41DE-9D2A-00F3E809A600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7" name="Star: 24 Points 6">
              <a:extLst>
                <a:ext uri="{FF2B5EF4-FFF2-40B4-BE49-F238E27FC236}">
                  <a16:creationId xmlns:a16="http://schemas.microsoft.com/office/drawing/2014/main" id="{406F161A-0157-4C66-AF89-84F44E9AC31D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3AFED9-786E-44E3-A8BD-9CEF4C52153F}"/>
              </a:ext>
            </a:extLst>
          </p:cNvPr>
          <p:cNvGrpSpPr/>
          <p:nvPr/>
        </p:nvGrpSpPr>
        <p:grpSpPr>
          <a:xfrm>
            <a:off x="639097" y="825360"/>
            <a:ext cx="10913806" cy="1799054"/>
            <a:chOff x="533801" y="2098358"/>
            <a:chExt cx="11011287" cy="1915755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FE344CE5-EC31-4084-B71D-2AF231C05F92}"/>
                </a:ext>
              </a:extLst>
            </p:cNvPr>
            <p:cNvSpPr/>
            <p:nvPr/>
          </p:nvSpPr>
          <p:spPr>
            <a:xfrm>
              <a:off x="7953357" y="2098358"/>
              <a:ext cx="3017151" cy="116364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14" name="Parallelogram 67">
              <a:extLst>
                <a:ext uri="{FF2B5EF4-FFF2-40B4-BE49-F238E27FC236}">
                  <a16:creationId xmlns:a16="http://schemas.microsoft.com/office/drawing/2014/main" id="{F1E714E0-C2D7-4C4A-B82A-CC421ABEB755}"/>
                </a:ext>
              </a:extLst>
            </p:cNvPr>
            <p:cNvSpPr/>
            <p:nvPr/>
          </p:nvSpPr>
          <p:spPr>
            <a:xfrm>
              <a:off x="776733" y="2380351"/>
              <a:ext cx="10525423" cy="1395888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للعبادة لذ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ّ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ة يشعر 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بطعمها المؤمن، قال رسول الله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  <a:sym typeface="AGA Arabesque" panose="05010101010101010101" pitchFamily="2" charset="2"/>
                </a:rPr>
                <a:t>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: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"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ذاقَ طَعْ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مَ </a:t>
              </a:r>
              <a:r>
                <a:rPr kumimoji="0" lang="ar-S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الإيما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نِ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م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َنْ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رَضِي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باللَّهِ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رَبًّا، وبالإسْلامِ دِينًا، وبِمُحَمَّد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رسول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ًا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"،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و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كان النبي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ّ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  <a:sym typeface="AGA Arabesque" panose="05010101010101010101" pitchFamily="2" charset="2"/>
                </a:rPr>
                <a:t>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  <a:sym typeface="AGA Arabesque" panose="05010101010101010101" pitchFamily="2" charset="2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يستريح إلى الصلاة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،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فيقول لبلال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  <a:sym typeface="AGA Arabesque" panose="05010101010101010101" pitchFamily="2" charset="2"/>
                </a:rPr>
                <a:t>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: "يا بلال أقم الصلاة أ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َ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ر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ِ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ح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ْ</a:t>
              </a:r>
              <a:r>
                <a:rPr kumimoji="0" lang="ar-S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نا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بها"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. </a:t>
              </a:r>
              <a:r>
                <a:rPr kumimoji="0" lang="ar-BH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(رواه أبو داود)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.</a:t>
              </a:r>
              <a:endPara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5" name="Parallelogram 39">
              <a:extLst>
                <a:ext uri="{FF2B5EF4-FFF2-40B4-BE49-F238E27FC236}">
                  <a16:creationId xmlns:a16="http://schemas.microsoft.com/office/drawing/2014/main" id="{22B453F0-18B0-4316-99BE-F36BE666D3A2}"/>
                </a:ext>
              </a:extLst>
            </p:cNvPr>
            <p:cNvSpPr/>
            <p:nvPr/>
          </p:nvSpPr>
          <p:spPr>
            <a:xfrm>
              <a:off x="7590860" y="2618225"/>
              <a:ext cx="3954228" cy="1395888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1 w 3401707"/>
                <a:gd name="connsiteY5" fmla="*/ 1221491 h 1364082"/>
                <a:gd name="connsiteX6" fmla="*/ 3206721 w 3401707"/>
                <a:gd name="connsiteY6" fmla="*/ 0 h 1364082"/>
                <a:gd name="connsiteX0" fmla="*/ 3206721 w 3371718"/>
                <a:gd name="connsiteY0" fmla="*/ 0 h 1364082"/>
                <a:gd name="connsiteX1" fmla="*/ 3371718 w 3371718"/>
                <a:gd name="connsiteY1" fmla="*/ 0 h 1364082"/>
                <a:gd name="connsiteX2" fmla="*/ 3060687 w 3371718"/>
                <a:gd name="connsiteY2" fmla="*/ 1364082 h 1364082"/>
                <a:gd name="connsiteX3" fmla="*/ 0 w 3371718"/>
                <a:gd name="connsiteY3" fmla="*/ 1364082 h 1364082"/>
                <a:gd name="connsiteX4" fmla="*/ 37796 w 3371718"/>
                <a:gd name="connsiteY4" fmla="*/ 1212899 h 1364082"/>
                <a:gd name="connsiteX5" fmla="*/ 2940981 w 3371718"/>
                <a:gd name="connsiteY5" fmla="*/ 1221491 h 1364082"/>
                <a:gd name="connsiteX6" fmla="*/ 3206721 w 3371718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8" h="1364082">
                  <a:moveTo>
                    <a:pt x="3206721" y="0"/>
                  </a:moveTo>
                  <a:lnTo>
                    <a:pt x="3371718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1" y="1221491"/>
                  </a:lnTo>
                  <a:cubicBezTo>
                    <a:pt x="3042056" y="817191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16" name="Parallelogram 39">
              <a:extLst>
                <a:ext uri="{FF2B5EF4-FFF2-40B4-BE49-F238E27FC236}">
                  <a16:creationId xmlns:a16="http://schemas.microsoft.com/office/drawing/2014/main" id="{500A841D-AB1F-4895-8A05-9041FC9F656A}"/>
                </a:ext>
              </a:extLst>
            </p:cNvPr>
            <p:cNvSpPr/>
            <p:nvPr/>
          </p:nvSpPr>
          <p:spPr>
            <a:xfrm rot="10800000">
              <a:off x="533801" y="2142478"/>
              <a:ext cx="3954228" cy="1395888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1 w 3401707"/>
                <a:gd name="connsiteY5" fmla="*/ 1221491 h 1364082"/>
                <a:gd name="connsiteX6" fmla="*/ 3206721 w 3401707"/>
                <a:gd name="connsiteY6" fmla="*/ 0 h 1364082"/>
                <a:gd name="connsiteX0" fmla="*/ 3206721 w 3371718"/>
                <a:gd name="connsiteY0" fmla="*/ 0 h 1364082"/>
                <a:gd name="connsiteX1" fmla="*/ 3371718 w 3371718"/>
                <a:gd name="connsiteY1" fmla="*/ 0 h 1364082"/>
                <a:gd name="connsiteX2" fmla="*/ 3060687 w 3371718"/>
                <a:gd name="connsiteY2" fmla="*/ 1364082 h 1364082"/>
                <a:gd name="connsiteX3" fmla="*/ 0 w 3371718"/>
                <a:gd name="connsiteY3" fmla="*/ 1364082 h 1364082"/>
                <a:gd name="connsiteX4" fmla="*/ 37796 w 3371718"/>
                <a:gd name="connsiteY4" fmla="*/ 1212899 h 1364082"/>
                <a:gd name="connsiteX5" fmla="*/ 2940981 w 3371718"/>
                <a:gd name="connsiteY5" fmla="*/ 1221491 h 1364082"/>
                <a:gd name="connsiteX6" fmla="*/ 3206721 w 3371718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8" h="1364082">
                  <a:moveTo>
                    <a:pt x="3206721" y="0"/>
                  </a:moveTo>
                  <a:lnTo>
                    <a:pt x="3371718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1" y="1221491"/>
                  </a:lnTo>
                  <a:cubicBezTo>
                    <a:pt x="3042056" y="817191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0" name="Group 336">
            <a:extLst>
              <a:ext uri="{FF2B5EF4-FFF2-40B4-BE49-F238E27FC236}">
                <a16:creationId xmlns:a16="http://schemas.microsoft.com/office/drawing/2014/main" id="{B5AB873B-88A6-4D7D-9DFB-616765ED81F0}"/>
              </a:ext>
            </a:extLst>
          </p:cNvPr>
          <p:cNvGrpSpPr/>
          <p:nvPr/>
        </p:nvGrpSpPr>
        <p:grpSpPr>
          <a:xfrm>
            <a:off x="8340746" y="3124429"/>
            <a:ext cx="3432874" cy="2710079"/>
            <a:chOff x="1822736" y="2564904"/>
            <a:chExt cx="1970137" cy="1415809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1" name="Rounded Rectangle 57">
              <a:extLst>
                <a:ext uri="{FF2B5EF4-FFF2-40B4-BE49-F238E27FC236}">
                  <a16:creationId xmlns:a16="http://schemas.microsoft.com/office/drawing/2014/main" id="{4E10E6D3-1A91-4BED-A190-B19C907D2EFB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من علامات لذ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ّ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ة العبادة ما يأتي:</a:t>
              </a:r>
            </a:p>
            <a:p>
              <a:pPr marL="0" marR="0" lvl="0" indent="0" algn="just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1- الاشتياق إلى لقاء الله تعالى.</a:t>
              </a:r>
            </a:p>
            <a:p>
              <a:pPr marL="0" marR="0" lvl="0" indent="0" algn="just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2- المبادرة إلى الطاعات.</a:t>
              </a:r>
            </a:p>
            <a:p>
              <a:pPr marL="0" marR="0" lvl="0" indent="0" algn="just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3- التحس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ّ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ر على فوت الطاعة.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وض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ّ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ح كل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ّ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علامة بإيجاز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en-US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2" name="Rounded Rectangle 9">
              <a:extLst>
                <a:ext uri="{FF2B5EF4-FFF2-40B4-BE49-F238E27FC236}">
                  <a16:creationId xmlns:a16="http://schemas.microsoft.com/office/drawing/2014/main" id="{06A6DD8F-5C81-468A-8961-76E1E1103D65}"/>
                </a:ext>
              </a:extLst>
            </p:cNvPr>
            <p:cNvSpPr/>
            <p:nvPr/>
          </p:nvSpPr>
          <p:spPr>
            <a:xfrm flipH="1">
              <a:off x="1822737" y="2575648"/>
              <a:ext cx="1538088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9" name="Plaque 28">
            <a:extLst>
              <a:ext uri="{FF2B5EF4-FFF2-40B4-BE49-F238E27FC236}">
                <a16:creationId xmlns:a16="http://schemas.microsoft.com/office/drawing/2014/main" id="{C78DE5C1-AC0F-4F03-B6AF-83B78B9DC182}"/>
              </a:ext>
            </a:extLst>
          </p:cNvPr>
          <p:cNvSpPr/>
          <p:nvPr/>
        </p:nvSpPr>
        <p:spPr>
          <a:xfrm>
            <a:off x="3406782" y="117281"/>
            <a:ext cx="1386222" cy="549066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نشاط 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Plaque 29">
            <a:extLst>
              <a:ext uri="{FF2B5EF4-FFF2-40B4-BE49-F238E27FC236}">
                <a16:creationId xmlns:a16="http://schemas.microsoft.com/office/drawing/2014/main" id="{F738368F-CFDB-4E9F-B043-9ADC54801D87}"/>
              </a:ext>
            </a:extLst>
          </p:cNvPr>
          <p:cNvSpPr/>
          <p:nvPr/>
        </p:nvSpPr>
        <p:spPr>
          <a:xfrm>
            <a:off x="3380188" y="114215"/>
            <a:ext cx="1386222" cy="549066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الإجابة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4F99BA-5E0B-48F4-8895-7789D0ABBA83}"/>
              </a:ext>
            </a:extLst>
          </p:cNvPr>
          <p:cNvGrpSpPr/>
          <p:nvPr/>
        </p:nvGrpSpPr>
        <p:grpSpPr>
          <a:xfrm>
            <a:off x="439581" y="2657652"/>
            <a:ext cx="7728025" cy="3760811"/>
            <a:chOff x="439582" y="2725892"/>
            <a:chExt cx="6987776" cy="3760811"/>
          </a:xfrm>
        </p:grpSpPr>
        <p:grpSp>
          <p:nvGrpSpPr>
            <p:cNvPr id="23" name="Group 54">
              <a:extLst>
                <a:ext uri="{FF2B5EF4-FFF2-40B4-BE49-F238E27FC236}">
                  <a16:creationId xmlns:a16="http://schemas.microsoft.com/office/drawing/2014/main" id="{D690D2FC-7C32-45A8-9505-F987F8E021F2}"/>
                </a:ext>
              </a:extLst>
            </p:cNvPr>
            <p:cNvGrpSpPr/>
            <p:nvPr/>
          </p:nvGrpSpPr>
          <p:grpSpPr>
            <a:xfrm rot="5400000">
              <a:off x="3407535" y="22010"/>
              <a:ext cx="1082306" cy="6957341"/>
              <a:chOff x="6658421" y="2752816"/>
              <a:chExt cx="1732384" cy="2988000"/>
            </a:xfrm>
          </p:grpSpPr>
          <p:sp>
            <p:nvSpPr>
              <p:cNvPr id="25" name="Rounded Rectangle 25">
                <a:extLst>
                  <a:ext uri="{FF2B5EF4-FFF2-40B4-BE49-F238E27FC236}">
                    <a16:creationId xmlns:a16="http://schemas.microsoft.com/office/drawing/2014/main" id="{09407EFF-C5EC-403F-AB82-6058788D6AC5}"/>
                  </a:ext>
                </a:extLst>
              </p:cNvPr>
              <p:cNvSpPr/>
              <p:nvPr/>
            </p:nvSpPr>
            <p:spPr>
              <a:xfrm>
                <a:off x="6872065" y="2752816"/>
                <a:ext cx="1440160" cy="749705"/>
              </a:xfrm>
              <a:prstGeom prst="roundRect">
                <a:avLst>
                  <a:gd name="adj" fmla="val 8069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6" name="Rounded Rectangle 5">
                <a:extLst>
                  <a:ext uri="{FF2B5EF4-FFF2-40B4-BE49-F238E27FC236}">
                    <a16:creationId xmlns:a16="http://schemas.microsoft.com/office/drawing/2014/main" id="{FD458BB8-7192-4E35-AF89-4CD431331525}"/>
                  </a:ext>
                </a:extLst>
              </p:cNvPr>
              <p:cNvSpPr/>
              <p:nvPr/>
            </p:nvSpPr>
            <p:spPr>
              <a:xfrm>
                <a:off x="6658421" y="2752816"/>
                <a:ext cx="1732384" cy="2988000"/>
              </a:xfrm>
              <a:custGeom>
                <a:avLst/>
                <a:gdLst/>
                <a:ahLst/>
                <a:cxnLst/>
                <a:rect l="l" t="t" r="r" b="b"/>
                <a:pathLst>
                  <a:path w="1732384" h="3096340">
                    <a:moveTo>
                      <a:pt x="85738" y="0"/>
                    </a:moveTo>
                    <a:lnTo>
                      <a:pt x="432048" y="0"/>
                    </a:lnTo>
                    <a:cubicBezTo>
                      <a:pt x="432048" y="238614"/>
                      <a:pt x="625482" y="432048"/>
                      <a:pt x="864096" y="432048"/>
                    </a:cubicBezTo>
                    <a:cubicBezTo>
                      <a:pt x="1102710" y="432048"/>
                      <a:pt x="1296144" y="238614"/>
                      <a:pt x="1296144" y="0"/>
                    </a:cubicBezTo>
                    <a:lnTo>
                      <a:pt x="1642454" y="0"/>
                    </a:lnTo>
                    <a:cubicBezTo>
                      <a:pt x="1689806" y="0"/>
                      <a:pt x="1728192" y="38386"/>
                      <a:pt x="1728192" y="85738"/>
                    </a:cubicBezTo>
                    <a:lnTo>
                      <a:pt x="1728192" y="721059"/>
                    </a:lnTo>
                    <a:cubicBezTo>
                      <a:pt x="1731471" y="727431"/>
                      <a:pt x="1732384" y="734520"/>
                      <a:pt x="1732384" y="741823"/>
                    </a:cubicBezTo>
                    <a:lnTo>
                      <a:pt x="1732384" y="2218518"/>
                    </a:lnTo>
                    <a:lnTo>
                      <a:pt x="1728192" y="2239282"/>
                    </a:lnTo>
                    <a:lnTo>
                      <a:pt x="1728192" y="3010602"/>
                    </a:lnTo>
                    <a:cubicBezTo>
                      <a:pt x="1728192" y="3057954"/>
                      <a:pt x="1689806" y="3096340"/>
                      <a:pt x="1642454" y="3096340"/>
                    </a:cubicBezTo>
                    <a:lnTo>
                      <a:pt x="85738" y="3096340"/>
                    </a:lnTo>
                    <a:cubicBezTo>
                      <a:pt x="38386" y="3096340"/>
                      <a:pt x="0" y="3057954"/>
                      <a:pt x="0" y="3010602"/>
                    </a:cubicBezTo>
                    <a:lnTo>
                      <a:pt x="0" y="1562433"/>
                    </a:lnTo>
                    <a:lnTo>
                      <a:pt x="0" y="1533907"/>
                    </a:lnTo>
                    <a:lnTo>
                      <a:pt x="0" y="85738"/>
                    </a:lnTo>
                    <a:cubicBezTo>
                      <a:pt x="0" y="38386"/>
                      <a:pt x="38386" y="0"/>
                      <a:pt x="857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27" name="Group 54">
              <a:extLst>
                <a:ext uri="{FF2B5EF4-FFF2-40B4-BE49-F238E27FC236}">
                  <a16:creationId xmlns:a16="http://schemas.microsoft.com/office/drawing/2014/main" id="{AD319F7E-EAF2-48B3-AF16-5D6F94408B4D}"/>
                </a:ext>
              </a:extLst>
            </p:cNvPr>
            <p:cNvGrpSpPr/>
            <p:nvPr/>
          </p:nvGrpSpPr>
          <p:grpSpPr>
            <a:xfrm rot="5400000">
              <a:off x="3387916" y="1265296"/>
              <a:ext cx="1082306" cy="6957341"/>
              <a:chOff x="6658421" y="2752816"/>
              <a:chExt cx="1732384" cy="2988000"/>
            </a:xfrm>
          </p:grpSpPr>
          <p:sp>
            <p:nvSpPr>
              <p:cNvPr id="28" name="Rounded Rectangle 25">
                <a:extLst>
                  <a:ext uri="{FF2B5EF4-FFF2-40B4-BE49-F238E27FC236}">
                    <a16:creationId xmlns:a16="http://schemas.microsoft.com/office/drawing/2014/main" id="{24C19452-9587-4A88-BD48-D96CDB147FAD}"/>
                  </a:ext>
                </a:extLst>
              </p:cNvPr>
              <p:cNvSpPr/>
              <p:nvPr/>
            </p:nvSpPr>
            <p:spPr>
              <a:xfrm>
                <a:off x="6872065" y="2752816"/>
                <a:ext cx="1440160" cy="749705"/>
              </a:xfrm>
              <a:prstGeom prst="roundRect">
                <a:avLst>
                  <a:gd name="adj" fmla="val 8069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1" name="Rounded Rectangle 5">
                <a:extLst>
                  <a:ext uri="{FF2B5EF4-FFF2-40B4-BE49-F238E27FC236}">
                    <a16:creationId xmlns:a16="http://schemas.microsoft.com/office/drawing/2014/main" id="{03E26B22-E7F1-4AAF-89FD-14D5B2FABA1E}"/>
                  </a:ext>
                </a:extLst>
              </p:cNvPr>
              <p:cNvSpPr/>
              <p:nvPr/>
            </p:nvSpPr>
            <p:spPr>
              <a:xfrm>
                <a:off x="6658421" y="2752816"/>
                <a:ext cx="1732384" cy="2988000"/>
              </a:xfrm>
              <a:custGeom>
                <a:avLst/>
                <a:gdLst/>
                <a:ahLst/>
                <a:cxnLst/>
                <a:rect l="l" t="t" r="r" b="b"/>
                <a:pathLst>
                  <a:path w="1732384" h="3096340">
                    <a:moveTo>
                      <a:pt x="85738" y="0"/>
                    </a:moveTo>
                    <a:lnTo>
                      <a:pt x="432048" y="0"/>
                    </a:lnTo>
                    <a:cubicBezTo>
                      <a:pt x="432048" y="238614"/>
                      <a:pt x="625482" y="432048"/>
                      <a:pt x="864096" y="432048"/>
                    </a:cubicBezTo>
                    <a:cubicBezTo>
                      <a:pt x="1102710" y="432048"/>
                      <a:pt x="1296144" y="238614"/>
                      <a:pt x="1296144" y="0"/>
                    </a:cubicBezTo>
                    <a:lnTo>
                      <a:pt x="1642454" y="0"/>
                    </a:lnTo>
                    <a:cubicBezTo>
                      <a:pt x="1689806" y="0"/>
                      <a:pt x="1728192" y="38386"/>
                      <a:pt x="1728192" y="85738"/>
                    </a:cubicBezTo>
                    <a:lnTo>
                      <a:pt x="1728192" y="721059"/>
                    </a:lnTo>
                    <a:cubicBezTo>
                      <a:pt x="1731471" y="727431"/>
                      <a:pt x="1732384" y="734520"/>
                      <a:pt x="1732384" y="741823"/>
                    </a:cubicBezTo>
                    <a:lnTo>
                      <a:pt x="1732384" y="2218518"/>
                    </a:lnTo>
                    <a:lnTo>
                      <a:pt x="1728192" y="2239282"/>
                    </a:lnTo>
                    <a:lnTo>
                      <a:pt x="1728192" y="3010602"/>
                    </a:lnTo>
                    <a:cubicBezTo>
                      <a:pt x="1728192" y="3057954"/>
                      <a:pt x="1689806" y="3096340"/>
                      <a:pt x="1642454" y="3096340"/>
                    </a:cubicBezTo>
                    <a:lnTo>
                      <a:pt x="85738" y="3096340"/>
                    </a:lnTo>
                    <a:cubicBezTo>
                      <a:pt x="38386" y="3096340"/>
                      <a:pt x="0" y="3057954"/>
                      <a:pt x="0" y="3010602"/>
                    </a:cubicBezTo>
                    <a:lnTo>
                      <a:pt x="0" y="1562433"/>
                    </a:lnTo>
                    <a:lnTo>
                      <a:pt x="0" y="1533907"/>
                    </a:lnTo>
                    <a:lnTo>
                      <a:pt x="0" y="85738"/>
                    </a:lnTo>
                    <a:cubicBezTo>
                      <a:pt x="0" y="38386"/>
                      <a:pt x="38386" y="0"/>
                      <a:pt x="857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32" name="Group 54">
              <a:extLst>
                <a:ext uri="{FF2B5EF4-FFF2-40B4-BE49-F238E27FC236}">
                  <a16:creationId xmlns:a16="http://schemas.microsoft.com/office/drawing/2014/main" id="{55955BC5-DDF2-4C35-9E8D-CF322E2355C4}"/>
                </a:ext>
              </a:extLst>
            </p:cNvPr>
            <p:cNvGrpSpPr/>
            <p:nvPr/>
          </p:nvGrpSpPr>
          <p:grpSpPr>
            <a:xfrm rot="5400000">
              <a:off x="3377100" y="2466879"/>
              <a:ext cx="1082306" cy="6957341"/>
              <a:chOff x="6658421" y="2752816"/>
              <a:chExt cx="1732384" cy="2988000"/>
            </a:xfrm>
          </p:grpSpPr>
          <p:sp>
            <p:nvSpPr>
              <p:cNvPr id="33" name="Rounded Rectangle 25">
                <a:extLst>
                  <a:ext uri="{FF2B5EF4-FFF2-40B4-BE49-F238E27FC236}">
                    <a16:creationId xmlns:a16="http://schemas.microsoft.com/office/drawing/2014/main" id="{92D762F6-3D6A-42A3-8DA8-AF09B1104253}"/>
                  </a:ext>
                </a:extLst>
              </p:cNvPr>
              <p:cNvSpPr/>
              <p:nvPr/>
            </p:nvSpPr>
            <p:spPr>
              <a:xfrm>
                <a:off x="6872065" y="2752816"/>
                <a:ext cx="1440160" cy="749705"/>
              </a:xfrm>
              <a:prstGeom prst="roundRect">
                <a:avLst>
                  <a:gd name="adj" fmla="val 8069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4" name="Rounded Rectangle 5">
                <a:extLst>
                  <a:ext uri="{FF2B5EF4-FFF2-40B4-BE49-F238E27FC236}">
                    <a16:creationId xmlns:a16="http://schemas.microsoft.com/office/drawing/2014/main" id="{1AAAF99F-BF8C-49D0-9129-231E1AC38F76}"/>
                  </a:ext>
                </a:extLst>
              </p:cNvPr>
              <p:cNvSpPr/>
              <p:nvPr/>
            </p:nvSpPr>
            <p:spPr>
              <a:xfrm>
                <a:off x="6658421" y="2752816"/>
                <a:ext cx="1732384" cy="2988000"/>
              </a:xfrm>
              <a:custGeom>
                <a:avLst/>
                <a:gdLst/>
                <a:ahLst/>
                <a:cxnLst/>
                <a:rect l="l" t="t" r="r" b="b"/>
                <a:pathLst>
                  <a:path w="1732384" h="3096340">
                    <a:moveTo>
                      <a:pt x="85738" y="0"/>
                    </a:moveTo>
                    <a:lnTo>
                      <a:pt x="432048" y="0"/>
                    </a:lnTo>
                    <a:cubicBezTo>
                      <a:pt x="432048" y="238614"/>
                      <a:pt x="625482" y="432048"/>
                      <a:pt x="864096" y="432048"/>
                    </a:cubicBezTo>
                    <a:cubicBezTo>
                      <a:pt x="1102710" y="432048"/>
                      <a:pt x="1296144" y="238614"/>
                      <a:pt x="1296144" y="0"/>
                    </a:cubicBezTo>
                    <a:lnTo>
                      <a:pt x="1642454" y="0"/>
                    </a:lnTo>
                    <a:cubicBezTo>
                      <a:pt x="1689806" y="0"/>
                      <a:pt x="1728192" y="38386"/>
                      <a:pt x="1728192" y="85738"/>
                    </a:cubicBezTo>
                    <a:lnTo>
                      <a:pt x="1728192" y="721059"/>
                    </a:lnTo>
                    <a:cubicBezTo>
                      <a:pt x="1731471" y="727431"/>
                      <a:pt x="1732384" y="734520"/>
                      <a:pt x="1732384" y="741823"/>
                    </a:cubicBezTo>
                    <a:lnTo>
                      <a:pt x="1732384" y="2218518"/>
                    </a:lnTo>
                    <a:lnTo>
                      <a:pt x="1728192" y="2239282"/>
                    </a:lnTo>
                    <a:lnTo>
                      <a:pt x="1728192" y="3010602"/>
                    </a:lnTo>
                    <a:cubicBezTo>
                      <a:pt x="1728192" y="3057954"/>
                      <a:pt x="1689806" y="3096340"/>
                      <a:pt x="1642454" y="3096340"/>
                    </a:cubicBezTo>
                    <a:lnTo>
                      <a:pt x="85738" y="3096340"/>
                    </a:lnTo>
                    <a:cubicBezTo>
                      <a:pt x="38386" y="3096340"/>
                      <a:pt x="0" y="3057954"/>
                      <a:pt x="0" y="3010602"/>
                    </a:cubicBezTo>
                    <a:lnTo>
                      <a:pt x="0" y="1562433"/>
                    </a:lnTo>
                    <a:lnTo>
                      <a:pt x="0" y="1533907"/>
                    </a:lnTo>
                    <a:lnTo>
                      <a:pt x="0" y="85738"/>
                    </a:lnTo>
                    <a:cubicBezTo>
                      <a:pt x="0" y="38386"/>
                      <a:pt x="38386" y="0"/>
                      <a:pt x="857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1B272FC-2154-45A0-851A-A39615DABBD9}"/>
                </a:ext>
              </a:extLst>
            </p:cNvPr>
            <p:cNvSpPr/>
            <p:nvPr/>
          </p:nvSpPr>
          <p:spPr>
            <a:xfrm>
              <a:off x="6895289" y="3228157"/>
              <a:ext cx="3305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ar-SA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5561934-94FB-4C14-82C5-7DE8CFA80D5E}"/>
                </a:ext>
              </a:extLst>
            </p:cNvPr>
            <p:cNvSpPr/>
            <p:nvPr/>
          </p:nvSpPr>
          <p:spPr>
            <a:xfrm>
              <a:off x="6868041" y="4590049"/>
              <a:ext cx="386726" cy="521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ar-SA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B6D92A6-49A7-4C77-8524-6FC245FA752A}"/>
                </a:ext>
              </a:extLst>
            </p:cNvPr>
            <p:cNvSpPr/>
            <p:nvPr/>
          </p:nvSpPr>
          <p:spPr>
            <a:xfrm>
              <a:off x="6868040" y="5663884"/>
              <a:ext cx="38504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ar-SA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A8EB75-22E3-480E-8AEC-7E4E96DA68EE}"/>
                </a:ext>
              </a:extLst>
            </p:cNvPr>
            <p:cNvSpPr/>
            <p:nvPr/>
          </p:nvSpPr>
          <p:spPr>
            <a:xfrm>
              <a:off x="4546888" y="2725892"/>
              <a:ext cx="2757485" cy="4616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lvl="0" algn="justLow" rtl="1"/>
              <a:r>
                <a:rPr lang="ar-SA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  الاشتياق إلى لقاء الله تعالى</a:t>
              </a:r>
              <a:r>
                <a:rPr lang="ar-B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  <a:endPara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5040092-89A1-4CA6-AE25-6F292A6BF6AC}"/>
                </a:ext>
              </a:extLst>
            </p:cNvPr>
            <p:cNvSpPr/>
            <p:nvPr/>
          </p:nvSpPr>
          <p:spPr>
            <a:xfrm>
              <a:off x="4616739" y="4001016"/>
              <a:ext cx="2472152" cy="4616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lvl="0" algn="justLow" rtl="1"/>
              <a:r>
                <a:rPr lang="ar-SA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  المبادر</a:t>
              </a:r>
              <a:r>
                <a:rPr lang="ar-B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ة </a:t>
              </a:r>
              <a:r>
                <a:rPr lang="ar-SA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إلى الطاعات</a:t>
              </a:r>
              <a:r>
                <a:rPr lang="ar-B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  <a:r>
                <a:rPr lang="ar-SA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B9D5EDD-1CD9-467B-85FE-21DC8A928F1F}"/>
                </a:ext>
              </a:extLst>
            </p:cNvPr>
            <p:cNvSpPr/>
            <p:nvPr/>
          </p:nvSpPr>
          <p:spPr>
            <a:xfrm>
              <a:off x="4499720" y="5166697"/>
              <a:ext cx="2706189" cy="4616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lvl="0" algn="justLow" rtl="1"/>
              <a:r>
                <a:rPr lang="ar-SA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  التحس</a:t>
              </a:r>
              <a:r>
                <a:rPr lang="ar-B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ّ</a:t>
              </a:r>
              <a:r>
                <a:rPr lang="ar-SA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ر على فوت الطاعة</a:t>
              </a:r>
              <a:r>
                <a:rPr lang="ar-B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  <a:r>
                <a:rPr lang="ar-SA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5E7CFB9-0351-4A92-99B3-8DCEF9356E91}"/>
              </a:ext>
            </a:extLst>
          </p:cNvPr>
          <p:cNvSpPr/>
          <p:nvPr/>
        </p:nvSpPr>
        <p:spPr>
          <a:xfrm>
            <a:off x="470016" y="3125096"/>
            <a:ext cx="6568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فالمؤمن عندما يؤدي ما فرضه الله عليه من عبادات كالصلاة والصيام والزكاة على الوجه الذي يرضاه سبحانه 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يشتاق إلى لقاء الله تعالى.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4F152B-152A-48E4-92DB-1E219CDA639E}"/>
              </a:ext>
            </a:extLst>
          </p:cNvPr>
          <p:cNvSpPr/>
          <p:nvPr/>
        </p:nvSpPr>
        <p:spPr>
          <a:xfrm>
            <a:off x="470016" y="4358815"/>
            <a:ext cx="6535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تكون المبادرة في الطاعات بالمحافظة عليها والاستزادة منها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المسارعة إليها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وأدائها في أول وقتها وعدم تأخيرها، 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9A389AB-6C03-4181-9D4D-F621521530F2}"/>
              </a:ext>
            </a:extLst>
          </p:cNvPr>
          <p:cNvSpPr/>
          <p:nvPr/>
        </p:nvSpPr>
        <p:spPr>
          <a:xfrm>
            <a:off x="470016" y="5590315"/>
            <a:ext cx="6535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يكون التحس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 على فوت الطاعة 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بالندم 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والبكاء على التقصير في ذلك والاجتهاد في تعويض ما فات. 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Rectangle: Rounded Corners 101">
            <a:extLst>
              <a:ext uri="{FF2B5EF4-FFF2-40B4-BE49-F238E27FC236}">
                <a16:creationId xmlns:a16="http://schemas.microsoft.com/office/drawing/2014/main" id="{8E9CC181-485A-4961-A22D-079E7F273726}"/>
              </a:ext>
            </a:extLst>
          </p:cNvPr>
          <p:cNvSpPr/>
          <p:nvPr/>
        </p:nvSpPr>
        <p:spPr>
          <a:xfrm>
            <a:off x="130317" y="76478"/>
            <a:ext cx="2097946" cy="4616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العبادة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دين 101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729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0" grpId="0"/>
      <p:bldP spid="11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07F9A73-C1CB-4791-B49B-F46F9C279672}"/>
              </a:ext>
            </a:extLst>
          </p:cNvPr>
          <p:cNvGrpSpPr/>
          <p:nvPr/>
        </p:nvGrpSpPr>
        <p:grpSpPr>
          <a:xfrm>
            <a:off x="6958738" y="80740"/>
            <a:ext cx="4814881" cy="792820"/>
            <a:chOff x="6630373" y="76055"/>
            <a:chExt cx="4814881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Rounded Rectangle 1032">
              <a:extLst>
                <a:ext uri="{FF2B5EF4-FFF2-40B4-BE49-F238E27FC236}">
                  <a16:creationId xmlns:a16="http://schemas.microsoft.com/office/drawing/2014/main" id="{C28D560F-14C0-483C-9F25-8FED668E467D}"/>
                </a:ext>
              </a:extLst>
            </p:cNvPr>
            <p:cNvSpPr/>
            <p:nvPr/>
          </p:nvSpPr>
          <p:spPr>
            <a:xfrm flipH="1">
              <a:off x="6630373" y="87360"/>
              <a:ext cx="4814881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       لذ</a:t>
              </a:r>
              <a:r>
                <a:rPr kumimoji="0" lang="ar-BH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ّ</a:t>
              </a: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ة العبادة 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6" name="Rounded Rectangle 1032">
              <a:extLst>
                <a:ext uri="{FF2B5EF4-FFF2-40B4-BE49-F238E27FC236}">
                  <a16:creationId xmlns:a16="http://schemas.microsoft.com/office/drawing/2014/main" id="{7B763B0B-94FC-41DE-9D2A-00F3E809A600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7" name="Star: 24 Points 6">
              <a:extLst>
                <a:ext uri="{FF2B5EF4-FFF2-40B4-BE49-F238E27FC236}">
                  <a16:creationId xmlns:a16="http://schemas.microsoft.com/office/drawing/2014/main" id="{406F161A-0157-4C66-AF89-84F44E9AC31D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3AFED9-786E-44E3-A8BD-9CEF4C52153F}"/>
              </a:ext>
            </a:extLst>
          </p:cNvPr>
          <p:cNvGrpSpPr/>
          <p:nvPr/>
        </p:nvGrpSpPr>
        <p:grpSpPr>
          <a:xfrm>
            <a:off x="2780197" y="900943"/>
            <a:ext cx="6631605" cy="1394939"/>
            <a:chOff x="533801" y="2098358"/>
            <a:chExt cx="11011287" cy="1915755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FE344CE5-EC31-4084-B71D-2AF231C05F92}"/>
                </a:ext>
              </a:extLst>
            </p:cNvPr>
            <p:cNvSpPr/>
            <p:nvPr/>
          </p:nvSpPr>
          <p:spPr>
            <a:xfrm>
              <a:off x="7953357" y="2098358"/>
              <a:ext cx="3017151" cy="116364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14" name="Parallelogram 67">
              <a:extLst>
                <a:ext uri="{FF2B5EF4-FFF2-40B4-BE49-F238E27FC236}">
                  <a16:creationId xmlns:a16="http://schemas.microsoft.com/office/drawing/2014/main" id="{F1E714E0-C2D7-4C4A-B82A-CC421ABEB755}"/>
                </a:ext>
              </a:extLst>
            </p:cNvPr>
            <p:cNvSpPr/>
            <p:nvPr/>
          </p:nvSpPr>
          <p:spPr>
            <a:xfrm>
              <a:off x="776733" y="2380351"/>
              <a:ext cx="10525423" cy="1395888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</a:t>
              </a:r>
              <a:r>
                <a:rPr kumimoji="0" lang="ar-SA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مواقف تدل</a:t>
              </a:r>
              <a:r>
                <a:rPr kumimoji="0" lang="ar-BH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ّ</a:t>
              </a:r>
              <a:r>
                <a:rPr kumimoji="0" lang="ar-SA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على علامات لذ</a:t>
              </a:r>
              <a:r>
                <a:rPr kumimoji="0" lang="ar-BH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ّ</a:t>
              </a:r>
              <a:r>
                <a:rPr kumimoji="0" lang="ar-SA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ة العباد</a:t>
              </a:r>
              <a:r>
                <a:rPr kumimoji="0" lang="ar-BH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ة</a:t>
              </a:r>
              <a:endPara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  <p:sp>
          <p:nvSpPr>
            <p:cNvPr id="15" name="Parallelogram 39">
              <a:extLst>
                <a:ext uri="{FF2B5EF4-FFF2-40B4-BE49-F238E27FC236}">
                  <a16:creationId xmlns:a16="http://schemas.microsoft.com/office/drawing/2014/main" id="{22B453F0-18B0-4316-99BE-F36BE666D3A2}"/>
                </a:ext>
              </a:extLst>
            </p:cNvPr>
            <p:cNvSpPr/>
            <p:nvPr/>
          </p:nvSpPr>
          <p:spPr>
            <a:xfrm>
              <a:off x="7590860" y="2618225"/>
              <a:ext cx="3954228" cy="1395888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1 w 3401707"/>
                <a:gd name="connsiteY5" fmla="*/ 1221491 h 1364082"/>
                <a:gd name="connsiteX6" fmla="*/ 3206721 w 3401707"/>
                <a:gd name="connsiteY6" fmla="*/ 0 h 1364082"/>
                <a:gd name="connsiteX0" fmla="*/ 3206721 w 3371718"/>
                <a:gd name="connsiteY0" fmla="*/ 0 h 1364082"/>
                <a:gd name="connsiteX1" fmla="*/ 3371718 w 3371718"/>
                <a:gd name="connsiteY1" fmla="*/ 0 h 1364082"/>
                <a:gd name="connsiteX2" fmla="*/ 3060687 w 3371718"/>
                <a:gd name="connsiteY2" fmla="*/ 1364082 h 1364082"/>
                <a:gd name="connsiteX3" fmla="*/ 0 w 3371718"/>
                <a:gd name="connsiteY3" fmla="*/ 1364082 h 1364082"/>
                <a:gd name="connsiteX4" fmla="*/ 37796 w 3371718"/>
                <a:gd name="connsiteY4" fmla="*/ 1212899 h 1364082"/>
                <a:gd name="connsiteX5" fmla="*/ 2940981 w 3371718"/>
                <a:gd name="connsiteY5" fmla="*/ 1221491 h 1364082"/>
                <a:gd name="connsiteX6" fmla="*/ 3206721 w 3371718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8" h="1364082">
                  <a:moveTo>
                    <a:pt x="3206721" y="0"/>
                  </a:moveTo>
                  <a:lnTo>
                    <a:pt x="3371718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1" y="1221491"/>
                  </a:lnTo>
                  <a:cubicBezTo>
                    <a:pt x="3042056" y="817191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16" name="Parallelogram 39">
              <a:extLst>
                <a:ext uri="{FF2B5EF4-FFF2-40B4-BE49-F238E27FC236}">
                  <a16:creationId xmlns:a16="http://schemas.microsoft.com/office/drawing/2014/main" id="{500A841D-AB1F-4895-8A05-9041FC9F656A}"/>
                </a:ext>
              </a:extLst>
            </p:cNvPr>
            <p:cNvSpPr/>
            <p:nvPr/>
          </p:nvSpPr>
          <p:spPr>
            <a:xfrm rot="10800000">
              <a:off x="533801" y="2142478"/>
              <a:ext cx="3954228" cy="1395888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1 w 3401707"/>
                <a:gd name="connsiteY5" fmla="*/ 1221491 h 1364082"/>
                <a:gd name="connsiteX6" fmla="*/ 3206721 w 3401707"/>
                <a:gd name="connsiteY6" fmla="*/ 0 h 1364082"/>
                <a:gd name="connsiteX0" fmla="*/ 3206721 w 3371718"/>
                <a:gd name="connsiteY0" fmla="*/ 0 h 1364082"/>
                <a:gd name="connsiteX1" fmla="*/ 3371718 w 3371718"/>
                <a:gd name="connsiteY1" fmla="*/ 0 h 1364082"/>
                <a:gd name="connsiteX2" fmla="*/ 3060687 w 3371718"/>
                <a:gd name="connsiteY2" fmla="*/ 1364082 h 1364082"/>
                <a:gd name="connsiteX3" fmla="*/ 0 w 3371718"/>
                <a:gd name="connsiteY3" fmla="*/ 1364082 h 1364082"/>
                <a:gd name="connsiteX4" fmla="*/ 37796 w 3371718"/>
                <a:gd name="connsiteY4" fmla="*/ 1212899 h 1364082"/>
                <a:gd name="connsiteX5" fmla="*/ 2940981 w 3371718"/>
                <a:gd name="connsiteY5" fmla="*/ 1221491 h 1364082"/>
                <a:gd name="connsiteX6" fmla="*/ 3206721 w 3371718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8" h="1364082">
                  <a:moveTo>
                    <a:pt x="3206721" y="0"/>
                  </a:moveTo>
                  <a:lnTo>
                    <a:pt x="3371718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1" y="1221491"/>
                  </a:lnTo>
                  <a:cubicBezTo>
                    <a:pt x="3042056" y="817191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5E7CFB9-0351-4A92-99B3-8DCEF9356E91}"/>
              </a:ext>
            </a:extLst>
          </p:cNvPr>
          <p:cNvSpPr/>
          <p:nvPr/>
        </p:nvSpPr>
        <p:spPr>
          <a:xfrm>
            <a:off x="2577946" y="3044956"/>
            <a:ext cx="6043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E733BD-CC7F-474B-98E5-4D7214F846A0}"/>
              </a:ext>
            </a:extLst>
          </p:cNvPr>
          <p:cNvGrpSpPr/>
          <p:nvPr/>
        </p:nvGrpSpPr>
        <p:grpSpPr>
          <a:xfrm>
            <a:off x="490393" y="2387775"/>
            <a:ext cx="11424938" cy="3760811"/>
            <a:chOff x="1141749" y="2387775"/>
            <a:chExt cx="9719649" cy="376081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44F99BA-5E0B-48F4-8895-7789D0ABBA83}"/>
                </a:ext>
              </a:extLst>
            </p:cNvPr>
            <p:cNvGrpSpPr/>
            <p:nvPr/>
          </p:nvGrpSpPr>
          <p:grpSpPr>
            <a:xfrm>
              <a:off x="1141749" y="2387775"/>
              <a:ext cx="9719649" cy="3760811"/>
              <a:chOff x="339993" y="2725892"/>
              <a:chExt cx="7087365" cy="3760811"/>
            </a:xfrm>
          </p:grpSpPr>
          <p:grpSp>
            <p:nvGrpSpPr>
              <p:cNvPr id="23" name="Group 54">
                <a:extLst>
                  <a:ext uri="{FF2B5EF4-FFF2-40B4-BE49-F238E27FC236}">
                    <a16:creationId xmlns:a16="http://schemas.microsoft.com/office/drawing/2014/main" id="{D690D2FC-7C32-45A8-9505-F987F8E021F2}"/>
                  </a:ext>
                </a:extLst>
              </p:cNvPr>
              <p:cNvGrpSpPr/>
              <p:nvPr/>
            </p:nvGrpSpPr>
            <p:grpSpPr>
              <a:xfrm rot="5400000">
                <a:off x="3342524" y="-43000"/>
                <a:ext cx="1082306" cy="7087363"/>
                <a:chOff x="6658422" y="2752816"/>
                <a:chExt cx="1732384" cy="3043841"/>
              </a:xfrm>
            </p:grpSpPr>
            <p:sp>
              <p:nvSpPr>
                <p:cNvPr id="25" name="Rounded Rectangle 25">
                  <a:extLst>
                    <a:ext uri="{FF2B5EF4-FFF2-40B4-BE49-F238E27FC236}">
                      <a16:creationId xmlns:a16="http://schemas.microsoft.com/office/drawing/2014/main" id="{09407EFF-C5EC-403F-AB82-6058788D6AC5}"/>
                    </a:ext>
                  </a:extLst>
                </p:cNvPr>
                <p:cNvSpPr/>
                <p:nvPr/>
              </p:nvSpPr>
              <p:spPr>
                <a:xfrm>
                  <a:off x="6872065" y="2752816"/>
                  <a:ext cx="1440160" cy="749705"/>
                </a:xfrm>
                <a:prstGeom prst="roundRect">
                  <a:avLst>
                    <a:gd name="adj" fmla="val 8069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6" name="Rounded Rectangle 5">
                  <a:extLst>
                    <a:ext uri="{FF2B5EF4-FFF2-40B4-BE49-F238E27FC236}">
                      <a16:creationId xmlns:a16="http://schemas.microsoft.com/office/drawing/2014/main" id="{FD458BB8-7192-4E35-AF89-4CD431331525}"/>
                    </a:ext>
                  </a:extLst>
                </p:cNvPr>
                <p:cNvSpPr/>
                <p:nvPr/>
              </p:nvSpPr>
              <p:spPr>
                <a:xfrm>
                  <a:off x="6658422" y="2752816"/>
                  <a:ext cx="1732384" cy="3043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384" h="3096340">
                      <a:moveTo>
                        <a:pt x="85738" y="0"/>
                      </a:moveTo>
                      <a:lnTo>
                        <a:pt x="432048" y="0"/>
                      </a:lnTo>
                      <a:cubicBezTo>
                        <a:pt x="432048" y="238614"/>
                        <a:pt x="625482" y="432048"/>
                        <a:pt x="864096" y="432048"/>
                      </a:cubicBezTo>
                      <a:cubicBezTo>
                        <a:pt x="1102710" y="432048"/>
                        <a:pt x="1296144" y="238614"/>
                        <a:pt x="1296144" y="0"/>
                      </a:cubicBezTo>
                      <a:lnTo>
                        <a:pt x="1642454" y="0"/>
                      </a:lnTo>
                      <a:cubicBezTo>
                        <a:pt x="1689806" y="0"/>
                        <a:pt x="1728192" y="38386"/>
                        <a:pt x="1728192" y="85738"/>
                      </a:cubicBezTo>
                      <a:lnTo>
                        <a:pt x="1728192" y="721059"/>
                      </a:lnTo>
                      <a:cubicBezTo>
                        <a:pt x="1731471" y="727431"/>
                        <a:pt x="1732384" y="734520"/>
                        <a:pt x="1732384" y="741823"/>
                      </a:cubicBezTo>
                      <a:lnTo>
                        <a:pt x="1732384" y="2218518"/>
                      </a:lnTo>
                      <a:lnTo>
                        <a:pt x="1728192" y="2239282"/>
                      </a:lnTo>
                      <a:lnTo>
                        <a:pt x="1728192" y="3010602"/>
                      </a:lnTo>
                      <a:cubicBezTo>
                        <a:pt x="1728192" y="3057954"/>
                        <a:pt x="1689806" y="3096340"/>
                        <a:pt x="1642454" y="3096340"/>
                      </a:cubicBezTo>
                      <a:lnTo>
                        <a:pt x="85738" y="3096340"/>
                      </a:lnTo>
                      <a:cubicBezTo>
                        <a:pt x="38386" y="3096340"/>
                        <a:pt x="0" y="3057954"/>
                        <a:pt x="0" y="3010602"/>
                      </a:cubicBezTo>
                      <a:lnTo>
                        <a:pt x="0" y="1562433"/>
                      </a:lnTo>
                      <a:lnTo>
                        <a:pt x="0" y="1533907"/>
                      </a:lnTo>
                      <a:lnTo>
                        <a:pt x="0" y="85738"/>
                      </a:lnTo>
                      <a:cubicBezTo>
                        <a:pt x="0" y="38386"/>
                        <a:pt x="38386" y="0"/>
                        <a:pt x="8573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grpSp>
            <p:nvGrpSpPr>
              <p:cNvPr id="27" name="Group 54">
                <a:extLst>
                  <a:ext uri="{FF2B5EF4-FFF2-40B4-BE49-F238E27FC236}">
                    <a16:creationId xmlns:a16="http://schemas.microsoft.com/office/drawing/2014/main" id="{AD319F7E-EAF2-48B3-AF16-5D6F94408B4D}"/>
                  </a:ext>
                </a:extLst>
              </p:cNvPr>
              <p:cNvGrpSpPr/>
              <p:nvPr/>
            </p:nvGrpSpPr>
            <p:grpSpPr>
              <a:xfrm rot="5400000">
                <a:off x="3332713" y="1210094"/>
                <a:ext cx="1082306" cy="7067746"/>
                <a:chOff x="6658421" y="2752816"/>
                <a:chExt cx="1732384" cy="3035416"/>
              </a:xfrm>
            </p:grpSpPr>
            <p:sp>
              <p:nvSpPr>
                <p:cNvPr id="28" name="Rounded Rectangle 25">
                  <a:extLst>
                    <a:ext uri="{FF2B5EF4-FFF2-40B4-BE49-F238E27FC236}">
                      <a16:creationId xmlns:a16="http://schemas.microsoft.com/office/drawing/2014/main" id="{24C19452-9587-4A88-BD48-D96CDB147FAD}"/>
                    </a:ext>
                  </a:extLst>
                </p:cNvPr>
                <p:cNvSpPr/>
                <p:nvPr/>
              </p:nvSpPr>
              <p:spPr>
                <a:xfrm>
                  <a:off x="6872065" y="2752816"/>
                  <a:ext cx="1440160" cy="749705"/>
                </a:xfrm>
                <a:prstGeom prst="roundRect">
                  <a:avLst>
                    <a:gd name="adj" fmla="val 8069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31" name="Rounded Rectangle 5">
                  <a:extLst>
                    <a:ext uri="{FF2B5EF4-FFF2-40B4-BE49-F238E27FC236}">
                      <a16:creationId xmlns:a16="http://schemas.microsoft.com/office/drawing/2014/main" id="{03E26B22-E7F1-4AAF-89FD-14D5B2FABA1E}"/>
                    </a:ext>
                  </a:extLst>
                </p:cNvPr>
                <p:cNvSpPr/>
                <p:nvPr/>
              </p:nvSpPr>
              <p:spPr>
                <a:xfrm>
                  <a:off x="6658421" y="2752816"/>
                  <a:ext cx="1732384" cy="3035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384" h="3096340">
                      <a:moveTo>
                        <a:pt x="85738" y="0"/>
                      </a:moveTo>
                      <a:lnTo>
                        <a:pt x="432048" y="0"/>
                      </a:lnTo>
                      <a:cubicBezTo>
                        <a:pt x="432048" y="238614"/>
                        <a:pt x="625482" y="432048"/>
                        <a:pt x="864096" y="432048"/>
                      </a:cubicBezTo>
                      <a:cubicBezTo>
                        <a:pt x="1102710" y="432048"/>
                        <a:pt x="1296144" y="238614"/>
                        <a:pt x="1296144" y="0"/>
                      </a:cubicBezTo>
                      <a:lnTo>
                        <a:pt x="1642454" y="0"/>
                      </a:lnTo>
                      <a:cubicBezTo>
                        <a:pt x="1689806" y="0"/>
                        <a:pt x="1728192" y="38386"/>
                        <a:pt x="1728192" y="85738"/>
                      </a:cubicBezTo>
                      <a:lnTo>
                        <a:pt x="1728192" y="721059"/>
                      </a:lnTo>
                      <a:cubicBezTo>
                        <a:pt x="1731471" y="727431"/>
                        <a:pt x="1732384" y="734520"/>
                        <a:pt x="1732384" y="741823"/>
                      </a:cubicBezTo>
                      <a:lnTo>
                        <a:pt x="1732384" y="2218518"/>
                      </a:lnTo>
                      <a:lnTo>
                        <a:pt x="1728192" y="2239282"/>
                      </a:lnTo>
                      <a:lnTo>
                        <a:pt x="1728192" y="3010602"/>
                      </a:lnTo>
                      <a:cubicBezTo>
                        <a:pt x="1728192" y="3057954"/>
                        <a:pt x="1689806" y="3096340"/>
                        <a:pt x="1642454" y="3096340"/>
                      </a:cubicBezTo>
                      <a:lnTo>
                        <a:pt x="85738" y="3096340"/>
                      </a:lnTo>
                      <a:cubicBezTo>
                        <a:pt x="38386" y="3096340"/>
                        <a:pt x="0" y="3057954"/>
                        <a:pt x="0" y="3010602"/>
                      </a:cubicBezTo>
                      <a:lnTo>
                        <a:pt x="0" y="1562433"/>
                      </a:lnTo>
                      <a:lnTo>
                        <a:pt x="0" y="1533907"/>
                      </a:lnTo>
                      <a:lnTo>
                        <a:pt x="0" y="85738"/>
                      </a:lnTo>
                      <a:cubicBezTo>
                        <a:pt x="0" y="38386"/>
                        <a:pt x="38386" y="0"/>
                        <a:pt x="8573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grpSp>
            <p:nvGrpSpPr>
              <p:cNvPr id="32" name="Group 54">
                <a:extLst>
                  <a:ext uri="{FF2B5EF4-FFF2-40B4-BE49-F238E27FC236}">
                    <a16:creationId xmlns:a16="http://schemas.microsoft.com/office/drawing/2014/main" id="{55955BC5-DDF2-4C35-9E8D-CF322E2355C4}"/>
                  </a:ext>
                </a:extLst>
              </p:cNvPr>
              <p:cNvGrpSpPr/>
              <p:nvPr/>
            </p:nvGrpSpPr>
            <p:grpSpPr>
              <a:xfrm rot="5400000">
                <a:off x="3327306" y="2417085"/>
                <a:ext cx="1082306" cy="7056930"/>
                <a:chOff x="6658421" y="2752816"/>
                <a:chExt cx="1732384" cy="3030771"/>
              </a:xfrm>
            </p:grpSpPr>
            <p:sp>
              <p:nvSpPr>
                <p:cNvPr id="33" name="Rounded Rectangle 25">
                  <a:extLst>
                    <a:ext uri="{FF2B5EF4-FFF2-40B4-BE49-F238E27FC236}">
                      <a16:creationId xmlns:a16="http://schemas.microsoft.com/office/drawing/2014/main" id="{92D762F6-3D6A-42A3-8DA8-AF09B1104253}"/>
                    </a:ext>
                  </a:extLst>
                </p:cNvPr>
                <p:cNvSpPr/>
                <p:nvPr/>
              </p:nvSpPr>
              <p:spPr>
                <a:xfrm>
                  <a:off x="6872065" y="2752816"/>
                  <a:ext cx="1440160" cy="749705"/>
                </a:xfrm>
                <a:prstGeom prst="roundRect">
                  <a:avLst>
                    <a:gd name="adj" fmla="val 8069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34" name="Rounded Rectangle 5">
                  <a:extLst>
                    <a:ext uri="{FF2B5EF4-FFF2-40B4-BE49-F238E27FC236}">
                      <a16:creationId xmlns:a16="http://schemas.microsoft.com/office/drawing/2014/main" id="{1AAAF99F-BF8C-49D0-9129-231E1AC38F76}"/>
                    </a:ext>
                  </a:extLst>
                </p:cNvPr>
                <p:cNvSpPr/>
                <p:nvPr/>
              </p:nvSpPr>
              <p:spPr>
                <a:xfrm>
                  <a:off x="6658421" y="2752816"/>
                  <a:ext cx="1732384" cy="3030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384" h="3096340">
                      <a:moveTo>
                        <a:pt x="85738" y="0"/>
                      </a:moveTo>
                      <a:lnTo>
                        <a:pt x="432048" y="0"/>
                      </a:lnTo>
                      <a:cubicBezTo>
                        <a:pt x="432048" y="238614"/>
                        <a:pt x="625482" y="432048"/>
                        <a:pt x="864096" y="432048"/>
                      </a:cubicBezTo>
                      <a:cubicBezTo>
                        <a:pt x="1102710" y="432048"/>
                        <a:pt x="1296144" y="238614"/>
                        <a:pt x="1296144" y="0"/>
                      </a:cubicBezTo>
                      <a:lnTo>
                        <a:pt x="1642454" y="0"/>
                      </a:lnTo>
                      <a:cubicBezTo>
                        <a:pt x="1689806" y="0"/>
                        <a:pt x="1728192" y="38386"/>
                        <a:pt x="1728192" y="85738"/>
                      </a:cubicBezTo>
                      <a:lnTo>
                        <a:pt x="1728192" y="721059"/>
                      </a:lnTo>
                      <a:cubicBezTo>
                        <a:pt x="1731471" y="727431"/>
                        <a:pt x="1732384" y="734520"/>
                        <a:pt x="1732384" y="741823"/>
                      </a:cubicBezTo>
                      <a:lnTo>
                        <a:pt x="1732384" y="2218518"/>
                      </a:lnTo>
                      <a:lnTo>
                        <a:pt x="1728192" y="2239282"/>
                      </a:lnTo>
                      <a:lnTo>
                        <a:pt x="1728192" y="3010602"/>
                      </a:lnTo>
                      <a:cubicBezTo>
                        <a:pt x="1728192" y="3057954"/>
                        <a:pt x="1689806" y="3096340"/>
                        <a:pt x="1642454" y="3096340"/>
                      </a:cubicBezTo>
                      <a:lnTo>
                        <a:pt x="85738" y="3096340"/>
                      </a:lnTo>
                      <a:cubicBezTo>
                        <a:pt x="38386" y="3096340"/>
                        <a:pt x="0" y="3057954"/>
                        <a:pt x="0" y="3010602"/>
                      </a:cubicBezTo>
                      <a:lnTo>
                        <a:pt x="0" y="1562433"/>
                      </a:lnTo>
                      <a:lnTo>
                        <a:pt x="0" y="1533907"/>
                      </a:lnTo>
                      <a:lnTo>
                        <a:pt x="0" y="85738"/>
                      </a:lnTo>
                      <a:cubicBezTo>
                        <a:pt x="0" y="38386"/>
                        <a:pt x="38386" y="0"/>
                        <a:pt x="8573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1B272FC-2154-45A0-851A-A39615DABBD9}"/>
                  </a:ext>
                </a:extLst>
              </p:cNvPr>
              <p:cNvSpPr/>
              <p:nvPr/>
            </p:nvSpPr>
            <p:spPr>
              <a:xfrm>
                <a:off x="6940048" y="3274651"/>
                <a:ext cx="2410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5561934-94FB-4C14-82C5-7DE8CFA80D5E}"/>
                  </a:ext>
                </a:extLst>
              </p:cNvPr>
              <p:cNvSpPr/>
              <p:nvPr/>
            </p:nvSpPr>
            <p:spPr>
              <a:xfrm>
                <a:off x="6868041" y="4497061"/>
                <a:ext cx="386726" cy="521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B6D92A6-49A7-4C77-8524-6FC245FA752A}"/>
                  </a:ext>
                </a:extLst>
              </p:cNvPr>
              <p:cNvSpPr/>
              <p:nvPr/>
            </p:nvSpPr>
            <p:spPr>
              <a:xfrm>
                <a:off x="6868040" y="5710378"/>
                <a:ext cx="38504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FA8EB75-22E3-480E-8AEC-7E4E96DA68EE}"/>
                  </a:ext>
                </a:extLst>
              </p:cNvPr>
              <p:cNvSpPr/>
              <p:nvPr/>
            </p:nvSpPr>
            <p:spPr>
              <a:xfrm>
                <a:off x="5090364" y="2725892"/>
                <a:ext cx="1760395" cy="46166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>
                <a:spAutoFit/>
              </a:bodyPr>
              <a:lstStyle/>
              <a:p>
                <a:pPr marL="0" marR="0" lvl="0" indent="0" algn="justLow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الاشتياق إلى لقاء الله تعالى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: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5040092-89A1-4CA6-AE25-6F292A6BF6AC}"/>
                  </a:ext>
                </a:extLst>
              </p:cNvPr>
              <p:cNvSpPr/>
              <p:nvPr/>
            </p:nvSpPr>
            <p:spPr>
              <a:xfrm>
                <a:off x="5123792" y="4001016"/>
                <a:ext cx="1726966" cy="46166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pPr marL="0" marR="0" lvl="0" indent="0" algn="justLow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المبادر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ة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إلى الطاعات</a:t>
                </a:r>
                <a:r>
                  <a:rPr lang="ar-BH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: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     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B9D5EDD-1CD9-467B-85FE-21DC8A928F1F}"/>
                  </a:ext>
                </a:extLst>
              </p:cNvPr>
              <p:cNvSpPr/>
              <p:nvPr/>
            </p:nvSpPr>
            <p:spPr>
              <a:xfrm>
                <a:off x="5123792" y="5166697"/>
                <a:ext cx="1727627" cy="46166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>
                <a:spAutoFit/>
              </a:bodyPr>
              <a:lstStyle/>
              <a:p>
                <a:pPr marL="0" marR="0" lvl="0" indent="0" algn="justLow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التحس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ّ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ر على فوت الطاعة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: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5A9DEFB-851D-4122-934D-9F022FA2109A}"/>
                </a:ext>
              </a:extLst>
            </p:cNvPr>
            <p:cNvSpPr/>
            <p:nvPr/>
          </p:nvSpPr>
          <p:spPr>
            <a:xfrm>
              <a:off x="1297686" y="2981621"/>
              <a:ext cx="81296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rtl="1">
                <a:spcAft>
                  <a:spcPts val="500"/>
                </a:spcAft>
              </a:pPr>
              <a:r>
                <a:rPr lang="ar-SA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كان النبي 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AGA Arabesque" panose="05010101010101010101" pitchFamily="2" charset="2"/>
                </a:rPr>
                <a:t>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حريص</a:t>
              </a:r>
              <a:r>
                <a:rPr lang="ar-BH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ً</a:t>
              </a:r>
              <a:r>
                <a:rPr lang="ar-SA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 على هذا الدعاء: </a:t>
              </a:r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 </a:t>
              </a:r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"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وأسألُك لذةَ النظرِ إلى وجهكَ، وأسألُك الشوقَ إلى لقائِك</a:t>
              </a:r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".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E686D6A-80EB-41F3-9043-477E2317F495}"/>
                </a:ext>
              </a:extLst>
            </p:cNvPr>
            <p:cNvSpPr/>
            <p:nvPr/>
          </p:nvSpPr>
          <p:spPr>
            <a:xfrm>
              <a:off x="1196617" y="4271037"/>
              <a:ext cx="8362382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SA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قال محمد بن سمَاعَة التميمي رحمه الله: "مكث</a:t>
              </a:r>
              <a:r>
                <a:rPr lang="ar-BH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تُ</a:t>
              </a:r>
              <a:r>
                <a:rPr lang="ar-SA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أربعين سنة لم ت</a:t>
              </a:r>
              <a:r>
                <a:rPr lang="ar-BH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َ</a:t>
              </a:r>
              <a:r>
                <a:rPr lang="ar-SA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</a:t>
              </a:r>
              <a:r>
                <a:rPr lang="ar-BH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ُ</a:t>
              </a:r>
              <a:r>
                <a:rPr lang="ar-SA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</a:t>
              </a:r>
              <a:r>
                <a:rPr lang="ar-BH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ْ</a:t>
              </a:r>
              <a:r>
                <a:rPr lang="ar-SA" sz="2400" b="1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ني</a:t>
              </a:r>
              <a:r>
                <a:rPr lang="ar-SA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التكبيرة الأولى إلا يوم ماتت أ</a:t>
              </a:r>
              <a:r>
                <a:rPr lang="ar-BH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ُ</a:t>
              </a:r>
              <a:r>
                <a:rPr lang="ar-SA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</a:t>
              </a:r>
              <a:r>
                <a:rPr lang="ar-BH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ّ</a:t>
              </a:r>
              <a:r>
                <a:rPr lang="ar-SA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ي".</a:t>
              </a:r>
              <a:endParaRPr lang="en-US" sz="2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34A2681-FB3A-4F72-995D-82B7423DFEFA}"/>
                </a:ext>
              </a:extLst>
            </p:cNvPr>
            <p:cNvSpPr/>
            <p:nvPr/>
          </p:nvSpPr>
          <p:spPr>
            <a:xfrm>
              <a:off x="2241782" y="5392265"/>
              <a:ext cx="71855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1"/>
              <a:r>
                <a:rPr lang="ar-SA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كان ابن عمر </a:t>
              </a:r>
              <a:r>
                <a:rPr lang="ar-BH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رضي الله تعالی عنهما إذا فاتته صلاة العشاء في جماعة أحيا بقية ليلته</a:t>
              </a:r>
              <a:r>
                <a:rPr lang="ar-BH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en-US" sz="2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0" name="Rectangle: Rounded Corners 101">
            <a:extLst>
              <a:ext uri="{FF2B5EF4-FFF2-40B4-BE49-F238E27FC236}">
                <a16:creationId xmlns:a16="http://schemas.microsoft.com/office/drawing/2014/main" id="{8E9CC181-485A-4961-A22D-079E7F273726}"/>
              </a:ext>
            </a:extLst>
          </p:cNvPr>
          <p:cNvSpPr/>
          <p:nvPr/>
        </p:nvSpPr>
        <p:spPr>
          <a:xfrm>
            <a:off x="130317" y="76478"/>
            <a:ext cx="2097946" cy="4616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العبادة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دين 101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91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5C41B9DF-6B6D-46C7-A3A4-8092FD928FEA}"/>
              </a:ext>
            </a:extLst>
          </p:cNvPr>
          <p:cNvGrpSpPr/>
          <p:nvPr/>
        </p:nvGrpSpPr>
        <p:grpSpPr>
          <a:xfrm>
            <a:off x="432312" y="807057"/>
            <a:ext cx="11398317" cy="1743163"/>
            <a:chOff x="684906" y="954743"/>
            <a:chExt cx="11398317" cy="2086301"/>
          </a:xfrm>
        </p:grpSpPr>
        <p:sp>
          <p:nvSpPr>
            <p:cNvPr id="45" name="مستطيل 2">
              <a:extLst>
                <a:ext uri="{FF2B5EF4-FFF2-40B4-BE49-F238E27FC236}">
                  <a16:creationId xmlns:a16="http://schemas.microsoft.com/office/drawing/2014/main" id="{3DE59FA4-AF6A-4780-8633-63C32E752F8F}"/>
                </a:ext>
              </a:extLst>
            </p:cNvPr>
            <p:cNvSpPr/>
            <p:nvPr/>
          </p:nvSpPr>
          <p:spPr>
            <a:xfrm>
              <a:off x="2481944" y="1130029"/>
              <a:ext cx="71361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Low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DFA8A67-673F-44B2-86C0-462F29317C11}"/>
                </a:ext>
              </a:extLst>
            </p:cNvPr>
            <p:cNvGrpSpPr/>
            <p:nvPr/>
          </p:nvGrpSpPr>
          <p:grpSpPr>
            <a:xfrm>
              <a:off x="684906" y="954743"/>
              <a:ext cx="11398317" cy="2086301"/>
              <a:chOff x="452035" y="876781"/>
              <a:chExt cx="11293789" cy="124944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C8EE166-CE67-4615-A76F-D3AB08D793F2}"/>
                  </a:ext>
                </a:extLst>
              </p:cNvPr>
              <p:cNvGrpSpPr/>
              <p:nvPr/>
            </p:nvGrpSpPr>
            <p:grpSpPr>
              <a:xfrm>
                <a:off x="452035" y="956014"/>
                <a:ext cx="11293789" cy="954587"/>
                <a:chOff x="452035" y="956014"/>
                <a:chExt cx="11293789" cy="954587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1ABE9E6D-290B-4701-8671-27BE1A1EBA93}"/>
                    </a:ext>
                  </a:extLst>
                </p:cNvPr>
                <p:cNvGrpSpPr/>
                <p:nvPr/>
              </p:nvGrpSpPr>
              <p:grpSpPr>
                <a:xfrm>
                  <a:off x="874673" y="1012812"/>
                  <a:ext cx="10362908" cy="758072"/>
                  <a:chOff x="607367" y="4014588"/>
                  <a:chExt cx="7920881" cy="1584177"/>
                </a:xfrm>
                <a:solidFill>
                  <a:schemeClr val="accent2"/>
                </a:solidFill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F6CEFEBA-0877-4FFF-A945-9ECF0D46F7CC}"/>
                      </a:ext>
                    </a:extLst>
                  </p:cNvPr>
                  <p:cNvSpPr/>
                  <p:nvPr/>
                </p:nvSpPr>
                <p:spPr>
                  <a:xfrm>
                    <a:off x="607368" y="4014589"/>
                    <a:ext cx="7920880" cy="1584176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endParaRPr>
                  </a:p>
                </p:txBody>
              </p:sp>
              <p:sp>
                <p:nvSpPr>
                  <p:cNvPr id="71" name="Rectangle 19">
                    <a:extLst>
                      <a:ext uri="{FF2B5EF4-FFF2-40B4-BE49-F238E27FC236}">
                        <a16:creationId xmlns:a16="http://schemas.microsoft.com/office/drawing/2014/main" id="{83CD9741-34A1-47D3-970D-D46E0FD2D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07367" y="4014588"/>
                    <a:ext cx="5908848" cy="15841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7249" h="1584176">
                        <a:moveTo>
                          <a:pt x="4827425" y="0"/>
                        </a:moveTo>
                        <a:lnTo>
                          <a:pt x="6327249" y="0"/>
                        </a:lnTo>
                        <a:lnTo>
                          <a:pt x="6327249" y="1584176"/>
                        </a:lnTo>
                        <a:lnTo>
                          <a:pt x="0" y="1584176"/>
                        </a:lnTo>
                        <a:cubicBezTo>
                          <a:pt x="280401" y="1456864"/>
                          <a:pt x="542948" y="1352503"/>
                          <a:pt x="761276" y="1303776"/>
                        </a:cubicBezTo>
                        <a:cubicBezTo>
                          <a:pt x="1678851" y="1098989"/>
                          <a:pt x="2534514" y="1372038"/>
                          <a:pt x="3113951" y="1179951"/>
                        </a:cubicBezTo>
                        <a:cubicBezTo>
                          <a:pt x="3693388" y="987864"/>
                          <a:pt x="3745776" y="386201"/>
                          <a:pt x="4237901" y="151251"/>
                        </a:cubicBezTo>
                        <a:cubicBezTo>
                          <a:pt x="4382970" y="81992"/>
                          <a:pt x="4596598" y="34805"/>
                          <a:pt x="4827425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endParaRPr>
                  </a:p>
                </p:txBody>
              </p:sp>
            </p:grpSp>
            <p:grpSp>
              <p:nvGrpSpPr>
                <p:cNvPr id="64" name="Group 46">
                  <a:extLst>
                    <a:ext uri="{FF2B5EF4-FFF2-40B4-BE49-F238E27FC236}">
                      <a16:creationId xmlns:a16="http://schemas.microsoft.com/office/drawing/2014/main" id="{481E9FE9-E4CB-4E5B-B877-CB7689196827}"/>
                    </a:ext>
                  </a:extLst>
                </p:cNvPr>
                <p:cNvGrpSpPr/>
                <p:nvPr/>
              </p:nvGrpSpPr>
              <p:grpSpPr>
                <a:xfrm rot="10800000">
                  <a:off x="9567444" y="971596"/>
                  <a:ext cx="1212761" cy="939005"/>
                  <a:chOff x="997153" y="1956941"/>
                  <a:chExt cx="1198583" cy="1368152"/>
                </a:xfrm>
                <a:solidFill>
                  <a:schemeClr val="accent2">
                    <a:lumMod val="50000"/>
                  </a:schemeClr>
                </a:solidFill>
              </p:grpSpPr>
              <p:sp>
                <p:nvSpPr>
                  <p:cNvPr id="68" name="Flowchart: Data 6">
                    <a:extLst>
                      <a:ext uri="{FF2B5EF4-FFF2-40B4-BE49-F238E27FC236}">
                        <a16:creationId xmlns:a16="http://schemas.microsoft.com/office/drawing/2014/main" id="{24D84BA0-7C23-4FF4-9014-C8DC26C524A9}"/>
                      </a:ext>
                    </a:extLst>
                  </p:cNvPr>
                  <p:cNvSpPr/>
                  <p:nvPr/>
                </p:nvSpPr>
                <p:spPr>
                  <a:xfrm flipH="1">
                    <a:off x="1348383" y="2020536"/>
                    <a:ext cx="847353" cy="164183"/>
                  </a:xfrm>
                  <a:custGeom>
                    <a:avLst/>
                    <a:gdLst>
                      <a:gd name="connsiteX0" fmla="*/ 0 w 10000"/>
                      <a:gd name="connsiteY0" fmla="*/ 10000 h 10000"/>
                      <a:gd name="connsiteX1" fmla="*/ 2000 w 10000"/>
                      <a:gd name="connsiteY1" fmla="*/ 0 h 10000"/>
                      <a:gd name="connsiteX2" fmla="*/ 10000 w 10000"/>
                      <a:gd name="connsiteY2" fmla="*/ 0 h 10000"/>
                      <a:gd name="connsiteX3" fmla="*/ 8000 w 10000"/>
                      <a:gd name="connsiteY3" fmla="*/ 10000 h 10000"/>
                      <a:gd name="connsiteX4" fmla="*/ 0 w 10000"/>
                      <a:gd name="connsiteY4" fmla="*/ 10000 h 10000"/>
                      <a:gd name="connsiteX0" fmla="*/ 0 w 10000"/>
                      <a:gd name="connsiteY0" fmla="*/ 12315 h 12315"/>
                      <a:gd name="connsiteX1" fmla="*/ 2000 w 10000"/>
                      <a:gd name="connsiteY1" fmla="*/ 0 h 12315"/>
                      <a:gd name="connsiteX2" fmla="*/ 10000 w 10000"/>
                      <a:gd name="connsiteY2" fmla="*/ 2315 h 12315"/>
                      <a:gd name="connsiteX3" fmla="*/ 8000 w 10000"/>
                      <a:gd name="connsiteY3" fmla="*/ 12315 h 12315"/>
                      <a:gd name="connsiteX4" fmla="*/ 0 w 10000"/>
                      <a:gd name="connsiteY4" fmla="*/ 12315 h 12315"/>
                      <a:gd name="connsiteX0" fmla="*/ 0 w 10000"/>
                      <a:gd name="connsiteY0" fmla="*/ 16614 h 16614"/>
                      <a:gd name="connsiteX1" fmla="*/ 4728 w 10000"/>
                      <a:gd name="connsiteY1" fmla="*/ 0 h 16614"/>
                      <a:gd name="connsiteX2" fmla="*/ 10000 w 10000"/>
                      <a:gd name="connsiteY2" fmla="*/ 6614 h 16614"/>
                      <a:gd name="connsiteX3" fmla="*/ 8000 w 10000"/>
                      <a:gd name="connsiteY3" fmla="*/ 16614 h 16614"/>
                      <a:gd name="connsiteX4" fmla="*/ 0 w 10000"/>
                      <a:gd name="connsiteY4" fmla="*/ 16614 h 16614"/>
                      <a:gd name="connsiteX0" fmla="*/ 0 w 8016"/>
                      <a:gd name="connsiteY0" fmla="*/ 5370 h 16614"/>
                      <a:gd name="connsiteX1" fmla="*/ 2744 w 8016"/>
                      <a:gd name="connsiteY1" fmla="*/ 0 h 16614"/>
                      <a:gd name="connsiteX2" fmla="*/ 8016 w 8016"/>
                      <a:gd name="connsiteY2" fmla="*/ 6614 h 16614"/>
                      <a:gd name="connsiteX3" fmla="*/ 6016 w 8016"/>
                      <a:gd name="connsiteY3" fmla="*/ 16614 h 16614"/>
                      <a:gd name="connsiteX4" fmla="*/ 0 w 8016"/>
                      <a:gd name="connsiteY4" fmla="*/ 5370 h 16614"/>
                      <a:gd name="connsiteX0" fmla="*/ 0 w 9175"/>
                      <a:gd name="connsiteY0" fmla="*/ 3431 h 10199"/>
                      <a:gd name="connsiteX1" fmla="*/ 3423 w 9175"/>
                      <a:gd name="connsiteY1" fmla="*/ 199 h 10199"/>
                      <a:gd name="connsiteX2" fmla="*/ 9175 w 9175"/>
                      <a:gd name="connsiteY2" fmla="*/ 0 h 10199"/>
                      <a:gd name="connsiteX3" fmla="*/ 7505 w 9175"/>
                      <a:gd name="connsiteY3" fmla="*/ 10199 h 10199"/>
                      <a:gd name="connsiteX4" fmla="*/ 0 w 9175"/>
                      <a:gd name="connsiteY4" fmla="*/ 3431 h 10199"/>
                      <a:gd name="connsiteX0" fmla="*/ 0 w 10000"/>
                      <a:gd name="connsiteY0" fmla="*/ 3364 h 3364"/>
                      <a:gd name="connsiteX1" fmla="*/ 3731 w 10000"/>
                      <a:gd name="connsiteY1" fmla="*/ 195 h 3364"/>
                      <a:gd name="connsiteX2" fmla="*/ 10000 w 10000"/>
                      <a:gd name="connsiteY2" fmla="*/ 0 h 3364"/>
                      <a:gd name="connsiteX3" fmla="*/ 6831 w 10000"/>
                      <a:gd name="connsiteY3" fmla="*/ 3169 h 3364"/>
                      <a:gd name="connsiteX4" fmla="*/ 0 w 10000"/>
                      <a:gd name="connsiteY4" fmla="*/ 3364 h 3364"/>
                      <a:gd name="connsiteX0" fmla="*/ 0 w 10000"/>
                      <a:gd name="connsiteY0" fmla="*/ 11741 h 11741"/>
                      <a:gd name="connsiteX1" fmla="*/ 4068 w 10000"/>
                      <a:gd name="connsiteY1" fmla="*/ 0 h 11741"/>
                      <a:gd name="connsiteX2" fmla="*/ 10000 w 10000"/>
                      <a:gd name="connsiteY2" fmla="*/ 1741 h 11741"/>
                      <a:gd name="connsiteX3" fmla="*/ 6831 w 10000"/>
                      <a:gd name="connsiteY3" fmla="*/ 11161 h 11741"/>
                      <a:gd name="connsiteX4" fmla="*/ 0 w 10000"/>
                      <a:gd name="connsiteY4" fmla="*/ 11741 h 11741"/>
                      <a:gd name="connsiteX0" fmla="*/ 0 w 10000"/>
                      <a:gd name="connsiteY0" fmla="*/ 10000 h 10000"/>
                      <a:gd name="connsiteX1" fmla="*/ 4068 w 10000"/>
                      <a:gd name="connsiteY1" fmla="*/ 580 h 10000"/>
                      <a:gd name="connsiteX2" fmla="*/ 10000 w 10000"/>
                      <a:gd name="connsiteY2" fmla="*/ 0 h 10000"/>
                      <a:gd name="connsiteX3" fmla="*/ 6831 w 10000"/>
                      <a:gd name="connsiteY3" fmla="*/ 9420 h 10000"/>
                      <a:gd name="connsiteX4" fmla="*/ 0 w 10000"/>
                      <a:gd name="connsiteY4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000">
                        <a:moveTo>
                          <a:pt x="0" y="10000"/>
                        </a:moveTo>
                        <a:lnTo>
                          <a:pt x="4068" y="580"/>
                        </a:lnTo>
                        <a:lnTo>
                          <a:pt x="10000" y="0"/>
                        </a:lnTo>
                        <a:lnTo>
                          <a:pt x="6831" y="9420"/>
                        </a:lnTo>
                        <a:lnTo>
                          <a:pt x="0" y="1000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endParaRPr>
                  </a:p>
                </p:txBody>
              </p:sp>
              <p:sp>
                <p:nvSpPr>
                  <p:cNvPr id="69" name="Rectangle 48">
                    <a:extLst>
                      <a:ext uri="{FF2B5EF4-FFF2-40B4-BE49-F238E27FC236}">
                        <a16:creationId xmlns:a16="http://schemas.microsoft.com/office/drawing/2014/main" id="{600D6EA2-9ABA-49A6-B7F3-C3E1FAD5C206}"/>
                      </a:ext>
                    </a:extLst>
                  </p:cNvPr>
                  <p:cNvSpPr/>
                  <p:nvPr/>
                </p:nvSpPr>
                <p:spPr>
                  <a:xfrm>
                    <a:off x="997153" y="1956941"/>
                    <a:ext cx="720080" cy="1368152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>
                      <a:rot lat="20466618" lon="2567695" rev="20598856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endParaRPr>
                  </a:p>
                </p:txBody>
              </p:sp>
            </p:grpSp>
            <p:sp>
              <p:nvSpPr>
                <p:cNvPr id="65" name="مستطيل 2">
                  <a:extLst>
                    <a:ext uri="{FF2B5EF4-FFF2-40B4-BE49-F238E27FC236}">
                      <a16:creationId xmlns:a16="http://schemas.microsoft.com/office/drawing/2014/main" id="{4DEA38CA-D7CC-48B1-9415-FEEB839AC135}"/>
                    </a:ext>
                  </a:extLst>
                </p:cNvPr>
                <p:cNvSpPr/>
                <p:nvPr/>
              </p:nvSpPr>
              <p:spPr>
                <a:xfrm>
                  <a:off x="2006394" y="1140215"/>
                  <a:ext cx="8021813" cy="2856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 </a:t>
                  </a:r>
                </a:p>
              </p:txBody>
            </p:sp>
            <p:sp>
              <p:nvSpPr>
                <p:cNvPr id="66" name="Flowchart: Delay 65">
                  <a:extLst>
                    <a:ext uri="{FF2B5EF4-FFF2-40B4-BE49-F238E27FC236}">
                      <a16:creationId xmlns:a16="http://schemas.microsoft.com/office/drawing/2014/main" id="{1CBC8183-10E5-4647-B2BD-D8BEAA4158AD}"/>
                    </a:ext>
                  </a:extLst>
                </p:cNvPr>
                <p:cNvSpPr/>
                <p:nvPr/>
              </p:nvSpPr>
              <p:spPr>
                <a:xfrm flipH="1">
                  <a:off x="452035" y="956014"/>
                  <a:ext cx="865316" cy="854497"/>
                </a:xfrm>
                <a:prstGeom prst="flowChartDelay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67" name="Flowchart: Delay 66">
                  <a:extLst>
                    <a:ext uri="{FF2B5EF4-FFF2-40B4-BE49-F238E27FC236}">
                      <a16:creationId xmlns:a16="http://schemas.microsoft.com/office/drawing/2014/main" id="{7E927E43-66AD-4E03-BB45-CFB16923CB27}"/>
                    </a:ext>
                  </a:extLst>
                </p:cNvPr>
                <p:cNvSpPr/>
                <p:nvPr/>
              </p:nvSpPr>
              <p:spPr>
                <a:xfrm>
                  <a:off x="10888827" y="964974"/>
                  <a:ext cx="856997" cy="805910"/>
                </a:xfrm>
                <a:prstGeom prst="flowChartDelay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grpSp>
            <p:nvGrpSpPr>
              <p:cNvPr id="52" name="그룹 111">
                <a:extLst>
                  <a:ext uri="{FF2B5EF4-FFF2-40B4-BE49-F238E27FC236}">
                    <a16:creationId xmlns:a16="http://schemas.microsoft.com/office/drawing/2014/main" id="{3B8A9AE5-35C5-4952-9103-9E38990D1BB5}"/>
                  </a:ext>
                </a:extLst>
              </p:cNvPr>
              <p:cNvGrpSpPr/>
              <p:nvPr/>
            </p:nvGrpSpPr>
            <p:grpSpPr>
              <a:xfrm>
                <a:off x="1103893" y="876781"/>
                <a:ext cx="1702523" cy="1249447"/>
                <a:chOff x="1053883" y="3694735"/>
                <a:chExt cx="1895967" cy="2784245"/>
              </a:xfrm>
              <a:solidFill>
                <a:schemeClr val="accent2">
                  <a:lumMod val="50000"/>
                </a:schemeClr>
              </a:solidFill>
            </p:grpSpPr>
            <p:sp>
              <p:nvSpPr>
                <p:cNvPr id="53" name="Flowchart: Data 6">
                  <a:extLst>
                    <a:ext uri="{FF2B5EF4-FFF2-40B4-BE49-F238E27FC236}">
                      <a16:creationId xmlns:a16="http://schemas.microsoft.com/office/drawing/2014/main" id="{7DCFE0CF-6AC2-47DF-B043-71A7D1FC3217}"/>
                    </a:ext>
                  </a:extLst>
                </p:cNvPr>
                <p:cNvSpPr/>
                <p:nvPr/>
              </p:nvSpPr>
              <p:spPr>
                <a:xfrm flipH="1">
                  <a:off x="1994115" y="3796333"/>
                  <a:ext cx="955735" cy="185183"/>
                </a:xfrm>
                <a:custGeom>
                  <a:avLst/>
                  <a:gdLst>
                    <a:gd name="connsiteX0" fmla="*/ 0 w 10000"/>
                    <a:gd name="connsiteY0" fmla="*/ 10000 h 10000"/>
                    <a:gd name="connsiteX1" fmla="*/ 2000 w 10000"/>
                    <a:gd name="connsiteY1" fmla="*/ 0 h 10000"/>
                    <a:gd name="connsiteX2" fmla="*/ 10000 w 10000"/>
                    <a:gd name="connsiteY2" fmla="*/ 0 h 10000"/>
                    <a:gd name="connsiteX3" fmla="*/ 8000 w 10000"/>
                    <a:gd name="connsiteY3" fmla="*/ 10000 h 10000"/>
                    <a:gd name="connsiteX4" fmla="*/ 0 w 10000"/>
                    <a:gd name="connsiteY4" fmla="*/ 10000 h 10000"/>
                    <a:gd name="connsiteX0" fmla="*/ 0 w 10000"/>
                    <a:gd name="connsiteY0" fmla="*/ 12315 h 12315"/>
                    <a:gd name="connsiteX1" fmla="*/ 2000 w 10000"/>
                    <a:gd name="connsiteY1" fmla="*/ 0 h 12315"/>
                    <a:gd name="connsiteX2" fmla="*/ 10000 w 10000"/>
                    <a:gd name="connsiteY2" fmla="*/ 2315 h 12315"/>
                    <a:gd name="connsiteX3" fmla="*/ 8000 w 10000"/>
                    <a:gd name="connsiteY3" fmla="*/ 12315 h 12315"/>
                    <a:gd name="connsiteX4" fmla="*/ 0 w 10000"/>
                    <a:gd name="connsiteY4" fmla="*/ 12315 h 12315"/>
                    <a:gd name="connsiteX0" fmla="*/ 0 w 10000"/>
                    <a:gd name="connsiteY0" fmla="*/ 16614 h 16614"/>
                    <a:gd name="connsiteX1" fmla="*/ 4728 w 10000"/>
                    <a:gd name="connsiteY1" fmla="*/ 0 h 16614"/>
                    <a:gd name="connsiteX2" fmla="*/ 10000 w 10000"/>
                    <a:gd name="connsiteY2" fmla="*/ 6614 h 16614"/>
                    <a:gd name="connsiteX3" fmla="*/ 8000 w 10000"/>
                    <a:gd name="connsiteY3" fmla="*/ 16614 h 16614"/>
                    <a:gd name="connsiteX4" fmla="*/ 0 w 10000"/>
                    <a:gd name="connsiteY4" fmla="*/ 16614 h 16614"/>
                    <a:gd name="connsiteX0" fmla="*/ 0 w 8016"/>
                    <a:gd name="connsiteY0" fmla="*/ 5370 h 16614"/>
                    <a:gd name="connsiteX1" fmla="*/ 2744 w 8016"/>
                    <a:gd name="connsiteY1" fmla="*/ 0 h 16614"/>
                    <a:gd name="connsiteX2" fmla="*/ 8016 w 8016"/>
                    <a:gd name="connsiteY2" fmla="*/ 6614 h 16614"/>
                    <a:gd name="connsiteX3" fmla="*/ 6016 w 8016"/>
                    <a:gd name="connsiteY3" fmla="*/ 16614 h 16614"/>
                    <a:gd name="connsiteX4" fmla="*/ 0 w 8016"/>
                    <a:gd name="connsiteY4" fmla="*/ 5370 h 16614"/>
                    <a:gd name="connsiteX0" fmla="*/ 0 w 9175"/>
                    <a:gd name="connsiteY0" fmla="*/ 3431 h 10199"/>
                    <a:gd name="connsiteX1" fmla="*/ 3423 w 9175"/>
                    <a:gd name="connsiteY1" fmla="*/ 199 h 10199"/>
                    <a:gd name="connsiteX2" fmla="*/ 9175 w 9175"/>
                    <a:gd name="connsiteY2" fmla="*/ 0 h 10199"/>
                    <a:gd name="connsiteX3" fmla="*/ 7505 w 9175"/>
                    <a:gd name="connsiteY3" fmla="*/ 10199 h 10199"/>
                    <a:gd name="connsiteX4" fmla="*/ 0 w 9175"/>
                    <a:gd name="connsiteY4" fmla="*/ 3431 h 10199"/>
                    <a:gd name="connsiteX0" fmla="*/ 0 w 10000"/>
                    <a:gd name="connsiteY0" fmla="*/ 3364 h 3364"/>
                    <a:gd name="connsiteX1" fmla="*/ 3731 w 10000"/>
                    <a:gd name="connsiteY1" fmla="*/ 195 h 3364"/>
                    <a:gd name="connsiteX2" fmla="*/ 10000 w 10000"/>
                    <a:gd name="connsiteY2" fmla="*/ 0 h 3364"/>
                    <a:gd name="connsiteX3" fmla="*/ 6831 w 10000"/>
                    <a:gd name="connsiteY3" fmla="*/ 3169 h 3364"/>
                    <a:gd name="connsiteX4" fmla="*/ 0 w 10000"/>
                    <a:gd name="connsiteY4" fmla="*/ 3364 h 3364"/>
                    <a:gd name="connsiteX0" fmla="*/ 0 w 10000"/>
                    <a:gd name="connsiteY0" fmla="*/ 11741 h 11741"/>
                    <a:gd name="connsiteX1" fmla="*/ 4068 w 10000"/>
                    <a:gd name="connsiteY1" fmla="*/ 0 h 11741"/>
                    <a:gd name="connsiteX2" fmla="*/ 10000 w 10000"/>
                    <a:gd name="connsiteY2" fmla="*/ 1741 h 11741"/>
                    <a:gd name="connsiteX3" fmla="*/ 6831 w 10000"/>
                    <a:gd name="connsiteY3" fmla="*/ 11161 h 11741"/>
                    <a:gd name="connsiteX4" fmla="*/ 0 w 10000"/>
                    <a:gd name="connsiteY4" fmla="*/ 11741 h 11741"/>
                    <a:gd name="connsiteX0" fmla="*/ 0 w 10000"/>
                    <a:gd name="connsiteY0" fmla="*/ 10000 h 10000"/>
                    <a:gd name="connsiteX1" fmla="*/ 4068 w 10000"/>
                    <a:gd name="connsiteY1" fmla="*/ 580 h 10000"/>
                    <a:gd name="connsiteX2" fmla="*/ 10000 w 10000"/>
                    <a:gd name="connsiteY2" fmla="*/ 0 h 10000"/>
                    <a:gd name="connsiteX3" fmla="*/ 6831 w 10000"/>
                    <a:gd name="connsiteY3" fmla="*/ 9420 h 10000"/>
                    <a:gd name="connsiteX4" fmla="*/ 0 w 10000"/>
                    <a:gd name="connsiteY4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0" y="10000"/>
                      </a:moveTo>
                      <a:lnTo>
                        <a:pt x="4068" y="580"/>
                      </a:lnTo>
                      <a:lnTo>
                        <a:pt x="10000" y="0"/>
                      </a:lnTo>
                      <a:lnTo>
                        <a:pt x="6831" y="9420"/>
                      </a:lnTo>
                      <a:lnTo>
                        <a:pt x="0" y="1000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54" name="Rectangle 41">
                  <a:extLst>
                    <a:ext uri="{FF2B5EF4-FFF2-40B4-BE49-F238E27FC236}">
                      <a16:creationId xmlns:a16="http://schemas.microsoft.com/office/drawing/2014/main" id="{1037190E-DEEC-4B43-A6BB-2CC390FB972C}"/>
                    </a:ext>
                  </a:extLst>
                </p:cNvPr>
                <p:cNvSpPr/>
                <p:nvPr/>
              </p:nvSpPr>
              <p:spPr>
                <a:xfrm>
                  <a:off x="1563229" y="3694735"/>
                  <a:ext cx="812184" cy="23873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20466618" lon="2567695" rev="20598856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62" name="Isosceles Triangle 42">
                  <a:extLst>
                    <a:ext uri="{FF2B5EF4-FFF2-40B4-BE49-F238E27FC236}">
                      <a16:creationId xmlns:a16="http://schemas.microsoft.com/office/drawing/2014/main" id="{DEDBD165-697B-4564-98FE-88119D573C25}"/>
                    </a:ext>
                  </a:extLst>
                </p:cNvPr>
                <p:cNvSpPr/>
                <p:nvPr/>
              </p:nvSpPr>
              <p:spPr>
                <a:xfrm rot="10800000">
                  <a:off x="1053883" y="5956286"/>
                  <a:ext cx="1325417" cy="522694"/>
                </a:xfrm>
                <a:prstGeom prst="triangle">
                  <a:avLst>
                    <a:gd name="adj" fmla="val 59205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20466618" lon="2567695" rev="20598856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sp>
        <p:nvSpPr>
          <p:cNvPr id="55" name="Plaque 54">
            <a:extLst>
              <a:ext uri="{FF2B5EF4-FFF2-40B4-BE49-F238E27FC236}">
                <a16:creationId xmlns:a16="http://schemas.microsoft.com/office/drawing/2014/main" id="{11B89F40-361B-4869-A759-59E2D782C8A5}"/>
              </a:ext>
            </a:extLst>
          </p:cNvPr>
          <p:cNvSpPr/>
          <p:nvPr/>
        </p:nvSpPr>
        <p:spPr>
          <a:xfrm>
            <a:off x="3840570" y="144320"/>
            <a:ext cx="1386222" cy="406495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نشاط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E2C72F-F820-4CAE-87CF-37EEB3FE1BA4}"/>
              </a:ext>
            </a:extLst>
          </p:cNvPr>
          <p:cNvSpPr/>
          <p:nvPr/>
        </p:nvSpPr>
        <p:spPr>
          <a:xfrm>
            <a:off x="2269464" y="1079455"/>
            <a:ext cx="7699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إن</a:t>
            </a:r>
            <a:r>
              <a:rPr kumimoji="0" lang="ar-BH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كل</a:t>
            </a:r>
            <a:r>
              <a:rPr kumimoji="0" lang="ar-BH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فرد</a:t>
            </a:r>
            <a:r>
              <a:rPr kumimoji="0" lang="ar-BH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من</a:t>
            </a:r>
            <a:r>
              <a:rPr kumimoji="0" lang="ar-BH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 يقوم بأعمال وعادات مشروعة يومي</a:t>
            </a:r>
            <a:r>
              <a:rPr kumimoji="0" lang="ar-BH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ة كالأكل والشرب واللباس</a:t>
            </a:r>
            <a:r>
              <a:rPr kumimoji="0" lang="ar-BH" sz="3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والنوم</a:t>
            </a:r>
            <a:r>
              <a:rPr kumimoji="0" lang="ar-BH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kumimoji="0" lang="ar-BH" sz="3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في رأيك: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BADE405-8EAB-4FFB-8D55-CB88C805E7B1}"/>
              </a:ext>
            </a:extLst>
          </p:cNvPr>
          <p:cNvGrpSpPr/>
          <p:nvPr/>
        </p:nvGrpSpPr>
        <p:grpSpPr>
          <a:xfrm>
            <a:off x="197526" y="3863044"/>
            <a:ext cx="11200638" cy="1213920"/>
            <a:chOff x="511352" y="4415388"/>
            <a:chExt cx="11200638" cy="121392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09D55E9-0137-4D76-84BF-BD28653EED0E}"/>
                </a:ext>
              </a:extLst>
            </p:cNvPr>
            <p:cNvGrpSpPr/>
            <p:nvPr/>
          </p:nvGrpSpPr>
          <p:grpSpPr>
            <a:xfrm>
              <a:off x="511352" y="4415388"/>
              <a:ext cx="11200638" cy="1213920"/>
              <a:chOff x="813892" y="1091566"/>
              <a:chExt cx="11200638" cy="3094489"/>
            </a:xfrm>
          </p:grpSpPr>
          <p:sp>
            <p:nvSpPr>
              <p:cNvPr id="98" name="Rounded Rectangle 11">
                <a:extLst>
                  <a:ext uri="{FF2B5EF4-FFF2-40B4-BE49-F238E27FC236}">
                    <a16:creationId xmlns:a16="http://schemas.microsoft.com/office/drawing/2014/main" id="{4B7A7CBA-5ADC-4A5F-B327-55F24C3E4DAC}"/>
                  </a:ext>
                </a:extLst>
              </p:cNvPr>
              <p:cNvSpPr/>
              <p:nvPr/>
            </p:nvSpPr>
            <p:spPr>
              <a:xfrm flipH="1">
                <a:off x="1199617" y="1091566"/>
                <a:ext cx="10814913" cy="1652874"/>
              </a:xfrm>
              <a:prstGeom prst="roundRect">
                <a:avLst>
                  <a:gd name="adj" fmla="val 9116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rPr>
                  <a:t>   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99" name="Rounded Rectangle 12">
                <a:extLst>
                  <a:ext uri="{FF2B5EF4-FFF2-40B4-BE49-F238E27FC236}">
                    <a16:creationId xmlns:a16="http://schemas.microsoft.com/office/drawing/2014/main" id="{0B97E0EA-88EF-4E05-9431-03270396AA76}"/>
                  </a:ext>
                </a:extLst>
              </p:cNvPr>
              <p:cNvSpPr/>
              <p:nvPr/>
            </p:nvSpPr>
            <p:spPr>
              <a:xfrm flipH="1">
                <a:off x="813892" y="2456323"/>
                <a:ext cx="11060070" cy="1729732"/>
              </a:xfrm>
              <a:prstGeom prst="roundRect">
                <a:avLst>
                  <a:gd name="adj" fmla="val 7585"/>
                </a:avLst>
              </a:prstGeom>
              <a:solidFill>
                <a:schemeClr val="bg1"/>
              </a:solidFill>
              <a:ln w="635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</a:r>
                <a:r>
                  <a:rPr kumimoji="0" lang="ar-B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.............................................................................................................................................................................................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80" name="مستطيل 42">
              <a:extLst>
                <a:ext uri="{FF2B5EF4-FFF2-40B4-BE49-F238E27FC236}">
                  <a16:creationId xmlns:a16="http://schemas.microsoft.com/office/drawing/2014/main" id="{E0A31756-4004-4780-95FA-BF7B77B48CBA}"/>
                </a:ext>
              </a:extLst>
            </p:cNvPr>
            <p:cNvSpPr/>
            <p:nvPr/>
          </p:nvSpPr>
          <p:spPr>
            <a:xfrm>
              <a:off x="1963384" y="4421475"/>
              <a:ext cx="97058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rtl="1">
                <a:defRPr/>
              </a:pPr>
              <a:r>
                <a:rPr lang="ar-SA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ب-  كيف يستطيع المرء</a:t>
              </a:r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ُ</a:t>
              </a:r>
              <a:r>
                <a:rPr lang="ar-SA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تحويل كل</a:t>
              </a:r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ّ</a:t>
              </a:r>
              <a:r>
                <a:rPr lang="ar-SA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عمل يومي</a:t>
              </a:r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ٍّ</a:t>
              </a:r>
              <a:r>
                <a:rPr lang="ar-SA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م</a:t>
              </a:r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ُ</a:t>
              </a:r>
              <a:r>
                <a:rPr lang="ar-SA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باح</a:t>
              </a:r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ٍ</a:t>
              </a:r>
              <a:r>
                <a:rPr lang="ar-SA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إلى عبادة؟</a:t>
              </a:r>
              <a:endPara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02" name="Rounded Rectangle 12">
            <a:extLst>
              <a:ext uri="{FF2B5EF4-FFF2-40B4-BE49-F238E27FC236}">
                <a16:creationId xmlns:a16="http://schemas.microsoft.com/office/drawing/2014/main" id="{E2FC1907-1A63-4E58-8E67-46C5D33C62D6}"/>
              </a:ext>
            </a:extLst>
          </p:cNvPr>
          <p:cNvSpPr/>
          <p:nvPr/>
        </p:nvSpPr>
        <p:spPr>
          <a:xfrm flipH="1">
            <a:off x="197521" y="4387331"/>
            <a:ext cx="11060070" cy="708676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 w="635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بالنية الصالحة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DDE805E-8187-4BEA-AE73-B7BDF819C938}"/>
              </a:ext>
            </a:extLst>
          </p:cNvPr>
          <p:cNvGrpSpPr/>
          <p:nvPr/>
        </p:nvGrpSpPr>
        <p:grpSpPr>
          <a:xfrm>
            <a:off x="232010" y="2514978"/>
            <a:ext cx="11204117" cy="1259257"/>
            <a:chOff x="529041" y="4311181"/>
            <a:chExt cx="11204117" cy="1259257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BEF6732A-B64A-4F59-860B-2B33F3330EA4}"/>
                </a:ext>
              </a:extLst>
            </p:cNvPr>
            <p:cNvGrpSpPr/>
            <p:nvPr/>
          </p:nvGrpSpPr>
          <p:grpSpPr>
            <a:xfrm>
              <a:off x="529041" y="4311181"/>
              <a:ext cx="11204117" cy="1259257"/>
              <a:chOff x="831581" y="825925"/>
              <a:chExt cx="11204117" cy="3210060"/>
            </a:xfrm>
          </p:grpSpPr>
          <p:sp>
            <p:nvSpPr>
              <p:cNvPr id="109" name="Rounded Rectangle 11">
                <a:extLst>
                  <a:ext uri="{FF2B5EF4-FFF2-40B4-BE49-F238E27FC236}">
                    <a16:creationId xmlns:a16="http://schemas.microsoft.com/office/drawing/2014/main" id="{2932CEDB-E4C6-4A80-9AAB-FD45845DD94E}"/>
                  </a:ext>
                </a:extLst>
              </p:cNvPr>
              <p:cNvSpPr/>
              <p:nvPr/>
            </p:nvSpPr>
            <p:spPr>
              <a:xfrm flipH="1">
                <a:off x="1220785" y="825925"/>
                <a:ext cx="10814913" cy="1652874"/>
              </a:xfrm>
              <a:prstGeom prst="roundRect">
                <a:avLst>
                  <a:gd name="adj" fmla="val 9116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rPr>
                  <a:t>   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110" name="Rounded Rectangle 12">
                <a:extLst>
                  <a:ext uri="{FF2B5EF4-FFF2-40B4-BE49-F238E27FC236}">
                    <a16:creationId xmlns:a16="http://schemas.microsoft.com/office/drawing/2014/main" id="{D5E3AA0D-C576-49CC-B201-3FE72D9E5AB3}"/>
                  </a:ext>
                </a:extLst>
              </p:cNvPr>
              <p:cNvSpPr/>
              <p:nvPr/>
            </p:nvSpPr>
            <p:spPr>
              <a:xfrm flipH="1">
                <a:off x="831581" y="2262056"/>
                <a:ext cx="11046563" cy="1773929"/>
              </a:xfrm>
              <a:prstGeom prst="roundRect">
                <a:avLst>
                  <a:gd name="adj" fmla="val 7585"/>
                </a:avLst>
              </a:prstGeom>
              <a:solidFill>
                <a:schemeClr val="bg1"/>
              </a:solidFill>
              <a:ln w="635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</a:r>
                <a:r>
                  <a:rPr kumimoji="0" lang="ar-B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...........................................................................................................................................................................................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07" name="مستطيل 42">
              <a:extLst>
                <a:ext uri="{FF2B5EF4-FFF2-40B4-BE49-F238E27FC236}">
                  <a16:creationId xmlns:a16="http://schemas.microsoft.com/office/drawing/2014/main" id="{6D2DF8CB-B92E-4794-843A-ED95F57A253E}"/>
                </a:ext>
              </a:extLst>
            </p:cNvPr>
            <p:cNvSpPr/>
            <p:nvPr/>
          </p:nvSpPr>
          <p:spPr>
            <a:xfrm>
              <a:off x="2013815" y="4340730"/>
              <a:ext cx="97058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rtl="1">
                <a:defRPr/>
              </a:pPr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أ- </a:t>
              </a:r>
              <a:r>
                <a:rPr lang="ar-SA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متى يستطيع المرء</a:t>
              </a:r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ُ</a:t>
              </a:r>
              <a:r>
                <a:rPr lang="ar-SA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أن يجعل من هذه الأعمال والعادات عبادة ي</a:t>
              </a:r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ُ</a:t>
              </a:r>
              <a:r>
                <a:rPr lang="ar-SA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ثاب عليها؟</a:t>
              </a:r>
            </a:p>
          </p:txBody>
        </p:sp>
      </p:grpSp>
      <p:sp>
        <p:nvSpPr>
          <p:cNvPr id="113" name="Rounded Rectangle 12">
            <a:extLst>
              <a:ext uri="{FF2B5EF4-FFF2-40B4-BE49-F238E27FC236}">
                <a16:creationId xmlns:a16="http://schemas.microsoft.com/office/drawing/2014/main" id="{3BBE1666-FC27-43F3-BF42-7B83817003C5}"/>
              </a:ext>
            </a:extLst>
          </p:cNvPr>
          <p:cNvSpPr/>
          <p:nvPr/>
        </p:nvSpPr>
        <p:spPr>
          <a:xfrm flipH="1">
            <a:off x="218500" y="3073236"/>
            <a:ext cx="11060069" cy="706114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 w="635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إذا قصد بها امتثال أمر الله تعالى، والاستعانة بها على طاعته.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20" name="Rounded Rectangle 12">
            <a:extLst>
              <a:ext uri="{FF2B5EF4-FFF2-40B4-BE49-F238E27FC236}">
                <a16:creationId xmlns:a16="http://schemas.microsoft.com/office/drawing/2014/main" id="{D3A998CC-2049-43E7-ADE0-4A598304D48C}"/>
              </a:ext>
            </a:extLst>
          </p:cNvPr>
          <p:cNvSpPr/>
          <p:nvPr/>
        </p:nvSpPr>
        <p:spPr>
          <a:xfrm flipH="1">
            <a:off x="232008" y="5183389"/>
            <a:ext cx="9519065" cy="1201393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 w="635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>
              <a:spcAft>
                <a:spcPts val="500"/>
              </a:spcAft>
            </a:pP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جابر بن عبد الله رضي الله عنهما عن النبي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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قال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كُلُّ معروفٍ صدَقَةٌ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رواه البخاري).</a:t>
            </a:r>
            <a:endParaRPr lang="ar-SA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spcAft>
                <a:spcPts val="500"/>
              </a:spcAft>
            </a:pP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وقال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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</a:t>
            </a:r>
            <a:r>
              <a:rPr lang="ar-BH" sz="24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 مهما أنفقتَ على أهلكَ من نفقةٍ فإن</a:t>
            </a:r>
            <a:r>
              <a:rPr lang="ar-BH" sz="24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 تُؤجرُ </a:t>
            </a:r>
            <a:r>
              <a:rPr lang="ar-BH" sz="24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فيها حتى الل</a:t>
            </a:r>
            <a:r>
              <a:rPr lang="ar-BH" sz="24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قمةَ ترفعها إلى فِي امرأتكَ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en-US" sz="2400" b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400" b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رواه البخاري ومسلم)</a:t>
            </a:r>
            <a:r>
              <a:rPr lang="ar-BH" sz="1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1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2" name="Rounded Rectangle 1032">
            <a:extLst>
              <a:ext uri="{FF2B5EF4-FFF2-40B4-BE49-F238E27FC236}">
                <a16:creationId xmlns:a16="http://schemas.microsoft.com/office/drawing/2014/main" id="{482A0423-E67D-443E-AD2E-6A1E6AED19B6}"/>
              </a:ext>
            </a:extLst>
          </p:cNvPr>
          <p:cNvSpPr/>
          <p:nvPr/>
        </p:nvSpPr>
        <p:spPr>
          <a:xfrm flipH="1">
            <a:off x="5745753" y="92045"/>
            <a:ext cx="6027867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rPr>
              <a:t>     متى تصبح العادة عبادة؟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맑은 고딕" panose="020B0503020000020004" pitchFamily="34" charset="-127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624493-F22B-4538-8008-26975F2D3BB2}"/>
              </a:ext>
            </a:extLst>
          </p:cNvPr>
          <p:cNvGrpSpPr/>
          <p:nvPr/>
        </p:nvGrpSpPr>
        <p:grpSpPr>
          <a:xfrm>
            <a:off x="9854064" y="5252768"/>
            <a:ext cx="2191255" cy="801703"/>
            <a:chOff x="9403680" y="5463788"/>
            <a:chExt cx="2191255" cy="801703"/>
          </a:xfrm>
        </p:grpSpPr>
        <p:grpSp>
          <p:nvGrpSpPr>
            <p:cNvPr id="114" name="Group 336">
              <a:extLst>
                <a:ext uri="{FF2B5EF4-FFF2-40B4-BE49-F238E27FC236}">
                  <a16:creationId xmlns:a16="http://schemas.microsoft.com/office/drawing/2014/main" id="{C6871B58-5E1F-4B3B-8210-EDE860578911}"/>
                </a:ext>
              </a:extLst>
            </p:cNvPr>
            <p:cNvGrpSpPr/>
            <p:nvPr/>
          </p:nvGrpSpPr>
          <p:grpSpPr>
            <a:xfrm>
              <a:off x="9870241" y="5463788"/>
              <a:ext cx="1724694" cy="799409"/>
              <a:chOff x="1822736" y="2564904"/>
              <a:chExt cx="1970137" cy="1415809"/>
            </a:xfrm>
          </p:grpSpPr>
          <p:sp>
            <p:nvSpPr>
              <p:cNvPr id="115" name="Rounded Rectangle 57">
                <a:extLst>
                  <a:ext uri="{FF2B5EF4-FFF2-40B4-BE49-F238E27FC236}">
                    <a16:creationId xmlns:a16="http://schemas.microsoft.com/office/drawing/2014/main" id="{6C45B44D-39E8-4A5D-B20C-2D007C89B680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16" name="Rounded Rectangle 9">
                <a:extLst>
                  <a:ext uri="{FF2B5EF4-FFF2-40B4-BE49-F238E27FC236}">
                    <a16:creationId xmlns:a16="http://schemas.microsoft.com/office/drawing/2014/main" id="{DB4DF246-CA8B-4622-9D7D-7EE94CA2B444}"/>
                  </a:ext>
                </a:extLst>
              </p:cNvPr>
              <p:cNvSpPr/>
              <p:nvPr/>
            </p:nvSpPr>
            <p:spPr>
              <a:xfrm flipH="1">
                <a:off x="1822737" y="2575648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17" name="Right Arrow 16">
              <a:extLst>
                <a:ext uri="{FF2B5EF4-FFF2-40B4-BE49-F238E27FC236}">
                  <a16:creationId xmlns:a16="http://schemas.microsoft.com/office/drawing/2014/main" id="{5EC892AD-5C89-4DAD-B89F-31D42757E7AB}"/>
                </a:ext>
              </a:extLst>
            </p:cNvPr>
            <p:cNvSpPr/>
            <p:nvPr/>
          </p:nvSpPr>
          <p:spPr>
            <a:xfrm rot="10800000">
              <a:off x="9403680" y="5472148"/>
              <a:ext cx="407671" cy="793343"/>
            </a:xfrm>
            <a:prstGeom prst="rightArrow">
              <a:avLst>
                <a:gd name="adj1" fmla="val 63870"/>
                <a:gd name="adj2" fmla="val 59388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76200">
              <a:solidFill>
                <a:srgbClr val="FCB9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6858F6-4D07-4AE1-9BB1-0CFE439A8BA8}"/>
                </a:ext>
              </a:extLst>
            </p:cNvPr>
            <p:cNvSpPr/>
            <p:nvPr/>
          </p:nvSpPr>
          <p:spPr>
            <a:xfrm>
              <a:off x="9870240" y="5617368"/>
              <a:ext cx="16049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 err="1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الأدل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ّ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ة على ذلك:</a:t>
              </a:r>
              <a:endParaRPr lang="en-US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8" name="Plaque 57">
            <a:extLst>
              <a:ext uri="{FF2B5EF4-FFF2-40B4-BE49-F238E27FC236}">
                <a16:creationId xmlns:a16="http://schemas.microsoft.com/office/drawing/2014/main" id="{ADDADF51-36DB-4CD1-88FD-F0FACA03869F}"/>
              </a:ext>
            </a:extLst>
          </p:cNvPr>
          <p:cNvSpPr/>
          <p:nvPr/>
        </p:nvSpPr>
        <p:spPr>
          <a:xfrm>
            <a:off x="3833592" y="117525"/>
            <a:ext cx="1386222" cy="406495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Rectangle: Rounded Corners 101">
            <a:extLst>
              <a:ext uri="{FF2B5EF4-FFF2-40B4-BE49-F238E27FC236}">
                <a16:creationId xmlns:a16="http://schemas.microsoft.com/office/drawing/2014/main" id="{8E9CC181-485A-4961-A22D-079E7F273726}"/>
              </a:ext>
            </a:extLst>
          </p:cNvPr>
          <p:cNvSpPr/>
          <p:nvPr/>
        </p:nvSpPr>
        <p:spPr>
          <a:xfrm>
            <a:off x="130317" y="76478"/>
            <a:ext cx="2097946" cy="4616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العبادة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دين 101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1148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" grpId="0"/>
      <p:bldP spid="102" grpId="0" animBg="1"/>
      <p:bldP spid="113" grpId="0" animBg="1"/>
      <p:bldP spid="120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07F9A73-C1CB-4791-B49B-F46F9C279672}"/>
              </a:ext>
            </a:extLst>
          </p:cNvPr>
          <p:cNvGrpSpPr/>
          <p:nvPr/>
        </p:nvGrpSpPr>
        <p:grpSpPr>
          <a:xfrm>
            <a:off x="6323308" y="80740"/>
            <a:ext cx="5450311" cy="792820"/>
            <a:chOff x="6636844" y="76055"/>
            <a:chExt cx="4808410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Rounded Rectangle 1032">
              <a:extLst>
                <a:ext uri="{FF2B5EF4-FFF2-40B4-BE49-F238E27FC236}">
                  <a16:creationId xmlns:a16="http://schemas.microsoft.com/office/drawing/2014/main" id="{C28D560F-14C0-483C-9F25-8FED668E467D}"/>
                </a:ext>
              </a:extLst>
            </p:cNvPr>
            <p:cNvSpPr/>
            <p:nvPr/>
          </p:nvSpPr>
          <p:spPr>
            <a:xfrm flipH="1">
              <a:off x="6636844" y="87360"/>
              <a:ext cx="4808410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            </a:t>
              </a:r>
              <a:r>
                <a:rPr kumimoji="0" lang="ar-SA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     أثر العبادة في </a:t>
              </a:r>
              <a:r>
                <a:rPr kumimoji="0" lang="ar-BH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تقوية الصلة</a:t>
              </a:r>
              <a:r>
                <a:rPr kumimoji="0" lang="ar-BH" altLang="ko-KR" sz="3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بالله</a:t>
              </a:r>
              <a:endPara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6" name="Rounded Rectangle 1032">
              <a:extLst>
                <a:ext uri="{FF2B5EF4-FFF2-40B4-BE49-F238E27FC236}">
                  <a16:creationId xmlns:a16="http://schemas.microsoft.com/office/drawing/2014/main" id="{7B763B0B-94FC-41DE-9D2A-00F3E809A600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7" name="Star: 24 Points 6">
              <a:extLst>
                <a:ext uri="{FF2B5EF4-FFF2-40B4-BE49-F238E27FC236}">
                  <a16:creationId xmlns:a16="http://schemas.microsoft.com/office/drawing/2014/main" id="{406F161A-0157-4C66-AF89-84F44E9AC31D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2E5D1E8-E46B-4E6A-AACC-14010A28BC47}"/>
              </a:ext>
            </a:extLst>
          </p:cNvPr>
          <p:cNvGrpSpPr/>
          <p:nvPr/>
        </p:nvGrpSpPr>
        <p:grpSpPr>
          <a:xfrm>
            <a:off x="544509" y="864950"/>
            <a:ext cx="11398317" cy="1383967"/>
            <a:chOff x="452035" y="876771"/>
            <a:chExt cx="11293789" cy="125161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DC067A6-FB72-47A6-9AF6-58B9375F4EF5}"/>
                </a:ext>
              </a:extLst>
            </p:cNvPr>
            <p:cNvGrpSpPr/>
            <p:nvPr/>
          </p:nvGrpSpPr>
          <p:grpSpPr>
            <a:xfrm>
              <a:off x="452035" y="956014"/>
              <a:ext cx="11293789" cy="954587"/>
              <a:chOff x="452035" y="956014"/>
              <a:chExt cx="11293789" cy="95458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87DFB26-64D7-4BFC-A45E-2243F5090602}"/>
                  </a:ext>
                </a:extLst>
              </p:cNvPr>
              <p:cNvGrpSpPr/>
              <p:nvPr/>
            </p:nvGrpSpPr>
            <p:grpSpPr>
              <a:xfrm>
                <a:off x="874673" y="1012812"/>
                <a:ext cx="10362908" cy="758072"/>
                <a:chOff x="607367" y="4014588"/>
                <a:chExt cx="7920881" cy="1584177"/>
              </a:xfrm>
              <a:solidFill>
                <a:schemeClr val="accent2"/>
              </a:solidFill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E775028-EFC2-4015-9459-3C7F1A2AAFB5}"/>
                    </a:ext>
                  </a:extLst>
                </p:cNvPr>
                <p:cNvSpPr/>
                <p:nvPr/>
              </p:nvSpPr>
              <p:spPr>
                <a:xfrm>
                  <a:off x="607368" y="4014589"/>
                  <a:ext cx="7920880" cy="158417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3" name="Rectangle 19">
                  <a:extLst>
                    <a:ext uri="{FF2B5EF4-FFF2-40B4-BE49-F238E27FC236}">
                      <a16:creationId xmlns:a16="http://schemas.microsoft.com/office/drawing/2014/main" id="{5C9EB2BE-598D-449A-8059-3B34B302929E}"/>
                    </a:ext>
                  </a:extLst>
                </p:cNvPr>
                <p:cNvSpPr/>
                <p:nvPr/>
              </p:nvSpPr>
              <p:spPr>
                <a:xfrm flipH="1">
                  <a:off x="607367" y="4014588"/>
                  <a:ext cx="5908848" cy="1584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7249" h="1584176">
                      <a:moveTo>
                        <a:pt x="4827425" y="0"/>
                      </a:moveTo>
                      <a:lnTo>
                        <a:pt x="6327249" y="0"/>
                      </a:lnTo>
                      <a:lnTo>
                        <a:pt x="6327249" y="1584176"/>
                      </a:lnTo>
                      <a:lnTo>
                        <a:pt x="0" y="1584176"/>
                      </a:lnTo>
                      <a:cubicBezTo>
                        <a:pt x="280401" y="1456864"/>
                        <a:pt x="542948" y="1352503"/>
                        <a:pt x="761276" y="1303776"/>
                      </a:cubicBezTo>
                      <a:cubicBezTo>
                        <a:pt x="1678851" y="1098989"/>
                        <a:pt x="2534514" y="1372038"/>
                        <a:pt x="3113951" y="1179951"/>
                      </a:cubicBezTo>
                      <a:cubicBezTo>
                        <a:pt x="3693388" y="987864"/>
                        <a:pt x="3745776" y="386201"/>
                        <a:pt x="4237901" y="151251"/>
                      </a:cubicBezTo>
                      <a:cubicBezTo>
                        <a:pt x="4382970" y="81992"/>
                        <a:pt x="4596598" y="34805"/>
                        <a:pt x="4827425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grpSp>
            <p:nvGrpSpPr>
              <p:cNvPr id="16" name="Group 46">
                <a:extLst>
                  <a:ext uri="{FF2B5EF4-FFF2-40B4-BE49-F238E27FC236}">
                    <a16:creationId xmlns:a16="http://schemas.microsoft.com/office/drawing/2014/main" id="{4210B680-49F8-4ED0-A0FF-77022DF20010}"/>
                  </a:ext>
                </a:extLst>
              </p:cNvPr>
              <p:cNvGrpSpPr/>
              <p:nvPr/>
            </p:nvGrpSpPr>
            <p:grpSpPr>
              <a:xfrm rot="10800000">
                <a:off x="9567444" y="971596"/>
                <a:ext cx="1212761" cy="939005"/>
                <a:chOff x="997153" y="1956941"/>
                <a:chExt cx="1198583" cy="1368152"/>
              </a:xfrm>
              <a:solidFill>
                <a:schemeClr val="accent2">
                  <a:lumMod val="50000"/>
                </a:schemeClr>
              </a:solidFill>
            </p:grpSpPr>
            <p:sp>
              <p:nvSpPr>
                <p:cNvPr id="20" name="Flowchart: Data 6">
                  <a:extLst>
                    <a:ext uri="{FF2B5EF4-FFF2-40B4-BE49-F238E27FC236}">
                      <a16:creationId xmlns:a16="http://schemas.microsoft.com/office/drawing/2014/main" id="{A08D4658-B8A2-442F-9348-E6D7C90882C7}"/>
                    </a:ext>
                  </a:extLst>
                </p:cNvPr>
                <p:cNvSpPr/>
                <p:nvPr/>
              </p:nvSpPr>
              <p:spPr>
                <a:xfrm flipH="1">
                  <a:off x="1348383" y="2020536"/>
                  <a:ext cx="847353" cy="164183"/>
                </a:xfrm>
                <a:custGeom>
                  <a:avLst/>
                  <a:gdLst>
                    <a:gd name="connsiteX0" fmla="*/ 0 w 10000"/>
                    <a:gd name="connsiteY0" fmla="*/ 10000 h 10000"/>
                    <a:gd name="connsiteX1" fmla="*/ 2000 w 10000"/>
                    <a:gd name="connsiteY1" fmla="*/ 0 h 10000"/>
                    <a:gd name="connsiteX2" fmla="*/ 10000 w 10000"/>
                    <a:gd name="connsiteY2" fmla="*/ 0 h 10000"/>
                    <a:gd name="connsiteX3" fmla="*/ 8000 w 10000"/>
                    <a:gd name="connsiteY3" fmla="*/ 10000 h 10000"/>
                    <a:gd name="connsiteX4" fmla="*/ 0 w 10000"/>
                    <a:gd name="connsiteY4" fmla="*/ 10000 h 10000"/>
                    <a:gd name="connsiteX0" fmla="*/ 0 w 10000"/>
                    <a:gd name="connsiteY0" fmla="*/ 12315 h 12315"/>
                    <a:gd name="connsiteX1" fmla="*/ 2000 w 10000"/>
                    <a:gd name="connsiteY1" fmla="*/ 0 h 12315"/>
                    <a:gd name="connsiteX2" fmla="*/ 10000 w 10000"/>
                    <a:gd name="connsiteY2" fmla="*/ 2315 h 12315"/>
                    <a:gd name="connsiteX3" fmla="*/ 8000 w 10000"/>
                    <a:gd name="connsiteY3" fmla="*/ 12315 h 12315"/>
                    <a:gd name="connsiteX4" fmla="*/ 0 w 10000"/>
                    <a:gd name="connsiteY4" fmla="*/ 12315 h 12315"/>
                    <a:gd name="connsiteX0" fmla="*/ 0 w 10000"/>
                    <a:gd name="connsiteY0" fmla="*/ 16614 h 16614"/>
                    <a:gd name="connsiteX1" fmla="*/ 4728 w 10000"/>
                    <a:gd name="connsiteY1" fmla="*/ 0 h 16614"/>
                    <a:gd name="connsiteX2" fmla="*/ 10000 w 10000"/>
                    <a:gd name="connsiteY2" fmla="*/ 6614 h 16614"/>
                    <a:gd name="connsiteX3" fmla="*/ 8000 w 10000"/>
                    <a:gd name="connsiteY3" fmla="*/ 16614 h 16614"/>
                    <a:gd name="connsiteX4" fmla="*/ 0 w 10000"/>
                    <a:gd name="connsiteY4" fmla="*/ 16614 h 16614"/>
                    <a:gd name="connsiteX0" fmla="*/ 0 w 8016"/>
                    <a:gd name="connsiteY0" fmla="*/ 5370 h 16614"/>
                    <a:gd name="connsiteX1" fmla="*/ 2744 w 8016"/>
                    <a:gd name="connsiteY1" fmla="*/ 0 h 16614"/>
                    <a:gd name="connsiteX2" fmla="*/ 8016 w 8016"/>
                    <a:gd name="connsiteY2" fmla="*/ 6614 h 16614"/>
                    <a:gd name="connsiteX3" fmla="*/ 6016 w 8016"/>
                    <a:gd name="connsiteY3" fmla="*/ 16614 h 16614"/>
                    <a:gd name="connsiteX4" fmla="*/ 0 w 8016"/>
                    <a:gd name="connsiteY4" fmla="*/ 5370 h 16614"/>
                    <a:gd name="connsiteX0" fmla="*/ 0 w 9175"/>
                    <a:gd name="connsiteY0" fmla="*/ 3431 h 10199"/>
                    <a:gd name="connsiteX1" fmla="*/ 3423 w 9175"/>
                    <a:gd name="connsiteY1" fmla="*/ 199 h 10199"/>
                    <a:gd name="connsiteX2" fmla="*/ 9175 w 9175"/>
                    <a:gd name="connsiteY2" fmla="*/ 0 h 10199"/>
                    <a:gd name="connsiteX3" fmla="*/ 7505 w 9175"/>
                    <a:gd name="connsiteY3" fmla="*/ 10199 h 10199"/>
                    <a:gd name="connsiteX4" fmla="*/ 0 w 9175"/>
                    <a:gd name="connsiteY4" fmla="*/ 3431 h 10199"/>
                    <a:gd name="connsiteX0" fmla="*/ 0 w 10000"/>
                    <a:gd name="connsiteY0" fmla="*/ 3364 h 3364"/>
                    <a:gd name="connsiteX1" fmla="*/ 3731 w 10000"/>
                    <a:gd name="connsiteY1" fmla="*/ 195 h 3364"/>
                    <a:gd name="connsiteX2" fmla="*/ 10000 w 10000"/>
                    <a:gd name="connsiteY2" fmla="*/ 0 h 3364"/>
                    <a:gd name="connsiteX3" fmla="*/ 6831 w 10000"/>
                    <a:gd name="connsiteY3" fmla="*/ 3169 h 3364"/>
                    <a:gd name="connsiteX4" fmla="*/ 0 w 10000"/>
                    <a:gd name="connsiteY4" fmla="*/ 3364 h 3364"/>
                    <a:gd name="connsiteX0" fmla="*/ 0 w 10000"/>
                    <a:gd name="connsiteY0" fmla="*/ 11741 h 11741"/>
                    <a:gd name="connsiteX1" fmla="*/ 4068 w 10000"/>
                    <a:gd name="connsiteY1" fmla="*/ 0 h 11741"/>
                    <a:gd name="connsiteX2" fmla="*/ 10000 w 10000"/>
                    <a:gd name="connsiteY2" fmla="*/ 1741 h 11741"/>
                    <a:gd name="connsiteX3" fmla="*/ 6831 w 10000"/>
                    <a:gd name="connsiteY3" fmla="*/ 11161 h 11741"/>
                    <a:gd name="connsiteX4" fmla="*/ 0 w 10000"/>
                    <a:gd name="connsiteY4" fmla="*/ 11741 h 11741"/>
                    <a:gd name="connsiteX0" fmla="*/ 0 w 10000"/>
                    <a:gd name="connsiteY0" fmla="*/ 10000 h 10000"/>
                    <a:gd name="connsiteX1" fmla="*/ 4068 w 10000"/>
                    <a:gd name="connsiteY1" fmla="*/ 580 h 10000"/>
                    <a:gd name="connsiteX2" fmla="*/ 10000 w 10000"/>
                    <a:gd name="connsiteY2" fmla="*/ 0 h 10000"/>
                    <a:gd name="connsiteX3" fmla="*/ 6831 w 10000"/>
                    <a:gd name="connsiteY3" fmla="*/ 9420 h 10000"/>
                    <a:gd name="connsiteX4" fmla="*/ 0 w 10000"/>
                    <a:gd name="connsiteY4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0" y="10000"/>
                      </a:moveTo>
                      <a:lnTo>
                        <a:pt x="4068" y="580"/>
                      </a:lnTo>
                      <a:lnTo>
                        <a:pt x="10000" y="0"/>
                      </a:lnTo>
                      <a:lnTo>
                        <a:pt x="6831" y="9420"/>
                      </a:lnTo>
                      <a:lnTo>
                        <a:pt x="0" y="100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1" name="Rectangle 48">
                  <a:extLst>
                    <a:ext uri="{FF2B5EF4-FFF2-40B4-BE49-F238E27FC236}">
                      <a16:creationId xmlns:a16="http://schemas.microsoft.com/office/drawing/2014/main" id="{C3412369-F5C3-4CF3-8DA2-855BBF8D3AD2}"/>
                    </a:ext>
                  </a:extLst>
                </p:cNvPr>
                <p:cNvSpPr/>
                <p:nvPr/>
              </p:nvSpPr>
              <p:spPr>
                <a:xfrm>
                  <a:off x="997153" y="1956941"/>
                  <a:ext cx="720080" cy="1368152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20466618" lon="2567695" rev="20598856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17" name="مستطيل 2">
                <a:extLst>
                  <a:ext uri="{FF2B5EF4-FFF2-40B4-BE49-F238E27FC236}">
                    <a16:creationId xmlns:a16="http://schemas.microsoft.com/office/drawing/2014/main" id="{85F21C92-6968-4034-B292-D89D1DE5934E}"/>
                  </a:ext>
                </a:extLst>
              </p:cNvPr>
              <p:cNvSpPr/>
              <p:nvPr/>
            </p:nvSpPr>
            <p:spPr>
              <a:xfrm>
                <a:off x="2117497" y="1129296"/>
                <a:ext cx="8047657" cy="473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استنتج آثار العبادة في تقوية الصلة بالله 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GA Arabesque" panose="05010101010101010101" pitchFamily="2" charset="2"/>
                  </a:rPr>
                  <a:t>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من النصوص الشرعية الآتية</a:t>
                </a:r>
                <a:r>
                  <a:rPr kumimoji="0" lang="ar-BH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: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</a:t>
                </a:r>
              </a:p>
            </p:txBody>
          </p:sp>
          <p:sp>
            <p:nvSpPr>
              <p:cNvPr id="18" name="Flowchart: Delay 17">
                <a:extLst>
                  <a:ext uri="{FF2B5EF4-FFF2-40B4-BE49-F238E27FC236}">
                    <a16:creationId xmlns:a16="http://schemas.microsoft.com/office/drawing/2014/main" id="{B9638A85-AEDB-4575-85AC-84B0C8009E20}"/>
                  </a:ext>
                </a:extLst>
              </p:cNvPr>
              <p:cNvSpPr/>
              <p:nvPr/>
            </p:nvSpPr>
            <p:spPr>
              <a:xfrm flipH="1">
                <a:off x="452035" y="956014"/>
                <a:ext cx="865316" cy="854497"/>
              </a:xfrm>
              <a:prstGeom prst="flowChartDelay">
                <a:avLst/>
              </a:prstGeom>
              <a:solidFill>
                <a:srgbClr val="FF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9" name="Flowchart: Delay 18">
                <a:extLst>
                  <a:ext uri="{FF2B5EF4-FFF2-40B4-BE49-F238E27FC236}">
                    <a16:creationId xmlns:a16="http://schemas.microsoft.com/office/drawing/2014/main" id="{792641B7-94AC-46BB-9288-14490EF1A496}"/>
                  </a:ext>
                </a:extLst>
              </p:cNvPr>
              <p:cNvSpPr/>
              <p:nvPr/>
            </p:nvSpPr>
            <p:spPr>
              <a:xfrm>
                <a:off x="10888827" y="964974"/>
                <a:ext cx="856997" cy="805910"/>
              </a:xfrm>
              <a:prstGeom prst="flowChartDelay">
                <a:avLst/>
              </a:prstGeom>
              <a:solidFill>
                <a:srgbClr val="FF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11" name="그룹 111">
              <a:extLst>
                <a:ext uri="{FF2B5EF4-FFF2-40B4-BE49-F238E27FC236}">
                  <a16:creationId xmlns:a16="http://schemas.microsoft.com/office/drawing/2014/main" id="{D0A3D690-2F97-4D5F-8D5C-DD915AC06036}"/>
                </a:ext>
              </a:extLst>
            </p:cNvPr>
            <p:cNvGrpSpPr/>
            <p:nvPr/>
          </p:nvGrpSpPr>
          <p:grpSpPr>
            <a:xfrm>
              <a:off x="1148272" y="876771"/>
              <a:ext cx="1658144" cy="1251611"/>
              <a:chOff x="1103304" y="3694733"/>
              <a:chExt cx="1846546" cy="278907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12" name="Flowchart: Data 6">
                <a:extLst>
                  <a:ext uri="{FF2B5EF4-FFF2-40B4-BE49-F238E27FC236}">
                    <a16:creationId xmlns:a16="http://schemas.microsoft.com/office/drawing/2014/main" id="{75EEA25A-AD54-408C-A23D-EF1415B960D0}"/>
                  </a:ext>
                </a:extLst>
              </p:cNvPr>
              <p:cNvSpPr/>
              <p:nvPr/>
            </p:nvSpPr>
            <p:spPr>
              <a:xfrm flipH="1">
                <a:off x="1994115" y="3796333"/>
                <a:ext cx="955735" cy="185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DC288E86-1CAB-4696-8DF7-8336D2471C8E}"/>
                  </a:ext>
                </a:extLst>
              </p:cNvPr>
              <p:cNvSpPr/>
              <p:nvPr/>
            </p:nvSpPr>
            <p:spPr>
              <a:xfrm>
                <a:off x="1563229" y="3694733"/>
                <a:ext cx="812183" cy="22575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4" name="Isosceles Triangle 42">
                <a:extLst>
                  <a:ext uri="{FF2B5EF4-FFF2-40B4-BE49-F238E27FC236}">
                    <a16:creationId xmlns:a16="http://schemas.microsoft.com/office/drawing/2014/main" id="{7D59B94E-01C0-48DB-A882-FF3545C387E1}"/>
                  </a:ext>
                </a:extLst>
              </p:cNvPr>
              <p:cNvSpPr/>
              <p:nvPr/>
            </p:nvSpPr>
            <p:spPr>
              <a:xfrm rot="10800000">
                <a:off x="1103304" y="5782933"/>
                <a:ext cx="1325417" cy="700872"/>
              </a:xfrm>
              <a:prstGeom prst="triangle">
                <a:avLst>
                  <a:gd name="adj" fmla="val 58371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70BC87E-FE5F-488E-9E87-9302BF495EA0}"/>
              </a:ext>
            </a:extLst>
          </p:cNvPr>
          <p:cNvGrpSpPr/>
          <p:nvPr/>
        </p:nvGrpSpPr>
        <p:grpSpPr>
          <a:xfrm>
            <a:off x="508267" y="2142500"/>
            <a:ext cx="11457245" cy="4230532"/>
            <a:chOff x="484222" y="2170264"/>
            <a:chExt cx="11457245" cy="423053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DB4832F-7F92-4CE4-A4B5-14A9428BD028}"/>
                </a:ext>
              </a:extLst>
            </p:cNvPr>
            <p:cNvGrpSpPr/>
            <p:nvPr/>
          </p:nvGrpSpPr>
          <p:grpSpPr>
            <a:xfrm>
              <a:off x="484222" y="2170264"/>
              <a:ext cx="11457245" cy="4230532"/>
              <a:chOff x="900042" y="2298496"/>
              <a:chExt cx="11457245" cy="371695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88C8AEA-AAD4-462B-9E49-28BBB62D7BD5}"/>
                  </a:ext>
                </a:extLst>
              </p:cNvPr>
              <p:cNvGrpSpPr/>
              <p:nvPr/>
            </p:nvGrpSpPr>
            <p:grpSpPr>
              <a:xfrm>
                <a:off x="926961" y="3635588"/>
                <a:ext cx="3807252" cy="1013355"/>
                <a:chOff x="1003629" y="2165420"/>
                <a:chExt cx="3807252" cy="1952267"/>
              </a:xfrm>
            </p:grpSpPr>
            <p:grpSp>
              <p:nvGrpSpPr>
                <p:cNvPr id="58" name="Group 54">
                  <a:extLst>
                    <a:ext uri="{FF2B5EF4-FFF2-40B4-BE49-F238E27FC236}">
                      <a16:creationId xmlns:a16="http://schemas.microsoft.com/office/drawing/2014/main" id="{0906051B-CF3F-41DD-9EBA-0D2E84E7C2AC}"/>
                    </a:ext>
                  </a:extLst>
                </p:cNvPr>
                <p:cNvGrpSpPr/>
                <p:nvPr/>
              </p:nvGrpSpPr>
              <p:grpSpPr>
                <a:xfrm rot="5400000">
                  <a:off x="1931121" y="1237928"/>
                  <a:ext cx="1952267" cy="3807252"/>
                  <a:chOff x="6728045" y="3144374"/>
                  <a:chExt cx="1732384" cy="3312161"/>
                </a:xfrm>
              </p:grpSpPr>
              <p:sp>
                <p:nvSpPr>
                  <p:cNvPr id="60" name="Rounded Rectangle 25">
                    <a:extLst>
                      <a:ext uri="{FF2B5EF4-FFF2-40B4-BE49-F238E27FC236}">
                        <a16:creationId xmlns:a16="http://schemas.microsoft.com/office/drawing/2014/main" id="{A08606E8-5BCD-4404-9D46-8E65B314436C}"/>
                      </a:ext>
                    </a:extLst>
                  </p:cNvPr>
                  <p:cNvSpPr/>
                  <p:nvPr/>
                </p:nvSpPr>
                <p:spPr>
                  <a:xfrm>
                    <a:off x="6872055" y="3189033"/>
                    <a:ext cx="1440159" cy="1001101"/>
                  </a:xfrm>
                  <a:prstGeom prst="roundRect">
                    <a:avLst>
                      <a:gd name="adj" fmla="val 8069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endParaRPr>
                  </a:p>
                </p:txBody>
              </p:sp>
              <p:sp>
                <p:nvSpPr>
                  <p:cNvPr id="61" name="Rounded Rectangle 5">
                    <a:extLst>
                      <a:ext uri="{FF2B5EF4-FFF2-40B4-BE49-F238E27FC236}">
                        <a16:creationId xmlns:a16="http://schemas.microsoft.com/office/drawing/2014/main" id="{8193CAA4-3F23-422B-9C7C-A621FDBAFBB5}"/>
                      </a:ext>
                    </a:extLst>
                  </p:cNvPr>
                  <p:cNvSpPr/>
                  <p:nvPr/>
                </p:nvSpPr>
                <p:spPr>
                  <a:xfrm>
                    <a:off x="6728045" y="3468535"/>
                    <a:ext cx="1732384" cy="298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2384" h="3096340">
                        <a:moveTo>
                          <a:pt x="85738" y="0"/>
                        </a:moveTo>
                        <a:lnTo>
                          <a:pt x="432048" y="0"/>
                        </a:lnTo>
                        <a:cubicBezTo>
                          <a:pt x="432048" y="238614"/>
                          <a:pt x="625482" y="432048"/>
                          <a:pt x="864096" y="432048"/>
                        </a:cubicBezTo>
                        <a:cubicBezTo>
                          <a:pt x="1102710" y="432048"/>
                          <a:pt x="1296144" y="238614"/>
                          <a:pt x="1296144" y="0"/>
                        </a:cubicBezTo>
                        <a:lnTo>
                          <a:pt x="1642454" y="0"/>
                        </a:lnTo>
                        <a:cubicBezTo>
                          <a:pt x="1689806" y="0"/>
                          <a:pt x="1728192" y="38386"/>
                          <a:pt x="1728192" y="85738"/>
                        </a:cubicBezTo>
                        <a:lnTo>
                          <a:pt x="1728192" y="721059"/>
                        </a:lnTo>
                        <a:cubicBezTo>
                          <a:pt x="1731471" y="727431"/>
                          <a:pt x="1732384" y="734520"/>
                          <a:pt x="1732384" y="741823"/>
                        </a:cubicBezTo>
                        <a:lnTo>
                          <a:pt x="1732384" y="2218518"/>
                        </a:lnTo>
                        <a:lnTo>
                          <a:pt x="1728192" y="2239282"/>
                        </a:lnTo>
                        <a:lnTo>
                          <a:pt x="1728192" y="3010602"/>
                        </a:lnTo>
                        <a:cubicBezTo>
                          <a:pt x="1728192" y="3057954"/>
                          <a:pt x="1689806" y="3096340"/>
                          <a:pt x="1642454" y="3096340"/>
                        </a:cubicBezTo>
                        <a:lnTo>
                          <a:pt x="85738" y="3096340"/>
                        </a:lnTo>
                        <a:cubicBezTo>
                          <a:pt x="38386" y="3096340"/>
                          <a:pt x="0" y="3057954"/>
                          <a:pt x="0" y="3010602"/>
                        </a:cubicBezTo>
                        <a:lnTo>
                          <a:pt x="0" y="1562433"/>
                        </a:lnTo>
                        <a:lnTo>
                          <a:pt x="0" y="1533907"/>
                        </a:lnTo>
                        <a:lnTo>
                          <a:pt x="0" y="85738"/>
                        </a:lnTo>
                        <a:cubicBezTo>
                          <a:pt x="0" y="38386"/>
                          <a:pt x="38386" y="0"/>
                          <a:pt x="8573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endParaRPr>
                  </a:p>
                </p:txBody>
              </p:sp>
              <p:sp>
                <p:nvSpPr>
                  <p:cNvPr id="62" name="TextBox 180">
                    <a:extLst>
                      <a:ext uri="{FF2B5EF4-FFF2-40B4-BE49-F238E27FC236}">
                        <a16:creationId xmlns:a16="http://schemas.microsoft.com/office/drawing/2014/main" id="{F3E8A196-0DE6-4D49-BB18-C252CA00186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7129613" y="3116956"/>
                    <a:ext cx="777278" cy="832114"/>
                  </a:xfrm>
                  <a:prstGeom prst="rect">
                    <a:avLst/>
                  </a:prstGeom>
                  <a:noFill/>
                </p:spPr>
                <p:txBody>
                  <a:bodyPr wrap="square" lIns="72000" tIns="0" rIns="72000" bIns="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ko-KR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맑은 고딕" panose="020B0503020000020004" pitchFamily="34" charset="-127"/>
                        <a:cs typeface="Sakkal Majalla" panose="02000000000000000000" pitchFamily="2" charset="-78"/>
                      </a:rPr>
                      <a:t>2</a:t>
                    </a:r>
                    <a:endParaRPr kumimoji="0" lang="ko-KR" alt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맑은 고딕" panose="020B0503020000020004" pitchFamily="34" charset="-127"/>
                      <a:cs typeface="Sakkal Majalla" panose="02000000000000000000" pitchFamily="2" charset="-78"/>
                    </a:endParaRPr>
                  </a:p>
                </p:txBody>
              </p:sp>
            </p:grpSp>
            <p:sp>
              <p:nvSpPr>
                <p:cNvPr id="59" name="مستطيل 42">
                  <a:extLst>
                    <a:ext uri="{FF2B5EF4-FFF2-40B4-BE49-F238E27FC236}">
                      <a16:creationId xmlns:a16="http://schemas.microsoft.com/office/drawing/2014/main" id="{CA2E02DB-7CCB-42FB-9BBB-8A4367B49AB7}"/>
                    </a:ext>
                  </a:extLst>
                </p:cNvPr>
                <p:cNvSpPr/>
                <p:nvPr/>
              </p:nvSpPr>
              <p:spPr>
                <a:xfrm>
                  <a:off x="1095869" y="2397186"/>
                  <a:ext cx="2765104" cy="140659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Low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.......................................................................................................</a:t>
                  </a:r>
                  <a:endParaRPr kumimoji="0" lang="ar-BH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grpSp>
            <p:nvGrpSpPr>
              <p:cNvPr id="26" name="Group 54">
                <a:extLst>
                  <a:ext uri="{FF2B5EF4-FFF2-40B4-BE49-F238E27FC236}">
                    <a16:creationId xmlns:a16="http://schemas.microsoft.com/office/drawing/2014/main" id="{D4012E88-24C5-48B8-A9AD-D31D3F7BC949}"/>
                  </a:ext>
                </a:extLst>
              </p:cNvPr>
              <p:cNvGrpSpPr/>
              <p:nvPr/>
            </p:nvGrpSpPr>
            <p:grpSpPr>
              <a:xfrm rot="5400000">
                <a:off x="2269767" y="1040762"/>
                <a:ext cx="1038306" cy="3777740"/>
                <a:chOff x="6658399" y="3141939"/>
                <a:chExt cx="1732384" cy="3286489"/>
              </a:xfrm>
            </p:grpSpPr>
            <p:sp>
              <p:nvSpPr>
                <p:cNvPr id="55" name="Rounded Rectangle 25">
                  <a:extLst>
                    <a:ext uri="{FF2B5EF4-FFF2-40B4-BE49-F238E27FC236}">
                      <a16:creationId xmlns:a16="http://schemas.microsoft.com/office/drawing/2014/main" id="{243050A6-DF5F-4941-9CA1-4B3FA27F4CC5}"/>
                    </a:ext>
                  </a:extLst>
                </p:cNvPr>
                <p:cNvSpPr/>
                <p:nvPr/>
              </p:nvSpPr>
              <p:spPr>
                <a:xfrm>
                  <a:off x="6872073" y="3189036"/>
                  <a:ext cx="1440160" cy="1001101"/>
                </a:xfrm>
                <a:prstGeom prst="roundRect">
                  <a:avLst>
                    <a:gd name="adj" fmla="val 8069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56" name="Rounded Rectangle 5">
                  <a:extLst>
                    <a:ext uri="{FF2B5EF4-FFF2-40B4-BE49-F238E27FC236}">
                      <a16:creationId xmlns:a16="http://schemas.microsoft.com/office/drawing/2014/main" id="{6FD688FF-FD40-42E3-A4B9-687D3D1859C3}"/>
                    </a:ext>
                  </a:extLst>
                </p:cNvPr>
                <p:cNvSpPr/>
                <p:nvPr/>
              </p:nvSpPr>
              <p:spPr>
                <a:xfrm>
                  <a:off x="6658399" y="3440428"/>
                  <a:ext cx="1732384" cy="298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384" h="3096340">
                      <a:moveTo>
                        <a:pt x="85738" y="0"/>
                      </a:moveTo>
                      <a:lnTo>
                        <a:pt x="432048" y="0"/>
                      </a:lnTo>
                      <a:cubicBezTo>
                        <a:pt x="432048" y="238614"/>
                        <a:pt x="625482" y="432048"/>
                        <a:pt x="864096" y="432048"/>
                      </a:cubicBezTo>
                      <a:cubicBezTo>
                        <a:pt x="1102710" y="432048"/>
                        <a:pt x="1296144" y="238614"/>
                        <a:pt x="1296144" y="0"/>
                      </a:cubicBezTo>
                      <a:lnTo>
                        <a:pt x="1642454" y="0"/>
                      </a:lnTo>
                      <a:cubicBezTo>
                        <a:pt x="1689806" y="0"/>
                        <a:pt x="1728192" y="38386"/>
                        <a:pt x="1728192" y="85738"/>
                      </a:cubicBezTo>
                      <a:lnTo>
                        <a:pt x="1728192" y="721059"/>
                      </a:lnTo>
                      <a:cubicBezTo>
                        <a:pt x="1731471" y="727431"/>
                        <a:pt x="1732384" y="734520"/>
                        <a:pt x="1732384" y="741823"/>
                      </a:cubicBezTo>
                      <a:lnTo>
                        <a:pt x="1732384" y="2218518"/>
                      </a:lnTo>
                      <a:lnTo>
                        <a:pt x="1728192" y="2239282"/>
                      </a:lnTo>
                      <a:lnTo>
                        <a:pt x="1728192" y="3010602"/>
                      </a:lnTo>
                      <a:cubicBezTo>
                        <a:pt x="1728192" y="3057954"/>
                        <a:pt x="1689806" y="3096340"/>
                        <a:pt x="1642454" y="3096340"/>
                      </a:cubicBezTo>
                      <a:lnTo>
                        <a:pt x="85738" y="3096340"/>
                      </a:lnTo>
                      <a:cubicBezTo>
                        <a:pt x="38386" y="3096340"/>
                        <a:pt x="0" y="3057954"/>
                        <a:pt x="0" y="3010602"/>
                      </a:cubicBezTo>
                      <a:lnTo>
                        <a:pt x="0" y="1562433"/>
                      </a:lnTo>
                      <a:lnTo>
                        <a:pt x="0" y="1533907"/>
                      </a:lnTo>
                      <a:lnTo>
                        <a:pt x="0" y="85738"/>
                      </a:lnTo>
                      <a:cubicBezTo>
                        <a:pt x="0" y="38386"/>
                        <a:pt x="38386" y="0"/>
                        <a:pt x="8573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57" name="TextBox 180">
                  <a:extLst>
                    <a:ext uri="{FF2B5EF4-FFF2-40B4-BE49-F238E27FC236}">
                      <a16:creationId xmlns:a16="http://schemas.microsoft.com/office/drawing/2014/main" id="{73C87383-4FB8-4B3A-AAAD-83F4A1453411}"/>
                    </a:ext>
                  </a:extLst>
                </p:cNvPr>
                <p:cNvSpPr txBox="1"/>
                <p:nvPr/>
              </p:nvSpPr>
              <p:spPr>
                <a:xfrm rot="16200000">
                  <a:off x="7070712" y="3124520"/>
                  <a:ext cx="777280" cy="812118"/>
                </a:xfrm>
                <a:prstGeom prst="rect">
                  <a:avLst/>
                </a:prstGeom>
                <a:noFill/>
              </p:spPr>
              <p:txBody>
                <a:bodyPr wrap="square" lIns="72000" tIns="0" rIns="7200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ko-KR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맑은 고딕" panose="020B0503020000020004" pitchFamily="34" charset="-127"/>
                      <a:cs typeface="Sakkal Majalla" panose="02000000000000000000" pitchFamily="2" charset="-78"/>
                    </a:rPr>
                    <a:t>1</a:t>
                  </a:r>
                  <a:endParaRPr kumimoji="0" lang="ko-KR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29DCF7A-124C-4F71-9E0F-825B971CE832}"/>
                  </a:ext>
                </a:extLst>
              </p:cNvPr>
              <p:cNvGrpSpPr/>
              <p:nvPr/>
            </p:nvGrpSpPr>
            <p:grpSpPr>
              <a:xfrm>
                <a:off x="900042" y="4899176"/>
                <a:ext cx="3807252" cy="1013355"/>
                <a:chOff x="1003629" y="2165420"/>
                <a:chExt cx="3807252" cy="1952267"/>
              </a:xfrm>
            </p:grpSpPr>
            <p:grpSp>
              <p:nvGrpSpPr>
                <p:cNvPr id="50" name="Group 54">
                  <a:extLst>
                    <a:ext uri="{FF2B5EF4-FFF2-40B4-BE49-F238E27FC236}">
                      <a16:creationId xmlns:a16="http://schemas.microsoft.com/office/drawing/2014/main" id="{D43B5222-5385-48E3-8214-464732ED0B92}"/>
                    </a:ext>
                  </a:extLst>
                </p:cNvPr>
                <p:cNvGrpSpPr/>
                <p:nvPr/>
              </p:nvGrpSpPr>
              <p:grpSpPr>
                <a:xfrm rot="5400000">
                  <a:off x="1931121" y="1237928"/>
                  <a:ext cx="1952267" cy="3807252"/>
                  <a:chOff x="6728045" y="3144374"/>
                  <a:chExt cx="1732384" cy="3312161"/>
                </a:xfrm>
              </p:grpSpPr>
              <p:sp>
                <p:nvSpPr>
                  <p:cNvPr id="52" name="Rounded Rectangle 25">
                    <a:extLst>
                      <a:ext uri="{FF2B5EF4-FFF2-40B4-BE49-F238E27FC236}">
                        <a16:creationId xmlns:a16="http://schemas.microsoft.com/office/drawing/2014/main" id="{EC3EE952-EC87-4BE1-A7F1-EAFA4D294437}"/>
                      </a:ext>
                    </a:extLst>
                  </p:cNvPr>
                  <p:cNvSpPr/>
                  <p:nvPr/>
                </p:nvSpPr>
                <p:spPr>
                  <a:xfrm>
                    <a:off x="6872050" y="3189047"/>
                    <a:ext cx="1440159" cy="1001101"/>
                  </a:xfrm>
                  <a:prstGeom prst="roundRect">
                    <a:avLst>
                      <a:gd name="adj" fmla="val 8069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endParaRPr>
                  </a:p>
                </p:txBody>
              </p:sp>
              <p:sp>
                <p:nvSpPr>
                  <p:cNvPr id="53" name="Rounded Rectangle 5">
                    <a:extLst>
                      <a:ext uri="{FF2B5EF4-FFF2-40B4-BE49-F238E27FC236}">
                        <a16:creationId xmlns:a16="http://schemas.microsoft.com/office/drawing/2014/main" id="{34797CB9-B82A-4FD1-88B7-39D110C55386}"/>
                      </a:ext>
                    </a:extLst>
                  </p:cNvPr>
                  <p:cNvSpPr/>
                  <p:nvPr/>
                </p:nvSpPr>
                <p:spPr>
                  <a:xfrm>
                    <a:off x="6728045" y="3468535"/>
                    <a:ext cx="1732384" cy="298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2384" h="3096340">
                        <a:moveTo>
                          <a:pt x="85738" y="0"/>
                        </a:moveTo>
                        <a:lnTo>
                          <a:pt x="432048" y="0"/>
                        </a:lnTo>
                        <a:cubicBezTo>
                          <a:pt x="432048" y="238614"/>
                          <a:pt x="625482" y="432048"/>
                          <a:pt x="864096" y="432048"/>
                        </a:cubicBezTo>
                        <a:cubicBezTo>
                          <a:pt x="1102710" y="432048"/>
                          <a:pt x="1296144" y="238614"/>
                          <a:pt x="1296144" y="0"/>
                        </a:cubicBezTo>
                        <a:lnTo>
                          <a:pt x="1642454" y="0"/>
                        </a:lnTo>
                        <a:cubicBezTo>
                          <a:pt x="1689806" y="0"/>
                          <a:pt x="1728192" y="38386"/>
                          <a:pt x="1728192" y="85738"/>
                        </a:cubicBezTo>
                        <a:lnTo>
                          <a:pt x="1728192" y="721059"/>
                        </a:lnTo>
                        <a:cubicBezTo>
                          <a:pt x="1731471" y="727431"/>
                          <a:pt x="1732384" y="734520"/>
                          <a:pt x="1732384" y="741823"/>
                        </a:cubicBezTo>
                        <a:lnTo>
                          <a:pt x="1732384" y="2218518"/>
                        </a:lnTo>
                        <a:lnTo>
                          <a:pt x="1728192" y="2239282"/>
                        </a:lnTo>
                        <a:lnTo>
                          <a:pt x="1728192" y="3010602"/>
                        </a:lnTo>
                        <a:cubicBezTo>
                          <a:pt x="1728192" y="3057954"/>
                          <a:pt x="1689806" y="3096340"/>
                          <a:pt x="1642454" y="3096340"/>
                        </a:cubicBezTo>
                        <a:lnTo>
                          <a:pt x="85738" y="3096340"/>
                        </a:lnTo>
                        <a:cubicBezTo>
                          <a:pt x="38386" y="3096340"/>
                          <a:pt x="0" y="3057954"/>
                          <a:pt x="0" y="3010602"/>
                        </a:cubicBezTo>
                        <a:lnTo>
                          <a:pt x="0" y="1562433"/>
                        </a:lnTo>
                        <a:lnTo>
                          <a:pt x="0" y="1533907"/>
                        </a:lnTo>
                        <a:lnTo>
                          <a:pt x="0" y="85738"/>
                        </a:lnTo>
                        <a:cubicBezTo>
                          <a:pt x="0" y="38386"/>
                          <a:pt x="38386" y="0"/>
                          <a:pt x="8573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endParaRPr>
                  </a:p>
                </p:txBody>
              </p:sp>
              <p:sp>
                <p:nvSpPr>
                  <p:cNvPr id="54" name="TextBox 180">
                    <a:extLst>
                      <a:ext uri="{FF2B5EF4-FFF2-40B4-BE49-F238E27FC236}">
                        <a16:creationId xmlns:a16="http://schemas.microsoft.com/office/drawing/2014/main" id="{97DC3463-AA3C-42AD-A665-3CF55BFE2D1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7129613" y="3116956"/>
                    <a:ext cx="777278" cy="832114"/>
                  </a:xfrm>
                  <a:prstGeom prst="rect">
                    <a:avLst/>
                  </a:prstGeom>
                  <a:noFill/>
                </p:spPr>
                <p:txBody>
                  <a:bodyPr wrap="square" lIns="72000" tIns="0" rIns="72000" bIns="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ko-KR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맑은 고딕" panose="020B0503020000020004" pitchFamily="34" charset="-127"/>
                        <a:cs typeface="Sakkal Majalla" panose="02000000000000000000" pitchFamily="2" charset="-78"/>
                      </a:rPr>
                      <a:t>3</a:t>
                    </a:r>
                    <a:endParaRPr kumimoji="0" lang="ko-KR" alt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맑은 고딕" panose="020B0503020000020004" pitchFamily="34" charset="-127"/>
                      <a:cs typeface="Sakkal Majalla" panose="02000000000000000000" pitchFamily="2" charset="-78"/>
                    </a:endParaRPr>
                  </a:p>
                </p:txBody>
              </p:sp>
            </p:grpSp>
            <p:sp>
              <p:nvSpPr>
                <p:cNvPr id="51" name="مستطيل 42">
                  <a:extLst>
                    <a:ext uri="{FF2B5EF4-FFF2-40B4-BE49-F238E27FC236}">
                      <a16:creationId xmlns:a16="http://schemas.microsoft.com/office/drawing/2014/main" id="{4ABB7432-CAF4-4333-81D3-29CB350F6E69}"/>
                    </a:ext>
                  </a:extLst>
                </p:cNvPr>
                <p:cNvSpPr/>
                <p:nvPr/>
              </p:nvSpPr>
              <p:spPr>
                <a:xfrm>
                  <a:off x="1122788" y="2508920"/>
                  <a:ext cx="2766708" cy="140659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Low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.......................................................................................................</a:t>
                  </a:r>
                  <a:endParaRPr kumimoji="0" lang="ar-BH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28" name="مستطيل 42">
                <a:extLst>
                  <a:ext uri="{FF2B5EF4-FFF2-40B4-BE49-F238E27FC236}">
                    <a16:creationId xmlns:a16="http://schemas.microsoft.com/office/drawing/2014/main" id="{F57F388B-FAFA-489A-BEA2-30AB66EA5829}"/>
                  </a:ext>
                </a:extLst>
              </p:cNvPr>
              <p:cNvSpPr/>
              <p:nvPr/>
            </p:nvSpPr>
            <p:spPr>
              <a:xfrm>
                <a:off x="904164" y="2522550"/>
                <a:ext cx="2994867" cy="730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Low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.................................................................................................................</a:t>
                </a:r>
                <a:endParaRPr kumimoji="0" lang="ar-B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grpSp>
            <p:nvGrpSpPr>
              <p:cNvPr id="29" name="مجموعة 75">
                <a:extLst>
                  <a:ext uri="{FF2B5EF4-FFF2-40B4-BE49-F238E27FC236}">
                    <a16:creationId xmlns:a16="http://schemas.microsoft.com/office/drawing/2014/main" id="{9C50D3D1-6459-4054-8A94-D15568A46934}"/>
                  </a:ext>
                </a:extLst>
              </p:cNvPr>
              <p:cNvGrpSpPr/>
              <p:nvPr/>
            </p:nvGrpSpPr>
            <p:grpSpPr>
              <a:xfrm>
                <a:off x="4781301" y="4864220"/>
                <a:ext cx="6739005" cy="1151226"/>
                <a:chOff x="7738854" y="2847471"/>
                <a:chExt cx="4020628" cy="917570"/>
              </a:xfrm>
            </p:grpSpPr>
            <p:sp>
              <p:nvSpPr>
                <p:cNvPr id="48" name="Rectangle 8">
                  <a:extLst>
                    <a:ext uri="{FF2B5EF4-FFF2-40B4-BE49-F238E27FC236}">
                      <a16:creationId xmlns:a16="http://schemas.microsoft.com/office/drawing/2014/main" id="{38E08832-1DDD-4D16-8375-BE9CC145E059}"/>
                    </a:ext>
                  </a:extLst>
                </p:cNvPr>
                <p:cNvSpPr/>
                <p:nvPr/>
              </p:nvSpPr>
              <p:spPr>
                <a:xfrm>
                  <a:off x="7738854" y="2853547"/>
                  <a:ext cx="4020628" cy="911236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9" name="Rectangle 8">
                  <a:extLst>
                    <a:ext uri="{FF2B5EF4-FFF2-40B4-BE49-F238E27FC236}">
                      <a16:creationId xmlns:a16="http://schemas.microsoft.com/office/drawing/2014/main" id="{21D1911E-1835-4D49-BFDC-D250E105760B}"/>
                    </a:ext>
                  </a:extLst>
                </p:cNvPr>
                <p:cNvSpPr/>
                <p:nvPr/>
              </p:nvSpPr>
              <p:spPr>
                <a:xfrm>
                  <a:off x="11581936" y="2847471"/>
                  <a:ext cx="175826" cy="917570"/>
                </a:xfrm>
                <a:prstGeom prst="rect">
                  <a:avLst/>
                </a:prstGeom>
                <a:solidFill>
                  <a:srgbClr val="C00000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endParaRPr>
                </a:p>
              </p:txBody>
            </p:sp>
          </p:grpSp>
          <p:grpSp>
            <p:nvGrpSpPr>
              <p:cNvPr id="30" name="مجموعة 75">
                <a:extLst>
                  <a:ext uri="{FF2B5EF4-FFF2-40B4-BE49-F238E27FC236}">
                    <a16:creationId xmlns:a16="http://schemas.microsoft.com/office/drawing/2014/main" id="{9CB8EA3E-F050-44D7-9BFC-BA233C309006}"/>
                  </a:ext>
                </a:extLst>
              </p:cNvPr>
              <p:cNvGrpSpPr/>
              <p:nvPr/>
            </p:nvGrpSpPr>
            <p:grpSpPr>
              <a:xfrm>
                <a:off x="4781301" y="2311597"/>
                <a:ext cx="6701586" cy="934829"/>
                <a:chOff x="7734201" y="2674896"/>
                <a:chExt cx="4025282" cy="745091"/>
              </a:xfrm>
            </p:grpSpPr>
            <p:sp>
              <p:nvSpPr>
                <p:cNvPr id="46" name="Rectangle 8">
                  <a:extLst>
                    <a:ext uri="{FF2B5EF4-FFF2-40B4-BE49-F238E27FC236}">
                      <a16:creationId xmlns:a16="http://schemas.microsoft.com/office/drawing/2014/main" id="{CF6769D7-CF00-44F7-92BD-7B72339B111E}"/>
                    </a:ext>
                  </a:extLst>
                </p:cNvPr>
                <p:cNvSpPr/>
                <p:nvPr/>
              </p:nvSpPr>
              <p:spPr>
                <a:xfrm>
                  <a:off x="7734201" y="2674896"/>
                  <a:ext cx="4025282" cy="745091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7" name="Rectangle 8">
                  <a:extLst>
                    <a:ext uri="{FF2B5EF4-FFF2-40B4-BE49-F238E27FC236}">
                      <a16:creationId xmlns:a16="http://schemas.microsoft.com/office/drawing/2014/main" id="{259A9DFA-F90C-4BC0-B69C-B0BF5C878564}"/>
                    </a:ext>
                  </a:extLst>
                </p:cNvPr>
                <p:cNvSpPr/>
                <p:nvPr/>
              </p:nvSpPr>
              <p:spPr>
                <a:xfrm>
                  <a:off x="11596342" y="2677733"/>
                  <a:ext cx="161419" cy="727101"/>
                </a:xfrm>
                <a:prstGeom prst="rect">
                  <a:avLst/>
                </a:prstGeom>
                <a:solidFill>
                  <a:srgbClr val="C00000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endParaRPr>
                </a:p>
              </p:txBody>
            </p:sp>
          </p:grpSp>
          <p:grpSp>
            <p:nvGrpSpPr>
              <p:cNvPr id="31" name="مجموعة 75">
                <a:extLst>
                  <a:ext uri="{FF2B5EF4-FFF2-40B4-BE49-F238E27FC236}">
                    <a16:creationId xmlns:a16="http://schemas.microsoft.com/office/drawing/2014/main" id="{B782D42F-6239-4344-9B23-A489FCB05121}"/>
                  </a:ext>
                </a:extLst>
              </p:cNvPr>
              <p:cNvGrpSpPr/>
              <p:nvPr/>
            </p:nvGrpSpPr>
            <p:grpSpPr>
              <a:xfrm>
                <a:off x="4781301" y="3425644"/>
                <a:ext cx="6717980" cy="1379104"/>
                <a:chOff x="7736247" y="2635492"/>
                <a:chExt cx="4023235" cy="1099191"/>
              </a:xfrm>
            </p:grpSpPr>
            <p:sp>
              <p:nvSpPr>
                <p:cNvPr id="44" name="Rectangle 8">
                  <a:extLst>
                    <a:ext uri="{FF2B5EF4-FFF2-40B4-BE49-F238E27FC236}">
                      <a16:creationId xmlns:a16="http://schemas.microsoft.com/office/drawing/2014/main" id="{E35FD23A-3969-42CA-A55B-7BFF980B0E60}"/>
                    </a:ext>
                  </a:extLst>
                </p:cNvPr>
                <p:cNvSpPr/>
                <p:nvPr/>
              </p:nvSpPr>
              <p:spPr>
                <a:xfrm>
                  <a:off x="7736247" y="2635492"/>
                  <a:ext cx="4023235" cy="1099191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5" name="Rectangle 8">
                  <a:extLst>
                    <a:ext uri="{FF2B5EF4-FFF2-40B4-BE49-F238E27FC236}">
                      <a16:creationId xmlns:a16="http://schemas.microsoft.com/office/drawing/2014/main" id="{4941C60C-AA4E-486F-9375-4A26777F4331}"/>
                    </a:ext>
                  </a:extLst>
                </p:cNvPr>
                <p:cNvSpPr/>
                <p:nvPr/>
              </p:nvSpPr>
              <p:spPr>
                <a:xfrm>
                  <a:off x="11581269" y="2645174"/>
                  <a:ext cx="176490" cy="1089509"/>
                </a:xfrm>
                <a:prstGeom prst="rect">
                  <a:avLst/>
                </a:prstGeom>
                <a:solidFill>
                  <a:srgbClr val="C00000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endParaRP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D4012F2-C63F-410D-870E-B0B2D2041E8A}"/>
                  </a:ext>
                </a:extLst>
              </p:cNvPr>
              <p:cNvGrpSpPr/>
              <p:nvPr/>
            </p:nvGrpSpPr>
            <p:grpSpPr>
              <a:xfrm>
                <a:off x="11502037" y="2298496"/>
                <a:ext cx="839748" cy="764144"/>
                <a:chOff x="11554088" y="2329265"/>
                <a:chExt cx="839748" cy="764144"/>
              </a:xfrm>
              <a:solidFill>
                <a:schemeClr val="accent1"/>
              </a:solidFill>
            </p:grpSpPr>
            <p:sp>
              <p:nvSpPr>
                <p:cNvPr id="42" name="Oval 15">
                  <a:extLst>
                    <a:ext uri="{FF2B5EF4-FFF2-40B4-BE49-F238E27FC236}">
                      <a16:creationId xmlns:a16="http://schemas.microsoft.com/office/drawing/2014/main" id="{E94B7403-2ADC-4689-8011-CD4DF5E156AC}"/>
                    </a:ext>
                  </a:extLst>
                </p:cNvPr>
                <p:cNvSpPr/>
                <p:nvPr/>
              </p:nvSpPr>
              <p:spPr>
                <a:xfrm>
                  <a:off x="11554089" y="2329265"/>
                  <a:ext cx="839747" cy="764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3" name="TextBox 31">
                  <a:extLst>
                    <a:ext uri="{FF2B5EF4-FFF2-40B4-BE49-F238E27FC236}">
                      <a16:creationId xmlns:a16="http://schemas.microsoft.com/office/drawing/2014/main" id="{A42CA618-F9CC-41B8-97A6-6723279E2B6E}"/>
                    </a:ext>
                  </a:extLst>
                </p:cNvPr>
                <p:cNvSpPr txBox="1"/>
                <p:nvPr/>
              </p:nvSpPr>
              <p:spPr>
                <a:xfrm>
                  <a:off x="11554088" y="2329269"/>
                  <a:ext cx="839747" cy="67603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맑은 고딕" panose="020B0503020000020004" pitchFamily="34" charset="-127"/>
                      <a:cs typeface="Sakkal Majalla" panose="02000000000000000000" pitchFamily="2" charset="-78"/>
                    </a:rPr>
                    <a:t>1</a:t>
                  </a:r>
                  <a:endParaRPr kumimoji="0" lang="ko-KR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9A404E6-7D84-40D1-BBB9-D5602E307F26}"/>
                  </a:ext>
                </a:extLst>
              </p:cNvPr>
              <p:cNvGrpSpPr/>
              <p:nvPr/>
            </p:nvGrpSpPr>
            <p:grpSpPr>
              <a:xfrm>
                <a:off x="11517539" y="3435578"/>
                <a:ext cx="839748" cy="764144"/>
                <a:chOff x="11569589" y="2288414"/>
                <a:chExt cx="839748" cy="764144"/>
              </a:xfrm>
            </p:grpSpPr>
            <p:sp>
              <p:nvSpPr>
                <p:cNvPr id="40" name="Oval 15">
                  <a:extLst>
                    <a:ext uri="{FF2B5EF4-FFF2-40B4-BE49-F238E27FC236}">
                      <a16:creationId xmlns:a16="http://schemas.microsoft.com/office/drawing/2014/main" id="{6F94B845-1B31-4A42-ADA4-1386A52F4F46}"/>
                    </a:ext>
                  </a:extLst>
                </p:cNvPr>
                <p:cNvSpPr/>
                <p:nvPr/>
              </p:nvSpPr>
              <p:spPr>
                <a:xfrm>
                  <a:off x="11569590" y="2288414"/>
                  <a:ext cx="839747" cy="76414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1" name="TextBox 31">
                  <a:extLst>
                    <a:ext uri="{FF2B5EF4-FFF2-40B4-BE49-F238E27FC236}">
                      <a16:creationId xmlns:a16="http://schemas.microsoft.com/office/drawing/2014/main" id="{33CF668A-ADC9-4E55-9070-B45EBF2804F3}"/>
                    </a:ext>
                  </a:extLst>
                </p:cNvPr>
                <p:cNvSpPr txBox="1"/>
                <p:nvPr/>
              </p:nvSpPr>
              <p:spPr>
                <a:xfrm>
                  <a:off x="11569589" y="2288424"/>
                  <a:ext cx="839747" cy="67603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ko-KR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맑은 고딕" panose="020B0503020000020004" pitchFamily="34" charset="-127"/>
                      <a:cs typeface="Sakkal Majalla" panose="02000000000000000000" pitchFamily="2" charset="-78"/>
                    </a:rPr>
                    <a:t>2</a:t>
                  </a:r>
                  <a:endParaRPr kumimoji="0" lang="ko-KR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EA175793-7BFE-429E-A3A7-42E049F57845}"/>
                  </a:ext>
                </a:extLst>
              </p:cNvPr>
              <p:cNvGrpSpPr/>
              <p:nvPr/>
            </p:nvGrpSpPr>
            <p:grpSpPr>
              <a:xfrm>
                <a:off x="11534165" y="4864220"/>
                <a:ext cx="777514" cy="723009"/>
                <a:chOff x="11540959" y="2544419"/>
                <a:chExt cx="777514" cy="723009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38" name="Oval 15">
                  <a:extLst>
                    <a:ext uri="{FF2B5EF4-FFF2-40B4-BE49-F238E27FC236}">
                      <a16:creationId xmlns:a16="http://schemas.microsoft.com/office/drawing/2014/main" id="{76840F8F-6FAE-4AD2-A7F6-18F6DF544C25}"/>
                    </a:ext>
                  </a:extLst>
                </p:cNvPr>
                <p:cNvSpPr/>
                <p:nvPr/>
              </p:nvSpPr>
              <p:spPr>
                <a:xfrm>
                  <a:off x="11540960" y="2549782"/>
                  <a:ext cx="777513" cy="71764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39" name="TextBox 31">
                  <a:extLst>
                    <a:ext uri="{FF2B5EF4-FFF2-40B4-BE49-F238E27FC236}">
                      <a16:creationId xmlns:a16="http://schemas.microsoft.com/office/drawing/2014/main" id="{B5DCC322-C4CE-4A60-B3C8-0603416A3344}"/>
                    </a:ext>
                  </a:extLst>
                </p:cNvPr>
                <p:cNvSpPr txBox="1"/>
                <p:nvPr/>
              </p:nvSpPr>
              <p:spPr>
                <a:xfrm>
                  <a:off x="11540959" y="2544419"/>
                  <a:ext cx="777513" cy="67603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ko-KR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맑은 고딕" panose="020B0503020000020004" pitchFamily="34" charset="-127"/>
                      <a:cs typeface="Sakkal Majalla" panose="02000000000000000000" pitchFamily="2" charset="-78"/>
                    </a:rPr>
                    <a:t>3</a:t>
                  </a:r>
                  <a:endParaRPr kumimoji="0" lang="ko-KR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A7E0ADF-F3EF-4F21-A102-BE62A9FD92BD}"/>
                  </a:ext>
                </a:extLst>
              </p:cNvPr>
              <p:cNvSpPr/>
              <p:nvPr/>
            </p:nvSpPr>
            <p:spPr>
              <a:xfrm>
                <a:off x="4808591" y="2478564"/>
                <a:ext cx="6373850" cy="648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rtl="1"/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قال الله تعالى: ﴿</a:t>
                </a:r>
                <a:r>
                  <a:rPr lang="ar-SA" sz="2400" b="1" dirty="0">
                    <a:solidFill>
                      <a:schemeClr val="accent5">
                        <a:lumMod val="50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إِنَّ اللَّهَ مَعَ الَّذِينَ اتَّقَوا وَّالَّذِينَ هُم مُّحْسِنُونَ</a:t>
                </a:r>
                <a:r>
                  <a:rPr lang="ar-SA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﴾.</a:t>
                </a:r>
                <a:r>
                  <a:rPr lang="ar-BH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(</a:t>
                </a:r>
                <a:r>
                  <a:rPr kumimoji="0" lang="ar-BH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النحل</a:t>
                </a:r>
                <a:r>
                  <a:rPr lang="ar-BH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/</a:t>
                </a:r>
                <a:r>
                  <a:rPr kumimoji="0" lang="ar-BH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128).</a:t>
                </a:r>
                <a:endParaRPr kumimoji="0" lang="en-US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E687E4A-C3D7-4426-B755-DA5A8701DB56}"/>
                  </a:ext>
                </a:extLst>
              </p:cNvPr>
              <p:cNvSpPr/>
              <p:nvPr/>
            </p:nvSpPr>
            <p:spPr>
              <a:xfrm>
                <a:off x="6409687" y="3798199"/>
                <a:ext cx="184731" cy="351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256F82E-C49F-4C6B-86C8-59F61D6F69DA}"/>
                </a:ext>
              </a:extLst>
            </p:cNvPr>
            <p:cNvSpPr/>
            <p:nvPr/>
          </p:nvSpPr>
          <p:spPr>
            <a:xfrm>
              <a:off x="4389723" y="3433684"/>
              <a:ext cx="637689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rtl="1">
                <a:spcAft>
                  <a:spcPts val="500"/>
                </a:spcAft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قال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الرسول 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AGA Arabesque" panose="05010101010101010101" pitchFamily="2" charset="2"/>
                </a:rPr>
                <a:t>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"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إنَّ اللَّهَ تَبَارَكَ</a:t>
              </a:r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وتَعَالَى</a:t>
              </a:r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إذَا</a:t>
              </a:r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أحَبَّ</a:t>
              </a:r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عَبْدًا</a:t>
              </a:r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نَادَى</a:t>
              </a:r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جِبْرِيلَ:</a:t>
              </a:r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إنَّ</a:t>
              </a:r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اللَّهَ</a:t>
              </a:r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قدْ</a:t>
              </a:r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أحَبَّ</a:t>
              </a:r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فُلانًا 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فأحِبَّهُ، فيُحِبُّهُ جِبْرِيلُ، ثُمَّ يُنَادِي جِبْرِيلُ في</a:t>
              </a:r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السَّمَاءِ: إنَّ اللَّهَ قدْ أحَبَّ فُلَانًا فأحِبُّوهُ، فيُحِبُّهُ أهْلُ السَّمَاءِ،</a:t>
              </a:r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ويُوضَعُ له القَبُولُ في أهْلِ الأرْضِ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". </a:t>
              </a:r>
              <a:r>
                <a:rPr lang="ar-BH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</a:t>
              </a:r>
              <a:r>
                <a:rPr lang="ar-BH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رواه البخاري ومسلم).</a:t>
              </a:r>
              <a:endPara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7E96A01-B7C2-42E9-8068-BF819CF1CD5B}"/>
                </a:ext>
              </a:extLst>
            </p:cNvPr>
            <p:cNvSpPr/>
            <p:nvPr/>
          </p:nvSpPr>
          <p:spPr>
            <a:xfrm>
              <a:off x="4426875" y="5135235"/>
              <a:ext cx="637714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/>
              <a:r>
                <a:rPr lang="ar-SA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قال تعالى:</a:t>
              </a:r>
              <a:r>
                <a:rPr lang="ar-BH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﴿</a:t>
              </a:r>
              <a:r>
                <a:rPr lang="ar-SA" sz="2400" b="1" dirty="0">
                  <a:solidFill>
                    <a:schemeClr val="accent5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أَلَا إِنَّ أَوْلِيَاءَ اللَّهِ لَا خَوْفٌ عَلَيْهِمْ وَلَا هُمْ يَحْزَنُونَ ،  الَّذِينَ آمَنُوا وَكَانُوا يَتَّقُونَ، لَهُمُ الْبُشْرَىٰ فِي الْحَيَاةِ الدُّنْيَا وَفِي الْآخِرَةِ ۚ لَا تَبْدِيلَ لِكَلِمَاتِ اللَّهِ ۚ ذَٰلِكَ هُوَ الْفَوْزُ الْعَظِيمُ</a:t>
              </a:r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﴾.</a:t>
              </a:r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(يونس/62-64).</a:t>
              </a:r>
              <a:endParaRPr lang="en-US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82" name="Plaque 81">
            <a:extLst>
              <a:ext uri="{FF2B5EF4-FFF2-40B4-BE49-F238E27FC236}">
                <a16:creationId xmlns:a16="http://schemas.microsoft.com/office/drawing/2014/main" id="{F27C38E7-D13A-4080-9620-34021B9D3B6C}"/>
              </a:ext>
            </a:extLst>
          </p:cNvPr>
          <p:cNvSpPr/>
          <p:nvPr/>
        </p:nvSpPr>
        <p:spPr>
          <a:xfrm>
            <a:off x="3840570" y="144320"/>
            <a:ext cx="1386222" cy="564678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نشاط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6" name="Plaque 95">
            <a:extLst>
              <a:ext uri="{FF2B5EF4-FFF2-40B4-BE49-F238E27FC236}">
                <a16:creationId xmlns:a16="http://schemas.microsoft.com/office/drawing/2014/main" id="{F75D794C-844F-4CE3-8378-9E3EC7D04AD5}"/>
              </a:ext>
            </a:extLst>
          </p:cNvPr>
          <p:cNvSpPr/>
          <p:nvPr/>
        </p:nvSpPr>
        <p:spPr>
          <a:xfrm>
            <a:off x="3840570" y="143952"/>
            <a:ext cx="1386222" cy="564678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3" name="Rectangle: Rounded Corners 101">
            <a:extLst>
              <a:ext uri="{FF2B5EF4-FFF2-40B4-BE49-F238E27FC236}">
                <a16:creationId xmlns:a16="http://schemas.microsoft.com/office/drawing/2014/main" id="{8E9CC181-485A-4961-A22D-079E7F273726}"/>
              </a:ext>
            </a:extLst>
          </p:cNvPr>
          <p:cNvSpPr/>
          <p:nvPr/>
        </p:nvSpPr>
        <p:spPr>
          <a:xfrm>
            <a:off x="130317" y="76478"/>
            <a:ext cx="2097946" cy="4616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العبادة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دين 101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5718117-30B5-4F74-9809-175B7461FA42}"/>
              </a:ext>
            </a:extLst>
          </p:cNvPr>
          <p:cNvGrpSpPr/>
          <p:nvPr/>
        </p:nvGrpSpPr>
        <p:grpSpPr>
          <a:xfrm>
            <a:off x="484342" y="2248212"/>
            <a:ext cx="3807646" cy="1213552"/>
            <a:chOff x="2621854" y="1900410"/>
            <a:chExt cx="3807646" cy="1066227"/>
          </a:xfrm>
        </p:grpSpPr>
        <p:grpSp>
          <p:nvGrpSpPr>
            <p:cNvPr id="105" name="Group 54">
              <a:extLst>
                <a:ext uri="{FF2B5EF4-FFF2-40B4-BE49-F238E27FC236}">
                  <a16:creationId xmlns:a16="http://schemas.microsoft.com/office/drawing/2014/main" id="{3415913D-6DC2-4383-9707-1115854D524B}"/>
                </a:ext>
              </a:extLst>
            </p:cNvPr>
            <p:cNvGrpSpPr/>
            <p:nvPr/>
          </p:nvGrpSpPr>
          <p:grpSpPr>
            <a:xfrm rot="5400000">
              <a:off x="4006524" y="515740"/>
              <a:ext cx="1038306" cy="3807646"/>
              <a:chOff x="6658421" y="2428311"/>
              <a:chExt cx="1732384" cy="3312505"/>
            </a:xfrm>
          </p:grpSpPr>
          <p:sp>
            <p:nvSpPr>
              <p:cNvPr id="107" name="Rounded Rectangle 25">
                <a:extLst>
                  <a:ext uri="{FF2B5EF4-FFF2-40B4-BE49-F238E27FC236}">
                    <a16:creationId xmlns:a16="http://schemas.microsoft.com/office/drawing/2014/main" id="{786F8C67-4C5C-4F7A-9842-C25BBF93D51F}"/>
                  </a:ext>
                </a:extLst>
              </p:cNvPr>
              <p:cNvSpPr/>
              <p:nvPr/>
            </p:nvSpPr>
            <p:spPr>
              <a:xfrm>
                <a:off x="6872064" y="2501420"/>
                <a:ext cx="1440160" cy="1001101"/>
              </a:xfrm>
              <a:prstGeom prst="roundRect">
                <a:avLst>
                  <a:gd name="adj" fmla="val 8069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08" name="Rounded Rectangle 5">
                <a:extLst>
                  <a:ext uri="{FF2B5EF4-FFF2-40B4-BE49-F238E27FC236}">
                    <a16:creationId xmlns:a16="http://schemas.microsoft.com/office/drawing/2014/main" id="{6053D6AD-8CEE-48DF-BDCF-61328148735E}"/>
                  </a:ext>
                </a:extLst>
              </p:cNvPr>
              <p:cNvSpPr/>
              <p:nvPr/>
            </p:nvSpPr>
            <p:spPr>
              <a:xfrm>
                <a:off x="6658421" y="2752816"/>
                <a:ext cx="1732384" cy="2988000"/>
              </a:xfrm>
              <a:custGeom>
                <a:avLst/>
                <a:gdLst/>
                <a:ahLst/>
                <a:cxnLst/>
                <a:rect l="l" t="t" r="r" b="b"/>
                <a:pathLst>
                  <a:path w="1732384" h="3096340">
                    <a:moveTo>
                      <a:pt x="85738" y="0"/>
                    </a:moveTo>
                    <a:lnTo>
                      <a:pt x="432048" y="0"/>
                    </a:lnTo>
                    <a:cubicBezTo>
                      <a:pt x="432048" y="238614"/>
                      <a:pt x="625482" y="432048"/>
                      <a:pt x="864096" y="432048"/>
                    </a:cubicBezTo>
                    <a:cubicBezTo>
                      <a:pt x="1102710" y="432048"/>
                      <a:pt x="1296144" y="238614"/>
                      <a:pt x="1296144" y="0"/>
                    </a:cubicBezTo>
                    <a:lnTo>
                      <a:pt x="1642454" y="0"/>
                    </a:lnTo>
                    <a:cubicBezTo>
                      <a:pt x="1689806" y="0"/>
                      <a:pt x="1728192" y="38386"/>
                      <a:pt x="1728192" y="85738"/>
                    </a:cubicBezTo>
                    <a:lnTo>
                      <a:pt x="1728192" y="721059"/>
                    </a:lnTo>
                    <a:cubicBezTo>
                      <a:pt x="1731471" y="727431"/>
                      <a:pt x="1732384" y="734520"/>
                      <a:pt x="1732384" y="741823"/>
                    </a:cubicBezTo>
                    <a:lnTo>
                      <a:pt x="1732384" y="2218518"/>
                    </a:lnTo>
                    <a:lnTo>
                      <a:pt x="1728192" y="2239282"/>
                    </a:lnTo>
                    <a:lnTo>
                      <a:pt x="1728192" y="3010602"/>
                    </a:lnTo>
                    <a:cubicBezTo>
                      <a:pt x="1728192" y="3057954"/>
                      <a:pt x="1689806" y="3096340"/>
                      <a:pt x="1642454" y="3096340"/>
                    </a:cubicBezTo>
                    <a:lnTo>
                      <a:pt x="85738" y="3096340"/>
                    </a:lnTo>
                    <a:cubicBezTo>
                      <a:pt x="38386" y="3096340"/>
                      <a:pt x="0" y="3057954"/>
                      <a:pt x="0" y="3010602"/>
                    </a:cubicBezTo>
                    <a:lnTo>
                      <a:pt x="0" y="1562433"/>
                    </a:lnTo>
                    <a:lnTo>
                      <a:pt x="0" y="1533907"/>
                    </a:lnTo>
                    <a:lnTo>
                      <a:pt x="0" y="85738"/>
                    </a:lnTo>
                    <a:cubicBezTo>
                      <a:pt x="0" y="38386"/>
                      <a:pt x="38386" y="0"/>
                      <a:pt x="857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09" name="TextBox 180">
                <a:extLst>
                  <a:ext uri="{FF2B5EF4-FFF2-40B4-BE49-F238E27FC236}">
                    <a16:creationId xmlns:a16="http://schemas.microsoft.com/office/drawing/2014/main" id="{40C961F7-544B-4CE7-A8F0-9F8ADB078050}"/>
                  </a:ext>
                </a:extLst>
              </p:cNvPr>
              <p:cNvSpPr txBox="1"/>
              <p:nvPr/>
            </p:nvSpPr>
            <p:spPr>
              <a:xfrm rot="16200000">
                <a:off x="7188011" y="2410893"/>
                <a:ext cx="777280" cy="812116"/>
              </a:xfrm>
              <a:prstGeom prst="rect">
                <a:avLst/>
              </a:prstGeom>
              <a:noFill/>
            </p:spPr>
            <p:txBody>
              <a:bodyPr wrap="square" lIns="72000" tIns="0" rIns="72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ko-K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rPr>
                  <a:t>1</a:t>
                </a:r>
                <a:endParaRPr kumimoji="0" lang="ko-KR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AD1CADD-1464-4803-A763-FCCE63E2950D}"/>
                </a:ext>
              </a:extLst>
            </p:cNvPr>
            <p:cNvSpPr/>
            <p:nvPr/>
          </p:nvSpPr>
          <p:spPr>
            <a:xfrm>
              <a:off x="2760946" y="1912028"/>
              <a:ext cx="2727761" cy="1054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تجعل العبد في معية الله تعالى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،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فيكون الله معه بعلمه ومحبته ونصرته.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C830AD7-D375-4A4E-A5EF-182671316D5F}"/>
              </a:ext>
            </a:extLst>
          </p:cNvPr>
          <p:cNvGrpSpPr/>
          <p:nvPr/>
        </p:nvGrpSpPr>
        <p:grpSpPr>
          <a:xfrm>
            <a:off x="508068" y="3603244"/>
            <a:ext cx="3792163" cy="1246991"/>
            <a:chOff x="1794026" y="2114344"/>
            <a:chExt cx="3792163" cy="1952267"/>
          </a:xfrm>
        </p:grpSpPr>
        <p:grpSp>
          <p:nvGrpSpPr>
            <p:cNvPr id="111" name="Group 54">
              <a:extLst>
                <a:ext uri="{FF2B5EF4-FFF2-40B4-BE49-F238E27FC236}">
                  <a16:creationId xmlns:a16="http://schemas.microsoft.com/office/drawing/2014/main" id="{22ABFBCD-E0D7-4191-8DFA-48A8DD60D93F}"/>
                </a:ext>
              </a:extLst>
            </p:cNvPr>
            <p:cNvGrpSpPr/>
            <p:nvPr/>
          </p:nvGrpSpPr>
          <p:grpSpPr>
            <a:xfrm rot="5400000">
              <a:off x="2713974" y="1194396"/>
              <a:ext cx="1952267" cy="3792163"/>
              <a:chOff x="6682735" y="2469890"/>
              <a:chExt cx="1732384" cy="3299036"/>
            </a:xfrm>
          </p:grpSpPr>
          <p:sp>
            <p:nvSpPr>
              <p:cNvPr id="113" name="Rounded Rectangle 25">
                <a:extLst>
                  <a:ext uri="{FF2B5EF4-FFF2-40B4-BE49-F238E27FC236}">
                    <a16:creationId xmlns:a16="http://schemas.microsoft.com/office/drawing/2014/main" id="{1724CC3B-DC99-4CDF-96D4-1D20C5CB7DA1}"/>
                  </a:ext>
                </a:extLst>
              </p:cNvPr>
              <p:cNvSpPr/>
              <p:nvPr/>
            </p:nvSpPr>
            <p:spPr>
              <a:xfrm>
                <a:off x="6872064" y="2501420"/>
                <a:ext cx="1440160" cy="1001101"/>
              </a:xfrm>
              <a:prstGeom prst="roundRect">
                <a:avLst>
                  <a:gd name="adj" fmla="val 806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14" name="Rounded Rectangle 5">
                <a:extLst>
                  <a:ext uri="{FF2B5EF4-FFF2-40B4-BE49-F238E27FC236}">
                    <a16:creationId xmlns:a16="http://schemas.microsoft.com/office/drawing/2014/main" id="{CCE96C36-5475-4951-B041-901B45F74E45}"/>
                  </a:ext>
                </a:extLst>
              </p:cNvPr>
              <p:cNvSpPr/>
              <p:nvPr/>
            </p:nvSpPr>
            <p:spPr>
              <a:xfrm>
                <a:off x="6682735" y="2780926"/>
                <a:ext cx="1732384" cy="2988000"/>
              </a:xfrm>
              <a:custGeom>
                <a:avLst/>
                <a:gdLst/>
                <a:ahLst/>
                <a:cxnLst/>
                <a:rect l="l" t="t" r="r" b="b"/>
                <a:pathLst>
                  <a:path w="1732384" h="3096340">
                    <a:moveTo>
                      <a:pt x="85738" y="0"/>
                    </a:moveTo>
                    <a:lnTo>
                      <a:pt x="432048" y="0"/>
                    </a:lnTo>
                    <a:cubicBezTo>
                      <a:pt x="432048" y="238614"/>
                      <a:pt x="625482" y="432048"/>
                      <a:pt x="864096" y="432048"/>
                    </a:cubicBezTo>
                    <a:cubicBezTo>
                      <a:pt x="1102710" y="432048"/>
                      <a:pt x="1296144" y="238614"/>
                      <a:pt x="1296144" y="0"/>
                    </a:cubicBezTo>
                    <a:lnTo>
                      <a:pt x="1642454" y="0"/>
                    </a:lnTo>
                    <a:cubicBezTo>
                      <a:pt x="1689806" y="0"/>
                      <a:pt x="1728192" y="38386"/>
                      <a:pt x="1728192" y="85738"/>
                    </a:cubicBezTo>
                    <a:lnTo>
                      <a:pt x="1728192" y="721059"/>
                    </a:lnTo>
                    <a:cubicBezTo>
                      <a:pt x="1731471" y="727431"/>
                      <a:pt x="1732384" y="734520"/>
                      <a:pt x="1732384" y="741823"/>
                    </a:cubicBezTo>
                    <a:lnTo>
                      <a:pt x="1732384" y="2218518"/>
                    </a:lnTo>
                    <a:lnTo>
                      <a:pt x="1728192" y="2239282"/>
                    </a:lnTo>
                    <a:lnTo>
                      <a:pt x="1728192" y="3010602"/>
                    </a:lnTo>
                    <a:cubicBezTo>
                      <a:pt x="1728192" y="3057954"/>
                      <a:pt x="1689806" y="3096340"/>
                      <a:pt x="1642454" y="3096340"/>
                    </a:cubicBezTo>
                    <a:lnTo>
                      <a:pt x="85738" y="3096340"/>
                    </a:lnTo>
                    <a:cubicBezTo>
                      <a:pt x="38386" y="3096340"/>
                      <a:pt x="0" y="3057954"/>
                      <a:pt x="0" y="3010602"/>
                    </a:cubicBezTo>
                    <a:lnTo>
                      <a:pt x="0" y="1562433"/>
                    </a:lnTo>
                    <a:lnTo>
                      <a:pt x="0" y="1533907"/>
                    </a:lnTo>
                    <a:lnTo>
                      <a:pt x="0" y="85738"/>
                    </a:lnTo>
                    <a:cubicBezTo>
                      <a:pt x="0" y="38386"/>
                      <a:pt x="38386" y="0"/>
                      <a:pt x="857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15" name="TextBox 180">
                <a:extLst>
                  <a:ext uri="{FF2B5EF4-FFF2-40B4-BE49-F238E27FC236}">
                    <a16:creationId xmlns:a16="http://schemas.microsoft.com/office/drawing/2014/main" id="{133C6BB2-D058-4A89-8A06-EF781E085F64}"/>
                  </a:ext>
                </a:extLst>
              </p:cNvPr>
              <p:cNvSpPr txBox="1"/>
              <p:nvPr/>
            </p:nvSpPr>
            <p:spPr>
              <a:xfrm rot="16200000">
                <a:off x="7206617" y="2473707"/>
                <a:ext cx="777278" cy="769643"/>
              </a:xfrm>
              <a:prstGeom prst="rect">
                <a:avLst/>
              </a:prstGeom>
              <a:noFill/>
            </p:spPr>
            <p:txBody>
              <a:bodyPr wrap="square" lIns="72000" tIns="0" rIns="72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ko-K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rPr>
                  <a:t>2</a:t>
                </a:r>
                <a:endParaRPr kumimoji="0" lang="ko-KR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12" name="مستطيل 42">
              <a:extLst>
                <a:ext uri="{FF2B5EF4-FFF2-40B4-BE49-F238E27FC236}">
                  <a16:creationId xmlns:a16="http://schemas.microsoft.com/office/drawing/2014/main" id="{05C15A72-2CBD-4C11-8742-7A2F6758CF19}"/>
                </a:ext>
              </a:extLst>
            </p:cNvPr>
            <p:cNvSpPr/>
            <p:nvPr/>
          </p:nvSpPr>
          <p:spPr>
            <a:xfrm>
              <a:off x="1909392" y="2128868"/>
              <a:ext cx="2724265" cy="18792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تور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ّ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ث العبد محب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ّ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ة الله وتجعل له القبول عند الخلق.</a:t>
              </a:r>
              <a:endPara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573B1BF-8724-4823-A25E-829B9974424B}"/>
              </a:ext>
            </a:extLst>
          </p:cNvPr>
          <p:cNvGrpSpPr/>
          <p:nvPr/>
        </p:nvGrpSpPr>
        <p:grpSpPr>
          <a:xfrm>
            <a:off x="441281" y="5086183"/>
            <a:ext cx="3849503" cy="1310295"/>
            <a:chOff x="1217694" y="5114249"/>
            <a:chExt cx="3849503" cy="1310295"/>
          </a:xfrm>
        </p:grpSpPr>
        <p:grpSp>
          <p:nvGrpSpPr>
            <p:cNvPr id="117" name="Group 54">
              <a:extLst>
                <a:ext uri="{FF2B5EF4-FFF2-40B4-BE49-F238E27FC236}">
                  <a16:creationId xmlns:a16="http://schemas.microsoft.com/office/drawing/2014/main" id="{D2D58348-F57C-4C70-98FC-59A3AC4B500A}"/>
                </a:ext>
              </a:extLst>
            </p:cNvPr>
            <p:cNvGrpSpPr/>
            <p:nvPr/>
          </p:nvGrpSpPr>
          <p:grpSpPr>
            <a:xfrm rot="5400000">
              <a:off x="2515759" y="3873106"/>
              <a:ext cx="1310295" cy="3792581"/>
              <a:chOff x="6728047" y="2469528"/>
              <a:chExt cx="1947211" cy="3299399"/>
            </a:xfrm>
          </p:grpSpPr>
          <p:sp>
            <p:nvSpPr>
              <p:cNvPr id="119" name="Rounded Rectangle 25">
                <a:extLst>
                  <a:ext uri="{FF2B5EF4-FFF2-40B4-BE49-F238E27FC236}">
                    <a16:creationId xmlns:a16="http://schemas.microsoft.com/office/drawing/2014/main" id="{2AB2DDEE-6B34-4BF6-9E6B-9936A6C6B693}"/>
                  </a:ext>
                </a:extLst>
              </p:cNvPr>
              <p:cNvSpPr/>
              <p:nvPr/>
            </p:nvSpPr>
            <p:spPr>
              <a:xfrm>
                <a:off x="7076064" y="2486655"/>
                <a:ext cx="1416779" cy="1001101"/>
              </a:xfrm>
              <a:prstGeom prst="roundRect">
                <a:avLst>
                  <a:gd name="adj" fmla="val 8069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20" name="Rounded Rectangle 5">
                <a:extLst>
                  <a:ext uri="{FF2B5EF4-FFF2-40B4-BE49-F238E27FC236}">
                    <a16:creationId xmlns:a16="http://schemas.microsoft.com/office/drawing/2014/main" id="{770F7D8C-00BC-4047-97C9-8F422B676572}"/>
                  </a:ext>
                </a:extLst>
              </p:cNvPr>
              <p:cNvSpPr/>
              <p:nvPr/>
            </p:nvSpPr>
            <p:spPr>
              <a:xfrm>
                <a:off x="6728047" y="2780927"/>
                <a:ext cx="1947211" cy="2988000"/>
              </a:xfrm>
              <a:custGeom>
                <a:avLst/>
                <a:gdLst/>
                <a:ahLst/>
                <a:cxnLst/>
                <a:rect l="l" t="t" r="r" b="b"/>
                <a:pathLst>
                  <a:path w="1732384" h="3096340">
                    <a:moveTo>
                      <a:pt x="85738" y="0"/>
                    </a:moveTo>
                    <a:lnTo>
                      <a:pt x="432048" y="0"/>
                    </a:lnTo>
                    <a:cubicBezTo>
                      <a:pt x="432048" y="238614"/>
                      <a:pt x="625482" y="432048"/>
                      <a:pt x="864096" y="432048"/>
                    </a:cubicBezTo>
                    <a:cubicBezTo>
                      <a:pt x="1102710" y="432048"/>
                      <a:pt x="1296144" y="238614"/>
                      <a:pt x="1296144" y="0"/>
                    </a:cubicBezTo>
                    <a:lnTo>
                      <a:pt x="1642454" y="0"/>
                    </a:lnTo>
                    <a:cubicBezTo>
                      <a:pt x="1689806" y="0"/>
                      <a:pt x="1728192" y="38386"/>
                      <a:pt x="1728192" y="85738"/>
                    </a:cubicBezTo>
                    <a:lnTo>
                      <a:pt x="1728192" y="721059"/>
                    </a:lnTo>
                    <a:cubicBezTo>
                      <a:pt x="1731471" y="727431"/>
                      <a:pt x="1732384" y="734520"/>
                      <a:pt x="1732384" y="741823"/>
                    </a:cubicBezTo>
                    <a:lnTo>
                      <a:pt x="1732384" y="2218518"/>
                    </a:lnTo>
                    <a:lnTo>
                      <a:pt x="1728192" y="2239282"/>
                    </a:lnTo>
                    <a:lnTo>
                      <a:pt x="1728192" y="3010602"/>
                    </a:lnTo>
                    <a:cubicBezTo>
                      <a:pt x="1728192" y="3057954"/>
                      <a:pt x="1689806" y="3096340"/>
                      <a:pt x="1642454" y="3096340"/>
                    </a:cubicBezTo>
                    <a:lnTo>
                      <a:pt x="85738" y="3096340"/>
                    </a:lnTo>
                    <a:cubicBezTo>
                      <a:pt x="38386" y="3096340"/>
                      <a:pt x="0" y="3057954"/>
                      <a:pt x="0" y="3010602"/>
                    </a:cubicBezTo>
                    <a:lnTo>
                      <a:pt x="0" y="1562433"/>
                    </a:lnTo>
                    <a:lnTo>
                      <a:pt x="0" y="1533907"/>
                    </a:lnTo>
                    <a:lnTo>
                      <a:pt x="0" y="85738"/>
                    </a:lnTo>
                    <a:cubicBezTo>
                      <a:pt x="0" y="38386"/>
                      <a:pt x="38386" y="0"/>
                      <a:pt x="857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21" name="TextBox 180">
                <a:extLst>
                  <a:ext uri="{FF2B5EF4-FFF2-40B4-BE49-F238E27FC236}">
                    <a16:creationId xmlns:a16="http://schemas.microsoft.com/office/drawing/2014/main" id="{D232E38F-0C20-4A21-8BD2-F3339AAB55A7}"/>
                  </a:ext>
                </a:extLst>
              </p:cNvPr>
              <p:cNvSpPr txBox="1"/>
              <p:nvPr/>
            </p:nvSpPr>
            <p:spPr>
              <a:xfrm rot="16200000">
                <a:off x="7395814" y="2446522"/>
                <a:ext cx="777278" cy="823289"/>
              </a:xfrm>
              <a:prstGeom prst="rect">
                <a:avLst/>
              </a:prstGeom>
              <a:noFill/>
            </p:spPr>
            <p:txBody>
              <a:bodyPr wrap="square" lIns="72000" tIns="0" rIns="72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ko-K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rPr>
                  <a:t>3</a:t>
                </a:r>
                <a:endParaRPr kumimoji="0" lang="ko-KR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67D4969-8AD6-41C3-A8AF-3C140716A985}"/>
                </a:ext>
              </a:extLst>
            </p:cNvPr>
            <p:cNvSpPr/>
            <p:nvPr/>
          </p:nvSpPr>
          <p:spPr>
            <a:xfrm>
              <a:off x="1217694" y="5173456"/>
              <a:ext cx="3065975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>
                <a:spcAft>
                  <a:spcPts val="500"/>
                </a:spcAft>
              </a:pPr>
              <a:r>
                <a:rPr lang="ar-SA" sz="23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تجعل العبد في أمن من الخوف والحزن يوم القيامة، وتُحَقِّق له </a:t>
              </a:r>
              <a:r>
                <a:rPr lang="ar-BH" sz="23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النصر و</a:t>
              </a:r>
              <a:r>
                <a:rPr lang="ar-SA" sz="23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التوفيق في الحياة الدنيا.</a:t>
              </a:r>
              <a:endParaRPr lang="en-US" sz="23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75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>
            <a:extLst>
              <a:ext uri="{FF2B5EF4-FFF2-40B4-BE49-F238E27FC236}">
                <a16:creationId xmlns:a16="http://schemas.microsoft.com/office/drawing/2014/main" id="{885D2B73-A3AA-42FC-AC64-943AB3F6B603}"/>
              </a:ext>
            </a:extLst>
          </p:cNvPr>
          <p:cNvSpPr/>
          <p:nvPr/>
        </p:nvSpPr>
        <p:spPr>
          <a:xfrm rot="989403">
            <a:off x="3639557" y="1127121"/>
            <a:ext cx="4969567" cy="4969567"/>
          </a:xfrm>
          <a:prstGeom prst="arc">
            <a:avLst>
              <a:gd name="adj1" fmla="val 16200000"/>
              <a:gd name="adj2" fmla="val 14973728"/>
            </a:avLst>
          </a:prstGeom>
          <a:ln w="155575">
            <a:solidFill>
              <a:srgbClr val="FF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4A6C70-E608-41DE-B946-014C13D88B01}"/>
              </a:ext>
            </a:extLst>
          </p:cNvPr>
          <p:cNvSpPr/>
          <p:nvPr/>
        </p:nvSpPr>
        <p:spPr>
          <a:xfrm rot="989403">
            <a:off x="4836837" y="2324636"/>
            <a:ext cx="2518326" cy="251832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1597BFCE-A424-410A-8765-936490B9C687}"/>
              </a:ext>
            </a:extLst>
          </p:cNvPr>
          <p:cNvSpPr/>
          <p:nvPr/>
        </p:nvSpPr>
        <p:spPr>
          <a:xfrm rot="5400000">
            <a:off x="5726307" y="770552"/>
            <a:ext cx="735933" cy="65686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7BDCDE-A843-42EF-83E0-92D4529C1D7A}"/>
              </a:ext>
            </a:extLst>
          </p:cNvPr>
          <p:cNvGrpSpPr/>
          <p:nvPr/>
        </p:nvGrpSpPr>
        <p:grpSpPr>
          <a:xfrm>
            <a:off x="6802237" y="806309"/>
            <a:ext cx="2542808" cy="1827739"/>
            <a:chOff x="6879369" y="800555"/>
            <a:chExt cx="2542808" cy="182773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A0A55CE-7585-438B-A790-562ABAA8DA81}"/>
                </a:ext>
              </a:extLst>
            </p:cNvPr>
            <p:cNvSpPr/>
            <p:nvPr/>
          </p:nvSpPr>
          <p:spPr>
            <a:xfrm>
              <a:off x="6879369" y="800555"/>
              <a:ext cx="2542808" cy="18277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82B5033-226D-419B-99E7-083E0017DE8F}"/>
                </a:ext>
              </a:extLst>
            </p:cNvPr>
            <p:cNvSpPr/>
            <p:nvPr/>
          </p:nvSpPr>
          <p:spPr>
            <a:xfrm>
              <a:off x="7209030" y="1219127"/>
              <a:ext cx="186215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تقرب العبد إلى ربه</a:t>
              </a:r>
              <a:r>
                <a:rPr kumimoji="0" lang="ar-SA" sz="24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وتجعله في معيته</a:t>
              </a:r>
              <a:r>
                <a:rPr kumimoji="0" lang="ar-BH" sz="24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r>
                <a:rPr kumimoji="0" lang="ar-SA" sz="24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674EEC-C725-42D2-8901-A24BB8C10ACA}"/>
              </a:ext>
            </a:extLst>
          </p:cNvPr>
          <p:cNvSpPr/>
          <p:nvPr/>
        </p:nvSpPr>
        <p:spPr>
          <a:xfrm>
            <a:off x="8226435" y="3271385"/>
            <a:ext cx="219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9B0823-2E5E-40B2-8038-05DCD77F28AE}"/>
              </a:ext>
            </a:extLst>
          </p:cNvPr>
          <p:cNvSpPr/>
          <p:nvPr/>
        </p:nvSpPr>
        <p:spPr>
          <a:xfrm>
            <a:off x="4881636" y="2704184"/>
            <a:ext cx="2425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من آثار العبادة </a:t>
            </a:r>
            <a:r>
              <a:rPr kumimoji="0" lang="ar-BH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في تقوية</a:t>
            </a:r>
            <a:r>
              <a:rPr kumimoji="0" lang="ar-BH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الصلة بالله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8CC114-16CE-447F-8F5C-3006A5A3E3AA}"/>
              </a:ext>
            </a:extLst>
          </p:cNvPr>
          <p:cNvGrpSpPr/>
          <p:nvPr/>
        </p:nvGrpSpPr>
        <p:grpSpPr>
          <a:xfrm>
            <a:off x="7556612" y="2769100"/>
            <a:ext cx="2438031" cy="1827739"/>
            <a:chOff x="7556612" y="2769100"/>
            <a:chExt cx="2438031" cy="182773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D08242C-1290-47E5-AFB6-2AED0A277C12}"/>
                </a:ext>
              </a:extLst>
            </p:cNvPr>
            <p:cNvSpPr/>
            <p:nvPr/>
          </p:nvSpPr>
          <p:spPr>
            <a:xfrm>
              <a:off x="7556612" y="2769100"/>
              <a:ext cx="2438031" cy="182773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171D636-E1D7-4D66-A337-EAB455E3B66D}"/>
                </a:ext>
              </a:extLst>
            </p:cNvPr>
            <p:cNvSpPr/>
            <p:nvPr/>
          </p:nvSpPr>
          <p:spPr>
            <a:xfrm>
              <a:off x="7630166" y="3292962"/>
              <a:ext cx="22909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تورث محبة الله لعبده، وقبول ال</a:t>
              </a:r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خَ</a:t>
              </a:r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ل</a:t>
              </a:r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ْ</a:t>
              </a:r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ق له</a:t>
              </a:r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en-US" sz="2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094D0B4-AF00-4495-AA49-956E9B4E09E7}"/>
              </a:ext>
            </a:extLst>
          </p:cNvPr>
          <p:cNvGrpSpPr/>
          <p:nvPr/>
        </p:nvGrpSpPr>
        <p:grpSpPr>
          <a:xfrm>
            <a:off x="6448193" y="4588596"/>
            <a:ext cx="2438031" cy="1827741"/>
            <a:chOff x="6387451" y="4602517"/>
            <a:chExt cx="2438031" cy="182774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4A3AECA-10EB-4AC6-91D3-D11CFAF75E05}"/>
                </a:ext>
              </a:extLst>
            </p:cNvPr>
            <p:cNvSpPr/>
            <p:nvPr/>
          </p:nvSpPr>
          <p:spPr>
            <a:xfrm>
              <a:off x="6387451" y="4602517"/>
              <a:ext cx="2438031" cy="1827741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728F810-681D-47A6-BCD9-26E606F8315D}"/>
                </a:ext>
              </a:extLst>
            </p:cNvPr>
            <p:cNvSpPr/>
            <p:nvPr/>
          </p:nvSpPr>
          <p:spPr>
            <a:xfrm>
              <a:off x="6598343" y="4920344"/>
              <a:ext cx="201624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تغرس في نفس المؤمن خ</a:t>
              </a:r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ُ</a:t>
              </a:r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ل</a:t>
              </a:r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ُ</a:t>
              </a:r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ق المراقبة لله تعالى</a:t>
              </a:r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en-US" sz="2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BF228F-56B5-4986-9827-18CF333B0BFE}"/>
              </a:ext>
            </a:extLst>
          </p:cNvPr>
          <p:cNvGrpSpPr/>
          <p:nvPr/>
        </p:nvGrpSpPr>
        <p:grpSpPr>
          <a:xfrm>
            <a:off x="3363363" y="4577866"/>
            <a:ext cx="2438031" cy="1827740"/>
            <a:chOff x="3157209" y="4610478"/>
            <a:chExt cx="2394596" cy="182774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0A1FEB-F782-4241-ADB9-2884EB8581F9}"/>
                </a:ext>
              </a:extLst>
            </p:cNvPr>
            <p:cNvSpPr/>
            <p:nvPr/>
          </p:nvSpPr>
          <p:spPr>
            <a:xfrm>
              <a:off x="3157209" y="4610478"/>
              <a:ext cx="2394596" cy="182774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DBEFF12-3556-4149-B705-57DBF98FEAF3}"/>
                </a:ext>
              </a:extLst>
            </p:cNvPr>
            <p:cNvSpPr/>
            <p:nvPr/>
          </p:nvSpPr>
          <p:spPr>
            <a:xfrm>
              <a:off x="3314625" y="4944373"/>
              <a:ext cx="197717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تور</a:t>
              </a:r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ّ</a:t>
              </a:r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ث الإنابة، وهي رجوع العبد إلى الله في كل أحواله</a:t>
              </a:r>
              <a:endParaRPr lang="en-US" sz="2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3B361E3-963A-490B-9A11-7599863DB1D9}"/>
              </a:ext>
            </a:extLst>
          </p:cNvPr>
          <p:cNvGrpSpPr/>
          <p:nvPr/>
        </p:nvGrpSpPr>
        <p:grpSpPr>
          <a:xfrm>
            <a:off x="2073240" y="2729191"/>
            <a:ext cx="2438031" cy="1827741"/>
            <a:chOff x="2376537" y="2729191"/>
            <a:chExt cx="2103067" cy="182774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861D8F6-9EAA-49FD-ACA4-EE11CC3B0D83}"/>
                </a:ext>
              </a:extLst>
            </p:cNvPr>
            <p:cNvSpPr/>
            <p:nvPr/>
          </p:nvSpPr>
          <p:spPr>
            <a:xfrm>
              <a:off x="2376537" y="2729191"/>
              <a:ext cx="2103067" cy="1827741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67AAE5E-2E1E-4D80-AB93-7837049C2578}"/>
                </a:ext>
              </a:extLst>
            </p:cNvPr>
            <p:cNvSpPr/>
            <p:nvPr/>
          </p:nvSpPr>
          <p:spPr>
            <a:xfrm>
              <a:off x="2531719" y="3225218"/>
              <a:ext cx="18350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تور</a:t>
              </a:r>
              <a:r>
                <a:rPr lang="ar-BH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ّ</a:t>
              </a:r>
              <a:r>
                <a:rPr lang="ar-SA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 السعادة النفسية الحقيقية</a:t>
              </a:r>
              <a:endParaRPr lang="en-US" sz="2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3C5FB2-6008-4576-95AE-F1618078499F}"/>
              </a:ext>
            </a:extLst>
          </p:cNvPr>
          <p:cNvGrpSpPr/>
          <p:nvPr/>
        </p:nvGrpSpPr>
        <p:grpSpPr>
          <a:xfrm>
            <a:off x="2826504" y="720756"/>
            <a:ext cx="2545952" cy="1827740"/>
            <a:chOff x="2752219" y="720520"/>
            <a:chExt cx="2449385" cy="18334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69105D-A2F4-470E-9566-7E3A4E2C5A20}"/>
                </a:ext>
              </a:extLst>
            </p:cNvPr>
            <p:cNvSpPr/>
            <p:nvPr/>
          </p:nvSpPr>
          <p:spPr>
            <a:xfrm>
              <a:off x="2752219" y="720520"/>
              <a:ext cx="2449385" cy="18334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D107A5-0AA5-404F-AE81-B917890916E2}"/>
                </a:ext>
              </a:extLst>
            </p:cNvPr>
            <p:cNvSpPr/>
            <p:nvPr/>
          </p:nvSpPr>
          <p:spPr>
            <a:xfrm>
              <a:off x="2889564" y="1044684"/>
              <a:ext cx="2153019" cy="13875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>
                <a:spcAft>
                  <a:spcPts val="500"/>
                </a:spcAft>
              </a:pPr>
              <a:r>
                <a:rPr lang="ar-SA" sz="20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تجعل الإنسان في أمن من الخوف والحزن يوم القيامة، وتحقق التوفيق في</a:t>
              </a:r>
            </a:p>
            <a:p>
              <a:pPr lvl="0" algn="ctr" rtl="1">
                <a:spcAft>
                  <a:spcPts val="500"/>
                </a:spcAft>
              </a:pPr>
              <a:r>
                <a:rPr lang="ar-SA" sz="20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الحياة الدنيا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8478412-FD07-4837-B7B4-07E72F2F13D9}"/>
              </a:ext>
            </a:extLst>
          </p:cNvPr>
          <p:cNvGrpSpPr/>
          <p:nvPr/>
        </p:nvGrpSpPr>
        <p:grpSpPr>
          <a:xfrm>
            <a:off x="5745753" y="80740"/>
            <a:ext cx="6027867" cy="792820"/>
            <a:chOff x="5417388" y="76055"/>
            <a:chExt cx="6027867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6" name="Rounded Rectangle 1032">
              <a:extLst>
                <a:ext uri="{FF2B5EF4-FFF2-40B4-BE49-F238E27FC236}">
                  <a16:creationId xmlns:a16="http://schemas.microsoft.com/office/drawing/2014/main" id="{61D7B638-8595-4C13-8872-017861B0BF14}"/>
                </a:ext>
              </a:extLst>
            </p:cNvPr>
            <p:cNvSpPr/>
            <p:nvPr/>
          </p:nvSpPr>
          <p:spPr>
            <a:xfrm flipH="1">
              <a:off x="5417388" y="87360"/>
              <a:ext cx="6027867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     </a:t>
              </a:r>
              <a:r>
                <a:rPr kumimoji="0" lang="ar-SA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     أثر العبادة في </a:t>
              </a:r>
              <a:r>
                <a:rPr kumimoji="0" lang="ar-BH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تقوية الصلة بالله</a:t>
              </a:r>
              <a:endPara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37" name="Rounded Rectangle 1032">
              <a:extLst>
                <a:ext uri="{FF2B5EF4-FFF2-40B4-BE49-F238E27FC236}">
                  <a16:creationId xmlns:a16="http://schemas.microsoft.com/office/drawing/2014/main" id="{A4BEBCD8-3800-4BF9-AC8D-8B309E19B00E}"/>
                </a:ext>
              </a:extLst>
            </p:cNvPr>
            <p:cNvSpPr/>
            <p:nvPr/>
          </p:nvSpPr>
          <p:spPr>
            <a:xfrm flipH="1">
              <a:off x="10120997" y="87360"/>
              <a:ext cx="123127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38" name="Star: 24 Points 37">
              <a:extLst>
                <a:ext uri="{FF2B5EF4-FFF2-40B4-BE49-F238E27FC236}">
                  <a16:creationId xmlns:a16="http://schemas.microsoft.com/office/drawing/2014/main" id="{BF5F4983-C871-4234-8114-4FD516385C07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9" name="Plaque 38">
            <a:extLst>
              <a:ext uri="{FF2B5EF4-FFF2-40B4-BE49-F238E27FC236}">
                <a16:creationId xmlns:a16="http://schemas.microsoft.com/office/drawing/2014/main" id="{4D1A4241-3CAF-49CD-B476-2A334F4B5170}"/>
              </a:ext>
            </a:extLst>
          </p:cNvPr>
          <p:cNvSpPr/>
          <p:nvPr/>
        </p:nvSpPr>
        <p:spPr>
          <a:xfrm>
            <a:off x="3196105" y="117525"/>
            <a:ext cx="2023709" cy="582297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تثبيت </a:t>
            </a:r>
            <a:r>
              <a:rPr lang="ar-SA" sz="2400" b="1" noProof="0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التعل</a:t>
            </a:r>
            <a:r>
              <a:rPr lang="ar-BH" sz="24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: Rounded Corners 101">
            <a:extLst>
              <a:ext uri="{FF2B5EF4-FFF2-40B4-BE49-F238E27FC236}">
                <a16:creationId xmlns:a16="http://schemas.microsoft.com/office/drawing/2014/main" id="{8E9CC181-485A-4961-A22D-079E7F273726}"/>
              </a:ext>
            </a:extLst>
          </p:cNvPr>
          <p:cNvSpPr/>
          <p:nvPr/>
        </p:nvSpPr>
        <p:spPr>
          <a:xfrm>
            <a:off x="130317" y="76478"/>
            <a:ext cx="2097946" cy="4616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العبادة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دين 101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670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/>
      <p:bldP spid="16" grpId="0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8478412-FD07-4837-B7B4-07E72F2F13D9}"/>
              </a:ext>
            </a:extLst>
          </p:cNvPr>
          <p:cNvGrpSpPr/>
          <p:nvPr/>
        </p:nvGrpSpPr>
        <p:grpSpPr>
          <a:xfrm>
            <a:off x="9059232" y="79703"/>
            <a:ext cx="3091674" cy="792820"/>
            <a:chOff x="6817328" y="76055"/>
            <a:chExt cx="4627927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6" name="Rounded Rectangle 1032">
              <a:extLst>
                <a:ext uri="{FF2B5EF4-FFF2-40B4-BE49-F238E27FC236}">
                  <a16:creationId xmlns:a16="http://schemas.microsoft.com/office/drawing/2014/main" id="{61D7B638-8595-4C13-8872-017861B0BF14}"/>
                </a:ext>
              </a:extLst>
            </p:cNvPr>
            <p:cNvSpPr/>
            <p:nvPr/>
          </p:nvSpPr>
          <p:spPr>
            <a:xfrm flipH="1">
              <a:off x="6817328" y="87360"/>
              <a:ext cx="4627927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     تقييم ختامي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37" name="Rounded Rectangle 1032">
              <a:extLst>
                <a:ext uri="{FF2B5EF4-FFF2-40B4-BE49-F238E27FC236}">
                  <a16:creationId xmlns:a16="http://schemas.microsoft.com/office/drawing/2014/main" id="{A4BEBCD8-3800-4BF9-AC8D-8B309E19B00E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8" name="Star: 24 Points 37">
              <a:extLst>
                <a:ext uri="{FF2B5EF4-FFF2-40B4-BE49-F238E27FC236}">
                  <a16:creationId xmlns:a16="http://schemas.microsoft.com/office/drawing/2014/main" id="{BF5F4983-C871-4234-8114-4FD516385C07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2" name="Plaque 101">
            <a:extLst>
              <a:ext uri="{FF2B5EF4-FFF2-40B4-BE49-F238E27FC236}">
                <a16:creationId xmlns:a16="http://schemas.microsoft.com/office/drawing/2014/main" id="{A9BBAD61-402F-4742-93FC-99BDB6EC7315}"/>
              </a:ext>
            </a:extLst>
          </p:cNvPr>
          <p:cNvSpPr/>
          <p:nvPr/>
        </p:nvSpPr>
        <p:spPr>
          <a:xfrm>
            <a:off x="4278217" y="862634"/>
            <a:ext cx="3114261" cy="538739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العبادة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208EA1-2293-4AC8-B51E-34B6FC5D7166}"/>
              </a:ext>
            </a:extLst>
          </p:cNvPr>
          <p:cNvGrpSpPr/>
          <p:nvPr/>
        </p:nvGrpSpPr>
        <p:grpSpPr>
          <a:xfrm>
            <a:off x="1864405" y="1553033"/>
            <a:ext cx="8648568" cy="3059316"/>
            <a:chOff x="1864405" y="1698173"/>
            <a:chExt cx="8648568" cy="3059316"/>
          </a:xfrm>
        </p:grpSpPr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6FBE1171-BD73-460C-9472-A51B1B17CD4E}"/>
                </a:ext>
              </a:extLst>
            </p:cNvPr>
            <p:cNvCxnSpPr>
              <a:cxnSpLocks/>
            </p:cNvCxnSpPr>
            <p:nvPr/>
          </p:nvCxnSpPr>
          <p:spPr>
            <a:xfrm>
              <a:off x="5130256" y="1712688"/>
              <a:ext cx="0" cy="298439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5D36D7D-332A-40A7-A895-0CBDF13153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4405" y="1712687"/>
              <a:ext cx="8648568" cy="362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51893A2-0987-472A-B2C7-FC3282E09625}"/>
                </a:ext>
              </a:extLst>
            </p:cNvPr>
            <p:cNvCxnSpPr>
              <a:cxnSpLocks/>
            </p:cNvCxnSpPr>
            <p:nvPr/>
          </p:nvCxnSpPr>
          <p:spPr>
            <a:xfrm>
              <a:off x="1864405" y="1712687"/>
              <a:ext cx="0" cy="349752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FE074ECE-5F2D-430B-AB13-0AEE555693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2972" y="1698173"/>
              <a:ext cx="1" cy="336521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D5213E59-068F-4D1C-90EF-66DFE232F768}"/>
                </a:ext>
              </a:extLst>
            </p:cNvPr>
            <p:cNvCxnSpPr>
              <a:cxnSpLocks/>
            </p:cNvCxnSpPr>
            <p:nvPr/>
          </p:nvCxnSpPr>
          <p:spPr>
            <a:xfrm>
              <a:off x="6573952" y="1712687"/>
              <a:ext cx="1" cy="3044802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2B34EEB5-BF6C-4135-A866-5A7B34C4F9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82964" y="1713051"/>
              <a:ext cx="22007" cy="2431311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CFADBF5A-3B0C-4BDC-BDA8-945144B88DA4}"/>
                </a:ext>
              </a:extLst>
            </p:cNvPr>
            <p:cNvCxnSpPr>
              <a:cxnSpLocks/>
            </p:cNvCxnSpPr>
            <p:nvPr/>
          </p:nvCxnSpPr>
          <p:spPr>
            <a:xfrm>
              <a:off x="7931221" y="1712687"/>
              <a:ext cx="0" cy="293922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4D81FD-6B65-414A-A223-5EF90F837E39}"/>
              </a:ext>
            </a:extLst>
          </p:cNvPr>
          <p:cNvGrpSpPr/>
          <p:nvPr/>
        </p:nvGrpSpPr>
        <p:grpSpPr>
          <a:xfrm>
            <a:off x="8972909" y="1919525"/>
            <a:ext cx="3018053" cy="2819529"/>
            <a:chOff x="8972909" y="1919525"/>
            <a:chExt cx="3018053" cy="281952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6A7C700-2A02-4539-A02F-B84976919047}"/>
                </a:ext>
              </a:extLst>
            </p:cNvPr>
            <p:cNvGrpSpPr/>
            <p:nvPr/>
          </p:nvGrpSpPr>
          <p:grpSpPr>
            <a:xfrm>
              <a:off x="8972909" y="1919525"/>
              <a:ext cx="3018053" cy="2819529"/>
              <a:chOff x="7699517" y="2527581"/>
              <a:chExt cx="3665992" cy="3002343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6D65C8F-A374-4128-B036-2A50D90B04BE}"/>
                  </a:ext>
                </a:extLst>
              </p:cNvPr>
              <p:cNvGrpSpPr/>
              <p:nvPr/>
            </p:nvGrpSpPr>
            <p:grpSpPr>
              <a:xfrm>
                <a:off x="7699517" y="2889513"/>
                <a:ext cx="3665992" cy="2640411"/>
                <a:chOff x="7218240" y="2251015"/>
                <a:chExt cx="3665992" cy="4230850"/>
              </a:xfrm>
            </p:grpSpPr>
            <p:pic>
              <p:nvPicPr>
                <p:cNvPr id="75" name="Picture 2" descr="E:\002-KIMS BUSINESS\007-04-1-FIVERR\01-PPT-TEMPLATE\COVER-PSD\05-cut-01.png">
                  <a:extLst>
                    <a:ext uri="{FF2B5EF4-FFF2-40B4-BE49-F238E27FC236}">
                      <a16:creationId xmlns:a16="http://schemas.microsoft.com/office/drawing/2014/main" id="{15884991-AF2C-4847-AB17-5FBD2F5CF6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8728037" y="4325669"/>
                  <a:ext cx="3844370" cy="4680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" name="Picture 2" descr="E:\002-KIMS BUSINESS\007-04-1-FIVERR\01-PPT-TEMPLATE\COVER-PSD\05-cut-01.png">
                  <a:extLst>
                    <a:ext uri="{FF2B5EF4-FFF2-40B4-BE49-F238E27FC236}">
                      <a16:creationId xmlns:a16="http://schemas.microsoft.com/office/drawing/2014/main" id="{984A95A5-98F4-48C8-B609-F2EC2E6AEB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V="1">
                  <a:off x="5539470" y="4316265"/>
                  <a:ext cx="3844370" cy="4868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7" name="Rectangle 13">
                  <a:extLst>
                    <a:ext uri="{FF2B5EF4-FFF2-40B4-BE49-F238E27FC236}">
                      <a16:creationId xmlns:a16="http://schemas.microsoft.com/office/drawing/2014/main" id="{70D38AA1-F2BE-4755-9CC0-CE53E5844780}"/>
                    </a:ext>
                  </a:extLst>
                </p:cNvPr>
                <p:cNvSpPr/>
                <p:nvPr/>
              </p:nvSpPr>
              <p:spPr>
                <a:xfrm rot="16200000">
                  <a:off x="9020828" y="1086078"/>
                  <a:ext cx="79625" cy="2409500"/>
                </a:xfrm>
                <a:custGeom>
                  <a:avLst/>
                  <a:gdLst>
                    <a:gd name="connsiteX0" fmla="*/ 0 w 232581"/>
                    <a:gd name="connsiteY0" fmla="*/ 0 h 2020467"/>
                    <a:gd name="connsiteX1" fmla="*/ 232581 w 232581"/>
                    <a:gd name="connsiteY1" fmla="*/ 0 h 2020467"/>
                    <a:gd name="connsiteX2" fmla="*/ 232581 w 232581"/>
                    <a:gd name="connsiteY2" fmla="*/ 2020467 h 2020467"/>
                    <a:gd name="connsiteX3" fmla="*/ 0 w 232581"/>
                    <a:gd name="connsiteY3" fmla="*/ 2020467 h 2020467"/>
                    <a:gd name="connsiteX4" fmla="*/ 0 w 232581"/>
                    <a:gd name="connsiteY4" fmla="*/ 0 h 2020467"/>
                    <a:gd name="connsiteX0" fmla="*/ 0 w 232581"/>
                    <a:gd name="connsiteY0" fmla="*/ 0 h 2020467"/>
                    <a:gd name="connsiteX1" fmla="*/ 232581 w 232581"/>
                    <a:gd name="connsiteY1" fmla="*/ 0 h 2020467"/>
                    <a:gd name="connsiteX2" fmla="*/ 232581 w 232581"/>
                    <a:gd name="connsiteY2" fmla="*/ 1839492 h 2020467"/>
                    <a:gd name="connsiteX3" fmla="*/ 0 w 232581"/>
                    <a:gd name="connsiteY3" fmla="*/ 2020467 h 2020467"/>
                    <a:gd name="connsiteX4" fmla="*/ 0 w 232581"/>
                    <a:gd name="connsiteY4" fmla="*/ 0 h 2020467"/>
                    <a:gd name="connsiteX0" fmla="*/ 0 w 242106"/>
                    <a:gd name="connsiteY0" fmla="*/ 0 h 2020467"/>
                    <a:gd name="connsiteX1" fmla="*/ 242106 w 242106"/>
                    <a:gd name="connsiteY1" fmla="*/ 180975 h 2020467"/>
                    <a:gd name="connsiteX2" fmla="*/ 232581 w 242106"/>
                    <a:gd name="connsiteY2" fmla="*/ 1839492 h 2020467"/>
                    <a:gd name="connsiteX3" fmla="*/ 0 w 242106"/>
                    <a:gd name="connsiteY3" fmla="*/ 2020467 h 2020467"/>
                    <a:gd name="connsiteX4" fmla="*/ 0 w 242106"/>
                    <a:gd name="connsiteY4" fmla="*/ 0 h 2020467"/>
                    <a:gd name="connsiteX0" fmla="*/ 0 w 232581"/>
                    <a:gd name="connsiteY0" fmla="*/ 0 h 2020467"/>
                    <a:gd name="connsiteX1" fmla="*/ 213531 w 232581"/>
                    <a:gd name="connsiteY1" fmla="*/ 180975 h 2020467"/>
                    <a:gd name="connsiteX2" fmla="*/ 232581 w 232581"/>
                    <a:gd name="connsiteY2" fmla="*/ 1839492 h 2020467"/>
                    <a:gd name="connsiteX3" fmla="*/ 0 w 232581"/>
                    <a:gd name="connsiteY3" fmla="*/ 2020467 h 2020467"/>
                    <a:gd name="connsiteX4" fmla="*/ 0 w 232581"/>
                    <a:gd name="connsiteY4" fmla="*/ 0 h 2020467"/>
                    <a:gd name="connsiteX0" fmla="*/ 0 w 232581"/>
                    <a:gd name="connsiteY0" fmla="*/ 0 h 2020467"/>
                    <a:gd name="connsiteX1" fmla="*/ 232581 w 232581"/>
                    <a:gd name="connsiteY1" fmla="*/ 200025 h 2020467"/>
                    <a:gd name="connsiteX2" fmla="*/ 232581 w 232581"/>
                    <a:gd name="connsiteY2" fmla="*/ 1839492 h 2020467"/>
                    <a:gd name="connsiteX3" fmla="*/ 0 w 232581"/>
                    <a:gd name="connsiteY3" fmla="*/ 2020467 h 2020467"/>
                    <a:gd name="connsiteX4" fmla="*/ 0 w 232581"/>
                    <a:gd name="connsiteY4" fmla="*/ 0 h 2020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581" h="2020467">
                      <a:moveTo>
                        <a:pt x="0" y="0"/>
                      </a:moveTo>
                      <a:lnTo>
                        <a:pt x="232581" y="200025"/>
                      </a:lnTo>
                      <a:lnTo>
                        <a:pt x="232581" y="1839492"/>
                      </a:lnTo>
                      <a:lnTo>
                        <a:pt x="0" y="20204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74" name="Flowchart: Stored Data 73">
                <a:extLst>
                  <a:ext uri="{FF2B5EF4-FFF2-40B4-BE49-F238E27FC236}">
                    <a16:creationId xmlns:a16="http://schemas.microsoft.com/office/drawing/2014/main" id="{B3914843-B1B1-453D-92B6-79AEA2513AD9}"/>
                  </a:ext>
                </a:extLst>
              </p:cNvPr>
              <p:cNvSpPr/>
              <p:nvPr/>
            </p:nvSpPr>
            <p:spPr>
              <a:xfrm rot="5400000">
                <a:off x="9226925" y="1278463"/>
                <a:ext cx="603126" cy="3101361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تعريف العبادة 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95BD62-8650-4968-BA37-A48612F78C1F}"/>
                </a:ext>
              </a:extLst>
            </p:cNvPr>
            <p:cNvSpPr/>
            <p:nvPr/>
          </p:nvSpPr>
          <p:spPr>
            <a:xfrm>
              <a:off x="9273037" y="2582565"/>
              <a:ext cx="255321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>
                <a:defRPr/>
              </a:pPr>
              <a:r>
                <a:rPr lang="ar-SA" sz="24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في اللغة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: ........................</a:t>
              </a:r>
              <a:endParaRPr 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marL="682625" lvl="0" algn="ctr" rtl="1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........................</a:t>
              </a:r>
            </a:p>
            <a:p>
              <a:pPr lvl="0" algn="r" rtl="1">
                <a:defRPr/>
              </a:pPr>
              <a:r>
                <a:rPr lang="ar-SA" sz="24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في الشرع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  <a:r>
                <a:rPr lang="en-US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.................</a:t>
              </a:r>
              <a:r>
                <a:rPr lang="en-US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</a:t>
              </a:r>
              <a:endParaRPr 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marL="682625" lvl="0" algn="ctr" rtl="1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...........................</a:t>
              </a:r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6E0D20E-45B5-452D-9CA7-0AD3152F0AEA}"/>
              </a:ext>
            </a:extLst>
          </p:cNvPr>
          <p:cNvSpPr/>
          <p:nvPr/>
        </p:nvSpPr>
        <p:spPr>
          <a:xfrm>
            <a:off x="3954027" y="2323050"/>
            <a:ext cx="2553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59" name="Plaque 58">
            <a:extLst>
              <a:ext uri="{FF2B5EF4-FFF2-40B4-BE49-F238E27FC236}">
                <a16:creationId xmlns:a16="http://schemas.microsoft.com/office/drawing/2014/main" id="{64AE5182-2962-4098-8752-EDB43348A90E}"/>
              </a:ext>
            </a:extLst>
          </p:cNvPr>
          <p:cNvSpPr/>
          <p:nvPr/>
        </p:nvSpPr>
        <p:spPr>
          <a:xfrm>
            <a:off x="3076817" y="145279"/>
            <a:ext cx="2170713" cy="512690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A3666F-971E-4F78-BF73-07F949C0EBA6}"/>
              </a:ext>
            </a:extLst>
          </p:cNvPr>
          <p:cNvSpPr/>
          <p:nvPr/>
        </p:nvSpPr>
        <p:spPr>
          <a:xfrm>
            <a:off x="9171522" y="2501403"/>
            <a:ext cx="2553218" cy="20031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Low" rtl="1">
              <a:spcAft>
                <a:spcPts val="50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اللغة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الخضوع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والطاعة، والانقياد .</a:t>
            </a:r>
            <a:endParaRPr lang="en-US" sz="2400" b="1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Low" rtl="1">
              <a:spcAft>
                <a:spcPts val="50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الشرع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غاية الخضوع الممزوج بغاية الحب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لله تعالی 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Rectangle: Rounded Corners 101">
            <a:extLst>
              <a:ext uri="{FF2B5EF4-FFF2-40B4-BE49-F238E27FC236}">
                <a16:creationId xmlns:a16="http://schemas.microsoft.com/office/drawing/2014/main" id="{8E9CC181-485A-4961-A22D-079E7F273726}"/>
              </a:ext>
            </a:extLst>
          </p:cNvPr>
          <p:cNvSpPr/>
          <p:nvPr/>
        </p:nvSpPr>
        <p:spPr>
          <a:xfrm>
            <a:off x="130317" y="76478"/>
            <a:ext cx="2097946" cy="4616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العبادة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دين 101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19249C-EC98-41B0-9EB1-7F175A27D1EA}"/>
              </a:ext>
            </a:extLst>
          </p:cNvPr>
          <p:cNvGrpSpPr/>
          <p:nvPr/>
        </p:nvGrpSpPr>
        <p:grpSpPr>
          <a:xfrm>
            <a:off x="6721667" y="1876825"/>
            <a:ext cx="2553217" cy="2533058"/>
            <a:chOff x="6721667" y="1876825"/>
            <a:chExt cx="2553217" cy="2533058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C613A13-5943-4EF0-ACFB-8CD4FE107FE6}"/>
                </a:ext>
              </a:extLst>
            </p:cNvPr>
            <p:cNvGrpSpPr/>
            <p:nvPr/>
          </p:nvGrpSpPr>
          <p:grpSpPr>
            <a:xfrm>
              <a:off x="6721667" y="1876825"/>
              <a:ext cx="2553217" cy="2533058"/>
              <a:chOff x="4049121" y="2527578"/>
              <a:chExt cx="3640797" cy="3011701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9B241592-4C64-4C2A-8A70-6A9CE7B0BDDC}"/>
                  </a:ext>
                </a:extLst>
              </p:cNvPr>
              <p:cNvGrpSpPr/>
              <p:nvPr/>
            </p:nvGrpSpPr>
            <p:grpSpPr>
              <a:xfrm>
                <a:off x="4049121" y="3136875"/>
                <a:ext cx="3640797" cy="2402404"/>
                <a:chOff x="1330206" y="2637492"/>
                <a:chExt cx="3640797" cy="3844374"/>
              </a:xfrm>
            </p:grpSpPr>
            <p:pic>
              <p:nvPicPr>
                <p:cNvPr id="90" name="Picture 2" descr="E:\002-KIMS BUSINESS\007-04-1-FIVERR\01-PPT-TEMPLATE\COVER-PSD\05-cut-01.png">
                  <a:extLst>
                    <a:ext uri="{FF2B5EF4-FFF2-40B4-BE49-F238E27FC236}">
                      <a16:creationId xmlns:a16="http://schemas.microsoft.com/office/drawing/2014/main" id="{FD3A64A5-2915-4016-9D18-03014DA33B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2814808" y="4325670"/>
                  <a:ext cx="3844370" cy="4680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2" descr="E:\002-KIMS BUSINESS\007-04-1-FIVERR\01-PPT-TEMPLATE\COVER-PSD\05-cut-01.png">
                  <a:extLst>
                    <a:ext uri="{FF2B5EF4-FFF2-40B4-BE49-F238E27FC236}">
                      <a16:creationId xmlns:a16="http://schemas.microsoft.com/office/drawing/2014/main" id="{E2AACFF3-959F-4D53-A1C5-C6996FA61B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V="1">
                  <a:off x="-392512" y="4360210"/>
                  <a:ext cx="3844371" cy="39893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9" name="Flowchart: Stored Data 88">
                <a:extLst>
                  <a:ext uri="{FF2B5EF4-FFF2-40B4-BE49-F238E27FC236}">
                    <a16:creationId xmlns:a16="http://schemas.microsoft.com/office/drawing/2014/main" id="{CC5ADB47-0A26-4435-81DC-2EE78D0ABDE0}"/>
                  </a:ext>
                </a:extLst>
              </p:cNvPr>
              <p:cNvSpPr/>
              <p:nvPr/>
            </p:nvSpPr>
            <p:spPr>
              <a:xfrm rot="5400000">
                <a:off x="5507317" y="1312795"/>
                <a:ext cx="671793" cy="3101360"/>
              </a:xfrm>
              <a:prstGeom prst="flowChartOnlineStorag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 rtl="1"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أهمية العبادة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56C023-909E-4DC5-BF8F-EE76BADC9132}"/>
                </a:ext>
              </a:extLst>
            </p:cNvPr>
            <p:cNvSpPr/>
            <p:nvPr/>
          </p:nvSpPr>
          <p:spPr>
            <a:xfrm>
              <a:off x="6823589" y="2361663"/>
              <a:ext cx="229448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.............................</a:t>
              </a:r>
            </a:p>
            <a:p>
              <a:pPr lvl="0" algn="ct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...........................</a:t>
              </a:r>
            </a:p>
            <a:p>
              <a:pPr lvl="0" algn="ct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............................</a:t>
              </a:r>
            </a:p>
            <a:p>
              <a:pPr lvl="0" algn="ct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............................</a:t>
              </a:r>
            </a:p>
            <a:p>
              <a:pPr lvl="0" algn="ct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............................</a:t>
              </a:r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FB97157-3300-44F0-BF80-92AE4876CFE8}"/>
              </a:ext>
            </a:extLst>
          </p:cNvPr>
          <p:cNvSpPr/>
          <p:nvPr/>
        </p:nvSpPr>
        <p:spPr>
          <a:xfrm>
            <a:off x="6905679" y="2421200"/>
            <a:ext cx="2122207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Low" rtl="1"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العبادة هي الغاية من خلق الإنسان في هذا الكون.</a:t>
            </a:r>
          </a:p>
          <a:p>
            <a:pPr lvl="0" algn="justLow" rtl="1">
              <a:defRPr/>
            </a:pP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العبادة في حق الله على عباده.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536EF8-3252-4FC5-98DF-18A6B841FFC7}"/>
              </a:ext>
            </a:extLst>
          </p:cNvPr>
          <p:cNvGrpSpPr/>
          <p:nvPr/>
        </p:nvGrpSpPr>
        <p:grpSpPr>
          <a:xfrm>
            <a:off x="3545994" y="1876529"/>
            <a:ext cx="3070300" cy="1902328"/>
            <a:chOff x="3545994" y="1876529"/>
            <a:chExt cx="3070300" cy="1902328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4C84578-D383-40E6-85E1-D9CD0E01F914}"/>
                </a:ext>
              </a:extLst>
            </p:cNvPr>
            <p:cNvGrpSpPr/>
            <p:nvPr/>
          </p:nvGrpSpPr>
          <p:grpSpPr>
            <a:xfrm>
              <a:off x="3545994" y="1876529"/>
              <a:ext cx="3070300" cy="1902328"/>
              <a:chOff x="4049121" y="2527580"/>
              <a:chExt cx="3640797" cy="3011699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A63631DE-8531-48F7-ADB1-8A17BF905D24}"/>
                  </a:ext>
                </a:extLst>
              </p:cNvPr>
              <p:cNvGrpSpPr/>
              <p:nvPr/>
            </p:nvGrpSpPr>
            <p:grpSpPr>
              <a:xfrm>
                <a:off x="4049121" y="3136877"/>
                <a:ext cx="3640797" cy="2402402"/>
                <a:chOff x="1330206" y="2637496"/>
                <a:chExt cx="3640797" cy="3844370"/>
              </a:xfrm>
            </p:grpSpPr>
            <p:pic>
              <p:nvPicPr>
                <p:cNvPr id="81" name="Picture 2" descr="E:\002-KIMS BUSINESS\007-04-1-FIVERR\01-PPT-TEMPLATE\COVER-PSD\05-cut-01.png">
                  <a:extLst>
                    <a:ext uri="{FF2B5EF4-FFF2-40B4-BE49-F238E27FC236}">
                      <a16:creationId xmlns:a16="http://schemas.microsoft.com/office/drawing/2014/main" id="{83C4315D-C597-4270-B4FE-33AECD51B8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2814808" y="4325670"/>
                  <a:ext cx="3844370" cy="4680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2" descr="E:\002-KIMS BUSINESS\007-04-1-FIVERR\01-PPT-TEMPLATE\COVER-PSD\05-cut-01.png">
                  <a:extLst>
                    <a:ext uri="{FF2B5EF4-FFF2-40B4-BE49-F238E27FC236}">
                      <a16:creationId xmlns:a16="http://schemas.microsoft.com/office/drawing/2014/main" id="{B23570B6-3EA7-42FD-91E7-9784037DD6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V="1">
                  <a:off x="-348564" y="4316266"/>
                  <a:ext cx="3844369" cy="4868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0" name="Flowchart: Stored Data 79">
                <a:extLst>
                  <a:ext uri="{FF2B5EF4-FFF2-40B4-BE49-F238E27FC236}">
                    <a16:creationId xmlns:a16="http://schemas.microsoft.com/office/drawing/2014/main" id="{D69974BA-35F1-488A-95D9-A7F833A25A7A}"/>
                  </a:ext>
                </a:extLst>
              </p:cNvPr>
              <p:cNvSpPr/>
              <p:nvPr/>
            </p:nvSpPr>
            <p:spPr>
              <a:xfrm rot="5400000">
                <a:off x="5447240" y="1372874"/>
                <a:ext cx="791950" cy="3101361"/>
              </a:xfrm>
              <a:prstGeom prst="flowChartOnlineStorag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شروط العبادة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D20914-82F4-4625-AC1E-47928E66D183}"/>
                </a:ext>
              </a:extLst>
            </p:cNvPr>
            <p:cNvSpPr/>
            <p:nvPr/>
          </p:nvSpPr>
          <p:spPr>
            <a:xfrm>
              <a:off x="3919999" y="2359526"/>
              <a:ext cx="22944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.............................</a:t>
              </a:r>
            </a:p>
            <a:p>
              <a:pPr lvl="0" algn="ct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...........................</a:t>
              </a:r>
            </a:p>
            <a:p>
              <a:pPr lvl="0" algn="ct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............................</a:t>
              </a: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A644ED5-2AE9-4B35-B276-CEC60793C5EA}"/>
              </a:ext>
            </a:extLst>
          </p:cNvPr>
          <p:cNvSpPr/>
          <p:nvPr/>
        </p:nvSpPr>
        <p:spPr>
          <a:xfrm>
            <a:off x="3954027" y="2543417"/>
            <a:ext cx="2182008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 rtl="1"/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الإخلاص لله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تعالى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2-اتباع هدي النبي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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en-US" sz="2400" b="1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B958773-DE55-4EED-8E3D-0D489A15EDA1}"/>
              </a:ext>
            </a:extLst>
          </p:cNvPr>
          <p:cNvGrpSpPr/>
          <p:nvPr/>
        </p:nvGrpSpPr>
        <p:grpSpPr>
          <a:xfrm>
            <a:off x="369518" y="1933096"/>
            <a:ext cx="3106657" cy="2107804"/>
            <a:chOff x="369518" y="1933096"/>
            <a:chExt cx="3106657" cy="210780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C0DCEC1-F207-4072-ADD2-769D8FDA613F}"/>
                </a:ext>
              </a:extLst>
            </p:cNvPr>
            <p:cNvGrpSpPr/>
            <p:nvPr/>
          </p:nvGrpSpPr>
          <p:grpSpPr>
            <a:xfrm>
              <a:off x="369518" y="1933096"/>
              <a:ext cx="3106657" cy="2107804"/>
              <a:chOff x="4049121" y="2527579"/>
              <a:chExt cx="3640797" cy="3011700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EC545819-ECD3-49A7-8AF3-769E9A325A44}"/>
                  </a:ext>
                </a:extLst>
              </p:cNvPr>
              <p:cNvGrpSpPr/>
              <p:nvPr/>
            </p:nvGrpSpPr>
            <p:grpSpPr>
              <a:xfrm>
                <a:off x="4049121" y="3136877"/>
                <a:ext cx="3640797" cy="2402402"/>
                <a:chOff x="1330206" y="2637496"/>
                <a:chExt cx="3640797" cy="3844370"/>
              </a:xfrm>
            </p:grpSpPr>
            <p:pic>
              <p:nvPicPr>
                <p:cNvPr id="95" name="Picture 2" descr="E:\002-KIMS BUSINESS\007-04-1-FIVERR\01-PPT-TEMPLATE\COVER-PSD\05-cut-01.png">
                  <a:extLst>
                    <a:ext uri="{FF2B5EF4-FFF2-40B4-BE49-F238E27FC236}">
                      <a16:creationId xmlns:a16="http://schemas.microsoft.com/office/drawing/2014/main" id="{C5D5F183-7264-46DA-8E70-264493F7F4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2814808" y="4325670"/>
                  <a:ext cx="3844370" cy="4680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6" name="Picture 2" descr="E:\002-KIMS BUSINESS\007-04-1-FIVERR\01-PPT-TEMPLATE\COVER-PSD\05-cut-01.png">
                  <a:extLst>
                    <a:ext uri="{FF2B5EF4-FFF2-40B4-BE49-F238E27FC236}">
                      <a16:creationId xmlns:a16="http://schemas.microsoft.com/office/drawing/2014/main" id="{E99C5A2B-DD93-4B90-9723-EF548B00F6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V="1">
                  <a:off x="-348564" y="4316266"/>
                  <a:ext cx="3844369" cy="4868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4" name="Flowchart: Stored Data 93">
                <a:extLst>
                  <a:ext uri="{FF2B5EF4-FFF2-40B4-BE49-F238E27FC236}">
                    <a16:creationId xmlns:a16="http://schemas.microsoft.com/office/drawing/2014/main" id="{EA7D7E9D-F1D8-4ABD-85D9-5BE87C69A5C2}"/>
                  </a:ext>
                </a:extLst>
              </p:cNvPr>
              <p:cNvSpPr/>
              <p:nvPr/>
            </p:nvSpPr>
            <p:spPr>
              <a:xfrm rot="5400000">
                <a:off x="5489916" y="1330198"/>
                <a:ext cx="706598" cy="3101360"/>
              </a:xfrm>
              <a:prstGeom prst="flowChartOnlineStorag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 rtl="1"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أنواع العبادة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F2CB454-20FD-48D1-BF7A-0B6F8F083CC2}"/>
                </a:ext>
              </a:extLst>
            </p:cNvPr>
            <p:cNvSpPr/>
            <p:nvPr/>
          </p:nvSpPr>
          <p:spPr>
            <a:xfrm>
              <a:off x="827521" y="2441852"/>
              <a:ext cx="229448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.............................</a:t>
              </a:r>
            </a:p>
            <a:p>
              <a:pPr lvl="0" algn="ct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...........................</a:t>
              </a:r>
            </a:p>
            <a:p>
              <a:pPr lvl="0" algn="ct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............................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4CD07D74-50F5-4EB5-A81B-C20B60B767DA}"/>
              </a:ext>
            </a:extLst>
          </p:cNvPr>
          <p:cNvSpPr/>
          <p:nvPr/>
        </p:nvSpPr>
        <p:spPr>
          <a:xfrm>
            <a:off x="695036" y="2537099"/>
            <a:ext cx="231821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Low" rtl="1"/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العبادة الاعتقادية.</a:t>
            </a:r>
          </a:p>
          <a:p>
            <a:pPr lvl="0" algn="justLow" rtl="1"/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العبادة القولية.</a:t>
            </a:r>
          </a:p>
          <a:p>
            <a:pPr lvl="0" algn="justLow" rtl="1"/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العبادة العملية.</a:t>
            </a:r>
            <a:endParaRPr lang="ar-BH" sz="2400" b="1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F60802-C252-4545-BF58-A4CCE0BBF9EC}"/>
              </a:ext>
            </a:extLst>
          </p:cNvPr>
          <p:cNvGrpSpPr/>
          <p:nvPr/>
        </p:nvGrpSpPr>
        <p:grpSpPr>
          <a:xfrm>
            <a:off x="5279195" y="4632148"/>
            <a:ext cx="4138862" cy="1782500"/>
            <a:chOff x="5279195" y="4632148"/>
            <a:chExt cx="4138862" cy="1782500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8CF9107-8D90-4239-95C2-5AF4D506001B}"/>
                </a:ext>
              </a:extLst>
            </p:cNvPr>
            <p:cNvGrpSpPr/>
            <p:nvPr/>
          </p:nvGrpSpPr>
          <p:grpSpPr>
            <a:xfrm>
              <a:off x="5279195" y="4632148"/>
              <a:ext cx="4138862" cy="1685252"/>
              <a:chOff x="4049121" y="2527580"/>
              <a:chExt cx="3640797" cy="3011699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C5715913-A7C8-4A7E-9353-1722F9EEC6D1}"/>
                  </a:ext>
                </a:extLst>
              </p:cNvPr>
              <p:cNvGrpSpPr/>
              <p:nvPr/>
            </p:nvGrpSpPr>
            <p:grpSpPr>
              <a:xfrm>
                <a:off x="4049121" y="3136877"/>
                <a:ext cx="3640797" cy="2402402"/>
                <a:chOff x="1330206" y="2637496"/>
                <a:chExt cx="3640797" cy="3844370"/>
              </a:xfrm>
            </p:grpSpPr>
            <p:pic>
              <p:nvPicPr>
                <p:cNvPr id="112" name="Picture 2" descr="E:\002-KIMS BUSINESS\007-04-1-FIVERR\01-PPT-TEMPLATE\COVER-PSD\05-cut-01.png">
                  <a:extLst>
                    <a:ext uri="{FF2B5EF4-FFF2-40B4-BE49-F238E27FC236}">
                      <a16:creationId xmlns:a16="http://schemas.microsoft.com/office/drawing/2014/main" id="{0AFF10B8-AD9B-4FE7-9F59-AFF614B696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2814808" y="4325670"/>
                  <a:ext cx="3844370" cy="4680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3" name="Picture 2" descr="E:\002-KIMS BUSINESS\007-04-1-FIVERR\01-PPT-TEMPLATE\COVER-PSD\05-cut-01.png">
                  <a:extLst>
                    <a:ext uri="{FF2B5EF4-FFF2-40B4-BE49-F238E27FC236}">
                      <a16:creationId xmlns:a16="http://schemas.microsoft.com/office/drawing/2014/main" id="{AE658C7D-2D08-4835-B9C0-DF57B7262D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V="1">
                  <a:off x="-348564" y="4316266"/>
                  <a:ext cx="3844369" cy="4868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11" name="Flowchart: Stored Data 110">
                <a:extLst>
                  <a:ext uri="{FF2B5EF4-FFF2-40B4-BE49-F238E27FC236}">
                    <a16:creationId xmlns:a16="http://schemas.microsoft.com/office/drawing/2014/main" id="{4DD36C33-1563-474E-AD0D-EA6A087AB313}"/>
                  </a:ext>
                </a:extLst>
              </p:cNvPr>
              <p:cNvSpPr/>
              <p:nvPr/>
            </p:nvSpPr>
            <p:spPr>
              <a:xfrm rot="5400000">
                <a:off x="5276042" y="1544073"/>
                <a:ext cx="1134347" cy="3101361"/>
              </a:xfrm>
              <a:prstGeom prst="flowChartOnlineStorag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من علامات لذ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ّ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ة العبادة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1BC6EBC-C23F-46C9-B14E-EA6C98B39493}"/>
                </a:ext>
              </a:extLst>
            </p:cNvPr>
            <p:cNvSpPr/>
            <p:nvPr/>
          </p:nvSpPr>
          <p:spPr>
            <a:xfrm>
              <a:off x="5712537" y="5214319"/>
              <a:ext cx="330182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...............................................</a:t>
              </a:r>
            </a:p>
            <a:p>
              <a:pPr lvl="0" algn="ct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..............................................</a:t>
              </a:r>
            </a:p>
            <a:p>
              <a:pPr lvl="0" algn="ct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</a:t>
              </a:r>
              <a:r>
                <a:rPr lang="en-US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..................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</a:t>
              </a:r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FA3355D-3E9C-437D-9ADB-9CE1EB2CE4B3}"/>
              </a:ext>
            </a:extLst>
          </p:cNvPr>
          <p:cNvSpPr/>
          <p:nvPr/>
        </p:nvSpPr>
        <p:spPr>
          <a:xfrm>
            <a:off x="5645361" y="5243150"/>
            <a:ext cx="334225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Low" rtl="1"/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الاشتياق إلى لقاء الله تعالى.</a:t>
            </a:r>
          </a:p>
          <a:p>
            <a:pPr lvl="0" algn="justLow" rtl="1"/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المبادرة إلى الطاعات.</a:t>
            </a:r>
          </a:p>
          <a:p>
            <a:pPr lvl="0" algn="justLow" rtl="1"/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3 - التحس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 على فوت الطاعة.</a:t>
            </a:r>
            <a:endParaRPr lang="ar-BH" sz="2400" b="1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63DDB3C-A0C0-4777-B841-1768314CA17B}"/>
              </a:ext>
            </a:extLst>
          </p:cNvPr>
          <p:cNvGrpSpPr/>
          <p:nvPr/>
        </p:nvGrpSpPr>
        <p:grpSpPr>
          <a:xfrm>
            <a:off x="0" y="4028656"/>
            <a:ext cx="5473697" cy="2087765"/>
            <a:chOff x="22008" y="4260880"/>
            <a:chExt cx="5364605" cy="2087765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F8A966A-FE28-4EE3-B46C-65E8FA2CEA57}"/>
                </a:ext>
              </a:extLst>
            </p:cNvPr>
            <p:cNvGrpSpPr/>
            <p:nvPr/>
          </p:nvGrpSpPr>
          <p:grpSpPr>
            <a:xfrm>
              <a:off x="22008" y="4260880"/>
              <a:ext cx="5364605" cy="2087765"/>
              <a:chOff x="4049121" y="2527580"/>
              <a:chExt cx="3640797" cy="3011700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E630FAA1-0701-458F-A26C-1FD5C01F0EF5}"/>
                  </a:ext>
                </a:extLst>
              </p:cNvPr>
              <p:cNvGrpSpPr/>
              <p:nvPr/>
            </p:nvGrpSpPr>
            <p:grpSpPr>
              <a:xfrm>
                <a:off x="4049121" y="3136877"/>
                <a:ext cx="3640797" cy="2402403"/>
                <a:chOff x="1330206" y="2637495"/>
                <a:chExt cx="3640797" cy="3844371"/>
              </a:xfrm>
            </p:grpSpPr>
            <p:pic>
              <p:nvPicPr>
                <p:cNvPr id="100" name="Picture 2" descr="E:\002-KIMS BUSINESS\007-04-1-FIVERR\01-PPT-TEMPLATE\COVER-PSD\05-cut-01.png">
                  <a:extLst>
                    <a:ext uri="{FF2B5EF4-FFF2-40B4-BE49-F238E27FC236}">
                      <a16:creationId xmlns:a16="http://schemas.microsoft.com/office/drawing/2014/main" id="{DF2364C6-73B9-4FBB-91B1-65D070D434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2814808" y="4325670"/>
                  <a:ext cx="3844370" cy="4680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2" descr="E:\002-KIMS BUSINESS\007-04-1-FIVERR\01-PPT-TEMPLATE\COVER-PSD\05-cut-01.png">
                  <a:extLst>
                    <a:ext uri="{FF2B5EF4-FFF2-40B4-BE49-F238E27FC236}">
                      <a16:creationId xmlns:a16="http://schemas.microsoft.com/office/drawing/2014/main" id="{2114743B-DDA3-4369-8C2A-3D26BAEEDC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V="1">
                  <a:off x="-387005" y="4354706"/>
                  <a:ext cx="3844370" cy="4099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9" name="Flowchart: Stored Data 98">
                <a:extLst>
                  <a:ext uri="{FF2B5EF4-FFF2-40B4-BE49-F238E27FC236}">
                    <a16:creationId xmlns:a16="http://schemas.microsoft.com/office/drawing/2014/main" id="{201161D4-92EA-4706-B95F-9D3C36F367F9}"/>
                  </a:ext>
                </a:extLst>
              </p:cNvPr>
              <p:cNvSpPr/>
              <p:nvPr/>
            </p:nvSpPr>
            <p:spPr>
              <a:xfrm rot="5400000">
                <a:off x="5488188" y="1331927"/>
                <a:ext cx="710055" cy="3101361"/>
              </a:xfrm>
              <a:prstGeom prst="flowChartOnlineStorag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ثلاثة آثار للعبادة في </a:t>
                </a:r>
                <a:r>
                  <a:rPr lang="ar-BH" sz="2400" b="1" dirty="0">
                    <a:solidFill>
                      <a:srgbClr val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تقوية الصلة بالله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297632F-C30D-48D3-8B50-CA0E03750397}"/>
                </a:ext>
              </a:extLst>
            </p:cNvPr>
            <p:cNvSpPr/>
            <p:nvPr/>
          </p:nvSpPr>
          <p:spPr>
            <a:xfrm>
              <a:off x="1042440" y="4853962"/>
              <a:ext cx="330182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...............................................</a:t>
              </a:r>
            </a:p>
            <a:p>
              <a:pPr lvl="0" algn="ct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..............................................</a:t>
              </a:r>
            </a:p>
            <a:p>
              <a:pPr lvl="0" algn="ct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</a:t>
              </a:r>
              <a:r>
                <a:rPr lang="en-US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..................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F36AA220-7AAE-4822-B1B0-69702A2C21B0}"/>
              </a:ext>
            </a:extLst>
          </p:cNvPr>
          <p:cNvSpPr/>
          <p:nvPr/>
        </p:nvSpPr>
        <p:spPr>
          <a:xfrm>
            <a:off x="409007" y="4523601"/>
            <a:ext cx="4580933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Low" rtl="1"/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تقر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 العبد من ربه وتجعله في معيته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400" b="1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Low" rtl="1"/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تورث محبة الله لعبده وقبول الخلق له.</a:t>
            </a:r>
          </a:p>
          <a:p>
            <a:pPr lvl="0" algn="justLow" rtl="1"/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تغرس في نفس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المؤمن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خ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 المراقبة لله تعالى.</a:t>
            </a:r>
          </a:p>
          <a:p>
            <a:pPr lvl="0" algn="justLow" rtl="1"/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تورث الإنابة إلى الله والسعادة النفسية الحقيقية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88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59" grpId="0" animBg="1"/>
      <p:bldP spid="2" grpId="0" animBg="1"/>
      <p:bldP spid="121" grpId="0" animBg="1"/>
      <p:bldP spid="124" grpId="0" animBg="1"/>
      <p:bldP spid="62" grpId="0" animBg="1"/>
      <p:bldP spid="120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6673B6-C7DB-47B0-9BA6-DCE9D9F7B7F1}"/>
              </a:ext>
            </a:extLst>
          </p:cNvPr>
          <p:cNvSpPr/>
          <p:nvPr/>
        </p:nvSpPr>
        <p:spPr>
          <a:xfrm>
            <a:off x="2522806" y="1771069"/>
            <a:ext cx="7146388" cy="33158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بارك الله في جهودك عزيزي المتعلم </a:t>
            </a:r>
            <a:r>
              <a:rPr kumimoji="0" lang="ar-B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وفقك الله</a:t>
            </a:r>
            <a:r>
              <a:rPr kumimoji="0" lang="ar-B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.</a:t>
            </a: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947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323" y="60980"/>
            <a:ext cx="1646183" cy="1268068"/>
          </a:xfrm>
          <a:prstGeom prst="rect">
            <a:avLst/>
          </a:prstGeom>
        </p:spPr>
      </p:pic>
      <p:sp>
        <p:nvSpPr>
          <p:cNvPr id="32" name="Rectangle 943">
            <a:extLst>
              <a:ext uri="{FF2B5EF4-FFF2-40B4-BE49-F238E27FC236}">
                <a16:creationId xmlns:a16="http://schemas.microsoft.com/office/drawing/2014/main" id="{1A024DFB-0989-48A1-9F71-0DC77B6F7966}"/>
              </a:ext>
            </a:extLst>
          </p:cNvPr>
          <p:cNvSpPr/>
          <p:nvPr/>
        </p:nvSpPr>
        <p:spPr>
          <a:xfrm>
            <a:off x="1867885" y="2182760"/>
            <a:ext cx="8751027" cy="450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تعريف العبادة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ar-BH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944">
            <a:extLst>
              <a:ext uri="{FF2B5EF4-FFF2-40B4-BE49-F238E27FC236}">
                <a16:creationId xmlns:a16="http://schemas.microsoft.com/office/drawing/2014/main" id="{B6BFB0D4-3AE6-421B-8D1B-8FE362E861E5}"/>
              </a:ext>
            </a:extLst>
          </p:cNvPr>
          <p:cNvSpPr/>
          <p:nvPr/>
        </p:nvSpPr>
        <p:spPr>
          <a:xfrm>
            <a:off x="1872109" y="2921864"/>
            <a:ext cx="8751027" cy="453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ذكر أهمية العبادة في حياة المسلم. </a:t>
            </a:r>
            <a:endParaRPr lang="ar-BH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945">
            <a:extLst>
              <a:ext uri="{FF2B5EF4-FFF2-40B4-BE49-F238E27FC236}">
                <a16:creationId xmlns:a16="http://schemas.microsoft.com/office/drawing/2014/main" id="{5A291EB1-9D6C-44D4-B942-B47ED5742A08}"/>
              </a:ext>
            </a:extLst>
          </p:cNvPr>
          <p:cNvSpPr/>
          <p:nvPr/>
        </p:nvSpPr>
        <p:spPr>
          <a:xfrm>
            <a:off x="1867885" y="3692997"/>
            <a:ext cx="8751027" cy="4583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توضيح شروط العبادة.</a:t>
            </a:r>
            <a:endParaRPr lang="ar-BH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E3CD04-6CA5-4139-BB62-90495B25E2E5}"/>
              </a:ext>
            </a:extLst>
          </p:cNvPr>
          <p:cNvGrpSpPr/>
          <p:nvPr/>
        </p:nvGrpSpPr>
        <p:grpSpPr>
          <a:xfrm>
            <a:off x="6740517" y="1836085"/>
            <a:ext cx="4088084" cy="523220"/>
            <a:chOff x="7081480" y="2006563"/>
            <a:chExt cx="4088084" cy="523220"/>
          </a:xfrm>
        </p:grpSpPr>
        <p:grpSp>
          <p:nvGrpSpPr>
            <p:cNvPr id="36" name="Group 979">
              <a:extLst>
                <a:ext uri="{FF2B5EF4-FFF2-40B4-BE49-F238E27FC236}">
                  <a16:creationId xmlns:a16="http://schemas.microsoft.com/office/drawing/2014/main" id="{82B73B06-241A-49CA-A659-4AC43C08B0AE}"/>
                </a:ext>
              </a:extLst>
            </p:cNvPr>
            <p:cNvGrpSpPr/>
            <p:nvPr/>
          </p:nvGrpSpPr>
          <p:grpSpPr>
            <a:xfrm>
              <a:off x="7081480" y="2085464"/>
              <a:ext cx="4003676" cy="362150"/>
              <a:chOff x="1487532" y="2017033"/>
              <a:chExt cx="2952328" cy="376914"/>
            </a:xfrm>
          </p:grpSpPr>
          <p:sp>
            <p:nvSpPr>
              <p:cNvPr id="37" name="Rectangle 9">
                <a:extLst>
                  <a:ext uri="{FF2B5EF4-FFF2-40B4-BE49-F238E27FC236}">
                    <a16:creationId xmlns:a16="http://schemas.microsoft.com/office/drawing/2014/main" id="{4116533D-AE25-49F8-8FE3-CEA5CFD10366}"/>
                  </a:ext>
                </a:extLst>
              </p:cNvPr>
              <p:cNvSpPr/>
              <p:nvPr/>
            </p:nvSpPr>
            <p:spPr>
              <a:xfrm>
                <a:off x="4319543" y="2027138"/>
                <a:ext cx="115353" cy="366809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38" name="Rectangle 6">
                <a:extLst>
                  <a:ext uri="{FF2B5EF4-FFF2-40B4-BE49-F238E27FC236}">
                    <a16:creationId xmlns:a16="http://schemas.microsoft.com/office/drawing/2014/main" id="{774719E1-27D8-4B9D-A21B-D21CA2134C40}"/>
                  </a:ext>
                </a:extLst>
              </p:cNvPr>
              <p:cNvSpPr/>
              <p:nvPr/>
            </p:nvSpPr>
            <p:spPr>
              <a:xfrm flipH="1">
                <a:off x="1487532" y="2017033"/>
                <a:ext cx="2952328" cy="288033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724629" y="0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48" name="TextBox 218">
              <a:extLst>
                <a:ext uri="{FF2B5EF4-FFF2-40B4-BE49-F238E27FC236}">
                  <a16:creationId xmlns:a16="http://schemas.microsoft.com/office/drawing/2014/main" id="{F9FF9EB6-3658-4FFA-9ADD-94BE25427108}"/>
                </a:ext>
              </a:extLst>
            </p:cNvPr>
            <p:cNvSpPr txBox="1"/>
            <p:nvPr/>
          </p:nvSpPr>
          <p:spPr>
            <a:xfrm flipH="1">
              <a:off x="10196138" y="2006563"/>
              <a:ext cx="973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6C575-EC84-4525-B34D-CFAFF791888D}"/>
              </a:ext>
            </a:extLst>
          </p:cNvPr>
          <p:cNvGrpSpPr/>
          <p:nvPr/>
        </p:nvGrpSpPr>
        <p:grpSpPr>
          <a:xfrm>
            <a:off x="6740517" y="2556800"/>
            <a:ext cx="4007900" cy="523220"/>
            <a:chOff x="7081480" y="2711780"/>
            <a:chExt cx="4007900" cy="523220"/>
          </a:xfrm>
        </p:grpSpPr>
        <p:grpSp>
          <p:nvGrpSpPr>
            <p:cNvPr id="39" name="Group 982">
              <a:extLst>
                <a:ext uri="{FF2B5EF4-FFF2-40B4-BE49-F238E27FC236}">
                  <a16:creationId xmlns:a16="http://schemas.microsoft.com/office/drawing/2014/main" id="{2D7E9698-3C42-4D5B-975F-21C8EEC3F448}"/>
                </a:ext>
              </a:extLst>
            </p:cNvPr>
            <p:cNvGrpSpPr/>
            <p:nvPr/>
          </p:nvGrpSpPr>
          <p:grpSpPr>
            <a:xfrm>
              <a:off x="7081480" y="2818800"/>
              <a:ext cx="4007900" cy="362149"/>
              <a:chOff x="1484417" y="2017034"/>
              <a:chExt cx="2955443" cy="376913"/>
            </a:xfrm>
          </p:grpSpPr>
          <p:sp>
            <p:nvSpPr>
              <p:cNvPr id="40" name="Rectangle 9">
                <a:extLst>
                  <a:ext uri="{FF2B5EF4-FFF2-40B4-BE49-F238E27FC236}">
                    <a16:creationId xmlns:a16="http://schemas.microsoft.com/office/drawing/2014/main" id="{F3AB304A-BE4C-416E-BB20-35441D66DF62}"/>
                  </a:ext>
                </a:extLst>
              </p:cNvPr>
              <p:cNvSpPr/>
              <p:nvPr/>
            </p:nvSpPr>
            <p:spPr>
              <a:xfrm>
                <a:off x="4319543" y="2027138"/>
                <a:ext cx="115353" cy="366809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41" name="Rectangle 6">
                <a:extLst>
                  <a:ext uri="{FF2B5EF4-FFF2-40B4-BE49-F238E27FC236}">
                    <a16:creationId xmlns:a16="http://schemas.microsoft.com/office/drawing/2014/main" id="{3842F9F8-1219-4CD6-A24E-95A785EBC002}"/>
                  </a:ext>
                </a:extLst>
              </p:cNvPr>
              <p:cNvSpPr/>
              <p:nvPr/>
            </p:nvSpPr>
            <p:spPr>
              <a:xfrm flipH="1">
                <a:off x="1484417" y="2017034"/>
                <a:ext cx="2955443" cy="282566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724629" y="0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49" name="TextBox 219">
              <a:extLst>
                <a:ext uri="{FF2B5EF4-FFF2-40B4-BE49-F238E27FC236}">
                  <a16:creationId xmlns:a16="http://schemas.microsoft.com/office/drawing/2014/main" id="{96729F45-F58D-4B96-B0DE-663CF3F92894}"/>
                </a:ext>
              </a:extLst>
            </p:cNvPr>
            <p:cNvSpPr txBox="1"/>
            <p:nvPr/>
          </p:nvSpPr>
          <p:spPr>
            <a:xfrm flipH="1">
              <a:off x="10203474" y="2711780"/>
              <a:ext cx="874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2</a:t>
              </a:r>
              <a:endParaRPr kumimoji="0" lang="ko-KR" altLang="en-US" sz="2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176AFEF-8090-4F40-B8C0-768BCD64F89B}"/>
              </a:ext>
            </a:extLst>
          </p:cNvPr>
          <p:cNvGrpSpPr/>
          <p:nvPr/>
        </p:nvGrpSpPr>
        <p:grpSpPr>
          <a:xfrm>
            <a:off x="6740517" y="3334965"/>
            <a:ext cx="4094801" cy="523220"/>
            <a:chOff x="7081480" y="3505443"/>
            <a:chExt cx="4094801" cy="523220"/>
          </a:xfrm>
        </p:grpSpPr>
        <p:grpSp>
          <p:nvGrpSpPr>
            <p:cNvPr id="42" name="Group 985">
              <a:extLst>
                <a:ext uri="{FF2B5EF4-FFF2-40B4-BE49-F238E27FC236}">
                  <a16:creationId xmlns:a16="http://schemas.microsoft.com/office/drawing/2014/main" id="{AB1ACC0B-D29C-4361-BA98-FAFDC83091E1}"/>
                </a:ext>
              </a:extLst>
            </p:cNvPr>
            <p:cNvGrpSpPr/>
            <p:nvPr/>
          </p:nvGrpSpPr>
          <p:grpSpPr>
            <a:xfrm>
              <a:off x="7081480" y="3592768"/>
              <a:ext cx="3996944" cy="362150"/>
              <a:chOff x="1487532" y="2017033"/>
              <a:chExt cx="2947364" cy="376914"/>
            </a:xfrm>
          </p:grpSpPr>
          <p:sp>
            <p:nvSpPr>
              <p:cNvPr id="43" name="Rectangle 9">
                <a:extLst>
                  <a:ext uri="{FF2B5EF4-FFF2-40B4-BE49-F238E27FC236}">
                    <a16:creationId xmlns:a16="http://schemas.microsoft.com/office/drawing/2014/main" id="{F3A0F8AF-BF41-462E-88BB-9260E4A553D3}"/>
                  </a:ext>
                </a:extLst>
              </p:cNvPr>
              <p:cNvSpPr/>
              <p:nvPr/>
            </p:nvSpPr>
            <p:spPr>
              <a:xfrm>
                <a:off x="4319543" y="2027138"/>
                <a:ext cx="115353" cy="366809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44" name="Rectangle 6">
                <a:extLst>
                  <a:ext uri="{FF2B5EF4-FFF2-40B4-BE49-F238E27FC236}">
                    <a16:creationId xmlns:a16="http://schemas.microsoft.com/office/drawing/2014/main" id="{B86364EE-EE7D-4FEA-BDA0-209E7FF6E74C}"/>
                  </a:ext>
                </a:extLst>
              </p:cNvPr>
              <p:cNvSpPr/>
              <p:nvPr/>
            </p:nvSpPr>
            <p:spPr>
              <a:xfrm flipH="1">
                <a:off x="1487532" y="2017033"/>
                <a:ext cx="2947364" cy="280323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724629" y="0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0" name="TextBox 220">
              <a:extLst>
                <a:ext uri="{FF2B5EF4-FFF2-40B4-BE49-F238E27FC236}">
                  <a16:creationId xmlns:a16="http://schemas.microsoft.com/office/drawing/2014/main" id="{EFB584FE-8FA6-453C-9C31-DF54AFA4B4EC}"/>
                </a:ext>
              </a:extLst>
            </p:cNvPr>
            <p:cNvSpPr txBox="1"/>
            <p:nvPr/>
          </p:nvSpPr>
          <p:spPr>
            <a:xfrm flipH="1">
              <a:off x="10202855" y="3505443"/>
              <a:ext cx="973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3</a:t>
              </a:r>
              <a:endParaRPr kumimoji="0" lang="ko-KR" altLang="en-US" sz="2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61D5623-CBB6-4ABA-8AB6-9322CDDF298E}"/>
              </a:ext>
            </a:extLst>
          </p:cNvPr>
          <p:cNvGrpSpPr/>
          <p:nvPr/>
        </p:nvGrpSpPr>
        <p:grpSpPr>
          <a:xfrm>
            <a:off x="6740517" y="4079782"/>
            <a:ext cx="4088084" cy="523220"/>
            <a:chOff x="7081480" y="4234762"/>
            <a:chExt cx="4088084" cy="523220"/>
          </a:xfrm>
        </p:grpSpPr>
        <p:grpSp>
          <p:nvGrpSpPr>
            <p:cNvPr id="45" name="Group 988">
              <a:extLst>
                <a:ext uri="{FF2B5EF4-FFF2-40B4-BE49-F238E27FC236}">
                  <a16:creationId xmlns:a16="http://schemas.microsoft.com/office/drawing/2014/main" id="{284FE42B-3201-4C46-A832-D05917DE023D}"/>
                </a:ext>
              </a:extLst>
            </p:cNvPr>
            <p:cNvGrpSpPr/>
            <p:nvPr/>
          </p:nvGrpSpPr>
          <p:grpSpPr>
            <a:xfrm>
              <a:off x="7081480" y="4326204"/>
              <a:ext cx="3996944" cy="361643"/>
              <a:chOff x="1453406" y="2017561"/>
              <a:chExt cx="2947364" cy="376386"/>
            </a:xfrm>
          </p:grpSpPr>
          <p:sp>
            <p:nvSpPr>
              <p:cNvPr id="46" name="Rectangle 9">
                <a:extLst>
                  <a:ext uri="{FF2B5EF4-FFF2-40B4-BE49-F238E27FC236}">
                    <a16:creationId xmlns:a16="http://schemas.microsoft.com/office/drawing/2014/main" id="{1FADDC10-802F-4720-90D6-CDEB9FF76B06}"/>
                  </a:ext>
                </a:extLst>
              </p:cNvPr>
              <p:cNvSpPr/>
              <p:nvPr/>
            </p:nvSpPr>
            <p:spPr>
              <a:xfrm>
                <a:off x="4285259" y="2027138"/>
                <a:ext cx="115353" cy="366809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47" name="Rectangle 6">
                <a:extLst>
                  <a:ext uri="{FF2B5EF4-FFF2-40B4-BE49-F238E27FC236}">
                    <a16:creationId xmlns:a16="http://schemas.microsoft.com/office/drawing/2014/main" id="{A7B5CCD2-1CD8-4D1F-9F71-BC1361789420}"/>
                  </a:ext>
                </a:extLst>
              </p:cNvPr>
              <p:cNvSpPr/>
              <p:nvPr/>
            </p:nvSpPr>
            <p:spPr>
              <a:xfrm flipH="1">
                <a:off x="1453406" y="2017561"/>
                <a:ext cx="2947364" cy="287505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724629" y="0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1" name="TextBox 221">
              <a:extLst>
                <a:ext uri="{FF2B5EF4-FFF2-40B4-BE49-F238E27FC236}">
                  <a16:creationId xmlns:a16="http://schemas.microsoft.com/office/drawing/2014/main" id="{FBDC2868-8609-4387-A49B-FC90485CB974}"/>
                </a:ext>
              </a:extLst>
            </p:cNvPr>
            <p:cNvSpPr txBox="1"/>
            <p:nvPr/>
          </p:nvSpPr>
          <p:spPr>
            <a:xfrm flipH="1">
              <a:off x="10196138" y="4234762"/>
              <a:ext cx="973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4</a:t>
              </a:r>
              <a:endParaRPr kumimoji="0" lang="ko-KR" altLang="en-US" sz="2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</p:grpSp>
      <p:sp>
        <p:nvSpPr>
          <p:cNvPr id="78" name="مستطيل 6">
            <a:extLst>
              <a:ext uri="{FF2B5EF4-FFF2-40B4-BE49-F238E27FC236}">
                <a16:creationId xmlns:a16="http://schemas.microsoft.com/office/drawing/2014/main" id="{2BAFDA31-C3A1-4857-A80D-27AADB8B7EAC}"/>
              </a:ext>
            </a:extLst>
          </p:cNvPr>
          <p:cNvSpPr/>
          <p:nvPr/>
        </p:nvSpPr>
        <p:spPr>
          <a:xfrm>
            <a:off x="1867885" y="4439287"/>
            <a:ext cx="871271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التمييز بين أنواع العبادات. 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3D90636-95A0-4AB5-9E45-6383BD66C9D1}"/>
              </a:ext>
            </a:extLst>
          </p:cNvPr>
          <p:cNvGrpSpPr/>
          <p:nvPr/>
        </p:nvGrpSpPr>
        <p:grpSpPr>
          <a:xfrm>
            <a:off x="1890503" y="925117"/>
            <a:ext cx="8410993" cy="1278612"/>
            <a:chOff x="3611621" y="1061580"/>
            <a:chExt cx="8036084" cy="149816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E340CA8-510F-4878-AB1B-2EF16D8885D3}"/>
                </a:ext>
              </a:extLst>
            </p:cNvPr>
            <p:cNvGrpSpPr/>
            <p:nvPr/>
          </p:nvGrpSpPr>
          <p:grpSpPr>
            <a:xfrm>
              <a:off x="3611621" y="1192322"/>
              <a:ext cx="8036084" cy="961135"/>
              <a:chOff x="3611621" y="1192322"/>
              <a:chExt cx="8036084" cy="961135"/>
            </a:xfrm>
          </p:grpSpPr>
          <p:grpSp>
            <p:nvGrpSpPr>
              <p:cNvPr id="86" name="Group 26">
                <a:extLst>
                  <a:ext uri="{FF2B5EF4-FFF2-40B4-BE49-F238E27FC236}">
                    <a16:creationId xmlns:a16="http://schemas.microsoft.com/office/drawing/2014/main" id="{C17C774E-1A01-4DF9-9C6C-BD464299CD01}"/>
                  </a:ext>
                </a:extLst>
              </p:cNvPr>
              <p:cNvGrpSpPr/>
              <p:nvPr/>
            </p:nvGrpSpPr>
            <p:grpSpPr>
              <a:xfrm>
                <a:off x="3611621" y="1193321"/>
                <a:ext cx="8036084" cy="833843"/>
                <a:chOff x="607367" y="4014588"/>
                <a:chExt cx="7920881" cy="1584177"/>
              </a:xfrm>
              <a:solidFill>
                <a:schemeClr val="accent2"/>
              </a:solidFill>
            </p:grpSpPr>
            <p:sp>
              <p:nvSpPr>
                <p:cNvPr id="96" name="Rectangle 27">
                  <a:extLst>
                    <a:ext uri="{FF2B5EF4-FFF2-40B4-BE49-F238E27FC236}">
                      <a16:creationId xmlns:a16="http://schemas.microsoft.com/office/drawing/2014/main" id="{9CB4D4ED-FBA5-49CB-918D-769561049466}"/>
                    </a:ext>
                  </a:extLst>
                </p:cNvPr>
                <p:cNvSpPr/>
                <p:nvPr/>
              </p:nvSpPr>
              <p:spPr>
                <a:xfrm>
                  <a:off x="607368" y="4014589"/>
                  <a:ext cx="7920880" cy="158417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Rectangle 19">
                  <a:extLst>
                    <a:ext uri="{FF2B5EF4-FFF2-40B4-BE49-F238E27FC236}">
                      <a16:creationId xmlns:a16="http://schemas.microsoft.com/office/drawing/2014/main" id="{23929200-7069-4949-9577-33BDAB04CEB9}"/>
                    </a:ext>
                  </a:extLst>
                </p:cNvPr>
                <p:cNvSpPr/>
                <p:nvPr/>
              </p:nvSpPr>
              <p:spPr>
                <a:xfrm flipH="1">
                  <a:off x="607367" y="4014588"/>
                  <a:ext cx="5908848" cy="1584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7249" h="1584176">
                      <a:moveTo>
                        <a:pt x="4827425" y="0"/>
                      </a:moveTo>
                      <a:lnTo>
                        <a:pt x="6327249" y="0"/>
                      </a:lnTo>
                      <a:lnTo>
                        <a:pt x="6327249" y="1584176"/>
                      </a:lnTo>
                      <a:lnTo>
                        <a:pt x="0" y="1584176"/>
                      </a:lnTo>
                      <a:cubicBezTo>
                        <a:pt x="280401" y="1456864"/>
                        <a:pt x="542948" y="1352503"/>
                        <a:pt x="761276" y="1303776"/>
                      </a:cubicBezTo>
                      <a:cubicBezTo>
                        <a:pt x="1678851" y="1098989"/>
                        <a:pt x="2534514" y="1372038"/>
                        <a:pt x="3113951" y="1179951"/>
                      </a:cubicBezTo>
                      <a:cubicBezTo>
                        <a:pt x="3693388" y="987864"/>
                        <a:pt x="3745776" y="386201"/>
                        <a:pt x="4237901" y="151251"/>
                      </a:cubicBezTo>
                      <a:cubicBezTo>
                        <a:pt x="4382970" y="81992"/>
                        <a:pt x="4596598" y="34805"/>
                        <a:pt x="4827425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" name="Group 46">
                <a:extLst>
                  <a:ext uri="{FF2B5EF4-FFF2-40B4-BE49-F238E27FC236}">
                    <a16:creationId xmlns:a16="http://schemas.microsoft.com/office/drawing/2014/main" id="{710F64B2-0611-49BB-BD28-CA63CA3E68E8}"/>
                  </a:ext>
                </a:extLst>
              </p:cNvPr>
              <p:cNvGrpSpPr/>
              <p:nvPr/>
            </p:nvGrpSpPr>
            <p:grpSpPr>
              <a:xfrm rot="10800000">
                <a:off x="10378331" y="1192322"/>
                <a:ext cx="1031525" cy="961135"/>
                <a:chOff x="997153" y="1956941"/>
                <a:chExt cx="1198583" cy="1368152"/>
              </a:xfrm>
              <a:solidFill>
                <a:schemeClr val="accent2">
                  <a:lumMod val="50000"/>
                </a:schemeClr>
              </a:solidFill>
            </p:grpSpPr>
            <p:sp>
              <p:nvSpPr>
                <p:cNvPr id="89" name="Flowchart: Data 6">
                  <a:extLst>
                    <a:ext uri="{FF2B5EF4-FFF2-40B4-BE49-F238E27FC236}">
                      <a16:creationId xmlns:a16="http://schemas.microsoft.com/office/drawing/2014/main" id="{459DDFFF-458D-4E76-8F36-C3123AA6FB96}"/>
                    </a:ext>
                  </a:extLst>
                </p:cNvPr>
                <p:cNvSpPr/>
                <p:nvPr/>
              </p:nvSpPr>
              <p:spPr>
                <a:xfrm flipH="1">
                  <a:off x="1348383" y="1999040"/>
                  <a:ext cx="847353" cy="185678"/>
                </a:xfrm>
                <a:custGeom>
                  <a:avLst/>
                  <a:gdLst>
                    <a:gd name="connsiteX0" fmla="*/ 0 w 10000"/>
                    <a:gd name="connsiteY0" fmla="*/ 10000 h 10000"/>
                    <a:gd name="connsiteX1" fmla="*/ 2000 w 10000"/>
                    <a:gd name="connsiteY1" fmla="*/ 0 h 10000"/>
                    <a:gd name="connsiteX2" fmla="*/ 10000 w 10000"/>
                    <a:gd name="connsiteY2" fmla="*/ 0 h 10000"/>
                    <a:gd name="connsiteX3" fmla="*/ 8000 w 10000"/>
                    <a:gd name="connsiteY3" fmla="*/ 10000 h 10000"/>
                    <a:gd name="connsiteX4" fmla="*/ 0 w 10000"/>
                    <a:gd name="connsiteY4" fmla="*/ 10000 h 10000"/>
                    <a:gd name="connsiteX0" fmla="*/ 0 w 10000"/>
                    <a:gd name="connsiteY0" fmla="*/ 12315 h 12315"/>
                    <a:gd name="connsiteX1" fmla="*/ 2000 w 10000"/>
                    <a:gd name="connsiteY1" fmla="*/ 0 h 12315"/>
                    <a:gd name="connsiteX2" fmla="*/ 10000 w 10000"/>
                    <a:gd name="connsiteY2" fmla="*/ 2315 h 12315"/>
                    <a:gd name="connsiteX3" fmla="*/ 8000 w 10000"/>
                    <a:gd name="connsiteY3" fmla="*/ 12315 h 12315"/>
                    <a:gd name="connsiteX4" fmla="*/ 0 w 10000"/>
                    <a:gd name="connsiteY4" fmla="*/ 12315 h 12315"/>
                    <a:gd name="connsiteX0" fmla="*/ 0 w 10000"/>
                    <a:gd name="connsiteY0" fmla="*/ 16614 h 16614"/>
                    <a:gd name="connsiteX1" fmla="*/ 4728 w 10000"/>
                    <a:gd name="connsiteY1" fmla="*/ 0 h 16614"/>
                    <a:gd name="connsiteX2" fmla="*/ 10000 w 10000"/>
                    <a:gd name="connsiteY2" fmla="*/ 6614 h 16614"/>
                    <a:gd name="connsiteX3" fmla="*/ 8000 w 10000"/>
                    <a:gd name="connsiteY3" fmla="*/ 16614 h 16614"/>
                    <a:gd name="connsiteX4" fmla="*/ 0 w 10000"/>
                    <a:gd name="connsiteY4" fmla="*/ 16614 h 16614"/>
                    <a:gd name="connsiteX0" fmla="*/ 0 w 8016"/>
                    <a:gd name="connsiteY0" fmla="*/ 5370 h 16614"/>
                    <a:gd name="connsiteX1" fmla="*/ 2744 w 8016"/>
                    <a:gd name="connsiteY1" fmla="*/ 0 h 16614"/>
                    <a:gd name="connsiteX2" fmla="*/ 8016 w 8016"/>
                    <a:gd name="connsiteY2" fmla="*/ 6614 h 16614"/>
                    <a:gd name="connsiteX3" fmla="*/ 6016 w 8016"/>
                    <a:gd name="connsiteY3" fmla="*/ 16614 h 16614"/>
                    <a:gd name="connsiteX4" fmla="*/ 0 w 8016"/>
                    <a:gd name="connsiteY4" fmla="*/ 5370 h 16614"/>
                    <a:gd name="connsiteX0" fmla="*/ 0 w 9175"/>
                    <a:gd name="connsiteY0" fmla="*/ 3431 h 10199"/>
                    <a:gd name="connsiteX1" fmla="*/ 3423 w 9175"/>
                    <a:gd name="connsiteY1" fmla="*/ 199 h 10199"/>
                    <a:gd name="connsiteX2" fmla="*/ 9175 w 9175"/>
                    <a:gd name="connsiteY2" fmla="*/ 0 h 10199"/>
                    <a:gd name="connsiteX3" fmla="*/ 7505 w 9175"/>
                    <a:gd name="connsiteY3" fmla="*/ 10199 h 10199"/>
                    <a:gd name="connsiteX4" fmla="*/ 0 w 9175"/>
                    <a:gd name="connsiteY4" fmla="*/ 3431 h 10199"/>
                    <a:gd name="connsiteX0" fmla="*/ 0 w 10000"/>
                    <a:gd name="connsiteY0" fmla="*/ 3364 h 3364"/>
                    <a:gd name="connsiteX1" fmla="*/ 3731 w 10000"/>
                    <a:gd name="connsiteY1" fmla="*/ 195 h 3364"/>
                    <a:gd name="connsiteX2" fmla="*/ 10000 w 10000"/>
                    <a:gd name="connsiteY2" fmla="*/ 0 h 3364"/>
                    <a:gd name="connsiteX3" fmla="*/ 6831 w 10000"/>
                    <a:gd name="connsiteY3" fmla="*/ 3169 h 3364"/>
                    <a:gd name="connsiteX4" fmla="*/ 0 w 10000"/>
                    <a:gd name="connsiteY4" fmla="*/ 3364 h 3364"/>
                    <a:gd name="connsiteX0" fmla="*/ 0 w 10000"/>
                    <a:gd name="connsiteY0" fmla="*/ 11741 h 11741"/>
                    <a:gd name="connsiteX1" fmla="*/ 4068 w 10000"/>
                    <a:gd name="connsiteY1" fmla="*/ 0 h 11741"/>
                    <a:gd name="connsiteX2" fmla="*/ 10000 w 10000"/>
                    <a:gd name="connsiteY2" fmla="*/ 1741 h 11741"/>
                    <a:gd name="connsiteX3" fmla="*/ 6831 w 10000"/>
                    <a:gd name="connsiteY3" fmla="*/ 11161 h 11741"/>
                    <a:gd name="connsiteX4" fmla="*/ 0 w 10000"/>
                    <a:gd name="connsiteY4" fmla="*/ 11741 h 11741"/>
                    <a:gd name="connsiteX0" fmla="*/ 0 w 10000"/>
                    <a:gd name="connsiteY0" fmla="*/ 10000 h 10000"/>
                    <a:gd name="connsiteX1" fmla="*/ 4068 w 10000"/>
                    <a:gd name="connsiteY1" fmla="*/ 580 h 10000"/>
                    <a:gd name="connsiteX2" fmla="*/ 10000 w 10000"/>
                    <a:gd name="connsiteY2" fmla="*/ 0 h 10000"/>
                    <a:gd name="connsiteX3" fmla="*/ 6831 w 10000"/>
                    <a:gd name="connsiteY3" fmla="*/ 9420 h 10000"/>
                    <a:gd name="connsiteX4" fmla="*/ 0 w 10000"/>
                    <a:gd name="connsiteY4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0" y="10000"/>
                      </a:moveTo>
                      <a:lnTo>
                        <a:pt x="4068" y="580"/>
                      </a:lnTo>
                      <a:lnTo>
                        <a:pt x="10000" y="0"/>
                      </a:lnTo>
                      <a:lnTo>
                        <a:pt x="6831" y="9420"/>
                      </a:lnTo>
                      <a:lnTo>
                        <a:pt x="0" y="100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48">
                  <a:extLst>
                    <a:ext uri="{FF2B5EF4-FFF2-40B4-BE49-F238E27FC236}">
                      <a16:creationId xmlns:a16="http://schemas.microsoft.com/office/drawing/2014/main" id="{B44E3603-9463-4F6D-85B4-23A84D85DCEF}"/>
                    </a:ext>
                  </a:extLst>
                </p:cNvPr>
                <p:cNvSpPr/>
                <p:nvPr/>
              </p:nvSpPr>
              <p:spPr>
                <a:xfrm>
                  <a:off x="997153" y="1956941"/>
                  <a:ext cx="720080" cy="1368152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20466618" lon="2567695" rev="20598856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732403C-B7EB-4CE4-83EB-1D913E663229}"/>
                  </a:ext>
                </a:extLst>
              </p:cNvPr>
              <p:cNvSpPr/>
              <p:nvPr/>
            </p:nvSpPr>
            <p:spPr>
              <a:xfrm>
                <a:off x="4393463" y="1332082"/>
                <a:ext cx="6526246" cy="6851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عزيزي </a:t>
                </a:r>
                <a:r>
                  <a:rPr kumimoji="0" lang="ar-SA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المتعل</a:t>
                </a:r>
                <a:r>
                  <a:rPr kumimoji="0" lang="ar-BH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ّ</a:t>
                </a:r>
                <a:r>
                  <a:rPr kumimoji="0" lang="ar-SA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 (ة)</a:t>
                </a:r>
                <a:r>
                  <a:rPr kumimoji="0" lang="ar-BH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،</a:t>
                </a:r>
                <a:r>
                  <a:rPr kumimoji="0" lang="ar-SA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مع نهاية هذا الدرس تكون قادر</a:t>
                </a:r>
                <a:r>
                  <a:rPr lang="ar-BH" sz="3200" b="1" dirty="0">
                    <a:solidFill>
                      <a:prstClr val="white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ً</a:t>
                </a:r>
                <a:r>
                  <a:rPr kumimoji="0" lang="ar-SA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 على:</a:t>
                </a:r>
                <a:endParaRPr kumimoji="0" lang="ar-BH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82" name="그룹 111">
              <a:extLst>
                <a:ext uri="{FF2B5EF4-FFF2-40B4-BE49-F238E27FC236}">
                  <a16:creationId xmlns:a16="http://schemas.microsoft.com/office/drawing/2014/main" id="{3D6ED58E-C060-4862-931B-9BE64EE0677B}"/>
                </a:ext>
              </a:extLst>
            </p:cNvPr>
            <p:cNvGrpSpPr/>
            <p:nvPr/>
          </p:nvGrpSpPr>
          <p:grpSpPr>
            <a:xfrm>
              <a:off x="3611621" y="1061580"/>
              <a:ext cx="1382169" cy="1498167"/>
              <a:chOff x="1030979" y="3694735"/>
              <a:chExt cx="1918871" cy="2742050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3" name="Flowchart: Data 6">
                <a:extLst>
                  <a:ext uri="{FF2B5EF4-FFF2-40B4-BE49-F238E27FC236}">
                    <a16:creationId xmlns:a16="http://schemas.microsoft.com/office/drawing/2014/main" id="{BB5B2C96-D870-4A0C-A5EA-4DA62BC01164}"/>
                  </a:ext>
                </a:extLst>
              </p:cNvPr>
              <p:cNvSpPr/>
              <p:nvPr/>
            </p:nvSpPr>
            <p:spPr>
              <a:xfrm flipH="1">
                <a:off x="1994115" y="3796333"/>
                <a:ext cx="955735" cy="185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8FCF5B3-7410-446D-8143-F081B48A832B}"/>
                  </a:ext>
                </a:extLst>
              </p:cNvPr>
              <p:cNvSpPr/>
              <p:nvPr/>
            </p:nvSpPr>
            <p:spPr>
              <a:xfrm>
                <a:off x="1563229" y="3694735"/>
                <a:ext cx="812183" cy="207676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Isosceles Triangle 84">
                <a:extLst>
                  <a:ext uri="{FF2B5EF4-FFF2-40B4-BE49-F238E27FC236}">
                    <a16:creationId xmlns:a16="http://schemas.microsoft.com/office/drawing/2014/main" id="{DC550AD6-058A-4B25-BD3A-C3F72BC97ED9}"/>
                  </a:ext>
                </a:extLst>
              </p:cNvPr>
              <p:cNvSpPr/>
              <p:nvPr/>
            </p:nvSpPr>
            <p:spPr>
              <a:xfrm rot="10800000">
                <a:off x="1030979" y="5400294"/>
                <a:ext cx="1325417" cy="1036491"/>
              </a:xfrm>
              <a:prstGeom prst="triangle">
                <a:avLst>
                  <a:gd name="adj" fmla="val 50173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59B1A11-D596-4F76-870C-1924D1ADCAA1}"/>
              </a:ext>
            </a:extLst>
          </p:cNvPr>
          <p:cNvGrpSpPr/>
          <p:nvPr/>
        </p:nvGrpSpPr>
        <p:grpSpPr>
          <a:xfrm>
            <a:off x="5563891" y="172420"/>
            <a:ext cx="4755004" cy="792820"/>
            <a:chOff x="6690250" y="76055"/>
            <a:chExt cx="4755004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" name="Rounded Rectangle 1032">
              <a:extLst>
                <a:ext uri="{FF2B5EF4-FFF2-40B4-BE49-F238E27FC236}">
                  <a16:creationId xmlns:a16="http://schemas.microsoft.com/office/drawing/2014/main" id="{C6CB6A03-3C72-465C-A647-DE355A0F3545}"/>
                </a:ext>
              </a:extLst>
            </p:cNvPr>
            <p:cNvSpPr/>
            <p:nvPr/>
          </p:nvSpPr>
          <p:spPr>
            <a:xfrm flipH="1">
              <a:off x="6690250" y="87360"/>
              <a:ext cx="4755004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anose="020B0604020202020204" pitchFamily="34" charset="0"/>
                </a:rPr>
                <a:t> </a:t>
              </a:r>
              <a:r>
                <a:rPr kumimoji="0" lang="ar-BH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anose="020B0604020202020204" pitchFamily="34" charset="0"/>
                </a:rPr>
                <a:t>     </a:t>
              </a:r>
              <a:r>
                <a:rPr kumimoji="0" lang="ar-SA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أهداف الدرس 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100" name="Rounded Rectangle 1032">
              <a:extLst>
                <a:ext uri="{FF2B5EF4-FFF2-40B4-BE49-F238E27FC236}">
                  <a16:creationId xmlns:a16="http://schemas.microsoft.com/office/drawing/2014/main" id="{44D921BC-B312-45C4-92EB-B83FF47BC5C9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1" name="Star: 24 Points 100">
              <a:extLst>
                <a:ext uri="{FF2B5EF4-FFF2-40B4-BE49-F238E27FC236}">
                  <a16:creationId xmlns:a16="http://schemas.microsoft.com/office/drawing/2014/main" id="{3EDF3C94-DBBD-4F5D-9D9C-E7381DC61D13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8E9CC181-485A-4961-A22D-079E7F273726}"/>
              </a:ext>
            </a:extLst>
          </p:cNvPr>
          <p:cNvSpPr/>
          <p:nvPr/>
        </p:nvSpPr>
        <p:spPr>
          <a:xfrm>
            <a:off x="130317" y="76478"/>
            <a:ext cx="2097946" cy="4616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العبادة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kumimoji="0" lang="ar-B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kumimoji="0" lang="ar-SA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دين 101</a:t>
            </a:r>
            <a:r>
              <a:rPr kumimoji="0" lang="ar-B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Rectangle 946">
            <a:extLst>
              <a:ext uri="{FF2B5EF4-FFF2-40B4-BE49-F238E27FC236}">
                <a16:creationId xmlns:a16="http://schemas.microsoft.com/office/drawing/2014/main" id="{9F71FAF2-EA44-41A4-AFFD-1A56CEF6C81B}"/>
              </a:ext>
            </a:extLst>
          </p:cNvPr>
          <p:cNvSpPr/>
          <p:nvPr/>
        </p:nvSpPr>
        <p:spPr>
          <a:xfrm>
            <a:off x="1867886" y="5226430"/>
            <a:ext cx="8717176" cy="4583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تبيين علامات لذ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العبادة.</a:t>
            </a:r>
            <a:endParaRPr lang="ar-BH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Rectangle 946">
            <a:extLst>
              <a:ext uri="{FF2B5EF4-FFF2-40B4-BE49-F238E27FC236}">
                <a16:creationId xmlns:a16="http://schemas.microsoft.com/office/drawing/2014/main" id="{720E73AC-4DE2-45A8-868A-231AA79436C8}"/>
              </a:ext>
            </a:extLst>
          </p:cNvPr>
          <p:cNvSpPr/>
          <p:nvPr/>
        </p:nvSpPr>
        <p:spPr>
          <a:xfrm>
            <a:off x="1887300" y="5983436"/>
            <a:ext cx="8690440" cy="4583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استنتاج آثار 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لعبادة في حياة المسلم.</a:t>
            </a:r>
            <a:endParaRPr lang="ar-BH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D31B45-BCCD-4416-9957-09FE117FB94D}"/>
              </a:ext>
            </a:extLst>
          </p:cNvPr>
          <p:cNvGrpSpPr/>
          <p:nvPr/>
        </p:nvGrpSpPr>
        <p:grpSpPr>
          <a:xfrm>
            <a:off x="6740518" y="4881391"/>
            <a:ext cx="4088083" cy="523220"/>
            <a:chOff x="7081481" y="4927885"/>
            <a:chExt cx="4088083" cy="523220"/>
          </a:xfrm>
        </p:grpSpPr>
        <p:grpSp>
          <p:nvGrpSpPr>
            <p:cNvPr id="54" name="Group 988">
              <a:extLst>
                <a:ext uri="{FF2B5EF4-FFF2-40B4-BE49-F238E27FC236}">
                  <a16:creationId xmlns:a16="http://schemas.microsoft.com/office/drawing/2014/main" id="{A5237492-E150-418F-B447-58BD0BE83A0C}"/>
                </a:ext>
              </a:extLst>
            </p:cNvPr>
            <p:cNvGrpSpPr/>
            <p:nvPr/>
          </p:nvGrpSpPr>
          <p:grpSpPr>
            <a:xfrm>
              <a:off x="7081481" y="5018712"/>
              <a:ext cx="4003672" cy="366454"/>
              <a:chOff x="1409962" y="2012554"/>
              <a:chExt cx="2952326" cy="381393"/>
            </a:xfrm>
          </p:grpSpPr>
          <p:sp>
            <p:nvSpPr>
              <p:cNvPr id="55" name="Rectangle 9">
                <a:extLst>
                  <a:ext uri="{FF2B5EF4-FFF2-40B4-BE49-F238E27FC236}">
                    <a16:creationId xmlns:a16="http://schemas.microsoft.com/office/drawing/2014/main" id="{79EEBEE0-2D30-43DA-8152-4605E42D04C3}"/>
                  </a:ext>
                </a:extLst>
              </p:cNvPr>
              <p:cNvSpPr/>
              <p:nvPr/>
            </p:nvSpPr>
            <p:spPr>
              <a:xfrm>
                <a:off x="4239547" y="2027138"/>
                <a:ext cx="115353" cy="366809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56" name="Rectangle 6">
                <a:extLst>
                  <a:ext uri="{FF2B5EF4-FFF2-40B4-BE49-F238E27FC236}">
                    <a16:creationId xmlns:a16="http://schemas.microsoft.com/office/drawing/2014/main" id="{3AEB8AAD-8444-4727-8CD4-C4F378ABB34E}"/>
                  </a:ext>
                </a:extLst>
              </p:cNvPr>
              <p:cNvSpPr/>
              <p:nvPr/>
            </p:nvSpPr>
            <p:spPr>
              <a:xfrm flipH="1">
                <a:off x="1409962" y="2012554"/>
                <a:ext cx="2952326" cy="292513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724629" y="0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63" name="TextBox 221">
              <a:extLst>
                <a:ext uri="{FF2B5EF4-FFF2-40B4-BE49-F238E27FC236}">
                  <a16:creationId xmlns:a16="http://schemas.microsoft.com/office/drawing/2014/main" id="{F0E4A54D-F946-4757-9FDA-E8BD2A888725}"/>
                </a:ext>
              </a:extLst>
            </p:cNvPr>
            <p:cNvSpPr txBox="1"/>
            <p:nvPr/>
          </p:nvSpPr>
          <p:spPr>
            <a:xfrm flipH="1">
              <a:off x="10237594" y="4927885"/>
              <a:ext cx="931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5</a:t>
              </a:r>
              <a:endParaRPr kumimoji="0" lang="ko-KR" altLang="en-US" sz="2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3C022A8-A8CD-4464-84EE-2A67CCD4F72D}"/>
              </a:ext>
            </a:extLst>
          </p:cNvPr>
          <p:cNvGrpSpPr/>
          <p:nvPr/>
        </p:nvGrpSpPr>
        <p:grpSpPr>
          <a:xfrm>
            <a:off x="6738013" y="5642215"/>
            <a:ext cx="4090588" cy="523220"/>
            <a:chOff x="7078976" y="5642215"/>
            <a:chExt cx="4090588" cy="523220"/>
          </a:xfrm>
        </p:grpSpPr>
        <p:grpSp>
          <p:nvGrpSpPr>
            <p:cNvPr id="59" name="Group 988">
              <a:extLst>
                <a:ext uri="{FF2B5EF4-FFF2-40B4-BE49-F238E27FC236}">
                  <a16:creationId xmlns:a16="http://schemas.microsoft.com/office/drawing/2014/main" id="{D96775DB-C2E2-49B4-8410-FED618C91F11}"/>
                </a:ext>
              </a:extLst>
            </p:cNvPr>
            <p:cNvGrpSpPr/>
            <p:nvPr/>
          </p:nvGrpSpPr>
          <p:grpSpPr>
            <a:xfrm>
              <a:off x="7078976" y="5715030"/>
              <a:ext cx="4020420" cy="370001"/>
              <a:chOff x="1413081" y="2008862"/>
              <a:chExt cx="2964675" cy="385085"/>
            </a:xfrm>
          </p:grpSpPr>
          <p:sp>
            <p:nvSpPr>
              <p:cNvPr id="60" name="Rectangle 9">
                <a:extLst>
                  <a:ext uri="{FF2B5EF4-FFF2-40B4-BE49-F238E27FC236}">
                    <a16:creationId xmlns:a16="http://schemas.microsoft.com/office/drawing/2014/main" id="{29DD9AE8-D294-4C08-982E-DDC641ED64FA}"/>
                  </a:ext>
                </a:extLst>
              </p:cNvPr>
              <p:cNvSpPr/>
              <p:nvPr/>
            </p:nvSpPr>
            <p:spPr>
              <a:xfrm>
                <a:off x="4262403" y="2027138"/>
                <a:ext cx="115353" cy="366809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61" name="Rectangle 6">
                <a:extLst>
                  <a:ext uri="{FF2B5EF4-FFF2-40B4-BE49-F238E27FC236}">
                    <a16:creationId xmlns:a16="http://schemas.microsoft.com/office/drawing/2014/main" id="{B1D86EB2-8252-475A-B75B-765078B8EB04}"/>
                  </a:ext>
                </a:extLst>
              </p:cNvPr>
              <p:cNvSpPr/>
              <p:nvPr/>
            </p:nvSpPr>
            <p:spPr>
              <a:xfrm flipH="1">
                <a:off x="1413081" y="2008862"/>
                <a:ext cx="2952325" cy="296205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724629" y="0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64" name="TextBox 221">
              <a:extLst>
                <a:ext uri="{FF2B5EF4-FFF2-40B4-BE49-F238E27FC236}">
                  <a16:creationId xmlns:a16="http://schemas.microsoft.com/office/drawing/2014/main" id="{D2846DFE-F9FC-41BF-AE1A-2AB149EFB901}"/>
                </a:ext>
              </a:extLst>
            </p:cNvPr>
            <p:cNvSpPr txBox="1"/>
            <p:nvPr/>
          </p:nvSpPr>
          <p:spPr>
            <a:xfrm flipH="1">
              <a:off x="10237594" y="5642215"/>
              <a:ext cx="931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6</a:t>
              </a:r>
              <a:endParaRPr kumimoji="0" lang="ko-KR" altLang="en-US" sz="2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982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78" grpId="0" animBg="1"/>
      <p:bldP spid="53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0573D70-2AE3-440B-9FD2-F0930AF7DCBB}"/>
              </a:ext>
            </a:extLst>
          </p:cNvPr>
          <p:cNvGrpSpPr/>
          <p:nvPr/>
        </p:nvGrpSpPr>
        <p:grpSpPr>
          <a:xfrm>
            <a:off x="7020731" y="80740"/>
            <a:ext cx="4752888" cy="792820"/>
            <a:chOff x="6692366" y="76055"/>
            <a:chExt cx="4752888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Rounded Rectangle 1032">
              <a:extLst>
                <a:ext uri="{FF2B5EF4-FFF2-40B4-BE49-F238E27FC236}">
                  <a16:creationId xmlns:a16="http://schemas.microsoft.com/office/drawing/2014/main" id="{CCF705D6-3B8F-4F65-9CBB-7815B46B0E06}"/>
                </a:ext>
              </a:extLst>
            </p:cNvPr>
            <p:cNvSpPr/>
            <p:nvPr/>
          </p:nvSpPr>
          <p:spPr>
            <a:xfrm flipH="1">
              <a:off x="6692366" y="87360"/>
              <a:ext cx="4752888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anose="020B0604020202020204" pitchFamily="34" charset="0"/>
                </a:rPr>
                <a:t>        </a:t>
              </a:r>
              <a:r>
                <a:rPr kumimoji="0" lang="ar-SA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تعريف العبادة 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6" name="Rounded Rectangle 1032">
              <a:extLst>
                <a:ext uri="{FF2B5EF4-FFF2-40B4-BE49-F238E27FC236}">
                  <a16:creationId xmlns:a16="http://schemas.microsoft.com/office/drawing/2014/main" id="{747409B2-CFF0-48D3-B5DE-DAB6C3C5AB11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" name="Star: 24 Points 6">
              <a:extLst>
                <a:ext uri="{FF2B5EF4-FFF2-40B4-BE49-F238E27FC236}">
                  <a16:creationId xmlns:a16="http://schemas.microsoft.com/office/drawing/2014/main" id="{B683C3EB-3787-4F5C-AAB7-2852D826384D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1BF2533-0101-4BEA-856C-A8D6678D5F75}"/>
              </a:ext>
            </a:extLst>
          </p:cNvPr>
          <p:cNvGrpSpPr/>
          <p:nvPr/>
        </p:nvGrpSpPr>
        <p:grpSpPr>
          <a:xfrm>
            <a:off x="979145" y="2122739"/>
            <a:ext cx="9728598" cy="1881629"/>
            <a:chOff x="533801" y="2098358"/>
            <a:chExt cx="11011287" cy="1915755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ACF68EC7-BC8A-43C1-A68E-05B625F2C546}"/>
                </a:ext>
              </a:extLst>
            </p:cNvPr>
            <p:cNvSpPr/>
            <p:nvPr/>
          </p:nvSpPr>
          <p:spPr>
            <a:xfrm>
              <a:off x="7953357" y="2098358"/>
              <a:ext cx="3017151" cy="116364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" name="Parallelogram 67">
              <a:extLst>
                <a:ext uri="{FF2B5EF4-FFF2-40B4-BE49-F238E27FC236}">
                  <a16:creationId xmlns:a16="http://schemas.microsoft.com/office/drawing/2014/main" id="{CAA811A3-E2FB-4C57-8D39-B3820387101D}"/>
                </a:ext>
              </a:extLst>
            </p:cNvPr>
            <p:cNvSpPr/>
            <p:nvPr/>
          </p:nvSpPr>
          <p:spPr>
            <a:xfrm>
              <a:off x="776733" y="2380351"/>
              <a:ext cx="10525423" cy="1395888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Parallelogram 39">
              <a:extLst>
                <a:ext uri="{FF2B5EF4-FFF2-40B4-BE49-F238E27FC236}">
                  <a16:creationId xmlns:a16="http://schemas.microsoft.com/office/drawing/2014/main" id="{658401FD-E3CD-4090-B27D-989C7DF4A8EB}"/>
                </a:ext>
              </a:extLst>
            </p:cNvPr>
            <p:cNvSpPr/>
            <p:nvPr/>
          </p:nvSpPr>
          <p:spPr>
            <a:xfrm>
              <a:off x="7590860" y="2618225"/>
              <a:ext cx="3954228" cy="1395888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1 w 3401707"/>
                <a:gd name="connsiteY5" fmla="*/ 1221491 h 1364082"/>
                <a:gd name="connsiteX6" fmla="*/ 3206721 w 3401707"/>
                <a:gd name="connsiteY6" fmla="*/ 0 h 1364082"/>
                <a:gd name="connsiteX0" fmla="*/ 3206721 w 3371718"/>
                <a:gd name="connsiteY0" fmla="*/ 0 h 1364082"/>
                <a:gd name="connsiteX1" fmla="*/ 3371718 w 3371718"/>
                <a:gd name="connsiteY1" fmla="*/ 0 h 1364082"/>
                <a:gd name="connsiteX2" fmla="*/ 3060687 w 3371718"/>
                <a:gd name="connsiteY2" fmla="*/ 1364082 h 1364082"/>
                <a:gd name="connsiteX3" fmla="*/ 0 w 3371718"/>
                <a:gd name="connsiteY3" fmla="*/ 1364082 h 1364082"/>
                <a:gd name="connsiteX4" fmla="*/ 37796 w 3371718"/>
                <a:gd name="connsiteY4" fmla="*/ 1212899 h 1364082"/>
                <a:gd name="connsiteX5" fmla="*/ 2940981 w 3371718"/>
                <a:gd name="connsiteY5" fmla="*/ 1221491 h 1364082"/>
                <a:gd name="connsiteX6" fmla="*/ 3206721 w 3371718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8" h="1364082">
                  <a:moveTo>
                    <a:pt x="3206721" y="0"/>
                  </a:moveTo>
                  <a:lnTo>
                    <a:pt x="3371718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1" y="1221491"/>
                  </a:lnTo>
                  <a:cubicBezTo>
                    <a:pt x="3042056" y="817191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" name="Parallelogram 39">
              <a:extLst>
                <a:ext uri="{FF2B5EF4-FFF2-40B4-BE49-F238E27FC236}">
                  <a16:creationId xmlns:a16="http://schemas.microsoft.com/office/drawing/2014/main" id="{AB59F132-C6EB-45CA-9CD0-8D53A87AC0CA}"/>
                </a:ext>
              </a:extLst>
            </p:cNvPr>
            <p:cNvSpPr/>
            <p:nvPr/>
          </p:nvSpPr>
          <p:spPr>
            <a:xfrm rot="10800000">
              <a:off x="533801" y="2142478"/>
              <a:ext cx="3954228" cy="1395888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1 w 3401707"/>
                <a:gd name="connsiteY5" fmla="*/ 1221491 h 1364082"/>
                <a:gd name="connsiteX6" fmla="*/ 3206721 w 3401707"/>
                <a:gd name="connsiteY6" fmla="*/ 0 h 1364082"/>
                <a:gd name="connsiteX0" fmla="*/ 3206721 w 3371718"/>
                <a:gd name="connsiteY0" fmla="*/ 0 h 1364082"/>
                <a:gd name="connsiteX1" fmla="*/ 3371718 w 3371718"/>
                <a:gd name="connsiteY1" fmla="*/ 0 h 1364082"/>
                <a:gd name="connsiteX2" fmla="*/ 3060687 w 3371718"/>
                <a:gd name="connsiteY2" fmla="*/ 1364082 h 1364082"/>
                <a:gd name="connsiteX3" fmla="*/ 0 w 3371718"/>
                <a:gd name="connsiteY3" fmla="*/ 1364082 h 1364082"/>
                <a:gd name="connsiteX4" fmla="*/ 37796 w 3371718"/>
                <a:gd name="connsiteY4" fmla="*/ 1212899 h 1364082"/>
                <a:gd name="connsiteX5" fmla="*/ 2940981 w 3371718"/>
                <a:gd name="connsiteY5" fmla="*/ 1221491 h 1364082"/>
                <a:gd name="connsiteX6" fmla="*/ 3206721 w 3371718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8" h="1364082">
                  <a:moveTo>
                    <a:pt x="3206721" y="0"/>
                  </a:moveTo>
                  <a:lnTo>
                    <a:pt x="3371718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1" y="1221491"/>
                  </a:lnTo>
                  <a:cubicBezTo>
                    <a:pt x="3042056" y="817191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9069208-0D07-4384-B7A1-8DA5D110E695}"/>
              </a:ext>
            </a:extLst>
          </p:cNvPr>
          <p:cNvSpPr/>
          <p:nvPr/>
        </p:nvSpPr>
        <p:spPr>
          <a:xfrm>
            <a:off x="1546946" y="2010195"/>
            <a:ext cx="8613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8CCD9B-44FB-46D3-B4F3-D43A3091B6B7}"/>
              </a:ext>
            </a:extLst>
          </p:cNvPr>
          <p:cNvSpPr/>
          <p:nvPr/>
        </p:nvSpPr>
        <p:spPr>
          <a:xfrm>
            <a:off x="979145" y="2236560"/>
            <a:ext cx="9899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BE56ED-C485-4026-A422-ED5B64D3E5C5}"/>
              </a:ext>
            </a:extLst>
          </p:cNvPr>
          <p:cNvSpPr/>
          <p:nvPr/>
        </p:nvSpPr>
        <p:spPr>
          <a:xfrm>
            <a:off x="1911314" y="2496205"/>
            <a:ext cx="7415565" cy="114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spcAft>
                <a:spcPts val="500"/>
              </a:spcAft>
              <a:defRPr/>
            </a:pPr>
            <a:r>
              <a:rPr 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العبادة</a:t>
            </a:r>
            <a:r>
              <a:rPr lang="ar-BH" sz="32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لغة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2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هي الخضوع، والطاعة، والانقياد.</a:t>
            </a:r>
            <a:endParaRPr lang="en-US" sz="3200" b="1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spcAft>
                <a:spcPts val="500"/>
              </a:spcAft>
              <a:defRPr/>
            </a:pPr>
            <a:r>
              <a:rPr lang="ar-SA" sz="32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شرع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32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هي غاية الخضوع الممزوج بغاية الحب</a:t>
            </a:r>
            <a:r>
              <a:rPr lang="ar-BH" sz="32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2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لله </a:t>
            </a:r>
            <a:r>
              <a:rPr lang="ar-SA" sz="32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تعالی</a:t>
            </a:r>
            <a:r>
              <a:rPr lang="ar-SA" sz="32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3200" b="1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: Rounded Corners 101">
            <a:extLst>
              <a:ext uri="{FF2B5EF4-FFF2-40B4-BE49-F238E27FC236}">
                <a16:creationId xmlns:a16="http://schemas.microsoft.com/office/drawing/2014/main" id="{8E9CC181-485A-4961-A22D-079E7F273726}"/>
              </a:ext>
            </a:extLst>
          </p:cNvPr>
          <p:cNvSpPr/>
          <p:nvPr/>
        </p:nvSpPr>
        <p:spPr>
          <a:xfrm>
            <a:off x="130317" y="76478"/>
            <a:ext cx="2097946" cy="4616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العبادة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دين 101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338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76FA1D89-5E23-4690-B1E6-0E9DE571B943}"/>
              </a:ext>
            </a:extLst>
          </p:cNvPr>
          <p:cNvGrpSpPr/>
          <p:nvPr/>
        </p:nvGrpSpPr>
        <p:grpSpPr>
          <a:xfrm>
            <a:off x="612020" y="986015"/>
            <a:ext cx="11398317" cy="1393856"/>
            <a:chOff x="452035" y="876771"/>
            <a:chExt cx="11293789" cy="126055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ECE1D7D-C053-4407-B19D-370F1E80B0F5}"/>
                </a:ext>
              </a:extLst>
            </p:cNvPr>
            <p:cNvGrpSpPr/>
            <p:nvPr/>
          </p:nvGrpSpPr>
          <p:grpSpPr>
            <a:xfrm>
              <a:off x="452035" y="956014"/>
              <a:ext cx="11293789" cy="954587"/>
              <a:chOff x="452035" y="956014"/>
              <a:chExt cx="11293789" cy="954587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CEF03F67-A205-463C-8A08-F5767A0DA444}"/>
                  </a:ext>
                </a:extLst>
              </p:cNvPr>
              <p:cNvGrpSpPr/>
              <p:nvPr/>
            </p:nvGrpSpPr>
            <p:grpSpPr>
              <a:xfrm>
                <a:off x="874673" y="1012812"/>
                <a:ext cx="10362908" cy="758072"/>
                <a:chOff x="607367" y="4014588"/>
                <a:chExt cx="7920881" cy="1584177"/>
              </a:xfrm>
              <a:solidFill>
                <a:schemeClr val="accent2"/>
              </a:solidFill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DB32E7CD-15EC-41BB-9EBA-666C21A33285}"/>
                    </a:ext>
                  </a:extLst>
                </p:cNvPr>
                <p:cNvSpPr/>
                <p:nvPr/>
              </p:nvSpPr>
              <p:spPr>
                <a:xfrm>
                  <a:off x="607368" y="4014589"/>
                  <a:ext cx="7920880" cy="158417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72" name="Rectangle 19">
                  <a:extLst>
                    <a:ext uri="{FF2B5EF4-FFF2-40B4-BE49-F238E27FC236}">
                      <a16:creationId xmlns:a16="http://schemas.microsoft.com/office/drawing/2014/main" id="{A3A67F78-6669-4EF1-A3A2-A0DF12E114F5}"/>
                    </a:ext>
                  </a:extLst>
                </p:cNvPr>
                <p:cNvSpPr/>
                <p:nvPr/>
              </p:nvSpPr>
              <p:spPr>
                <a:xfrm flipH="1">
                  <a:off x="607367" y="4014588"/>
                  <a:ext cx="5908848" cy="1584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7249" h="1584176">
                      <a:moveTo>
                        <a:pt x="4827425" y="0"/>
                      </a:moveTo>
                      <a:lnTo>
                        <a:pt x="6327249" y="0"/>
                      </a:lnTo>
                      <a:lnTo>
                        <a:pt x="6327249" y="1584176"/>
                      </a:lnTo>
                      <a:lnTo>
                        <a:pt x="0" y="1584176"/>
                      </a:lnTo>
                      <a:cubicBezTo>
                        <a:pt x="280401" y="1456864"/>
                        <a:pt x="542948" y="1352503"/>
                        <a:pt x="761276" y="1303776"/>
                      </a:cubicBezTo>
                      <a:cubicBezTo>
                        <a:pt x="1678851" y="1098989"/>
                        <a:pt x="2534514" y="1372038"/>
                        <a:pt x="3113951" y="1179951"/>
                      </a:cubicBezTo>
                      <a:cubicBezTo>
                        <a:pt x="3693388" y="987864"/>
                        <a:pt x="3745776" y="386201"/>
                        <a:pt x="4237901" y="151251"/>
                      </a:cubicBezTo>
                      <a:cubicBezTo>
                        <a:pt x="4382970" y="81992"/>
                        <a:pt x="4596598" y="34805"/>
                        <a:pt x="48274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grpSp>
            <p:nvGrpSpPr>
              <p:cNvPr id="65" name="Group 46">
                <a:extLst>
                  <a:ext uri="{FF2B5EF4-FFF2-40B4-BE49-F238E27FC236}">
                    <a16:creationId xmlns:a16="http://schemas.microsoft.com/office/drawing/2014/main" id="{3D127F3B-67FB-4DB6-91F2-45E806DF8F13}"/>
                  </a:ext>
                </a:extLst>
              </p:cNvPr>
              <p:cNvGrpSpPr/>
              <p:nvPr/>
            </p:nvGrpSpPr>
            <p:grpSpPr>
              <a:xfrm rot="10800000">
                <a:off x="9567444" y="971596"/>
                <a:ext cx="1212761" cy="939005"/>
                <a:chOff x="997153" y="1956941"/>
                <a:chExt cx="1198583" cy="1368152"/>
              </a:xfrm>
              <a:solidFill>
                <a:schemeClr val="accent2">
                  <a:lumMod val="50000"/>
                </a:schemeClr>
              </a:solidFill>
            </p:grpSpPr>
            <p:sp>
              <p:nvSpPr>
                <p:cNvPr id="69" name="Flowchart: Data 6">
                  <a:extLst>
                    <a:ext uri="{FF2B5EF4-FFF2-40B4-BE49-F238E27FC236}">
                      <a16:creationId xmlns:a16="http://schemas.microsoft.com/office/drawing/2014/main" id="{57764063-3E1A-41ED-B91E-E61A05407A3A}"/>
                    </a:ext>
                  </a:extLst>
                </p:cNvPr>
                <p:cNvSpPr/>
                <p:nvPr/>
              </p:nvSpPr>
              <p:spPr>
                <a:xfrm flipH="1">
                  <a:off x="1348383" y="2020536"/>
                  <a:ext cx="847353" cy="164183"/>
                </a:xfrm>
                <a:custGeom>
                  <a:avLst/>
                  <a:gdLst>
                    <a:gd name="connsiteX0" fmla="*/ 0 w 10000"/>
                    <a:gd name="connsiteY0" fmla="*/ 10000 h 10000"/>
                    <a:gd name="connsiteX1" fmla="*/ 2000 w 10000"/>
                    <a:gd name="connsiteY1" fmla="*/ 0 h 10000"/>
                    <a:gd name="connsiteX2" fmla="*/ 10000 w 10000"/>
                    <a:gd name="connsiteY2" fmla="*/ 0 h 10000"/>
                    <a:gd name="connsiteX3" fmla="*/ 8000 w 10000"/>
                    <a:gd name="connsiteY3" fmla="*/ 10000 h 10000"/>
                    <a:gd name="connsiteX4" fmla="*/ 0 w 10000"/>
                    <a:gd name="connsiteY4" fmla="*/ 10000 h 10000"/>
                    <a:gd name="connsiteX0" fmla="*/ 0 w 10000"/>
                    <a:gd name="connsiteY0" fmla="*/ 12315 h 12315"/>
                    <a:gd name="connsiteX1" fmla="*/ 2000 w 10000"/>
                    <a:gd name="connsiteY1" fmla="*/ 0 h 12315"/>
                    <a:gd name="connsiteX2" fmla="*/ 10000 w 10000"/>
                    <a:gd name="connsiteY2" fmla="*/ 2315 h 12315"/>
                    <a:gd name="connsiteX3" fmla="*/ 8000 w 10000"/>
                    <a:gd name="connsiteY3" fmla="*/ 12315 h 12315"/>
                    <a:gd name="connsiteX4" fmla="*/ 0 w 10000"/>
                    <a:gd name="connsiteY4" fmla="*/ 12315 h 12315"/>
                    <a:gd name="connsiteX0" fmla="*/ 0 w 10000"/>
                    <a:gd name="connsiteY0" fmla="*/ 16614 h 16614"/>
                    <a:gd name="connsiteX1" fmla="*/ 4728 w 10000"/>
                    <a:gd name="connsiteY1" fmla="*/ 0 h 16614"/>
                    <a:gd name="connsiteX2" fmla="*/ 10000 w 10000"/>
                    <a:gd name="connsiteY2" fmla="*/ 6614 h 16614"/>
                    <a:gd name="connsiteX3" fmla="*/ 8000 w 10000"/>
                    <a:gd name="connsiteY3" fmla="*/ 16614 h 16614"/>
                    <a:gd name="connsiteX4" fmla="*/ 0 w 10000"/>
                    <a:gd name="connsiteY4" fmla="*/ 16614 h 16614"/>
                    <a:gd name="connsiteX0" fmla="*/ 0 w 8016"/>
                    <a:gd name="connsiteY0" fmla="*/ 5370 h 16614"/>
                    <a:gd name="connsiteX1" fmla="*/ 2744 w 8016"/>
                    <a:gd name="connsiteY1" fmla="*/ 0 h 16614"/>
                    <a:gd name="connsiteX2" fmla="*/ 8016 w 8016"/>
                    <a:gd name="connsiteY2" fmla="*/ 6614 h 16614"/>
                    <a:gd name="connsiteX3" fmla="*/ 6016 w 8016"/>
                    <a:gd name="connsiteY3" fmla="*/ 16614 h 16614"/>
                    <a:gd name="connsiteX4" fmla="*/ 0 w 8016"/>
                    <a:gd name="connsiteY4" fmla="*/ 5370 h 16614"/>
                    <a:gd name="connsiteX0" fmla="*/ 0 w 9175"/>
                    <a:gd name="connsiteY0" fmla="*/ 3431 h 10199"/>
                    <a:gd name="connsiteX1" fmla="*/ 3423 w 9175"/>
                    <a:gd name="connsiteY1" fmla="*/ 199 h 10199"/>
                    <a:gd name="connsiteX2" fmla="*/ 9175 w 9175"/>
                    <a:gd name="connsiteY2" fmla="*/ 0 h 10199"/>
                    <a:gd name="connsiteX3" fmla="*/ 7505 w 9175"/>
                    <a:gd name="connsiteY3" fmla="*/ 10199 h 10199"/>
                    <a:gd name="connsiteX4" fmla="*/ 0 w 9175"/>
                    <a:gd name="connsiteY4" fmla="*/ 3431 h 10199"/>
                    <a:gd name="connsiteX0" fmla="*/ 0 w 10000"/>
                    <a:gd name="connsiteY0" fmla="*/ 3364 h 3364"/>
                    <a:gd name="connsiteX1" fmla="*/ 3731 w 10000"/>
                    <a:gd name="connsiteY1" fmla="*/ 195 h 3364"/>
                    <a:gd name="connsiteX2" fmla="*/ 10000 w 10000"/>
                    <a:gd name="connsiteY2" fmla="*/ 0 h 3364"/>
                    <a:gd name="connsiteX3" fmla="*/ 6831 w 10000"/>
                    <a:gd name="connsiteY3" fmla="*/ 3169 h 3364"/>
                    <a:gd name="connsiteX4" fmla="*/ 0 w 10000"/>
                    <a:gd name="connsiteY4" fmla="*/ 3364 h 3364"/>
                    <a:gd name="connsiteX0" fmla="*/ 0 w 10000"/>
                    <a:gd name="connsiteY0" fmla="*/ 11741 h 11741"/>
                    <a:gd name="connsiteX1" fmla="*/ 4068 w 10000"/>
                    <a:gd name="connsiteY1" fmla="*/ 0 h 11741"/>
                    <a:gd name="connsiteX2" fmla="*/ 10000 w 10000"/>
                    <a:gd name="connsiteY2" fmla="*/ 1741 h 11741"/>
                    <a:gd name="connsiteX3" fmla="*/ 6831 w 10000"/>
                    <a:gd name="connsiteY3" fmla="*/ 11161 h 11741"/>
                    <a:gd name="connsiteX4" fmla="*/ 0 w 10000"/>
                    <a:gd name="connsiteY4" fmla="*/ 11741 h 11741"/>
                    <a:gd name="connsiteX0" fmla="*/ 0 w 10000"/>
                    <a:gd name="connsiteY0" fmla="*/ 10000 h 10000"/>
                    <a:gd name="connsiteX1" fmla="*/ 4068 w 10000"/>
                    <a:gd name="connsiteY1" fmla="*/ 580 h 10000"/>
                    <a:gd name="connsiteX2" fmla="*/ 10000 w 10000"/>
                    <a:gd name="connsiteY2" fmla="*/ 0 h 10000"/>
                    <a:gd name="connsiteX3" fmla="*/ 6831 w 10000"/>
                    <a:gd name="connsiteY3" fmla="*/ 9420 h 10000"/>
                    <a:gd name="connsiteX4" fmla="*/ 0 w 10000"/>
                    <a:gd name="connsiteY4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0" y="10000"/>
                      </a:moveTo>
                      <a:lnTo>
                        <a:pt x="4068" y="580"/>
                      </a:lnTo>
                      <a:lnTo>
                        <a:pt x="10000" y="0"/>
                      </a:lnTo>
                      <a:lnTo>
                        <a:pt x="6831" y="9420"/>
                      </a:lnTo>
                      <a:lnTo>
                        <a:pt x="0" y="100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70" name="Rectangle 48">
                  <a:extLst>
                    <a:ext uri="{FF2B5EF4-FFF2-40B4-BE49-F238E27FC236}">
                      <a16:creationId xmlns:a16="http://schemas.microsoft.com/office/drawing/2014/main" id="{5537C356-EE2A-4BAD-9740-6747AEC83C0E}"/>
                    </a:ext>
                  </a:extLst>
                </p:cNvPr>
                <p:cNvSpPr/>
                <p:nvPr/>
              </p:nvSpPr>
              <p:spPr>
                <a:xfrm>
                  <a:off x="997153" y="1956941"/>
                  <a:ext cx="720080" cy="1368152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20466618" lon="2567695" rev="20598856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66" name="مستطيل 2">
                <a:extLst>
                  <a:ext uri="{FF2B5EF4-FFF2-40B4-BE49-F238E27FC236}">
                    <a16:creationId xmlns:a16="http://schemas.microsoft.com/office/drawing/2014/main" id="{7AE50A20-050C-445A-B0B2-C6E9A3408B41}"/>
                  </a:ext>
                </a:extLst>
              </p:cNvPr>
              <p:cNvSpPr/>
              <p:nvPr/>
            </p:nvSpPr>
            <p:spPr>
              <a:xfrm>
                <a:off x="2006394" y="1140215"/>
                <a:ext cx="8021813" cy="584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عزيزي المتعلم</a:t>
                </a:r>
                <a:r>
                  <a:rPr kumimoji="0" lang="ar-BH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(ة)،</a:t>
                </a:r>
                <a:r>
                  <a:rPr kumimoji="0" lang="ar-SA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أجب عن الأسئلة الآتية</a:t>
                </a:r>
                <a:r>
                  <a:rPr kumimoji="0" lang="ar-BH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:</a:t>
                </a:r>
                <a:endPara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67" name="Flowchart: Delay 66">
                <a:extLst>
                  <a:ext uri="{FF2B5EF4-FFF2-40B4-BE49-F238E27FC236}">
                    <a16:creationId xmlns:a16="http://schemas.microsoft.com/office/drawing/2014/main" id="{07C9A52B-D0E0-4314-8B55-B4DA119002BE}"/>
                  </a:ext>
                </a:extLst>
              </p:cNvPr>
              <p:cNvSpPr/>
              <p:nvPr/>
            </p:nvSpPr>
            <p:spPr>
              <a:xfrm flipH="1">
                <a:off x="452035" y="956014"/>
                <a:ext cx="865316" cy="854497"/>
              </a:xfrm>
              <a:prstGeom prst="flowChartDelay">
                <a:avLst/>
              </a:prstGeom>
              <a:solidFill>
                <a:srgbClr val="FF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68" name="Flowchart: Delay 67">
                <a:extLst>
                  <a:ext uri="{FF2B5EF4-FFF2-40B4-BE49-F238E27FC236}">
                    <a16:creationId xmlns:a16="http://schemas.microsoft.com/office/drawing/2014/main" id="{F7918485-B756-400C-A43B-0BF87216891D}"/>
                  </a:ext>
                </a:extLst>
              </p:cNvPr>
              <p:cNvSpPr/>
              <p:nvPr/>
            </p:nvSpPr>
            <p:spPr>
              <a:xfrm>
                <a:off x="10888827" y="964974"/>
                <a:ext cx="856997" cy="805910"/>
              </a:xfrm>
              <a:prstGeom prst="flowChartDelay">
                <a:avLst/>
              </a:prstGeom>
              <a:solidFill>
                <a:srgbClr val="FF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60" name="그룹 111">
              <a:extLst>
                <a:ext uri="{FF2B5EF4-FFF2-40B4-BE49-F238E27FC236}">
                  <a16:creationId xmlns:a16="http://schemas.microsoft.com/office/drawing/2014/main" id="{79090AFE-7CB1-495D-9BC7-D146D3BD859B}"/>
                </a:ext>
              </a:extLst>
            </p:cNvPr>
            <p:cNvGrpSpPr/>
            <p:nvPr/>
          </p:nvGrpSpPr>
          <p:grpSpPr>
            <a:xfrm>
              <a:off x="1148273" y="876771"/>
              <a:ext cx="1658143" cy="1260551"/>
              <a:chOff x="1103305" y="3694735"/>
              <a:chExt cx="1846545" cy="2808999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61" name="Flowchart: Data 6">
                <a:extLst>
                  <a:ext uri="{FF2B5EF4-FFF2-40B4-BE49-F238E27FC236}">
                    <a16:creationId xmlns:a16="http://schemas.microsoft.com/office/drawing/2014/main" id="{F4AC5DC4-6473-45A4-A669-D797E5A8209E}"/>
                  </a:ext>
                </a:extLst>
              </p:cNvPr>
              <p:cNvSpPr/>
              <p:nvPr/>
            </p:nvSpPr>
            <p:spPr>
              <a:xfrm flipH="1">
                <a:off x="1994115" y="3796333"/>
                <a:ext cx="955735" cy="185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62" name="Rectangle 41">
                <a:extLst>
                  <a:ext uri="{FF2B5EF4-FFF2-40B4-BE49-F238E27FC236}">
                    <a16:creationId xmlns:a16="http://schemas.microsoft.com/office/drawing/2014/main" id="{FB13C13C-9C02-4EBF-BA13-27A58DB1846B}"/>
                  </a:ext>
                </a:extLst>
              </p:cNvPr>
              <p:cNvSpPr/>
              <p:nvPr/>
            </p:nvSpPr>
            <p:spPr>
              <a:xfrm>
                <a:off x="1563229" y="3694735"/>
                <a:ext cx="812183" cy="2076767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63" name="Isosceles Triangle 42">
                <a:extLst>
                  <a:ext uri="{FF2B5EF4-FFF2-40B4-BE49-F238E27FC236}">
                    <a16:creationId xmlns:a16="http://schemas.microsoft.com/office/drawing/2014/main" id="{8EBAFF1C-3477-4571-9E79-BE1BEA2EBE97}"/>
                  </a:ext>
                </a:extLst>
              </p:cNvPr>
              <p:cNvSpPr/>
              <p:nvPr/>
            </p:nvSpPr>
            <p:spPr>
              <a:xfrm rot="10800000">
                <a:off x="1103305" y="5584478"/>
                <a:ext cx="1325417" cy="919256"/>
              </a:xfrm>
              <a:prstGeom prst="triangle">
                <a:avLst>
                  <a:gd name="adj" fmla="val 50173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84" name="Plaque 83">
            <a:extLst>
              <a:ext uri="{FF2B5EF4-FFF2-40B4-BE49-F238E27FC236}">
                <a16:creationId xmlns:a16="http://schemas.microsoft.com/office/drawing/2014/main" id="{09D6EBC3-C7F5-48ED-B836-089DB2DF53DC}"/>
              </a:ext>
            </a:extLst>
          </p:cNvPr>
          <p:cNvSpPr/>
          <p:nvPr/>
        </p:nvSpPr>
        <p:spPr>
          <a:xfrm>
            <a:off x="3840570" y="144320"/>
            <a:ext cx="1386222" cy="406495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نشاط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F8A522-E0FF-4E3A-BAB8-06A09C76687A}"/>
              </a:ext>
            </a:extLst>
          </p:cNvPr>
          <p:cNvGrpSpPr/>
          <p:nvPr/>
        </p:nvGrpSpPr>
        <p:grpSpPr>
          <a:xfrm>
            <a:off x="5207955" y="3032414"/>
            <a:ext cx="5638874" cy="2824668"/>
            <a:chOff x="6677459" y="2410469"/>
            <a:chExt cx="5415120" cy="3427968"/>
          </a:xfrm>
        </p:grpSpPr>
        <p:grpSp>
          <p:nvGrpSpPr>
            <p:cNvPr id="48" name="مجموعة 75">
              <a:extLst>
                <a:ext uri="{FF2B5EF4-FFF2-40B4-BE49-F238E27FC236}">
                  <a16:creationId xmlns:a16="http://schemas.microsoft.com/office/drawing/2014/main" id="{D8C2C6A1-7253-4428-B029-8A0C18CA82E5}"/>
                </a:ext>
              </a:extLst>
            </p:cNvPr>
            <p:cNvGrpSpPr/>
            <p:nvPr/>
          </p:nvGrpSpPr>
          <p:grpSpPr>
            <a:xfrm>
              <a:off x="7273801" y="4746581"/>
              <a:ext cx="4246506" cy="1091856"/>
              <a:chOff x="9225930" y="2753704"/>
              <a:chExt cx="2533552" cy="870248"/>
            </a:xfrm>
          </p:grpSpPr>
          <p:sp>
            <p:nvSpPr>
              <p:cNvPr id="96" name="Rectangle 8">
                <a:extLst>
                  <a:ext uri="{FF2B5EF4-FFF2-40B4-BE49-F238E27FC236}">
                    <a16:creationId xmlns:a16="http://schemas.microsoft.com/office/drawing/2014/main" id="{1C87ACE0-B2A1-42B7-91B7-A55585BA8A1A}"/>
                  </a:ext>
                </a:extLst>
              </p:cNvPr>
              <p:cNvSpPr/>
              <p:nvPr/>
            </p:nvSpPr>
            <p:spPr>
              <a:xfrm>
                <a:off x="9225930" y="2753704"/>
                <a:ext cx="2533552" cy="870248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97" name="Rectangle 8">
                <a:extLst>
                  <a:ext uri="{FF2B5EF4-FFF2-40B4-BE49-F238E27FC236}">
                    <a16:creationId xmlns:a16="http://schemas.microsoft.com/office/drawing/2014/main" id="{311EC6B6-4331-42A7-AF52-B28B6A3DC819}"/>
                  </a:ext>
                </a:extLst>
              </p:cNvPr>
              <p:cNvSpPr/>
              <p:nvPr/>
            </p:nvSpPr>
            <p:spPr>
              <a:xfrm>
                <a:off x="11563081" y="2753704"/>
                <a:ext cx="194680" cy="870248"/>
              </a:xfrm>
              <a:prstGeom prst="rect">
                <a:avLst/>
              </a:prstGeom>
              <a:solidFill>
                <a:srgbClr val="C00000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49" name="مجموعة 75">
              <a:extLst>
                <a:ext uri="{FF2B5EF4-FFF2-40B4-BE49-F238E27FC236}">
                  <a16:creationId xmlns:a16="http://schemas.microsoft.com/office/drawing/2014/main" id="{BB7930C5-215C-47E0-B6F9-4A74B0B60184}"/>
                </a:ext>
              </a:extLst>
            </p:cNvPr>
            <p:cNvGrpSpPr/>
            <p:nvPr/>
          </p:nvGrpSpPr>
          <p:grpSpPr>
            <a:xfrm>
              <a:off x="7273799" y="2410469"/>
              <a:ext cx="4209087" cy="1091856"/>
              <a:chOff x="9231310" y="2753704"/>
              <a:chExt cx="2528172" cy="870248"/>
            </a:xfrm>
          </p:grpSpPr>
          <p:sp>
            <p:nvSpPr>
              <p:cNvPr id="94" name="Rectangle 8">
                <a:extLst>
                  <a:ext uri="{FF2B5EF4-FFF2-40B4-BE49-F238E27FC236}">
                    <a16:creationId xmlns:a16="http://schemas.microsoft.com/office/drawing/2014/main" id="{70A13CA4-C53B-43CF-9F22-0AF62CF665B9}"/>
                  </a:ext>
                </a:extLst>
              </p:cNvPr>
              <p:cNvSpPr/>
              <p:nvPr/>
            </p:nvSpPr>
            <p:spPr>
              <a:xfrm>
                <a:off x="9231310" y="2753704"/>
                <a:ext cx="2528172" cy="870248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95" name="Rectangle 8">
                <a:extLst>
                  <a:ext uri="{FF2B5EF4-FFF2-40B4-BE49-F238E27FC236}">
                    <a16:creationId xmlns:a16="http://schemas.microsoft.com/office/drawing/2014/main" id="{6AAAE22F-6289-405E-A887-7DF1FCB37AF1}"/>
                  </a:ext>
                </a:extLst>
              </p:cNvPr>
              <p:cNvSpPr/>
              <p:nvPr/>
            </p:nvSpPr>
            <p:spPr>
              <a:xfrm>
                <a:off x="11563081" y="2753704"/>
                <a:ext cx="194680" cy="870248"/>
              </a:xfrm>
              <a:prstGeom prst="rect">
                <a:avLst/>
              </a:prstGeom>
              <a:solidFill>
                <a:srgbClr val="C00000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50" name="مجموعة 75">
              <a:extLst>
                <a:ext uri="{FF2B5EF4-FFF2-40B4-BE49-F238E27FC236}">
                  <a16:creationId xmlns:a16="http://schemas.microsoft.com/office/drawing/2014/main" id="{CC7B2A89-F9E5-4FA8-A26F-D3E3C3995DD0}"/>
                </a:ext>
              </a:extLst>
            </p:cNvPr>
            <p:cNvGrpSpPr/>
            <p:nvPr/>
          </p:nvGrpSpPr>
          <p:grpSpPr>
            <a:xfrm>
              <a:off x="7273799" y="3573944"/>
              <a:ext cx="4225481" cy="1091856"/>
              <a:chOff x="9228944" y="2753704"/>
              <a:chExt cx="2530538" cy="870248"/>
            </a:xfrm>
          </p:grpSpPr>
          <p:sp>
            <p:nvSpPr>
              <p:cNvPr id="92" name="Rectangle 8">
                <a:extLst>
                  <a:ext uri="{FF2B5EF4-FFF2-40B4-BE49-F238E27FC236}">
                    <a16:creationId xmlns:a16="http://schemas.microsoft.com/office/drawing/2014/main" id="{E8EE73FA-03BF-4E7B-A97B-2B2DED835659}"/>
                  </a:ext>
                </a:extLst>
              </p:cNvPr>
              <p:cNvSpPr/>
              <p:nvPr/>
            </p:nvSpPr>
            <p:spPr>
              <a:xfrm>
                <a:off x="9228944" y="2753704"/>
                <a:ext cx="2530538" cy="870248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93" name="Rectangle 8">
                <a:extLst>
                  <a:ext uri="{FF2B5EF4-FFF2-40B4-BE49-F238E27FC236}">
                    <a16:creationId xmlns:a16="http://schemas.microsoft.com/office/drawing/2014/main" id="{08F2FC2C-BF37-4C47-AB61-3D42B8AFD5A4}"/>
                  </a:ext>
                </a:extLst>
              </p:cNvPr>
              <p:cNvSpPr/>
              <p:nvPr/>
            </p:nvSpPr>
            <p:spPr>
              <a:xfrm>
                <a:off x="11563081" y="2753704"/>
                <a:ext cx="194680" cy="870248"/>
              </a:xfrm>
              <a:prstGeom prst="rect">
                <a:avLst/>
              </a:prstGeom>
              <a:solidFill>
                <a:srgbClr val="C00000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1C7DCFA-FEDF-46AB-87D4-EC5D9D9EDFD1}"/>
                </a:ext>
              </a:extLst>
            </p:cNvPr>
            <p:cNvGrpSpPr/>
            <p:nvPr/>
          </p:nvGrpSpPr>
          <p:grpSpPr>
            <a:xfrm>
              <a:off x="11207574" y="2557218"/>
              <a:ext cx="839748" cy="859079"/>
              <a:chOff x="11259625" y="2587987"/>
              <a:chExt cx="839748" cy="859079"/>
            </a:xfrm>
            <a:solidFill>
              <a:schemeClr val="accent1"/>
            </a:solidFill>
          </p:grpSpPr>
          <p:sp>
            <p:nvSpPr>
              <p:cNvPr id="86" name="Oval 15">
                <a:extLst>
                  <a:ext uri="{FF2B5EF4-FFF2-40B4-BE49-F238E27FC236}">
                    <a16:creationId xmlns:a16="http://schemas.microsoft.com/office/drawing/2014/main" id="{68DF364E-CB4E-40D6-A9ED-0ED0669C2254}"/>
                  </a:ext>
                </a:extLst>
              </p:cNvPr>
              <p:cNvSpPr/>
              <p:nvPr/>
            </p:nvSpPr>
            <p:spPr>
              <a:xfrm>
                <a:off x="11259626" y="2587988"/>
                <a:ext cx="839747" cy="7641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87" name="TextBox 31">
                <a:extLst>
                  <a:ext uri="{FF2B5EF4-FFF2-40B4-BE49-F238E27FC236}">
                    <a16:creationId xmlns:a16="http://schemas.microsoft.com/office/drawing/2014/main" id="{BBCEF05D-E82B-430D-A4D7-590AC1B5B8EF}"/>
                  </a:ext>
                </a:extLst>
              </p:cNvPr>
              <p:cNvSpPr txBox="1"/>
              <p:nvPr/>
            </p:nvSpPr>
            <p:spPr>
              <a:xfrm>
                <a:off x="11259625" y="2587987"/>
                <a:ext cx="839747" cy="85907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rPr>
                  <a:t>1</a:t>
                </a:r>
                <a:endParaRPr kumimoji="0" lang="ko-KR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E2D7CB4-6E79-4605-8AAA-56CB08B1AF59}"/>
                </a:ext>
              </a:extLst>
            </p:cNvPr>
            <p:cNvGrpSpPr/>
            <p:nvPr/>
          </p:nvGrpSpPr>
          <p:grpSpPr>
            <a:xfrm>
              <a:off x="11207575" y="3735151"/>
              <a:ext cx="839748" cy="859079"/>
              <a:chOff x="11259625" y="2587987"/>
              <a:chExt cx="839748" cy="859079"/>
            </a:xfrm>
          </p:grpSpPr>
          <p:sp>
            <p:nvSpPr>
              <p:cNvPr id="74" name="Oval 15">
                <a:extLst>
                  <a:ext uri="{FF2B5EF4-FFF2-40B4-BE49-F238E27FC236}">
                    <a16:creationId xmlns:a16="http://schemas.microsoft.com/office/drawing/2014/main" id="{2183DAE7-6DC1-4397-84DD-F1A5B41E5E3F}"/>
                  </a:ext>
                </a:extLst>
              </p:cNvPr>
              <p:cNvSpPr/>
              <p:nvPr/>
            </p:nvSpPr>
            <p:spPr>
              <a:xfrm>
                <a:off x="11259626" y="2587988"/>
                <a:ext cx="839747" cy="76414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85" name="TextBox 31">
                <a:extLst>
                  <a:ext uri="{FF2B5EF4-FFF2-40B4-BE49-F238E27FC236}">
                    <a16:creationId xmlns:a16="http://schemas.microsoft.com/office/drawing/2014/main" id="{48CEC64E-57DD-4FE9-A0F3-DADDEFC14579}"/>
                  </a:ext>
                </a:extLst>
              </p:cNvPr>
              <p:cNvSpPr txBox="1"/>
              <p:nvPr/>
            </p:nvSpPr>
            <p:spPr>
              <a:xfrm>
                <a:off x="11259625" y="2587987"/>
                <a:ext cx="839747" cy="85907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ko-KR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rPr>
                  <a:t>2</a:t>
                </a:r>
                <a:endParaRPr kumimoji="0" lang="ko-KR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DEA9E11-C752-4046-A9AF-2B093595741C}"/>
                </a:ext>
              </a:extLst>
            </p:cNvPr>
            <p:cNvGrpSpPr/>
            <p:nvPr/>
          </p:nvGrpSpPr>
          <p:grpSpPr>
            <a:xfrm>
              <a:off x="11252831" y="4907788"/>
              <a:ext cx="839748" cy="859079"/>
              <a:chOff x="11259625" y="2587987"/>
              <a:chExt cx="839748" cy="859079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57" name="Oval 15">
                <a:extLst>
                  <a:ext uri="{FF2B5EF4-FFF2-40B4-BE49-F238E27FC236}">
                    <a16:creationId xmlns:a16="http://schemas.microsoft.com/office/drawing/2014/main" id="{F9EFA291-99A7-40DC-9E8C-D584AC63AF07}"/>
                  </a:ext>
                </a:extLst>
              </p:cNvPr>
              <p:cNvSpPr/>
              <p:nvPr/>
            </p:nvSpPr>
            <p:spPr>
              <a:xfrm>
                <a:off x="11259626" y="2587988"/>
                <a:ext cx="839747" cy="7641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73" name="TextBox 31">
                <a:extLst>
                  <a:ext uri="{FF2B5EF4-FFF2-40B4-BE49-F238E27FC236}">
                    <a16:creationId xmlns:a16="http://schemas.microsoft.com/office/drawing/2014/main" id="{65FE85A8-77E6-4FE7-9696-10FF6238D456}"/>
                  </a:ext>
                </a:extLst>
              </p:cNvPr>
              <p:cNvSpPr txBox="1"/>
              <p:nvPr/>
            </p:nvSpPr>
            <p:spPr>
              <a:xfrm>
                <a:off x="11259625" y="2587987"/>
                <a:ext cx="839747" cy="85907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ko-KR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rPr>
                  <a:t>3</a:t>
                </a:r>
                <a:endParaRPr kumimoji="0" lang="ko-KR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7095034-0EEE-47C7-B0A8-2136B8BB2ECD}"/>
                </a:ext>
              </a:extLst>
            </p:cNvPr>
            <p:cNvSpPr/>
            <p:nvPr/>
          </p:nvSpPr>
          <p:spPr>
            <a:xfrm>
              <a:off x="6677459" y="2757467"/>
              <a:ext cx="4137181" cy="634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ما الغاية من خلق الإنسان؟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A34F0A-D2BB-4903-8540-981E24BAE5E0}"/>
                </a:ext>
              </a:extLst>
            </p:cNvPr>
            <p:cNvSpPr/>
            <p:nvPr/>
          </p:nvSpPr>
          <p:spPr>
            <a:xfrm>
              <a:off x="8017345" y="3868045"/>
              <a:ext cx="2620358" cy="6349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ما حق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ّ</a:t>
              </a:r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الله على العباد؟ 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023270-2A14-49B1-AA27-D88D3AC26928}"/>
                </a:ext>
              </a:extLst>
            </p:cNvPr>
            <p:cNvSpPr/>
            <p:nvPr/>
          </p:nvSpPr>
          <p:spPr>
            <a:xfrm>
              <a:off x="8021248" y="4953275"/>
              <a:ext cx="2544927" cy="6349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ما حق</a:t>
              </a:r>
              <a:r>
                <a:rPr kumimoji="0" lang="ar-B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ّ</a:t>
              </a: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العباد على الله؟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68847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82" name="Plaque 81">
            <a:extLst>
              <a:ext uri="{FF2B5EF4-FFF2-40B4-BE49-F238E27FC236}">
                <a16:creationId xmlns:a16="http://schemas.microsoft.com/office/drawing/2014/main" id="{0105A55E-800F-43A5-A51E-E84E64C74295}"/>
              </a:ext>
            </a:extLst>
          </p:cNvPr>
          <p:cNvSpPr/>
          <p:nvPr/>
        </p:nvSpPr>
        <p:spPr>
          <a:xfrm>
            <a:off x="3841986" y="172715"/>
            <a:ext cx="1386222" cy="406495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الإجابة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A2C0C7A-665A-4B97-B19B-BFCBAE141466}"/>
              </a:ext>
            </a:extLst>
          </p:cNvPr>
          <p:cNvGrpSpPr/>
          <p:nvPr/>
        </p:nvGrpSpPr>
        <p:grpSpPr>
          <a:xfrm>
            <a:off x="7076048" y="80740"/>
            <a:ext cx="4697571" cy="792820"/>
            <a:chOff x="6747683" y="76055"/>
            <a:chExt cx="4697571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31" name="Rounded Rectangle 1032">
              <a:extLst>
                <a:ext uri="{FF2B5EF4-FFF2-40B4-BE49-F238E27FC236}">
                  <a16:creationId xmlns:a16="http://schemas.microsoft.com/office/drawing/2014/main" id="{780204DE-950F-4DEA-AF36-A9C362DDE823}"/>
                </a:ext>
              </a:extLst>
            </p:cNvPr>
            <p:cNvSpPr/>
            <p:nvPr/>
          </p:nvSpPr>
          <p:spPr>
            <a:xfrm flipH="1">
              <a:off x="6747683" y="87360"/>
              <a:ext cx="4697571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       أهمية العبادة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132" name="Rounded Rectangle 1032">
              <a:extLst>
                <a:ext uri="{FF2B5EF4-FFF2-40B4-BE49-F238E27FC236}">
                  <a16:creationId xmlns:a16="http://schemas.microsoft.com/office/drawing/2014/main" id="{2D3E40E0-A6F9-4B5B-BC8D-4D30D16EF038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133" name="Star: 24 Points 132">
              <a:extLst>
                <a:ext uri="{FF2B5EF4-FFF2-40B4-BE49-F238E27FC236}">
                  <a16:creationId xmlns:a16="http://schemas.microsoft.com/office/drawing/2014/main" id="{98653A33-C171-44A6-BBD0-2AD31833C88A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405F0-1883-409F-BA82-BE24E66FFFA4}"/>
              </a:ext>
            </a:extLst>
          </p:cNvPr>
          <p:cNvGrpSpPr/>
          <p:nvPr/>
        </p:nvGrpSpPr>
        <p:grpSpPr>
          <a:xfrm>
            <a:off x="1281053" y="2998269"/>
            <a:ext cx="4225481" cy="899696"/>
            <a:chOff x="1281053" y="2956065"/>
            <a:chExt cx="4225481" cy="899696"/>
          </a:xfrm>
        </p:grpSpPr>
        <p:sp>
          <p:nvSpPr>
            <p:cNvPr id="134" name="Rectangle 8">
              <a:extLst>
                <a:ext uri="{FF2B5EF4-FFF2-40B4-BE49-F238E27FC236}">
                  <a16:creationId xmlns:a16="http://schemas.microsoft.com/office/drawing/2014/main" id="{C254AAD5-2CD7-47F7-A71A-A14B68AC41B4}"/>
                </a:ext>
              </a:extLst>
            </p:cNvPr>
            <p:cNvSpPr/>
            <p:nvPr/>
          </p:nvSpPr>
          <p:spPr>
            <a:xfrm>
              <a:off x="1281053" y="2956065"/>
              <a:ext cx="4225481" cy="8996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5FBE52-686A-412A-ADBA-E31EA4CE3188}"/>
                </a:ext>
              </a:extLst>
            </p:cNvPr>
            <p:cNvSpPr/>
            <p:nvPr/>
          </p:nvSpPr>
          <p:spPr>
            <a:xfrm>
              <a:off x="2988192" y="3191104"/>
              <a:ext cx="19447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عبادة الله تعالى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4C8C41-4A6A-40B9-9A69-0E5F60A5638F}"/>
              </a:ext>
            </a:extLst>
          </p:cNvPr>
          <p:cNvGrpSpPr/>
          <p:nvPr/>
        </p:nvGrpSpPr>
        <p:grpSpPr>
          <a:xfrm>
            <a:off x="1287089" y="3969920"/>
            <a:ext cx="4225481" cy="899696"/>
            <a:chOff x="1287089" y="3899580"/>
            <a:chExt cx="4225481" cy="899696"/>
          </a:xfrm>
        </p:grpSpPr>
        <p:sp>
          <p:nvSpPr>
            <p:cNvPr id="135" name="Rectangle 8">
              <a:extLst>
                <a:ext uri="{FF2B5EF4-FFF2-40B4-BE49-F238E27FC236}">
                  <a16:creationId xmlns:a16="http://schemas.microsoft.com/office/drawing/2014/main" id="{7B0B762D-F328-4FEE-8228-8432FDABFCA1}"/>
                </a:ext>
              </a:extLst>
            </p:cNvPr>
            <p:cNvSpPr/>
            <p:nvPr/>
          </p:nvSpPr>
          <p:spPr>
            <a:xfrm>
              <a:off x="1287089" y="3899580"/>
              <a:ext cx="4225481" cy="8996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14A77CCB-3D89-4006-AE4F-D361A5777BA3}"/>
                </a:ext>
              </a:extLst>
            </p:cNvPr>
            <p:cNvSpPr/>
            <p:nvPr/>
          </p:nvSpPr>
          <p:spPr>
            <a:xfrm>
              <a:off x="1590374" y="4144086"/>
              <a:ext cx="34115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أن يعبدوه ولا يشركوا به </a:t>
              </a:r>
              <a:r>
                <a:rPr lang="ar-SA" sz="2800" b="1" dirty="0" err="1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شيئ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ً</a:t>
              </a:r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43D8DA-5C18-49E6-BF24-E604EE9357F6}"/>
              </a:ext>
            </a:extLst>
          </p:cNvPr>
          <p:cNvGrpSpPr/>
          <p:nvPr/>
        </p:nvGrpSpPr>
        <p:grpSpPr>
          <a:xfrm>
            <a:off x="1282068" y="4955948"/>
            <a:ext cx="4244600" cy="986875"/>
            <a:chOff x="1292600" y="4858249"/>
            <a:chExt cx="4225481" cy="899696"/>
          </a:xfrm>
        </p:grpSpPr>
        <p:sp>
          <p:nvSpPr>
            <p:cNvPr id="136" name="Rectangle 8">
              <a:extLst>
                <a:ext uri="{FF2B5EF4-FFF2-40B4-BE49-F238E27FC236}">
                  <a16:creationId xmlns:a16="http://schemas.microsoft.com/office/drawing/2014/main" id="{3C26C32F-F882-41E7-8FCD-93D2F8DEA4A5}"/>
                </a:ext>
              </a:extLst>
            </p:cNvPr>
            <p:cNvSpPr/>
            <p:nvPr/>
          </p:nvSpPr>
          <p:spPr>
            <a:xfrm>
              <a:off x="1292600" y="4858249"/>
              <a:ext cx="4225481" cy="8996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4891E7-5C6E-4AE2-9875-C3BD19576E2E}"/>
                </a:ext>
              </a:extLst>
            </p:cNvPr>
            <p:cNvSpPr/>
            <p:nvPr/>
          </p:nvSpPr>
          <p:spPr>
            <a:xfrm>
              <a:off x="3285888" y="5064837"/>
              <a:ext cx="1498759" cy="477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أنْ لا ي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ُ</a:t>
              </a:r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عذ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ّ</a:t>
              </a:r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هم.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75" name="Rectangle: Rounded Corners 101">
            <a:extLst>
              <a:ext uri="{FF2B5EF4-FFF2-40B4-BE49-F238E27FC236}">
                <a16:creationId xmlns:a16="http://schemas.microsoft.com/office/drawing/2014/main" id="{8E9CC181-485A-4961-A22D-079E7F273726}"/>
              </a:ext>
            </a:extLst>
          </p:cNvPr>
          <p:cNvSpPr/>
          <p:nvPr/>
        </p:nvSpPr>
        <p:spPr>
          <a:xfrm>
            <a:off x="130317" y="76478"/>
            <a:ext cx="2097946" cy="4616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العبادة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دين 101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161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07F9A73-C1CB-4791-B49B-F46F9C279672}"/>
              </a:ext>
            </a:extLst>
          </p:cNvPr>
          <p:cNvGrpSpPr/>
          <p:nvPr/>
        </p:nvGrpSpPr>
        <p:grpSpPr>
          <a:xfrm>
            <a:off x="7019777" y="80740"/>
            <a:ext cx="4753842" cy="792820"/>
            <a:chOff x="6691412" y="76055"/>
            <a:chExt cx="4753842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Rounded Rectangle 1032">
              <a:extLst>
                <a:ext uri="{FF2B5EF4-FFF2-40B4-BE49-F238E27FC236}">
                  <a16:creationId xmlns:a16="http://schemas.microsoft.com/office/drawing/2014/main" id="{C28D560F-14C0-483C-9F25-8FED668E467D}"/>
                </a:ext>
              </a:extLst>
            </p:cNvPr>
            <p:cNvSpPr/>
            <p:nvPr/>
          </p:nvSpPr>
          <p:spPr>
            <a:xfrm flipH="1">
              <a:off x="6691412" y="87360"/>
              <a:ext cx="4753842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     </a:t>
              </a: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أهمية العبادة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6" name="Rounded Rectangle 1032">
              <a:extLst>
                <a:ext uri="{FF2B5EF4-FFF2-40B4-BE49-F238E27FC236}">
                  <a16:creationId xmlns:a16="http://schemas.microsoft.com/office/drawing/2014/main" id="{7B763B0B-94FC-41DE-9D2A-00F3E809A600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7" name="Star: 24 Points 6">
              <a:extLst>
                <a:ext uri="{FF2B5EF4-FFF2-40B4-BE49-F238E27FC236}">
                  <a16:creationId xmlns:a16="http://schemas.microsoft.com/office/drawing/2014/main" id="{406F161A-0157-4C66-AF89-84F44E9AC31D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9" name="Parallelogram 67">
            <a:extLst>
              <a:ext uri="{FF2B5EF4-FFF2-40B4-BE49-F238E27FC236}">
                <a16:creationId xmlns:a16="http://schemas.microsoft.com/office/drawing/2014/main" id="{BF1D22ED-B91F-47D4-958D-9F3F3048113E}"/>
              </a:ext>
            </a:extLst>
          </p:cNvPr>
          <p:cNvSpPr/>
          <p:nvPr/>
        </p:nvSpPr>
        <p:spPr>
          <a:xfrm>
            <a:off x="1055077" y="2259599"/>
            <a:ext cx="10580502" cy="671990"/>
          </a:xfrm>
          <a:prstGeom prst="parallelogram">
            <a:avLst>
              <a:gd name="adj" fmla="val 20813"/>
            </a:avLst>
          </a:prstGeom>
          <a:solidFill>
            <a:schemeClr val="bg1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spcAft>
                <a:spcPts val="500"/>
              </a:spcAft>
            </a:pPr>
            <a:r>
              <a:rPr lang="ar-SA" sz="26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قال تعالى:</a:t>
            </a:r>
            <a:r>
              <a:rPr lang="ar-BH" sz="26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6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﴿</a:t>
            </a:r>
            <a:r>
              <a:rPr lang="ar-SA" sz="2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وَمَا خَلَقْتُ الْجِنَّ وَالْإِنسَ إِلَّا لِيَعْبُدُونِ</a:t>
            </a:r>
            <a:r>
              <a:rPr lang="ar-SA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﴾.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الذاريات</a:t>
            </a:r>
            <a:r>
              <a: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56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B303AF-CCB5-4395-A39B-52060E58B360}"/>
              </a:ext>
            </a:extLst>
          </p:cNvPr>
          <p:cNvGrpSpPr/>
          <p:nvPr/>
        </p:nvGrpSpPr>
        <p:grpSpPr>
          <a:xfrm>
            <a:off x="6006318" y="1274816"/>
            <a:ext cx="5955529" cy="1023496"/>
            <a:chOff x="5739026" y="1359224"/>
            <a:chExt cx="5955529" cy="102349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7F465A-FB62-4D59-8190-D1B92422F1AA}"/>
                </a:ext>
              </a:extLst>
            </p:cNvPr>
            <p:cNvGrpSpPr/>
            <p:nvPr/>
          </p:nvGrpSpPr>
          <p:grpSpPr>
            <a:xfrm>
              <a:off x="5739026" y="1359224"/>
              <a:ext cx="5955529" cy="956671"/>
              <a:chOff x="5760612" y="2201405"/>
              <a:chExt cx="6090658" cy="956671"/>
            </a:xfrm>
          </p:grpSpPr>
          <p:grpSp>
            <p:nvGrpSpPr>
              <p:cNvPr id="10" name="مجموعة 13">
                <a:extLst>
                  <a:ext uri="{FF2B5EF4-FFF2-40B4-BE49-F238E27FC236}">
                    <a16:creationId xmlns:a16="http://schemas.microsoft.com/office/drawing/2014/main" id="{72D4C10D-38D2-419E-A08C-748C1238D3EA}"/>
                  </a:ext>
                </a:extLst>
              </p:cNvPr>
              <p:cNvGrpSpPr/>
              <p:nvPr/>
            </p:nvGrpSpPr>
            <p:grpSpPr>
              <a:xfrm>
                <a:off x="5760612" y="2201405"/>
                <a:ext cx="6090658" cy="956671"/>
                <a:chOff x="109336" y="820627"/>
                <a:chExt cx="9169640" cy="956671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15" name="Freeform 6">
                  <a:extLst>
                    <a:ext uri="{FF2B5EF4-FFF2-40B4-BE49-F238E27FC236}">
                      <a16:creationId xmlns:a16="http://schemas.microsoft.com/office/drawing/2014/main" id="{01CCFA15-23AB-492E-A698-FEA38B6A7A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43676" y="820627"/>
                  <a:ext cx="3035300" cy="956646"/>
                </a:xfrm>
                <a:custGeom>
                  <a:avLst/>
                  <a:gdLst>
                    <a:gd name="T0" fmla="*/ 3685 w 3823"/>
                    <a:gd name="T1" fmla="*/ 623 h 1455"/>
                    <a:gd name="T2" fmla="*/ 3823 w 3823"/>
                    <a:gd name="T3" fmla="*/ 312 h 1455"/>
                    <a:gd name="T4" fmla="*/ 3685 w 3823"/>
                    <a:gd name="T5" fmla="*/ 0 h 1455"/>
                    <a:gd name="T6" fmla="*/ 2811 w 3823"/>
                    <a:gd name="T7" fmla="*/ 0 h 1455"/>
                    <a:gd name="T8" fmla="*/ 2811 w 3823"/>
                    <a:gd name="T9" fmla="*/ 0 h 1455"/>
                    <a:gd name="T10" fmla="*/ 2797 w 3823"/>
                    <a:gd name="T11" fmla="*/ 1 h 1455"/>
                    <a:gd name="T12" fmla="*/ 2783 w 3823"/>
                    <a:gd name="T13" fmla="*/ 3 h 1455"/>
                    <a:gd name="T14" fmla="*/ 2770 w 3823"/>
                    <a:gd name="T15" fmla="*/ 8 h 1455"/>
                    <a:gd name="T16" fmla="*/ 2757 w 3823"/>
                    <a:gd name="T17" fmla="*/ 12 h 1455"/>
                    <a:gd name="T18" fmla="*/ 2745 w 3823"/>
                    <a:gd name="T19" fmla="*/ 20 h 1455"/>
                    <a:gd name="T20" fmla="*/ 2734 w 3823"/>
                    <a:gd name="T21" fmla="*/ 29 h 1455"/>
                    <a:gd name="T22" fmla="*/ 2724 w 3823"/>
                    <a:gd name="T23" fmla="*/ 38 h 1455"/>
                    <a:gd name="T24" fmla="*/ 2713 w 3823"/>
                    <a:gd name="T25" fmla="*/ 49 h 1455"/>
                    <a:gd name="T26" fmla="*/ 2704 w 3823"/>
                    <a:gd name="T27" fmla="*/ 61 h 1455"/>
                    <a:gd name="T28" fmla="*/ 2697 w 3823"/>
                    <a:gd name="T29" fmla="*/ 73 h 1455"/>
                    <a:gd name="T30" fmla="*/ 2690 w 3823"/>
                    <a:gd name="T31" fmla="*/ 87 h 1455"/>
                    <a:gd name="T32" fmla="*/ 2683 w 3823"/>
                    <a:gd name="T33" fmla="*/ 102 h 1455"/>
                    <a:gd name="T34" fmla="*/ 2679 w 3823"/>
                    <a:gd name="T35" fmla="*/ 117 h 1455"/>
                    <a:gd name="T36" fmla="*/ 2675 w 3823"/>
                    <a:gd name="T37" fmla="*/ 133 h 1455"/>
                    <a:gd name="T38" fmla="*/ 2674 w 3823"/>
                    <a:gd name="T39" fmla="*/ 150 h 1455"/>
                    <a:gd name="T40" fmla="*/ 2673 w 3823"/>
                    <a:gd name="T41" fmla="*/ 167 h 1455"/>
                    <a:gd name="T42" fmla="*/ 2673 w 3823"/>
                    <a:gd name="T43" fmla="*/ 167 h 1455"/>
                    <a:gd name="T44" fmla="*/ 2673 w 3823"/>
                    <a:gd name="T45" fmla="*/ 832 h 1455"/>
                    <a:gd name="T46" fmla="*/ 0 w 3823"/>
                    <a:gd name="T47" fmla="*/ 832 h 1455"/>
                    <a:gd name="T48" fmla="*/ 139 w 3823"/>
                    <a:gd name="T49" fmla="*/ 1144 h 1455"/>
                    <a:gd name="T50" fmla="*/ 0 w 3823"/>
                    <a:gd name="T51" fmla="*/ 1455 h 1455"/>
                    <a:gd name="T52" fmla="*/ 3097 w 3823"/>
                    <a:gd name="T53" fmla="*/ 1455 h 1455"/>
                    <a:gd name="T54" fmla="*/ 3097 w 3823"/>
                    <a:gd name="T55" fmla="*/ 1455 h 1455"/>
                    <a:gd name="T56" fmla="*/ 3116 w 3823"/>
                    <a:gd name="T57" fmla="*/ 1454 h 1455"/>
                    <a:gd name="T58" fmla="*/ 3136 w 3823"/>
                    <a:gd name="T59" fmla="*/ 1452 h 1455"/>
                    <a:gd name="T60" fmla="*/ 3154 w 3823"/>
                    <a:gd name="T61" fmla="*/ 1447 h 1455"/>
                    <a:gd name="T62" fmla="*/ 3173 w 3823"/>
                    <a:gd name="T63" fmla="*/ 1440 h 1455"/>
                    <a:gd name="T64" fmla="*/ 3190 w 3823"/>
                    <a:gd name="T65" fmla="*/ 1432 h 1455"/>
                    <a:gd name="T66" fmla="*/ 3206 w 3823"/>
                    <a:gd name="T67" fmla="*/ 1423 h 1455"/>
                    <a:gd name="T68" fmla="*/ 3221 w 3823"/>
                    <a:gd name="T69" fmla="*/ 1411 h 1455"/>
                    <a:gd name="T70" fmla="*/ 3235 w 3823"/>
                    <a:gd name="T71" fmla="*/ 1400 h 1455"/>
                    <a:gd name="T72" fmla="*/ 3247 w 3823"/>
                    <a:gd name="T73" fmla="*/ 1386 h 1455"/>
                    <a:gd name="T74" fmla="*/ 3260 w 3823"/>
                    <a:gd name="T75" fmla="*/ 1371 h 1455"/>
                    <a:gd name="T76" fmla="*/ 3271 w 3823"/>
                    <a:gd name="T77" fmla="*/ 1356 h 1455"/>
                    <a:gd name="T78" fmla="*/ 3279 w 3823"/>
                    <a:gd name="T79" fmla="*/ 1339 h 1455"/>
                    <a:gd name="T80" fmla="*/ 3285 w 3823"/>
                    <a:gd name="T81" fmla="*/ 1321 h 1455"/>
                    <a:gd name="T82" fmla="*/ 3291 w 3823"/>
                    <a:gd name="T83" fmla="*/ 1303 h 1455"/>
                    <a:gd name="T84" fmla="*/ 3296 w 3823"/>
                    <a:gd name="T85" fmla="*/ 1283 h 1455"/>
                    <a:gd name="T86" fmla="*/ 3297 w 3823"/>
                    <a:gd name="T87" fmla="*/ 1264 h 1455"/>
                    <a:gd name="T88" fmla="*/ 3297 w 3823"/>
                    <a:gd name="T89" fmla="*/ 1264 h 1455"/>
                    <a:gd name="T90" fmla="*/ 3298 w 3823"/>
                    <a:gd name="T91" fmla="*/ 1275 h 1455"/>
                    <a:gd name="T92" fmla="*/ 3298 w 3823"/>
                    <a:gd name="T93" fmla="*/ 623 h 1455"/>
                    <a:gd name="T94" fmla="*/ 3298 w 3823"/>
                    <a:gd name="T95" fmla="*/ 623 h 1455"/>
                    <a:gd name="T96" fmla="*/ 3685 w 3823"/>
                    <a:gd name="T97" fmla="*/ 623 h 1455"/>
                    <a:gd name="T98" fmla="*/ 3685 w 3823"/>
                    <a:gd name="T99" fmla="*/ 623 h 1455"/>
                    <a:gd name="T100" fmla="*/ 2863 w 3823"/>
                    <a:gd name="T101" fmla="*/ 623 h 1455"/>
                    <a:gd name="T102" fmla="*/ 2863 w 3823"/>
                    <a:gd name="T103" fmla="*/ 623 h 1455"/>
                    <a:gd name="T104" fmla="*/ 2866 w 3823"/>
                    <a:gd name="T105" fmla="*/ 623 h 1455"/>
                    <a:gd name="T106" fmla="*/ 2866 w 3823"/>
                    <a:gd name="T107" fmla="*/ 623 h 1455"/>
                    <a:gd name="T108" fmla="*/ 2863 w 3823"/>
                    <a:gd name="T109" fmla="*/ 623 h 1455"/>
                    <a:gd name="T110" fmla="*/ 2863 w 3823"/>
                    <a:gd name="T111" fmla="*/ 623 h 1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823" h="1455">
                      <a:moveTo>
                        <a:pt x="3685" y="623"/>
                      </a:moveTo>
                      <a:lnTo>
                        <a:pt x="3823" y="312"/>
                      </a:lnTo>
                      <a:lnTo>
                        <a:pt x="3685" y="0"/>
                      </a:lnTo>
                      <a:lnTo>
                        <a:pt x="2811" y="0"/>
                      </a:lnTo>
                      <a:lnTo>
                        <a:pt x="2811" y="0"/>
                      </a:lnTo>
                      <a:lnTo>
                        <a:pt x="2797" y="1"/>
                      </a:lnTo>
                      <a:lnTo>
                        <a:pt x="2783" y="3"/>
                      </a:lnTo>
                      <a:lnTo>
                        <a:pt x="2770" y="8"/>
                      </a:lnTo>
                      <a:lnTo>
                        <a:pt x="2757" y="12"/>
                      </a:lnTo>
                      <a:lnTo>
                        <a:pt x="2745" y="20"/>
                      </a:lnTo>
                      <a:lnTo>
                        <a:pt x="2734" y="29"/>
                      </a:lnTo>
                      <a:lnTo>
                        <a:pt x="2724" y="38"/>
                      </a:lnTo>
                      <a:lnTo>
                        <a:pt x="2713" y="49"/>
                      </a:lnTo>
                      <a:lnTo>
                        <a:pt x="2704" y="61"/>
                      </a:lnTo>
                      <a:lnTo>
                        <a:pt x="2697" y="73"/>
                      </a:lnTo>
                      <a:lnTo>
                        <a:pt x="2690" y="87"/>
                      </a:lnTo>
                      <a:lnTo>
                        <a:pt x="2683" y="102"/>
                      </a:lnTo>
                      <a:lnTo>
                        <a:pt x="2679" y="117"/>
                      </a:lnTo>
                      <a:lnTo>
                        <a:pt x="2675" y="133"/>
                      </a:lnTo>
                      <a:lnTo>
                        <a:pt x="2674" y="150"/>
                      </a:lnTo>
                      <a:lnTo>
                        <a:pt x="2673" y="167"/>
                      </a:lnTo>
                      <a:lnTo>
                        <a:pt x="2673" y="167"/>
                      </a:lnTo>
                      <a:lnTo>
                        <a:pt x="2673" y="832"/>
                      </a:lnTo>
                      <a:lnTo>
                        <a:pt x="0" y="832"/>
                      </a:lnTo>
                      <a:lnTo>
                        <a:pt x="139" y="1144"/>
                      </a:lnTo>
                      <a:lnTo>
                        <a:pt x="0" y="1455"/>
                      </a:lnTo>
                      <a:lnTo>
                        <a:pt x="3097" y="1455"/>
                      </a:lnTo>
                      <a:lnTo>
                        <a:pt x="3097" y="1455"/>
                      </a:lnTo>
                      <a:lnTo>
                        <a:pt x="3116" y="1454"/>
                      </a:lnTo>
                      <a:lnTo>
                        <a:pt x="3136" y="1452"/>
                      </a:lnTo>
                      <a:lnTo>
                        <a:pt x="3154" y="1447"/>
                      </a:lnTo>
                      <a:lnTo>
                        <a:pt x="3173" y="1440"/>
                      </a:lnTo>
                      <a:lnTo>
                        <a:pt x="3190" y="1432"/>
                      </a:lnTo>
                      <a:lnTo>
                        <a:pt x="3206" y="1423"/>
                      </a:lnTo>
                      <a:lnTo>
                        <a:pt x="3221" y="1411"/>
                      </a:lnTo>
                      <a:lnTo>
                        <a:pt x="3235" y="1400"/>
                      </a:lnTo>
                      <a:lnTo>
                        <a:pt x="3247" y="1386"/>
                      </a:lnTo>
                      <a:lnTo>
                        <a:pt x="3260" y="1371"/>
                      </a:lnTo>
                      <a:lnTo>
                        <a:pt x="3271" y="1356"/>
                      </a:lnTo>
                      <a:lnTo>
                        <a:pt x="3279" y="1339"/>
                      </a:lnTo>
                      <a:lnTo>
                        <a:pt x="3285" y="1321"/>
                      </a:lnTo>
                      <a:lnTo>
                        <a:pt x="3291" y="1303"/>
                      </a:lnTo>
                      <a:lnTo>
                        <a:pt x="3296" y="1283"/>
                      </a:lnTo>
                      <a:lnTo>
                        <a:pt x="3297" y="1264"/>
                      </a:lnTo>
                      <a:lnTo>
                        <a:pt x="3297" y="1264"/>
                      </a:lnTo>
                      <a:lnTo>
                        <a:pt x="3298" y="1275"/>
                      </a:lnTo>
                      <a:lnTo>
                        <a:pt x="3298" y="623"/>
                      </a:lnTo>
                      <a:lnTo>
                        <a:pt x="3298" y="623"/>
                      </a:lnTo>
                      <a:lnTo>
                        <a:pt x="3685" y="623"/>
                      </a:lnTo>
                      <a:lnTo>
                        <a:pt x="3685" y="623"/>
                      </a:lnTo>
                      <a:close/>
                      <a:moveTo>
                        <a:pt x="2863" y="623"/>
                      </a:moveTo>
                      <a:lnTo>
                        <a:pt x="2863" y="623"/>
                      </a:lnTo>
                      <a:lnTo>
                        <a:pt x="2866" y="623"/>
                      </a:lnTo>
                      <a:lnTo>
                        <a:pt x="2866" y="623"/>
                      </a:lnTo>
                      <a:lnTo>
                        <a:pt x="2863" y="623"/>
                      </a:lnTo>
                      <a:lnTo>
                        <a:pt x="2863" y="623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6" name="Text Placeholder 4">
                  <a:extLst>
                    <a:ext uri="{FF2B5EF4-FFF2-40B4-BE49-F238E27FC236}">
                      <a16:creationId xmlns:a16="http://schemas.microsoft.com/office/drawing/2014/main" id="{48005FE6-B13D-461A-B5A6-91B2CE0F356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469353" y="897567"/>
                  <a:ext cx="638745" cy="274511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 anchor="ctr">
                  <a:noAutofit/>
                </a:bodyPr>
                <a:lstStyle>
                  <a:lvl1pPr marL="0" indent="0" algn="ctr" defTabSz="914400" rtl="1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b="1" dirty="0">
                      <a:solidFill>
                        <a:schemeClr val="tx1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1</a:t>
                  </a:r>
                </a:p>
              </p:txBody>
            </p:sp>
            <p:sp>
              <p:nvSpPr>
                <p:cNvPr id="17" name="مستطيل ذو زوايا قطرية مستديرة 21">
                  <a:extLst>
                    <a:ext uri="{FF2B5EF4-FFF2-40B4-BE49-F238E27FC236}">
                      <a16:creationId xmlns:a16="http://schemas.microsoft.com/office/drawing/2014/main" id="{9A2B3FD6-4BFA-45EC-A70B-0D5104B1BB95}"/>
                    </a:ext>
                  </a:extLst>
                </p:cNvPr>
                <p:cNvSpPr/>
                <p:nvPr/>
              </p:nvSpPr>
              <p:spPr>
                <a:xfrm>
                  <a:off x="109336" y="1282397"/>
                  <a:ext cx="8752132" cy="494901"/>
                </a:xfrm>
                <a:prstGeom prst="round2Diag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8" name="Freeform 7">
                  <a:extLst>
                    <a:ext uri="{FF2B5EF4-FFF2-40B4-BE49-F238E27FC236}">
                      <a16:creationId xmlns:a16="http://schemas.microsoft.com/office/drawing/2014/main" id="{97D61169-9DD2-4027-B6E0-D7E20BE534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64576" y="1201082"/>
                  <a:ext cx="496888" cy="433316"/>
                </a:xfrm>
                <a:custGeom>
                  <a:avLst/>
                  <a:gdLst>
                    <a:gd name="T0" fmla="*/ 625 w 625"/>
                    <a:gd name="T1" fmla="*/ 0 h 652"/>
                    <a:gd name="T2" fmla="*/ 625 w 625"/>
                    <a:gd name="T3" fmla="*/ 652 h 652"/>
                    <a:gd name="T4" fmla="*/ 625 w 625"/>
                    <a:gd name="T5" fmla="*/ 652 h 652"/>
                    <a:gd name="T6" fmla="*/ 624 w 625"/>
                    <a:gd name="T7" fmla="*/ 634 h 652"/>
                    <a:gd name="T8" fmla="*/ 622 w 625"/>
                    <a:gd name="T9" fmla="*/ 615 h 652"/>
                    <a:gd name="T10" fmla="*/ 617 w 625"/>
                    <a:gd name="T11" fmla="*/ 598 h 652"/>
                    <a:gd name="T12" fmla="*/ 612 w 625"/>
                    <a:gd name="T13" fmla="*/ 582 h 652"/>
                    <a:gd name="T14" fmla="*/ 606 w 625"/>
                    <a:gd name="T15" fmla="*/ 566 h 652"/>
                    <a:gd name="T16" fmla="*/ 598 w 625"/>
                    <a:gd name="T17" fmla="*/ 550 h 652"/>
                    <a:gd name="T18" fmla="*/ 588 w 625"/>
                    <a:gd name="T19" fmla="*/ 536 h 652"/>
                    <a:gd name="T20" fmla="*/ 577 w 625"/>
                    <a:gd name="T21" fmla="*/ 522 h 652"/>
                    <a:gd name="T22" fmla="*/ 565 w 625"/>
                    <a:gd name="T23" fmla="*/ 509 h 652"/>
                    <a:gd name="T24" fmla="*/ 553 w 625"/>
                    <a:gd name="T25" fmla="*/ 498 h 652"/>
                    <a:gd name="T26" fmla="*/ 540 w 625"/>
                    <a:gd name="T27" fmla="*/ 487 h 652"/>
                    <a:gd name="T28" fmla="*/ 525 w 625"/>
                    <a:gd name="T29" fmla="*/ 478 h 652"/>
                    <a:gd name="T30" fmla="*/ 510 w 625"/>
                    <a:gd name="T31" fmla="*/ 469 h 652"/>
                    <a:gd name="T32" fmla="*/ 494 w 625"/>
                    <a:gd name="T33" fmla="*/ 463 h 652"/>
                    <a:gd name="T34" fmla="*/ 477 w 625"/>
                    <a:gd name="T35" fmla="*/ 457 h 652"/>
                    <a:gd name="T36" fmla="*/ 459 w 625"/>
                    <a:gd name="T37" fmla="*/ 453 h 652"/>
                    <a:gd name="T38" fmla="*/ 166 w 625"/>
                    <a:gd name="T39" fmla="*/ 400 h 652"/>
                    <a:gd name="T40" fmla="*/ 166 w 625"/>
                    <a:gd name="T41" fmla="*/ 400 h 652"/>
                    <a:gd name="T42" fmla="*/ 146 w 625"/>
                    <a:gd name="T43" fmla="*/ 395 h 652"/>
                    <a:gd name="T44" fmla="*/ 128 w 625"/>
                    <a:gd name="T45" fmla="*/ 390 h 652"/>
                    <a:gd name="T46" fmla="*/ 110 w 625"/>
                    <a:gd name="T47" fmla="*/ 381 h 652"/>
                    <a:gd name="T48" fmla="*/ 94 w 625"/>
                    <a:gd name="T49" fmla="*/ 372 h 652"/>
                    <a:gd name="T50" fmla="*/ 78 w 625"/>
                    <a:gd name="T51" fmla="*/ 362 h 652"/>
                    <a:gd name="T52" fmla="*/ 64 w 625"/>
                    <a:gd name="T53" fmla="*/ 349 h 652"/>
                    <a:gd name="T54" fmla="*/ 52 w 625"/>
                    <a:gd name="T55" fmla="*/ 337 h 652"/>
                    <a:gd name="T56" fmla="*/ 40 w 625"/>
                    <a:gd name="T57" fmla="*/ 322 h 652"/>
                    <a:gd name="T58" fmla="*/ 30 w 625"/>
                    <a:gd name="T59" fmla="*/ 307 h 652"/>
                    <a:gd name="T60" fmla="*/ 21 w 625"/>
                    <a:gd name="T61" fmla="*/ 290 h 652"/>
                    <a:gd name="T62" fmla="*/ 13 w 625"/>
                    <a:gd name="T63" fmla="*/ 273 h 652"/>
                    <a:gd name="T64" fmla="*/ 7 w 625"/>
                    <a:gd name="T65" fmla="*/ 256 h 652"/>
                    <a:gd name="T66" fmla="*/ 3 w 625"/>
                    <a:gd name="T67" fmla="*/ 237 h 652"/>
                    <a:gd name="T68" fmla="*/ 1 w 625"/>
                    <a:gd name="T69" fmla="*/ 219 h 652"/>
                    <a:gd name="T70" fmla="*/ 0 w 625"/>
                    <a:gd name="T71" fmla="*/ 199 h 652"/>
                    <a:gd name="T72" fmla="*/ 1 w 625"/>
                    <a:gd name="T73" fmla="*/ 180 h 652"/>
                    <a:gd name="T74" fmla="*/ 1 w 625"/>
                    <a:gd name="T75" fmla="*/ 180 h 652"/>
                    <a:gd name="T76" fmla="*/ 3 w 625"/>
                    <a:gd name="T77" fmla="*/ 163 h 652"/>
                    <a:gd name="T78" fmla="*/ 8 w 625"/>
                    <a:gd name="T79" fmla="*/ 145 h 652"/>
                    <a:gd name="T80" fmla="*/ 14 w 625"/>
                    <a:gd name="T81" fmla="*/ 128 h 652"/>
                    <a:gd name="T82" fmla="*/ 21 w 625"/>
                    <a:gd name="T83" fmla="*/ 112 h 652"/>
                    <a:gd name="T84" fmla="*/ 30 w 625"/>
                    <a:gd name="T85" fmla="*/ 97 h 652"/>
                    <a:gd name="T86" fmla="*/ 39 w 625"/>
                    <a:gd name="T87" fmla="*/ 82 h 652"/>
                    <a:gd name="T88" fmla="*/ 51 w 625"/>
                    <a:gd name="T89" fmla="*/ 68 h 652"/>
                    <a:gd name="T90" fmla="*/ 62 w 625"/>
                    <a:gd name="T91" fmla="*/ 55 h 652"/>
                    <a:gd name="T92" fmla="*/ 76 w 625"/>
                    <a:gd name="T93" fmla="*/ 44 h 652"/>
                    <a:gd name="T94" fmla="*/ 90 w 625"/>
                    <a:gd name="T95" fmla="*/ 33 h 652"/>
                    <a:gd name="T96" fmla="*/ 105 w 625"/>
                    <a:gd name="T97" fmla="*/ 24 h 652"/>
                    <a:gd name="T98" fmla="*/ 121 w 625"/>
                    <a:gd name="T99" fmla="*/ 17 h 652"/>
                    <a:gd name="T100" fmla="*/ 137 w 625"/>
                    <a:gd name="T101" fmla="*/ 10 h 652"/>
                    <a:gd name="T102" fmla="*/ 154 w 625"/>
                    <a:gd name="T103" fmla="*/ 6 h 652"/>
                    <a:gd name="T104" fmla="*/ 171 w 625"/>
                    <a:gd name="T105" fmla="*/ 2 h 652"/>
                    <a:gd name="T106" fmla="*/ 190 w 625"/>
                    <a:gd name="T107" fmla="*/ 0 h 652"/>
                    <a:gd name="T108" fmla="*/ 190 w 625"/>
                    <a:gd name="T109" fmla="*/ 0 h 652"/>
                    <a:gd name="T110" fmla="*/ 625 w 625"/>
                    <a:gd name="T111" fmla="*/ 0 h 652"/>
                    <a:gd name="T112" fmla="*/ 625 w 625"/>
                    <a:gd name="T113" fmla="*/ 0 h 6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25" h="652">
                      <a:moveTo>
                        <a:pt x="625" y="0"/>
                      </a:moveTo>
                      <a:lnTo>
                        <a:pt x="625" y="652"/>
                      </a:lnTo>
                      <a:lnTo>
                        <a:pt x="625" y="652"/>
                      </a:lnTo>
                      <a:lnTo>
                        <a:pt x="624" y="634"/>
                      </a:lnTo>
                      <a:lnTo>
                        <a:pt x="622" y="615"/>
                      </a:lnTo>
                      <a:lnTo>
                        <a:pt x="617" y="598"/>
                      </a:lnTo>
                      <a:lnTo>
                        <a:pt x="612" y="582"/>
                      </a:lnTo>
                      <a:lnTo>
                        <a:pt x="606" y="566"/>
                      </a:lnTo>
                      <a:lnTo>
                        <a:pt x="598" y="550"/>
                      </a:lnTo>
                      <a:lnTo>
                        <a:pt x="588" y="536"/>
                      </a:lnTo>
                      <a:lnTo>
                        <a:pt x="577" y="522"/>
                      </a:lnTo>
                      <a:lnTo>
                        <a:pt x="565" y="509"/>
                      </a:lnTo>
                      <a:lnTo>
                        <a:pt x="553" y="498"/>
                      </a:lnTo>
                      <a:lnTo>
                        <a:pt x="540" y="487"/>
                      </a:lnTo>
                      <a:lnTo>
                        <a:pt x="525" y="478"/>
                      </a:lnTo>
                      <a:lnTo>
                        <a:pt x="510" y="469"/>
                      </a:lnTo>
                      <a:lnTo>
                        <a:pt x="494" y="463"/>
                      </a:lnTo>
                      <a:lnTo>
                        <a:pt x="477" y="457"/>
                      </a:lnTo>
                      <a:lnTo>
                        <a:pt x="459" y="453"/>
                      </a:lnTo>
                      <a:lnTo>
                        <a:pt x="166" y="400"/>
                      </a:lnTo>
                      <a:lnTo>
                        <a:pt x="166" y="400"/>
                      </a:lnTo>
                      <a:lnTo>
                        <a:pt x="146" y="395"/>
                      </a:lnTo>
                      <a:lnTo>
                        <a:pt x="128" y="390"/>
                      </a:lnTo>
                      <a:lnTo>
                        <a:pt x="110" y="381"/>
                      </a:lnTo>
                      <a:lnTo>
                        <a:pt x="94" y="372"/>
                      </a:lnTo>
                      <a:lnTo>
                        <a:pt x="78" y="362"/>
                      </a:lnTo>
                      <a:lnTo>
                        <a:pt x="64" y="349"/>
                      </a:lnTo>
                      <a:lnTo>
                        <a:pt x="52" y="337"/>
                      </a:lnTo>
                      <a:lnTo>
                        <a:pt x="40" y="322"/>
                      </a:lnTo>
                      <a:lnTo>
                        <a:pt x="30" y="307"/>
                      </a:lnTo>
                      <a:lnTo>
                        <a:pt x="21" y="290"/>
                      </a:lnTo>
                      <a:lnTo>
                        <a:pt x="13" y="273"/>
                      </a:lnTo>
                      <a:lnTo>
                        <a:pt x="7" y="256"/>
                      </a:lnTo>
                      <a:lnTo>
                        <a:pt x="3" y="237"/>
                      </a:lnTo>
                      <a:lnTo>
                        <a:pt x="1" y="219"/>
                      </a:lnTo>
                      <a:lnTo>
                        <a:pt x="0" y="199"/>
                      </a:lnTo>
                      <a:lnTo>
                        <a:pt x="1" y="180"/>
                      </a:lnTo>
                      <a:lnTo>
                        <a:pt x="1" y="180"/>
                      </a:lnTo>
                      <a:lnTo>
                        <a:pt x="3" y="163"/>
                      </a:lnTo>
                      <a:lnTo>
                        <a:pt x="8" y="145"/>
                      </a:lnTo>
                      <a:lnTo>
                        <a:pt x="14" y="128"/>
                      </a:lnTo>
                      <a:lnTo>
                        <a:pt x="21" y="112"/>
                      </a:lnTo>
                      <a:lnTo>
                        <a:pt x="30" y="97"/>
                      </a:lnTo>
                      <a:lnTo>
                        <a:pt x="39" y="82"/>
                      </a:lnTo>
                      <a:lnTo>
                        <a:pt x="51" y="68"/>
                      </a:lnTo>
                      <a:lnTo>
                        <a:pt x="62" y="55"/>
                      </a:lnTo>
                      <a:lnTo>
                        <a:pt x="76" y="44"/>
                      </a:lnTo>
                      <a:lnTo>
                        <a:pt x="90" y="33"/>
                      </a:lnTo>
                      <a:lnTo>
                        <a:pt x="105" y="24"/>
                      </a:lnTo>
                      <a:lnTo>
                        <a:pt x="121" y="17"/>
                      </a:lnTo>
                      <a:lnTo>
                        <a:pt x="137" y="10"/>
                      </a:lnTo>
                      <a:lnTo>
                        <a:pt x="154" y="6"/>
                      </a:lnTo>
                      <a:lnTo>
                        <a:pt x="171" y="2"/>
                      </a:lnTo>
                      <a:lnTo>
                        <a:pt x="190" y="0"/>
                      </a:lnTo>
                      <a:lnTo>
                        <a:pt x="190" y="0"/>
                      </a:lnTo>
                      <a:lnTo>
                        <a:pt x="625" y="0"/>
                      </a:lnTo>
                      <a:lnTo>
                        <a:pt x="625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11" name="مستطيل 4">
                <a:extLst>
                  <a:ext uri="{FF2B5EF4-FFF2-40B4-BE49-F238E27FC236}">
                    <a16:creationId xmlns:a16="http://schemas.microsoft.com/office/drawing/2014/main" id="{E806C9CB-56A3-4331-A54D-A5101E301204}"/>
                  </a:ext>
                </a:extLst>
              </p:cNvPr>
              <p:cNvSpPr/>
              <p:nvPr/>
            </p:nvSpPr>
            <p:spPr>
              <a:xfrm>
                <a:off x="7872721" y="2606098"/>
                <a:ext cx="383988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endPara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87B1A02-10F7-44B6-A245-D7CF9C2019FF}"/>
                </a:ext>
              </a:extLst>
            </p:cNvPr>
            <p:cNvSpPr/>
            <p:nvPr/>
          </p:nvSpPr>
          <p:spPr>
            <a:xfrm>
              <a:off x="5739026" y="1859500"/>
              <a:ext cx="54296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العبادة هي الغاية من خلق الإنسان في هذا الكون </a:t>
              </a:r>
              <a:endParaRPr lang="en-US" sz="28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D0D1F8-19B7-44C4-8C9C-83AB5A85AA08}"/>
              </a:ext>
            </a:extLst>
          </p:cNvPr>
          <p:cNvGrpSpPr/>
          <p:nvPr/>
        </p:nvGrpSpPr>
        <p:grpSpPr>
          <a:xfrm>
            <a:off x="436098" y="2972498"/>
            <a:ext cx="11577712" cy="3428301"/>
            <a:chOff x="735736" y="3197586"/>
            <a:chExt cx="10622563" cy="3428301"/>
          </a:xfrm>
        </p:grpSpPr>
        <p:grpSp>
          <p:nvGrpSpPr>
            <p:cNvPr id="21" name="مجموعة 13">
              <a:extLst>
                <a:ext uri="{FF2B5EF4-FFF2-40B4-BE49-F238E27FC236}">
                  <a16:creationId xmlns:a16="http://schemas.microsoft.com/office/drawing/2014/main" id="{BBA97324-5CB3-4A6B-8F12-382394127E69}"/>
                </a:ext>
              </a:extLst>
            </p:cNvPr>
            <p:cNvGrpSpPr/>
            <p:nvPr/>
          </p:nvGrpSpPr>
          <p:grpSpPr>
            <a:xfrm>
              <a:off x="5821363" y="3197586"/>
              <a:ext cx="5536936" cy="956646"/>
              <a:chOff x="1713836" y="820627"/>
              <a:chExt cx="7600576" cy="956646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16A1AC62-2213-479F-BF64-8B59DAA490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79112" y="820627"/>
                <a:ext cx="3035300" cy="956646"/>
              </a:xfrm>
              <a:custGeom>
                <a:avLst/>
                <a:gdLst>
                  <a:gd name="T0" fmla="*/ 3685 w 3823"/>
                  <a:gd name="T1" fmla="*/ 623 h 1455"/>
                  <a:gd name="T2" fmla="*/ 3823 w 3823"/>
                  <a:gd name="T3" fmla="*/ 312 h 1455"/>
                  <a:gd name="T4" fmla="*/ 3685 w 3823"/>
                  <a:gd name="T5" fmla="*/ 0 h 1455"/>
                  <a:gd name="T6" fmla="*/ 2811 w 3823"/>
                  <a:gd name="T7" fmla="*/ 0 h 1455"/>
                  <a:gd name="T8" fmla="*/ 2811 w 3823"/>
                  <a:gd name="T9" fmla="*/ 0 h 1455"/>
                  <a:gd name="T10" fmla="*/ 2797 w 3823"/>
                  <a:gd name="T11" fmla="*/ 1 h 1455"/>
                  <a:gd name="T12" fmla="*/ 2783 w 3823"/>
                  <a:gd name="T13" fmla="*/ 3 h 1455"/>
                  <a:gd name="T14" fmla="*/ 2770 w 3823"/>
                  <a:gd name="T15" fmla="*/ 8 h 1455"/>
                  <a:gd name="T16" fmla="*/ 2757 w 3823"/>
                  <a:gd name="T17" fmla="*/ 12 h 1455"/>
                  <a:gd name="T18" fmla="*/ 2745 w 3823"/>
                  <a:gd name="T19" fmla="*/ 20 h 1455"/>
                  <a:gd name="T20" fmla="*/ 2734 w 3823"/>
                  <a:gd name="T21" fmla="*/ 29 h 1455"/>
                  <a:gd name="T22" fmla="*/ 2724 w 3823"/>
                  <a:gd name="T23" fmla="*/ 38 h 1455"/>
                  <a:gd name="T24" fmla="*/ 2713 w 3823"/>
                  <a:gd name="T25" fmla="*/ 49 h 1455"/>
                  <a:gd name="T26" fmla="*/ 2704 w 3823"/>
                  <a:gd name="T27" fmla="*/ 61 h 1455"/>
                  <a:gd name="T28" fmla="*/ 2697 w 3823"/>
                  <a:gd name="T29" fmla="*/ 73 h 1455"/>
                  <a:gd name="T30" fmla="*/ 2690 w 3823"/>
                  <a:gd name="T31" fmla="*/ 87 h 1455"/>
                  <a:gd name="T32" fmla="*/ 2683 w 3823"/>
                  <a:gd name="T33" fmla="*/ 102 h 1455"/>
                  <a:gd name="T34" fmla="*/ 2679 w 3823"/>
                  <a:gd name="T35" fmla="*/ 117 h 1455"/>
                  <a:gd name="T36" fmla="*/ 2675 w 3823"/>
                  <a:gd name="T37" fmla="*/ 133 h 1455"/>
                  <a:gd name="T38" fmla="*/ 2674 w 3823"/>
                  <a:gd name="T39" fmla="*/ 150 h 1455"/>
                  <a:gd name="T40" fmla="*/ 2673 w 3823"/>
                  <a:gd name="T41" fmla="*/ 167 h 1455"/>
                  <a:gd name="T42" fmla="*/ 2673 w 3823"/>
                  <a:gd name="T43" fmla="*/ 167 h 1455"/>
                  <a:gd name="T44" fmla="*/ 2673 w 3823"/>
                  <a:gd name="T45" fmla="*/ 832 h 1455"/>
                  <a:gd name="T46" fmla="*/ 0 w 3823"/>
                  <a:gd name="T47" fmla="*/ 832 h 1455"/>
                  <a:gd name="T48" fmla="*/ 139 w 3823"/>
                  <a:gd name="T49" fmla="*/ 1144 h 1455"/>
                  <a:gd name="T50" fmla="*/ 0 w 3823"/>
                  <a:gd name="T51" fmla="*/ 1455 h 1455"/>
                  <a:gd name="T52" fmla="*/ 3097 w 3823"/>
                  <a:gd name="T53" fmla="*/ 1455 h 1455"/>
                  <a:gd name="T54" fmla="*/ 3097 w 3823"/>
                  <a:gd name="T55" fmla="*/ 1455 h 1455"/>
                  <a:gd name="T56" fmla="*/ 3116 w 3823"/>
                  <a:gd name="T57" fmla="*/ 1454 h 1455"/>
                  <a:gd name="T58" fmla="*/ 3136 w 3823"/>
                  <a:gd name="T59" fmla="*/ 1452 h 1455"/>
                  <a:gd name="T60" fmla="*/ 3154 w 3823"/>
                  <a:gd name="T61" fmla="*/ 1447 h 1455"/>
                  <a:gd name="T62" fmla="*/ 3173 w 3823"/>
                  <a:gd name="T63" fmla="*/ 1440 h 1455"/>
                  <a:gd name="T64" fmla="*/ 3190 w 3823"/>
                  <a:gd name="T65" fmla="*/ 1432 h 1455"/>
                  <a:gd name="T66" fmla="*/ 3206 w 3823"/>
                  <a:gd name="T67" fmla="*/ 1423 h 1455"/>
                  <a:gd name="T68" fmla="*/ 3221 w 3823"/>
                  <a:gd name="T69" fmla="*/ 1411 h 1455"/>
                  <a:gd name="T70" fmla="*/ 3235 w 3823"/>
                  <a:gd name="T71" fmla="*/ 1400 h 1455"/>
                  <a:gd name="T72" fmla="*/ 3247 w 3823"/>
                  <a:gd name="T73" fmla="*/ 1386 h 1455"/>
                  <a:gd name="T74" fmla="*/ 3260 w 3823"/>
                  <a:gd name="T75" fmla="*/ 1371 h 1455"/>
                  <a:gd name="T76" fmla="*/ 3271 w 3823"/>
                  <a:gd name="T77" fmla="*/ 1356 h 1455"/>
                  <a:gd name="T78" fmla="*/ 3279 w 3823"/>
                  <a:gd name="T79" fmla="*/ 1339 h 1455"/>
                  <a:gd name="T80" fmla="*/ 3285 w 3823"/>
                  <a:gd name="T81" fmla="*/ 1321 h 1455"/>
                  <a:gd name="T82" fmla="*/ 3291 w 3823"/>
                  <a:gd name="T83" fmla="*/ 1303 h 1455"/>
                  <a:gd name="T84" fmla="*/ 3296 w 3823"/>
                  <a:gd name="T85" fmla="*/ 1283 h 1455"/>
                  <a:gd name="T86" fmla="*/ 3297 w 3823"/>
                  <a:gd name="T87" fmla="*/ 1264 h 1455"/>
                  <a:gd name="T88" fmla="*/ 3297 w 3823"/>
                  <a:gd name="T89" fmla="*/ 1264 h 1455"/>
                  <a:gd name="T90" fmla="*/ 3298 w 3823"/>
                  <a:gd name="T91" fmla="*/ 1275 h 1455"/>
                  <a:gd name="T92" fmla="*/ 3298 w 3823"/>
                  <a:gd name="T93" fmla="*/ 623 h 1455"/>
                  <a:gd name="T94" fmla="*/ 3298 w 3823"/>
                  <a:gd name="T95" fmla="*/ 623 h 1455"/>
                  <a:gd name="T96" fmla="*/ 3685 w 3823"/>
                  <a:gd name="T97" fmla="*/ 623 h 1455"/>
                  <a:gd name="T98" fmla="*/ 3685 w 3823"/>
                  <a:gd name="T99" fmla="*/ 623 h 1455"/>
                  <a:gd name="T100" fmla="*/ 2863 w 3823"/>
                  <a:gd name="T101" fmla="*/ 623 h 1455"/>
                  <a:gd name="T102" fmla="*/ 2863 w 3823"/>
                  <a:gd name="T103" fmla="*/ 623 h 1455"/>
                  <a:gd name="T104" fmla="*/ 2866 w 3823"/>
                  <a:gd name="T105" fmla="*/ 623 h 1455"/>
                  <a:gd name="T106" fmla="*/ 2866 w 3823"/>
                  <a:gd name="T107" fmla="*/ 623 h 1455"/>
                  <a:gd name="T108" fmla="*/ 2863 w 3823"/>
                  <a:gd name="T109" fmla="*/ 623 h 1455"/>
                  <a:gd name="T110" fmla="*/ 2863 w 3823"/>
                  <a:gd name="T111" fmla="*/ 623 h 1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23" h="1455">
                    <a:moveTo>
                      <a:pt x="3685" y="623"/>
                    </a:moveTo>
                    <a:lnTo>
                      <a:pt x="3823" y="312"/>
                    </a:lnTo>
                    <a:lnTo>
                      <a:pt x="3685" y="0"/>
                    </a:lnTo>
                    <a:lnTo>
                      <a:pt x="2811" y="0"/>
                    </a:lnTo>
                    <a:lnTo>
                      <a:pt x="2811" y="0"/>
                    </a:lnTo>
                    <a:lnTo>
                      <a:pt x="2797" y="1"/>
                    </a:lnTo>
                    <a:lnTo>
                      <a:pt x="2783" y="3"/>
                    </a:lnTo>
                    <a:lnTo>
                      <a:pt x="2770" y="8"/>
                    </a:lnTo>
                    <a:lnTo>
                      <a:pt x="2757" y="12"/>
                    </a:lnTo>
                    <a:lnTo>
                      <a:pt x="2745" y="20"/>
                    </a:lnTo>
                    <a:lnTo>
                      <a:pt x="2734" y="29"/>
                    </a:lnTo>
                    <a:lnTo>
                      <a:pt x="2724" y="38"/>
                    </a:lnTo>
                    <a:lnTo>
                      <a:pt x="2713" y="49"/>
                    </a:lnTo>
                    <a:lnTo>
                      <a:pt x="2704" y="61"/>
                    </a:lnTo>
                    <a:lnTo>
                      <a:pt x="2697" y="73"/>
                    </a:lnTo>
                    <a:lnTo>
                      <a:pt x="2690" y="87"/>
                    </a:lnTo>
                    <a:lnTo>
                      <a:pt x="2683" y="102"/>
                    </a:lnTo>
                    <a:lnTo>
                      <a:pt x="2679" y="117"/>
                    </a:lnTo>
                    <a:lnTo>
                      <a:pt x="2675" y="133"/>
                    </a:lnTo>
                    <a:lnTo>
                      <a:pt x="2674" y="150"/>
                    </a:lnTo>
                    <a:lnTo>
                      <a:pt x="2673" y="167"/>
                    </a:lnTo>
                    <a:lnTo>
                      <a:pt x="2673" y="167"/>
                    </a:lnTo>
                    <a:lnTo>
                      <a:pt x="2673" y="832"/>
                    </a:lnTo>
                    <a:lnTo>
                      <a:pt x="0" y="832"/>
                    </a:lnTo>
                    <a:lnTo>
                      <a:pt x="139" y="1144"/>
                    </a:lnTo>
                    <a:lnTo>
                      <a:pt x="0" y="1455"/>
                    </a:lnTo>
                    <a:lnTo>
                      <a:pt x="3097" y="1455"/>
                    </a:lnTo>
                    <a:lnTo>
                      <a:pt x="3097" y="1455"/>
                    </a:lnTo>
                    <a:lnTo>
                      <a:pt x="3116" y="1454"/>
                    </a:lnTo>
                    <a:lnTo>
                      <a:pt x="3136" y="1452"/>
                    </a:lnTo>
                    <a:lnTo>
                      <a:pt x="3154" y="1447"/>
                    </a:lnTo>
                    <a:lnTo>
                      <a:pt x="3173" y="1440"/>
                    </a:lnTo>
                    <a:lnTo>
                      <a:pt x="3190" y="1432"/>
                    </a:lnTo>
                    <a:lnTo>
                      <a:pt x="3206" y="1423"/>
                    </a:lnTo>
                    <a:lnTo>
                      <a:pt x="3221" y="1411"/>
                    </a:lnTo>
                    <a:lnTo>
                      <a:pt x="3235" y="1400"/>
                    </a:lnTo>
                    <a:lnTo>
                      <a:pt x="3247" y="1386"/>
                    </a:lnTo>
                    <a:lnTo>
                      <a:pt x="3260" y="1371"/>
                    </a:lnTo>
                    <a:lnTo>
                      <a:pt x="3271" y="1356"/>
                    </a:lnTo>
                    <a:lnTo>
                      <a:pt x="3279" y="1339"/>
                    </a:lnTo>
                    <a:lnTo>
                      <a:pt x="3285" y="1321"/>
                    </a:lnTo>
                    <a:lnTo>
                      <a:pt x="3291" y="1303"/>
                    </a:lnTo>
                    <a:lnTo>
                      <a:pt x="3296" y="1283"/>
                    </a:lnTo>
                    <a:lnTo>
                      <a:pt x="3297" y="1264"/>
                    </a:lnTo>
                    <a:lnTo>
                      <a:pt x="3297" y="1264"/>
                    </a:lnTo>
                    <a:lnTo>
                      <a:pt x="3298" y="1275"/>
                    </a:lnTo>
                    <a:lnTo>
                      <a:pt x="3298" y="623"/>
                    </a:lnTo>
                    <a:lnTo>
                      <a:pt x="3298" y="623"/>
                    </a:lnTo>
                    <a:lnTo>
                      <a:pt x="3685" y="623"/>
                    </a:lnTo>
                    <a:lnTo>
                      <a:pt x="3685" y="623"/>
                    </a:lnTo>
                    <a:close/>
                    <a:moveTo>
                      <a:pt x="2863" y="623"/>
                    </a:moveTo>
                    <a:lnTo>
                      <a:pt x="2863" y="623"/>
                    </a:lnTo>
                    <a:lnTo>
                      <a:pt x="2866" y="623"/>
                    </a:lnTo>
                    <a:lnTo>
                      <a:pt x="2866" y="623"/>
                    </a:lnTo>
                    <a:lnTo>
                      <a:pt x="2863" y="623"/>
                    </a:lnTo>
                    <a:lnTo>
                      <a:pt x="2863" y="623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4" name="Text Placeholder 4">
                <a:extLst>
                  <a:ext uri="{FF2B5EF4-FFF2-40B4-BE49-F238E27FC236}">
                    <a16:creationId xmlns:a16="http://schemas.microsoft.com/office/drawing/2014/main" id="{4FF551C4-B6ED-4031-BCF6-E29F60BA2E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82569" y="878709"/>
                <a:ext cx="638745" cy="28840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ar-SA" sz="24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en-US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5" name="مستطيل ذو زوايا قطرية مستديرة 21">
                <a:extLst>
                  <a:ext uri="{FF2B5EF4-FFF2-40B4-BE49-F238E27FC236}">
                    <a16:creationId xmlns:a16="http://schemas.microsoft.com/office/drawing/2014/main" id="{70882699-34C6-42DA-AEB6-2FBA0AC3EB6E}"/>
                  </a:ext>
                </a:extLst>
              </p:cNvPr>
              <p:cNvSpPr/>
              <p:nvPr/>
            </p:nvSpPr>
            <p:spPr>
              <a:xfrm>
                <a:off x="1713836" y="1169853"/>
                <a:ext cx="7183064" cy="494901"/>
              </a:xfrm>
              <a:prstGeom prst="round2Diag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D179A32D-5B3E-4719-9187-48E7666C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0012" y="1201082"/>
                <a:ext cx="496888" cy="433316"/>
              </a:xfrm>
              <a:custGeom>
                <a:avLst/>
                <a:gdLst>
                  <a:gd name="T0" fmla="*/ 625 w 625"/>
                  <a:gd name="T1" fmla="*/ 0 h 652"/>
                  <a:gd name="T2" fmla="*/ 625 w 625"/>
                  <a:gd name="T3" fmla="*/ 652 h 652"/>
                  <a:gd name="T4" fmla="*/ 625 w 625"/>
                  <a:gd name="T5" fmla="*/ 652 h 652"/>
                  <a:gd name="T6" fmla="*/ 624 w 625"/>
                  <a:gd name="T7" fmla="*/ 634 h 652"/>
                  <a:gd name="T8" fmla="*/ 622 w 625"/>
                  <a:gd name="T9" fmla="*/ 615 h 652"/>
                  <a:gd name="T10" fmla="*/ 617 w 625"/>
                  <a:gd name="T11" fmla="*/ 598 h 652"/>
                  <a:gd name="T12" fmla="*/ 612 w 625"/>
                  <a:gd name="T13" fmla="*/ 582 h 652"/>
                  <a:gd name="T14" fmla="*/ 606 w 625"/>
                  <a:gd name="T15" fmla="*/ 566 h 652"/>
                  <a:gd name="T16" fmla="*/ 598 w 625"/>
                  <a:gd name="T17" fmla="*/ 550 h 652"/>
                  <a:gd name="T18" fmla="*/ 588 w 625"/>
                  <a:gd name="T19" fmla="*/ 536 h 652"/>
                  <a:gd name="T20" fmla="*/ 577 w 625"/>
                  <a:gd name="T21" fmla="*/ 522 h 652"/>
                  <a:gd name="T22" fmla="*/ 565 w 625"/>
                  <a:gd name="T23" fmla="*/ 509 h 652"/>
                  <a:gd name="T24" fmla="*/ 553 w 625"/>
                  <a:gd name="T25" fmla="*/ 498 h 652"/>
                  <a:gd name="T26" fmla="*/ 540 w 625"/>
                  <a:gd name="T27" fmla="*/ 487 h 652"/>
                  <a:gd name="T28" fmla="*/ 525 w 625"/>
                  <a:gd name="T29" fmla="*/ 478 h 652"/>
                  <a:gd name="T30" fmla="*/ 510 w 625"/>
                  <a:gd name="T31" fmla="*/ 469 h 652"/>
                  <a:gd name="T32" fmla="*/ 494 w 625"/>
                  <a:gd name="T33" fmla="*/ 463 h 652"/>
                  <a:gd name="T34" fmla="*/ 477 w 625"/>
                  <a:gd name="T35" fmla="*/ 457 h 652"/>
                  <a:gd name="T36" fmla="*/ 459 w 625"/>
                  <a:gd name="T37" fmla="*/ 453 h 652"/>
                  <a:gd name="T38" fmla="*/ 166 w 625"/>
                  <a:gd name="T39" fmla="*/ 400 h 652"/>
                  <a:gd name="T40" fmla="*/ 166 w 625"/>
                  <a:gd name="T41" fmla="*/ 400 h 652"/>
                  <a:gd name="T42" fmla="*/ 146 w 625"/>
                  <a:gd name="T43" fmla="*/ 395 h 652"/>
                  <a:gd name="T44" fmla="*/ 128 w 625"/>
                  <a:gd name="T45" fmla="*/ 390 h 652"/>
                  <a:gd name="T46" fmla="*/ 110 w 625"/>
                  <a:gd name="T47" fmla="*/ 381 h 652"/>
                  <a:gd name="T48" fmla="*/ 94 w 625"/>
                  <a:gd name="T49" fmla="*/ 372 h 652"/>
                  <a:gd name="T50" fmla="*/ 78 w 625"/>
                  <a:gd name="T51" fmla="*/ 362 h 652"/>
                  <a:gd name="T52" fmla="*/ 64 w 625"/>
                  <a:gd name="T53" fmla="*/ 349 h 652"/>
                  <a:gd name="T54" fmla="*/ 52 w 625"/>
                  <a:gd name="T55" fmla="*/ 337 h 652"/>
                  <a:gd name="T56" fmla="*/ 40 w 625"/>
                  <a:gd name="T57" fmla="*/ 322 h 652"/>
                  <a:gd name="T58" fmla="*/ 30 w 625"/>
                  <a:gd name="T59" fmla="*/ 307 h 652"/>
                  <a:gd name="T60" fmla="*/ 21 w 625"/>
                  <a:gd name="T61" fmla="*/ 290 h 652"/>
                  <a:gd name="T62" fmla="*/ 13 w 625"/>
                  <a:gd name="T63" fmla="*/ 273 h 652"/>
                  <a:gd name="T64" fmla="*/ 7 w 625"/>
                  <a:gd name="T65" fmla="*/ 256 h 652"/>
                  <a:gd name="T66" fmla="*/ 3 w 625"/>
                  <a:gd name="T67" fmla="*/ 237 h 652"/>
                  <a:gd name="T68" fmla="*/ 1 w 625"/>
                  <a:gd name="T69" fmla="*/ 219 h 652"/>
                  <a:gd name="T70" fmla="*/ 0 w 625"/>
                  <a:gd name="T71" fmla="*/ 199 h 652"/>
                  <a:gd name="T72" fmla="*/ 1 w 625"/>
                  <a:gd name="T73" fmla="*/ 180 h 652"/>
                  <a:gd name="T74" fmla="*/ 1 w 625"/>
                  <a:gd name="T75" fmla="*/ 180 h 652"/>
                  <a:gd name="T76" fmla="*/ 3 w 625"/>
                  <a:gd name="T77" fmla="*/ 163 h 652"/>
                  <a:gd name="T78" fmla="*/ 8 w 625"/>
                  <a:gd name="T79" fmla="*/ 145 h 652"/>
                  <a:gd name="T80" fmla="*/ 14 w 625"/>
                  <a:gd name="T81" fmla="*/ 128 h 652"/>
                  <a:gd name="T82" fmla="*/ 21 w 625"/>
                  <a:gd name="T83" fmla="*/ 112 h 652"/>
                  <a:gd name="T84" fmla="*/ 30 w 625"/>
                  <a:gd name="T85" fmla="*/ 97 h 652"/>
                  <a:gd name="T86" fmla="*/ 39 w 625"/>
                  <a:gd name="T87" fmla="*/ 82 h 652"/>
                  <a:gd name="T88" fmla="*/ 51 w 625"/>
                  <a:gd name="T89" fmla="*/ 68 h 652"/>
                  <a:gd name="T90" fmla="*/ 62 w 625"/>
                  <a:gd name="T91" fmla="*/ 55 h 652"/>
                  <a:gd name="T92" fmla="*/ 76 w 625"/>
                  <a:gd name="T93" fmla="*/ 44 h 652"/>
                  <a:gd name="T94" fmla="*/ 90 w 625"/>
                  <a:gd name="T95" fmla="*/ 33 h 652"/>
                  <a:gd name="T96" fmla="*/ 105 w 625"/>
                  <a:gd name="T97" fmla="*/ 24 h 652"/>
                  <a:gd name="T98" fmla="*/ 121 w 625"/>
                  <a:gd name="T99" fmla="*/ 17 h 652"/>
                  <a:gd name="T100" fmla="*/ 137 w 625"/>
                  <a:gd name="T101" fmla="*/ 10 h 652"/>
                  <a:gd name="T102" fmla="*/ 154 w 625"/>
                  <a:gd name="T103" fmla="*/ 6 h 652"/>
                  <a:gd name="T104" fmla="*/ 171 w 625"/>
                  <a:gd name="T105" fmla="*/ 2 h 652"/>
                  <a:gd name="T106" fmla="*/ 190 w 625"/>
                  <a:gd name="T107" fmla="*/ 0 h 652"/>
                  <a:gd name="T108" fmla="*/ 190 w 625"/>
                  <a:gd name="T109" fmla="*/ 0 h 652"/>
                  <a:gd name="T110" fmla="*/ 625 w 625"/>
                  <a:gd name="T111" fmla="*/ 0 h 652"/>
                  <a:gd name="T112" fmla="*/ 625 w 625"/>
                  <a:gd name="T113" fmla="*/ 0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25" h="652">
                    <a:moveTo>
                      <a:pt x="625" y="0"/>
                    </a:moveTo>
                    <a:lnTo>
                      <a:pt x="625" y="652"/>
                    </a:lnTo>
                    <a:lnTo>
                      <a:pt x="625" y="652"/>
                    </a:lnTo>
                    <a:lnTo>
                      <a:pt x="624" y="634"/>
                    </a:lnTo>
                    <a:lnTo>
                      <a:pt x="622" y="615"/>
                    </a:lnTo>
                    <a:lnTo>
                      <a:pt x="617" y="598"/>
                    </a:lnTo>
                    <a:lnTo>
                      <a:pt x="612" y="582"/>
                    </a:lnTo>
                    <a:lnTo>
                      <a:pt x="606" y="566"/>
                    </a:lnTo>
                    <a:lnTo>
                      <a:pt x="598" y="550"/>
                    </a:lnTo>
                    <a:lnTo>
                      <a:pt x="588" y="536"/>
                    </a:lnTo>
                    <a:lnTo>
                      <a:pt x="577" y="522"/>
                    </a:lnTo>
                    <a:lnTo>
                      <a:pt x="565" y="509"/>
                    </a:lnTo>
                    <a:lnTo>
                      <a:pt x="553" y="498"/>
                    </a:lnTo>
                    <a:lnTo>
                      <a:pt x="540" y="487"/>
                    </a:lnTo>
                    <a:lnTo>
                      <a:pt x="525" y="478"/>
                    </a:lnTo>
                    <a:lnTo>
                      <a:pt x="510" y="469"/>
                    </a:lnTo>
                    <a:lnTo>
                      <a:pt x="494" y="463"/>
                    </a:lnTo>
                    <a:lnTo>
                      <a:pt x="477" y="457"/>
                    </a:lnTo>
                    <a:lnTo>
                      <a:pt x="459" y="453"/>
                    </a:lnTo>
                    <a:lnTo>
                      <a:pt x="166" y="400"/>
                    </a:lnTo>
                    <a:lnTo>
                      <a:pt x="166" y="400"/>
                    </a:lnTo>
                    <a:lnTo>
                      <a:pt x="146" y="395"/>
                    </a:lnTo>
                    <a:lnTo>
                      <a:pt x="128" y="390"/>
                    </a:lnTo>
                    <a:lnTo>
                      <a:pt x="110" y="381"/>
                    </a:lnTo>
                    <a:lnTo>
                      <a:pt x="94" y="372"/>
                    </a:lnTo>
                    <a:lnTo>
                      <a:pt x="78" y="362"/>
                    </a:lnTo>
                    <a:lnTo>
                      <a:pt x="64" y="349"/>
                    </a:lnTo>
                    <a:lnTo>
                      <a:pt x="52" y="337"/>
                    </a:lnTo>
                    <a:lnTo>
                      <a:pt x="40" y="322"/>
                    </a:lnTo>
                    <a:lnTo>
                      <a:pt x="30" y="307"/>
                    </a:lnTo>
                    <a:lnTo>
                      <a:pt x="21" y="290"/>
                    </a:lnTo>
                    <a:lnTo>
                      <a:pt x="13" y="273"/>
                    </a:lnTo>
                    <a:lnTo>
                      <a:pt x="7" y="256"/>
                    </a:lnTo>
                    <a:lnTo>
                      <a:pt x="3" y="237"/>
                    </a:lnTo>
                    <a:lnTo>
                      <a:pt x="1" y="219"/>
                    </a:lnTo>
                    <a:lnTo>
                      <a:pt x="0" y="199"/>
                    </a:lnTo>
                    <a:lnTo>
                      <a:pt x="1" y="180"/>
                    </a:lnTo>
                    <a:lnTo>
                      <a:pt x="1" y="180"/>
                    </a:lnTo>
                    <a:lnTo>
                      <a:pt x="3" y="163"/>
                    </a:lnTo>
                    <a:lnTo>
                      <a:pt x="8" y="145"/>
                    </a:lnTo>
                    <a:lnTo>
                      <a:pt x="14" y="128"/>
                    </a:lnTo>
                    <a:lnTo>
                      <a:pt x="21" y="112"/>
                    </a:lnTo>
                    <a:lnTo>
                      <a:pt x="30" y="97"/>
                    </a:lnTo>
                    <a:lnTo>
                      <a:pt x="39" y="82"/>
                    </a:lnTo>
                    <a:lnTo>
                      <a:pt x="51" y="68"/>
                    </a:lnTo>
                    <a:lnTo>
                      <a:pt x="62" y="55"/>
                    </a:lnTo>
                    <a:lnTo>
                      <a:pt x="76" y="44"/>
                    </a:lnTo>
                    <a:lnTo>
                      <a:pt x="90" y="33"/>
                    </a:lnTo>
                    <a:lnTo>
                      <a:pt x="105" y="24"/>
                    </a:lnTo>
                    <a:lnTo>
                      <a:pt x="121" y="17"/>
                    </a:lnTo>
                    <a:lnTo>
                      <a:pt x="137" y="10"/>
                    </a:lnTo>
                    <a:lnTo>
                      <a:pt x="154" y="6"/>
                    </a:lnTo>
                    <a:lnTo>
                      <a:pt x="171" y="2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625" y="0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7" name="Parallelogram 67">
              <a:extLst>
                <a:ext uri="{FF2B5EF4-FFF2-40B4-BE49-F238E27FC236}">
                  <a16:creationId xmlns:a16="http://schemas.microsoft.com/office/drawing/2014/main" id="{EBC70FF5-C098-4B87-8775-3C8815C2F546}"/>
                </a:ext>
              </a:extLst>
            </p:cNvPr>
            <p:cNvSpPr/>
            <p:nvPr/>
          </p:nvSpPr>
          <p:spPr>
            <a:xfrm>
              <a:off x="735736" y="4055781"/>
              <a:ext cx="10288442" cy="2570106"/>
            </a:xfrm>
            <a:prstGeom prst="parallelogram">
              <a:avLst>
                <a:gd name="adj" fmla="val 20340"/>
              </a:avLst>
            </a:prstGeom>
            <a:solidFill>
              <a:schemeClr val="bg1"/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عن معاذ بن جبل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  <a:sym typeface="AGA Arabesque" panose="05010101010101010101" pitchFamily="2" charset="2"/>
                </a:rPr>
                <a:t> قال: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"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كُنْتُ رِدْفَ النبيِّ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  <a:sym typeface="AGA Arabesque" panose="05010101010101010101" pitchFamily="2" charset="2"/>
                </a:rPr>
                <a:t>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ليسَ بَيْنِي وبيْنَهُ إلَّا مُؤخرةُ الرَّحْلِ، فقالَ: يا مُعاذُ بنَ جَبَلٍ، قُلتُ: لَبَّيْكَ رَسولَ اللهِ، وسَعْدَيْكَ، ثُمَّ سارَ ساعَةً، ثُمَّ قالَ: يا مُعاذُ بنَ جَبَلٍ قُلتُ: لَبَّيْكَ رَسولَ اللهِ وسَعْدَيْكَ، ثُمَّ سارَ ساعَةً، ثُمَّ قالَ: يا مُعاذُ بنَ جَبَلٍ قُلتُ: لَبَّيْكَ رَسولَ اللهِ وسَعْدَيْكَ، قالَ: هلْ تَدْرِي ما حَقُّ اللهِ علَى العِبادِ؟ قالَ: قُلتُ: اللَّهُ ورَسولُهُ أعْلَمُ، قالَ: فإنَّ حَقُّ اللهِ علَى العِبادِ أنْ يَعْبُدُوهُ، ولا يُشْرِكُوا به شيئًا، ثُمَّ سارَ ساعَةً، ثُمَّ قالَ: يا مُعاذَ بنَ جَبَلٍ قُلتُ: لَبَّيْكَ رَسولَ اللهِ، وسَعْدَيْكَ، قالَ: هلْ تَدْرِي ما حَقُّ العِبادِ علَى اللهِ إذا فَعَلُوا ذلكَ؟ قالَ: قُلتُ: اللَّهُ ورَسولُهُ أعْلَمُ، قالَ: أنْ لا يُعَذِّبَهُمْ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"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.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</a:t>
              </a:r>
              <a:r>
                <a:rPr lang="ar-BH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(رواه </a:t>
              </a:r>
              <a:r>
                <a:rPr kumimoji="0" lang="ar-B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البخاري ومسلم).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97FCFE7-AD88-467B-9D5E-C9F0D27AB91C}"/>
                </a:ext>
              </a:extLst>
            </p:cNvPr>
            <p:cNvSpPr/>
            <p:nvPr/>
          </p:nvSpPr>
          <p:spPr>
            <a:xfrm>
              <a:off x="7163439" y="3556082"/>
              <a:ext cx="33650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العبادة هي حق</a:t>
              </a:r>
              <a:r>
                <a:rPr lang="ar-BH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ّ</a:t>
              </a:r>
              <a:r>
                <a:rPr 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الله على عباده</a:t>
              </a:r>
              <a:endParaRPr lang="en-US" sz="28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D4C2FF-0AAC-4968-B85C-F9B04F450A3F}"/>
              </a:ext>
            </a:extLst>
          </p:cNvPr>
          <p:cNvGrpSpPr/>
          <p:nvPr/>
        </p:nvGrpSpPr>
        <p:grpSpPr>
          <a:xfrm>
            <a:off x="1761767" y="664007"/>
            <a:ext cx="8322179" cy="1282133"/>
            <a:chOff x="874673" y="876771"/>
            <a:chExt cx="10362908" cy="126055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59EB229-C25A-4881-8FF0-A5664E1A7465}"/>
                </a:ext>
              </a:extLst>
            </p:cNvPr>
            <p:cNvGrpSpPr/>
            <p:nvPr/>
          </p:nvGrpSpPr>
          <p:grpSpPr>
            <a:xfrm>
              <a:off x="874673" y="971596"/>
              <a:ext cx="10362908" cy="939005"/>
              <a:chOff x="874673" y="971596"/>
              <a:chExt cx="10362908" cy="939005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ECDD0D60-C616-46D4-8440-9A17532044C5}"/>
                  </a:ext>
                </a:extLst>
              </p:cNvPr>
              <p:cNvGrpSpPr/>
              <p:nvPr/>
            </p:nvGrpSpPr>
            <p:grpSpPr>
              <a:xfrm>
                <a:off x="874673" y="1012813"/>
                <a:ext cx="10362908" cy="817368"/>
                <a:chOff x="607367" y="4014588"/>
                <a:chExt cx="7920881" cy="1708090"/>
              </a:xfrm>
              <a:solidFill>
                <a:schemeClr val="accent2"/>
              </a:solidFill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7B791516-EDAB-4D20-8F58-5555E16DFCCF}"/>
                    </a:ext>
                  </a:extLst>
                </p:cNvPr>
                <p:cNvSpPr/>
                <p:nvPr/>
              </p:nvSpPr>
              <p:spPr>
                <a:xfrm>
                  <a:off x="607368" y="4014588"/>
                  <a:ext cx="7920880" cy="170809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5" name="Rectangle 19">
                  <a:extLst>
                    <a:ext uri="{FF2B5EF4-FFF2-40B4-BE49-F238E27FC236}">
                      <a16:creationId xmlns:a16="http://schemas.microsoft.com/office/drawing/2014/main" id="{5772C39C-64EC-4008-8E45-A546177AECD4}"/>
                    </a:ext>
                  </a:extLst>
                </p:cNvPr>
                <p:cNvSpPr/>
                <p:nvPr/>
              </p:nvSpPr>
              <p:spPr>
                <a:xfrm flipH="1">
                  <a:off x="607367" y="4014588"/>
                  <a:ext cx="5908848" cy="1584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7249" h="1584176">
                      <a:moveTo>
                        <a:pt x="4827425" y="0"/>
                      </a:moveTo>
                      <a:lnTo>
                        <a:pt x="6327249" y="0"/>
                      </a:lnTo>
                      <a:lnTo>
                        <a:pt x="6327249" y="1584176"/>
                      </a:lnTo>
                      <a:lnTo>
                        <a:pt x="0" y="1584176"/>
                      </a:lnTo>
                      <a:cubicBezTo>
                        <a:pt x="280401" y="1456864"/>
                        <a:pt x="542948" y="1352503"/>
                        <a:pt x="761276" y="1303776"/>
                      </a:cubicBezTo>
                      <a:cubicBezTo>
                        <a:pt x="1678851" y="1098989"/>
                        <a:pt x="2534514" y="1372038"/>
                        <a:pt x="3113951" y="1179951"/>
                      </a:cubicBezTo>
                      <a:cubicBezTo>
                        <a:pt x="3693388" y="987864"/>
                        <a:pt x="3745776" y="386201"/>
                        <a:pt x="4237901" y="151251"/>
                      </a:cubicBezTo>
                      <a:cubicBezTo>
                        <a:pt x="4382970" y="81992"/>
                        <a:pt x="4596598" y="34805"/>
                        <a:pt x="4827425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grpSp>
            <p:nvGrpSpPr>
              <p:cNvPr id="38" name="Group 46">
                <a:extLst>
                  <a:ext uri="{FF2B5EF4-FFF2-40B4-BE49-F238E27FC236}">
                    <a16:creationId xmlns:a16="http://schemas.microsoft.com/office/drawing/2014/main" id="{CA61680E-B7E4-4D63-B096-41E3DF47B60F}"/>
                  </a:ext>
                </a:extLst>
              </p:cNvPr>
              <p:cNvGrpSpPr/>
              <p:nvPr/>
            </p:nvGrpSpPr>
            <p:grpSpPr>
              <a:xfrm rot="10800000">
                <a:off x="9567444" y="971596"/>
                <a:ext cx="1212761" cy="939005"/>
                <a:chOff x="997153" y="1956941"/>
                <a:chExt cx="1198583" cy="1368152"/>
              </a:xfrm>
              <a:solidFill>
                <a:schemeClr val="accent2">
                  <a:lumMod val="50000"/>
                </a:schemeClr>
              </a:solidFill>
            </p:grpSpPr>
            <p:sp>
              <p:nvSpPr>
                <p:cNvPr id="42" name="Flowchart: Data 6">
                  <a:extLst>
                    <a:ext uri="{FF2B5EF4-FFF2-40B4-BE49-F238E27FC236}">
                      <a16:creationId xmlns:a16="http://schemas.microsoft.com/office/drawing/2014/main" id="{D7D56A0D-7516-44FA-BFE1-9CFDADEF41D1}"/>
                    </a:ext>
                  </a:extLst>
                </p:cNvPr>
                <p:cNvSpPr/>
                <p:nvPr/>
              </p:nvSpPr>
              <p:spPr>
                <a:xfrm flipH="1">
                  <a:off x="1348383" y="2020536"/>
                  <a:ext cx="847353" cy="164183"/>
                </a:xfrm>
                <a:custGeom>
                  <a:avLst/>
                  <a:gdLst>
                    <a:gd name="connsiteX0" fmla="*/ 0 w 10000"/>
                    <a:gd name="connsiteY0" fmla="*/ 10000 h 10000"/>
                    <a:gd name="connsiteX1" fmla="*/ 2000 w 10000"/>
                    <a:gd name="connsiteY1" fmla="*/ 0 h 10000"/>
                    <a:gd name="connsiteX2" fmla="*/ 10000 w 10000"/>
                    <a:gd name="connsiteY2" fmla="*/ 0 h 10000"/>
                    <a:gd name="connsiteX3" fmla="*/ 8000 w 10000"/>
                    <a:gd name="connsiteY3" fmla="*/ 10000 h 10000"/>
                    <a:gd name="connsiteX4" fmla="*/ 0 w 10000"/>
                    <a:gd name="connsiteY4" fmla="*/ 10000 h 10000"/>
                    <a:gd name="connsiteX0" fmla="*/ 0 w 10000"/>
                    <a:gd name="connsiteY0" fmla="*/ 12315 h 12315"/>
                    <a:gd name="connsiteX1" fmla="*/ 2000 w 10000"/>
                    <a:gd name="connsiteY1" fmla="*/ 0 h 12315"/>
                    <a:gd name="connsiteX2" fmla="*/ 10000 w 10000"/>
                    <a:gd name="connsiteY2" fmla="*/ 2315 h 12315"/>
                    <a:gd name="connsiteX3" fmla="*/ 8000 w 10000"/>
                    <a:gd name="connsiteY3" fmla="*/ 12315 h 12315"/>
                    <a:gd name="connsiteX4" fmla="*/ 0 w 10000"/>
                    <a:gd name="connsiteY4" fmla="*/ 12315 h 12315"/>
                    <a:gd name="connsiteX0" fmla="*/ 0 w 10000"/>
                    <a:gd name="connsiteY0" fmla="*/ 16614 h 16614"/>
                    <a:gd name="connsiteX1" fmla="*/ 4728 w 10000"/>
                    <a:gd name="connsiteY1" fmla="*/ 0 h 16614"/>
                    <a:gd name="connsiteX2" fmla="*/ 10000 w 10000"/>
                    <a:gd name="connsiteY2" fmla="*/ 6614 h 16614"/>
                    <a:gd name="connsiteX3" fmla="*/ 8000 w 10000"/>
                    <a:gd name="connsiteY3" fmla="*/ 16614 h 16614"/>
                    <a:gd name="connsiteX4" fmla="*/ 0 w 10000"/>
                    <a:gd name="connsiteY4" fmla="*/ 16614 h 16614"/>
                    <a:gd name="connsiteX0" fmla="*/ 0 w 8016"/>
                    <a:gd name="connsiteY0" fmla="*/ 5370 h 16614"/>
                    <a:gd name="connsiteX1" fmla="*/ 2744 w 8016"/>
                    <a:gd name="connsiteY1" fmla="*/ 0 h 16614"/>
                    <a:gd name="connsiteX2" fmla="*/ 8016 w 8016"/>
                    <a:gd name="connsiteY2" fmla="*/ 6614 h 16614"/>
                    <a:gd name="connsiteX3" fmla="*/ 6016 w 8016"/>
                    <a:gd name="connsiteY3" fmla="*/ 16614 h 16614"/>
                    <a:gd name="connsiteX4" fmla="*/ 0 w 8016"/>
                    <a:gd name="connsiteY4" fmla="*/ 5370 h 16614"/>
                    <a:gd name="connsiteX0" fmla="*/ 0 w 9175"/>
                    <a:gd name="connsiteY0" fmla="*/ 3431 h 10199"/>
                    <a:gd name="connsiteX1" fmla="*/ 3423 w 9175"/>
                    <a:gd name="connsiteY1" fmla="*/ 199 h 10199"/>
                    <a:gd name="connsiteX2" fmla="*/ 9175 w 9175"/>
                    <a:gd name="connsiteY2" fmla="*/ 0 h 10199"/>
                    <a:gd name="connsiteX3" fmla="*/ 7505 w 9175"/>
                    <a:gd name="connsiteY3" fmla="*/ 10199 h 10199"/>
                    <a:gd name="connsiteX4" fmla="*/ 0 w 9175"/>
                    <a:gd name="connsiteY4" fmla="*/ 3431 h 10199"/>
                    <a:gd name="connsiteX0" fmla="*/ 0 w 10000"/>
                    <a:gd name="connsiteY0" fmla="*/ 3364 h 3364"/>
                    <a:gd name="connsiteX1" fmla="*/ 3731 w 10000"/>
                    <a:gd name="connsiteY1" fmla="*/ 195 h 3364"/>
                    <a:gd name="connsiteX2" fmla="*/ 10000 w 10000"/>
                    <a:gd name="connsiteY2" fmla="*/ 0 h 3364"/>
                    <a:gd name="connsiteX3" fmla="*/ 6831 w 10000"/>
                    <a:gd name="connsiteY3" fmla="*/ 3169 h 3364"/>
                    <a:gd name="connsiteX4" fmla="*/ 0 w 10000"/>
                    <a:gd name="connsiteY4" fmla="*/ 3364 h 3364"/>
                    <a:gd name="connsiteX0" fmla="*/ 0 w 10000"/>
                    <a:gd name="connsiteY0" fmla="*/ 11741 h 11741"/>
                    <a:gd name="connsiteX1" fmla="*/ 4068 w 10000"/>
                    <a:gd name="connsiteY1" fmla="*/ 0 h 11741"/>
                    <a:gd name="connsiteX2" fmla="*/ 10000 w 10000"/>
                    <a:gd name="connsiteY2" fmla="*/ 1741 h 11741"/>
                    <a:gd name="connsiteX3" fmla="*/ 6831 w 10000"/>
                    <a:gd name="connsiteY3" fmla="*/ 11161 h 11741"/>
                    <a:gd name="connsiteX4" fmla="*/ 0 w 10000"/>
                    <a:gd name="connsiteY4" fmla="*/ 11741 h 11741"/>
                    <a:gd name="connsiteX0" fmla="*/ 0 w 10000"/>
                    <a:gd name="connsiteY0" fmla="*/ 10000 h 10000"/>
                    <a:gd name="connsiteX1" fmla="*/ 4068 w 10000"/>
                    <a:gd name="connsiteY1" fmla="*/ 580 h 10000"/>
                    <a:gd name="connsiteX2" fmla="*/ 10000 w 10000"/>
                    <a:gd name="connsiteY2" fmla="*/ 0 h 10000"/>
                    <a:gd name="connsiteX3" fmla="*/ 6831 w 10000"/>
                    <a:gd name="connsiteY3" fmla="*/ 9420 h 10000"/>
                    <a:gd name="connsiteX4" fmla="*/ 0 w 10000"/>
                    <a:gd name="connsiteY4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0" y="10000"/>
                      </a:moveTo>
                      <a:lnTo>
                        <a:pt x="4068" y="580"/>
                      </a:lnTo>
                      <a:lnTo>
                        <a:pt x="10000" y="0"/>
                      </a:lnTo>
                      <a:lnTo>
                        <a:pt x="6831" y="9420"/>
                      </a:lnTo>
                      <a:lnTo>
                        <a:pt x="0" y="100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3" name="Rectangle 48">
                  <a:extLst>
                    <a:ext uri="{FF2B5EF4-FFF2-40B4-BE49-F238E27FC236}">
                      <a16:creationId xmlns:a16="http://schemas.microsoft.com/office/drawing/2014/main" id="{258C6E7A-61F0-4FD3-A633-4332B565B6C8}"/>
                    </a:ext>
                  </a:extLst>
                </p:cNvPr>
                <p:cNvSpPr/>
                <p:nvPr/>
              </p:nvSpPr>
              <p:spPr>
                <a:xfrm>
                  <a:off x="997153" y="1956941"/>
                  <a:ext cx="720080" cy="1368152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20466618" lon="2567695" rev="20598856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39" name="مستطيل 2">
                <a:extLst>
                  <a:ext uri="{FF2B5EF4-FFF2-40B4-BE49-F238E27FC236}">
                    <a16:creationId xmlns:a16="http://schemas.microsoft.com/office/drawing/2014/main" id="{C257F316-9B99-4CC7-A2D5-D29D179FC1D2}"/>
                  </a:ext>
                </a:extLst>
              </p:cNvPr>
              <p:cNvSpPr/>
              <p:nvPr/>
            </p:nvSpPr>
            <p:spPr>
              <a:xfrm>
                <a:off x="2096794" y="993047"/>
                <a:ext cx="8021813" cy="877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من خلال معرفة الأسئلة السابقة ومعرفة إجاباتها</a:t>
                </a:r>
                <a:r>
                  <a:rPr kumimoji="0" lang="ar-BH" sz="2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،</a:t>
                </a:r>
                <a:r>
                  <a:rPr kumimoji="0" lang="ar-SA" sz="2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</a:t>
                </a:r>
                <a:r>
                  <a:rPr lang="ar-SA" sz="26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                                       يمكن تلخيص أهمية العبادة في حياة المسلم فيما يأتي: </a:t>
                </a:r>
                <a:endParaRPr kumimoji="0" lang="ar-SA" sz="2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33" name="그룹 111">
              <a:extLst>
                <a:ext uri="{FF2B5EF4-FFF2-40B4-BE49-F238E27FC236}">
                  <a16:creationId xmlns:a16="http://schemas.microsoft.com/office/drawing/2014/main" id="{09A2E6AD-3416-4DC3-86C1-BBD10F55A81B}"/>
                </a:ext>
              </a:extLst>
            </p:cNvPr>
            <p:cNvGrpSpPr/>
            <p:nvPr/>
          </p:nvGrpSpPr>
          <p:grpSpPr>
            <a:xfrm>
              <a:off x="1148273" y="876771"/>
              <a:ext cx="1658143" cy="1260551"/>
              <a:chOff x="1103305" y="3694735"/>
              <a:chExt cx="1846545" cy="2808999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4" name="Flowchart: Data 6">
                <a:extLst>
                  <a:ext uri="{FF2B5EF4-FFF2-40B4-BE49-F238E27FC236}">
                    <a16:creationId xmlns:a16="http://schemas.microsoft.com/office/drawing/2014/main" id="{400134A0-DD94-4A23-9366-075690832938}"/>
                  </a:ext>
                </a:extLst>
              </p:cNvPr>
              <p:cNvSpPr/>
              <p:nvPr/>
            </p:nvSpPr>
            <p:spPr>
              <a:xfrm flipH="1">
                <a:off x="1994115" y="3796333"/>
                <a:ext cx="955735" cy="185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C5D19F33-D9B9-4AF2-99E5-120D8E9C1D39}"/>
                  </a:ext>
                </a:extLst>
              </p:cNvPr>
              <p:cNvSpPr/>
              <p:nvPr/>
            </p:nvSpPr>
            <p:spPr>
              <a:xfrm>
                <a:off x="1563229" y="3694735"/>
                <a:ext cx="812183" cy="2076767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6" name="Isosceles Triangle 42">
                <a:extLst>
                  <a:ext uri="{FF2B5EF4-FFF2-40B4-BE49-F238E27FC236}">
                    <a16:creationId xmlns:a16="http://schemas.microsoft.com/office/drawing/2014/main" id="{5CD50F9A-FBD4-4129-9E03-04D614B8AFA1}"/>
                  </a:ext>
                </a:extLst>
              </p:cNvPr>
              <p:cNvSpPr/>
              <p:nvPr/>
            </p:nvSpPr>
            <p:spPr>
              <a:xfrm rot="10800000">
                <a:off x="1103305" y="5584478"/>
                <a:ext cx="1325417" cy="919256"/>
              </a:xfrm>
              <a:prstGeom prst="triangle">
                <a:avLst>
                  <a:gd name="adj" fmla="val 50173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0" name="Rectangle: Rounded Corners 101">
            <a:extLst>
              <a:ext uri="{FF2B5EF4-FFF2-40B4-BE49-F238E27FC236}">
                <a16:creationId xmlns:a16="http://schemas.microsoft.com/office/drawing/2014/main" id="{8E9CC181-485A-4961-A22D-079E7F273726}"/>
              </a:ext>
            </a:extLst>
          </p:cNvPr>
          <p:cNvSpPr/>
          <p:nvPr/>
        </p:nvSpPr>
        <p:spPr>
          <a:xfrm>
            <a:off x="130317" y="76478"/>
            <a:ext cx="2097946" cy="4616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العبادة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دين 101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262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FB57EB5D-1E7F-43D7-BD2C-3CAA7DC423CB}"/>
              </a:ext>
            </a:extLst>
          </p:cNvPr>
          <p:cNvSpPr/>
          <p:nvPr/>
        </p:nvSpPr>
        <p:spPr>
          <a:xfrm>
            <a:off x="2802768" y="1191504"/>
            <a:ext cx="658646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ت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قبل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عبادة إل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ّا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إذا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توافر فيها شرطان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، ه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ما: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793EB08-87F1-4079-A7E5-809FB94274BF}"/>
              </a:ext>
            </a:extLst>
          </p:cNvPr>
          <p:cNvGrpSpPr/>
          <p:nvPr/>
        </p:nvGrpSpPr>
        <p:grpSpPr>
          <a:xfrm>
            <a:off x="6695267" y="113385"/>
            <a:ext cx="4667857" cy="792820"/>
            <a:chOff x="6777397" y="76055"/>
            <a:chExt cx="4667857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0" name="Rounded Rectangle 1032">
              <a:extLst>
                <a:ext uri="{FF2B5EF4-FFF2-40B4-BE49-F238E27FC236}">
                  <a16:creationId xmlns:a16="http://schemas.microsoft.com/office/drawing/2014/main" id="{08ABE111-A3CD-4DE2-98AD-27B6AA8AC215}"/>
                </a:ext>
              </a:extLst>
            </p:cNvPr>
            <p:cNvSpPr/>
            <p:nvPr/>
          </p:nvSpPr>
          <p:spPr>
            <a:xfrm flipH="1">
              <a:off x="6777397" y="87360"/>
              <a:ext cx="4667857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       شروط العبادة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81" name="Rounded Rectangle 1032">
              <a:extLst>
                <a:ext uri="{FF2B5EF4-FFF2-40B4-BE49-F238E27FC236}">
                  <a16:creationId xmlns:a16="http://schemas.microsoft.com/office/drawing/2014/main" id="{159A3124-F64B-40BF-B331-B3B678C1BF6B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104" name="Star: 24 Points 103">
              <a:extLst>
                <a:ext uri="{FF2B5EF4-FFF2-40B4-BE49-F238E27FC236}">
                  <a16:creationId xmlns:a16="http://schemas.microsoft.com/office/drawing/2014/main" id="{F3937D9F-A4C5-4556-B36D-FFB37154E82A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0" name="Group 336">
            <a:extLst>
              <a:ext uri="{FF2B5EF4-FFF2-40B4-BE49-F238E27FC236}">
                <a16:creationId xmlns:a16="http://schemas.microsoft.com/office/drawing/2014/main" id="{703AD13B-4120-49FB-9423-B8294DD7F797}"/>
              </a:ext>
            </a:extLst>
          </p:cNvPr>
          <p:cNvGrpSpPr/>
          <p:nvPr/>
        </p:nvGrpSpPr>
        <p:grpSpPr>
          <a:xfrm>
            <a:off x="8960797" y="2251683"/>
            <a:ext cx="3006614" cy="1004257"/>
            <a:chOff x="1822736" y="2564905"/>
            <a:chExt cx="2121372" cy="141580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1" name="Rounded Rectangle 57">
              <a:extLst>
                <a:ext uri="{FF2B5EF4-FFF2-40B4-BE49-F238E27FC236}">
                  <a16:creationId xmlns:a16="http://schemas.microsoft.com/office/drawing/2014/main" id="{6C9505CA-2C66-4771-B191-DF791B1C9559}"/>
                </a:ext>
              </a:extLst>
            </p:cNvPr>
            <p:cNvSpPr/>
            <p:nvPr/>
          </p:nvSpPr>
          <p:spPr>
            <a:xfrm>
              <a:off x="1822736" y="2564905"/>
              <a:ext cx="2121372" cy="1415808"/>
            </a:xfrm>
            <a:prstGeom prst="roundRect">
              <a:avLst>
                <a:gd name="adj" fmla="val 1078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</a:t>
              </a: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الإخلاص لله</a:t>
              </a:r>
              <a:r>
                <a:rPr kumimoji="0" lang="ar-B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</a:t>
              </a:r>
              <a:r>
                <a:rPr kumimoji="0" lang="ar-B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  <a:sym typeface="AGA Arabesque" panose="05010101010101010101" pitchFamily="2" charset="2"/>
                </a:rPr>
                <a:t></a:t>
              </a:r>
              <a:endPara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22" name="Rounded Rectangle 9">
              <a:extLst>
                <a:ext uri="{FF2B5EF4-FFF2-40B4-BE49-F238E27FC236}">
                  <a16:creationId xmlns:a16="http://schemas.microsoft.com/office/drawing/2014/main" id="{7350F819-EE8D-4388-81D0-DCF71E4B2058}"/>
                </a:ext>
              </a:extLst>
            </p:cNvPr>
            <p:cNvSpPr/>
            <p:nvPr/>
          </p:nvSpPr>
          <p:spPr>
            <a:xfrm flipH="1">
              <a:off x="1843733" y="2575648"/>
              <a:ext cx="1145021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4" name="Right Arrow 16">
            <a:extLst>
              <a:ext uri="{FF2B5EF4-FFF2-40B4-BE49-F238E27FC236}">
                <a16:creationId xmlns:a16="http://schemas.microsoft.com/office/drawing/2014/main" id="{A7FE1BA9-B131-4F5F-B743-9C85039476C7}"/>
              </a:ext>
            </a:extLst>
          </p:cNvPr>
          <p:cNvSpPr/>
          <p:nvPr/>
        </p:nvSpPr>
        <p:spPr>
          <a:xfrm rot="10800000">
            <a:off x="8346874" y="2337893"/>
            <a:ext cx="568993" cy="809937"/>
          </a:xfrm>
          <a:prstGeom prst="rightArrow">
            <a:avLst>
              <a:gd name="adj1" fmla="val 63870"/>
              <a:gd name="adj2" fmla="val 59388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akkal Majalla" panose="02000000000000000000" pitchFamily="2" charset="-78"/>
              <a:ea typeface="맑은 고딕" panose="020B0503020000020004" pitchFamily="34" charset="-127"/>
              <a:cs typeface="Sakkal Majalla" panose="02000000000000000000" pitchFamily="2" charset="-78"/>
            </a:endParaRPr>
          </a:p>
        </p:txBody>
      </p:sp>
      <p:sp>
        <p:nvSpPr>
          <p:cNvPr id="28" name="Right Arrow 16">
            <a:extLst>
              <a:ext uri="{FF2B5EF4-FFF2-40B4-BE49-F238E27FC236}">
                <a16:creationId xmlns:a16="http://schemas.microsoft.com/office/drawing/2014/main" id="{18C41462-B297-49D9-9F4D-AA2B1207C5F3}"/>
              </a:ext>
            </a:extLst>
          </p:cNvPr>
          <p:cNvSpPr/>
          <p:nvPr/>
        </p:nvSpPr>
        <p:spPr>
          <a:xfrm rot="10800000">
            <a:off x="8362373" y="3966321"/>
            <a:ext cx="568995" cy="809935"/>
          </a:xfrm>
          <a:prstGeom prst="rightArrow">
            <a:avLst>
              <a:gd name="adj1" fmla="val 63870"/>
              <a:gd name="adj2" fmla="val 59388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akkal Majalla" panose="02000000000000000000" pitchFamily="2" charset="-78"/>
              <a:ea typeface="맑은 고딕" panose="020B0503020000020004" pitchFamily="34" charset="-127"/>
              <a:cs typeface="Sakkal Majalla" panose="02000000000000000000" pitchFamily="2" charset="-78"/>
            </a:endParaRPr>
          </a:p>
        </p:txBody>
      </p:sp>
      <p:grpSp>
        <p:nvGrpSpPr>
          <p:cNvPr id="25" name="Group 336">
            <a:extLst>
              <a:ext uri="{FF2B5EF4-FFF2-40B4-BE49-F238E27FC236}">
                <a16:creationId xmlns:a16="http://schemas.microsoft.com/office/drawing/2014/main" id="{B96C130A-CCBC-4B04-BD39-935B8344B4E6}"/>
              </a:ext>
            </a:extLst>
          </p:cNvPr>
          <p:cNvGrpSpPr/>
          <p:nvPr/>
        </p:nvGrpSpPr>
        <p:grpSpPr>
          <a:xfrm>
            <a:off x="8960797" y="3869161"/>
            <a:ext cx="3006614" cy="1004257"/>
            <a:chOff x="1822736" y="2564904"/>
            <a:chExt cx="2121372" cy="1415809"/>
          </a:xfrm>
        </p:grpSpPr>
        <p:sp>
          <p:nvSpPr>
            <p:cNvPr id="26" name="Rounded Rectangle 57">
              <a:extLst>
                <a:ext uri="{FF2B5EF4-FFF2-40B4-BE49-F238E27FC236}">
                  <a16:creationId xmlns:a16="http://schemas.microsoft.com/office/drawing/2014/main" id="{E79E7CEA-96C8-4FDB-B501-6536A5566A88}"/>
                </a:ext>
              </a:extLst>
            </p:cNvPr>
            <p:cNvSpPr/>
            <p:nvPr/>
          </p:nvSpPr>
          <p:spPr>
            <a:xfrm>
              <a:off x="1822736" y="2564904"/>
              <a:ext cx="2121372" cy="1415808"/>
            </a:xfrm>
            <a:prstGeom prst="roundRect">
              <a:avLst>
                <a:gd name="adj" fmla="val 1078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Low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</a:t>
              </a: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اتباع</a:t>
              </a:r>
              <a:r>
                <a:rPr kumimoji="0" lang="ar-B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ُ</a:t>
              </a: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هَدْيِ النبيّ</a:t>
              </a:r>
              <a:r>
                <a:rPr kumimoji="0" lang="ar-B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</a:t>
              </a:r>
              <a:r>
                <a:rPr kumimoji="0" lang="ar-B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  <a:sym typeface="AGA Arabesque" panose="05010101010101010101" pitchFamily="2" charset="2"/>
                </a:rPr>
                <a:t></a:t>
              </a: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 </a:t>
              </a:r>
              <a:endPara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27" name="Rounded Rectangle 9">
              <a:extLst>
                <a:ext uri="{FF2B5EF4-FFF2-40B4-BE49-F238E27FC236}">
                  <a16:creationId xmlns:a16="http://schemas.microsoft.com/office/drawing/2014/main" id="{9F7ED59E-372A-4478-B0D0-843651B58B1F}"/>
                </a:ext>
              </a:extLst>
            </p:cNvPr>
            <p:cNvSpPr/>
            <p:nvPr/>
          </p:nvSpPr>
          <p:spPr>
            <a:xfrm flipH="1">
              <a:off x="1843733" y="2575648"/>
              <a:ext cx="1145021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2" name="Group 54">
            <a:extLst>
              <a:ext uri="{FF2B5EF4-FFF2-40B4-BE49-F238E27FC236}">
                <a16:creationId xmlns:a16="http://schemas.microsoft.com/office/drawing/2014/main" id="{F53A69C2-1E76-4C53-AC82-02527CD9DE15}"/>
              </a:ext>
            </a:extLst>
          </p:cNvPr>
          <p:cNvGrpSpPr/>
          <p:nvPr/>
        </p:nvGrpSpPr>
        <p:grpSpPr>
          <a:xfrm rot="5400000">
            <a:off x="3657082" y="392469"/>
            <a:ext cx="1291682" cy="7957639"/>
            <a:chOff x="6658421" y="2752816"/>
            <a:chExt cx="1732384" cy="2988000"/>
          </a:xfrm>
        </p:grpSpPr>
        <p:sp>
          <p:nvSpPr>
            <p:cNvPr id="53" name="Rounded Rectangle 25">
              <a:extLst>
                <a:ext uri="{FF2B5EF4-FFF2-40B4-BE49-F238E27FC236}">
                  <a16:creationId xmlns:a16="http://schemas.microsoft.com/office/drawing/2014/main" id="{E414FC49-1537-48DD-90C2-96BE611BDED4}"/>
                </a:ext>
              </a:extLst>
            </p:cNvPr>
            <p:cNvSpPr/>
            <p:nvPr/>
          </p:nvSpPr>
          <p:spPr>
            <a:xfrm>
              <a:off x="6808257" y="2752816"/>
              <a:ext cx="1440160" cy="543177"/>
            </a:xfrm>
            <a:prstGeom prst="roundRect">
              <a:avLst>
                <a:gd name="adj" fmla="val 806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4" name="Rounded Rectangle 5">
              <a:extLst>
                <a:ext uri="{FF2B5EF4-FFF2-40B4-BE49-F238E27FC236}">
                  <a16:creationId xmlns:a16="http://schemas.microsoft.com/office/drawing/2014/main" id="{CFD49CD7-8520-4F2D-B904-5B77212D31CA}"/>
                </a:ext>
              </a:extLst>
            </p:cNvPr>
            <p:cNvSpPr/>
            <p:nvPr/>
          </p:nvSpPr>
          <p:spPr>
            <a:xfrm>
              <a:off x="6658421" y="2752816"/>
              <a:ext cx="1732384" cy="2988000"/>
            </a:xfrm>
            <a:custGeom>
              <a:avLst/>
              <a:gdLst/>
              <a:ahLst/>
              <a:cxnLst/>
              <a:rect l="l" t="t" r="r" b="b"/>
              <a:pathLst>
                <a:path w="1732384" h="3096340">
                  <a:moveTo>
                    <a:pt x="85738" y="0"/>
                  </a:moveTo>
                  <a:lnTo>
                    <a:pt x="432048" y="0"/>
                  </a:lnTo>
                  <a:cubicBezTo>
                    <a:pt x="432048" y="238614"/>
                    <a:pt x="625482" y="432048"/>
                    <a:pt x="864096" y="432048"/>
                  </a:cubicBezTo>
                  <a:cubicBezTo>
                    <a:pt x="1102710" y="432048"/>
                    <a:pt x="1296144" y="238614"/>
                    <a:pt x="1296144" y="0"/>
                  </a:cubicBezTo>
                  <a:lnTo>
                    <a:pt x="1642454" y="0"/>
                  </a:lnTo>
                  <a:cubicBezTo>
                    <a:pt x="1689806" y="0"/>
                    <a:pt x="1728192" y="38386"/>
                    <a:pt x="1728192" y="85738"/>
                  </a:cubicBezTo>
                  <a:lnTo>
                    <a:pt x="1728192" y="721059"/>
                  </a:lnTo>
                  <a:cubicBezTo>
                    <a:pt x="1731471" y="727431"/>
                    <a:pt x="1732384" y="734520"/>
                    <a:pt x="1732384" y="741823"/>
                  </a:cubicBezTo>
                  <a:lnTo>
                    <a:pt x="1732384" y="2218518"/>
                  </a:lnTo>
                  <a:lnTo>
                    <a:pt x="1728192" y="2239282"/>
                  </a:lnTo>
                  <a:lnTo>
                    <a:pt x="1728192" y="3010602"/>
                  </a:lnTo>
                  <a:cubicBezTo>
                    <a:pt x="1728192" y="3057954"/>
                    <a:pt x="1689806" y="3096340"/>
                    <a:pt x="1642454" y="3096340"/>
                  </a:cubicBezTo>
                  <a:lnTo>
                    <a:pt x="85738" y="3096340"/>
                  </a:lnTo>
                  <a:cubicBezTo>
                    <a:pt x="38386" y="3096340"/>
                    <a:pt x="0" y="3057954"/>
                    <a:pt x="0" y="3010602"/>
                  </a:cubicBezTo>
                  <a:lnTo>
                    <a:pt x="0" y="1562433"/>
                  </a:lnTo>
                  <a:lnTo>
                    <a:pt x="0" y="1533907"/>
                  </a:lnTo>
                  <a:lnTo>
                    <a:pt x="0" y="85738"/>
                  </a:lnTo>
                  <a:cubicBezTo>
                    <a:pt x="0" y="38386"/>
                    <a:pt x="38386" y="0"/>
                    <a:pt x="857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6" name="Group 54">
            <a:extLst>
              <a:ext uri="{FF2B5EF4-FFF2-40B4-BE49-F238E27FC236}">
                <a16:creationId xmlns:a16="http://schemas.microsoft.com/office/drawing/2014/main" id="{762AAAC8-9191-4A99-9A36-75F73E8552EB}"/>
              </a:ext>
            </a:extLst>
          </p:cNvPr>
          <p:cNvGrpSpPr/>
          <p:nvPr/>
        </p:nvGrpSpPr>
        <p:grpSpPr>
          <a:xfrm rot="5400000">
            <a:off x="3657080" y="-1219921"/>
            <a:ext cx="1291683" cy="7957641"/>
            <a:chOff x="6658421" y="2752816"/>
            <a:chExt cx="1732384" cy="2988000"/>
          </a:xfrm>
        </p:grpSpPr>
        <p:sp>
          <p:nvSpPr>
            <p:cNvPr id="57" name="Rounded Rectangle 25">
              <a:extLst>
                <a:ext uri="{FF2B5EF4-FFF2-40B4-BE49-F238E27FC236}">
                  <a16:creationId xmlns:a16="http://schemas.microsoft.com/office/drawing/2014/main" id="{3E16D7EE-964D-4A83-89D8-2F46F9EAD1DA}"/>
                </a:ext>
              </a:extLst>
            </p:cNvPr>
            <p:cNvSpPr/>
            <p:nvPr/>
          </p:nvSpPr>
          <p:spPr>
            <a:xfrm>
              <a:off x="6872065" y="2752816"/>
              <a:ext cx="1440160" cy="749705"/>
            </a:xfrm>
            <a:prstGeom prst="roundRect">
              <a:avLst>
                <a:gd name="adj" fmla="val 806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id="{5E653479-093B-454A-9866-F1FBF973400F}"/>
                </a:ext>
              </a:extLst>
            </p:cNvPr>
            <p:cNvSpPr/>
            <p:nvPr/>
          </p:nvSpPr>
          <p:spPr>
            <a:xfrm>
              <a:off x="6658421" y="2752816"/>
              <a:ext cx="1732384" cy="2988000"/>
            </a:xfrm>
            <a:custGeom>
              <a:avLst/>
              <a:gdLst/>
              <a:ahLst/>
              <a:cxnLst/>
              <a:rect l="l" t="t" r="r" b="b"/>
              <a:pathLst>
                <a:path w="1732384" h="3096340">
                  <a:moveTo>
                    <a:pt x="85738" y="0"/>
                  </a:moveTo>
                  <a:lnTo>
                    <a:pt x="432048" y="0"/>
                  </a:lnTo>
                  <a:cubicBezTo>
                    <a:pt x="432048" y="238614"/>
                    <a:pt x="625482" y="432048"/>
                    <a:pt x="864096" y="432048"/>
                  </a:cubicBezTo>
                  <a:cubicBezTo>
                    <a:pt x="1102710" y="432048"/>
                    <a:pt x="1296144" y="238614"/>
                    <a:pt x="1296144" y="0"/>
                  </a:cubicBezTo>
                  <a:lnTo>
                    <a:pt x="1642454" y="0"/>
                  </a:lnTo>
                  <a:cubicBezTo>
                    <a:pt x="1689806" y="0"/>
                    <a:pt x="1728192" y="38386"/>
                    <a:pt x="1728192" y="85738"/>
                  </a:cubicBezTo>
                  <a:lnTo>
                    <a:pt x="1728192" y="721059"/>
                  </a:lnTo>
                  <a:cubicBezTo>
                    <a:pt x="1731471" y="727431"/>
                    <a:pt x="1732384" y="734520"/>
                    <a:pt x="1732384" y="741823"/>
                  </a:cubicBezTo>
                  <a:lnTo>
                    <a:pt x="1732384" y="2218518"/>
                  </a:lnTo>
                  <a:lnTo>
                    <a:pt x="1728192" y="2239282"/>
                  </a:lnTo>
                  <a:lnTo>
                    <a:pt x="1728192" y="3010602"/>
                  </a:lnTo>
                  <a:cubicBezTo>
                    <a:pt x="1728192" y="3057954"/>
                    <a:pt x="1689806" y="3096340"/>
                    <a:pt x="1642454" y="3096340"/>
                  </a:cubicBezTo>
                  <a:lnTo>
                    <a:pt x="85738" y="3096340"/>
                  </a:lnTo>
                  <a:cubicBezTo>
                    <a:pt x="38386" y="3096340"/>
                    <a:pt x="0" y="3057954"/>
                    <a:pt x="0" y="3010602"/>
                  </a:cubicBezTo>
                  <a:lnTo>
                    <a:pt x="0" y="1562433"/>
                  </a:lnTo>
                  <a:lnTo>
                    <a:pt x="0" y="1533907"/>
                  </a:lnTo>
                  <a:lnTo>
                    <a:pt x="0" y="85738"/>
                  </a:lnTo>
                  <a:cubicBezTo>
                    <a:pt x="0" y="38386"/>
                    <a:pt x="38386" y="0"/>
                    <a:pt x="857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7C3F5F8-E9B7-48BB-BB37-F4FB38534887}"/>
              </a:ext>
            </a:extLst>
          </p:cNvPr>
          <p:cNvSpPr/>
          <p:nvPr/>
        </p:nvSpPr>
        <p:spPr>
          <a:xfrm>
            <a:off x="324101" y="2130587"/>
            <a:ext cx="6846719" cy="1264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spcAft>
                <a:spcPts val="500"/>
              </a:spcAft>
            </a:pP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قال تعالى: ﴿ </a:t>
            </a:r>
            <a:r>
              <a:rPr lang="ar-SA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وَمَا أُمِرُوا إِلَّا لِيَعْبُدُوا اللَّهَ مُخْلِصِينَ لَهُ الدِّينَ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﴾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البينة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/5).</a:t>
            </a:r>
            <a:endParaRPr lang="ar-SA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/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قال رسول الله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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: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"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إنَّما الأعْمالُ بالنِّيّاتِ، وإنَّما لِكُلِّ امْرِئٍ ما نَوَى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"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lvl="0" algn="r" rtl="1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               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رواه البخاري ومسلم).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E77D12-59DA-419B-A153-5D6C1F62660C}"/>
              </a:ext>
            </a:extLst>
          </p:cNvPr>
          <p:cNvSpPr/>
          <p:nvPr/>
        </p:nvSpPr>
        <p:spPr>
          <a:xfrm>
            <a:off x="324102" y="3817292"/>
            <a:ext cx="684671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قال رسول الله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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"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مَن أحدَث في أمرِنا هذا ما ليس منه فهو رَدٌّ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"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(رواه البخاري ومسلم)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وفي  رواية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"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مَن عَمِل عملًا ليس عليه </a:t>
            </a:r>
            <a:r>
              <a:rPr lang="ar-BH" sz="24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أمرُنا 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فهو رَدٌّ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".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(رواه مسلم).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ounded Rectangle 12">
            <a:extLst>
              <a:ext uri="{FF2B5EF4-FFF2-40B4-BE49-F238E27FC236}">
                <a16:creationId xmlns:a16="http://schemas.microsoft.com/office/drawing/2014/main" id="{3D56568D-E9C6-438F-9A72-E86BDDAE9F98}"/>
              </a:ext>
            </a:extLst>
          </p:cNvPr>
          <p:cNvSpPr/>
          <p:nvPr/>
        </p:nvSpPr>
        <p:spPr>
          <a:xfrm flipH="1">
            <a:off x="525673" y="5584675"/>
            <a:ext cx="11140653" cy="791397"/>
          </a:xfrm>
          <a:prstGeom prst="roundRect">
            <a:avLst>
              <a:gd name="adj" fmla="val 7585"/>
            </a:avLst>
          </a:prstGeom>
          <a:solidFill>
            <a:schemeClr val="accent6">
              <a:lumMod val="20000"/>
              <a:lumOff val="80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هذين الشرطين قوله تعالى: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﴿</a:t>
            </a:r>
            <a:r>
              <a:rPr lang="ar-SA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فَمَن كَانَ يَرْجُو لِقَاءَ رَبِّهِ فَلْيَعْمَلْ عَمَلًا صَالِحًا وَلَا يُشْرِكْ بِعِبَادَةِ رَبِّهِ أَحَدًا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﴾.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الكهف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BH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en-US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: Rounded Corners 101">
            <a:extLst>
              <a:ext uri="{FF2B5EF4-FFF2-40B4-BE49-F238E27FC236}">
                <a16:creationId xmlns:a16="http://schemas.microsoft.com/office/drawing/2014/main" id="{8E9CC181-485A-4961-A22D-079E7F273726}"/>
              </a:ext>
            </a:extLst>
          </p:cNvPr>
          <p:cNvSpPr/>
          <p:nvPr/>
        </p:nvSpPr>
        <p:spPr>
          <a:xfrm>
            <a:off x="130317" y="76478"/>
            <a:ext cx="2097946" cy="4616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العبادة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دين 101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7000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24" grpId="0" animBg="1"/>
      <p:bldP spid="28" grpId="0" animBg="1"/>
      <p:bldP spid="2" grpId="0"/>
      <p:bldP spid="3" grpId="0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07F9A73-C1CB-4791-B49B-F46F9C279672}"/>
              </a:ext>
            </a:extLst>
          </p:cNvPr>
          <p:cNvGrpSpPr/>
          <p:nvPr/>
        </p:nvGrpSpPr>
        <p:grpSpPr>
          <a:xfrm>
            <a:off x="7005233" y="80740"/>
            <a:ext cx="4768386" cy="792820"/>
            <a:chOff x="6676868" y="76055"/>
            <a:chExt cx="4768386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Rounded Rectangle 1032">
              <a:extLst>
                <a:ext uri="{FF2B5EF4-FFF2-40B4-BE49-F238E27FC236}">
                  <a16:creationId xmlns:a16="http://schemas.microsoft.com/office/drawing/2014/main" id="{C28D560F-14C0-483C-9F25-8FED668E467D}"/>
                </a:ext>
              </a:extLst>
            </p:cNvPr>
            <p:cNvSpPr/>
            <p:nvPr/>
          </p:nvSpPr>
          <p:spPr>
            <a:xfrm flipH="1">
              <a:off x="6676868" y="87360"/>
              <a:ext cx="4768386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altLang="ko-KR" sz="36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      شروط العبادة </a:t>
              </a: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6" name="Rounded Rectangle 1032">
              <a:extLst>
                <a:ext uri="{FF2B5EF4-FFF2-40B4-BE49-F238E27FC236}">
                  <a16:creationId xmlns:a16="http://schemas.microsoft.com/office/drawing/2014/main" id="{7B763B0B-94FC-41DE-9D2A-00F3E809A600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7" name="Star: 24 Points 6">
              <a:extLst>
                <a:ext uri="{FF2B5EF4-FFF2-40B4-BE49-F238E27FC236}">
                  <a16:creationId xmlns:a16="http://schemas.microsoft.com/office/drawing/2014/main" id="{406F161A-0157-4C66-AF89-84F44E9AC31D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8" name="Plaque 17">
            <a:extLst>
              <a:ext uri="{FF2B5EF4-FFF2-40B4-BE49-F238E27FC236}">
                <a16:creationId xmlns:a16="http://schemas.microsoft.com/office/drawing/2014/main" id="{8A9C84C1-E988-4133-AF99-AB479044005E}"/>
              </a:ext>
            </a:extLst>
          </p:cNvPr>
          <p:cNvSpPr/>
          <p:nvPr/>
        </p:nvSpPr>
        <p:spPr>
          <a:xfrm>
            <a:off x="3086781" y="284666"/>
            <a:ext cx="1453615" cy="613111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نشاط 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Plaque 18">
            <a:extLst>
              <a:ext uri="{FF2B5EF4-FFF2-40B4-BE49-F238E27FC236}">
                <a16:creationId xmlns:a16="http://schemas.microsoft.com/office/drawing/2014/main" id="{9E487C19-A156-4C12-A34C-494C401AD2B6}"/>
              </a:ext>
            </a:extLst>
          </p:cNvPr>
          <p:cNvSpPr/>
          <p:nvPr/>
        </p:nvSpPr>
        <p:spPr>
          <a:xfrm>
            <a:off x="3086780" y="280482"/>
            <a:ext cx="1453615" cy="613111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الإجابة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EF9866-605C-4BD6-8738-E55E97E05504}"/>
              </a:ext>
            </a:extLst>
          </p:cNvPr>
          <p:cNvGrpSpPr/>
          <p:nvPr/>
        </p:nvGrpSpPr>
        <p:grpSpPr>
          <a:xfrm>
            <a:off x="386584" y="1220009"/>
            <a:ext cx="11557515" cy="2702150"/>
            <a:chOff x="-9528" y="1103175"/>
            <a:chExt cx="11557515" cy="2702150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0603472-349E-4E76-AF64-96B6C1B278AD}"/>
                </a:ext>
              </a:extLst>
            </p:cNvPr>
            <p:cNvGrpSpPr/>
            <p:nvPr/>
          </p:nvGrpSpPr>
          <p:grpSpPr>
            <a:xfrm>
              <a:off x="-9528" y="1485449"/>
              <a:ext cx="11391651" cy="2319876"/>
              <a:chOff x="-9528" y="1485449"/>
              <a:chExt cx="11391651" cy="2319876"/>
            </a:xfrm>
          </p:grpSpPr>
          <p:grpSp>
            <p:nvGrpSpPr>
              <p:cNvPr id="9" name="Group 336">
                <a:extLst>
                  <a:ext uri="{FF2B5EF4-FFF2-40B4-BE49-F238E27FC236}">
                    <a16:creationId xmlns:a16="http://schemas.microsoft.com/office/drawing/2014/main" id="{69864199-47EB-472C-88FC-8A9841C599D0}"/>
                  </a:ext>
                </a:extLst>
              </p:cNvPr>
              <p:cNvGrpSpPr/>
              <p:nvPr/>
            </p:nvGrpSpPr>
            <p:grpSpPr>
              <a:xfrm>
                <a:off x="9128421" y="1485449"/>
                <a:ext cx="2253702" cy="2319876"/>
                <a:chOff x="2805004" y="2564903"/>
                <a:chExt cx="987869" cy="1415810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10" name="Rounded Rectangle 57">
                  <a:extLst>
                    <a:ext uri="{FF2B5EF4-FFF2-40B4-BE49-F238E27FC236}">
                      <a16:creationId xmlns:a16="http://schemas.microsoft.com/office/drawing/2014/main" id="{A95C7A32-7CF2-49E6-AC49-9D8EB35C509F}"/>
                    </a:ext>
                  </a:extLst>
                </p:cNvPr>
                <p:cNvSpPr/>
                <p:nvPr/>
              </p:nvSpPr>
              <p:spPr>
                <a:xfrm>
                  <a:off x="2805004" y="2564904"/>
                  <a:ext cx="987869" cy="1415808"/>
                </a:xfrm>
                <a:prstGeom prst="roundRect">
                  <a:avLst>
                    <a:gd name="adj" fmla="val 10788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1" name="Rounded Rectangle 9">
                  <a:extLst>
                    <a:ext uri="{FF2B5EF4-FFF2-40B4-BE49-F238E27FC236}">
                      <a16:creationId xmlns:a16="http://schemas.microsoft.com/office/drawing/2014/main" id="{2FA4467F-528B-420C-ABD3-A1C68BFA2B42}"/>
                    </a:ext>
                  </a:extLst>
                </p:cNvPr>
                <p:cNvSpPr/>
                <p:nvPr/>
              </p:nvSpPr>
              <p:spPr>
                <a:xfrm flipH="1">
                  <a:off x="2805004" y="2564903"/>
                  <a:ext cx="555821" cy="1415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775" h="1405065">
                      <a:moveTo>
                        <a:pt x="1473249" y="0"/>
                      </a:moveTo>
                      <a:cubicBezTo>
                        <a:pt x="1531558" y="20642"/>
                        <a:pt x="1572775" y="76505"/>
                        <a:pt x="1572775" y="141994"/>
                      </a:cubicBezTo>
                      <a:lnTo>
                        <a:pt x="1572775" y="1252328"/>
                      </a:lnTo>
                      <a:cubicBezTo>
                        <a:pt x="1572775" y="1336682"/>
                        <a:pt x="1504392" y="1405065"/>
                        <a:pt x="1420038" y="1405065"/>
                      </a:cubicBezTo>
                      <a:lnTo>
                        <a:pt x="0" y="1405065"/>
                      </a:lnTo>
                      <a:cubicBezTo>
                        <a:pt x="768941" y="1317621"/>
                        <a:pt x="1379064" y="735374"/>
                        <a:pt x="1473249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13" name="مستطيل 1">
                <a:extLst>
                  <a:ext uri="{FF2B5EF4-FFF2-40B4-BE49-F238E27FC236}">
                    <a16:creationId xmlns:a16="http://schemas.microsoft.com/office/drawing/2014/main" id="{991632E6-BC8B-4C4D-9AD6-6826CED8B066}"/>
                  </a:ext>
                </a:extLst>
              </p:cNvPr>
              <p:cNvSpPr/>
              <p:nvPr/>
            </p:nvSpPr>
            <p:spPr>
              <a:xfrm>
                <a:off x="9171097" y="1864836"/>
                <a:ext cx="221102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BH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اي</a:t>
                </a:r>
                <a:r>
                  <a:rPr lang="ar-SA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 بمثالين لعبادة</a:t>
                </a:r>
                <a:r>
                  <a:rPr lang="ar-BH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SA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الح</a:t>
                </a:r>
                <a:r>
                  <a:rPr lang="ar-BH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ج، </a:t>
                </a:r>
                <a:r>
                  <a:rPr lang="ar-SA" sz="2400" b="1" dirty="0" err="1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توض</a:t>
                </a:r>
                <a:r>
                  <a:rPr lang="ar-BH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ّ</a:t>
                </a:r>
                <a:r>
                  <a:rPr lang="ar-SA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ح فيه</a:t>
                </a:r>
                <a:r>
                  <a:rPr lang="ar-BH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ما</a:t>
                </a:r>
                <a:r>
                  <a:rPr lang="ar-SA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عدم </a:t>
                </a:r>
                <a:r>
                  <a:rPr lang="ar-SA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تحق</a:t>
                </a:r>
                <a:r>
                  <a:rPr lang="ar-BH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ّ</a:t>
                </a:r>
                <a:r>
                  <a:rPr lang="ar-SA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ق شرطي قبول</a:t>
                </a:r>
                <a:r>
                  <a:rPr lang="ar-BH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العبادة.</a:t>
                </a:r>
                <a:endParaRPr lang="ar-BH" sz="24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2" name="Rectangle 297">
                <a:extLst>
                  <a:ext uri="{FF2B5EF4-FFF2-40B4-BE49-F238E27FC236}">
                    <a16:creationId xmlns:a16="http://schemas.microsoft.com/office/drawing/2014/main" id="{DA50C27A-BE04-448D-AC9E-13137FD08854}"/>
                  </a:ext>
                </a:extLst>
              </p:cNvPr>
              <p:cNvSpPr/>
              <p:nvPr/>
            </p:nvSpPr>
            <p:spPr>
              <a:xfrm>
                <a:off x="-9528" y="1755275"/>
                <a:ext cx="9090412" cy="17775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- المثال الأول :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..................................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........................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.....................................................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.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.........</a:t>
                </a:r>
                <a:endPara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endParaRPr>
              </a:p>
              <a:p>
                <a:pPr marL="1379538" marR="0" lvl="0" algn="just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.............................................................................................................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.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..........</a:t>
                </a:r>
              </a:p>
              <a:p>
                <a:pPr algn="just" rtl="1"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-  المثال الثاني: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..................................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........................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..............................................................</a:t>
                </a:r>
              </a:p>
              <a:p>
                <a:pPr marL="1379538" marR="0" lvl="0" algn="just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..................................</a:t>
                </a:r>
                <a:r>
                  <a:rPr lang="ar-BH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........................</a:t>
                </a: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..............................................................</a:t>
                </a:r>
                <a:endPara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77" name="Star: 24 Points 76">
              <a:extLst>
                <a:ext uri="{FF2B5EF4-FFF2-40B4-BE49-F238E27FC236}">
                  <a16:creationId xmlns:a16="http://schemas.microsoft.com/office/drawing/2014/main" id="{C1107CEB-E0DE-4873-9AAF-0E6ABE1F3FEE}"/>
                </a:ext>
              </a:extLst>
            </p:cNvPr>
            <p:cNvSpPr/>
            <p:nvPr/>
          </p:nvSpPr>
          <p:spPr>
            <a:xfrm>
              <a:off x="10927180" y="1103175"/>
              <a:ext cx="620807" cy="631442"/>
            </a:xfrm>
            <a:prstGeom prst="star24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3C3FA31-F81E-421C-B661-5E6A82B5AFE5}"/>
              </a:ext>
            </a:extLst>
          </p:cNvPr>
          <p:cNvGrpSpPr/>
          <p:nvPr/>
        </p:nvGrpSpPr>
        <p:grpSpPr>
          <a:xfrm>
            <a:off x="344152" y="4177400"/>
            <a:ext cx="11599947" cy="1778781"/>
            <a:chOff x="237654" y="4086663"/>
            <a:chExt cx="11599947" cy="1778781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C1A762E-EE41-439F-A4B5-66662DCC15C0}"/>
                </a:ext>
              </a:extLst>
            </p:cNvPr>
            <p:cNvGrpSpPr/>
            <p:nvPr/>
          </p:nvGrpSpPr>
          <p:grpSpPr>
            <a:xfrm>
              <a:off x="237654" y="4438856"/>
              <a:ext cx="11429469" cy="1426588"/>
              <a:chOff x="237654" y="4438856"/>
              <a:chExt cx="11429469" cy="1426588"/>
            </a:xfrm>
          </p:grpSpPr>
          <p:grpSp>
            <p:nvGrpSpPr>
              <p:cNvPr id="56" name="Group 336">
                <a:extLst>
                  <a:ext uri="{FF2B5EF4-FFF2-40B4-BE49-F238E27FC236}">
                    <a16:creationId xmlns:a16="http://schemas.microsoft.com/office/drawing/2014/main" id="{21D26D4C-A582-4CED-A1CB-B28318F504DC}"/>
                  </a:ext>
                </a:extLst>
              </p:cNvPr>
              <p:cNvGrpSpPr/>
              <p:nvPr/>
            </p:nvGrpSpPr>
            <p:grpSpPr>
              <a:xfrm>
                <a:off x="9411060" y="4438856"/>
                <a:ext cx="2256063" cy="1426588"/>
                <a:chOff x="2905910" y="2564904"/>
                <a:chExt cx="1015209" cy="1415809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57" name="Rounded Rectangle 57">
                  <a:extLst>
                    <a:ext uri="{FF2B5EF4-FFF2-40B4-BE49-F238E27FC236}">
                      <a16:creationId xmlns:a16="http://schemas.microsoft.com/office/drawing/2014/main" id="{6240338B-F84D-4C21-8C9F-4BFEBE83D4C6}"/>
                    </a:ext>
                  </a:extLst>
                </p:cNvPr>
                <p:cNvSpPr/>
                <p:nvPr/>
              </p:nvSpPr>
              <p:spPr>
                <a:xfrm>
                  <a:off x="2905910" y="2564904"/>
                  <a:ext cx="1015209" cy="1415808"/>
                </a:xfrm>
                <a:prstGeom prst="roundRect">
                  <a:avLst>
                    <a:gd name="adj" fmla="val 10788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58" name="Rounded Rectangle 9">
                  <a:extLst>
                    <a:ext uri="{FF2B5EF4-FFF2-40B4-BE49-F238E27FC236}">
                      <a16:creationId xmlns:a16="http://schemas.microsoft.com/office/drawing/2014/main" id="{52945F0E-1183-41B5-B433-DBB4009FD0F9}"/>
                    </a:ext>
                  </a:extLst>
                </p:cNvPr>
                <p:cNvSpPr/>
                <p:nvPr/>
              </p:nvSpPr>
              <p:spPr>
                <a:xfrm flipH="1">
                  <a:off x="2905910" y="2575648"/>
                  <a:ext cx="454914" cy="1405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775" h="1405065">
                      <a:moveTo>
                        <a:pt x="1473249" y="0"/>
                      </a:moveTo>
                      <a:cubicBezTo>
                        <a:pt x="1531558" y="20642"/>
                        <a:pt x="1572775" y="76505"/>
                        <a:pt x="1572775" y="141994"/>
                      </a:cubicBezTo>
                      <a:lnTo>
                        <a:pt x="1572775" y="1252328"/>
                      </a:lnTo>
                      <a:cubicBezTo>
                        <a:pt x="1572775" y="1336682"/>
                        <a:pt x="1504392" y="1405065"/>
                        <a:pt x="1420038" y="1405065"/>
                      </a:cubicBezTo>
                      <a:lnTo>
                        <a:pt x="0" y="1405065"/>
                      </a:lnTo>
                      <a:cubicBezTo>
                        <a:pt x="768941" y="1317621"/>
                        <a:pt x="1379064" y="735374"/>
                        <a:pt x="1473249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D63505E7-A347-4A94-8A5E-DF10879FC3C7}"/>
                  </a:ext>
                </a:extLst>
              </p:cNvPr>
              <p:cNvGrpSpPr/>
              <p:nvPr/>
            </p:nvGrpSpPr>
            <p:grpSpPr>
              <a:xfrm>
                <a:off x="237654" y="4579901"/>
                <a:ext cx="11350403" cy="1153034"/>
                <a:chOff x="237654" y="4579901"/>
                <a:chExt cx="11350403" cy="1153034"/>
              </a:xfrm>
            </p:grpSpPr>
            <p:sp>
              <p:nvSpPr>
                <p:cNvPr id="59" name="Rectangle 297">
                  <a:extLst>
                    <a:ext uri="{FF2B5EF4-FFF2-40B4-BE49-F238E27FC236}">
                      <a16:creationId xmlns:a16="http://schemas.microsoft.com/office/drawing/2014/main" id="{F5EC2A07-BAD8-4CFA-90A9-20527E6FCEEC}"/>
                    </a:ext>
                  </a:extLst>
                </p:cNvPr>
                <p:cNvSpPr/>
                <p:nvPr/>
              </p:nvSpPr>
              <p:spPr>
                <a:xfrm>
                  <a:off x="237654" y="4599934"/>
                  <a:ext cx="9130337" cy="10930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 إِنْ خَلَتِ العبادة من الإخلاص كانت ................، وإِنْ خَلَتْ من اتباع هدي</a:t>
                  </a:r>
                  <a:r>
                    <a:rPr kumimoji="0" lang="ar-BH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 النبي</a:t>
                  </a: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  <a:sym typeface="AGA Arabesque" panose="05010101010101010101" pitchFamily="2" charset="2"/>
                    </a:rPr>
                    <a:t></a:t>
                  </a:r>
                  <a:r>
                    <a:rPr kumimoji="0" lang="ar-BH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كانت</a:t>
                  </a:r>
                  <a:r>
                    <a:rPr kumimoji="0" lang="ar-BH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..............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60" name="مستطيل 1">
                  <a:extLst>
                    <a:ext uri="{FF2B5EF4-FFF2-40B4-BE49-F238E27FC236}">
                      <a16:creationId xmlns:a16="http://schemas.microsoft.com/office/drawing/2014/main" id="{075F7237-DAC1-4A40-9BCA-725462DAB27F}"/>
                    </a:ext>
                  </a:extLst>
                </p:cNvPr>
                <p:cNvSpPr/>
                <p:nvPr/>
              </p:nvSpPr>
              <p:spPr>
                <a:xfrm>
                  <a:off x="9451230" y="4752039"/>
                  <a:ext cx="2136827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r-SA" sz="24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أكمل العبارة </a:t>
                  </a:r>
                  <a:r>
                    <a:rPr lang="ar-BH" sz="24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الآتية </a:t>
                  </a:r>
                  <a:r>
                    <a:rPr lang="ar-SA" sz="24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بما ي</a:t>
                  </a:r>
                  <a:r>
                    <a:rPr lang="ar-BH" sz="24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ُ</a:t>
                  </a:r>
                  <a:r>
                    <a:rPr lang="ar-SA" sz="24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ناسب</a:t>
                  </a:r>
                  <a:r>
                    <a:rPr lang="ar-BH" sz="24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:</a:t>
                  </a:r>
                  <a:r>
                    <a:rPr lang="ar-SA" sz="24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 </a:t>
                  </a:r>
                  <a:endParaRPr lang="ar-BH" sz="2400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61" name="مستطيل مستدير الزوايا 13">
                  <a:extLst>
                    <a:ext uri="{FF2B5EF4-FFF2-40B4-BE49-F238E27FC236}">
                      <a16:creationId xmlns:a16="http://schemas.microsoft.com/office/drawing/2014/main" id="{651B2F99-8204-472F-996C-739E5D8E4A0D}"/>
                    </a:ext>
                  </a:extLst>
                </p:cNvPr>
                <p:cNvSpPr/>
                <p:nvPr/>
              </p:nvSpPr>
              <p:spPr>
                <a:xfrm>
                  <a:off x="530543" y="4579901"/>
                  <a:ext cx="9068024" cy="115303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3200" dirty="0">
                      <a:solidFill>
                        <a:schemeClr val="tx1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 </a:t>
                  </a:r>
                  <a:endParaRPr lang="en-US" sz="3200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</p:grpSp>
        <p:sp>
          <p:nvSpPr>
            <p:cNvPr id="78" name="Star: 24 Points 77">
              <a:extLst>
                <a:ext uri="{FF2B5EF4-FFF2-40B4-BE49-F238E27FC236}">
                  <a16:creationId xmlns:a16="http://schemas.microsoft.com/office/drawing/2014/main" id="{89F3E955-9A98-47F5-B2FB-A19BCFF003C9}"/>
                </a:ext>
              </a:extLst>
            </p:cNvPr>
            <p:cNvSpPr/>
            <p:nvPr/>
          </p:nvSpPr>
          <p:spPr>
            <a:xfrm>
              <a:off x="11216794" y="4086663"/>
              <a:ext cx="620807" cy="631442"/>
            </a:xfrm>
            <a:prstGeom prst="star24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88" name="Rectangle 297">
            <a:extLst>
              <a:ext uri="{FF2B5EF4-FFF2-40B4-BE49-F238E27FC236}">
                <a16:creationId xmlns:a16="http://schemas.microsoft.com/office/drawing/2014/main" id="{D711E56C-3BC5-4B0F-8FEB-792D3E00B2BA}"/>
              </a:ext>
            </a:extLst>
          </p:cNvPr>
          <p:cNvSpPr/>
          <p:nvPr/>
        </p:nvSpPr>
        <p:spPr>
          <a:xfrm>
            <a:off x="303983" y="1876293"/>
            <a:ext cx="9130337" cy="1753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9538" marR="0" lvl="0" indent="-137953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المثال الأول: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شخص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ٌ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حج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ّ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ليقال له حاج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ّ،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أو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لكسب ثقة الناس فيه، أو حج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ّ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لأجل المال، فهذا لم ي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ُ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خلص لله تعالى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في حجّه.</a:t>
            </a:r>
          </a:p>
          <a:p>
            <a:pPr marL="1379538" marR="0" lvl="0" indent="-137953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المثال الثاني: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شخص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ٌ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وقف يوم عرفة بغير عرفة، أو وقف في غير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وقتها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،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فهذا لم يهتد بهدي النبي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AGA Arabesque" panose="05010101010101010101" pitchFamily="2" charset="2"/>
              </a:rPr>
              <a:t>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91" name="Rectangle 297">
            <a:extLst>
              <a:ext uri="{FF2B5EF4-FFF2-40B4-BE49-F238E27FC236}">
                <a16:creationId xmlns:a16="http://schemas.microsoft.com/office/drawing/2014/main" id="{13DF6DA1-2C23-45D4-9411-D6EA3AA74B52}"/>
              </a:ext>
            </a:extLst>
          </p:cNvPr>
          <p:cNvSpPr/>
          <p:nvPr/>
        </p:nvSpPr>
        <p:spPr>
          <a:xfrm>
            <a:off x="303982" y="4670481"/>
            <a:ext cx="9130337" cy="1093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إنْ خَلَتِ العبادة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ُ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من الإخلاص كانت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ريـــــــــــاء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ً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، وإن خ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َ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ل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َ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ْ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من اتباع هدي النبي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AGA Arabesque" panose="05010101010101010101" pitchFamily="2" charset="2"/>
              </a:rPr>
              <a:t>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كانت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ابتداع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ً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ا.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: Rounded Corners 101">
            <a:extLst>
              <a:ext uri="{FF2B5EF4-FFF2-40B4-BE49-F238E27FC236}">
                <a16:creationId xmlns:a16="http://schemas.microsoft.com/office/drawing/2014/main" id="{8E9CC181-485A-4961-A22D-079E7F273726}"/>
              </a:ext>
            </a:extLst>
          </p:cNvPr>
          <p:cNvSpPr/>
          <p:nvPr/>
        </p:nvSpPr>
        <p:spPr>
          <a:xfrm>
            <a:off x="130317" y="76478"/>
            <a:ext cx="2097946" cy="4616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rtl="1">
              <a:lnSpc>
                <a:spcPct val="90000"/>
              </a:lnSpc>
              <a:spcBef>
                <a:spcPct val="0"/>
              </a:spcBef>
              <a:defRPr/>
            </a:pPr>
            <a:r>
              <a:rPr lang="ar-SA" b="1" kern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العبادة</a:t>
            </a:r>
            <a:r>
              <a:rPr lang="en-US" b="1" kern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kern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b="1" kern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b="1" kern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دين 101</a:t>
            </a:r>
            <a:r>
              <a:rPr lang="ar-BH" b="1" kern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b="1" kern="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33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88" grpId="0" animBg="1"/>
      <p:bldP spid="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07F9A73-C1CB-4791-B49B-F46F9C279672}"/>
              </a:ext>
            </a:extLst>
          </p:cNvPr>
          <p:cNvGrpSpPr/>
          <p:nvPr/>
        </p:nvGrpSpPr>
        <p:grpSpPr>
          <a:xfrm>
            <a:off x="7020730" y="92045"/>
            <a:ext cx="4752889" cy="781515"/>
            <a:chOff x="6692365" y="87360"/>
            <a:chExt cx="4752889" cy="7815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Rounded Rectangle 1032">
              <a:extLst>
                <a:ext uri="{FF2B5EF4-FFF2-40B4-BE49-F238E27FC236}">
                  <a16:creationId xmlns:a16="http://schemas.microsoft.com/office/drawing/2014/main" id="{C28D560F-14C0-483C-9F25-8FED668E467D}"/>
                </a:ext>
              </a:extLst>
            </p:cNvPr>
            <p:cNvSpPr/>
            <p:nvPr/>
          </p:nvSpPr>
          <p:spPr>
            <a:xfrm flipH="1">
              <a:off x="6692365" y="87360"/>
              <a:ext cx="4752889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  أنواع العبادة 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6" name="Rounded Rectangle 1032">
              <a:extLst>
                <a:ext uri="{FF2B5EF4-FFF2-40B4-BE49-F238E27FC236}">
                  <a16:creationId xmlns:a16="http://schemas.microsoft.com/office/drawing/2014/main" id="{7B763B0B-94FC-41DE-9D2A-00F3E809A600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7" name="Star: 24 Points 6">
              <a:extLst>
                <a:ext uri="{FF2B5EF4-FFF2-40B4-BE49-F238E27FC236}">
                  <a16:creationId xmlns:a16="http://schemas.microsoft.com/office/drawing/2014/main" id="{406F161A-0157-4C66-AF89-84F44E9AC31D}"/>
                </a:ext>
              </a:extLst>
            </p:cNvPr>
            <p:cNvSpPr/>
            <p:nvPr/>
          </p:nvSpPr>
          <p:spPr>
            <a:xfrm>
              <a:off x="10418414" y="90123"/>
              <a:ext cx="947776" cy="631442"/>
            </a:xfrm>
            <a:prstGeom prst="star24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BD746DF-F162-4794-9AE3-9937BA9D71EF}"/>
              </a:ext>
            </a:extLst>
          </p:cNvPr>
          <p:cNvSpPr/>
          <p:nvPr/>
        </p:nvSpPr>
        <p:spPr>
          <a:xfrm>
            <a:off x="3711132" y="1546224"/>
            <a:ext cx="4452419" cy="7815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ko-K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rPr>
              <a:t>تنقسم العبادة إلى ثلاثة أنواع</a:t>
            </a:r>
            <a:r>
              <a:rPr kumimoji="0" lang="ar-BH" altLang="ko-K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rPr>
              <a:t>: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맑은 고딕" panose="020B0503020000020004" pitchFamily="34" charset="-127"/>
              <a:cs typeface="Sakkal Majalla" panose="02000000000000000000" pitchFamily="2" charset="-78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0FB4D31-2EA5-4DEE-899E-29DDB7BBDEE7}"/>
              </a:ext>
            </a:extLst>
          </p:cNvPr>
          <p:cNvGrpSpPr/>
          <p:nvPr/>
        </p:nvGrpSpPr>
        <p:grpSpPr>
          <a:xfrm>
            <a:off x="8482731" y="4038108"/>
            <a:ext cx="2908427" cy="2134244"/>
            <a:chOff x="8482731" y="4038108"/>
            <a:chExt cx="2908427" cy="2134244"/>
          </a:xfrm>
        </p:grpSpPr>
        <p:grpSp>
          <p:nvGrpSpPr>
            <p:cNvPr id="44" name="Group 336">
              <a:extLst>
                <a:ext uri="{FF2B5EF4-FFF2-40B4-BE49-F238E27FC236}">
                  <a16:creationId xmlns:a16="http://schemas.microsoft.com/office/drawing/2014/main" id="{0559707A-1791-49FF-95A1-A90EB0845FA5}"/>
                </a:ext>
              </a:extLst>
            </p:cNvPr>
            <p:cNvGrpSpPr/>
            <p:nvPr/>
          </p:nvGrpSpPr>
          <p:grpSpPr>
            <a:xfrm>
              <a:off x="8482731" y="4038108"/>
              <a:ext cx="2908427" cy="2134244"/>
              <a:chOff x="1822736" y="2564904"/>
              <a:chExt cx="1970137" cy="1415809"/>
            </a:xfrm>
            <a:gradFill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t="100000" r="100000"/>
              </a:path>
            </a:gradFill>
          </p:grpSpPr>
          <p:sp>
            <p:nvSpPr>
              <p:cNvPr id="45" name="Rounded Rectangle 57">
                <a:extLst>
                  <a:ext uri="{FF2B5EF4-FFF2-40B4-BE49-F238E27FC236}">
                    <a16:creationId xmlns:a16="http://schemas.microsoft.com/office/drawing/2014/main" id="{D2886F3D-9D69-4906-B643-016B2351E5B8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رجا</a:t>
                </a: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6" name="Rounded Rectangle 9">
                <a:extLst>
                  <a:ext uri="{FF2B5EF4-FFF2-40B4-BE49-F238E27FC236}">
                    <a16:creationId xmlns:a16="http://schemas.microsoft.com/office/drawing/2014/main" id="{AC52ADA9-DC3C-45BD-A497-A3A2DCBB14D5}"/>
                  </a:ext>
                </a:extLst>
              </p:cNvPr>
              <p:cNvSpPr/>
              <p:nvPr/>
            </p:nvSpPr>
            <p:spPr>
              <a:xfrm flipH="1">
                <a:off x="1822737" y="2575648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C1A1442-D561-4D41-8379-5011AE0FEEAE}"/>
                </a:ext>
              </a:extLst>
            </p:cNvPr>
            <p:cNvSpPr/>
            <p:nvPr/>
          </p:nvSpPr>
          <p:spPr>
            <a:xfrm>
              <a:off x="8558441" y="4387890"/>
              <a:ext cx="251938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هي العبادة القلبية مثل: </a:t>
              </a:r>
            </a:p>
            <a:p>
              <a:pPr lvl="0" algn="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- محبة الله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lvl="0" algn="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  التوكل عليه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lvl="0" algn="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الخوف منه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en-US" sz="2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A4AD6B8-FC53-4274-B213-6BCFE5EDD384}"/>
              </a:ext>
            </a:extLst>
          </p:cNvPr>
          <p:cNvGrpSpPr/>
          <p:nvPr/>
        </p:nvGrpSpPr>
        <p:grpSpPr>
          <a:xfrm>
            <a:off x="4609963" y="4038108"/>
            <a:ext cx="2926265" cy="2235493"/>
            <a:chOff x="4609963" y="4038108"/>
            <a:chExt cx="2926265" cy="2235493"/>
          </a:xfrm>
        </p:grpSpPr>
        <p:grpSp>
          <p:nvGrpSpPr>
            <p:cNvPr id="38" name="Group 336">
              <a:extLst>
                <a:ext uri="{FF2B5EF4-FFF2-40B4-BE49-F238E27FC236}">
                  <a16:creationId xmlns:a16="http://schemas.microsoft.com/office/drawing/2014/main" id="{D7444ECC-AC5D-49E7-AA8A-2EA73640CA66}"/>
                </a:ext>
              </a:extLst>
            </p:cNvPr>
            <p:cNvGrpSpPr/>
            <p:nvPr/>
          </p:nvGrpSpPr>
          <p:grpSpPr>
            <a:xfrm>
              <a:off x="4627801" y="4038108"/>
              <a:ext cx="2908427" cy="1922325"/>
              <a:chOff x="1822736" y="2564904"/>
              <a:chExt cx="1970137" cy="1415809"/>
            </a:xfrm>
            <a:solidFill>
              <a:schemeClr val="bg1"/>
            </a:solidFill>
          </p:grpSpPr>
          <p:sp>
            <p:nvSpPr>
              <p:cNvPr id="39" name="Rounded Rectangle 57">
                <a:extLst>
                  <a:ext uri="{FF2B5EF4-FFF2-40B4-BE49-F238E27FC236}">
                    <a16:creationId xmlns:a16="http://schemas.microsoft.com/office/drawing/2014/main" id="{3BA08936-213B-4C85-87AB-78921B3CEF2F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0" name="Rounded Rectangle 9">
                <a:extLst>
                  <a:ext uri="{FF2B5EF4-FFF2-40B4-BE49-F238E27FC236}">
                    <a16:creationId xmlns:a16="http://schemas.microsoft.com/office/drawing/2014/main" id="{3E1BEAE2-7973-47ED-A4E9-47978556AC18}"/>
                  </a:ext>
                </a:extLst>
              </p:cNvPr>
              <p:cNvSpPr/>
              <p:nvPr/>
            </p:nvSpPr>
            <p:spPr>
              <a:xfrm flipH="1">
                <a:off x="1822737" y="2575648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16B630F-D36E-47B0-990D-00A1E529F173}"/>
                </a:ext>
              </a:extLst>
            </p:cNvPr>
            <p:cNvSpPr/>
            <p:nvPr/>
          </p:nvSpPr>
          <p:spPr>
            <a:xfrm>
              <a:off x="4609963" y="4334609"/>
              <a:ext cx="292626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هي العبادة التي تُؤدَّى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باللسان مثل:</a:t>
              </a:r>
            </a:p>
            <a:p>
              <a:pPr lvl="0" algn="r" rtl="1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- النطق بالشه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</a:t>
              </a:r>
              <a:r>
                <a:rPr lang="ar-SA" sz="2400" b="1" dirty="0" err="1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دتين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lvl="0" algn="r" rtl="1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- الاستغفار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lvl="0" algn="r" rtl="1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- التسبيح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B535C68-2461-438E-A21C-305DAC2ABEE0}"/>
              </a:ext>
            </a:extLst>
          </p:cNvPr>
          <p:cNvGrpSpPr/>
          <p:nvPr/>
        </p:nvGrpSpPr>
        <p:grpSpPr>
          <a:xfrm>
            <a:off x="756211" y="4086332"/>
            <a:ext cx="2908427" cy="2495275"/>
            <a:chOff x="756211" y="4086332"/>
            <a:chExt cx="2908427" cy="2495275"/>
          </a:xfrm>
        </p:grpSpPr>
        <p:grpSp>
          <p:nvGrpSpPr>
            <p:cNvPr id="41" name="Group 336">
              <a:extLst>
                <a:ext uri="{FF2B5EF4-FFF2-40B4-BE49-F238E27FC236}">
                  <a16:creationId xmlns:a16="http://schemas.microsoft.com/office/drawing/2014/main" id="{BDFC400D-D949-441D-A405-52CB4DC38556}"/>
                </a:ext>
              </a:extLst>
            </p:cNvPr>
            <p:cNvGrpSpPr/>
            <p:nvPr/>
          </p:nvGrpSpPr>
          <p:grpSpPr>
            <a:xfrm>
              <a:off x="756211" y="4086332"/>
              <a:ext cx="2908427" cy="2134242"/>
              <a:chOff x="1822736" y="2564904"/>
              <a:chExt cx="1970137" cy="1415809"/>
            </a:xfrm>
            <a:solidFill>
              <a:schemeClr val="bg1"/>
            </a:solidFill>
          </p:grpSpPr>
          <p:sp>
            <p:nvSpPr>
              <p:cNvPr id="42" name="Rounded Rectangle 57">
                <a:extLst>
                  <a:ext uri="{FF2B5EF4-FFF2-40B4-BE49-F238E27FC236}">
                    <a16:creationId xmlns:a16="http://schemas.microsoft.com/office/drawing/2014/main" id="{C4A1F015-1452-47A0-B02F-8EAAFFB1497A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3" name="Rounded Rectangle 9">
                <a:extLst>
                  <a:ext uri="{FF2B5EF4-FFF2-40B4-BE49-F238E27FC236}">
                    <a16:creationId xmlns:a16="http://schemas.microsoft.com/office/drawing/2014/main" id="{14D49084-8605-4514-A559-7177439C826D}"/>
                  </a:ext>
                </a:extLst>
              </p:cNvPr>
              <p:cNvSpPr/>
              <p:nvPr/>
            </p:nvSpPr>
            <p:spPr>
              <a:xfrm flipH="1">
                <a:off x="1822737" y="2575648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807CD51-FFF9-433E-8314-D44A0F189244}"/>
                </a:ext>
              </a:extLst>
            </p:cNvPr>
            <p:cNvSpPr/>
            <p:nvPr/>
          </p:nvSpPr>
          <p:spPr>
            <a:xfrm>
              <a:off x="875624" y="4273283"/>
              <a:ext cx="242085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هي العبادة التي تؤدَّى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عن طريق 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الجوارح مثل:</a:t>
              </a:r>
            </a:p>
            <a:p>
              <a:pPr lvl="0" algn="r" rtl="1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  الصلاة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lvl="0" algn="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الزكاة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lvl="0" algn="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  الصوم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lvl="0" algn="ctr"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2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20B6866-D21D-402A-AA79-D44295D39794}"/>
              </a:ext>
            </a:extLst>
          </p:cNvPr>
          <p:cNvGrpSpPr/>
          <p:nvPr/>
        </p:nvGrpSpPr>
        <p:grpSpPr>
          <a:xfrm>
            <a:off x="8483909" y="3076882"/>
            <a:ext cx="2908427" cy="1065615"/>
            <a:chOff x="7955463" y="2455845"/>
            <a:chExt cx="2908427" cy="1065615"/>
          </a:xfrm>
        </p:grpSpPr>
        <p:grpSp>
          <p:nvGrpSpPr>
            <p:cNvPr id="51" name="Group 336">
              <a:extLst>
                <a:ext uri="{FF2B5EF4-FFF2-40B4-BE49-F238E27FC236}">
                  <a16:creationId xmlns:a16="http://schemas.microsoft.com/office/drawing/2014/main" id="{063648F4-A6A2-488D-863A-734AC5843E6D}"/>
                </a:ext>
              </a:extLst>
            </p:cNvPr>
            <p:cNvGrpSpPr/>
            <p:nvPr/>
          </p:nvGrpSpPr>
          <p:grpSpPr>
            <a:xfrm>
              <a:off x="7955463" y="2455845"/>
              <a:ext cx="2908427" cy="1065615"/>
              <a:chOff x="1822736" y="2564904"/>
              <a:chExt cx="1970137" cy="1415809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53" name="Rounded Rectangle 57">
                <a:extLst>
                  <a:ext uri="{FF2B5EF4-FFF2-40B4-BE49-F238E27FC236}">
                    <a16:creationId xmlns:a16="http://schemas.microsoft.com/office/drawing/2014/main" id="{E3959A1B-43E8-4FD6-BA57-03C1EB8309EE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4" name="Rounded Rectangle 9">
                <a:extLst>
                  <a:ext uri="{FF2B5EF4-FFF2-40B4-BE49-F238E27FC236}">
                    <a16:creationId xmlns:a16="http://schemas.microsoft.com/office/drawing/2014/main" id="{9478467A-7467-4648-816A-71C760ECC696}"/>
                  </a:ext>
                </a:extLst>
              </p:cNvPr>
              <p:cNvSpPr/>
              <p:nvPr/>
            </p:nvSpPr>
            <p:spPr>
              <a:xfrm flipH="1">
                <a:off x="1822737" y="2575648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85000"/>
                      <a:lumOff val="15000"/>
                    </a:schemeClr>
                  </a:gs>
                  <a:gs pos="94000">
                    <a:schemeClr val="accent4"/>
                  </a:gs>
                </a:gsLst>
                <a:lin ang="10800000" scaled="1"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EDABA56-B81E-4C88-9FDD-982F1011B250}"/>
                </a:ext>
              </a:extLst>
            </p:cNvPr>
            <p:cNvSpPr/>
            <p:nvPr/>
          </p:nvSpPr>
          <p:spPr>
            <a:xfrm>
              <a:off x="8424470" y="2701239"/>
              <a:ext cx="18598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عبادة اعتقادية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2BD481B-8862-446A-B618-F42871B0370F}"/>
              </a:ext>
            </a:extLst>
          </p:cNvPr>
          <p:cNvGrpSpPr/>
          <p:nvPr/>
        </p:nvGrpSpPr>
        <p:grpSpPr>
          <a:xfrm>
            <a:off x="4628979" y="3055124"/>
            <a:ext cx="2908427" cy="1057526"/>
            <a:chOff x="4638852" y="2540082"/>
            <a:chExt cx="2908427" cy="1065614"/>
          </a:xfrm>
        </p:grpSpPr>
        <p:grpSp>
          <p:nvGrpSpPr>
            <p:cNvPr id="56" name="Group 336">
              <a:extLst>
                <a:ext uri="{FF2B5EF4-FFF2-40B4-BE49-F238E27FC236}">
                  <a16:creationId xmlns:a16="http://schemas.microsoft.com/office/drawing/2014/main" id="{D5BD87DF-2254-436D-B64E-51D58643310A}"/>
                </a:ext>
              </a:extLst>
            </p:cNvPr>
            <p:cNvGrpSpPr/>
            <p:nvPr/>
          </p:nvGrpSpPr>
          <p:grpSpPr>
            <a:xfrm>
              <a:off x="4638852" y="2540082"/>
              <a:ext cx="2908427" cy="1065614"/>
              <a:chOff x="1822736" y="2564904"/>
              <a:chExt cx="1970137" cy="1415809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C5960E87-2898-4AD8-9352-0CD53EB0307D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9" name="Rounded Rectangle 9">
                <a:extLst>
                  <a:ext uri="{FF2B5EF4-FFF2-40B4-BE49-F238E27FC236}">
                    <a16:creationId xmlns:a16="http://schemas.microsoft.com/office/drawing/2014/main" id="{F4C62CB2-3D3C-416C-8396-FBD4E31E211A}"/>
                  </a:ext>
                </a:extLst>
              </p:cNvPr>
              <p:cNvSpPr/>
              <p:nvPr/>
            </p:nvSpPr>
            <p:spPr>
              <a:xfrm flipH="1">
                <a:off x="1822737" y="2575648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85000"/>
                      <a:lumOff val="15000"/>
                    </a:schemeClr>
                  </a:gs>
                  <a:gs pos="94000">
                    <a:schemeClr val="accent4"/>
                  </a:gs>
                </a:gsLst>
                <a:lin ang="10800000" scaled="1"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40ABF54-4203-4F02-AF01-EB4D18F98F15}"/>
                </a:ext>
              </a:extLst>
            </p:cNvPr>
            <p:cNvSpPr/>
            <p:nvPr/>
          </p:nvSpPr>
          <p:spPr>
            <a:xfrm>
              <a:off x="5287020" y="2835278"/>
              <a:ext cx="1521570" cy="527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عبادة قولية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160AE38-89AA-4D12-8681-E9FAEEDC0DE1}"/>
              </a:ext>
            </a:extLst>
          </p:cNvPr>
          <p:cNvGrpSpPr/>
          <p:nvPr/>
        </p:nvGrpSpPr>
        <p:grpSpPr>
          <a:xfrm>
            <a:off x="774049" y="2767186"/>
            <a:ext cx="2908427" cy="1323627"/>
            <a:chOff x="8013572" y="4755868"/>
            <a:chExt cx="2908427" cy="1323627"/>
          </a:xfrm>
        </p:grpSpPr>
        <p:sp>
          <p:nvSpPr>
            <p:cNvPr id="61" name="مستطيل 1">
              <a:extLst>
                <a:ext uri="{FF2B5EF4-FFF2-40B4-BE49-F238E27FC236}">
                  <a16:creationId xmlns:a16="http://schemas.microsoft.com/office/drawing/2014/main" id="{55707426-C815-4F33-A918-1B71865C007C}"/>
                </a:ext>
              </a:extLst>
            </p:cNvPr>
            <p:cNvSpPr/>
            <p:nvPr/>
          </p:nvSpPr>
          <p:spPr>
            <a:xfrm>
              <a:off x="8115147" y="4755868"/>
              <a:ext cx="25711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Low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62" name="Group 336">
              <a:extLst>
                <a:ext uri="{FF2B5EF4-FFF2-40B4-BE49-F238E27FC236}">
                  <a16:creationId xmlns:a16="http://schemas.microsoft.com/office/drawing/2014/main" id="{34E58029-0E88-47BE-ACCA-805989FF299E}"/>
                </a:ext>
              </a:extLst>
            </p:cNvPr>
            <p:cNvGrpSpPr/>
            <p:nvPr/>
          </p:nvGrpSpPr>
          <p:grpSpPr>
            <a:xfrm>
              <a:off x="8013572" y="5013882"/>
              <a:ext cx="2908427" cy="1065613"/>
              <a:chOff x="1822736" y="2564904"/>
              <a:chExt cx="1970137" cy="1415809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64" name="Rounded Rectangle 57">
                <a:extLst>
                  <a:ext uri="{FF2B5EF4-FFF2-40B4-BE49-F238E27FC236}">
                    <a16:creationId xmlns:a16="http://schemas.microsoft.com/office/drawing/2014/main" id="{E3ECA668-AC87-4816-B5CD-6DD4E266F105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65" name="Rounded Rectangle 9">
                <a:extLst>
                  <a:ext uri="{FF2B5EF4-FFF2-40B4-BE49-F238E27FC236}">
                    <a16:creationId xmlns:a16="http://schemas.microsoft.com/office/drawing/2014/main" id="{564F0FBC-3AF6-40C2-AFCF-053064C8B029}"/>
                  </a:ext>
                </a:extLst>
              </p:cNvPr>
              <p:cNvSpPr/>
              <p:nvPr/>
            </p:nvSpPr>
            <p:spPr>
              <a:xfrm flipH="1">
                <a:off x="1822737" y="2575648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85000"/>
                      <a:lumOff val="15000"/>
                    </a:schemeClr>
                  </a:gs>
                  <a:gs pos="94000">
                    <a:schemeClr val="accent4"/>
                  </a:gs>
                </a:gsLst>
                <a:lin ang="10800000" scaled="1"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C463346-B348-40C1-B60C-24C1D599ACB4}"/>
                </a:ext>
              </a:extLst>
            </p:cNvPr>
            <p:cNvSpPr/>
            <p:nvPr/>
          </p:nvSpPr>
          <p:spPr>
            <a:xfrm>
              <a:off x="8527463" y="5336763"/>
              <a:ext cx="15648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عبادة عملية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AAE8CC9-FCC1-4445-AFC7-D73630CED1D8}"/>
              </a:ext>
            </a:extLst>
          </p:cNvPr>
          <p:cNvCxnSpPr>
            <a:cxnSpLocks/>
          </p:cNvCxnSpPr>
          <p:nvPr/>
        </p:nvCxnSpPr>
        <p:spPr>
          <a:xfrm>
            <a:off x="5942166" y="2327740"/>
            <a:ext cx="0" cy="738677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03A48A4-57F2-4E09-888E-74D9EA9DC77C}"/>
              </a:ext>
            </a:extLst>
          </p:cNvPr>
          <p:cNvCxnSpPr>
            <a:cxnSpLocks/>
          </p:cNvCxnSpPr>
          <p:nvPr/>
        </p:nvCxnSpPr>
        <p:spPr>
          <a:xfrm flipH="1">
            <a:off x="2228263" y="2567288"/>
            <a:ext cx="738582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D8DF2AE-1AAD-4A26-A508-E0A4112773FB}"/>
              </a:ext>
            </a:extLst>
          </p:cNvPr>
          <p:cNvCxnSpPr>
            <a:cxnSpLocks/>
          </p:cNvCxnSpPr>
          <p:nvPr/>
        </p:nvCxnSpPr>
        <p:spPr>
          <a:xfrm>
            <a:off x="2228263" y="2567288"/>
            <a:ext cx="0" cy="49453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FE81500-914F-49CD-AC00-1F7391B00EF2}"/>
              </a:ext>
            </a:extLst>
          </p:cNvPr>
          <p:cNvCxnSpPr>
            <a:cxnSpLocks/>
          </p:cNvCxnSpPr>
          <p:nvPr/>
        </p:nvCxnSpPr>
        <p:spPr>
          <a:xfrm>
            <a:off x="9614088" y="2586918"/>
            <a:ext cx="0" cy="49453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: Rounded Corners 101">
            <a:extLst>
              <a:ext uri="{FF2B5EF4-FFF2-40B4-BE49-F238E27FC236}">
                <a16:creationId xmlns:a16="http://schemas.microsoft.com/office/drawing/2014/main" id="{8E9CC181-485A-4961-A22D-079E7F273726}"/>
              </a:ext>
            </a:extLst>
          </p:cNvPr>
          <p:cNvSpPr/>
          <p:nvPr/>
        </p:nvSpPr>
        <p:spPr>
          <a:xfrm>
            <a:off x="130317" y="76478"/>
            <a:ext cx="2097946" cy="4616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العبادة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دين 101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297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07F9A73-C1CB-4791-B49B-F46F9C279672}"/>
              </a:ext>
            </a:extLst>
          </p:cNvPr>
          <p:cNvGrpSpPr/>
          <p:nvPr/>
        </p:nvGrpSpPr>
        <p:grpSpPr>
          <a:xfrm>
            <a:off x="6974236" y="80740"/>
            <a:ext cx="4799383" cy="792820"/>
            <a:chOff x="6645871" y="76055"/>
            <a:chExt cx="4799383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Rounded Rectangle 1032">
              <a:extLst>
                <a:ext uri="{FF2B5EF4-FFF2-40B4-BE49-F238E27FC236}">
                  <a16:creationId xmlns:a16="http://schemas.microsoft.com/office/drawing/2014/main" id="{C28D560F-14C0-483C-9F25-8FED668E467D}"/>
                </a:ext>
              </a:extLst>
            </p:cNvPr>
            <p:cNvSpPr/>
            <p:nvPr/>
          </p:nvSpPr>
          <p:spPr>
            <a:xfrm flipH="1">
              <a:off x="6645871" y="87360"/>
              <a:ext cx="4799383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  أنواع العبادة 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6" name="Rounded Rectangle 1032">
              <a:extLst>
                <a:ext uri="{FF2B5EF4-FFF2-40B4-BE49-F238E27FC236}">
                  <a16:creationId xmlns:a16="http://schemas.microsoft.com/office/drawing/2014/main" id="{7B763B0B-94FC-41DE-9D2A-00F3E809A600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7" name="Star: 24 Points 6">
              <a:extLst>
                <a:ext uri="{FF2B5EF4-FFF2-40B4-BE49-F238E27FC236}">
                  <a16:creationId xmlns:a16="http://schemas.microsoft.com/office/drawing/2014/main" id="{406F161A-0157-4C66-AF89-84F44E9AC31D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0" name="مستطيل 1">
            <a:extLst>
              <a:ext uri="{FF2B5EF4-FFF2-40B4-BE49-F238E27FC236}">
                <a16:creationId xmlns:a16="http://schemas.microsoft.com/office/drawing/2014/main" id="{3A2E116C-F76F-455E-B63A-789F8F74A825}"/>
              </a:ext>
            </a:extLst>
          </p:cNvPr>
          <p:cNvSpPr/>
          <p:nvPr/>
        </p:nvSpPr>
        <p:spPr>
          <a:xfrm>
            <a:off x="8115147" y="4755868"/>
            <a:ext cx="2571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ar-B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مستطيل 42">
            <a:extLst>
              <a:ext uri="{FF2B5EF4-FFF2-40B4-BE49-F238E27FC236}">
                <a16:creationId xmlns:a16="http://schemas.microsoft.com/office/drawing/2014/main" id="{C40E068D-6C25-459B-8F5D-9051A89DDD5E}"/>
              </a:ext>
            </a:extLst>
          </p:cNvPr>
          <p:cNvSpPr/>
          <p:nvPr/>
        </p:nvSpPr>
        <p:spPr>
          <a:xfrm>
            <a:off x="1802276" y="1040037"/>
            <a:ext cx="96362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kumimoji="0" lang="ar-B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9ED7B3-AEFF-4C48-9E27-319B8B225C0D}"/>
              </a:ext>
            </a:extLst>
          </p:cNvPr>
          <p:cNvGrpSpPr/>
          <p:nvPr/>
        </p:nvGrpSpPr>
        <p:grpSpPr>
          <a:xfrm>
            <a:off x="701349" y="1218980"/>
            <a:ext cx="10838957" cy="4493188"/>
            <a:chOff x="701349" y="1190844"/>
            <a:chExt cx="10838957" cy="4493188"/>
          </a:xfrm>
        </p:grpSpPr>
        <p:sp>
          <p:nvSpPr>
            <p:cNvPr id="47" name="Rounded Rectangle 11">
              <a:extLst>
                <a:ext uri="{FF2B5EF4-FFF2-40B4-BE49-F238E27FC236}">
                  <a16:creationId xmlns:a16="http://schemas.microsoft.com/office/drawing/2014/main" id="{FF3C4253-72AF-4CA0-A0F4-12E07BEDACA0}"/>
                </a:ext>
              </a:extLst>
            </p:cNvPr>
            <p:cNvSpPr/>
            <p:nvPr/>
          </p:nvSpPr>
          <p:spPr>
            <a:xfrm flipH="1">
              <a:off x="725393" y="1190844"/>
              <a:ext cx="10814913" cy="1162230"/>
            </a:xfrm>
            <a:prstGeom prst="roundRect">
              <a:avLst>
                <a:gd name="adj" fmla="val 9116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  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48" name="Rounded Rectangle 12">
              <a:extLst>
                <a:ext uri="{FF2B5EF4-FFF2-40B4-BE49-F238E27FC236}">
                  <a16:creationId xmlns:a16="http://schemas.microsoft.com/office/drawing/2014/main" id="{36E7EF1B-3B91-41ED-BFDC-A82B58EBC59C}"/>
                </a:ext>
              </a:extLst>
            </p:cNvPr>
            <p:cNvSpPr/>
            <p:nvPr/>
          </p:nvSpPr>
          <p:spPr>
            <a:xfrm flipH="1">
              <a:off x="701349" y="1835950"/>
              <a:ext cx="10814914" cy="3848082"/>
            </a:xfrm>
            <a:prstGeom prst="roundRect">
              <a:avLst>
                <a:gd name="adj" fmla="val 7585"/>
              </a:avLst>
            </a:prstGeom>
            <a:solidFill>
              <a:schemeClr val="bg1"/>
            </a:solidFill>
            <a:ln w="635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45" name="مستطيل 42">
              <a:extLst>
                <a:ext uri="{FF2B5EF4-FFF2-40B4-BE49-F238E27FC236}">
                  <a16:creationId xmlns:a16="http://schemas.microsoft.com/office/drawing/2014/main" id="{CE491DE8-C28E-457B-A904-B26488F59D71}"/>
                </a:ext>
              </a:extLst>
            </p:cNvPr>
            <p:cNvSpPr/>
            <p:nvPr/>
          </p:nvSpPr>
          <p:spPr>
            <a:xfrm>
              <a:off x="1574316" y="1242998"/>
              <a:ext cx="97058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Low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  </a:t>
              </a: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- صن</a:t>
              </a:r>
              <a:r>
                <a:rPr kumimoji="0" lang="ar-B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ّ</a:t>
              </a: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ف العبادات </a:t>
              </a:r>
              <a:r>
                <a:rPr kumimoji="0" lang="ar-B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الآتية </a:t>
              </a: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حسب الجدول </a:t>
              </a:r>
              <a:r>
                <a:rPr kumimoji="0" lang="ar-B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أسفله:</a:t>
              </a:r>
              <a:endPara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9" name="مستطيل 42">
            <a:extLst>
              <a:ext uri="{FF2B5EF4-FFF2-40B4-BE49-F238E27FC236}">
                <a16:creationId xmlns:a16="http://schemas.microsoft.com/office/drawing/2014/main" id="{7AA531D1-0EF1-41AB-82F0-F8A9D2AAB191}"/>
              </a:ext>
            </a:extLst>
          </p:cNvPr>
          <p:cNvSpPr/>
          <p:nvPr/>
        </p:nvSpPr>
        <p:spPr>
          <a:xfrm>
            <a:off x="1498274" y="4635557"/>
            <a:ext cx="9705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kumimoji="0" lang="ar-B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76" name="Table 36">
            <a:extLst>
              <a:ext uri="{FF2B5EF4-FFF2-40B4-BE49-F238E27FC236}">
                <a16:creationId xmlns:a16="http://schemas.microsoft.com/office/drawing/2014/main" id="{450C7723-BCD6-4BD1-8C89-A1370AD84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55767"/>
              </p:ext>
            </p:extLst>
          </p:nvPr>
        </p:nvGraphicFramePr>
        <p:xfrm>
          <a:off x="1329100" y="3218963"/>
          <a:ext cx="9249915" cy="2108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305">
                  <a:extLst>
                    <a:ext uri="{9D8B030D-6E8A-4147-A177-3AD203B41FA5}">
                      <a16:colId xmlns:a16="http://schemas.microsoft.com/office/drawing/2014/main" val="419029930"/>
                    </a:ext>
                  </a:extLst>
                </a:gridCol>
                <a:gridCol w="3083305">
                  <a:extLst>
                    <a:ext uri="{9D8B030D-6E8A-4147-A177-3AD203B41FA5}">
                      <a16:colId xmlns:a16="http://schemas.microsoft.com/office/drawing/2014/main" val="2961338533"/>
                    </a:ext>
                  </a:extLst>
                </a:gridCol>
                <a:gridCol w="3083305">
                  <a:extLst>
                    <a:ext uri="{9D8B030D-6E8A-4147-A177-3AD203B41FA5}">
                      <a16:colId xmlns:a16="http://schemas.microsoft.com/office/drawing/2014/main" val="2118270105"/>
                    </a:ext>
                  </a:extLst>
                </a:gridCol>
              </a:tblGrid>
              <a:tr h="645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العبادة العملية 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العبادة القولية 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العبادة الاعتقادية 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79858"/>
                  </a:ext>
                </a:extLst>
              </a:tr>
              <a:tr h="645714"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b="1" dirty="0"/>
                    </a:p>
                    <a:p>
                      <a:pPr algn="ctr"/>
                      <a:endParaRPr lang="ar-SA" b="1" dirty="0"/>
                    </a:p>
                    <a:p>
                      <a:pPr algn="ctr"/>
                      <a:endParaRPr lang="ar-SA" b="1" dirty="0"/>
                    </a:p>
                    <a:p>
                      <a:pPr algn="ctr"/>
                      <a:endParaRPr lang="ar-SA" b="1" dirty="0"/>
                    </a:p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875176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9B6F1031-3094-4F73-B8D6-2CEB28A8575E}"/>
              </a:ext>
            </a:extLst>
          </p:cNvPr>
          <p:cNvSpPr/>
          <p:nvPr/>
        </p:nvSpPr>
        <p:spPr>
          <a:xfrm>
            <a:off x="2228263" y="204487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4EB09FF-56AA-44E6-B6FD-26D5563AF3E9}"/>
              </a:ext>
            </a:extLst>
          </p:cNvPr>
          <p:cNvSpPr/>
          <p:nvPr/>
        </p:nvSpPr>
        <p:spPr>
          <a:xfrm>
            <a:off x="930509" y="1992520"/>
            <a:ext cx="991629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الصبر لحكم الله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- الإحسان إلى الفقراء والمساكين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- الرضا بقضاء الله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- الإنابة إلى الله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تلاوة القرآن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- الدعوة إلى الله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- صلة الرحم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  - الدعاء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  <a:p>
            <a:pPr marL="342900" lvl="0" indent="-342900" algn="r" rtl="1">
              <a:buFontTx/>
              <a:buChar char="-"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خشية الله تعالى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الحج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      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- ال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صيام.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 إفشاء السلام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7CEC2A9-C24E-49C8-9391-B758FA3F472F}"/>
              </a:ext>
            </a:extLst>
          </p:cNvPr>
          <p:cNvSpPr/>
          <p:nvPr/>
        </p:nvSpPr>
        <p:spPr>
          <a:xfrm>
            <a:off x="531853" y="899878"/>
            <a:ext cx="782499" cy="7795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B98ABA-38EF-4582-83D7-49A4B39E7EBC}"/>
              </a:ext>
            </a:extLst>
          </p:cNvPr>
          <p:cNvCxnSpPr/>
          <p:nvPr/>
        </p:nvCxnSpPr>
        <p:spPr>
          <a:xfrm>
            <a:off x="725393" y="1242998"/>
            <a:ext cx="4102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36">
            <a:extLst>
              <a:ext uri="{FF2B5EF4-FFF2-40B4-BE49-F238E27FC236}">
                <a16:creationId xmlns:a16="http://schemas.microsoft.com/office/drawing/2014/main" id="{F8B5B77D-8FE0-4059-BDF5-188E8FCDD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081085"/>
              </p:ext>
            </p:extLst>
          </p:nvPr>
        </p:nvGraphicFramePr>
        <p:xfrm>
          <a:off x="930509" y="3226897"/>
          <a:ext cx="9917724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5908">
                  <a:extLst>
                    <a:ext uri="{9D8B030D-6E8A-4147-A177-3AD203B41FA5}">
                      <a16:colId xmlns:a16="http://schemas.microsoft.com/office/drawing/2014/main" val="419029930"/>
                    </a:ext>
                  </a:extLst>
                </a:gridCol>
                <a:gridCol w="3305908">
                  <a:extLst>
                    <a:ext uri="{9D8B030D-6E8A-4147-A177-3AD203B41FA5}">
                      <a16:colId xmlns:a16="http://schemas.microsoft.com/office/drawing/2014/main" val="2961338533"/>
                    </a:ext>
                  </a:extLst>
                </a:gridCol>
                <a:gridCol w="3305908">
                  <a:extLst>
                    <a:ext uri="{9D8B030D-6E8A-4147-A177-3AD203B41FA5}">
                      <a16:colId xmlns:a16="http://schemas.microsoft.com/office/drawing/2014/main" val="21182701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العبادة العملية 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العبادة القولية 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العبادة الاعتقادية 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79858"/>
                  </a:ext>
                </a:extLst>
              </a:tr>
              <a:tr h="1484002">
                <a:tc>
                  <a:txBody>
                    <a:bodyPr/>
                    <a:lstStyle/>
                    <a:p>
                      <a:pPr algn="just" rtl="1"/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- الإحسان إلى الفقراء والمساكين</a:t>
                      </a:r>
                      <a:r>
                        <a:rPr kumimoji="0" lang="ar-B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kumimoji="0" 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just" rtl="1"/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- </a:t>
                      </a:r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صلة الرحم</a:t>
                      </a: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just" rtl="1"/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- 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الحج</a:t>
                      </a:r>
                      <a:r>
                        <a:rPr kumimoji="0" lang="ar-B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kumimoji="0" 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just" rtl="1"/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-  ال</a:t>
                      </a:r>
                      <a:r>
                        <a:rPr kumimoji="0" lang="ar-B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صيام.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- تلاوة القرآن</a:t>
                      </a:r>
                      <a:r>
                        <a:rPr kumimoji="0" lang="ar-B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kumimoji="0" 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- الدعوة إلى الله</a:t>
                      </a:r>
                      <a:r>
                        <a:rPr kumimoji="0" lang="ar-B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kumimoji="0" 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- الدعاء</a:t>
                      </a:r>
                      <a:r>
                        <a:rPr kumimoji="0" lang="ar-B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kumimoji="0" 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- إفشاء السلام</a:t>
                      </a:r>
                      <a:r>
                        <a:rPr kumimoji="0" lang="ar-B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- الصبر لحكم الله</a:t>
                      </a:r>
                      <a:r>
                        <a:rPr kumimoji="0" lang="ar-B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kumimoji="0" 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- الرضا بقضاء الله</a:t>
                      </a:r>
                      <a:r>
                        <a:rPr kumimoji="0" lang="ar-B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- الإنابة إلى الله</a:t>
                      </a: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-  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خشية الله</a:t>
                      </a:r>
                      <a:r>
                        <a:rPr kumimoji="0" lang="ar-B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kumimoji="0" lang="ar-SA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875176"/>
                  </a:ext>
                </a:extLst>
              </a:tr>
            </a:tbl>
          </a:graphicData>
        </a:graphic>
      </p:graphicFrame>
      <p:sp>
        <p:nvSpPr>
          <p:cNvPr id="21" name="Plaque 20">
            <a:extLst>
              <a:ext uri="{FF2B5EF4-FFF2-40B4-BE49-F238E27FC236}">
                <a16:creationId xmlns:a16="http://schemas.microsoft.com/office/drawing/2014/main" id="{6E9640FE-E8C2-448A-BF81-501FEB120681}"/>
              </a:ext>
            </a:extLst>
          </p:cNvPr>
          <p:cNvSpPr/>
          <p:nvPr/>
        </p:nvSpPr>
        <p:spPr>
          <a:xfrm>
            <a:off x="3771233" y="248052"/>
            <a:ext cx="1453615" cy="584560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نشاط 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Plaque 22">
            <a:extLst>
              <a:ext uri="{FF2B5EF4-FFF2-40B4-BE49-F238E27FC236}">
                <a16:creationId xmlns:a16="http://schemas.microsoft.com/office/drawing/2014/main" id="{24C07B7C-0E5E-4888-AC7A-3F643DD812D4}"/>
              </a:ext>
            </a:extLst>
          </p:cNvPr>
          <p:cNvSpPr/>
          <p:nvPr/>
        </p:nvSpPr>
        <p:spPr>
          <a:xfrm>
            <a:off x="3771233" y="240478"/>
            <a:ext cx="1453615" cy="584560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الإجابة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: Rounded Corners 101">
            <a:extLst>
              <a:ext uri="{FF2B5EF4-FFF2-40B4-BE49-F238E27FC236}">
                <a16:creationId xmlns:a16="http://schemas.microsoft.com/office/drawing/2014/main" id="{8E9CC181-485A-4961-A22D-079E7F273726}"/>
              </a:ext>
            </a:extLst>
          </p:cNvPr>
          <p:cNvSpPr/>
          <p:nvPr/>
        </p:nvSpPr>
        <p:spPr>
          <a:xfrm>
            <a:off x="130317" y="76478"/>
            <a:ext cx="2097946" cy="4616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العبادة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دين 101</a:t>
            </a: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45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2" grpId="0"/>
      <p:bldP spid="59" grpId="0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درس الحوا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32726</TotalTime>
  <Words>1995</Words>
  <Application>Microsoft Office PowerPoint</Application>
  <PresentationFormat>Widescreen</PresentationFormat>
  <Paragraphs>290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Nova Cond</vt:lpstr>
      <vt:lpstr>Calibri</vt:lpstr>
      <vt:lpstr>Calibri Light</vt:lpstr>
      <vt:lpstr>Sakkal Majalla</vt:lpstr>
      <vt:lpstr>Wingdings 3</vt:lpstr>
      <vt:lpstr>Office Theme</vt:lpstr>
      <vt:lpstr>درس الحوار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Abdulrahim Alsharifi</cp:lastModifiedBy>
  <cp:revision>495</cp:revision>
  <dcterms:created xsi:type="dcterms:W3CDTF">2020-03-04T10:47:58Z</dcterms:created>
  <dcterms:modified xsi:type="dcterms:W3CDTF">2020-12-22T09:52:43Z</dcterms:modified>
</cp:coreProperties>
</file>