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544" r:id="rId4"/>
    <p:sldId id="534" r:id="rId5"/>
    <p:sldId id="541" r:id="rId6"/>
    <p:sldId id="522" r:id="rId7"/>
    <p:sldId id="340" r:id="rId8"/>
    <p:sldId id="538" r:id="rId9"/>
    <p:sldId id="385" r:id="rId10"/>
    <p:sldId id="377" r:id="rId11"/>
    <p:sldId id="543" r:id="rId12"/>
    <p:sldId id="379" r:id="rId13"/>
    <p:sldId id="381" r:id="rId14"/>
    <p:sldId id="537" r:id="rId15"/>
    <p:sldId id="383" r:id="rId16"/>
    <p:sldId id="387" r:id="rId17"/>
    <p:sldId id="5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5A90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27FF-9858-4A99-AE55-4412E3759CB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B543-6C03-4346-95A8-8C62AC9A5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8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8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6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2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40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5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9064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39" y="6209031"/>
            <a:ext cx="280922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559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ransition spd="med"/>
  <p:txStyles>
    <p:titleStyle>
      <a:lvl1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99386" marR="0" indent="-99386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1pPr>
      <a:lvl2pPr marL="495279" marR="0" indent="-114294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2pPr>
      <a:lvl3pPr marL="904838" marR="0" indent="-142868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3pPr>
      <a:lvl4pPr marL="1295348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4pPr>
      <a:lvl5pPr marL="1676332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5pPr>
      <a:lvl6pPr marL="2057317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6pPr>
      <a:lvl7pPr marL="2438302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7pPr>
      <a:lvl8pPr marL="2819287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8pPr>
      <a:lvl9pPr marL="3200271" marR="0" indent="-152393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ran.ksu.edu.sa/tafseer/qortobi/sura99-aya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49728" y="272530"/>
            <a:ext cx="8303543" cy="13704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35AB30-3ED4-4453-A8FB-5EC75AAB41AC}"/>
              </a:ext>
            </a:extLst>
          </p:cNvPr>
          <p:cNvSpPr txBox="1">
            <a:spLocks/>
          </p:cNvSpPr>
          <p:nvPr/>
        </p:nvSpPr>
        <p:spPr>
          <a:xfrm>
            <a:off x="2658454" y="2254834"/>
            <a:ext cx="6875084" cy="17653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rtl="1"/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العقيدة</a:t>
            </a:r>
            <a:r>
              <a:rPr lang="ar-BH" sz="8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الإسلاميّة</a:t>
            </a:r>
            <a:endParaRPr lang="en-US" sz="8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ED93E3-7CFA-432E-9CF3-FA3111716136}"/>
              </a:ext>
            </a:extLst>
          </p:cNvPr>
          <p:cNvSpPr txBox="1">
            <a:spLocks/>
          </p:cNvSpPr>
          <p:nvPr/>
        </p:nvSpPr>
        <p:spPr>
          <a:xfrm>
            <a:off x="3548739" y="4166337"/>
            <a:ext cx="5094514" cy="147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في العقيدة الإسلاميّة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defTabSz="457200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101)</a:t>
            </a:r>
          </a:p>
          <a:p>
            <a:pPr marL="0" indent="0" algn="ctr" defTabSz="457200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None/>
            </a:pPr>
            <a:endParaRPr lang="ar-BH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F16A0-F668-49FD-8A98-D488421D7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2" y="2058256"/>
            <a:ext cx="2537101" cy="356305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54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3881AA-4EB4-4633-A562-37F36A89DF8C}"/>
              </a:ext>
            </a:extLst>
          </p:cNvPr>
          <p:cNvSpPr/>
          <p:nvPr/>
        </p:nvSpPr>
        <p:spPr>
          <a:xfrm>
            <a:off x="8217843" y="1290678"/>
            <a:ext cx="3793343" cy="4870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تَقبل الزيادة ولا النقصان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8A0B88-332D-40F6-A8EE-6CF6474A301C}"/>
              </a:ext>
            </a:extLst>
          </p:cNvPr>
          <p:cNvSpPr/>
          <p:nvPr/>
        </p:nvSpPr>
        <p:spPr>
          <a:xfrm>
            <a:off x="8217842" y="1867796"/>
            <a:ext cx="3793344" cy="4870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يفهمها الجميع على اختلاف مستوياتهم الفكرية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B048D1-6CA1-40A8-92B7-2BEEFE92A778}"/>
              </a:ext>
            </a:extLst>
          </p:cNvPr>
          <p:cNvSpPr/>
          <p:nvPr/>
        </p:nvSpPr>
        <p:spPr>
          <a:xfrm>
            <a:off x="383612" y="1281989"/>
            <a:ext cx="3622043" cy="49578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موحى بها من عند الله تبارك وتعالى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7BFCA3-702A-49B2-93C7-D31DFEF54902}"/>
              </a:ext>
            </a:extLst>
          </p:cNvPr>
          <p:cNvSpPr/>
          <p:nvPr/>
        </p:nvSpPr>
        <p:spPr>
          <a:xfrm>
            <a:off x="4386021" y="1274014"/>
            <a:ext cx="3622044" cy="4957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سهلة وواضحة، لا تعقيد فيها.</a:t>
            </a:r>
            <a:endParaRPr lang="en-US" sz="2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674FAE-AD19-4103-8F52-B721ABB6893F}"/>
              </a:ext>
            </a:extLst>
          </p:cNvPr>
          <p:cNvSpPr/>
          <p:nvPr/>
        </p:nvSpPr>
        <p:spPr>
          <a:xfrm>
            <a:off x="8249164" y="2465310"/>
            <a:ext cx="3762022" cy="50292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تتغير بتغيرالزمان والمكان أو الأفراد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5249F9-BD42-41A2-BD74-4F37D51220EC}"/>
              </a:ext>
            </a:extLst>
          </p:cNvPr>
          <p:cNvSpPr/>
          <p:nvPr/>
        </p:nvSpPr>
        <p:spPr>
          <a:xfrm>
            <a:off x="383613" y="1867796"/>
            <a:ext cx="3640479" cy="5014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تحتاج إلى وسائط أو حُجُب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EBD68F-23BB-44D6-8CDD-6DFEF132062C}"/>
              </a:ext>
            </a:extLst>
          </p:cNvPr>
          <p:cNvSpPr/>
          <p:nvPr/>
        </p:nvSpPr>
        <p:spPr>
          <a:xfrm>
            <a:off x="4386020" y="1859107"/>
            <a:ext cx="3622042" cy="4957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للبشر صلة في رسم معالمها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80EAB5-D5EA-472B-96E6-1680A03FBB75}"/>
              </a:ext>
            </a:extLst>
          </p:cNvPr>
          <p:cNvSpPr/>
          <p:nvPr/>
        </p:nvSpPr>
        <p:spPr>
          <a:xfrm>
            <a:off x="4386022" y="2444200"/>
            <a:ext cx="3622042" cy="4957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مَن يعتنقها يكون إيجابيا في حياته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DE2B64-12A8-4239-AF17-CC2F74D2A0AD}"/>
              </a:ext>
            </a:extLst>
          </p:cNvPr>
          <p:cNvSpPr/>
          <p:nvPr/>
        </p:nvSpPr>
        <p:spPr>
          <a:xfrm>
            <a:off x="383613" y="2466757"/>
            <a:ext cx="3622042" cy="5014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مُلَبِّيَة لجميع حاجات الإنسان: الفطرية، والعقلية، والجسمية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446B2A87-1472-4849-9296-02B8B71D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41461"/>
              </p:ext>
            </p:extLst>
          </p:nvPr>
        </p:nvGraphicFramePr>
        <p:xfrm>
          <a:off x="449414" y="3784995"/>
          <a:ext cx="11293172" cy="243783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637121">
                  <a:extLst>
                    <a:ext uri="{9D8B030D-6E8A-4147-A177-3AD203B41FA5}">
                      <a16:colId xmlns:a16="http://schemas.microsoft.com/office/drawing/2014/main" val="1472162621"/>
                    </a:ext>
                  </a:extLst>
                </a:gridCol>
                <a:gridCol w="1172057">
                  <a:extLst>
                    <a:ext uri="{9D8B030D-6E8A-4147-A177-3AD203B41FA5}">
                      <a16:colId xmlns:a16="http://schemas.microsoft.com/office/drawing/2014/main" val="352150255"/>
                    </a:ext>
                  </a:extLst>
                </a:gridCol>
                <a:gridCol w="483994">
                  <a:extLst>
                    <a:ext uri="{9D8B030D-6E8A-4147-A177-3AD203B41FA5}">
                      <a16:colId xmlns:a16="http://schemas.microsoft.com/office/drawing/2014/main" val="246087527"/>
                    </a:ext>
                  </a:extLst>
                </a:gridCol>
              </a:tblGrid>
              <a:tr h="4123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الرب</a:t>
                      </a:r>
                      <a:r>
                        <a:rPr lang="ar-B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اني</a:t>
                      </a:r>
                      <a:r>
                        <a:rPr lang="ar-B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97411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اليسر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85436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Noto Naskh Arabic UI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الثبات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64721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sz="1800" b="1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الإيجابي</a:t>
                      </a:r>
                      <a:r>
                        <a:rPr lang="ar-B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215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التوازن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77830"/>
                  </a:ext>
                </a:extLst>
              </a:tr>
            </a:tbl>
          </a:graphicData>
        </a:graphic>
      </p:graphicFrame>
      <p:sp>
        <p:nvSpPr>
          <p:cNvPr id="20" name="Star: 24 Points 19">
            <a:extLst>
              <a:ext uri="{FF2B5EF4-FFF2-40B4-BE49-F238E27FC236}">
                <a16:creationId xmlns:a16="http://schemas.microsoft.com/office/drawing/2014/main" id="{CDEFA5BB-51CA-41B4-966B-3D7208D1683D}"/>
              </a:ext>
            </a:extLst>
          </p:cNvPr>
          <p:cNvSpPr/>
          <p:nvPr/>
        </p:nvSpPr>
        <p:spPr>
          <a:xfrm>
            <a:off x="3293013" y="179081"/>
            <a:ext cx="2451428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33229E8-810D-441D-B848-E288F019251A}"/>
              </a:ext>
            </a:extLst>
          </p:cNvPr>
          <p:cNvSpPr/>
          <p:nvPr/>
        </p:nvSpPr>
        <p:spPr>
          <a:xfrm>
            <a:off x="4386021" y="3093903"/>
            <a:ext cx="3622042" cy="4957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تُوازن بين مطالب الحياة الدنيا والحياة الآخرة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2994F3-1A64-4CEA-A5FE-C9F9D25F44E4}"/>
              </a:ext>
            </a:extLst>
          </p:cNvPr>
          <p:cNvSpPr/>
          <p:nvPr/>
        </p:nvSpPr>
        <p:spPr>
          <a:xfrm>
            <a:off x="8249164" y="3104001"/>
            <a:ext cx="3762022" cy="50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يَعْتريها تحريف أو تبديل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3F46E1-4108-4CD5-BEDF-7A5381FFE3A7}"/>
              </a:ext>
            </a:extLst>
          </p:cNvPr>
          <p:cNvSpPr/>
          <p:nvPr/>
        </p:nvSpPr>
        <p:spPr>
          <a:xfrm>
            <a:off x="421730" y="3104001"/>
            <a:ext cx="3583924" cy="5014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 يعتنقها يعمل على جلب الخير للإنسائية، ودفع الشر عنها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BCA447-431F-4FA2-A38C-2719B20D7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50485"/>
              </p:ext>
            </p:extLst>
          </p:nvPr>
        </p:nvGraphicFramePr>
        <p:xfrm>
          <a:off x="449414" y="3868172"/>
          <a:ext cx="9637121" cy="24599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637121">
                  <a:extLst>
                    <a:ext uri="{9D8B030D-6E8A-4147-A177-3AD203B41FA5}">
                      <a16:colId xmlns:a16="http://schemas.microsoft.com/office/drawing/2014/main" val="3136559797"/>
                    </a:ext>
                  </a:extLst>
                </a:gridCol>
              </a:tblGrid>
              <a:tr h="5393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موحى بها من عند الله تبارك وتعالى    - ليس للبشر صلة في رسم معالمها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338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سهلة وواضحة، لا تعقيد فيها.  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يفهمها الجميع على اختلاف مستوياتهم الفكرية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لا تحتاج إلى وسائط أو حُجب.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441838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تقبل الزيادة ولا النقصان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تتغير بتغيرالزمان والمكان أو الأفراد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-لا يعتريها تحريف أو تبديل. 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784191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- من يعتنقها يكون إيجابيا في حياته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- يعمل على جلب الخير للإنسائية، ودفع الشر عنها 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2000" b="1" kern="1200" dirty="0">
                        <a:solidFill>
                          <a:prstClr val="black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565132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ملبية لجميع حاجات الإنسان: الفطرية، والعقلية، والجسمية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- توازن بين مطالب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الحياة الدنيا والحياة الآخرة</a:t>
                      </a:r>
                      <a:r>
                        <a:rPr kumimoji="0" lang="ar-B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92566"/>
                  </a:ext>
                </a:extLst>
              </a:tr>
            </a:tbl>
          </a:graphicData>
        </a:graphic>
      </p:graphicFrame>
      <p:sp>
        <p:nvSpPr>
          <p:cNvPr id="25" name="Star: 24 Points 24">
            <a:extLst>
              <a:ext uri="{FF2B5EF4-FFF2-40B4-BE49-F238E27FC236}">
                <a16:creationId xmlns:a16="http://schemas.microsoft.com/office/drawing/2014/main" id="{C63BF2E3-7A4F-457A-9611-1D8BA1DDF926}"/>
              </a:ext>
            </a:extLst>
          </p:cNvPr>
          <p:cNvSpPr/>
          <p:nvPr/>
        </p:nvSpPr>
        <p:spPr>
          <a:xfrm>
            <a:off x="3135536" y="163225"/>
            <a:ext cx="267558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الإجابة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6718A-0192-4FE6-862F-F7C1B649CF7E}"/>
              </a:ext>
            </a:extLst>
          </p:cNvPr>
          <p:cNvGrpSpPr/>
          <p:nvPr/>
        </p:nvGrpSpPr>
        <p:grpSpPr>
          <a:xfrm>
            <a:off x="6745573" y="163225"/>
            <a:ext cx="5026733" cy="792820"/>
            <a:chOff x="6418520" y="76055"/>
            <a:chExt cx="502673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Rounded Rectangle 1032">
              <a:extLst>
                <a:ext uri="{FF2B5EF4-FFF2-40B4-BE49-F238E27FC236}">
                  <a16:creationId xmlns:a16="http://schemas.microsoft.com/office/drawing/2014/main" id="{429B3AA8-19C7-4469-968B-741E8E4985D1}"/>
                </a:ext>
              </a:extLst>
            </p:cNvPr>
            <p:cNvSpPr/>
            <p:nvPr/>
          </p:nvSpPr>
          <p:spPr>
            <a:xfrm flipH="1">
              <a:off x="6418520" y="87360"/>
              <a:ext cx="502673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خصائص العقيدة الإسلامية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5" name="Rounded Rectangle 1032">
              <a:extLst>
                <a:ext uri="{FF2B5EF4-FFF2-40B4-BE49-F238E27FC236}">
                  <a16:creationId xmlns:a16="http://schemas.microsoft.com/office/drawing/2014/main" id="{1DB513D0-D425-4C31-AA82-E8C0AA264671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6" name="Star: 24 Points 35">
              <a:extLst>
                <a:ext uri="{FF2B5EF4-FFF2-40B4-BE49-F238E27FC236}">
                  <a16:creationId xmlns:a16="http://schemas.microsoft.com/office/drawing/2014/main" id="{673D9E6E-74F2-4CA7-BA40-F7F04D5E91E1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E3A0A5-311E-4A4B-8E89-9CC929968C78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89C612-30A3-4D8E-BBDE-54F8C5D05A82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4A9C24A-C569-48CF-9D8B-4E57164C53E2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2" name="Freeform 6">
                  <a:extLst>
                    <a:ext uri="{FF2B5EF4-FFF2-40B4-BE49-F238E27FC236}">
                      <a16:creationId xmlns:a16="http://schemas.microsoft.com/office/drawing/2014/main" id="{EB16066C-54A7-4B42-848A-01C96B9B476B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C0AF5F9-4E3F-43CB-8616-E7B5BB823500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1" name="Picture 3" descr="Picture 3">
                <a:extLst>
                  <a:ext uri="{FF2B5EF4-FFF2-40B4-BE49-F238E27FC236}">
                    <a16:creationId xmlns:a16="http://schemas.microsoft.com/office/drawing/2014/main" id="{8B6A2ABC-FF40-4038-9C53-82B5DEDBB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9" name="Shadows.png" descr="Shadows.png">
              <a:extLst>
                <a:ext uri="{FF2B5EF4-FFF2-40B4-BE49-F238E27FC236}">
                  <a16:creationId xmlns:a16="http://schemas.microsoft.com/office/drawing/2014/main" id="{5F5655F7-3C71-440D-995C-2D825C8C21D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0996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AB8B03-C617-45BD-B5B4-75BF26E5C8B6}"/>
              </a:ext>
            </a:extLst>
          </p:cNvPr>
          <p:cNvCxnSpPr>
            <a:cxnSpLocks/>
          </p:cNvCxnSpPr>
          <p:nvPr/>
        </p:nvCxnSpPr>
        <p:spPr>
          <a:xfrm>
            <a:off x="5955481" y="1057833"/>
            <a:ext cx="0" cy="28738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1FC6D-99C0-489B-9781-79D3FFEA5EEA}"/>
              </a:ext>
            </a:extLst>
          </p:cNvPr>
          <p:cNvCxnSpPr>
            <a:cxnSpLocks/>
          </p:cNvCxnSpPr>
          <p:nvPr/>
        </p:nvCxnSpPr>
        <p:spPr>
          <a:xfrm>
            <a:off x="1245550" y="1335667"/>
            <a:ext cx="9502834" cy="332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FF46CC-7853-4074-97F3-3FFB0D2E2E59}"/>
              </a:ext>
            </a:extLst>
          </p:cNvPr>
          <p:cNvCxnSpPr>
            <a:cxnSpLocks/>
          </p:cNvCxnSpPr>
          <p:nvPr/>
        </p:nvCxnSpPr>
        <p:spPr>
          <a:xfrm>
            <a:off x="10748384" y="1362083"/>
            <a:ext cx="0" cy="343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8DD726-94B8-4BB1-ABC1-5D66DEFECF32}"/>
              </a:ext>
            </a:extLst>
          </p:cNvPr>
          <p:cNvCxnSpPr>
            <a:cxnSpLocks/>
          </p:cNvCxnSpPr>
          <p:nvPr/>
        </p:nvCxnSpPr>
        <p:spPr>
          <a:xfrm>
            <a:off x="1245550" y="1345216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F74E41-DA0E-4EB7-B42D-B17703E8DBED}"/>
              </a:ext>
            </a:extLst>
          </p:cNvPr>
          <p:cNvCxnSpPr>
            <a:cxnSpLocks/>
          </p:cNvCxnSpPr>
          <p:nvPr/>
        </p:nvCxnSpPr>
        <p:spPr>
          <a:xfrm>
            <a:off x="8238763" y="1338994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94F553-AFEF-4E46-9CD3-880CD2BE1D08}"/>
              </a:ext>
            </a:extLst>
          </p:cNvPr>
          <p:cNvCxnSpPr>
            <a:cxnSpLocks/>
          </p:cNvCxnSpPr>
          <p:nvPr/>
        </p:nvCxnSpPr>
        <p:spPr>
          <a:xfrm>
            <a:off x="5955480" y="1315906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7E2EBC-0AB9-45F4-B300-BC45BD6233A7}"/>
              </a:ext>
            </a:extLst>
          </p:cNvPr>
          <p:cNvCxnSpPr>
            <a:cxnSpLocks/>
          </p:cNvCxnSpPr>
          <p:nvPr/>
        </p:nvCxnSpPr>
        <p:spPr>
          <a:xfrm>
            <a:off x="3602025" y="1362083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ذو زوايا قطرية مستديرة 26">
            <a:extLst>
              <a:ext uri="{FF2B5EF4-FFF2-40B4-BE49-F238E27FC236}">
                <a16:creationId xmlns:a16="http://schemas.microsoft.com/office/drawing/2014/main" id="{24670B91-9F6C-4628-B61D-C8999E9BB7C1}"/>
              </a:ext>
            </a:extLst>
          </p:cNvPr>
          <p:cNvSpPr/>
          <p:nvPr/>
        </p:nvSpPr>
        <p:spPr>
          <a:xfrm>
            <a:off x="2405384" y="2318847"/>
            <a:ext cx="2398226" cy="399693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تجعل من يعتنقها إيجابي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حياته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يعمل على جلب الخير للإنسائية ، ودفع الشر عنها؛ لأنه يعتقد أن الله سبحانه و تعالی سيحاسب الناس على أعمالهم، ويجزي أهل الإحسان إحسان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كما يجزي أهل السوء بما يستحقون من العذاب.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قال تعالى: 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﴿ 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فَمَن يَعْمَلْ مِثْقَالَ ذَرَّةٍ خَيْرًا يَرَهُ، 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وَمَن يَعْمَلْ مِثْقَالَ ذَرَّةٍ شَرًّا يَرَهُ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kumimoji="0" lang="ar-BH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مستطيل ذو زوايا قطرية مستديرة 26">
            <a:extLst>
              <a:ext uri="{FF2B5EF4-FFF2-40B4-BE49-F238E27FC236}">
                <a16:creationId xmlns:a16="http://schemas.microsoft.com/office/drawing/2014/main" id="{5ABA600F-1614-473A-AF45-5E03194448E4}"/>
              </a:ext>
            </a:extLst>
          </p:cNvPr>
          <p:cNvSpPr/>
          <p:nvPr/>
        </p:nvSpPr>
        <p:spPr>
          <a:xfrm>
            <a:off x="4913522" y="2325686"/>
            <a:ext cx="2279434" cy="399693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عقيدة ثابتة ومحددة. 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لا تقبل الزيادة ولا النقصان.</a:t>
            </a:r>
          </a:p>
          <a:p>
            <a:pPr marL="285750" indent="-285750" algn="ctr" rtl="1">
              <a:buFontTx/>
              <a:buChar char="-"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يعتريها تحريف أو تبديل.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ليس من حق أي جهة - مهما كانت - أن تضيف إليها أو تحذف منها، وكل إضافة أو حذف أمر مرفوض.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رسول الله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م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أمرنا هذا ما ليس منه فهو ر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ٌّ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مستطيل ذو زوايا قطرية مستديرة 26">
            <a:extLst>
              <a:ext uri="{FF2B5EF4-FFF2-40B4-BE49-F238E27FC236}">
                <a16:creationId xmlns:a16="http://schemas.microsoft.com/office/drawing/2014/main" id="{CD9C86FE-C0ED-43C8-B9BF-D6C841010BC6}"/>
              </a:ext>
            </a:extLst>
          </p:cNvPr>
          <p:cNvSpPr/>
          <p:nvPr/>
        </p:nvSpPr>
        <p:spPr>
          <a:xfrm>
            <a:off x="7347623" y="2292617"/>
            <a:ext cx="2279434" cy="399693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مستطيل ذو زوايا قطرية مستديرة 26">
            <a:extLst>
              <a:ext uri="{FF2B5EF4-FFF2-40B4-BE49-F238E27FC236}">
                <a16:creationId xmlns:a16="http://schemas.microsoft.com/office/drawing/2014/main" id="{187AB84C-3286-4BCF-8685-AE7D34863C57}"/>
              </a:ext>
            </a:extLst>
          </p:cNvPr>
          <p:cNvSpPr/>
          <p:nvPr/>
        </p:nvSpPr>
        <p:spPr>
          <a:xfrm>
            <a:off x="58185" y="2318847"/>
            <a:ext cx="2279434" cy="3996936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جاءت ملبية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لجميع حاجات الإنسان: الفطرية، والعقلية، والجسمية.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أقامت توازن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بين مطالب المادة والروح، ومطالب الفرد والمجتمع، ومطالب الحياة الدنيا والحياة الآخرة.</a:t>
            </a:r>
          </a:p>
          <a:p>
            <a:pPr algn="ctr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قال تعالى: 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﴿ 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وَابْتَغِ فِيمَا آتَاكَ اللَّهُ الدَّارَ الْآخِرَةَ ۖ وَلَا تَنسَ نَصِيبَكَ مِنَ الدُّنْيَا ۖ وَأَحْسِن كَمَا أَحْسَنَ اللَّهُ إِلَيْكَ ۖ 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kumimoji="0" lang="ar-BH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Content Placeholder 13">
            <a:extLst>
              <a:ext uri="{FF2B5EF4-FFF2-40B4-BE49-F238E27FC236}">
                <a16:creationId xmlns:a16="http://schemas.microsoft.com/office/drawing/2014/main" id="{8306BAA6-B4A7-4E00-8E8A-F001E4CCC5D1}"/>
              </a:ext>
            </a:extLst>
          </p:cNvPr>
          <p:cNvSpPr txBox="1">
            <a:spLocks/>
          </p:cNvSpPr>
          <p:nvPr/>
        </p:nvSpPr>
        <p:spPr>
          <a:xfrm>
            <a:off x="7296996" y="1751526"/>
            <a:ext cx="2279434" cy="728473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اليُسر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Content Placeholder 13">
            <a:extLst>
              <a:ext uri="{FF2B5EF4-FFF2-40B4-BE49-F238E27FC236}">
                <a16:creationId xmlns:a16="http://schemas.microsoft.com/office/drawing/2014/main" id="{D268B34C-32A0-4937-BFB9-555FBF1C235B}"/>
              </a:ext>
            </a:extLst>
          </p:cNvPr>
          <p:cNvSpPr txBox="1">
            <a:spLocks/>
          </p:cNvSpPr>
          <p:nvPr/>
        </p:nvSpPr>
        <p:spPr>
          <a:xfrm>
            <a:off x="4919429" y="1767680"/>
            <a:ext cx="2279434" cy="71231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الثَّبات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ستطيل 12">
            <a:extLst>
              <a:ext uri="{FF2B5EF4-FFF2-40B4-BE49-F238E27FC236}">
                <a16:creationId xmlns:a16="http://schemas.microsoft.com/office/drawing/2014/main" id="{D9C8822E-498F-4B09-8E6B-B466F4A4170B}"/>
              </a:ext>
            </a:extLst>
          </p:cNvPr>
          <p:cNvSpPr/>
          <p:nvPr/>
        </p:nvSpPr>
        <p:spPr>
          <a:xfrm>
            <a:off x="7373184" y="2622464"/>
            <a:ext cx="2233026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Aft>
                <a:spcPts val="500"/>
              </a:spcAft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سهلة واضحة، لا تعقيد فيها ولا غموض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>
              <a:spcAft>
                <a:spcPts val="500"/>
              </a:spcAft>
              <a:buFontTx/>
              <a:buChar char="-"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يفهمها جميع الناس على اختلاف مستوياتهم العقلية. </a:t>
            </a:r>
            <a:endParaRPr lang="ar-BH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>
              <a:spcAft>
                <a:spcPts val="500"/>
              </a:spcAft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تقيم علاقة مباشرة بين الإنسان ورب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ه، من دون وسائط أو حجب.</a:t>
            </a:r>
          </a:p>
          <a:p>
            <a:pPr lvl="0" algn="ctr" rtl="1">
              <a:spcAft>
                <a:spcPts val="500"/>
              </a:spcAft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تعالى: </a:t>
            </a:r>
            <a:r>
              <a: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﴿ </a:t>
            </a:r>
            <a:r>
              <a:rPr lang="ar-SA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وَإِذَا سَأَلَكَ عِبَادِي عَنِّي فَإِنِّي قَرِيبٌ ۖ أُجِيبُ دَعْوَةَ الدَّاعِ إِذَا دَعَانِ ۖ فَلْيَسْتَجِيبُوا لِي وَلْيُؤْمِنُوا بِي لَعَلَّهُمْ يَرْشُدُونَ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Content Placeholder 13">
            <a:extLst>
              <a:ext uri="{FF2B5EF4-FFF2-40B4-BE49-F238E27FC236}">
                <a16:creationId xmlns:a16="http://schemas.microsoft.com/office/drawing/2014/main" id="{2257F892-83F2-4D71-B9A9-A1F91712E836}"/>
              </a:ext>
            </a:extLst>
          </p:cNvPr>
          <p:cNvSpPr txBox="1">
            <a:spLocks/>
          </p:cNvSpPr>
          <p:nvPr/>
        </p:nvSpPr>
        <p:spPr>
          <a:xfrm>
            <a:off x="110698" y="1728437"/>
            <a:ext cx="2279434" cy="71231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التوازن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Content Placeholder 13">
            <a:extLst>
              <a:ext uri="{FF2B5EF4-FFF2-40B4-BE49-F238E27FC236}">
                <a16:creationId xmlns:a16="http://schemas.microsoft.com/office/drawing/2014/main" id="{DCE92A5D-FD2D-4D82-8C0D-31A284233DE7}"/>
              </a:ext>
            </a:extLst>
          </p:cNvPr>
          <p:cNvSpPr txBox="1">
            <a:spLocks/>
          </p:cNvSpPr>
          <p:nvPr/>
        </p:nvSpPr>
        <p:spPr>
          <a:xfrm>
            <a:off x="2501244" y="1746355"/>
            <a:ext cx="2279434" cy="71231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الإيجابي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Star: 24 Points 63">
            <a:extLst>
              <a:ext uri="{FF2B5EF4-FFF2-40B4-BE49-F238E27FC236}">
                <a16:creationId xmlns:a16="http://schemas.microsoft.com/office/drawing/2014/main" id="{599760DA-5651-4D8A-BE81-6A25CAEC7CF5}"/>
              </a:ext>
            </a:extLst>
          </p:cNvPr>
          <p:cNvSpPr/>
          <p:nvPr/>
        </p:nvSpPr>
        <p:spPr>
          <a:xfrm>
            <a:off x="8847513" y="109381"/>
            <a:ext cx="3026436" cy="914400"/>
          </a:xfrm>
          <a:prstGeom prst="star24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أُثَبِّتُ تَعَلُّمَاتِي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CEB149-C21F-4A91-A96D-5346AA497622}"/>
              </a:ext>
            </a:extLst>
          </p:cNvPr>
          <p:cNvSpPr txBox="1">
            <a:spLocks/>
          </p:cNvSpPr>
          <p:nvPr/>
        </p:nvSpPr>
        <p:spPr>
          <a:xfrm>
            <a:off x="3462724" y="129178"/>
            <a:ext cx="5264987" cy="9173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العقيدة الإسلامية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4F5F56-0D47-486E-891C-191773D8FE24}"/>
              </a:ext>
            </a:extLst>
          </p:cNvPr>
          <p:cNvGrpSpPr/>
          <p:nvPr/>
        </p:nvGrpSpPr>
        <p:grpSpPr>
          <a:xfrm>
            <a:off x="9688810" y="1751527"/>
            <a:ext cx="2362034" cy="4538026"/>
            <a:chOff x="9688810" y="1751527"/>
            <a:chExt cx="2362034" cy="4538026"/>
          </a:xfrm>
        </p:grpSpPr>
        <p:sp>
          <p:nvSpPr>
            <p:cNvPr id="68" name="مستطيل ذو زوايا قطرية مستديرة 26">
              <a:extLst>
                <a:ext uri="{FF2B5EF4-FFF2-40B4-BE49-F238E27FC236}">
                  <a16:creationId xmlns:a16="http://schemas.microsoft.com/office/drawing/2014/main" id="{6FA78C6F-2667-40F9-ADFE-9E2EF63D1300}"/>
                </a:ext>
              </a:extLst>
            </p:cNvPr>
            <p:cNvSpPr/>
            <p:nvPr/>
          </p:nvSpPr>
          <p:spPr>
            <a:xfrm>
              <a:off x="9743274" y="2292617"/>
              <a:ext cx="2279434" cy="3996936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sz="1600" dirty="0">
                <a:solidFill>
                  <a:prstClr val="black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مستطيل 12">
              <a:extLst>
                <a:ext uri="{FF2B5EF4-FFF2-40B4-BE49-F238E27FC236}">
                  <a16:creationId xmlns:a16="http://schemas.microsoft.com/office/drawing/2014/main" id="{694B2341-972D-482E-8061-50063C56181D}"/>
                </a:ext>
              </a:extLst>
            </p:cNvPr>
            <p:cNvSpPr/>
            <p:nvPr/>
          </p:nvSpPr>
          <p:spPr>
            <a:xfrm>
              <a:off x="9767668" y="2653579"/>
              <a:ext cx="228317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موحى بها من عند الله تبارك وتعالى</a:t>
              </a: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lvl="0" algn="ctr" rtl="1"/>
              <a:r>
                <a:rPr lang="ar-SA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ليس فيها شيء من صنع البشر. </a:t>
              </a:r>
              <a:endParaRPr lang="en-US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ctr" rtl="1"/>
              <a:r>
                <a:rPr lang="ar-SA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تتفق مع فطرة الإنسان وعقله، وحياته الإنسانية في جميع جوانبها الاجتماعية والسياسية والاقتصادية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 </a:t>
              </a:r>
            </a:p>
            <a:p>
              <a:pPr marL="285750" lvl="0" indent="-285750" algn="ctr" rtl="1">
                <a:buFontTx/>
                <a:buChar char="-"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lvl="0" algn="ctr" rtl="1"/>
              <a:r>
                <a:rPr lang="ar-SA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 </a:t>
              </a:r>
              <a:r>
                <a:rPr lang="en-US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﴿ </a:t>
              </a:r>
              <a:r>
                <a:rPr lang="ar-SA" b="1" dirty="0">
                  <a:solidFill>
                    <a:srgbClr val="46884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أَفَحُكْمَ الْجَاهِلِيَّةِ يَبْغُونَ ۚ وَمَنْ أَحْسَنُ مِنَ اللَّهِ حُكْمًا لِّقَوْمٍ يُوقِنُونَ</a:t>
              </a:r>
              <a:r>
                <a:rPr lang="en-US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SA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70" name="Content Placeholder 13">
              <a:extLst>
                <a:ext uri="{FF2B5EF4-FFF2-40B4-BE49-F238E27FC236}">
                  <a16:creationId xmlns:a16="http://schemas.microsoft.com/office/drawing/2014/main" id="{1582F6CA-39E0-4A22-8A5E-FF1B37AF5F28}"/>
                </a:ext>
              </a:extLst>
            </p:cNvPr>
            <p:cNvSpPr txBox="1">
              <a:spLocks/>
            </p:cNvSpPr>
            <p:nvPr/>
          </p:nvSpPr>
          <p:spPr>
            <a:xfrm>
              <a:off x="9688810" y="1751527"/>
              <a:ext cx="2279434" cy="711833"/>
            </a:xfrm>
            <a:prstGeom prst="flowChartTermina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الرب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اني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ة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82CD71-A14A-4FB0-8D20-DFDD8086A05E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338812F-05B3-444F-A15E-968AB5C842B5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AD79D84-9868-4D42-908F-17FDD7435A0F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2" name="Freeform 6">
                  <a:extLst>
                    <a:ext uri="{FF2B5EF4-FFF2-40B4-BE49-F238E27FC236}">
                      <a16:creationId xmlns:a16="http://schemas.microsoft.com/office/drawing/2014/main" id="{81CB829C-E6C6-411D-9301-ED17A8BA7CE6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412206D-5DF2-4869-A8F2-2A4989CBFE38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1" name="Picture 3" descr="Picture 3">
                <a:extLst>
                  <a:ext uri="{FF2B5EF4-FFF2-40B4-BE49-F238E27FC236}">
                    <a16:creationId xmlns:a16="http://schemas.microsoft.com/office/drawing/2014/main" id="{E2376F7D-D758-4CDD-9C92-AECB5EBB8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9" name="Shadows.png" descr="Shadows.png">
              <a:extLst>
                <a:ext uri="{FF2B5EF4-FFF2-40B4-BE49-F238E27FC236}">
                  <a16:creationId xmlns:a16="http://schemas.microsoft.com/office/drawing/2014/main" id="{6E0CAE0B-E28F-4E55-AEA4-5CF951B17F3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2374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2" grpId="0" animBg="1"/>
      <p:bldP spid="6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24 Points 2">
            <a:extLst>
              <a:ext uri="{FF2B5EF4-FFF2-40B4-BE49-F238E27FC236}">
                <a16:creationId xmlns:a16="http://schemas.microsoft.com/office/drawing/2014/main" id="{7BAC5FAE-B4D2-4262-9F25-A39D4B2246F9}"/>
              </a:ext>
            </a:extLst>
          </p:cNvPr>
          <p:cNvSpPr/>
          <p:nvPr/>
        </p:nvSpPr>
        <p:spPr>
          <a:xfrm>
            <a:off x="7960317" y="443947"/>
            <a:ext cx="337622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إضاءة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1F18E3-4963-42A8-9997-8F0778E22B2E}"/>
              </a:ext>
            </a:extLst>
          </p:cNvPr>
          <p:cNvGrpSpPr/>
          <p:nvPr/>
        </p:nvGrpSpPr>
        <p:grpSpPr>
          <a:xfrm>
            <a:off x="797486" y="1635431"/>
            <a:ext cx="10920902" cy="3587138"/>
            <a:chOff x="797486" y="1635431"/>
            <a:chExt cx="10920902" cy="35871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D57701-CD25-4BA7-816B-C91959A57BAC}"/>
                </a:ext>
              </a:extLst>
            </p:cNvPr>
            <p:cNvGrpSpPr/>
            <p:nvPr/>
          </p:nvGrpSpPr>
          <p:grpSpPr>
            <a:xfrm>
              <a:off x="797486" y="1635431"/>
              <a:ext cx="10920902" cy="3587138"/>
              <a:chOff x="797486" y="1635431"/>
              <a:chExt cx="10920902" cy="358713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51CBD5A-B141-47C3-BAC1-40F11871BA5C}"/>
                  </a:ext>
                </a:extLst>
              </p:cNvPr>
              <p:cNvGrpSpPr/>
              <p:nvPr/>
            </p:nvGrpSpPr>
            <p:grpSpPr>
              <a:xfrm>
                <a:off x="797486" y="1635431"/>
                <a:ext cx="10920902" cy="3587138"/>
                <a:chOff x="980460" y="4454803"/>
                <a:chExt cx="10539060" cy="3587138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400096EE-72F3-4C7F-BDE6-9044FC7162B2}"/>
                    </a:ext>
                  </a:extLst>
                </p:cNvPr>
                <p:cNvGrpSpPr/>
                <p:nvPr/>
              </p:nvGrpSpPr>
              <p:grpSpPr>
                <a:xfrm>
                  <a:off x="980460" y="4454803"/>
                  <a:ext cx="10539060" cy="3587138"/>
                  <a:chOff x="1017634" y="1116593"/>
                  <a:chExt cx="10539060" cy="5034803"/>
                </a:xfrm>
              </p:grpSpPr>
              <p:grpSp>
                <p:nvGrpSpPr>
                  <p:cNvPr id="27" name="Group">
                    <a:extLst>
                      <a:ext uri="{FF2B5EF4-FFF2-40B4-BE49-F238E27FC236}">
                        <a16:creationId xmlns:a16="http://schemas.microsoft.com/office/drawing/2014/main" id="{9F36007A-F256-49E0-980C-01DED68DE4A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17634" y="1250516"/>
                    <a:ext cx="9439312" cy="4575091"/>
                    <a:chOff x="0" y="0"/>
                    <a:chExt cx="3760000" cy="2775327"/>
                  </a:xfrm>
                </p:grpSpPr>
                <p:sp>
                  <p:nvSpPr>
                    <p:cNvPr id="34" name="Rectangle">
                      <a:extLst>
                        <a:ext uri="{FF2B5EF4-FFF2-40B4-BE49-F238E27FC236}">
                          <a16:creationId xmlns:a16="http://schemas.microsoft.com/office/drawing/2014/main" id="{DB19D2F1-0A7B-4813-97D6-B042A7364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24"/>
                      <a:ext cx="3588330" cy="2775103"/>
                    </a:xfrm>
                    <a:prstGeom prst="rect">
                      <a:avLst/>
                    </a:prstGeom>
                    <a:gradFill flip="none" rotWithShape="1">
                      <a:gsLst>
                        <a:gs pos="15017">
                          <a:srgbClr val="FFFFFF"/>
                        </a:gs>
                        <a:gs pos="65937">
                          <a:srgbClr val="EDEDEE"/>
                        </a:gs>
                        <a:gs pos="100000">
                          <a:srgbClr val="DBDCDE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9525" cap="flat">
                      <a:noFill/>
                      <a:prstDash val="solid"/>
                      <a:miter lim="400000"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35" name="Shape">
                      <a:extLst>
                        <a:ext uri="{FF2B5EF4-FFF2-40B4-BE49-F238E27FC236}">
                          <a16:creationId xmlns:a16="http://schemas.microsoft.com/office/drawing/2014/main" id="{A0E878ED-35C8-48B8-A41F-BD0466E60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4901" y="0"/>
                      <a:ext cx="165099" cy="2433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97" h="21578" extrusionOk="0">
                          <a:moveTo>
                            <a:pt x="0" y="0"/>
                          </a:moveTo>
                          <a:cubicBezTo>
                            <a:pt x="3583" y="18"/>
                            <a:pt x="7167" y="27"/>
                            <a:pt x="10752" y="27"/>
                          </a:cubicBezTo>
                          <a:cubicBezTo>
                            <a:pt x="12544" y="27"/>
                            <a:pt x="14337" y="25"/>
                            <a:pt x="16129" y="20"/>
                          </a:cubicBezTo>
                          <a:cubicBezTo>
                            <a:pt x="17586" y="5"/>
                            <a:pt x="19019" y="80"/>
                            <a:pt x="20054" y="227"/>
                          </a:cubicBezTo>
                          <a:cubicBezTo>
                            <a:pt x="20898" y="347"/>
                            <a:pt x="21413" y="505"/>
                            <a:pt x="21504" y="674"/>
                          </a:cubicBezTo>
                          <a:cubicBezTo>
                            <a:pt x="21504" y="899"/>
                            <a:pt x="21504" y="1123"/>
                            <a:pt x="21504" y="1348"/>
                          </a:cubicBezTo>
                          <a:cubicBezTo>
                            <a:pt x="21504" y="1798"/>
                            <a:pt x="21504" y="2247"/>
                            <a:pt x="21504" y="2696"/>
                          </a:cubicBezTo>
                          <a:cubicBezTo>
                            <a:pt x="21504" y="3595"/>
                            <a:pt x="21506" y="4494"/>
                            <a:pt x="21504" y="5393"/>
                          </a:cubicBezTo>
                          <a:cubicBezTo>
                            <a:pt x="21500" y="7190"/>
                            <a:pt x="21481" y="8988"/>
                            <a:pt x="21504" y="10785"/>
                          </a:cubicBezTo>
                          <a:cubicBezTo>
                            <a:pt x="21526" y="12583"/>
                            <a:pt x="21590" y="14380"/>
                            <a:pt x="21597" y="16178"/>
                          </a:cubicBezTo>
                          <a:cubicBezTo>
                            <a:pt x="21600" y="17077"/>
                            <a:pt x="21589" y="17976"/>
                            <a:pt x="21573" y="18874"/>
                          </a:cubicBezTo>
                          <a:cubicBezTo>
                            <a:pt x="21565" y="19324"/>
                            <a:pt x="21556" y="19773"/>
                            <a:pt x="21544" y="20222"/>
                          </a:cubicBezTo>
                          <a:cubicBezTo>
                            <a:pt x="21539" y="20447"/>
                            <a:pt x="21532" y="20672"/>
                            <a:pt x="21526" y="20897"/>
                          </a:cubicBezTo>
                          <a:cubicBezTo>
                            <a:pt x="21557" y="21097"/>
                            <a:pt x="20950" y="21290"/>
                            <a:pt x="19873" y="21420"/>
                          </a:cubicBezTo>
                          <a:cubicBezTo>
                            <a:pt x="18837" y="21545"/>
                            <a:pt x="17471" y="21600"/>
                            <a:pt x="16128" y="21571"/>
                          </a:cubicBezTo>
                          <a:cubicBezTo>
                            <a:pt x="14336" y="21571"/>
                            <a:pt x="12544" y="21571"/>
                            <a:pt x="10752" y="21571"/>
                          </a:cubicBezTo>
                          <a:cubicBezTo>
                            <a:pt x="7168" y="21571"/>
                            <a:pt x="3584" y="21571"/>
                            <a:pt x="0" y="21571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4000">
                          <a:schemeClr val="accent1">
                            <a:lumMod val="0"/>
                            <a:lumOff val="100000"/>
                          </a:schemeClr>
                        </a:gs>
                        <a:gs pos="46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7D29969F-F306-4521-B066-59E4033B0E5A}"/>
                      </a:ext>
                    </a:extLst>
                  </p:cNvPr>
                  <p:cNvGrpSpPr/>
                  <p:nvPr/>
                </p:nvGrpSpPr>
                <p:grpSpPr>
                  <a:xfrm>
                    <a:off x="1434536" y="1116593"/>
                    <a:ext cx="10122158" cy="5034803"/>
                    <a:chOff x="1268119" y="1501025"/>
                    <a:chExt cx="10122158" cy="5463194"/>
                  </a:xfrm>
                </p:grpSpPr>
                <p:sp>
                  <p:nvSpPr>
                    <p:cNvPr id="29" name="TextBox 52">
                      <a:extLst>
                        <a:ext uri="{FF2B5EF4-FFF2-40B4-BE49-F238E27FC236}">
                          <a16:creationId xmlns:a16="http://schemas.microsoft.com/office/drawing/2014/main" id="{2414C625-4D77-4425-97FF-6B60477EDE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43908" y="1779945"/>
                      <a:ext cx="8187710" cy="562491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45719" rIns="45719">
                      <a:spAutoFit/>
                    </a:bodyPr>
                    <a:lstStyle>
                      <a:lvl1pPr algn="r">
                        <a:defRPr sz="1800">
                          <a:solidFill>
                            <a:srgbClr val="1BB25A"/>
                          </a:solidFill>
                        </a:defRPr>
                      </a:lvl1pPr>
                    </a:lstStyle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BB25A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30" name="Triangle">
                      <a:extLst>
                        <a:ext uri="{FF2B5EF4-FFF2-40B4-BE49-F238E27FC236}">
                          <a16:creationId xmlns:a16="http://schemas.microsoft.com/office/drawing/2014/main" id="{BBF32345-9FE4-434C-9892-80B8202C5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8119" y="1817747"/>
                      <a:ext cx="3796483" cy="7534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5" y="21600"/>
                          </a:lnTo>
                          <a:lnTo>
                            <a:pt x="0" y="1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9000">
                          <a:srgbClr val="424242">
                            <a:alpha val="73271"/>
                          </a:srgbClr>
                        </a:gs>
                        <a:gs pos="19000">
                          <a:srgbClr val="424242">
                            <a:alpha val="61635"/>
                          </a:srgbClr>
                        </a:gs>
                        <a:gs pos="41000">
                          <a:srgbClr val="424242">
                            <a:alpha val="25000"/>
                          </a:srgbClr>
                        </a:gs>
                        <a:gs pos="50000">
                          <a:srgbClr val="424242">
                            <a:alpha val="0"/>
                          </a:srgbClr>
                        </a:gs>
                        <a:gs pos="60000">
                          <a:srgbClr val="424242">
                            <a:alpha val="0"/>
                          </a:srgbClr>
                        </a:gs>
                      </a:gsLst>
                      <a:lin ang="4560000" scaled="0"/>
                      <a:tileRect/>
                    </a:gradFill>
                    <a:ln w="12700">
                      <a:noFill/>
                      <a:miter lim="400000"/>
                    </a:ln>
                  </p:spPr>
                  <p:txBody>
                    <a:bodyPr lIns="45719" rIns="45719"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grpSp>
                  <p:nvGrpSpPr>
                    <p:cNvPr id="31" name="Group">
                      <a:extLst>
                        <a:ext uri="{FF2B5EF4-FFF2-40B4-BE49-F238E27FC236}">
                          <a16:creationId xmlns:a16="http://schemas.microsoft.com/office/drawing/2014/main" id="{E597552E-332B-449B-9EFF-162685806242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9692609" y="1501025"/>
                      <a:ext cx="1697668" cy="5463194"/>
                      <a:chOff x="39269" y="-57197"/>
                      <a:chExt cx="968451" cy="2164034"/>
                    </a:xfrm>
                  </p:grpSpPr>
                  <p:sp>
                    <p:nvSpPr>
                      <p:cNvPr id="32" name="Shape">
                        <a:extLst>
                          <a:ext uri="{FF2B5EF4-FFF2-40B4-BE49-F238E27FC236}">
                            <a16:creationId xmlns:a16="http://schemas.microsoft.com/office/drawing/2014/main" id="{83085554-552C-4D15-ABFD-45E2FB62BD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436" y="-57197"/>
                        <a:ext cx="167284" cy="470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16" extrusionOk="0">
                            <a:moveTo>
                              <a:pt x="21600" y="20213"/>
                            </a:moveTo>
                            <a:lnTo>
                              <a:pt x="0" y="21516"/>
                            </a:lnTo>
                            <a:cubicBezTo>
                              <a:pt x="2360" y="8064"/>
                              <a:pt x="6526" y="-84"/>
                              <a:pt x="11000" y="1"/>
                            </a:cubicBezTo>
                            <a:cubicBezTo>
                              <a:pt x="15264" y="82"/>
                              <a:pt x="19237" y="7658"/>
                              <a:pt x="21600" y="20213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419">
                            <a:srgbClr val="0C9900"/>
                          </a:gs>
                          <a:gs pos="81972">
                            <a:srgbClr val="85C202"/>
                          </a:gs>
                          <a:gs pos="100000">
                            <a:srgbClr val="FFEA03"/>
                          </a:gs>
                        </a:gsLst>
                        <a:lin ang="2089255" scaled="0"/>
                      </a:gra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venir Next"/>
                        </a:endParaRPr>
                      </a:p>
                    </p:txBody>
                  </p:sp>
                  <p:sp>
                    <p:nvSpPr>
                      <p:cNvPr id="33" name="Shape">
                        <a:extLst>
                          <a:ext uri="{FF2B5EF4-FFF2-40B4-BE49-F238E27FC236}">
                            <a16:creationId xmlns:a16="http://schemas.microsoft.com/office/drawing/2014/main" id="{3DF6BF4C-8E20-4180-BDC7-87B42C191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69" y="-56970"/>
                        <a:ext cx="924077" cy="216380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99" extrusionOk="0">
                            <a:moveTo>
                              <a:pt x="2421" y="0"/>
                            </a:moveTo>
                            <a:cubicBezTo>
                              <a:pt x="3228" y="0"/>
                              <a:pt x="4035" y="0"/>
                              <a:pt x="4842" y="0"/>
                            </a:cubicBezTo>
                            <a:cubicBezTo>
                              <a:pt x="6456" y="0"/>
                              <a:pt x="8070" y="-1"/>
                              <a:pt x="9685" y="0"/>
                            </a:cubicBezTo>
                            <a:cubicBezTo>
                              <a:pt x="13656" y="3"/>
                              <a:pt x="17628" y="18"/>
                              <a:pt x="21600" y="45"/>
                            </a:cubicBezTo>
                            <a:cubicBezTo>
                              <a:pt x="21031" y="73"/>
                              <a:pt x="20495" y="218"/>
                              <a:pt x="20081" y="453"/>
                            </a:cubicBezTo>
                            <a:cubicBezTo>
                              <a:pt x="19696" y="672"/>
                              <a:pt x="19438" y="959"/>
                              <a:pt x="19342" y="1271"/>
                            </a:cubicBezTo>
                            <a:cubicBezTo>
                              <a:pt x="19355" y="1603"/>
                              <a:pt x="19364" y="1935"/>
                              <a:pt x="19369" y="2267"/>
                            </a:cubicBezTo>
                            <a:cubicBezTo>
                              <a:pt x="19381" y="3022"/>
                              <a:pt x="19373" y="3778"/>
                              <a:pt x="19369" y="4533"/>
                            </a:cubicBezTo>
                            <a:cubicBezTo>
                              <a:pt x="19361" y="6044"/>
                              <a:pt x="19366" y="7555"/>
                              <a:pt x="19369" y="9066"/>
                            </a:cubicBezTo>
                            <a:cubicBezTo>
                              <a:pt x="19376" y="12088"/>
                              <a:pt x="19376" y="15110"/>
                              <a:pt x="19369" y="18132"/>
                            </a:cubicBezTo>
                            <a:lnTo>
                              <a:pt x="9664" y="21599"/>
                            </a:lnTo>
                            <a:lnTo>
                              <a:pt x="0" y="18132"/>
                            </a:lnTo>
                            <a:cubicBezTo>
                              <a:pt x="0" y="15110"/>
                              <a:pt x="0" y="12088"/>
                              <a:pt x="0" y="9066"/>
                            </a:cubicBezTo>
                            <a:cubicBezTo>
                              <a:pt x="0" y="7555"/>
                              <a:pt x="0" y="6044"/>
                              <a:pt x="0" y="4533"/>
                            </a:cubicBezTo>
                            <a:cubicBezTo>
                              <a:pt x="0" y="3778"/>
                              <a:pt x="0" y="3022"/>
                              <a:pt x="0" y="2267"/>
                            </a:cubicBezTo>
                            <a:cubicBezTo>
                              <a:pt x="0" y="1889"/>
                              <a:pt x="0" y="1511"/>
                              <a:pt x="0" y="1133"/>
                            </a:cubicBezTo>
                            <a:cubicBezTo>
                              <a:pt x="130" y="843"/>
                              <a:pt x="400" y="582"/>
                              <a:pt x="777" y="383"/>
                            </a:cubicBezTo>
                            <a:cubicBezTo>
                              <a:pt x="1232" y="143"/>
                              <a:pt x="1815" y="8"/>
                              <a:pt x="2421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6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55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2700" cap="flat">
                        <a:noFill/>
                        <a:miter lim="400000"/>
                      </a:ln>
                      <a:effectLst>
                        <a:outerShdw blurRad="76200" dist="76843" dir="7886587" rotWithShape="0">
                          <a:srgbClr val="000000">
                            <a:alpha val="41115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venir Nex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4" name="Rounded Rectangle">
                  <a:extLst>
                    <a:ext uri="{FF2B5EF4-FFF2-40B4-BE49-F238E27FC236}">
                      <a16:creationId xmlns:a16="http://schemas.microsoft.com/office/drawing/2014/main" id="{35F42550-02BD-4D1D-A83D-96D6CB125C62}"/>
                    </a:ext>
                  </a:extLst>
                </p:cNvPr>
                <p:cNvSpPr/>
                <p:nvPr/>
              </p:nvSpPr>
              <p:spPr>
                <a:xfrm>
                  <a:off x="10208512" y="4855334"/>
                  <a:ext cx="1144116" cy="14387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FEFEFE"/>
                    </a:gs>
                    <a:gs pos="26230">
                      <a:srgbClr val="FAFBFD">
                        <a:alpha val="50000"/>
                      </a:srgbClr>
                    </a:gs>
                    <a:gs pos="42212">
                      <a:srgbClr val="F6F8FC">
                        <a:alpha val="0"/>
                      </a:srgbClr>
                    </a:gs>
                    <a:gs pos="58166">
                      <a:srgbClr val="7B7C7E">
                        <a:alpha val="20500"/>
                      </a:srgbClr>
                    </a:gs>
                    <a:gs pos="86088">
                      <a:srgbClr val="000000">
                        <a:alpha val="41000"/>
                      </a:srgbClr>
                    </a:gs>
                  </a:gsLst>
                  <a:lin ang="16200000"/>
                </a:gradFill>
                <a:ln w="12700">
                  <a:miter lim="400000"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DBB069-6C97-45A0-BBB5-47D733BE2AB6}"/>
                  </a:ext>
                </a:extLst>
              </p:cNvPr>
              <p:cNvSpPr/>
              <p:nvPr/>
            </p:nvSpPr>
            <p:spPr>
              <a:xfrm>
                <a:off x="1207852" y="1743719"/>
                <a:ext cx="872427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50000"/>
                  </a:lnSpc>
                </a:pP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العقيدة التي أ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َ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ْ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َ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َ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الله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ُ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بها ر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ُ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ُ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َ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ُ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 وأنزل بها كتبه عقيدة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ٌ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واحدة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ٌ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 لا تتبدل ب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ِ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تبد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ُّ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 الزمان أو المكان، ولا تتغير </a:t>
                </a:r>
                <a:r>
                  <a:rPr lang="ar-SA" sz="2000" b="1" dirty="0" err="1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بتغي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 الأفراد والأقوام ، قال تعالى: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﴿ 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شَرَعَ لَكُم مِّنَ الدِّينِ مَا وَصَّىٰ بِهِ نُوحًا وَالَّذِي أَوْحَيْنَا إِلَيْكَ وَمَا وَصَّيْنَا بِهِ إِبْرَاهِيمَ وَمُوسَىٰ وَعِيسَىٰ ۖ أَنْ أَقِيمُوا الدِّينَ وَلَا تَتَفَرَّقُوا فِيهِ ۚ  </a:t>
                </a:r>
                <a:r>
                  <a:rPr lang="ar-BH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(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</a:t>
                </a:r>
                <a:r>
                  <a:rPr lang="ar-BH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)</a:t>
                </a:r>
                <a:r>
                  <a:rPr lang="en-US" sz="20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﴾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سورة </a:t>
                </a:r>
                <a:r>
                  <a:rPr lang="ar-SA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الشورى</a:t>
                </a:r>
                <a:r>
                  <a:rPr lang="ar-BH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lang="ar-SA" sz="20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وجوهر هذه العقيدة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التوحيد، ومعناه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أن الله واحد</a:t>
                </a:r>
                <a:r>
                  <a:rPr lang="ar-BH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ٌ</a:t>
                </a: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لا شريك له، قال تعالى: </a:t>
                </a:r>
                <a:r>
                  <a:rPr lang="en-US" sz="20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﴿ 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وَمَا أَرْسَلْنَا مِن قَبْلِكَ مِن رَّسُولٍ إِلَّا نُوحِي إِلَيْهِ أَنَّهُ لَا </a:t>
                </a:r>
                <a:r>
                  <a:rPr lang="ar-SA" sz="2000" b="1" dirty="0" err="1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إِلَٰهَ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إِلَّا أَنَا فَاعْبُدُونِ (25)</a:t>
                </a:r>
                <a:r>
                  <a:rPr lang="en-US" sz="20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﴾</a:t>
                </a:r>
                <a:r>
                  <a:rPr lang="ar-SA" sz="20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r>
                  <a:rPr lang="ar-SA" sz="2000" b="1" dirty="0">
                    <a:solidFill>
                      <a:srgbClr val="468847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سورة </a:t>
                </a:r>
                <a:r>
                  <a:rPr lang="ar-SA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الأنبياء</a:t>
                </a:r>
                <a:r>
                  <a:rPr lang="ar-BH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lang="ar-SA" sz="1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ar-SA" sz="20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إذا صحت العقيدة صح العمل، وإذا صح العمل سعد الإنسان في الدنيا والآخرة.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D2A6B1-6B40-4817-94E5-D60EEF175FED}"/>
                </a:ext>
              </a:extLst>
            </p:cNvPr>
            <p:cNvSpPr/>
            <p:nvPr/>
          </p:nvSpPr>
          <p:spPr>
            <a:xfrm>
              <a:off x="10201854" y="2579996"/>
              <a:ext cx="146867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وحدة العقيدة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في الديانات 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السماوي</a:t>
              </a:r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ّ</a:t>
              </a:r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ة</a:t>
              </a:r>
              <a:endParaRPr lang="en-US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3BCCC1-7F48-4ED8-81EF-FBD0095ED773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8F555D-AF8B-4585-A86C-743B3F389498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0F9283-AC73-444F-BAA8-C548E8DDEB80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8" name="Freeform 6">
                  <a:extLst>
                    <a:ext uri="{FF2B5EF4-FFF2-40B4-BE49-F238E27FC236}">
                      <a16:creationId xmlns:a16="http://schemas.microsoft.com/office/drawing/2014/main" id="{7A46F08D-2EB1-44F4-8519-9B7739FCAD62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E251F27-387B-4CE5-955F-88FC4D48E6C9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7" name="Picture 3" descr="Picture 3">
                <a:extLst>
                  <a:ext uri="{FF2B5EF4-FFF2-40B4-BE49-F238E27FC236}">
                    <a16:creationId xmlns:a16="http://schemas.microsoft.com/office/drawing/2014/main" id="{741E0C9B-8931-474A-88A1-737C6949D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5" name="Shadows.png" descr="Shadows.png">
              <a:extLst>
                <a:ext uri="{FF2B5EF4-FFF2-40B4-BE49-F238E27FC236}">
                  <a16:creationId xmlns:a16="http://schemas.microsoft.com/office/drawing/2014/main" id="{2737A655-ECF7-4FC6-9863-C6BD5DE77F1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854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446B2A87-1472-4849-9296-02B8B71D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52073"/>
              </p:ext>
            </p:extLst>
          </p:nvPr>
        </p:nvGraphicFramePr>
        <p:xfrm>
          <a:off x="599539" y="4493536"/>
          <a:ext cx="11293172" cy="18745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34980">
                  <a:extLst>
                    <a:ext uri="{9D8B030D-6E8A-4147-A177-3AD203B41FA5}">
                      <a16:colId xmlns:a16="http://schemas.microsoft.com/office/drawing/2014/main" val="1472162621"/>
                    </a:ext>
                  </a:extLst>
                </a:gridCol>
                <a:gridCol w="7002141">
                  <a:extLst>
                    <a:ext uri="{9D8B030D-6E8A-4147-A177-3AD203B41FA5}">
                      <a16:colId xmlns:a16="http://schemas.microsoft.com/office/drawing/2014/main" val="4018639327"/>
                    </a:ext>
                  </a:extLst>
                </a:gridCol>
                <a:gridCol w="1204317">
                  <a:extLst>
                    <a:ext uri="{9D8B030D-6E8A-4147-A177-3AD203B41FA5}">
                      <a16:colId xmlns:a16="http://schemas.microsoft.com/office/drawing/2014/main" val="352150255"/>
                    </a:ext>
                  </a:extLst>
                </a:gridCol>
                <a:gridCol w="451734">
                  <a:extLst>
                    <a:ext uri="{9D8B030D-6E8A-4147-A177-3AD203B41FA5}">
                      <a16:colId xmlns:a16="http://schemas.microsoft.com/office/drawing/2014/main" val="246087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الدليل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توضيح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خاص</a:t>
                      </a:r>
                      <a:r>
                        <a:rPr lang="ar-BH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974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الرب</a:t>
                      </a:r>
                      <a:r>
                        <a:rPr lang="ar-BH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انية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60529"/>
                  </a:ext>
                </a:extLst>
              </a:tr>
              <a:tr h="4123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kern="1200" dirty="0">
                        <a:solidFill>
                          <a:prstClr val="black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prstClr val="black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التوازن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2000" b="1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5436"/>
                  </a:ext>
                </a:extLst>
              </a:tr>
            </a:tbl>
          </a:graphicData>
        </a:graphic>
      </p:graphicFrame>
      <p:sp>
        <p:nvSpPr>
          <p:cNvPr id="20" name="Star: 24 Points 19">
            <a:extLst>
              <a:ext uri="{FF2B5EF4-FFF2-40B4-BE49-F238E27FC236}">
                <a16:creationId xmlns:a16="http://schemas.microsoft.com/office/drawing/2014/main" id="{CDEFA5BB-51CA-41B4-966B-3D7208D1683D}"/>
              </a:ext>
            </a:extLst>
          </p:cNvPr>
          <p:cNvSpPr/>
          <p:nvPr/>
        </p:nvSpPr>
        <p:spPr>
          <a:xfrm>
            <a:off x="3582931" y="148399"/>
            <a:ext cx="1642028" cy="679251"/>
          </a:xfrm>
          <a:prstGeom prst="star24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الأسئلة 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F676ACF-DB80-46B6-BCDF-F57292863B3F}"/>
              </a:ext>
            </a:extLst>
          </p:cNvPr>
          <p:cNvSpPr/>
          <p:nvPr/>
        </p:nvSpPr>
        <p:spPr>
          <a:xfrm>
            <a:off x="4048304" y="1031754"/>
            <a:ext cx="7638763" cy="38075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عرِّف العقيدة لغة واصطلاحا.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9338274E-EA84-4B2A-A8F1-05DC201CB4AE}"/>
              </a:ext>
            </a:extLst>
          </p:cNvPr>
          <p:cNvSpPr/>
          <p:nvPr/>
        </p:nvSpPr>
        <p:spPr>
          <a:xfrm>
            <a:off x="4048304" y="1983569"/>
            <a:ext cx="7638763" cy="427783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قسم العلماء العقيدة قسمين: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عقيدة صحيحة وعقيدة فاسدة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عرِّف كل واحدة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منهما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53E8DD22-13A9-467B-A68D-D7801223E342}"/>
              </a:ext>
            </a:extLst>
          </p:cNvPr>
          <p:cNvSpPr/>
          <p:nvPr/>
        </p:nvSpPr>
        <p:spPr>
          <a:xfrm>
            <a:off x="4048304" y="3887340"/>
            <a:ext cx="7638763" cy="4540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4- من خصائص العقيدة الإسلامية الرب</a:t>
            </a:r>
            <a:r>
              <a:rPr lang="ar-BH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اني</a:t>
            </a:r>
            <a:r>
              <a:rPr lang="ar-BH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والتوازن، </a:t>
            </a:r>
            <a:r>
              <a:rPr lang="ar-SA" b="1" noProof="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</a:t>
            </a:r>
            <a:r>
              <a:rPr lang="ar-BH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ذلك مع ذكر الدليل الشرعي.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A9786-62F8-4ABA-8735-AF0F6EB2E997}"/>
              </a:ext>
            </a:extLst>
          </p:cNvPr>
          <p:cNvSpPr/>
          <p:nvPr/>
        </p:nvSpPr>
        <p:spPr>
          <a:xfrm>
            <a:off x="1123702" y="2524856"/>
            <a:ext cx="842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عقيدة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صحيحة:............</a:t>
            </a:r>
            <a:r>
              <a:rPr lang="ar-SA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   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 -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عقيدة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فاسدة</a:t>
            </a:r>
            <a:r>
              <a:rPr lang="ar-SA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:.............................................................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C3746-955A-4BA2-8AEC-5DCFBE597876}"/>
              </a:ext>
            </a:extLst>
          </p:cNvPr>
          <p:cNvSpPr/>
          <p:nvPr/>
        </p:nvSpPr>
        <p:spPr>
          <a:xfrm>
            <a:off x="1123702" y="1508718"/>
            <a:ext cx="10502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:...................................................................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اصطلاح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:.............................................................................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A7361563-16DD-48B5-92E3-D4B24456722A}"/>
              </a:ext>
            </a:extLst>
          </p:cNvPr>
          <p:cNvSpPr/>
          <p:nvPr/>
        </p:nvSpPr>
        <p:spPr>
          <a:xfrm>
            <a:off x="4048304" y="2959835"/>
            <a:ext cx="7638763" cy="4540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تؤخذ العقيدة الصحيحة من مصدرين فقط</a:t>
            </a:r>
            <a:r>
              <a:rPr lang="ar-BH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القرآن الكريم والسنة النبوية الصحيحة. عل</a:t>
            </a:r>
            <a:r>
              <a:rPr lang="ar-BH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ذلك.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5F9B2-9B12-4EF9-BF88-3FCC7FC1514F}"/>
              </a:ext>
            </a:extLst>
          </p:cNvPr>
          <p:cNvSpPr/>
          <p:nvPr/>
        </p:nvSpPr>
        <p:spPr>
          <a:xfrm>
            <a:off x="1232420" y="3443136"/>
            <a:ext cx="740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r>
              <a:rPr lang="ar-SA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5A26D0-C33E-4D75-8DEE-BAD77DBBBE6D}"/>
              </a:ext>
            </a:extLst>
          </p:cNvPr>
          <p:cNvGrpSpPr/>
          <p:nvPr/>
        </p:nvGrpSpPr>
        <p:grpSpPr>
          <a:xfrm>
            <a:off x="8523996" y="163225"/>
            <a:ext cx="3241334" cy="792820"/>
            <a:chOff x="8196943" y="76055"/>
            <a:chExt cx="3241334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1032">
              <a:extLst>
                <a:ext uri="{FF2B5EF4-FFF2-40B4-BE49-F238E27FC236}">
                  <a16:creationId xmlns:a16="http://schemas.microsoft.com/office/drawing/2014/main" id="{E4B138C5-0BD2-4955-974B-7B17F3182CB5}"/>
                </a:ext>
              </a:extLst>
            </p:cNvPr>
            <p:cNvSpPr/>
            <p:nvPr/>
          </p:nvSpPr>
          <p:spPr>
            <a:xfrm flipH="1">
              <a:off x="8196943" y="87360"/>
              <a:ext cx="308342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تقويم ختامي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9" name="Rounded Rectangle 1032">
              <a:extLst>
                <a:ext uri="{FF2B5EF4-FFF2-40B4-BE49-F238E27FC236}">
                  <a16:creationId xmlns:a16="http://schemas.microsoft.com/office/drawing/2014/main" id="{65D8CB99-D6FB-4891-B403-5FB87E8E1AF7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0" name="Star: 24 Points 29">
              <a:extLst>
                <a:ext uri="{FF2B5EF4-FFF2-40B4-BE49-F238E27FC236}">
                  <a16:creationId xmlns:a16="http://schemas.microsoft.com/office/drawing/2014/main" id="{9421BF28-DC77-4742-BF1F-48BDDF7EE2EB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364145-9B0A-491C-BC5B-D4445071D307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5491A0D-FE0C-450A-A2B2-F8C3FF6636AE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AF276F3-E528-4C4B-B343-CB5CF09F0E2C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0F28D250-8BE6-459F-93D1-61E215F1F13F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BA46106-52C6-4291-8FFB-D5C7F45BA0FA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35" name="Picture 3" descr="Picture 3">
                <a:extLst>
                  <a:ext uri="{FF2B5EF4-FFF2-40B4-BE49-F238E27FC236}">
                    <a16:creationId xmlns:a16="http://schemas.microsoft.com/office/drawing/2014/main" id="{AC36DC63-F70E-4247-A6C9-4BA5DAF8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3" name="Shadows.png" descr="Shadows.png">
              <a:extLst>
                <a:ext uri="{FF2B5EF4-FFF2-40B4-BE49-F238E27FC236}">
                  <a16:creationId xmlns:a16="http://schemas.microsoft.com/office/drawing/2014/main" id="{EBF951A1-9D56-4C2F-88F4-10A1CF6D7435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72865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446B2A87-1472-4849-9296-02B8B71D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47589"/>
              </p:ext>
            </p:extLst>
          </p:nvPr>
        </p:nvGraphicFramePr>
        <p:xfrm>
          <a:off x="185981" y="4493536"/>
          <a:ext cx="11706732" cy="185286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0175">
                  <a:extLst>
                    <a:ext uri="{9D8B030D-6E8A-4147-A177-3AD203B41FA5}">
                      <a16:colId xmlns:a16="http://schemas.microsoft.com/office/drawing/2014/main" val="1472162621"/>
                    </a:ext>
                  </a:extLst>
                </a:gridCol>
                <a:gridCol w="7253207">
                  <a:extLst>
                    <a:ext uri="{9D8B030D-6E8A-4147-A177-3AD203B41FA5}">
                      <a16:colId xmlns:a16="http://schemas.microsoft.com/office/drawing/2014/main" val="4018639327"/>
                    </a:ext>
                  </a:extLst>
                </a:gridCol>
                <a:gridCol w="1025073">
                  <a:extLst>
                    <a:ext uri="{9D8B030D-6E8A-4147-A177-3AD203B41FA5}">
                      <a16:colId xmlns:a16="http://schemas.microsoft.com/office/drawing/2014/main" val="352150255"/>
                    </a:ext>
                  </a:extLst>
                </a:gridCol>
                <a:gridCol w="468277">
                  <a:extLst>
                    <a:ext uri="{9D8B030D-6E8A-4147-A177-3AD203B41FA5}">
                      <a16:colId xmlns:a16="http://schemas.microsoft.com/office/drawing/2014/main" val="246087527"/>
                    </a:ext>
                  </a:extLst>
                </a:gridCol>
              </a:tblGrid>
              <a:tr h="355555"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الدليل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20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توضيح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خاصية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974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تعالى: " أَفَحُكْمَ الْجَاهِلِيَّةِ يَبْغُونَ ۚ وَمَنْ أَحْسَنُ مِنَ اللَّهِ حُكْمًا لِّقَوْمٍ يُوقِنُونَ".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موحى بها من عند الله تبارك وتعالى - ليس فيها شيء من صنع البشر .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تتفق مع فطرة الإنسان وعقله، وحياته الإنسانية في جميع جوانبها الاجتماعية والسياسية والاقتصادية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الرب</a:t>
                      </a:r>
                      <a:r>
                        <a:rPr lang="ar-BH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اني</a:t>
                      </a:r>
                      <a:r>
                        <a:rPr lang="ar-BH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60529"/>
                  </a:ext>
                </a:extLst>
              </a:tr>
              <a:tr h="409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تعالى: "وَابْتَغِ فِيمَا آتَاكَ اللَّهُ الدَّارَ الْآخِرَةَ ۖ وَلَا تَنسَ نَصِيبَكَ مِنَ الدُّنْيَا ۖ وَأَحْسِن كَمَا أَحْسَنَ اللَّهُ إِلَيْكَ ۖ ".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جاءت م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ِّ</a:t>
                      </a:r>
                      <a:r>
                        <a:rPr kumimoji="0" lang="ar-SA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لجميع حاجات الإنسان: الفطرية، والعقلية، والجسمية.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أقامت توازن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 بين مطالب المادة والروح، ومطالب الفرد والمجتمع، ومطالب الحياة الدنيا والحياة الآخرة</a:t>
                      </a: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التوازن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SA" sz="1800" b="1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5436"/>
                  </a:ext>
                </a:extLst>
              </a:tr>
            </a:tbl>
          </a:graphicData>
        </a:graphic>
      </p:graphicFrame>
      <p:sp>
        <p:nvSpPr>
          <p:cNvPr id="20" name="Star: 24 Points 19">
            <a:extLst>
              <a:ext uri="{FF2B5EF4-FFF2-40B4-BE49-F238E27FC236}">
                <a16:creationId xmlns:a16="http://schemas.microsoft.com/office/drawing/2014/main" id="{CDEFA5BB-51CA-41B4-966B-3D7208D1683D}"/>
              </a:ext>
            </a:extLst>
          </p:cNvPr>
          <p:cNvSpPr/>
          <p:nvPr/>
        </p:nvSpPr>
        <p:spPr>
          <a:xfrm>
            <a:off x="3213076" y="163225"/>
            <a:ext cx="2190459" cy="717188"/>
          </a:xfrm>
          <a:prstGeom prst="star24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الإجابة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F676ACF-DB80-46B6-BCDF-F57292863B3F}"/>
              </a:ext>
            </a:extLst>
          </p:cNvPr>
          <p:cNvSpPr/>
          <p:nvPr/>
        </p:nvSpPr>
        <p:spPr>
          <a:xfrm>
            <a:off x="4308306" y="1058496"/>
            <a:ext cx="7433119" cy="38075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1- عر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 العقيدة لغة واصطلاحا.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9338274E-EA84-4B2A-A8F1-05DC201CB4AE}"/>
              </a:ext>
            </a:extLst>
          </p:cNvPr>
          <p:cNvSpPr/>
          <p:nvPr/>
        </p:nvSpPr>
        <p:spPr>
          <a:xfrm>
            <a:off x="4280451" y="1967375"/>
            <a:ext cx="7530045" cy="427783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2- قس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 العلماء العقيدة إلى قسمين: عقيدة صحيحة وعقيدة فاسدة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عر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 كل واحدة.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53E8DD22-13A9-467B-A68D-D7801223E342}"/>
              </a:ext>
            </a:extLst>
          </p:cNvPr>
          <p:cNvSpPr/>
          <p:nvPr/>
        </p:nvSpPr>
        <p:spPr>
          <a:xfrm>
            <a:off x="4171733" y="3925972"/>
            <a:ext cx="7638763" cy="4540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4- من خصائص العقيدة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الإسلامية الرب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اني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ة والتوازن، 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وض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ذلك مع ذكر الدليل الشرعي.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A9786-62F8-4ABA-8735-AF0F6EB2E997}"/>
              </a:ext>
            </a:extLst>
          </p:cNvPr>
          <p:cNvSpPr/>
          <p:nvPr/>
        </p:nvSpPr>
        <p:spPr>
          <a:xfrm>
            <a:off x="332595" y="2499527"/>
            <a:ext cx="1129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عقيدة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صحيحة: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التي جاء بها الر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 الكرام، ولم يدخلها تحريف.     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-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عقيدة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فاسدة: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العقيدة المُحَرَّفة، أوالتي من وضع البشر.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C3746-955A-4BA2-8AEC-5DCFBE597876}"/>
              </a:ext>
            </a:extLst>
          </p:cNvPr>
          <p:cNvSpPr/>
          <p:nvPr/>
        </p:nvSpPr>
        <p:spPr>
          <a:xfrm>
            <a:off x="1822470" y="1508718"/>
            <a:ext cx="9803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مأخوذة من العَقد، وهو الشدُّ والربط والتوثيق.       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اصطلاح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ا: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التصديق الجازم، المطابق للواقع، القائم على الدليل.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A7361563-16DD-48B5-92E3-D4B24456722A}"/>
              </a:ext>
            </a:extLst>
          </p:cNvPr>
          <p:cNvSpPr/>
          <p:nvPr/>
        </p:nvSpPr>
        <p:spPr>
          <a:xfrm>
            <a:off x="4253948" y="2982409"/>
            <a:ext cx="7530045" cy="4540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3- تؤخذ العقيدة الصحيحة من مصدرين فقط القرآن الكريم والسنة النبوية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الصحيحة.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 ذلك.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5F9B2-9B12-4EF9-BF88-3FCC7FC1514F}"/>
              </a:ext>
            </a:extLst>
          </p:cNvPr>
          <p:cNvSpPr/>
          <p:nvPr/>
        </p:nvSpPr>
        <p:spPr>
          <a:xfrm>
            <a:off x="1232420" y="3443136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A4B50-2F3D-4211-B90F-D3349FAF44CE}"/>
              </a:ext>
            </a:extLst>
          </p:cNvPr>
          <p:cNvSpPr/>
          <p:nvPr/>
        </p:nvSpPr>
        <p:spPr>
          <a:xfrm>
            <a:off x="2011598" y="3514541"/>
            <a:ext cx="10180402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العقيدة لا تثبت إلا بالوحي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والوحي متمثل في القرآن والسنة النبوية المطهرة ، 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مجال للاجتهاد وإبداء الرأي في ذلك.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966D02-6CC3-4101-8A12-374BD42C75D8}"/>
              </a:ext>
            </a:extLst>
          </p:cNvPr>
          <p:cNvGrpSpPr/>
          <p:nvPr/>
        </p:nvGrpSpPr>
        <p:grpSpPr>
          <a:xfrm>
            <a:off x="8454453" y="163225"/>
            <a:ext cx="3310877" cy="792820"/>
            <a:chOff x="8127400" y="76055"/>
            <a:chExt cx="331087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1032">
              <a:extLst>
                <a:ext uri="{FF2B5EF4-FFF2-40B4-BE49-F238E27FC236}">
                  <a16:creationId xmlns:a16="http://schemas.microsoft.com/office/drawing/2014/main" id="{5322314E-FB09-48E3-8CA7-53C8569196AD}"/>
                </a:ext>
              </a:extLst>
            </p:cNvPr>
            <p:cNvSpPr/>
            <p:nvPr/>
          </p:nvSpPr>
          <p:spPr>
            <a:xfrm flipH="1">
              <a:off x="8127400" y="87360"/>
              <a:ext cx="315296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تقويم ختامي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9" name="Rounded Rectangle 1032">
              <a:extLst>
                <a:ext uri="{FF2B5EF4-FFF2-40B4-BE49-F238E27FC236}">
                  <a16:creationId xmlns:a16="http://schemas.microsoft.com/office/drawing/2014/main" id="{02407E5E-D8C5-4615-8B9F-17C760FEDBDD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0" name="Star: 24 Points 29">
              <a:extLst>
                <a:ext uri="{FF2B5EF4-FFF2-40B4-BE49-F238E27FC236}">
                  <a16:creationId xmlns:a16="http://schemas.microsoft.com/office/drawing/2014/main" id="{2C58B3C9-A6C2-4B88-AED7-DAEF189A8FB0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8569FD-2C05-49EF-B39C-0E1944A5EF75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971AD63-BBEF-4D0D-B1AA-877C18BCCC23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39CC221-BACD-4FC7-89BD-2FFDC77D2EE1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5DA1B6F6-1A32-4B90-8E67-6800F5DBACB0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C8ECE6C-9AA0-419E-8C85-53534055FE01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35" name="Picture 3" descr="Picture 3">
                <a:extLst>
                  <a:ext uri="{FF2B5EF4-FFF2-40B4-BE49-F238E27FC236}">
                    <a16:creationId xmlns:a16="http://schemas.microsoft.com/office/drawing/2014/main" id="{F4CF1ACA-A608-4F65-B758-13B119A43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3" name="Shadows.png" descr="Shadows.png">
              <a:extLst>
                <a:ext uri="{FF2B5EF4-FFF2-40B4-BE49-F238E27FC236}">
                  <a16:creationId xmlns:a16="http://schemas.microsoft.com/office/drawing/2014/main" id="{7B31620D-896D-413A-8021-30AD706F25E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3888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719F76-1C1E-4DD7-A4C5-91C19BBD024D}"/>
              </a:ext>
            </a:extLst>
          </p:cNvPr>
          <p:cNvGrpSpPr/>
          <p:nvPr/>
        </p:nvGrpSpPr>
        <p:grpSpPr>
          <a:xfrm>
            <a:off x="2888226" y="1487337"/>
            <a:ext cx="6415548" cy="3883325"/>
            <a:chOff x="3470266" y="2751525"/>
            <a:chExt cx="5062708" cy="23579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B3A92E-C081-40D4-A59A-829856F4C352}"/>
                </a:ext>
              </a:extLst>
            </p:cNvPr>
            <p:cNvGrpSpPr/>
            <p:nvPr/>
          </p:nvGrpSpPr>
          <p:grpSpPr>
            <a:xfrm>
              <a:off x="3470266" y="2770484"/>
              <a:ext cx="4611192" cy="1872925"/>
              <a:chOff x="3470266" y="2770484"/>
              <a:chExt cx="4611192" cy="1872925"/>
            </a:xfrm>
          </p:grpSpPr>
          <p:grpSp>
            <p:nvGrpSpPr>
              <p:cNvPr id="4" name="Group">
                <a:extLst>
                  <a:ext uri="{FF2B5EF4-FFF2-40B4-BE49-F238E27FC236}">
                    <a16:creationId xmlns:a16="http://schemas.microsoft.com/office/drawing/2014/main" id="{1BD61E8C-49BE-400A-94D9-FD760BC0FA48}"/>
                  </a:ext>
                </a:extLst>
              </p:cNvPr>
              <p:cNvGrpSpPr/>
              <p:nvPr/>
            </p:nvGrpSpPr>
            <p:grpSpPr>
              <a:xfrm flipH="1">
                <a:off x="3470266" y="2770484"/>
                <a:ext cx="4611192" cy="1872925"/>
                <a:chOff x="0" y="-22189"/>
                <a:chExt cx="3919221" cy="1327196"/>
              </a:xfrm>
            </p:grpSpPr>
            <p:sp>
              <p:nvSpPr>
                <p:cNvPr id="5" name="Rectangle">
                  <a:extLst>
                    <a:ext uri="{FF2B5EF4-FFF2-40B4-BE49-F238E27FC236}">
                      <a16:creationId xmlns:a16="http://schemas.microsoft.com/office/drawing/2014/main" id="{9F562A3D-94FA-4812-9201-BE2A66CB231A}"/>
                    </a:ext>
                  </a:extLst>
                </p:cNvPr>
                <p:cNvSpPr/>
                <p:nvPr/>
              </p:nvSpPr>
              <p:spPr>
                <a:xfrm>
                  <a:off x="0" y="224"/>
                  <a:ext cx="3588330" cy="1253957"/>
                </a:xfrm>
                <a:prstGeom prst="rect">
                  <a:avLst/>
                </a:prstGeom>
                <a:gradFill flip="none" rotWithShape="1">
                  <a:gsLst>
                    <a:gs pos="15017">
                      <a:srgbClr val="FFFFFF"/>
                    </a:gs>
                    <a:gs pos="65937">
                      <a:srgbClr val="EDEDEE"/>
                    </a:gs>
                    <a:gs pos="100000">
                      <a:srgbClr val="DBDCDE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" name="Shape">
                  <a:extLst>
                    <a:ext uri="{FF2B5EF4-FFF2-40B4-BE49-F238E27FC236}">
                      <a16:creationId xmlns:a16="http://schemas.microsoft.com/office/drawing/2014/main" id="{069FC8A6-F328-4EDD-A6CA-2175AAD762BF}"/>
                    </a:ext>
                  </a:extLst>
                </p:cNvPr>
                <p:cNvSpPr/>
                <p:nvPr/>
              </p:nvSpPr>
              <p:spPr>
                <a:xfrm>
                  <a:off x="3564670" y="-22189"/>
                  <a:ext cx="354551" cy="132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7" h="21578" extrusionOk="0">
                      <a:moveTo>
                        <a:pt x="0" y="0"/>
                      </a:moveTo>
                      <a:cubicBezTo>
                        <a:pt x="3583" y="18"/>
                        <a:pt x="7167" y="27"/>
                        <a:pt x="10752" y="27"/>
                      </a:cubicBezTo>
                      <a:cubicBezTo>
                        <a:pt x="12544" y="27"/>
                        <a:pt x="14337" y="25"/>
                        <a:pt x="16129" y="20"/>
                      </a:cubicBezTo>
                      <a:cubicBezTo>
                        <a:pt x="17586" y="5"/>
                        <a:pt x="19019" y="80"/>
                        <a:pt x="20054" y="227"/>
                      </a:cubicBezTo>
                      <a:cubicBezTo>
                        <a:pt x="20898" y="347"/>
                        <a:pt x="21413" y="505"/>
                        <a:pt x="21504" y="674"/>
                      </a:cubicBezTo>
                      <a:cubicBezTo>
                        <a:pt x="21504" y="899"/>
                        <a:pt x="21504" y="1123"/>
                        <a:pt x="21504" y="1348"/>
                      </a:cubicBezTo>
                      <a:cubicBezTo>
                        <a:pt x="21504" y="1798"/>
                        <a:pt x="21504" y="2247"/>
                        <a:pt x="21504" y="2696"/>
                      </a:cubicBezTo>
                      <a:cubicBezTo>
                        <a:pt x="21504" y="3595"/>
                        <a:pt x="21506" y="4494"/>
                        <a:pt x="21504" y="5393"/>
                      </a:cubicBezTo>
                      <a:cubicBezTo>
                        <a:pt x="21500" y="7190"/>
                        <a:pt x="21481" y="8988"/>
                        <a:pt x="21504" y="10785"/>
                      </a:cubicBezTo>
                      <a:cubicBezTo>
                        <a:pt x="21526" y="12583"/>
                        <a:pt x="21590" y="14380"/>
                        <a:pt x="21597" y="16178"/>
                      </a:cubicBezTo>
                      <a:cubicBezTo>
                        <a:pt x="21600" y="17077"/>
                        <a:pt x="21589" y="17976"/>
                        <a:pt x="21573" y="18874"/>
                      </a:cubicBezTo>
                      <a:cubicBezTo>
                        <a:pt x="21565" y="19324"/>
                        <a:pt x="21556" y="19773"/>
                        <a:pt x="21544" y="20222"/>
                      </a:cubicBezTo>
                      <a:cubicBezTo>
                        <a:pt x="21539" y="20447"/>
                        <a:pt x="21532" y="20672"/>
                        <a:pt x="21526" y="20897"/>
                      </a:cubicBezTo>
                      <a:cubicBezTo>
                        <a:pt x="21557" y="21097"/>
                        <a:pt x="20950" y="21290"/>
                        <a:pt x="19873" y="21420"/>
                      </a:cubicBezTo>
                      <a:cubicBezTo>
                        <a:pt x="18837" y="21545"/>
                        <a:pt x="17471" y="21600"/>
                        <a:pt x="16128" y="21571"/>
                      </a:cubicBezTo>
                      <a:cubicBezTo>
                        <a:pt x="14336" y="21571"/>
                        <a:pt x="12544" y="21571"/>
                        <a:pt x="10752" y="21571"/>
                      </a:cubicBezTo>
                      <a:cubicBezTo>
                        <a:pt x="7168" y="21571"/>
                        <a:pt x="3584" y="21571"/>
                        <a:pt x="0" y="215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890">
                      <a:srgbClr val="FF2A70"/>
                    </a:gs>
                    <a:gs pos="64135">
                      <a:srgbClr val="E1359B"/>
                    </a:gs>
                    <a:gs pos="98899">
                      <a:srgbClr val="C23FC6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sp>
            <p:nvSpPr>
              <p:cNvPr id="10" name="Rounded Rectangle">
                <a:extLst>
                  <a:ext uri="{FF2B5EF4-FFF2-40B4-BE49-F238E27FC236}">
                    <a16:creationId xmlns:a16="http://schemas.microsoft.com/office/drawing/2014/main" id="{ED6B8E85-BFC3-424B-BC6B-8274021D1639}"/>
                  </a:ext>
                </a:extLst>
              </p:cNvPr>
              <p:cNvSpPr/>
              <p:nvPr/>
            </p:nvSpPr>
            <p:spPr>
              <a:xfrm flipV="1">
                <a:off x="4013849" y="3098795"/>
                <a:ext cx="4023365" cy="93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52">
                    <a:srgbClr val="FEFEFE"/>
                  </a:gs>
                  <a:gs pos="43101">
                    <a:srgbClr val="F6F8FC">
                      <a:alpha val="0"/>
                    </a:srgbClr>
                  </a:gs>
                  <a:gs pos="63934">
                    <a:srgbClr val="7B7C7E">
                      <a:alpha val="20500"/>
                    </a:srgbClr>
                  </a:gs>
                  <a:gs pos="76076">
                    <a:srgbClr val="000000">
                      <a:alpha val="41000"/>
                    </a:srgbClr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7813A66F-AE21-451C-BB9F-9C3CB93451F7}"/>
                </a:ext>
              </a:extLst>
            </p:cNvPr>
            <p:cNvSpPr/>
            <p:nvPr/>
          </p:nvSpPr>
          <p:spPr>
            <a:xfrm>
              <a:off x="8115823" y="2751525"/>
              <a:ext cx="417151" cy="192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78" extrusionOk="0">
                  <a:moveTo>
                    <a:pt x="0" y="0"/>
                  </a:moveTo>
                  <a:cubicBezTo>
                    <a:pt x="3583" y="18"/>
                    <a:pt x="7167" y="27"/>
                    <a:pt x="10752" y="27"/>
                  </a:cubicBezTo>
                  <a:cubicBezTo>
                    <a:pt x="12544" y="27"/>
                    <a:pt x="14337" y="25"/>
                    <a:pt x="16129" y="20"/>
                  </a:cubicBezTo>
                  <a:cubicBezTo>
                    <a:pt x="17586" y="5"/>
                    <a:pt x="19019" y="80"/>
                    <a:pt x="20054" y="227"/>
                  </a:cubicBezTo>
                  <a:cubicBezTo>
                    <a:pt x="20898" y="347"/>
                    <a:pt x="21413" y="505"/>
                    <a:pt x="21504" y="674"/>
                  </a:cubicBezTo>
                  <a:cubicBezTo>
                    <a:pt x="21504" y="899"/>
                    <a:pt x="21504" y="1123"/>
                    <a:pt x="21504" y="1348"/>
                  </a:cubicBezTo>
                  <a:cubicBezTo>
                    <a:pt x="21504" y="1798"/>
                    <a:pt x="21504" y="2247"/>
                    <a:pt x="21504" y="2696"/>
                  </a:cubicBezTo>
                  <a:cubicBezTo>
                    <a:pt x="21504" y="3595"/>
                    <a:pt x="21506" y="4494"/>
                    <a:pt x="21504" y="5393"/>
                  </a:cubicBezTo>
                  <a:cubicBezTo>
                    <a:pt x="21500" y="7190"/>
                    <a:pt x="21481" y="8988"/>
                    <a:pt x="21504" y="10785"/>
                  </a:cubicBezTo>
                  <a:cubicBezTo>
                    <a:pt x="21526" y="12583"/>
                    <a:pt x="21590" y="14380"/>
                    <a:pt x="21597" y="16178"/>
                  </a:cubicBezTo>
                  <a:cubicBezTo>
                    <a:pt x="21600" y="17077"/>
                    <a:pt x="21589" y="17976"/>
                    <a:pt x="21573" y="18874"/>
                  </a:cubicBezTo>
                  <a:cubicBezTo>
                    <a:pt x="21565" y="19324"/>
                    <a:pt x="21556" y="19773"/>
                    <a:pt x="21544" y="20222"/>
                  </a:cubicBezTo>
                  <a:cubicBezTo>
                    <a:pt x="21539" y="20447"/>
                    <a:pt x="21532" y="20672"/>
                    <a:pt x="21526" y="20897"/>
                  </a:cubicBezTo>
                  <a:cubicBezTo>
                    <a:pt x="21557" y="21097"/>
                    <a:pt x="20950" y="21290"/>
                    <a:pt x="19873" y="21420"/>
                  </a:cubicBezTo>
                  <a:cubicBezTo>
                    <a:pt x="18837" y="21545"/>
                    <a:pt x="17471" y="21600"/>
                    <a:pt x="16128" y="21571"/>
                  </a:cubicBezTo>
                  <a:cubicBezTo>
                    <a:pt x="14336" y="21571"/>
                    <a:pt x="12544" y="21571"/>
                    <a:pt x="10752" y="21571"/>
                  </a:cubicBezTo>
                  <a:cubicBezTo>
                    <a:pt x="7168" y="21571"/>
                    <a:pt x="3584" y="21571"/>
                    <a:pt x="0" y="2157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pic>
          <p:nvPicPr>
            <p:cNvPr id="25" name="Picture1.png" descr="Picture1.png">
              <a:extLst>
                <a:ext uri="{FF2B5EF4-FFF2-40B4-BE49-F238E27FC236}">
                  <a16:creationId xmlns:a16="http://schemas.microsoft.com/office/drawing/2014/main" id="{D242B55B-69F7-4379-96A9-5F824FCA173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87254"/>
            </a:blip>
            <a:stretch>
              <a:fillRect/>
            </a:stretch>
          </p:blipFill>
          <p:spPr>
            <a:xfrm rot="5400000" flipH="1">
              <a:off x="5936401" y="2617831"/>
              <a:ext cx="319198" cy="466399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CF798-F215-4EDB-980E-EDA09B49E906}"/>
              </a:ext>
            </a:extLst>
          </p:cNvPr>
          <p:cNvSpPr/>
          <p:nvPr/>
        </p:nvSpPr>
        <p:spPr>
          <a:xfrm>
            <a:off x="3152535" y="2174931"/>
            <a:ext cx="6096000" cy="2485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بارك الله في جهودك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المتعلم (ة)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وفقك الله</a:t>
            </a:r>
            <a:r>
              <a:rPr kumimoji="0" lang="ar-BH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60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43" y="-6075"/>
            <a:ext cx="1646183" cy="12680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BAF7FF-95B0-4AE8-91F6-D853F3A03C4C}"/>
              </a:ext>
            </a:extLst>
          </p:cNvPr>
          <p:cNvGrpSpPr/>
          <p:nvPr/>
        </p:nvGrpSpPr>
        <p:grpSpPr>
          <a:xfrm>
            <a:off x="1287615" y="2462060"/>
            <a:ext cx="9607972" cy="835279"/>
            <a:chOff x="1287615" y="2462060"/>
            <a:chExt cx="9607972" cy="835279"/>
          </a:xfrm>
        </p:grpSpPr>
        <p:sp>
          <p:nvSpPr>
            <p:cNvPr id="18" name="Rectangle 943">
              <a:extLst>
                <a:ext uri="{FF2B5EF4-FFF2-40B4-BE49-F238E27FC236}">
                  <a16:creationId xmlns:a16="http://schemas.microsoft.com/office/drawing/2014/main" id="{36A7EF46-9A84-43D7-96C2-1CC571A3BB5E}"/>
                </a:ext>
              </a:extLst>
            </p:cNvPr>
            <p:cNvSpPr/>
            <p:nvPr/>
          </p:nvSpPr>
          <p:spPr>
            <a:xfrm>
              <a:off x="6627990" y="2888482"/>
              <a:ext cx="4031230" cy="40885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19" name="Group 979">
              <a:extLst>
                <a:ext uri="{FF2B5EF4-FFF2-40B4-BE49-F238E27FC236}">
                  <a16:creationId xmlns:a16="http://schemas.microsoft.com/office/drawing/2014/main" id="{0F5D80FF-AB60-4D89-AFA2-803C8E211A8A}"/>
                </a:ext>
              </a:extLst>
            </p:cNvPr>
            <p:cNvGrpSpPr/>
            <p:nvPr/>
          </p:nvGrpSpPr>
          <p:grpSpPr>
            <a:xfrm>
              <a:off x="6780824" y="2589712"/>
              <a:ext cx="4003676" cy="362150"/>
              <a:chOff x="1487532" y="2017033"/>
              <a:chExt cx="2952328" cy="376914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4261901D-9AD0-429B-AC26-194C070E5562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BDBF1373-E69A-48B7-9C92-D9A38C9522A0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218">
              <a:extLst>
                <a:ext uri="{FF2B5EF4-FFF2-40B4-BE49-F238E27FC236}">
                  <a16:creationId xmlns:a16="http://schemas.microsoft.com/office/drawing/2014/main" id="{BE21BB15-AFC9-4520-93DF-53DA023328F0}"/>
                </a:ext>
              </a:extLst>
            </p:cNvPr>
            <p:cNvSpPr txBox="1"/>
            <p:nvPr/>
          </p:nvSpPr>
          <p:spPr>
            <a:xfrm flipH="1">
              <a:off x="9922161" y="2462060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1" name="مستطيل 4">
              <a:extLst>
                <a:ext uri="{FF2B5EF4-FFF2-40B4-BE49-F238E27FC236}">
                  <a16:creationId xmlns:a16="http://schemas.microsoft.com/office/drawing/2014/main" id="{513429CE-5E3A-41BB-9BE6-DFEED554408A}"/>
                </a:ext>
              </a:extLst>
            </p:cNvPr>
            <p:cNvSpPr/>
            <p:nvPr/>
          </p:nvSpPr>
          <p:spPr>
            <a:xfrm>
              <a:off x="1287615" y="2819245"/>
              <a:ext cx="96079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3B235E-CBE0-4818-86A8-C4DB86A5A1BD}"/>
              </a:ext>
            </a:extLst>
          </p:cNvPr>
          <p:cNvGrpSpPr/>
          <p:nvPr/>
        </p:nvGrpSpPr>
        <p:grpSpPr>
          <a:xfrm>
            <a:off x="54458" y="3351956"/>
            <a:ext cx="10864790" cy="2133042"/>
            <a:chOff x="141162" y="3232956"/>
            <a:chExt cx="10790527" cy="2133042"/>
          </a:xfrm>
        </p:grpSpPr>
        <p:sp>
          <p:nvSpPr>
            <p:cNvPr id="25" name="Rectangle 944">
              <a:extLst>
                <a:ext uri="{FF2B5EF4-FFF2-40B4-BE49-F238E27FC236}">
                  <a16:creationId xmlns:a16="http://schemas.microsoft.com/office/drawing/2014/main" id="{9090211E-D689-4FCB-AF79-609137965FA0}"/>
                </a:ext>
              </a:extLst>
            </p:cNvPr>
            <p:cNvSpPr/>
            <p:nvPr/>
          </p:nvSpPr>
          <p:spPr>
            <a:xfrm>
              <a:off x="968903" y="3612087"/>
              <a:ext cx="9694540" cy="46166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26" name="Group 982">
              <a:extLst>
                <a:ext uri="{FF2B5EF4-FFF2-40B4-BE49-F238E27FC236}">
                  <a16:creationId xmlns:a16="http://schemas.microsoft.com/office/drawing/2014/main" id="{9A4DECB2-000D-46A9-AA40-98182FA4439C}"/>
                </a:ext>
              </a:extLst>
            </p:cNvPr>
            <p:cNvGrpSpPr/>
            <p:nvPr/>
          </p:nvGrpSpPr>
          <p:grpSpPr>
            <a:xfrm>
              <a:off x="6785048" y="3323047"/>
              <a:ext cx="4003676" cy="362150"/>
              <a:chOff x="1487532" y="2017033"/>
              <a:chExt cx="2952328" cy="376914"/>
            </a:xfrm>
          </p:grpSpPr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EED19290-008A-48DD-82E1-4914CD5476C3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020F9465-FDF0-4929-940E-1B98D986BF61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TextBox 219">
              <a:extLst>
                <a:ext uri="{FF2B5EF4-FFF2-40B4-BE49-F238E27FC236}">
                  <a16:creationId xmlns:a16="http://schemas.microsoft.com/office/drawing/2014/main" id="{F22D13C9-B3EB-42E8-85E4-510482205764}"/>
                </a:ext>
              </a:extLst>
            </p:cNvPr>
            <p:cNvSpPr txBox="1"/>
            <p:nvPr/>
          </p:nvSpPr>
          <p:spPr>
            <a:xfrm flipH="1">
              <a:off x="9958263" y="3232956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2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8" name="مستطيل 5">
              <a:extLst>
                <a:ext uri="{FF2B5EF4-FFF2-40B4-BE49-F238E27FC236}">
                  <a16:creationId xmlns:a16="http://schemas.microsoft.com/office/drawing/2014/main" id="{FFEA0ABC-C566-48B8-87C0-046B525877FE}"/>
                </a:ext>
              </a:extLst>
            </p:cNvPr>
            <p:cNvSpPr/>
            <p:nvPr/>
          </p:nvSpPr>
          <p:spPr>
            <a:xfrm>
              <a:off x="141162" y="4842778"/>
              <a:ext cx="10354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991C07-9DB0-40CE-BF8B-F054FEA9C560}"/>
              </a:ext>
            </a:extLst>
          </p:cNvPr>
          <p:cNvGrpSpPr/>
          <p:nvPr/>
        </p:nvGrpSpPr>
        <p:grpSpPr>
          <a:xfrm>
            <a:off x="6710913" y="4326494"/>
            <a:ext cx="4193472" cy="980940"/>
            <a:chOff x="6696221" y="4002773"/>
            <a:chExt cx="4193472" cy="980940"/>
          </a:xfrm>
        </p:grpSpPr>
        <p:sp>
          <p:nvSpPr>
            <p:cNvPr id="32" name="Rectangle 945">
              <a:extLst>
                <a:ext uri="{FF2B5EF4-FFF2-40B4-BE49-F238E27FC236}">
                  <a16:creationId xmlns:a16="http://schemas.microsoft.com/office/drawing/2014/main" id="{A65667E5-A8AB-4E2F-BEFD-F8219046181B}"/>
                </a:ext>
              </a:extLst>
            </p:cNvPr>
            <p:cNvSpPr/>
            <p:nvPr/>
          </p:nvSpPr>
          <p:spPr>
            <a:xfrm>
              <a:off x="6729377" y="4367723"/>
              <a:ext cx="3929842" cy="4583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33" name="Group 985">
              <a:extLst>
                <a:ext uri="{FF2B5EF4-FFF2-40B4-BE49-F238E27FC236}">
                  <a16:creationId xmlns:a16="http://schemas.microsoft.com/office/drawing/2014/main" id="{04EB3718-63D8-4206-9D12-5708619DDB23}"/>
                </a:ext>
              </a:extLst>
            </p:cNvPr>
            <p:cNvGrpSpPr/>
            <p:nvPr/>
          </p:nvGrpSpPr>
          <p:grpSpPr>
            <a:xfrm>
              <a:off x="6780824" y="4097016"/>
              <a:ext cx="4003676" cy="362150"/>
              <a:chOff x="1487532" y="2017033"/>
              <a:chExt cx="2952328" cy="376914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5BF95E1F-E1C7-4C7E-B631-228CFF8F8262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Rectangle 6">
                <a:extLst>
                  <a:ext uri="{FF2B5EF4-FFF2-40B4-BE49-F238E27FC236}">
                    <a16:creationId xmlns:a16="http://schemas.microsoft.com/office/drawing/2014/main" id="{DF52F835-2500-47C1-9003-E77F7BC1F4EC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4" name="TextBox 220">
              <a:extLst>
                <a:ext uri="{FF2B5EF4-FFF2-40B4-BE49-F238E27FC236}">
                  <a16:creationId xmlns:a16="http://schemas.microsoft.com/office/drawing/2014/main" id="{C7A243B3-EADF-4905-A7B9-4FBCC144924C}"/>
                </a:ext>
              </a:extLst>
            </p:cNvPr>
            <p:cNvSpPr txBox="1"/>
            <p:nvPr/>
          </p:nvSpPr>
          <p:spPr>
            <a:xfrm flipH="1">
              <a:off x="9916267" y="4002773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3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5" name="مستطيل 6">
              <a:extLst>
                <a:ext uri="{FF2B5EF4-FFF2-40B4-BE49-F238E27FC236}">
                  <a16:creationId xmlns:a16="http://schemas.microsoft.com/office/drawing/2014/main" id="{5D3A7B49-20D6-406B-8C3B-C2086267371F}"/>
                </a:ext>
              </a:extLst>
            </p:cNvPr>
            <p:cNvSpPr/>
            <p:nvPr/>
          </p:nvSpPr>
          <p:spPr>
            <a:xfrm>
              <a:off x="6696221" y="4398938"/>
              <a:ext cx="4003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ar-SA" sz="32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- </a:t>
              </a:r>
              <a:r>
                <a:rPr lang="ar-SA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مصادر العقيدة الإسلامية.</a:t>
              </a:r>
              <a:endParaRPr lang="ar-BH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24ED10-10B6-4D8F-A903-15FA284F63D4}"/>
              </a:ext>
            </a:extLst>
          </p:cNvPr>
          <p:cNvGrpSpPr/>
          <p:nvPr/>
        </p:nvGrpSpPr>
        <p:grpSpPr>
          <a:xfrm>
            <a:off x="2838734" y="1140669"/>
            <a:ext cx="8484271" cy="1278612"/>
            <a:chOff x="3611621" y="1061580"/>
            <a:chExt cx="8036084" cy="14981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EF1A28D-8CC3-4EA6-BD9B-3076053B5392}"/>
                </a:ext>
              </a:extLst>
            </p:cNvPr>
            <p:cNvGrpSpPr/>
            <p:nvPr/>
          </p:nvGrpSpPr>
          <p:grpSpPr>
            <a:xfrm>
              <a:off x="3611621" y="1192322"/>
              <a:ext cx="8036084" cy="961135"/>
              <a:chOff x="3611621" y="1192322"/>
              <a:chExt cx="8036084" cy="961135"/>
            </a:xfrm>
          </p:grpSpPr>
          <p:grpSp>
            <p:nvGrpSpPr>
              <p:cNvPr id="51" name="Group 26">
                <a:extLst>
                  <a:ext uri="{FF2B5EF4-FFF2-40B4-BE49-F238E27FC236}">
                    <a16:creationId xmlns:a16="http://schemas.microsoft.com/office/drawing/2014/main" id="{5C5765BD-F99B-4085-A640-D5B6C0C03CF4}"/>
                  </a:ext>
                </a:extLst>
              </p:cNvPr>
              <p:cNvGrpSpPr/>
              <p:nvPr/>
            </p:nvGrpSpPr>
            <p:grpSpPr>
              <a:xfrm>
                <a:off x="3611621" y="1193321"/>
                <a:ext cx="8036084" cy="833843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56" name="Rectangle 27">
                  <a:extLst>
                    <a:ext uri="{FF2B5EF4-FFF2-40B4-BE49-F238E27FC236}">
                      <a16:creationId xmlns:a16="http://schemas.microsoft.com/office/drawing/2014/main" id="{79370D36-5E29-488C-B400-217CC535D76F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7" name="Rectangle 19">
                  <a:extLst>
                    <a:ext uri="{FF2B5EF4-FFF2-40B4-BE49-F238E27FC236}">
                      <a16:creationId xmlns:a16="http://schemas.microsoft.com/office/drawing/2014/main" id="{F3C57359-320B-41E5-83B9-14D3458755C5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8206FC1-14B2-4325-8EFE-B4BA7D245771}"/>
                  </a:ext>
                </a:extLst>
              </p:cNvPr>
              <p:cNvGrpSpPr/>
              <p:nvPr/>
            </p:nvGrpSpPr>
            <p:grpSpPr>
              <a:xfrm rot="10800000">
                <a:off x="10378331" y="1192322"/>
                <a:ext cx="1031525" cy="96113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54" name="Flowchart: Data 6">
                  <a:extLst>
                    <a:ext uri="{FF2B5EF4-FFF2-40B4-BE49-F238E27FC236}">
                      <a16:creationId xmlns:a16="http://schemas.microsoft.com/office/drawing/2014/main" id="{850C46DA-E9BC-4C8C-B45D-7E1F47D053E2}"/>
                    </a:ext>
                  </a:extLst>
                </p:cNvPr>
                <p:cNvSpPr/>
                <p:nvPr/>
              </p:nvSpPr>
              <p:spPr>
                <a:xfrm flipH="1">
                  <a:off x="1348383" y="1999040"/>
                  <a:ext cx="847353" cy="185678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5" name="Rectangle 48">
                  <a:extLst>
                    <a:ext uri="{FF2B5EF4-FFF2-40B4-BE49-F238E27FC236}">
                      <a16:creationId xmlns:a16="http://schemas.microsoft.com/office/drawing/2014/main" id="{290BFAAE-94D5-45AA-9B43-556AAC6BD087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EB1E90-C290-47A9-870E-7C574921F258}"/>
                  </a:ext>
                </a:extLst>
              </p:cNvPr>
              <p:cNvSpPr/>
              <p:nvPr/>
            </p:nvSpPr>
            <p:spPr>
              <a:xfrm>
                <a:off x="4563386" y="1332082"/>
                <a:ext cx="6194846" cy="613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عزيزي المتعلم (ة) مع نهاية هذا الدرس </a:t>
                </a:r>
                <a:r>
                  <a:rPr lang="ar-BH" sz="28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تكون قادر</a:t>
                </a: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ً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 على:</a:t>
                </a:r>
                <a:endParaRPr kumimoji="0" lang="ar-B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7" name="그룹 111">
              <a:extLst>
                <a:ext uri="{FF2B5EF4-FFF2-40B4-BE49-F238E27FC236}">
                  <a16:creationId xmlns:a16="http://schemas.microsoft.com/office/drawing/2014/main" id="{E64FA812-EAE8-4C82-9D0A-AA0089FA683F}"/>
                </a:ext>
              </a:extLst>
            </p:cNvPr>
            <p:cNvGrpSpPr/>
            <p:nvPr/>
          </p:nvGrpSpPr>
          <p:grpSpPr>
            <a:xfrm>
              <a:off x="3611621" y="1061580"/>
              <a:ext cx="1382169" cy="1498167"/>
              <a:chOff x="1030979" y="3694735"/>
              <a:chExt cx="1918871" cy="274205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8" name="Flowchart: Data 6">
                <a:extLst>
                  <a:ext uri="{FF2B5EF4-FFF2-40B4-BE49-F238E27FC236}">
                    <a16:creationId xmlns:a16="http://schemas.microsoft.com/office/drawing/2014/main" id="{D52CE90A-C080-43A0-9006-71AA4C0A9424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21F14E3-0A3A-4AF1-B696-75E8A3C5A726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4FA696CF-8D16-4950-95F0-640760DD818B}"/>
                  </a:ext>
                </a:extLst>
              </p:cNvPr>
              <p:cNvSpPr/>
              <p:nvPr/>
            </p:nvSpPr>
            <p:spPr>
              <a:xfrm rot="10800000">
                <a:off x="1030979" y="5400294"/>
                <a:ext cx="1325417" cy="1036491"/>
              </a:xfrm>
              <a:prstGeom prst="triangle">
                <a:avLst>
                  <a:gd name="adj" fmla="val 5017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8C66AE6-21BD-4261-8655-608BE17D9A6B}"/>
              </a:ext>
            </a:extLst>
          </p:cNvPr>
          <p:cNvGrpSpPr/>
          <p:nvPr/>
        </p:nvGrpSpPr>
        <p:grpSpPr>
          <a:xfrm>
            <a:off x="4531116" y="66648"/>
            <a:ext cx="6027867" cy="792820"/>
            <a:chOff x="5417388" y="76055"/>
            <a:chExt cx="602786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9" name="Rounded Rectangle 1032">
              <a:extLst>
                <a:ext uri="{FF2B5EF4-FFF2-40B4-BE49-F238E27FC236}">
                  <a16:creationId xmlns:a16="http://schemas.microsoft.com/office/drawing/2014/main" id="{58B1DF95-0AA2-41E0-930E-A7CB40803D17}"/>
                </a:ext>
              </a:extLst>
            </p:cNvPr>
            <p:cNvSpPr/>
            <p:nvPr/>
          </p:nvSpPr>
          <p:spPr>
            <a:xfrm flipH="1">
              <a:off x="5417388" y="87360"/>
              <a:ext cx="602786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أهداف الدرس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0" name="Rounded Rectangle 1032">
              <a:extLst>
                <a:ext uri="{FF2B5EF4-FFF2-40B4-BE49-F238E27FC236}">
                  <a16:creationId xmlns:a16="http://schemas.microsoft.com/office/drawing/2014/main" id="{50CEB8AE-9FDE-4A35-80F9-984A635C5F0D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1" name="Star: 24 Points 60">
              <a:extLst>
                <a:ext uri="{FF2B5EF4-FFF2-40B4-BE49-F238E27FC236}">
                  <a16:creationId xmlns:a16="http://schemas.microsoft.com/office/drawing/2014/main" id="{3C2BB345-B626-4F6E-B34F-FD73FE73BB33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AD8EBF-7B28-4EE5-BD62-CD3F766BF01D}"/>
              </a:ext>
            </a:extLst>
          </p:cNvPr>
          <p:cNvGrpSpPr/>
          <p:nvPr/>
        </p:nvGrpSpPr>
        <p:grpSpPr>
          <a:xfrm>
            <a:off x="4297988" y="5359288"/>
            <a:ext cx="6606397" cy="912606"/>
            <a:chOff x="4283296" y="4033769"/>
            <a:chExt cx="6606397" cy="912606"/>
          </a:xfrm>
        </p:grpSpPr>
        <p:sp>
          <p:nvSpPr>
            <p:cNvPr id="73" name="Rectangle 945">
              <a:extLst>
                <a:ext uri="{FF2B5EF4-FFF2-40B4-BE49-F238E27FC236}">
                  <a16:creationId xmlns:a16="http://schemas.microsoft.com/office/drawing/2014/main" id="{7049E3DA-83C8-401A-B817-2B7908C988AC}"/>
                </a:ext>
              </a:extLst>
            </p:cNvPr>
            <p:cNvSpPr/>
            <p:nvPr/>
          </p:nvSpPr>
          <p:spPr>
            <a:xfrm>
              <a:off x="4297988" y="4367723"/>
              <a:ext cx="6361231" cy="4583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74" name="Group 985">
              <a:extLst>
                <a:ext uri="{FF2B5EF4-FFF2-40B4-BE49-F238E27FC236}">
                  <a16:creationId xmlns:a16="http://schemas.microsoft.com/office/drawing/2014/main" id="{881E17E3-FC77-4D0D-A212-C663F4A53E61}"/>
                </a:ext>
              </a:extLst>
            </p:cNvPr>
            <p:cNvGrpSpPr/>
            <p:nvPr/>
          </p:nvGrpSpPr>
          <p:grpSpPr>
            <a:xfrm>
              <a:off x="6780824" y="4097016"/>
              <a:ext cx="4003676" cy="362150"/>
              <a:chOff x="1487532" y="2017033"/>
              <a:chExt cx="2952328" cy="376914"/>
            </a:xfrm>
          </p:grpSpPr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id="{1F1E9814-ECDD-4132-AD9A-1EE5789CC393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78" name="Rectangle 6">
                <a:extLst>
                  <a:ext uri="{FF2B5EF4-FFF2-40B4-BE49-F238E27FC236}">
                    <a16:creationId xmlns:a16="http://schemas.microsoft.com/office/drawing/2014/main" id="{DA19EBF0-7040-4F05-9F60-8045C1C41807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5" name="TextBox 220">
              <a:extLst>
                <a:ext uri="{FF2B5EF4-FFF2-40B4-BE49-F238E27FC236}">
                  <a16:creationId xmlns:a16="http://schemas.microsoft.com/office/drawing/2014/main" id="{2F9160E2-2A40-43F8-A3B1-94F4A366332A}"/>
                </a:ext>
              </a:extLst>
            </p:cNvPr>
            <p:cNvSpPr txBox="1"/>
            <p:nvPr/>
          </p:nvSpPr>
          <p:spPr>
            <a:xfrm flipH="1">
              <a:off x="9916267" y="4033769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4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6" name="مستطيل 6">
              <a:extLst>
                <a:ext uri="{FF2B5EF4-FFF2-40B4-BE49-F238E27FC236}">
                  <a16:creationId xmlns:a16="http://schemas.microsoft.com/office/drawing/2014/main" id="{44A8E130-19AF-40EE-840E-753AF30903CB}"/>
                </a:ext>
              </a:extLst>
            </p:cNvPr>
            <p:cNvSpPr/>
            <p:nvPr/>
          </p:nvSpPr>
          <p:spPr>
            <a:xfrm>
              <a:off x="4283296" y="4361600"/>
              <a:ext cx="63612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ar-SA" sz="32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- </a:t>
              </a:r>
              <a:r>
                <a:rPr lang="ar-SA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تبيين خصائص العقيدة الإسلامية معزز</a:t>
              </a:r>
              <a:r>
                <a:rPr lang="ar-BH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</a:t>
              </a:r>
              <a:r>
                <a:rPr lang="ar-SA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 ذلك بأدلة</a:t>
              </a:r>
              <a:r>
                <a:rPr lang="ar-BH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ٍ</a:t>
              </a:r>
              <a:r>
                <a:rPr lang="ar-SA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شرعية</a:t>
              </a:r>
              <a:r>
                <a:rPr lang="ar-BH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ٍ</a:t>
              </a:r>
              <a:r>
                <a:rPr lang="ar-SA" sz="26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D3C97E-D437-4F29-AD9B-AD266836D725}"/>
              </a:ext>
            </a:extLst>
          </p:cNvPr>
          <p:cNvSpPr/>
          <p:nvPr/>
        </p:nvSpPr>
        <p:spPr>
          <a:xfrm>
            <a:off x="7291989" y="2891339"/>
            <a:ext cx="3313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العقيدة لغة</a:t>
            </a:r>
            <a:r>
              <a:rPr lang="ar-BH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واصطلاح</a:t>
            </a:r>
            <a:r>
              <a:rPr lang="ar-BH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</a:t>
            </a:r>
            <a:endParaRPr lang="en-US" sz="2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9695A-3A76-41A1-8212-46DDAD4E7CCE}"/>
              </a:ext>
            </a:extLst>
          </p:cNvPr>
          <p:cNvSpPr/>
          <p:nvPr/>
        </p:nvSpPr>
        <p:spPr>
          <a:xfrm>
            <a:off x="1003005" y="3758782"/>
            <a:ext cx="976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</a:t>
            </a:r>
            <a:r>
              <a:rPr lang="ar-SA" sz="2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التفريق بين قسمي العقيدة الإسلامية (العقيدة الصحيحة والعقيدة الفاسدة) من حيث المفهوم.</a:t>
            </a:r>
            <a:endParaRPr lang="en-US" sz="2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221BA3-B4B5-45D6-9B89-E179B2757463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24A6BE6-BCB8-46CF-8571-D8B1C042D338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2777083-F4C5-48E7-AB74-437901B13522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86" name="Freeform 6">
                  <a:extLst>
                    <a:ext uri="{FF2B5EF4-FFF2-40B4-BE49-F238E27FC236}">
                      <a16:creationId xmlns:a16="http://schemas.microsoft.com/office/drawing/2014/main" id="{EF4B2184-610A-4871-8356-6B1513FA1B46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065072D-222A-4897-B58E-0F2FB7221199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85" name="Picture 3" descr="Picture 3">
                <a:extLst>
                  <a:ext uri="{FF2B5EF4-FFF2-40B4-BE49-F238E27FC236}">
                    <a16:creationId xmlns:a16="http://schemas.microsoft.com/office/drawing/2014/main" id="{07FD5E74-2DEE-44F8-AB78-1338E582A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3" name="Shadows.png" descr="Shadows.png">
              <a:extLst>
                <a:ext uri="{FF2B5EF4-FFF2-40B4-BE49-F238E27FC236}">
                  <a16:creationId xmlns:a16="http://schemas.microsoft.com/office/drawing/2014/main" id="{C5CE2A88-6D45-476D-B6BA-4FF48F90EB4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3245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1738A32-DE55-4389-976D-74C97C64E548}"/>
              </a:ext>
            </a:extLst>
          </p:cNvPr>
          <p:cNvGrpSpPr/>
          <p:nvPr/>
        </p:nvGrpSpPr>
        <p:grpSpPr>
          <a:xfrm>
            <a:off x="9251244" y="163225"/>
            <a:ext cx="2521063" cy="792820"/>
            <a:chOff x="7821518" y="76055"/>
            <a:chExt cx="3623736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32">
              <a:extLst>
                <a:ext uri="{FF2B5EF4-FFF2-40B4-BE49-F238E27FC236}">
                  <a16:creationId xmlns:a16="http://schemas.microsoft.com/office/drawing/2014/main" id="{F64E5B4A-C203-4909-8116-E06D52401B18}"/>
                </a:ext>
              </a:extLst>
            </p:cNvPr>
            <p:cNvSpPr/>
            <p:nvPr/>
          </p:nvSpPr>
          <p:spPr>
            <a:xfrm flipH="1">
              <a:off x="7821518" y="87360"/>
              <a:ext cx="3623736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تمهيــــــــــــد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2" name="Rounded Rectangle 1032">
              <a:extLst>
                <a:ext uri="{FF2B5EF4-FFF2-40B4-BE49-F238E27FC236}">
                  <a16:creationId xmlns:a16="http://schemas.microsoft.com/office/drawing/2014/main" id="{0E0C38DC-78E4-4B48-B710-173314EB4295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" name="Star: 24 Points 12">
              <a:extLst>
                <a:ext uri="{FF2B5EF4-FFF2-40B4-BE49-F238E27FC236}">
                  <a16:creationId xmlns:a16="http://schemas.microsoft.com/office/drawing/2014/main" id="{3B3DFB02-63F6-4F9D-912F-D358EC5024D6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E9202-B05E-4C01-A5AC-2C739509C8C2}"/>
              </a:ext>
            </a:extLst>
          </p:cNvPr>
          <p:cNvGrpSpPr/>
          <p:nvPr/>
        </p:nvGrpSpPr>
        <p:grpSpPr>
          <a:xfrm>
            <a:off x="8643478" y="1214442"/>
            <a:ext cx="2879983" cy="954235"/>
            <a:chOff x="8643478" y="1158170"/>
            <a:chExt cx="2879983" cy="9542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2F2F714-9113-4D2C-8CDE-7D7904C9ED70}"/>
                </a:ext>
              </a:extLst>
            </p:cNvPr>
            <p:cNvSpPr/>
            <p:nvPr/>
          </p:nvSpPr>
          <p:spPr>
            <a:xfrm>
              <a:off x="8759687" y="1275299"/>
              <a:ext cx="2763774" cy="58745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عزيزي المتعلم (ة)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1" name="그룹 111">
              <a:extLst>
                <a:ext uri="{FF2B5EF4-FFF2-40B4-BE49-F238E27FC236}">
                  <a16:creationId xmlns:a16="http://schemas.microsoft.com/office/drawing/2014/main" id="{BF34EE2D-39DD-4284-A780-3DB71D5A1312}"/>
                </a:ext>
              </a:extLst>
            </p:cNvPr>
            <p:cNvGrpSpPr/>
            <p:nvPr/>
          </p:nvGrpSpPr>
          <p:grpSpPr>
            <a:xfrm>
              <a:off x="8643478" y="1158170"/>
              <a:ext cx="856510" cy="954235"/>
              <a:chOff x="971859" y="3694735"/>
              <a:chExt cx="1977991" cy="2811266"/>
            </a:xfrm>
            <a:grpFill/>
          </p:grpSpPr>
          <p:sp>
            <p:nvSpPr>
              <p:cNvPr id="25" name="Flowchart: Data 6">
                <a:extLst>
                  <a:ext uri="{FF2B5EF4-FFF2-40B4-BE49-F238E27FC236}">
                    <a16:creationId xmlns:a16="http://schemas.microsoft.com/office/drawing/2014/main" id="{846CD9AF-C327-4B9E-AA90-47051A6DD285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48FFABD-8418-4D02-8E55-51E34A3E66D2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BA85690D-BD8A-40F0-960F-8AF28FF8146B}"/>
                  </a:ext>
                </a:extLst>
              </p:cNvPr>
              <p:cNvSpPr/>
              <p:nvPr/>
            </p:nvSpPr>
            <p:spPr>
              <a:xfrm rot="10800000">
                <a:off x="971859" y="5469510"/>
                <a:ext cx="1325417" cy="1036491"/>
              </a:xfrm>
              <a:prstGeom prst="triangle">
                <a:avLst>
                  <a:gd name="adj" fmla="val 5017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0E27D6C8-54F4-4431-805C-DFA18492C08C}"/>
                </a:ext>
              </a:extLst>
            </p:cNvPr>
            <p:cNvGrpSpPr/>
            <p:nvPr/>
          </p:nvGrpSpPr>
          <p:grpSpPr>
            <a:xfrm rot="10800000">
              <a:off x="10803496" y="1255512"/>
              <a:ext cx="573931" cy="704921"/>
              <a:chOff x="997153" y="1956941"/>
              <a:chExt cx="1198583" cy="1368152"/>
            </a:xfrm>
            <a:grpFill/>
          </p:grpSpPr>
          <p:sp>
            <p:nvSpPr>
              <p:cNvPr id="23" name="Flowchart: Data 6">
                <a:extLst>
                  <a:ext uri="{FF2B5EF4-FFF2-40B4-BE49-F238E27FC236}">
                    <a16:creationId xmlns:a16="http://schemas.microsoft.com/office/drawing/2014/main" id="{A2DF9344-E5D1-444E-88CC-2BCF38AA8058}"/>
                  </a:ext>
                </a:extLst>
              </p:cNvPr>
              <p:cNvSpPr/>
              <p:nvPr/>
            </p:nvSpPr>
            <p:spPr>
              <a:xfrm flipH="1">
                <a:off x="1348383" y="1999040"/>
                <a:ext cx="847353" cy="18567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Rectangle 48">
                <a:extLst>
                  <a:ext uri="{FF2B5EF4-FFF2-40B4-BE49-F238E27FC236}">
                    <a16:creationId xmlns:a16="http://schemas.microsoft.com/office/drawing/2014/main" id="{FF24DDB7-B470-46A8-8C5D-29A84C2141B3}"/>
                  </a:ext>
                </a:extLst>
              </p:cNvPr>
              <p:cNvSpPr/>
              <p:nvPr/>
            </p:nvSpPr>
            <p:spPr>
              <a:xfrm>
                <a:off x="997153" y="1956941"/>
                <a:ext cx="720080" cy="1368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B156A-EC47-46C5-931A-7445EEEDFB55}"/>
              </a:ext>
            </a:extLst>
          </p:cNvPr>
          <p:cNvSpPr/>
          <p:nvPr/>
        </p:nvSpPr>
        <p:spPr>
          <a:xfrm>
            <a:off x="1639858" y="2526389"/>
            <a:ext cx="8613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A9246F-7DF1-473A-A88A-C98BF54D56CA}"/>
              </a:ext>
            </a:extLst>
          </p:cNvPr>
          <p:cNvGrpSpPr/>
          <p:nvPr/>
        </p:nvGrpSpPr>
        <p:grpSpPr>
          <a:xfrm>
            <a:off x="872198" y="2188679"/>
            <a:ext cx="10160426" cy="4057138"/>
            <a:chOff x="995748" y="1364930"/>
            <a:chExt cx="10114358" cy="12869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4724123-AFA4-4BCD-A5C8-A9034A65F24D}"/>
                </a:ext>
              </a:extLst>
            </p:cNvPr>
            <p:cNvGrpSpPr/>
            <p:nvPr/>
          </p:nvGrpSpPr>
          <p:grpSpPr>
            <a:xfrm>
              <a:off x="1153792" y="1414501"/>
              <a:ext cx="9772979" cy="1135198"/>
              <a:chOff x="1112566" y="1369457"/>
              <a:chExt cx="9772979" cy="1135198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id="{863FF473-3EE0-4D56-BE1E-0669C1A5163F}"/>
                  </a:ext>
                </a:extLst>
              </p:cNvPr>
              <p:cNvSpPr/>
              <p:nvPr/>
            </p:nvSpPr>
            <p:spPr>
              <a:xfrm>
                <a:off x="1136367" y="1404638"/>
                <a:ext cx="9725376" cy="1057544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grpSp>
            <p:nvGrpSpPr>
              <p:cNvPr id="57" name="Group">
                <a:extLst>
                  <a:ext uri="{FF2B5EF4-FFF2-40B4-BE49-F238E27FC236}">
                    <a16:creationId xmlns:a16="http://schemas.microsoft.com/office/drawing/2014/main" id="{71B626AA-D502-42BC-A71F-EC7ECAA73CE0}"/>
                  </a:ext>
                </a:extLst>
              </p:cNvPr>
              <p:cNvGrpSpPr/>
              <p:nvPr/>
            </p:nvGrpSpPr>
            <p:grpSpPr>
              <a:xfrm>
                <a:off x="1112566" y="2419712"/>
                <a:ext cx="9772979" cy="84943"/>
                <a:chOff x="0" y="0"/>
                <a:chExt cx="4211289" cy="73804"/>
              </a:xfrm>
            </p:grpSpPr>
            <p:sp>
              <p:nvSpPr>
                <p:cNvPr id="61" name="Shape">
                  <a:extLst>
                    <a:ext uri="{FF2B5EF4-FFF2-40B4-BE49-F238E27FC236}">
                      <a16:creationId xmlns:a16="http://schemas.microsoft.com/office/drawing/2014/main" id="{C402AA2C-BCC6-4D5E-BFC7-B186B9E5E7B1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2" name="Shape">
                  <a:extLst>
                    <a:ext uri="{FF2B5EF4-FFF2-40B4-BE49-F238E27FC236}">
                      <a16:creationId xmlns:a16="http://schemas.microsoft.com/office/drawing/2014/main" id="{717BB64F-27F5-43CB-95EE-7950B646FA58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grpSp>
            <p:nvGrpSpPr>
              <p:cNvPr id="58" name="Group">
                <a:extLst>
                  <a:ext uri="{FF2B5EF4-FFF2-40B4-BE49-F238E27FC236}">
                    <a16:creationId xmlns:a16="http://schemas.microsoft.com/office/drawing/2014/main" id="{0AB95391-3B11-40A4-B36B-FABA1D89FC79}"/>
                  </a:ext>
                </a:extLst>
              </p:cNvPr>
              <p:cNvGrpSpPr/>
              <p:nvPr/>
            </p:nvGrpSpPr>
            <p:grpSpPr>
              <a:xfrm>
                <a:off x="1112566" y="1369457"/>
                <a:ext cx="9772979" cy="84942"/>
                <a:chOff x="0" y="0"/>
                <a:chExt cx="4211289" cy="73804"/>
              </a:xfrm>
            </p:grpSpPr>
            <p:sp>
              <p:nvSpPr>
                <p:cNvPr id="59" name="Shape">
                  <a:extLst>
                    <a:ext uri="{FF2B5EF4-FFF2-40B4-BE49-F238E27FC236}">
                      <a16:creationId xmlns:a16="http://schemas.microsoft.com/office/drawing/2014/main" id="{940850CD-C6FC-409C-817F-50D075FC0A24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0" name="Shape">
                  <a:extLst>
                    <a:ext uri="{FF2B5EF4-FFF2-40B4-BE49-F238E27FC236}">
                      <a16:creationId xmlns:a16="http://schemas.microsoft.com/office/drawing/2014/main" id="{4D992707-3992-4FD9-9090-D4892AC0513E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</p:grpSp>
        <p:grpSp>
          <p:nvGrpSpPr>
            <p:cNvPr id="36" name="Group">
              <a:extLst>
                <a:ext uri="{FF2B5EF4-FFF2-40B4-BE49-F238E27FC236}">
                  <a16:creationId xmlns:a16="http://schemas.microsoft.com/office/drawing/2014/main" id="{73860497-1834-44DD-8358-85E3B252CF0E}"/>
                </a:ext>
              </a:extLst>
            </p:cNvPr>
            <p:cNvGrpSpPr/>
            <p:nvPr/>
          </p:nvGrpSpPr>
          <p:grpSpPr>
            <a:xfrm>
              <a:off x="10687182" y="1364930"/>
              <a:ext cx="422924" cy="1239657"/>
              <a:chOff x="0" y="0"/>
              <a:chExt cx="648276" cy="107584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">
                <a:extLst>
                  <a:ext uri="{FF2B5EF4-FFF2-40B4-BE49-F238E27FC236}">
                    <a16:creationId xmlns:a16="http://schemas.microsoft.com/office/drawing/2014/main" id="{F12927CD-CF2C-4D2B-A14F-C58AFAB71371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28138AE7-7634-41E2-9064-AB115F5E5B4F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9" name="Rectangle">
                <a:extLst>
                  <a:ext uri="{FF2B5EF4-FFF2-40B4-BE49-F238E27FC236}">
                    <a16:creationId xmlns:a16="http://schemas.microsoft.com/office/drawing/2014/main" id="{68E67557-ABE0-44BF-9F4E-84A5490DB1ED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A5B9F898-7AB1-4886-B8CA-6DB401C9B7A5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0B02965D-6BB0-4B6F-AEB5-C2251F9C6A3B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D5905FFF-6B0F-4E2A-8B15-9C3BB201E753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77E9B4E0-FDF2-4C81-AB18-E6C790CCFB39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AD9EF00D-9065-43A6-90F4-E6F8DCD649FA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80434915-DA48-4601-8E4D-E2396DD2963B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grpSp>
          <p:nvGrpSpPr>
            <p:cNvPr id="37" name="Group">
              <a:extLst>
                <a:ext uri="{FF2B5EF4-FFF2-40B4-BE49-F238E27FC236}">
                  <a16:creationId xmlns:a16="http://schemas.microsoft.com/office/drawing/2014/main" id="{8D0A0EE9-0D74-4BBC-8798-D88BB1182035}"/>
                </a:ext>
              </a:extLst>
            </p:cNvPr>
            <p:cNvGrpSpPr/>
            <p:nvPr/>
          </p:nvGrpSpPr>
          <p:grpSpPr>
            <a:xfrm>
              <a:off x="995748" y="1376502"/>
              <a:ext cx="422955" cy="1275422"/>
              <a:chOff x="0" y="0"/>
              <a:chExt cx="648276" cy="1075846"/>
            </a:xfrm>
          </p:grpSpPr>
          <p:sp>
            <p:nvSpPr>
              <p:cNvPr id="38" name="Rectangle">
                <a:extLst>
                  <a:ext uri="{FF2B5EF4-FFF2-40B4-BE49-F238E27FC236}">
                    <a16:creationId xmlns:a16="http://schemas.microsoft.com/office/drawing/2014/main" id="{ED7D99C8-7DAF-4280-91C1-445C1827C1D7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076634D-6385-4A21-9052-E24166CE1AA0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0" name="Rectangle">
                <a:extLst>
                  <a:ext uri="{FF2B5EF4-FFF2-40B4-BE49-F238E27FC236}">
                    <a16:creationId xmlns:a16="http://schemas.microsoft.com/office/drawing/2014/main" id="{0E7B9D98-9EA5-4968-8112-0C6129CA1696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FFB57E0-67E7-46EC-B970-1AE703CF7947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4C5AAFAD-62E2-4FA6-BE85-4B79324CBB7D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4575670F-7C84-44C5-94A9-395376503B91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74CC8371-93A6-49F5-AB0E-BF7DB73B1390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E44A88BE-D055-43F0-8BCA-D275BE1503FC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2E916134-0494-4B80-81A8-1C075EF18C9B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48DA164-D31B-4B4F-A50B-D84247F61D55}"/>
              </a:ext>
            </a:extLst>
          </p:cNvPr>
          <p:cNvSpPr/>
          <p:nvPr/>
        </p:nvSpPr>
        <p:spPr>
          <a:xfrm>
            <a:off x="1354448" y="2687197"/>
            <a:ext cx="9197694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الذي جعل أبا بكر الصديق رضي الله عنه ينفق ماله كلَّه في سبيل الله؟</a:t>
            </a:r>
          </a:p>
          <a:p>
            <a:pPr lvl="0" algn="r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الذي جعل بلالا وخب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ابا وغيرهم من </a:t>
            </a:r>
            <a:r>
              <a:rPr lang="ar-SA" sz="24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مستضع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المؤمنين، يصبرون على أذى المشركين، ويتحملون ما أنزلوه بهم من أذى؟</a:t>
            </a:r>
          </a:p>
          <a:p>
            <a:pPr lvl="0" algn="r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الذي يجعل المؤمن يترك الإقبال على المحرمات ويعمل ما يرضي الله فيقوم الليل في أشد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ليالي البرد ويصوم أيام رمضان في أشد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أيام الحر وفي ظروف قاسية. </a:t>
            </a:r>
          </a:p>
          <a:p>
            <a:pPr lvl="0" algn="r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شك أن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وراء كل ذلك عقيدة، استقرت ورسخت في العقول والقلوب.</a:t>
            </a:r>
          </a:p>
          <a:p>
            <a:pPr lvl="0" algn="ctr" rtl="1">
              <a:spcAft>
                <a:spcPts val="500"/>
              </a:spcAft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المقصود بالعقيدة؟ ما أقسامها؟ ما مصادرها؟ ما خصائصها؟</a:t>
            </a:r>
            <a:endParaRPr lang="ar-SA" sz="2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4AB9E4E-1FED-4113-9937-216C0543A36E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2626451-E77E-437F-96F5-5FB6A1009225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A83FF59-58DF-4819-97DD-F73BB310966E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81" name="Freeform 6">
                  <a:extLst>
                    <a:ext uri="{FF2B5EF4-FFF2-40B4-BE49-F238E27FC236}">
                      <a16:creationId xmlns:a16="http://schemas.microsoft.com/office/drawing/2014/main" id="{30264A04-9BB7-4CF0-A2E9-1A4C158B0AE0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87C15E1-CFCB-473A-A2BB-046CFEB38436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80" name="Picture 3" descr="Picture 3">
                <a:extLst>
                  <a:ext uri="{FF2B5EF4-FFF2-40B4-BE49-F238E27FC236}">
                    <a16:creationId xmlns:a16="http://schemas.microsoft.com/office/drawing/2014/main" id="{7AB0DF7F-6616-40E3-AFDD-51FE48930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8" name="Shadows.png" descr="Shadows.png">
              <a:extLst>
                <a:ext uri="{FF2B5EF4-FFF2-40B4-BE49-F238E27FC236}">
                  <a16:creationId xmlns:a16="http://schemas.microsoft.com/office/drawing/2014/main" id="{9020AB5D-BA4A-4F21-8D9E-394DCA084F18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74892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BF0934-F04A-41C5-A168-087CDFBBAA82}"/>
              </a:ext>
            </a:extLst>
          </p:cNvPr>
          <p:cNvGrpSpPr/>
          <p:nvPr/>
        </p:nvGrpSpPr>
        <p:grpSpPr>
          <a:xfrm>
            <a:off x="724254" y="4220669"/>
            <a:ext cx="10539060" cy="1214393"/>
            <a:chOff x="724254" y="3972699"/>
            <a:chExt cx="10539060" cy="12143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8BF71B3-CAFC-43F6-BB0D-4F1CAFC5CA9A}"/>
                </a:ext>
              </a:extLst>
            </p:cNvPr>
            <p:cNvGrpSpPr/>
            <p:nvPr/>
          </p:nvGrpSpPr>
          <p:grpSpPr>
            <a:xfrm>
              <a:off x="724254" y="3972699"/>
              <a:ext cx="10539060" cy="1214393"/>
              <a:chOff x="980460" y="4454803"/>
              <a:chExt cx="10539060" cy="187943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09E0C3A-DC04-4FCE-9790-A17F4DE9F868}"/>
                  </a:ext>
                </a:extLst>
              </p:cNvPr>
              <p:cNvGrpSpPr/>
              <p:nvPr/>
            </p:nvGrpSpPr>
            <p:grpSpPr>
              <a:xfrm>
                <a:off x="980460" y="4454803"/>
                <a:ext cx="10539060" cy="1879433"/>
                <a:chOff x="952325" y="4131246"/>
                <a:chExt cx="10539060" cy="1879433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6B259941-9944-4A00-9955-E38768E46137}"/>
                    </a:ext>
                  </a:extLst>
                </p:cNvPr>
                <p:cNvGrpSpPr/>
                <p:nvPr/>
              </p:nvGrpSpPr>
              <p:grpSpPr>
                <a:xfrm>
                  <a:off x="952325" y="4131246"/>
                  <a:ext cx="10539060" cy="1879433"/>
                  <a:chOff x="1017634" y="1116593"/>
                  <a:chExt cx="10539060" cy="2637918"/>
                </a:xfrm>
              </p:grpSpPr>
              <p:grpSp>
                <p:nvGrpSpPr>
                  <p:cNvPr id="55" name="Group">
                    <a:extLst>
                      <a:ext uri="{FF2B5EF4-FFF2-40B4-BE49-F238E27FC236}">
                        <a16:creationId xmlns:a16="http://schemas.microsoft.com/office/drawing/2014/main" id="{FF517754-A5A9-4618-9CE1-2658B95592A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17634" y="1250516"/>
                    <a:ext cx="9439312" cy="2067872"/>
                    <a:chOff x="0" y="0"/>
                    <a:chExt cx="3760000" cy="1254406"/>
                  </a:xfrm>
                </p:grpSpPr>
                <p:sp>
                  <p:nvSpPr>
                    <p:cNvPr id="62" name="Rectangle">
                      <a:extLst>
                        <a:ext uri="{FF2B5EF4-FFF2-40B4-BE49-F238E27FC236}">
                          <a16:creationId xmlns:a16="http://schemas.microsoft.com/office/drawing/2014/main" id="{F64228BC-8C03-4106-BBCF-51F9E0B2FF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24"/>
                      <a:ext cx="3588330" cy="1253957"/>
                    </a:xfrm>
                    <a:prstGeom prst="rect">
                      <a:avLst/>
                    </a:prstGeom>
                    <a:gradFill flip="none" rotWithShape="1">
                      <a:gsLst>
                        <a:gs pos="15017">
                          <a:srgbClr val="FFFFFF"/>
                        </a:gs>
                        <a:gs pos="65937">
                          <a:srgbClr val="EDEDEE"/>
                        </a:gs>
                        <a:gs pos="100000">
                          <a:srgbClr val="DBDCDE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9525" cap="flat">
                      <a:noFill/>
                      <a:prstDash val="solid"/>
                      <a:miter lim="400000"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63" name="Shape">
                      <a:extLst>
                        <a:ext uri="{FF2B5EF4-FFF2-40B4-BE49-F238E27FC236}">
                          <a16:creationId xmlns:a16="http://schemas.microsoft.com/office/drawing/2014/main" id="{5F9ABE9E-71BF-4532-9435-FC8E0D7DB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4901" y="0"/>
                      <a:ext cx="165099" cy="12544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97" h="21578" extrusionOk="0">
                          <a:moveTo>
                            <a:pt x="0" y="0"/>
                          </a:moveTo>
                          <a:cubicBezTo>
                            <a:pt x="3583" y="18"/>
                            <a:pt x="7167" y="27"/>
                            <a:pt x="10752" y="27"/>
                          </a:cubicBezTo>
                          <a:cubicBezTo>
                            <a:pt x="12544" y="27"/>
                            <a:pt x="14337" y="25"/>
                            <a:pt x="16129" y="20"/>
                          </a:cubicBezTo>
                          <a:cubicBezTo>
                            <a:pt x="17586" y="5"/>
                            <a:pt x="19019" y="80"/>
                            <a:pt x="20054" y="227"/>
                          </a:cubicBezTo>
                          <a:cubicBezTo>
                            <a:pt x="20898" y="347"/>
                            <a:pt x="21413" y="505"/>
                            <a:pt x="21504" y="674"/>
                          </a:cubicBezTo>
                          <a:cubicBezTo>
                            <a:pt x="21504" y="899"/>
                            <a:pt x="21504" y="1123"/>
                            <a:pt x="21504" y="1348"/>
                          </a:cubicBezTo>
                          <a:cubicBezTo>
                            <a:pt x="21504" y="1798"/>
                            <a:pt x="21504" y="2247"/>
                            <a:pt x="21504" y="2696"/>
                          </a:cubicBezTo>
                          <a:cubicBezTo>
                            <a:pt x="21504" y="3595"/>
                            <a:pt x="21506" y="4494"/>
                            <a:pt x="21504" y="5393"/>
                          </a:cubicBezTo>
                          <a:cubicBezTo>
                            <a:pt x="21500" y="7190"/>
                            <a:pt x="21481" y="8988"/>
                            <a:pt x="21504" y="10785"/>
                          </a:cubicBezTo>
                          <a:cubicBezTo>
                            <a:pt x="21526" y="12583"/>
                            <a:pt x="21590" y="14380"/>
                            <a:pt x="21597" y="16178"/>
                          </a:cubicBezTo>
                          <a:cubicBezTo>
                            <a:pt x="21600" y="17077"/>
                            <a:pt x="21589" y="17976"/>
                            <a:pt x="21573" y="18874"/>
                          </a:cubicBezTo>
                          <a:cubicBezTo>
                            <a:pt x="21565" y="19324"/>
                            <a:pt x="21556" y="19773"/>
                            <a:pt x="21544" y="20222"/>
                          </a:cubicBezTo>
                          <a:cubicBezTo>
                            <a:pt x="21539" y="20447"/>
                            <a:pt x="21532" y="20672"/>
                            <a:pt x="21526" y="20897"/>
                          </a:cubicBezTo>
                          <a:cubicBezTo>
                            <a:pt x="21557" y="21097"/>
                            <a:pt x="20950" y="21290"/>
                            <a:pt x="19873" y="21420"/>
                          </a:cubicBezTo>
                          <a:cubicBezTo>
                            <a:pt x="18837" y="21545"/>
                            <a:pt x="17471" y="21600"/>
                            <a:pt x="16128" y="21571"/>
                          </a:cubicBezTo>
                          <a:cubicBezTo>
                            <a:pt x="14336" y="21571"/>
                            <a:pt x="12544" y="21571"/>
                            <a:pt x="10752" y="21571"/>
                          </a:cubicBezTo>
                          <a:cubicBezTo>
                            <a:pt x="7168" y="21571"/>
                            <a:pt x="3584" y="21571"/>
                            <a:pt x="0" y="21571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4000">
                          <a:schemeClr val="accent1">
                            <a:lumMod val="0"/>
                            <a:lumOff val="100000"/>
                          </a:schemeClr>
                        </a:gs>
                        <a:gs pos="46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7A884AB3-C6F5-4B9F-B16B-C9FB73DA671B}"/>
                      </a:ext>
                    </a:extLst>
                  </p:cNvPr>
                  <p:cNvGrpSpPr/>
                  <p:nvPr/>
                </p:nvGrpSpPr>
                <p:grpSpPr>
                  <a:xfrm>
                    <a:off x="1448604" y="1116593"/>
                    <a:ext cx="10108090" cy="2637918"/>
                    <a:chOff x="1282187" y="1501025"/>
                    <a:chExt cx="10108090" cy="2862368"/>
                  </a:xfrm>
                </p:grpSpPr>
                <p:sp>
                  <p:nvSpPr>
                    <p:cNvPr id="57" name="TextBox 52">
                      <a:extLst>
                        <a:ext uri="{FF2B5EF4-FFF2-40B4-BE49-F238E27FC236}">
                          <a16:creationId xmlns:a16="http://schemas.microsoft.com/office/drawing/2014/main" id="{7D01988D-B6C0-4EC9-8923-403290DC0E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43908" y="1779945"/>
                      <a:ext cx="8187710" cy="870529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45719" rIns="45719">
                      <a:spAutoFit/>
                    </a:bodyPr>
                    <a:lstStyle>
                      <a:lvl1pPr algn="r">
                        <a:defRPr sz="1800">
                          <a:solidFill>
                            <a:srgbClr val="1BB25A"/>
                          </a:solidFill>
                        </a:defRPr>
                      </a:lvl1pPr>
                    </a:lstStyle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BB25A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58" name="Triangle">
                      <a:extLst>
                        <a:ext uri="{FF2B5EF4-FFF2-40B4-BE49-F238E27FC236}">
                          <a16:creationId xmlns:a16="http://schemas.microsoft.com/office/drawing/2014/main" id="{E11E3840-7B26-463F-885E-99DF1979E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2187" y="1646343"/>
                      <a:ext cx="3796483" cy="7534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5" y="21600"/>
                          </a:lnTo>
                          <a:lnTo>
                            <a:pt x="0" y="1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9000">
                          <a:srgbClr val="424242">
                            <a:alpha val="73271"/>
                          </a:srgbClr>
                        </a:gs>
                        <a:gs pos="19000">
                          <a:srgbClr val="424242">
                            <a:alpha val="61635"/>
                          </a:srgbClr>
                        </a:gs>
                        <a:gs pos="41000">
                          <a:srgbClr val="424242">
                            <a:alpha val="25000"/>
                          </a:srgbClr>
                        </a:gs>
                        <a:gs pos="50000">
                          <a:srgbClr val="424242">
                            <a:alpha val="0"/>
                          </a:srgbClr>
                        </a:gs>
                        <a:gs pos="60000">
                          <a:srgbClr val="424242">
                            <a:alpha val="0"/>
                          </a:srgbClr>
                        </a:gs>
                      </a:gsLst>
                      <a:lin ang="4560000" scaled="0"/>
                      <a:tileRect/>
                    </a:gradFill>
                    <a:ln w="12700">
                      <a:noFill/>
                      <a:miter lim="400000"/>
                    </a:ln>
                  </p:spPr>
                  <p:txBody>
                    <a:bodyPr lIns="45719" rIns="45719"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grpSp>
                  <p:nvGrpSpPr>
                    <p:cNvPr id="59" name="Group">
                      <a:extLst>
                        <a:ext uri="{FF2B5EF4-FFF2-40B4-BE49-F238E27FC236}">
                          <a16:creationId xmlns:a16="http://schemas.microsoft.com/office/drawing/2014/main" id="{BF5A6B3F-A6F9-40A8-8651-8FD06FD5B040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9692609" y="1501025"/>
                      <a:ext cx="1697668" cy="2862368"/>
                      <a:chOff x="39269" y="-57197"/>
                      <a:chExt cx="968451" cy="1133817"/>
                    </a:xfrm>
                  </p:grpSpPr>
                  <p:sp>
                    <p:nvSpPr>
                      <p:cNvPr id="60" name="Shape">
                        <a:extLst>
                          <a:ext uri="{FF2B5EF4-FFF2-40B4-BE49-F238E27FC236}">
                            <a16:creationId xmlns:a16="http://schemas.microsoft.com/office/drawing/2014/main" id="{26AADB0C-A109-47F3-A55B-4F99250583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436" y="-57197"/>
                        <a:ext cx="167284" cy="470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16" extrusionOk="0">
                            <a:moveTo>
                              <a:pt x="21600" y="20213"/>
                            </a:moveTo>
                            <a:lnTo>
                              <a:pt x="0" y="21516"/>
                            </a:lnTo>
                            <a:cubicBezTo>
                              <a:pt x="2360" y="8064"/>
                              <a:pt x="6526" y="-84"/>
                              <a:pt x="11000" y="1"/>
                            </a:cubicBezTo>
                            <a:cubicBezTo>
                              <a:pt x="15264" y="82"/>
                              <a:pt x="19237" y="7658"/>
                              <a:pt x="21600" y="20213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419">
                            <a:srgbClr val="0C9900"/>
                          </a:gs>
                          <a:gs pos="81972">
                            <a:srgbClr val="85C202"/>
                          </a:gs>
                          <a:gs pos="100000">
                            <a:srgbClr val="FFEA03"/>
                          </a:gs>
                        </a:gsLst>
                        <a:lin ang="2089255" scaled="0"/>
                      </a:gra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venir Next"/>
                        </a:endParaRPr>
                      </a:p>
                    </p:txBody>
                  </p:sp>
                  <p:sp>
                    <p:nvSpPr>
                      <p:cNvPr id="61" name="Shape">
                        <a:extLst>
                          <a:ext uri="{FF2B5EF4-FFF2-40B4-BE49-F238E27FC236}">
                            <a16:creationId xmlns:a16="http://schemas.microsoft.com/office/drawing/2014/main" id="{0D501B4A-8685-4618-B337-0BF559C0AF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69" y="-56970"/>
                        <a:ext cx="924077" cy="1133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99" extrusionOk="0">
                            <a:moveTo>
                              <a:pt x="2421" y="0"/>
                            </a:moveTo>
                            <a:cubicBezTo>
                              <a:pt x="3228" y="0"/>
                              <a:pt x="4035" y="0"/>
                              <a:pt x="4842" y="0"/>
                            </a:cubicBezTo>
                            <a:cubicBezTo>
                              <a:pt x="6456" y="0"/>
                              <a:pt x="8070" y="-1"/>
                              <a:pt x="9685" y="0"/>
                            </a:cubicBezTo>
                            <a:cubicBezTo>
                              <a:pt x="13656" y="3"/>
                              <a:pt x="17628" y="18"/>
                              <a:pt x="21600" y="45"/>
                            </a:cubicBezTo>
                            <a:cubicBezTo>
                              <a:pt x="21031" y="73"/>
                              <a:pt x="20495" y="218"/>
                              <a:pt x="20081" y="453"/>
                            </a:cubicBezTo>
                            <a:cubicBezTo>
                              <a:pt x="19696" y="672"/>
                              <a:pt x="19438" y="959"/>
                              <a:pt x="19342" y="1271"/>
                            </a:cubicBezTo>
                            <a:cubicBezTo>
                              <a:pt x="19355" y="1603"/>
                              <a:pt x="19364" y="1935"/>
                              <a:pt x="19369" y="2267"/>
                            </a:cubicBezTo>
                            <a:cubicBezTo>
                              <a:pt x="19381" y="3022"/>
                              <a:pt x="19373" y="3778"/>
                              <a:pt x="19369" y="4533"/>
                            </a:cubicBezTo>
                            <a:cubicBezTo>
                              <a:pt x="19361" y="6044"/>
                              <a:pt x="19366" y="7555"/>
                              <a:pt x="19369" y="9066"/>
                            </a:cubicBezTo>
                            <a:cubicBezTo>
                              <a:pt x="19376" y="12088"/>
                              <a:pt x="19376" y="15110"/>
                              <a:pt x="19369" y="18132"/>
                            </a:cubicBezTo>
                            <a:lnTo>
                              <a:pt x="9664" y="21599"/>
                            </a:lnTo>
                            <a:lnTo>
                              <a:pt x="0" y="18132"/>
                            </a:lnTo>
                            <a:cubicBezTo>
                              <a:pt x="0" y="15110"/>
                              <a:pt x="0" y="12088"/>
                              <a:pt x="0" y="9066"/>
                            </a:cubicBezTo>
                            <a:cubicBezTo>
                              <a:pt x="0" y="7555"/>
                              <a:pt x="0" y="6044"/>
                              <a:pt x="0" y="4533"/>
                            </a:cubicBezTo>
                            <a:cubicBezTo>
                              <a:pt x="0" y="3778"/>
                              <a:pt x="0" y="3022"/>
                              <a:pt x="0" y="2267"/>
                            </a:cubicBezTo>
                            <a:cubicBezTo>
                              <a:pt x="0" y="1889"/>
                              <a:pt x="0" y="1511"/>
                              <a:pt x="0" y="1133"/>
                            </a:cubicBezTo>
                            <a:cubicBezTo>
                              <a:pt x="130" y="843"/>
                              <a:pt x="400" y="582"/>
                              <a:pt x="777" y="383"/>
                            </a:cubicBezTo>
                            <a:cubicBezTo>
                              <a:pt x="1232" y="143"/>
                              <a:pt x="1815" y="8"/>
                              <a:pt x="2421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6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55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2700" cap="flat">
                        <a:noFill/>
                        <a:miter lim="400000"/>
                      </a:ln>
                      <a:effectLst>
                        <a:outerShdw blurRad="76200" dist="76843" dir="7886587" rotWithShape="0">
                          <a:srgbClr val="000000">
                            <a:alpha val="41115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venir Nex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4657375-E47B-479D-835A-3AECB4E3C12D}"/>
                    </a:ext>
                  </a:extLst>
                </p:cNvPr>
                <p:cNvSpPr/>
                <p:nvPr/>
              </p:nvSpPr>
              <p:spPr>
                <a:xfrm>
                  <a:off x="10086299" y="4586689"/>
                  <a:ext cx="1332271" cy="12860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</a:t>
                  </a: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اصطلاح</a:t>
                  </a:r>
                  <a:r>
                    <a:rPr kumimoji="0" lang="ar-B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ً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52" name="Rounded Rectangle">
                <a:extLst>
                  <a:ext uri="{FF2B5EF4-FFF2-40B4-BE49-F238E27FC236}">
                    <a16:creationId xmlns:a16="http://schemas.microsoft.com/office/drawing/2014/main" id="{6E6E4029-3D59-4869-88F1-423035E16FC0}"/>
                  </a:ext>
                </a:extLst>
              </p:cNvPr>
              <p:cNvSpPr/>
              <p:nvPr/>
            </p:nvSpPr>
            <p:spPr>
              <a:xfrm>
                <a:off x="10208512" y="4855334"/>
                <a:ext cx="1144116" cy="14387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FEFE"/>
                  </a:gs>
                  <a:gs pos="26230">
                    <a:srgbClr val="FAFBFD">
                      <a:alpha val="50000"/>
                    </a:srgbClr>
                  </a:gs>
                  <a:gs pos="42212">
                    <a:srgbClr val="F6F8FC">
                      <a:alpha val="0"/>
                    </a:srgbClr>
                  </a:gs>
                  <a:gs pos="58166">
                    <a:srgbClr val="7B7C7E">
                      <a:alpha val="20500"/>
                    </a:srgbClr>
                  </a:gs>
                  <a:gs pos="86088">
                    <a:srgbClr val="000000">
                      <a:alpha val="41000"/>
                    </a:srgbClr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E158B-A73D-4BF7-B8D5-E34326FCC21C}"/>
                </a:ext>
              </a:extLst>
            </p:cNvPr>
            <p:cNvSpPr/>
            <p:nvPr/>
          </p:nvSpPr>
          <p:spPr>
            <a:xfrm>
              <a:off x="4403227" y="4393338"/>
              <a:ext cx="4972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>
                <a:spcAft>
                  <a:spcPts val="500"/>
                </a:spcAft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التصديق الجازم، المطابق للواقع، القائم على الدليل. </a:t>
              </a:r>
              <a:endPara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050525-EE94-4E95-96BB-4AA871A94CF7}"/>
              </a:ext>
            </a:extLst>
          </p:cNvPr>
          <p:cNvGrpSpPr/>
          <p:nvPr/>
        </p:nvGrpSpPr>
        <p:grpSpPr>
          <a:xfrm>
            <a:off x="724254" y="1784320"/>
            <a:ext cx="10802734" cy="2004408"/>
            <a:chOff x="1017634" y="1176115"/>
            <a:chExt cx="10802734" cy="200440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871ED42-AE9C-4748-9552-2280D0BFB89B}"/>
                </a:ext>
              </a:extLst>
            </p:cNvPr>
            <p:cNvGrpSpPr/>
            <p:nvPr/>
          </p:nvGrpSpPr>
          <p:grpSpPr>
            <a:xfrm>
              <a:off x="1017634" y="1176115"/>
              <a:ext cx="10802734" cy="2004408"/>
              <a:chOff x="1017634" y="1176114"/>
              <a:chExt cx="10802734" cy="3517023"/>
            </a:xfrm>
          </p:grpSpPr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83D39B7A-19F5-46A0-9ECA-84C601F8A338}"/>
                  </a:ext>
                </a:extLst>
              </p:cNvPr>
              <p:cNvSpPr/>
              <p:nvPr/>
            </p:nvSpPr>
            <p:spPr>
              <a:xfrm flipH="1">
                <a:off x="1017634" y="1250516"/>
                <a:ext cx="414474" cy="3117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578" extrusionOk="0">
                    <a:moveTo>
                      <a:pt x="0" y="0"/>
                    </a:moveTo>
                    <a:cubicBezTo>
                      <a:pt x="3583" y="18"/>
                      <a:pt x="7167" y="27"/>
                      <a:pt x="10752" y="27"/>
                    </a:cubicBezTo>
                    <a:cubicBezTo>
                      <a:pt x="12544" y="27"/>
                      <a:pt x="14337" y="25"/>
                      <a:pt x="16129" y="20"/>
                    </a:cubicBezTo>
                    <a:cubicBezTo>
                      <a:pt x="17586" y="5"/>
                      <a:pt x="19019" y="80"/>
                      <a:pt x="20054" y="227"/>
                    </a:cubicBezTo>
                    <a:cubicBezTo>
                      <a:pt x="20898" y="347"/>
                      <a:pt x="21413" y="505"/>
                      <a:pt x="21504" y="674"/>
                    </a:cubicBezTo>
                    <a:cubicBezTo>
                      <a:pt x="21504" y="899"/>
                      <a:pt x="21504" y="1123"/>
                      <a:pt x="21504" y="1348"/>
                    </a:cubicBezTo>
                    <a:cubicBezTo>
                      <a:pt x="21504" y="1798"/>
                      <a:pt x="21504" y="2247"/>
                      <a:pt x="21504" y="2696"/>
                    </a:cubicBezTo>
                    <a:cubicBezTo>
                      <a:pt x="21504" y="3595"/>
                      <a:pt x="21506" y="4494"/>
                      <a:pt x="21504" y="5393"/>
                    </a:cubicBezTo>
                    <a:cubicBezTo>
                      <a:pt x="21500" y="7190"/>
                      <a:pt x="21481" y="8988"/>
                      <a:pt x="21504" y="10785"/>
                    </a:cubicBezTo>
                    <a:cubicBezTo>
                      <a:pt x="21526" y="12583"/>
                      <a:pt x="21590" y="14380"/>
                      <a:pt x="21597" y="16178"/>
                    </a:cubicBezTo>
                    <a:cubicBezTo>
                      <a:pt x="21600" y="17077"/>
                      <a:pt x="21589" y="17976"/>
                      <a:pt x="21573" y="18874"/>
                    </a:cubicBezTo>
                    <a:cubicBezTo>
                      <a:pt x="21565" y="19324"/>
                      <a:pt x="21556" y="19773"/>
                      <a:pt x="21544" y="20222"/>
                    </a:cubicBezTo>
                    <a:cubicBezTo>
                      <a:pt x="21539" y="20447"/>
                      <a:pt x="21532" y="20672"/>
                      <a:pt x="21526" y="20897"/>
                    </a:cubicBezTo>
                    <a:cubicBezTo>
                      <a:pt x="21557" y="21097"/>
                      <a:pt x="20950" y="21290"/>
                      <a:pt x="19873" y="21420"/>
                    </a:cubicBezTo>
                    <a:cubicBezTo>
                      <a:pt x="18837" y="21545"/>
                      <a:pt x="17471" y="21600"/>
                      <a:pt x="16128" y="21571"/>
                    </a:cubicBezTo>
                    <a:cubicBezTo>
                      <a:pt x="14336" y="21571"/>
                      <a:pt x="12544" y="21571"/>
                      <a:pt x="10752" y="21571"/>
                    </a:cubicBezTo>
                    <a:cubicBezTo>
                      <a:pt x="7168" y="21571"/>
                      <a:pt x="3584" y="21571"/>
                      <a:pt x="0" y="21571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419">
                    <a:srgbClr val="0CB100"/>
                  </a:gs>
                  <a:gs pos="57708">
                    <a:srgbClr val="85CE02"/>
                  </a:gs>
                  <a:gs pos="100000">
                    <a:srgbClr val="FFEA03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D8F8725-8C35-416C-94A5-6819ACCC2752}"/>
                  </a:ext>
                </a:extLst>
              </p:cNvPr>
              <p:cNvGrpSpPr/>
              <p:nvPr/>
            </p:nvGrpSpPr>
            <p:grpSpPr>
              <a:xfrm>
                <a:off x="1432108" y="1176114"/>
                <a:ext cx="10193425" cy="3517023"/>
                <a:chOff x="1265691" y="1533158"/>
                <a:chExt cx="10193425" cy="5363949"/>
              </a:xfrm>
            </p:grpSpPr>
            <p:sp>
              <p:nvSpPr>
                <p:cNvPr id="72" name="Triangle">
                  <a:extLst>
                    <a:ext uri="{FF2B5EF4-FFF2-40B4-BE49-F238E27FC236}">
                      <a16:creationId xmlns:a16="http://schemas.microsoft.com/office/drawing/2014/main" id="{0456EA80-4D20-44DB-ADC2-8A2BCF5439A0}"/>
                    </a:ext>
                  </a:extLst>
                </p:cNvPr>
                <p:cNvSpPr/>
                <p:nvPr/>
              </p:nvSpPr>
              <p:spPr>
                <a:xfrm>
                  <a:off x="1265691" y="1775382"/>
                  <a:ext cx="3796483" cy="75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5" y="21600"/>
                      </a:lnTo>
                      <a:lnTo>
                        <a:pt x="0" y="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9000">
                      <a:srgbClr val="424242">
                        <a:alpha val="73271"/>
                      </a:srgbClr>
                    </a:gs>
                    <a:gs pos="19000">
                      <a:srgbClr val="424242">
                        <a:alpha val="61635"/>
                      </a:srgbClr>
                    </a:gs>
                    <a:gs pos="41000">
                      <a:srgbClr val="424242">
                        <a:alpha val="25000"/>
                      </a:srgbClr>
                    </a:gs>
                    <a:gs pos="50000">
                      <a:srgbClr val="424242">
                        <a:alpha val="0"/>
                      </a:srgbClr>
                    </a:gs>
                    <a:gs pos="60000">
                      <a:srgbClr val="424242">
                        <a:alpha val="0"/>
                      </a:srgbClr>
                    </a:gs>
                  </a:gsLst>
                  <a:lin ang="4560000" scaled="0"/>
                  <a:tileRect/>
                </a:gradFill>
                <a:ln w="12700">
                  <a:noFill/>
                  <a:miter lim="400000"/>
                </a:ln>
              </p:spPr>
              <p:txBody>
                <a:bodyPr lIns="45719" rIns="45719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grpSp>
              <p:nvGrpSpPr>
                <p:cNvPr id="73" name="Group">
                  <a:extLst>
                    <a:ext uri="{FF2B5EF4-FFF2-40B4-BE49-F238E27FC236}">
                      <a16:creationId xmlns:a16="http://schemas.microsoft.com/office/drawing/2014/main" id="{AB156C14-11BD-4430-9864-721E77FD35FB}"/>
                    </a:ext>
                  </a:extLst>
                </p:cNvPr>
                <p:cNvGrpSpPr/>
                <p:nvPr/>
              </p:nvGrpSpPr>
              <p:grpSpPr>
                <a:xfrm flipH="1">
                  <a:off x="9518327" y="1533158"/>
                  <a:ext cx="1940789" cy="5363949"/>
                  <a:chOff x="0" y="-44468"/>
                  <a:chExt cx="1107141" cy="2124722"/>
                </a:xfrm>
              </p:grpSpPr>
              <p:sp>
                <p:nvSpPr>
                  <p:cNvPr id="74" name="Shape">
                    <a:extLst>
                      <a:ext uri="{FF2B5EF4-FFF2-40B4-BE49-F238E27FC236}">
                        <a16:creationId xmlns:a16="http://schemas.microsoft.com/office/drawing/2014/main" id="{D8F1C112-EA2F-41BA-B6F3-ECE842580E88}"/>
                      </a:ext>
                    </a:extLst>
                  </p:cNvPr>
                  <p:cNvSpPr/>
                  <p:nvPr/>
                </p:nvSpPr>
                <p:spPr>
                  <a:xfrm>
                    <a:off x="939857" y="-32227"/>
                    <a:ext cx="167284" cy="47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16" extrusionOk="0">
                        <a:moveTo>
                          <a:pt x="21600" y="20213"/>
                        </a:moveTo>
                        <a:lnTo>
                          <a:pt x="0" y="21516"/>
                        </a:lnTo>
                        <a:cubicBezTo>
                          <a:pt x="2360" y="8064"/>
                          <a:pt x="6526" y="-84"/>
                          <a:pt x="11000" y="1"/>
                        </a:cubicBezTo>
                        <a:cubicBezTo>
                          <a:pt x="15264" y="82"/>
                          <a:pt x="19237" y="7658"/>
                          <a:pt x="21600" y="20213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5" name="Shape">
                    <a:extLst>
                      <a:ext uri="{FF2B5EF4-FFF2-40B4-BE49-F238E27FC236}">
                        <a16:creationId xmlns:a16="http://schemas.microsoft.com/office/drawing/2014/main" id="{69097A1F-C37C-427B-AFA5-8B3CA812A5E1}"/>
                      </a:ext>
                    </a:extLst>
                  </p:cNvPr>
                  <p:cNvSpPr/>
                  <p:nvPr/>
                </p:nvSpPr>
                <p:spPr>
                  <a:xfrm>
                    <a:off x="0" y="-44468"/>
                    <a:ext cx="1033103" cy="212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99" extrusionOk="0">
                        <a:moveTo>
                          <a:pt x="2421" y="0"/>
                        </a:moveTo>
                        <a:cubicBezTo>
                          <a:pt x="3228" y="0"/>
                          <a:pt x="4035" y="0"/>
                          <a:pt x="4842" y="0"/>
                        </a:cubicBezTo>
                        <a:cubicBezTo>
                          <a:pt x="6456" y="0"/>
                          <a:pt x="8070" y="-1"/>
                          <a:pt x="9685" y="0"/>
                        </a:cubicBezTo>
                        <a:cubicBezTo>
                          <a:pt x="13656" y="3"/>
                          <a:pt x="17628" y="18"/>
                          <a:pt x="21600" y="45"/>
                        </a:cubicBezTo>
                        <a:cubicBezTo>
                          <a:pt x="21031" y="73"/>
                          <a:pt x="20495" y="218"/>
                          <a:pt x="20081" y="453"/>
                        </a:cubicBezTo>
                        <a:cubicBezTo>
                          <a:pt x="19696" y="672"/>
                          <a:pt x="19438" y="959"/>
                          <a:pt x="19342" y="1271"/>
                        </a:cubicBezTo>
                        <a:cubicBezTo>
                          <a:pt x="19355" y="1603"/>
                          <a:pt x="19364" y="1935"/>
                          <a:pt x="19369" y="2267"/>
                        </a:cubicBezTo>
                        <a:cubicBezTo>
                          <a:pt x="19381" y="3022"/>
                          <a:pt x="19373" y="3778"/>
                          <a:pt x="19369" y="4533"/>
                        </a:cubicBezTo>
                        <a:cubicBezTo>
                          <a:pt x="19361" y="6044"/>
                          <a:pt x="19366" y="7555"/>
                          <a:pt x="19369" y="9066"/>
                        </a:cubicBezTo>
                        <a:cubicBezTo>
                          <a:pt x="19376" y="12088"/>
                          <a:pt x="19376" y="15110"/>
                          <a:pt x="19369" y="18132"/>
                        </a:cubicBezTo>
                        <a:lnTo>
                          <a:pt x="9664" y="21599"/>
                        </a:lnTo>
                        <a:lnTo>
                          <a:pt x="0" y="18132"/>
                        </a:lnTo>
                        <a:cubicBezTo>
                          <a:pt x="0" y="15110"/>
                          <a:pt x="0" y="12088"/>
                          <a:pt x="0" y="9066"/>
                        </a:cubicBezTo>
                        <a:cubicBezTo>
                          <a:pt x="0" y="7555"/>
                          <a:pt x="0" y="6044"/>
                          <a:pt x="0" y="4533"/>
                        </a:cubicBezTo>
                        <a:cubicBezTo>
                          <a:pt x="0" y="3778"/>
                          <a:pt x="0" y="3022"/>
                          <a:pt x="0" y="2267"/>
                        </a:cubicBezTo>
                        <a:cubicBezTo>
                          <a:pt x="0" y="1889"/>
                          <a:pt x="0" y="1511"/>
                          <a:pt x="0" y="1133"/>
                        </a:cubicBezTo>
                        <a:cubicBezTo>
                          <a:pt x="130" y="843"/>
                          <a:pt x="400" y="582"/>
                          <a:pt x="777" y="383"/>
                        </a:cubicBezTo>
                        <a:cubicBezTo>
                          <a:pt x="1232" y="143"/>
                          <a:pt x="1815" y="8"/>
                          <a:pt x="2421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CB100"/>
                      </a:gs>
                      <a:gs pos="3366">
                        <a:srgbClr val="0CE600"/>
                      </a:gs>
                      <a:gs pos="7362">
                        <a:srgbClr val="0CB100"/>
                      </a:gs>
                      <a:gs pos="67028">
                        <a:srgbClr val="85CE02"/>
                      </a:gs>
                      <a:gs pos="100000">
                        <a:srgbClr val="FFEA03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blurRad="76200" dist="76843" dir="7886587" rotWithShape="0">
                      <a:srgbClr val="000000">
                        <a:alpha val="41115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33B5B-26DF-42AB-B124-F9F06F4522A4}"/>
                  </a:ext>
                </a:extLst>
              </p:cNvPr>
              <p:cNvSpPr/>
              <p:nvPr/>
            </p:nvSpPr>
            <p:spPr>
              <a:xfrm>
                <a:off x="9666424" y="2227607"/>
                <a:ext cx="2153944" cy="1458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العقيدة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لغة</a:t>
                </a:r>
                <a:r>
                  <a:rPr lang="ar-BH" sz="24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ً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6" name="Rounded Rectangle">
              <a:extLst>
                <a:ext uri="{FF2B5EF4-FFF2-40B4-BE49-F238E27FC236}">
                  <a16:creationId xmlns:a16="http://schemas.microsoft.com/office/drawing/2014/main" id="{BA5CA3BD-E992-4352-963E-7DAD80AC40AE}"/>
                </a:ext>
              </a:extLst>
            </p:cNvPr>
            <p:cNvSpPr/>
            <p:nvPr/>
          </p:nvSpPr>
          <p:spPr>
            <a:xfrm>
              <a:off x="10217648" y="1643157"/>
              <a:ext cx="1144116" cy="8748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FEFE"/>
                </a:gs>
                <a:gs pos="26230">
                  <a:srgbClr val="FAFBFD">
                    <a:alpha val="50000"/>
                  </a:srgbClr>
                </a:gs>
                <a:gs pos="42212">
                  <a:srgbClr val="F6F8FC">
                    <a:alpha val="0"/>
                  </a:srgbClr>
                </a:gs>
                <a:gs pos="58166">
                  <a:srgbClr val="7B7C7E">
                    <a:alpha val="20500"/>
                  </a:srgbClr>
                </a:gs>
                <a:gs pos="86088">
                  <a:srgbClr val="000000">
                    <a:alpha val="41000"/>
                  </a:srgbClr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AE84AC8-D903-4CAC-926B-3DBF8BF2A952}"/>
                </a:ext>
              </a:extLst>
            </p:cNvPr>
            <p:cNvSpPr/>
            <p:nvPr/>
          </p:nvSpPr>
          <p:spPr>
            <a:xfrm>
              <a:off x="1492162" y="1274576"/>
              <a:ext cx="8410422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500"/>
                </a:spcAft>
              </a:pPr>
              <a:r>
                <a:rPr lang="ar-SA" sz="2400" b="1" dirty="0">
                  <a:solidFill>
                    <a:srgbClr val="A7A8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مأخوذة من العَقد، وهو الشدُّ والربط والتوثيق، فيقال: ع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الحبل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أي شدَّه وربطه، ويقال ع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اليمين، إذا أكَّدها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المسلم وع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عليها قلب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َ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ه. قال تعالى: </a:t>
              </a:r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﴿</a:t>
              </a:r>
              <a:r>
                <a:rPr lang="ar-SA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لَا يُؤَاخِذُكُمُ اللَّهُ بِاللَّغْوِ فِي</a:t>
              </a: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أَيْمَانِكُمْ وَلَٰكِن يُؤَاخِذُكُم بِمَا عَقَّدتُّمُ الْأَيْمَانَ</a:t>
              </a:r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SA" sz="2400" b="1" dirty="0">
                  <a:solidFill>
                    <a:srgbClr val="46884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400" b="1" dirty="0">
                <a:solidFill>
                  <a:srgbClr val="468847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23DCA2-1324-4BDE-BAF7-ED87B7B4359A}"/>
              </a:ext>
            </a:extLst>
          </p:cNvPr>
          <p:cNvGrpSpPr/>
          <p:nvPr/>
        </p:nvGrpSpPr>
        <p:grpSpPr>
          <a:xfrm>
            <a:off x="8454451" y="163225"/>
            <a:ext cx="3317856" cy="792820"/>
            <a:chOff x="7511250" y="76055"/>
            <a:chExt cx="393400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" name="Rounded Rectangle 1032">
              <a:extLst>
                <a:ext uri="{FF2B5EF4-FFF2-40B4-BE49-F238E27FC236}">
                  <a16:creationId xmlns:a16="http://schemas.microsoft.com/office/drawing/2014/main" id="{E23CB458-D948-4D80-AE80-F6243BD0B40F}"/>
                </a:ext>
              </a:extLst>
            </p:cNvPr>
            <p:cNvSpPr/>
            <p:nvPr/>
          </p:nvSpPr>
          <p:spPr>
            <a:xfrm flipH="1">
              <a:off x="7511250" y="87360"/>
              <a:ext cx="393400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تعريف العقيدة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96" name="Rounded Rectangle 1032">
              <a:extLst>
                <a:ext uri="{FF2B5EF4-FFF2-40B4-BE49-F238E27FC236}">
                  <a16:creationId xmlns:a16="http://schemas.microsoft.com/office/drawing/2014/main" id="{50F6A67A-AFFB-4B30-A342-505DD033B68F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97" name="Star: 24 Points 96">
              <a:extLst>
                <a:ext uri="{FF2B5EF4-FFF2-40B4-BE49-F238E27FC236}">
                  <a16:creationId xmlns:a16="http://schemas.microsoft.com/office/drawing/2014/main" id="{0F9EB324-8D74-4025-AB99-6A5BE12B62D5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12EC288-5EBE-4A4F-B649-055AA3719CBF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81585EA-685F-43F8-A49E-CA5263B84BDB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C6E501E-1FAB-4D4D-9145-C238234A2F5E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6268D31A-379C-4015-B0D9-07A2836B3C54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995C276-0639-43F6-A9A6-4D82A05F491F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79" name="Picture 3" descr="Picture 3">
                <a:extLst>
                  <a:ext uri="{FF2B5EF4-FFF2-40B4-BE49-F238E27FC236}">
                    <a16:creationId xmlns:a16="http://schemas.microsoft.com/office/drawing/2014/main" id="{7A7A4D79-E83D-4A0E-B220-71154629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6" name="Shadows.png" descr="Shadows.png">
              <a:extLst>
                <a:ext uri="{FF2B5EF4-FFF2-40B4-BE49-F238E27FC236}">
                  <a16:creationId xmlns:a16="http://schemas.microsoft.com/office/drawing/2014/main" id="{1A64AFB4-D6A1-4115-B610-18C1D744D70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901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7415B65-E72F-4289-88C5-3AEAF0BFDB17}"/>
              </a:ext>
            </a:extLst>
          </p:cNvPr>
          <p:cNvGrpSpPr/>
          <p:nvPr/>
        </p:nvGrpSpPr>
        <p:grpSpPr>
          <a:xfrm>
            <a:off x="239739" y="1237251"/>
            <a:ext cx="11120608" cy="2106403"/>
            <a:chOff x="239739" y="1237251"/>
            <a:chExt cx="11120608" cy="210640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C90FA9B-C314-4442-A99E-E3E238253B04}"/>
                </a:ext>
              </a:extLst>
            </p:cNvPr>
            <p:cNvGrpSpPr/>
            <p:nvPr/>
          </p:nvGrpSpPr>
          <p:grpSpPr>
            <a:xfrm>
              <a:off x="729804" y="1237251"/>
              <a:ext cx="10630543" cy="2106403"/>
              <a:chOff x="-5596854" y="3486277"/>
              <a:chExt cx="8718824" cy="2106403"/>
            </a:xfrm>
          </p:grpSpPr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496A20B7-FF63-480D-ACEA-7FD3BBFA2C53}"/>
                  </a:ext>
                </a:extLst>
              </p:cNvPr>
              <p:cNvSpPr/>
              <p:nvPr/>
            </p:nvSpPr>
            <p:spPr>
              <a:xfrm flipH="1">
                <a:off x="3054080" y="5534891"/>
                <a:ext cx="67890" cy="57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2846">
                    <a:srgbClr val="4FACFE"/>
                  </a:gs>
                  <a:gs pos="63342">
                    <a:srgbClr val="28CFFE"/>
                  </a:gs>
                  <a:gs pos="100000">
                    <a:srgbClr val="00F2FE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1EC9BAD2-A7AE-4824-87C7-AD0FE78BEB6F}"/>
                  </a:ext>
                </a:extLst>
              </p:cNvPr>
              <p:cNvSpPr/>
              <p:nvPr/>
            </p:nvSpPr>
            <p:spPr>
              <a:xfrm flipH="1">
                <a:off x="-5596854" y="3486277"/>
                <a:ext cx="8293192" cy="84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02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7313" y="21600"/>
                    </a:lnTo>
                    <a:cubicBezTo>
                      <a:pt x="19680" y="21599"/>
                      <a:pt x="21600" y="14974"/>
                      <a:pt x="21600" y="6802"/>
                    </a:cubicBezTo>
                    <a:close/>
                  </a:path>
                </a:pathLst>
              </a:custGeom>
              <a:gradFill>
                <a:gsLst>
                  <a:gs pos="55658">
                    <a:srgbClr val="FFFFFF"/>
                  </a:gs>
                  <a:gs pos="83277">
                    <a:srgbClr val="E6EAEB"/>
                  </a:gs>
                  <a:gs pos="100000">
                    <a:srgbClr val="CDD5D8"/>
                  </a:gs>
                </a:gsLst>
                <a:lin ang="2089255"/>
              </a:gradFill>
              <a:ln w="6350">
                <a:solidFill>
                  <a:srgbClr val="FFFFFF"/>
                </a:solidFill>
                <a:miter/>
              </a:ln>
            </p:spPr>
            <p:txBody>
              <a:bodyPr lIns="45719" rIns="45719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pic>
          <p:nvPicPr>
            <p:cNvPr id="98" name="Shadows.png" descr="Shadows.png">
              <a:extLst>
                <a:ext uri="{FF2B5EF4-FFF2-40B4-BE49-F238E27FC236}">
                  <a16:creationId xmlns:a16="http://schemas.microsoft.com/office/drawing/2014/main" id="{750B8379-B981-4661-BDCA-1706CF7303EC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65355"/>
            </a:blip>
            <a:srcRect l="13422" t="23948" r="9466"/>
            <a:stretch>
              <a:fillRect/>
            </a:stretch>
          </p:blipFill>
          <p:spPr>
            <a:xfrm flipH="1">
              <a:off x="239739" y="2135840"/>
              <a:ext cx="5567190" cy="56526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E6A147-B7A2-4542-A29B-32125990A13A}"/>
                </a:ext>
              </a:extLst>
            </p:cNvPr>
            <p:cNvSpPr/>
            <p:nvPr/>
          </p:nvSpPr>
          <p:spPr>
            <a:xfrm>
              <a:off x="1131376" y="1295938"/>
              <a:ext cx="9841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>
                <a:spcAft>
                  <a:spcPts val="500"/>
                </a:spcAft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لو ط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ُ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لب منك أن تصعد على جبل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ٍ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عال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ٍ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وتلقي بنفسك من فوقه، فماذا سيكون جوابك ؟ بالطبع لا .... لماذا؟  ل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نك تعتقد، الأمور الآتية:</a:t>
              </a:r>
            </a:p>
          </p:txBody>
        </p:sp>
      </p:grp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D9CF8BB-7E27-4A7E-B2DD-E7422203FC8B}"/>
              </a:ext>
            </a:extLst>
          </p:cNvPr>
          <p:cNvSpPr/>
          <p:nvPr/>
        </p:nvSpPr>
        <p:spPr>
          <a:xfrm>
            <a:off x="8729167" y="192241"/>
            <a:ext cx="2597427" cy="70609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rgbClr val="4472C4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توضيح التعريف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07847-657E-44A8-AA78-730BBC8F4861}"/>
              </a:ext>
            </a:extLst>
          </p:cNvPr>
          <p:cNvGrpSpPr/>
          <p:nvPr/>
        </p:nvGrpSpPr>
        <p:grpSpPr>
          <a:xfrm>
            <a:off x="4711490" y="2305350"/>
            <a:ext cx="5600321" cy="1356661"/>
            <a:chOff x="4711490" y="2305350"/>
            <a:chExt cx="5600321" cy="135666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6D5627-7294-457A-A05B-8B6D6E4A5BD7}"/>
                </a:ext>
              </a:extLst>
            </p:cNvPr>
            <p:cNvGrpSpPr/>
            <p:nvPr/>
          </p:nvGrpSpPr>
          <p:grpSpPr>
            <a:xfrm>
              <a:off x="4711490" y="2305350"/>
              <a:ext cx="5505497" cy="1356661"/>
              <a:chOff x="5205567" y="2281252"/>
              <a:chExt cx="5505497" cy="1356661"/>
            </a:xfrm>
          </p:grpSpPr>
          <p:sp>
            <p:nvSpPr>
              <p:cNvPr id="2" name="Rectangle">
                <a:extLst>
                  <a:ext uri="{FF2B5EF4-FFF2-40B4-BE49-F238E27FC236}">
                    <a16:creationId xmlns:a16="http://schemas.microsoft.com/office/drawing/2014/main" id="{17E3F9EA-DA4E-41F9-A9C0-A76D1C1265AF}"/>
                  </a:ext>
                </a:extLst>
              </p:cNvPr>
              <p:cNvSpPr/>
              <p:nvPr/>
            </p:nvSpPr>
            <p:spPr>
              <a:xfrm flipH="1">
                <a:off x="5205567" y="2281252"/>
                <a:ext cx="5505497" cy="1356661"/>
              </a:xfrm>
              <a:prstGeom prst="rect">
                <a:avLst/>
              </a:prstGeom>
              <a:gradFill>
                <a:gsLst>
                  <a:gs pos="885">
                    <a:srgbClr val="FFFFFF"/>
                  </a:gs>
                  <a:gs pos="45158">
                    <a:srgbClr val="F5F5F5"/>
                  </a:gs>
                  <a:gs pos="85876">
                    <a:srgbClr val="EBEBEB"/>
                  </a:gs>
                  <a:gs pos="90667">
                    <a:srgbClr val="F5F5F5"/>
                  </a:gs>
                  <a:gs pos="92087">
                    <a:srgbClr val="FFFFFF"/>
                  </a:gs>
                  <a:gs pos="97622">
                    <a:srgbClr val="EBEBEB"/>
                  </a:gs>
                </a:gsLst>
                <a:lin ang="10800000"/>
              </a:gradFill>
              <a:ln w="12700">
                <a:miter lim="400000"/>
              </a:ln>
              <a:effectLst>
                <a:outerShdw blurRad="304800" dist="241495" dir="2814826" rotWithShape="0">
                  <a:srgbClr val="000000">
                    <a:alpha val="41115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3" name="Rounded Rectangle">
                <a:extLst>
                  <a:ext uri="{FF2B5EF4-FFF2-40B4-BE49-F238E27FC236}">
                    <a16:creationId xmlns:a16="http://schemas.microsoft.com/office/drawing/2014/main" id="{C33597AC-F6CB-4C30-AF72-E172866D051E}"/>
                  </a:ext>
                </a:extLst>
              </p:cNvPr>
              <p:cNvSpPr/>
              <p:nvPr/>
            </p:nvSpPr>
            <p:spPr>
              <a:xfrm>
                <a:off x="5679942" y="2431769"/>
                <a:ext cx="217273" cy="1085075"/>
              </a:xfrm>
              <a:prstGeom prst="roundRect">
                <a:avLst>
                  <a:gd name="adj" fmla="val 49133"/>
                </a:avLst>
              </a:prstGeom>
              <a:solidFill>
                <a:srgbClr val="313635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FEA3F62-A150-430F-BF02-4C4DECF1CBB1}"/>
                  </a:ext>
                </a:extLst>
              </p:cNvPr>
              <p:cNvSpPr/>
              <p:nvPr/>
            </p:nvSpPr>
            <p:spPr>
              <a:xfrm>
                <a:off x="6279673" y="2290182"/>
                <a:ext cx="38504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أن السقوط من مكان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ٍ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مرتفع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ٍ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سوف يؤدي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إلى الارتطام بالأرض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،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و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قد يؤدي ذلك إلى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الوفاة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32A5F929-EF59-4F50-863A-BAE85CDCC4B0}"/>
                  </a:ext>
                </a:extLst>
              </p:cNvPr>
              <p:cNvSpPr/>
              <p:nvPr/>
            </p:nvSpPr>
            <p:spPr>
              <a:xfrm flipH="1">
                <a:off x="6074988" y="2740860"/>
                <a:ext cx="208230" cy="32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3835" y="0"/>
                    </a:moveTo>
                    <a:cubicBezTo>
                      <a:pt x="2854" y="0"/>
                      <a:pt x="1872" y="232"/>
                      <a:pt x="1123" y="697"/>
                    </a:cubicBezTo>
                    <a:cubicBezTo>
                      <a:pt x="-374" y="1627"/>
                      <a:pt x="-374" y="3135"/>
                      <a:pt x="1123" y="4065"/>
                    </a:cubicBezTo>
                    <a:lnTo>
                      <a:pt x="8134" y="8419"/>
                    </a:lnTo>
                    <a:lnTo>
                      <a:pt x="11373" y="10901"/>
                    </a:lnTo>
                    <a:lnTo>
                      <a:pt x="8134" y="13181"/>
                    </a:lnTo>
                    <a:lnTo>
                      <a:pt x="1123" y="17535"/>
                    </a:lnTo>
                    <a:cubicBezTo>
                      <a:pt x="-374" y="18465"/>
                      <a:pt x="-374" y="19974"/>
                      <a:pt x="1123" y="20903"/>
                    </a:cubicBezTo>
                    <a:cubicBezTo>
                      <a:pt x="1872" y="21368"/>
                      <a:pt x="2854" y="21600"/>
                      <a:pt x="3835" y="21600"/>
                    </a:cubicBezTo>
                    <a:cubicBezTo>
                      <a:pt x="4817" y="21600"/>
                      <a:pt x="5799" y="21368"/>
                      <a:pt x="6548" y="20903"/>
                    </a:cubicBezTo>
                    <a:lnTo>
                      <a:pt x="20101" y="12484"/>
                    </a:lnTo>
                    <a:cubicBezTo>
                      <a:pt x="20850" y="12019"/>
                      <a:pt x="21226" y="11409"/>
                      <a:pt x="21226" y="10800"/>
                    </a:cubicBezTo>
                    <a:cubicBezTo>
                      <a:pt x="21226" y="10191"/>
                      <a:pt x="20850" y="9581"/>
                      <a:pt x="20101" y="9116"/>
                    </a:cubicBezTo>
                    <a:lnTo>
                      <a:pt x="6548" y="697"/>
                    </a:lnTo>
                    <a:cubicBezTo>
                      <a:pt x="5799" y="232"/>
                      <a:pt x="4817" y="0"/>
                      <a:pt x="3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  <a:effectLst>
                <a:outerShdw blurRad="76200" dist="65296" dir="2814826" rotWithShape="0">
                  <a:srgbClr val="000000">
                    <a:alpha val="38494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53" name="Oval 16">
              <a:extLst>
                <a:ext uri="{FF2B5EF4-FFF2-40B4-BE49-F238E27FC236}">
                  <a16:creationId xmlns:a16="http://schemas.microsoft.com/office/drawing/2014/main" id="{7861C3B9-760B-498A-8EB0-BEAD98ED5BA2}"/>
                </a:ext>
              </a:extLst>
            </p:cNvPr>
            <p:cNvSpPr/>
            <p:nvPr/>
          </p:nvSpPr>
          <p:spPr>
            <a:xfrm>
              <a:off x="9862240" y="2753809"/>
              <a:ext cx="449571" cy="459741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/>
            </a:gra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45719" rIns="45719" anchor="ctr"/>
            <a:lstStyle/>
            <a:p>
              <a:pPr lvl="0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 </a:t>
              </a:r>
            </a:p>
            <a:p>
              <a:pPr lvl="0"/>
              <a:endPara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  <a:p>
              <a:pPr lvl="0"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أ</a:t>
              </a:r>
            </a:p>
            <a:p>
              <a:pPr lvl="0"/>
              <a:endPara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  <a:p>
              <a:pPr lvl="0"/>
              <a:endParaRPr lang="en-US" sz="24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FD41EA-8B9F-463A-9B44-4AB9AC1059D0}"/>
              </a:ext>
            </a:extLst>
          </p:cNvPr>
          <p:cNvGrpSpPr/>
          <p:nvPr/>
        </p:nvGrpSpPr>
        <p:grpSpPr>
          <a:xfrm>
            <a:off x="4784698" y="5341587"/>
            <a:ext cx="5496646" cy="1356661"/>
            <a:chOff x="4784698" y="5341587"/>
            <a:chExt cx="5496646" cy="135666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3CCAE28-4FE8-4AA2-B4A3-0A7FBE515238}"/>
                </a:ext>
              </a:extLst>
            </p:cNvPr>
            <p:cNvGrpSpPr/>
            <p:nvPr/>
          </p:nvGrpSpPr>
          <p:grpSpPr>
            <a:xfrm>
              <a:off x="4784698" y="5341587"/>
              <a:ext cx="5404863" cy="1356661"/>
              <a:chOff x="4857674" y="5336012"/>
              <a:chExt cx="5404863" cy="1356661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95D51031-F273-4C8A-B8F2-2F0022AC63BF}"/>
                  </a:ext>
                </a:extLst>
              </p:cNvPr>
              <p:cNvSpPr/>
              <p:nvPr/>
            </p:nvSpPr>
            <p:spPr>
              <a:xfrm flipH="1">
                <a:off x="4857674" y="5336012"/>
                <a:ext cx="5404863" cy="1356661"/>
              </a:xfrm>
              <a:prstGeom prst="rect">
                <a:avLst/>
              </a:prstGeom>
              <a:gradFill>
                <a:gsLst>
                  <a:gs pos="885">
                    <a:srgbClr val="FFFFFF"/>
                  </a:gs>
                  <a:gs pos="45158">
                    <a:srgbClr val="F5F5F5"/>
                  </a:gs>
                  <a:gs pos="85876">
                    <a:srgbClr val="EBEBEB"/>
                  </a:gs>
                  <a:gs pos="90667">
                    <a:srgbClr val="F5F5F5"/>
                  </a:gs>
                  <a:gs pos="92087">
                    <a:srgbClr val="FFFFFF"/>
                  </a:gs>
                  <a:gs pos="97622">
                    <a:srgbClr val="EBEBEB"/>
                  </a:gs>
                </a:gsLst>
                <a:lin ang="10800000"/>
              </a:gradFill>
              <a:ln w="12700">
                <a:miter lim="400000"/>
              </a:ln>
              <a:effectLst>
                <a:outerShdw blurRad="304800" dist="241495" dir="8594650" rotWithShape="0">
                  <a:srgbClr val="000000">
                    <a:alpha val="41115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73" name="Rounded Rectangle">
                <a:extLst>
                  <a:ext uri="{FF2B5EF4-FFF2-40B4-BE49-F238E27FC236}">
                    <a16:creationId xmlns:a16="http://schemas.microsoft.com/office/drawing/2014/main" id="{0A17FB2C-4DFD-4761-8C1A-99423133C2D7}"/>
                  </a:ext>
                </a:extLst>
              </p:cNvPr>
              <p:cNvSpPr/>
              <p:nvPr/>
            </p:nvSpPr>
            <p:spPr>
              <a:xfrm>
                <a:off x="5263004" y="5508926"/>
                <a:ext cx="217274" cy="1085076"/>
              </a:xfrm>
              <a:prstGeom prst="roundRect">
                <a:avLst>
                  <a:gd name="adj" fmla="val 49133"/>
                </a:avLst>
              </a:prstGeom>
              <a:solidFill>
                <a:srgbClr val="313635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DFACEFD-A980-4225-BBBB-A4BC9186C6C7}"/>
                  </a:ext>
                </a:extLst>
              </p:cNvPr>
              <p:cNvSpPr/>
              <p:nvPr/>
            </p:nvSpPr>
            <p:spPr>
              <a:xfrm>
                <a:off x="6071541" y="5762483"/>
                <a:ext cx="36393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قانون الجاذبية الأرضية يثبت ويؤكد ما تم ذكره.</a:t>
                </a:r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3DC3CB74-4CA9-46AC-B1D2-E37658E9DCCC}"/>
                  </a:ext>
                </a:extLst>
              </p:cNvPr>
              <p:cNvSpPr/>
              <p:nvPr/>
            </p:nvSpPr>
            <p:spPr>
              <a:xfrm flipH="1">
                <a:off x="5572061" y="5851147"/>
                <a:ext cx="208230" cy="32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3835" y="0"/>
                    </a:moveTo>
                    <a:cubicBezTo>
                      <a:pt x="2854" y="0"/>
                      <a:pt x="1872" y="232"/>
                      <a:pt x="1123" y="697"/>
                    </a:cubicBezTo>
                    <a:cubicBezTo>
                      <a:pt x="-374" y="1627"/>
                      <a:pt x="-374" y="3135"/>
                      <a:pt x="1123" y="4065"/>
                    </a:cubicBezTo>
                    <a:lnTo>
                      <a:pt x="8134" y="8419"/>
                    </a:lnTo>
                    <a:lnTo>
                      <a:pt x="11373" y="10901"/>
                    </a:lnTo>
                    <a:lnTo>
                      <a:pt x="8134" y="13181"/>
                    </a:lnTo>
                    <a:lnTo>
                      <a:pt x="1123" y="17535"/>
                    </a:lnTo>
                    <a:cubicBezTo>
                      <a:pt x="-374" y="18465"/>
                      <a:pt x="-374" y="19974"/>
                      <a:pt x="1123" y="20903"/>
                    </a:cubicBezTo>
                    <a:cubicBezTo>
                      <a:pt x="1872" y="21368"/>
                      <a:pt x="2854" y="21600"/>
                      <a:pt x="3835" y="21600"/>
                    </a:cubicBezTo>
                    <a:cubicBezTo>
                      <a:pt x="4817" y="21600"/>
                      <a:pt x="5799" y="21368"/>
                      <a:pt x="6548" y="20903"/>
                    </a:cubicBezTo>
                    <a:lnTo>
                      <a:pt x="20101" y="12484"/>
                    </a:lnTo>
                    <a:cubicBezTo>
                      <a:pt x="20850" y="12019"/>
                      <a:pt x="21226" y="11409"/>
                      <a:pt x="21226" y="10800"/>
                    </a:cubicBezTo>
                    <a:cubicBezTo>
                      <a:pt x="21226" y="10191"/>
                      <a:pt x="20850" y="9581"/>
                      <a:pt x="20101" y="9116"/>
                    </a:cubicBezTo>
                    <a:lnTo>
                      <a:pt x="6548" y="697"/>
                    </a:lnTo>
                    <a:cubicBezTo>
                      <a:pt x="5799" y="232"/>
                      <a:pt x="4817" y="0"/>
                      <a:pt x="3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  <a:effectLst>
                <a:outerShdw blurRad="76200" dist="65296" dir="2814826" rotWithShape="0">
                  <a:srgbClr val="000000">
                    <a:alpha val="38494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54" name="Oval 16">
              <a:extLst>
                <a:ext uri="{FF2B5EF4-FFF2-40B4-BE49-F238E27FC236}">
                  <a16:creationId xmlns:a16="http://schemas.microsoft.com/office/drawing/2014/main" id="{8ADCD4B1-9F65-4712-BFAA-018B8B3019F7}"/>
                </a:ext>
              </a:extLst>
            </p:cNvPr>
            <p:cNvSpPr/>
            <p:nvPr/>
          </p:nvSpPr>
          <p:spPr>
            <a:xfrm>
              <a:off x="9831773" y="5811267"/>
              <a:ext cx="449571" cy="459741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/>
            </a:gra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45719" rIns="45719" anchor="ctr"/>
            <a:lstStyle/>
            <a:p>
              <a:pPr lvl="0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 </a:t>
              </a:r>
            </a:p>
            <a:p>
              <a:pPr lvl="0"/>
              <a:endPara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  <a:p>
              <a:pPr lvl="0"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ج</a:t>
              </a:r>
            </a:p>
            <a:p>
              <a:pPr lvl="0"/>
              <a:endPara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  <a:p>
              <a:pPr lvl="0"/>
              <a:endParaRPr lang="en-US" sz="24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4628B2-0811-45E0-A7ED-82AF0D0BCC2F}"/>
              </a:ext>
            </a:extLst>
          </p:cNvPr>
          <p:cNvGrpSpPr/>
          <p:nvPr/>
        </p:nvGrpSpPr>
        <p:grpSpPr>
          <a:xfrm>
            <a:off x="4784698" y="3859290"/>
            <a:ext cx="5746763" cy="1356661"/>
            <a:chOff x="4784698" y="3859290"/>
            <a:chExt cx="5746763" cy="135666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7CE9B2A-5957-4909-8DCC-830BAD844AB7}"/>
                </a:ext>
              </a:extLst>
            </p:cNvPr>
            <p:cNvGrpSpPr/>
            <p:nvPr/>
          </p:nvGrpSpPr>
          <p:grpSpPr>
            <a:xfrm>
              <a:off x="4784698" y="3859290"/>
              <a:ext cx="5746763" cy="1356661"/>
              <a:chOff x="4320872" y="3859290"/>
              <a:chExt cx="5746763" cy="1356661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46A4971B-DD9C-4D68-A0CD-B74B691FA6CE}"/>
                  </a:ext>
                </a:extLst>
              </p:cNvPr>
              <p:cNvSpPr/>
              <p:nvPr/>
            </p:nvSpPr>
            <p:spPr>
              <a:xfrm flipH="1">
                <a:off x="4320872" y="3859290"/>
                <a:ext cx="5404863" cy="1356661"/>
              </a:xfrm>
              <a:prstGeom prst="rect">
                <a:avLst/>
              </a:prstGeom>
              <a:gradFill>
                <a:gsLst>
                  <a:gs pos="885">
                    <a:srgbClr val="FFFFFF"/>
                  </a:gs>
                  <a:gs pos="45158">
                    <a:srgbClr val="F5F5F5"/>
                  </a:gs>
                  <a:gs pos="85876">
                    <a:srgbClr val="EBEBEB"/>
                  </a:gs>
                  <a:gs pos="90667">
                    <a:srgbClr val="F5F5F5"/>
                  </a:gs>
                  <a:gs pos="92087">
                    <a:srgbClr val="FFFFFF"/>
                  </a:gs>
                  <a:gs pos="97622">
                    <a:srgbClr val="EBEBEB"/>
                  </a:gs>
                </a:gsLst>
                <a:lin ang="10800000"/>
              </a:gradFill>
              <a:ln w="12700">
                <a:miter lim="400000"/>
              </a:ln>
              <a:effectLst>
                <a:outerShdw blurRad="304800" dist="241495" dir="8594650" rotWithShape="0">
                  <a:srgbClr val="000000">
                    <a:alpha val="41115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862BD6F3-5BB1-452B-BA61-798CFC8B962B}"/>
                  </a:ext>
                </a:extLst>
              </p:cNvPr>
              <p:cNvSpPr/>
              <p:nvPr/>
            </p:nvSpPr>
            <p:spPr>
              <a:xfrm flipH="1">
                <a:off x="5055402" y="4350535"/>
                <a:ext cx="208230" cy="32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3835" y="0"/>
                    </a:moveTo>
                    <a:cubicBezTo>
                      <a:pt x="2854" y="0"/>
                      <a:pt x="1872" y="232"/>
                      <a:pt x="1123" y="697"/>
                    </a:cubicBezTo>
                    <a:cubicBezTo>
                      <a:pt x="-374" y="1627"/>
                      <a:pt x="-374" y="3135"/>
                      <a:pt x="1123" y="4065"/>
                    </a:cubicBezTo>
                    <a:lnTo>
                      <a:pt x="8134" y="8419"/>
                    </a:lnTo>
                    <a:lnTo>
                      <a:pt x="11373" y="10901"/>
                    </a:lnTo>
                    <a:lnTo>
                      <a:pt x="8134" y="13181"/>
                    </a:lnTo>
                    <a:lnTo>
                      <a:pt x="1123" y="17535"/>
                    </a:lnTo>
                    <a:cubicBezTo>
                      <a:pt x="-374" y="18465"/>
                      <a:pt x="-374" y="19974"/>
                      <a:pt x="1123" y="20903"/>
                    </a:cubicBezTo>
                    <a:cubicBezTo>
                      <a:pt x="1872" y="21368"/>
                      <a:pt x="2854" y="21600"/>
                      <a:pt x="3835" y="21600"/>
                    </a:cubicBezTo>
                    <a:cubicBezTo>
                      <a:pt x="4817" y="21600"/>
                      <a:pt x="5799" y="21368"/>
                      <a:pt x="6548" y="20903"/>
                    </a:cubicBezTo>
                    <a:lnTo>
                      <a:pt x="20101" y="12484"/>
                    </a:lnTo>
                    <a:cubicBezTo>
                      <a:pt x="20850" y="12019"/>
                      <a:pt x="21226" y="11409"/>
                      <a:pt x="21226" y="10800"/>
                    </a:cubicBezTo>
                    <a:cubicBezTo>
                      <a:pt x="21226" y="10191"/>
                      <a:pt x="20850" y="9581"/>
                      <a:pt x="20101" y="9116"/>
                    </a:cubicBezTo>
                    <a:lnTo>
                      <a:pt x="6548" y="697"/>
                    </a:lnTo>
                    <a:cubicBezTo>
                      <a:pt x="5799" y="232"/>
                      <a:pt x="4817" y="0"/>
                      <a:pt x="3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  <a:effectLst>
                <a:outerShdw blurRad="76200" dist="65296" dir="2814826" rotWithShape="0">
                  <a:srgbClr val="000000">
                    <a:alpha val="38494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FC355-DC0E-4FE2-83E8-903AB4044779}"/>
                  </a:ext>
                </a:extLst>
              </p:cNvPr>
              <p:cNvSpPr/>
              <p:nvPr/>
            </p:nvSpPr>
            <p:spPr>
              <a:xfrm>
                <a:off x="5343103" y="3895527"/>
                <a:ext cx="39111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الإيذاء بالسقوط من مكان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ٍ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مرتفع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ٍ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، م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ُ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ش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َ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اه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َ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د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ٌ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ومحسوس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ٌ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، فكم سمعنا عن وفاة أشخاص سقطوا من أماكن مرتفعة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1512C9A-9DC5-4A32-B8E3-B78D2CD053C8}"/>
                  </a:ext>
                </a:extLst>
              </p:cNvPr>
              <p:cNvSpPr/>
              <p:nvPr/>
            </p:nvSpPr>
            <p:spPr>
              <a:xfrm>
                <a:off x="9882904" y="4225818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28" name="Rounded Rectangle">
              <a:extLst>
                <a:ext uri="{FF2B5EF4-FFF2-40B4-BE49-F238E27FC236}">
                  <a16:creationId xmlns:a16="http://schemas.microsoft.com/office/drawing/2014/main" id="{4F53D204-0B1B-4070-A9CA-AFEF6B356E9D}"/>
                </a:ext>
              </a:extLst>
            </p:cNvPr>
            <p:cNvSpPr/>
            <p:nvPr/>
          </p:nvSpPr>
          <p:spPr>
            <a:xfrm>
              <a:off x="5187234" y="4024402"/>
              <a:ext cx="227144" cy="1085076"/>
            </a:xfrm>
            <a:prstGeom prst="roundRect">
              <a:avLst>
                <a:gd name="adj" fmla="val 49133"/>
              </a:avLst>
            </a:prstGeom>
            <a:solidFill>
              <a:srgbClr val="313635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55" name="Oval 16">
              <a:extLst>
                <a:ext uri="{FF2B5EF4-FFF2-40B4-BE49-F238E27FC236}">
                  <a16:creationId xmlns:a16="http://schemas.microsoft.com/office/drawing/2014/main" id="{46022836-E4AB-4D46-83A9-5EBFB87B8392}"/>
                </a:ext>
              </a:extLst>
            </p:cNvPr>
            <p:cNvSpPr/>
            <p:nvPr/>
          </p:nvSpPr>
          <p:spPr>
            <a:xfrm>
              <a:off x="9909137" y="4320170"/>
              <a:ext cx="449571" cy="459741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/>
            </a:gra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45719" rIns="45719" anchor="ctr"/>
            <a:lstStyle/>
            <a:p>
              <a:pPr lvl="0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 </a:t>
              </a:r>
            </a:p>
            <a:p>
              <a:pPr lvl="0"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rPr>
                <a:t>ب</a:t>
              </a:r>
            </a:p>
            <a:p>
              <a:pPr lvl="0"/>
              <a:endParaRPr lang="en-US" sz="24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A0E3ADC-8010-480B-9794-15203EF0C717}"/>
              </a:ext>
            </a:extLst>
          </p:cNvPr>
          <p:cNvGrpSpPr/>
          <p:nvPr/>
        </p:nvGrpSpPr>
        <p:grpSpPr>
          <a:xfrm>
            <a:off x="2030476" y="2506067"/>
            <a:ext cx="3286996" cy="967534"/>
            <a:chOff x="-303857" y="2845089"/>
            <a:chExt cx="3286996" cy="96753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609BAE78-E9C1-468C-8D45-DAF35E7FD5E0}"/>
                </a:ext>
              </a:extLst>
            </p:cNvPr>
            <p:cNvGrpSpPr/>
            <p:nvPr/>
          </p:nvGrpSpPr>
          <p:grpSpPr>
            <a:xfrm>
              <a:off x="-303857" y="2845089"/>
              <a:ext cx="3286996" cy="967534"/>
              <a:chOff x="2304281" y="2491146"/>
              <a:chExt cx="3286996" cy="967534"/>
            </a:xfrm>
          </p:grpSpPr>
          <p:sp>
            <p:nvSpPr>
              <p:cNvPr id="164" name="Rectangle">
                <a:extLst>
                  <a:ext uri="{FF2B5EF4-FFF2-40B4-BE49-F238E27FC236}">
                    <a16:creationId xmlns:a16="http://schemas.microsoft.com/office/drawing/2014/main" id="{2FD16F3C-F6E3-4465-8794-C75D1D314A89}"/>
                  </a:ext>
                </a:extLst>
              </p:cNvPr>
              <p:cNvSpPr/>
              <p:nvPr/>
            </p:nvSpPr>
            <p:spPr>
              <a:xfrm flipH="1">
                <a:off x="2304281" y="2491146"/>
                <a:ext cx="3286996" cy="967534"/>
              </a:xfrm>
              <a:prstGeom prst="rect">
                <a:avLst/>
              </a:prstGeom>
              <a:gradFill>
                <a:gsLst>
                  <a:gs pos="0">
                    <a:srgbClr val="FFEA03"/>
                  </a:gs>
                  <a:gs pos="46366">
                    <a:srgbClr val="FFBA02"/>
                  </a:gs>
                  <a:gs pos="89008">
                    <a:srgbClr val="FF8A00"/>
                  </a:gs>
                  <a:gs pos="95339">
                    <a:srgbClr val="FFB100"/>
                  </a:gs>
                  <a:gs pos="97215">
                    <a:srgbClr val="FFD900"/>
                  </a:gs>
                  <a:gs pos="100000">
                    <a:srgbClr val="FF8A00"/>
                  </a:gs>
                </a:gsLst>
                <a:lin ang="10800000"/>
              </a:gradFill>
              <a:ln w="12700">
                <a:miter lim="400000"/>
              </a:ln>
              <a:effectLst>
                <a:outerShdw blurRad="76200" dist="76843" dir="2814826" rotWithShape="0">
                  <a:srgbClr val="000000">
                    <a:alpha val="41115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5" name="Rounded Rectangle">
                <a:extLst>
                  <a:ext uri="{FF2B5EF4-FFF2-40B4-BE49-F238E27FC236}">
                    <a16:creationId xmlns:a16="http://schemas.microsoft.com/office/drawing/2014/main" id="{4BD8C94B-3E61-4739-BB88-A12F42BE8C8D}"/>
                  </a:ext>
                </a:extLst>
              </p:cNvPr>
              <p:cNvSpPr/>
              <p:nvPr/>
            </p:nvSpPr>
            <p:spPr>
              <a:xfrm rot="5400000">
                <a:off x="2490544" y="2922965"/>
                <a:ext cx="583333" cy="581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923">
                    <a:srgbClr val="000000">
                      <a:alpha val="41000"/>
                    </a:srgbClr>
                  </a:gs>
                  <a:gs pos="36065">
                    <a:srgbClr val="7B7C7E">
                      <a:alpha val="20500"/>
                    </a:srgbClr>
                  </a:gs>
                  <a:gs pos="56898">
                    <a:srgbClr val="F6F8FC">
                      <a:alpha val="0"/>
                    </a:srgbClr>
                  </a:gs>
                  <a:gs pos="100000">
                    <a:srgbClr val="FEFEFE"/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6B186AC8-9EC0-4E42-82B5-9814DE777377}"/>
                  </a:ext>
                </a:extLst>
              </p:cNvPr>
              <p:cNvSpPr/>
              <p:nvPr/>
            </p:nvSpPr>
            <p:spPr>
              <a:xfrm>
                <a:off x="3091385" y="2767915"/>
                <a:ext cx="176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 هذا اعتقاد جازم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grpSp>
          <p:nvGrpSpPr>
            <p:cNvPr id="158" name="Group">
              <a:extLst>
                <a:ext uri="{FF2B5EF4-FFF2-40B4-BE49-F238E27FC236}">
                  <a16:creationId xmlns:a16="http://schemas.microsoft.com/office/drawing/2014/main" id="{51CAA03F-622E-49CA-9170-B5C9D8D0F6EA}"/>
                </a:ext>
              </a:extLst>
            </p:cNvPr>
            <p:cNvGrpSpPr/>
            <p:nvPr/>
          </p:nvGrpSpPr>
          <p:grpSpPr>
            <a:xfrm>
              <a:off x="729804" y="3609762"/>
              <a:ext cx="609836" cy="62329"/>
              <a:chOff x="0" y="0"/>
              <a:chExt cx="583332" cy="62327"/>
            </a:xfrm>
          </p:grpSpPr>
          <p:sp>
            <p:nvSpPr>
              <p:cNvPr id="159" name="Circle">
                <a:extLst>
                  <a:ext uri="{FF2B5EF4-FFF2-40B4-BE49-F238E27FC236}">
                    <a16:creationId xmlns:a16="http://schemas.microsoft.com/office/drawing/2014/main" id="{F04DC21E-6350-472A-907E-4E09D339B006}"/>
                  </a:ext>
                </a:extLst>
              </p:cNvPr>
              <p:cNvSpPr/>
              <p:nvPr/>
            </p:nvSpPr>
            <p:spPr>
              <a:xfrm>
                <a:off x="0" y="0"/>
                <a:ext cx="62328" cy="6232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0" name="Circle">
                <a:extLst>
                  <a:ext uri="{FF2B5EF4-FFF2-40B4-BE49-F238E27FC236}">
                    <a16:creationId xmlns:a16="http://schemas.microsoft.com/office/drawing/2014/main" id="{FF9CCDE2-4B7B-4FC2-ACD1-4FC0EA5719CC}"/>
                  </a:ext>
                </a:extLst>
              </p:cNvPr>
              <p:cNvSpPr/>
              <p:nvPr/>
            </p:nvSpPr>
            <p:spPr>
              <a:xfrm>
                <a:off x="130251" y="0"/>
                <a:ext cx="62328" cy="6232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1" name="Circle">
                <a:extLst>
                  <a:ext uri="{FF2B5EF4-FFF2-40B4-BE49-F238E27FC236}">
                    <a16:creationId xmlns:a16="http://schemas.microsoft.com/office/drawing/2014/main" id="{F81A3555-9BFE-4F16-B537-843A4C08D9FD}"/>
                  </a:ext>
                </a:extLst>
              </p:cNvPr>
              <p:cNvSpPr/>
              <p:nvPr/>
            </p:nvSpPr>
            <p:spPr>
              <a:xfrm>
                <a:off x="260502" y="0"/>
                <a:ext cx="62328" cy="62328"/>
              </a:xfrm>
              <a:prstGeom prst="ellipse">
                <a:avLst/>
              </a:prstGeom>
              <a:solidFill>
                <a:srgbClr val="FFFFFF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2" name="Circle">
                <a:extLst>
                  <a:ext uri="{FF2B5EF4-FFF2-40B4-BE49-F238E27FC236}">
                    <a16:creationId xmlns:a16="http://schemas.microsoft.com/office/drawing/2014/main" id="{7C8CEBC9-58F5-4C21-BA39-086871D7C462}"/>
                  </a:ext>
                </a:extLst>
              </p:cNvPr>
              <p:cNvSpPr/>
              <p:nvPr/>
            </p:nvSpPr>
            <p:spPr>
              <a:xfrm>
                <a:off x="390753" y="0"/>
                <a:ext cx="62328" cy="62328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3" name="Circle">
                <a:extLst>
                  <a:ext uri="{FF2B5EF4-FFF2-40B4-BE49-F238E27FC236}">
                    <a16:creationId xmlns:a16="http://schemas.microsoft.com/office/drawing/2014/main" id="{9D24B470-DB95-4071-A092-24E19468E2F9}"/>
                  </a:ext>
                </a:extLst>
              </p:cNvPr>
              <p:cNvSpPr/>
              <p:nvPr/>
            </p:nvSpPr>
            <p:spPr>
              <a:xfrm>
                <a:off x="521004" y="0"/>
                <a:ext cx="62329" cy="6232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C13A87-2C7C-4588-85AE-849AEAD38A60}"/>
              </a:ext>
            </a:extLst>
          </p:cNvPr>
          <p:cNvGrpSpPr/>
          <p:nvPr/>
        </p:nvGrpSpPr>
        <p:grpSpPr>
          <a:xfrm>
            <a:off x="2058077" y="4066005"/>
            <a:ext cx="3286997" cy="967530"/>
            <a:chOff x="2073751" y="4083175"/>
            <a:chExt cx="3286997" cy="967530"/>
          </a:xfrm>
        </p:grpSpPr>
        <p:sp>
          <p:nvSpPr>
            <p:cNvPr id="168" name="Rectangle">
              <a:extLst>
                <a:ext uri="{FF2B5EF4-FFF2-40B4-BE49-F238E27FC236}">
                  <a16:creationId xmlns:a16="http://schemas.microsoft.com/office/drawing/2014/main" id="{B222C11A-5EDD-495A-A050-54E8FFC6D1F9}"/>
                </a:ext>
              </a:extLst>
            </p:cNvPr>
            <p:cNvSpPr/>
            <p:nvPr/>
          </p:nvSpPr>
          <p:spPr>
            <a:xfrm flipH="1">
              <a:off x="2073751" y="4083175"/>
              <a:ext cx="3286997" cy="967530"/>
            </a:xfrm>
            <a:prstGeom prst="rect">
              <a:avLst/>
            </a:prstGeom>
            <a:gradFill>
              <a:gsLst>
                <a:gs pos="0">
                  <a:srgbClr val="0CB100"/>
                </a:gs>
                <a:gs pos="3366">
                  <a:srgbClr val="0CE600"/>
                </a:gs>
                <a:gs pos="7362">
                  <a:srgbClr val="0CB100"/>
                </a:gs>
                <a:gs pos="67028">
                  <a:srgbClr val="85CE02"/>
                </a:gs>
                <a:gs pos="100000">
                  <a:srgbClr val="FFEA03"/>
                </a:gs>
              </a:gsLst>
            </a:gradFill>
            <a:ln w="12700">
              <a:miter lim="400000"/>
            </a:ln>
            <a:effectLst>
              <a:outerShdw blurRad="76200" dist="76843" dir="7886587" rotWithShape="0">
                <a:srgbClr val="000000">
                  <a:alpha val="41115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69" name="Rounded Rectangle">
              <a:extLst>
                <a:ext uri="{FF2B5EF4-FFF2-40B4-BE49-F238E27FC236}">
                  <a16:creationId xmlns:a16="http://schemas.microsoft.com/office/drawing/2014/main" id="{21A57F2C-119C-4FDB-A9BF-458B62655510}"/>
                </a:ext>
              </a:extLst>
            </p:cNvPr>
            <p:cNvSpPr/>
            <p:nvPr/>
          </p:nvSpPr>
          <p:spPr>
            <a:xfrm rot="5400000">
              <a:off x="2253865" y="4546474"/>
              <a:ext cx="583333" cy="60784"/>
            </a:xfrm>
            <a:prstGeom prst="roundRect">
              <a:avLst>
                <a:gd name="adj" fmla="val 50000"/>
              </a:avLst>
            </a:prstGeom>
            <a:gradFill>
              <a:gsLst>
                <a:gs pos="23923">
                  <a:srgbClr val="000000">
                    <a:alpha val="41000"/>
                  </a:srgbClr>
                </a:gs>
                <a:gs pos="36065">
                  <a:srgbClr val="7B7C7E">
                    <a:alpha val="20500"/>
                  </a:srgbClr>
                </a:gs>
                <a:gs pos="56898">
                  <a:srgbClr val="F6F8FC">
                    <a:alpha val="0"/>
                  </a:srgbClr>
                </a:gs>
                <a:gs pos="100000">
                  <a:srgbClr val="FEFEFE"/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grpSp>
          <p:nvGrpSpPr>
            <p:cNvPr id="170" name="Group">
              <a:extLst>
                <a:ext uri="{FF2B5EF4-FFF2-40B4-BE49-F238E27FC236}">
                  <a16:creationId xmlns:a16="http://schemas.microsoft.com/office/drawing/2014/main" id="{3844D5C4-E9DD-4E98-948B-54D678C91007}"/>
                </a:ext>
              </a:extLst>
            </p:cNvPr>
            <p:cNvGrpSpPr/>
            <p:nvPr/>
          </p:nvGrpSpPr>
          <p:grpSpPr>
            <a:xfrm>
              <a:off x="3310250" y="4662930"/>
              <a:ext cx="609836" cy="62329"/>
              <a:chOff x="0" y="0"/>
              <a:chExt cx="583332" cy="62327"/>
            </a:xfrm>
          </p:grpSpPr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id="{E6687102-EAF4-43AF-9FBD-46899CD8D77F}"/>
                  </a:ext>
                </a:extLst>
              </p:cNvPr>
              <p:cNvSpPr/>
              <p:nvPr/>
            </p:nvSpPr>
            <p:spPr>
              <a:xfrm>
                <a:off x="0" y="0"/>
                <a:ext cx="62328" cy="6232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3" name="Circle">
                <a:extLst>
                  <a:ext uri="{FF2B5EF4-FFF2-40B4-BE49-F238E27FC236}">
                    <a16:creationId xmlns:a16="http://schemas.microsoft.com/office/drawing/2014/main" id="{61B5DF8A-4667-42B4-91CF-9BDCE8F7E05B}"/>
                  </a:ext>
                </a:extLst>
              </p:cNvPr>
              <p:cNvSpPr/>
              <p:nvPr/>
            </p:nvSpPr>
            <p:spPr>
              <a:xfrm>
                <a:off x="130251" y="0"/>
                <a:ext cx="62328" cy="6232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4" name="Circle">
                <a:extLst>
                  <a:ext uri="{FF2B5EF4-FFF2-40B4-BE49-F238E27FC236}">
                    <a16:creationId xmlns:a16="http://schemas.microsoft.com/office/drawing/2014/main" id="{8ACBCC57-31F6-46ED-B78C-087DD4B2B139}"/>
                  </a:ext>
                </a:extLst>
              </p:cNvPr>
              <p:cNvSpPr/>
              <p:nvPr/>
            </p:nvSpPr>
            <p:spPr>
              <a:xfrm>
                <a:off x="260502" y="0"/>
                <a:ext cx="62328" cy="62328"/>
              </a:xfrm>
              <a:prstGeom prst="ellipse">
                <a:avLst/>
              </a:prstGeom>
              <a:solidFill>
                <a:srgbClr val="FFFFFF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5" name="Circle">
                <a:extLst>
                  <a:ext uri="{FF2B5EF4-FFF2-40B4-BE49-F238E27FC236}">
                    <a16:creationId xmlns:a16="http://schemas.microsoft.com/office/drawing/2014/main" id="{50335F41-60CE-4E94-B68B-796B8FFCE0A7}"/>
                  </a:ext>
                </a:extLst>
              </p:cNvPr>
              <p:cNvSpPr/>
              <p:nvPr/>
            </p:nvSpPr>
            <p:spPr>
              <a:xfrm>
                <a:off x="390753" y="0"/>
                <a:ext cx="62328" cy="62328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6" name="Circle">
                <a:extLst>
                  <a:ext uri="{FF2B5EF4-FFF2-40B4-BE49-F238E27FC236}">
                    <a16:creationId xmlns:a16="http://schemas.microsoft.com/office/drawing/2014/main" id="{3FC28B01-7BE6-427B-BC18-6354FF81E407}"/>
                  </a:ext>
                </a:extLst>
              </p:cNvPr>
              <p:cNvSpPr/>
              <p:nvPr/>
            </p:nvSpPr>
            <p:spPr>
              <a:xfrm>
                <a:off x="521004" y="0"/>
                <a:ext cx="62329" cy="6232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C619F96-9C68-436C-B919-BB16CD9348F8}"/>
                </a:ext>
              </a:extLst>
            </p:cNvPr>
            <p:cNvSpPr/>
            <p:nvPr/>
          </p:nvSpPr>
          <p:spPr>
            <a:xfrm>
              <a:off x="2678407" y="4161367"/>
              <a:ext cx="21813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spcAft>
                  <a:spcPts val="500"/>
                </a:spcAft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هذ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حقيقة مطابقة للواقع المشاهد.</a:t>
              </a:r>
              <a:endParaRPr lang="ar-SA" sz="2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14781E9-E6F4-4F33-998F-79A1339F63DF}"/>
              </a:ext>
            </a:extLst>
          </p:cNvPr>
          <p:cNvGrpSpPr/>
          <p:nvPr/>
        </p:nvGrpSpPr>
        <p:grpSpPr>
          <a:xfrm>
            <a:off x="1975573" y="5551794"/>
            <a:ext cx="3343825" cy="967531"/>
            <a:chOff x="2277683" y="5576133"/>
            <a:chExt cx="2874856" cy="967531"/>
          </a:xfrm>
        </p:grpSpPr>
        <p:sp>
          <p:nvSpPr>
            <p:cNvPr id="178" name="Rectangle">
              <a:extLst>
                <a:ext uri="{FF2B5EF4-FFF2-40B4-BE49-F238E27FC236}">
                  <a16:creationId xmlns:a16="http://schemas.microsoft.com/office/drawing/2014/main" id="{009E968E-7845-4FCB-AC29-BCD2BE75BDD5}"/>
                </a:ext>
              </a:extLst>
            </p:cNvPr>
            <p:cNvSpPr/>
            <p:nvPr/>
          </p:nvSpPr>
          <p:spPr>
            <a:xfrm flipH="1">
              <a:off x="2277683" y="5576133"/>
              <a:ext cx="2874856" cy="967531"/>
            </a:xfrm>
            <a:prstGeom prst="rect">
              <a:avLst/>
            </a:prstGeom>
            <a:gradFill>
              <a:gsLst>
                <a:gs pos="0">
                  <a:srgbClr val="337C7A"/>
                </a:gs>
                <a:gs pos="3628">
                  <a:srgbClr val="61D2D3"/>
                </a:gs>
                <a:gs pos="7653">
                  <a:srgbClr val="337C7A"/>
                </a:gs>
                <a:gs pos="33107">
                  <a:srgbClr val="19989A"/>
                </a:gs>
                <a:gs pos="100000">
                  <a:srgbClr val="00B4B9"/>
                </a:gs>
              </a:gsLst>
            </a:gradFill>
            <a:ln w="12700">
              <a:miter lim="400000"/>
            </a:ln>
            <a:effectLst>
              <a:outerShdw blurRad="76200" dist="76843" dir="2814826" rotWithShape="0">
                <a:srgbClr val="000000">
                  <a:alpha val="41115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79" name="Rounded Rectangle">
              <a:extLst>
                <a:ext uri="{FF2B5EF4-FFF2-40B4-BE49-F238E27FC236}">
                  <a16:creationId xmlns:a16="http://schemas.microsoft.com/office/drawing/2014/main" id="{2364CF32-5576-4483-8A5A-15E065C1FA3E}"/>
                </a:ext>
              </a:extLst>
            </p:cNvPr>
            <p:cNvSpPr/>
            <p:nvPr/>
          </p:nvSpPr>
          <p:spPr>
            <a:xfrm rot="5400000">
              <a:off x="2434905" y="6047165"/>
              <a:ext cx="583333" cy="58142"/>
            </a:xfrm>
            <a:prstGeom prst="roundRect">
              <a:avLst>
                <a:gd name="adj" fmla="val 50000"/>
              </a:avLst>
            </a:prstGeom>
            <a:gradFill>
              <a:gsLst>
                <a:gs pos="23923">
                  <a:srgbClr val="000000">
                    <a:alpha val="41000"/>
                  </a:srgbClr>
                </a:gs>
                <a:gs pos="36065">
                  <a:srgbClr val="7B7C7E">
                    <a:alpha val="20500"/>
                  </a:srgbClr>
                </a:gs>
                <a:gs pos="56898">
                  <a:srgbClr val="F6F8FC">
                    <a:alpha val="0"/>
                  </a:srgbClr>
                </a:gs>
                <a:gs pos="100000">
                  <a:srgbClr val="FEFEFE"/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9D982AA-E06A-4ABB-A1F2-56A6586FBF9F}"/>
                </a:ext>
              </a:extLst>
            </p:cNvPr>
            <p:cNvSpPr/>
            <p:nvPr/>
          </p:nvSpPr>
          <p:spPr>
            <a:xfrm>
              <a:off x="2807434" y="5660737"/>
              <a:ext cx="21211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>
                <a:spcAft>
                  <a:spcPts val="500"/>
                </a:spcAft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هذه حقيقة قائمة على الدليل العلمي.</a:t>
              </a:r>
              <a:endParaRPr lang="ar-SA" sz="2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CAD269-7CFC-4009-9D08-D81DB43F21A4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7812A8F-546F-4172-85B3-CD9FEC7BD496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BD5CAF2-896A-46FA-99BB-9273DE4EEA24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95AF1819-21E6-487C-8478-4DCE2A51C07D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9D3BE83-C098-4FCB-BB89-07BABA437043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86" name="Picture 3" descr="Picture 3">
                <a:extLst>
                  <a:ext uri="{FF2B5EF4-FFF2-40B4-BE49-F238E27FC236}">
                    <a16:creationId xmlns:a16="http://schemas.microsoft.com/office/drawing/2014/main" id="{38C681A3-24B1-4C0F-8DD8-DEDC013E5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4" name="Shadows.png" descr="Shadows.png">
              <a:extLst>
                <a:ext uri="{FF2B5EF4-FFF2-40B4-BE49-F238E27FC236}">
                  <a16:creationId xmlns:a16="http://schemas.microsoft.com/office/drawing/2014/main" id="{937F1D83-8944-466A-A595-5AE8AF202A2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28552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24 Points 8">
            <a:extLst>
              <a:ext uri="{FF2B5EF4-FFF2-40B4-BE49-F238E27FC236}">
                <a16:creationId xmlns:a16="http://schemas.microsoft.com/office/drawing/2014/main" id="{8DB368F7-E4B4-4434-8C95-C1F80DCBDB2C}"/>
              </a:ext>
            </a:extLst>
          </p:cNvPr>
          <p:cNvSpPr/>
          <p:nvPr/>
        </p:nvSpPr>
        <p:spPr>
          <a:xfrm>
            <a:off x="1584065" y="847417"/>
            <a:ext cx="337622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تقييمي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Star: 24 Points 9">
            <a:extLst>
              <a:ext uri="{FF2B5EF4-FFF2-40B4-BE49-F238E27FC236}">
                <a16:creationId xmlns:a16="http://schemas.microsoft.com/office/drawing/2014/main" id="{309ED6C9-F4F8-41A0-B2B1-2388E9D2D574}"/>
              </a:ext>
            </a:extLst>
          </p:cNvPr>
          <p:cNvSpPr/>
          <p:nvPr/>
        </p:nvSpPr>
        <p:spPr>
          <a:xfrm>
            <a:off x="1582234" y="844311"/>
            <a:ext cx="337622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6778D6-0DDD-4699-AD30-4FB5A2E803AD}"/>
              </a:ext>
            </a:extLst>
          </p:cNvPr>
          <p:cNvGrpSpPr/>
          <p:nvPr/>
        </p:nvGrpSpPr>
        <p:grpSpPr>
          <a:xfrm>
            <a:off x="8216187" y="163225"/>
            <a:ext cx="3549143" cy="792820"/>
            <a:chOff x="7889134" y="76055"/>
            <a:chExt cx="354914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Rounded Rectangle 1032">
              <a:extLst>
                <a:ext uri="{FF2B5EF4-FFF2-40B4-BE49-F238E27FC236}">
                  <a16:creationId xmlns:a16="http://schemas.microsoft.com/office/drawing/2014/main" id="{D2809353-4DC5-4F63-9614-61AA67112969}"/>
                </a:ext>
              </a:extLst>
            </p:cNvPr>
            <p:cNvSpPr/>
            <p:nvPr/>
          </p:nvSpPr>
          <p:spPr>
            <a:xfrm flipH="1">
              <a:off x="7889134" y="87360"/>
              <a:ext cx="33762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تعريف العقيدة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4" name="Rounded Rectangle 1032">
              <a:extLst>
                <a:ext uri="{FF2B5EF4-FFF2-40B4-BE49-F238E27FC236}">
                  <a16:creationId xmlns:a16="http://schemas.microsoft.com/office/drawing/2014/main" id="{B7941CC6-33F6-4D5C-9E79-4A9E5EE467CC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5" name="Star: 24 Points 24">
              <a:extLst>
                <a:ext uri="{FF2B5EF4-FFF2-40B4-BE49-F238E27FC236}">
                  <a16:creationId xmlns:a16="http://schemas.microsoft.com/office/drawing/2014/main" id="{076B88FE-D1F2-41E2-97D1-CEDF958EBCCB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7E3BB0-69C8-4D8E-89F0-B3BC0E69553F}"/>
              </a:ext>
            </a:extLst>
          </p:cNvPr>
          <p:cNvGrpSpPr/>
          <p:nvPr/>
        </p:nvGrpSpPr>
        <p:grpSpPr>
          <a:xfrm>
            <a:off x="531501" y="2789211"/>
            <a:ext cx="10986080" cy="1934827"/>
            <a:chOff x="674444" y="4024530"/>
            <a:chExt cx="10986080" cy="19348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C6443E0-487C-4A75-A6EF-E615E9D9B5C2}"/>
                </a:ext>
              </a:extLst>
            </p:cNvPr>
            <p:cNvGrpSpPr/>
            <p:nvPr/>
          </p:nvGrpSpPr>
          <p:grpSpPr>
            <a:xfrm>
              <a:off x="7485341" y="4024530"/>
              <a:ext cx="4175183" cy="1934827"/>
              <a:chOff x="7485341" y="3975272"/>
              <a:chExt cx="4175183" cy="1934827"/>
            </a:xfrm>
          </p:grpSpPr>
          <p:grpSp>
            <p:nvGrpSpPr>
              <p:cNvPr id="29" name="Group 336">
                <a:extLst>
                  <a:ext uri="{FF2B5EF4-FFF2-40B4-BE49-F238E27FC236}">
                    <a16:creationId xmlns:a16="http://schemas.microsoft.com/office/drawing/2014/main" id="{AD4A9B0A-794E-44D9-A66A-6E28319D457B}"/>
                  </a:ext>
                </a:extLst>
              </p:cNvPr>
              <p:cNvGrpSpPr/>
              <p:nvPr/>
            </p:nvGrpSpPr>
            <p:grpSpPr>
              <a:xfrm>
                <a:off x="7485341" y="4024530"/>
                <a:ext cx="4175183" cy="1885569"/>
                <a:chOff x="1822736" y="2564903"/>
                <a:chExt cx="1970137" cy="141581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33" name="Rounded Rectangle 57">
                  <a:extLst>
                    <a:ext uri="{FF2B5EF4-FFF2-40B4-BE49-F238E27FC236}">
                      <a16:creationId xmlns:a16="http://schemas.microsoft.com/office/drawing/2014/main" id="{2105A7DA-31F5-4DE3-A945-6771B35F8202}"/>
                    </a:ext>
                  </a:extLst>
                </p:cNvPr>
                <p:cNvSpPr/>
                <p:nvPr/>
              </p:nvSpPr>
              <p:spPr>
                <a:xfrm>
                  <a:off x="1822736" y="2564903"/>
                  <a:ext cx="1970137" cy="1415808"/>
                </a:xfrm>
                <a:prstGeom prst="roundRect">
                  <a:avLst>
                    <a:gd name="adj" fmla="val 10788"/>
                  </a:avLst>
                </a:prstGeom>
                <a:grp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4" name="Rounded Rectangle 9">
                  <a:extLst>
                    <a:ext uri="{FF2B5EF4-FFF2-40B4-BE49-F238E27FC236}">
                      <a16:creationId xmlns:a16="http://schemas.microsoft.com/office/drawing/2014/main" id="{4876BF3B-F565-4BA1-829A-E1A6DD66258B}"/>
                    </a:ext>
                  </a:extLst>
                </p:cNvPr>
                <p:cNvSpPr/>
                <p:nvPr/>
              </p:nvSpPr>
              <p:spPr>
                <a:xfrm flipH="1">
                  <a:off x="1822737" y="2575648"/>
                  <a:ext cx="1538088" cy="1405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775" h="1405065">
                      <a:moveTo>
                        <a:pt x="1473249" y="0"/>
                      </a:moveTo>
                      <a:cubicBezTo>
                        <a:pt x="1531558" y="20642"/>
                        <a:pt x="1572775" y="76505"/>
                        <a:pt x="1572775" y="141994"/>
                      </a:cubicBezTo>
                      <a:lnTo>
                        <a:pt x="1572775" y="1252328"/>
                      </a:lnTo>
                      <a:cubicBezTo>
                        <a:pt x="1572775" y="1336682"/>
                        <a:pt x="1504392" y="1405065"/>
                        <a:pt x="1420038" y="1405065"/>
                      </a:cubicBezTo>
                      <a:lnTo>
                        <a:pt x="0" y="1405065"/>
                      </a:lnTo>
                      <a:cubicBezTo>
                        <a:pt x="768941" y="1317621"/>
                        <a:pt x="1379064" y="735374"/>
                        <a:pt x="147324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FC70705-BFB1-4213-B69E-57D0FC152EC3}"/>
                  </a:ext>
                </a:extLst>
              </p:cNvPr>
              <p:cNvGrpSpPr/>
              <p:nvPr/>
            </p:nvGrpSpPr>
            <p:grpSpPr>
              <a:xfrm>
                <a:off x="9139171" y="3975272"/>
                <a:ext cx="2336662" cy="1424554"/>
                <a:chOff x="9139171" y="3975272"/>
                <a:chExt cx="2336662" cy="1424554"/>
              </a:xfrm>
            </p:grpSpPr>
            <p:sp>
              <p:nvSpPr>
                <p:cNvPr id="31" name="مستطيل 1">
                  <a:extLst>
                    <a:ext uri="{FF2B5EF4-FFF2-40B4-BE49-F238E27FC236}">
                      <a16:creationId xmlns:a16="http://schemas.microsoft.com/office/drawing/2014/main" id="{84CE0FFF-AB88-4B7A-9F0B-2D4B34007534}"/>
                    </a:ext>
                  </a:extLst>
                </p:cNvPr>
                <p:cNvSpPr/>
                <p:nvPr/>
              </p:nvSpPr>
              <p:spPr>
                <a:xfrm>
                  <a:off x="9752673" y="3975272"/>
                  <a:ext cx="170086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Low" rtl="1"/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</a:t>
                  </a:r>
                  <a:endParaRPr kumimoji="0" lang="ar-BH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A3789A5-133F-456F-AD94-29327F560FCB}"/>
                    </a:ext>
                  </a:extLst>
                </p:cNvPr>
                <p:cNvSpPr/>
                <p:nvPr/>
              </p:nvSpPr>
              <p:spPr>
                <a:xfrm>
                  <a:off x="9139171" y="4568829"/>
                  <a:ext cx="23366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rtl="1">
                    <a:spcAft>
                      <a:spcPts val="500"/>
                    </a:spcAft>
                    <a:defRPr/>
                  </a:pPr>
                  <a:r>
                    <a:rPr lang="ar-BH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عرّف العقيدة لغةً واصطلاحًا</a:t>
                  </a:r>
                  <a:r>
                    <a:rPr lang="ar-SA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.</a:t>
                  </a:r>
                  <a:endPara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28" name="مستطيل مستدير الزوايا 13">
              <a:extLst>
                <a:ext uri="{FF2B5EF4-FFF2-40B4-BE49-F238E27FC236}">
                  <a16:creationId xmlns:a16="http://schemas.microsoft.com/office/drawing/2014/main" id="{DDD1D6F1-3D2C-4D3E-85AB-9EE0FD46C99A}"/>
                </a:ext>
              </a:extLst>
            </p:cNvPr>
            <p:cNvSpPr/>
            <p:nvPr/>
          </p:nvSpPr>
          <p:spPr>
            <a:xfrm>
              <a:off x="674444" y="4258350"/>
              <a:ext cx="8647611" cy="17010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العقيدة لغة:</a:t>
              </a:r>
              <a:r>
                <a:rPr kumimoji="0" lang="ar-B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</a:t>
              </a: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</a:t>
              </a:r>
              <a:r>
                <a:rPr kumimoji="0" lang="ar-B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</a:t>
              </a:r>
              <a:br>
                <a:rPr kumimoji="0" lang="ar-BH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</a:b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العقيدة اصطلاحا:</a:t>
              </a:r>
              <a:r>
                <a:rPr kumimoji="0" lang="ar-B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</a:t>
              </a: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</a:t>
              </a:r>
              <a:r>
                <a:rPr kumimoji="0" lang="ar-B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..............................................................</a:t>
              </a:r>
              <a:endPara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5" name="مستطيل مستدير الزوايا 13">
            <a:extLst>
              <a:ext uri="{FF2B5EF4-FFF2-40B4-BE49-F238E27FC236}">
                <a16:creationId xmlns:a16="http://schemas.microsoft.com/office/drawing/2014/main" id="{055EC1A8-4EEB-4CF5-A708-ACA72380C56A}"/>
              </a:ext>
            </a:extLst>
          </p:cNvPr>
          <p:cNvSpPr/>
          <p:nvPr/>
        </p:nvSpPr>
        <p:spPr>
          <a:xfrm>
            <a:off x="478001" y="3014036"/>
            <a:ext cx="8691503" cy="1701003"/>
          </a:xfrm>
          <a:prstGeom prst="roundRect">
            <a:avLst/>
          </a:prstGeom>
          <a:solidFill>
            <a:srgbClr val="F9FEE6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>
              <a:lnSpc>
                <a:spcPct val="150000"/>
              </a:lnSpc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العقيدة لغةً: 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مأخوذة من العَقد، وهو الشدُّ والربط والتوثيق. </a:t>
            </a: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150000"/>
              </a:lnSpc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العقيدة اصطلاحًا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التصديق الجازم، المطابق للواقع، القائم على الدليل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48BC0-838A-40AF-876F-D87E886E277B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A1B810-5E41-4F25-88A2-A2BECEA24D08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E4B8E3C-3732-4DB3-A9F4-833B433BAA63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8" name="Freeform 6">
                  <a:extLst>
                    <a:ext uri="{FF2B5EF4-FFF2-40B4-BE49-F238E27FC236}">
                      <a16:creationId xmlns:a16="http://schemas.microsoft.com/office/drawing/2014/main" id="{394E320E-48EF-40B8-AC0C-6FC6E6024377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EEF82FD-545A-443B-849D-D0560D016CD1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7" name="Picture 3" descr="Picture 3">
                <a:extLst>
                  <a:ext uri="{FF2B5EF4-FFF2-40B4-BE49-F238E27FC236}">
                    <a16:creationId xmlns:a16="http://schemas.microsoft.com/office/drawing/2014/main" id="{A54C21B0-CAE8-4FD2-89E3-4B72E252C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5" name="Shadows.png" descr="Shadows.png">
              <a:extLst>
                <a:ext uri="{FF2B5EF4-FFF2-40B4-BE49-F238E27FC236}">
                  <a16:creationId xmlns:a16="http://schemas.microsoft.com/office/drawing/2014/main" id="{13947D12-41B0-4C86-93A4-646CBA304C8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2126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ECAE4860-29F4-4DAF-8825-8251F06CBA97}"/>
              </a:ext>
            </a:extLst>
          </p:cNvPr>
          <p:cNvSpPr/>
          <p:nvPr/>
        </p:nvSpPr>
        <p:spPr>
          <a:xfrm>
            <a:off x="7191214" y="1034074"/>
            <a:ext cx="4326883" cy="57611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قس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 العلماء العقيدة قسمين رئيس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C461F9B-330E-4F04-96E8-5A99F1F29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67838"/>
              </p:ext>
            </p:extLst>
          </p:nvPr>
        </p:nvGraphicFramePr>
        <p:xfrm>
          <a:off x="260415" y="4816905"/>
          <a:ext cx="11671170" cy="162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365">
                  <a:extLst>
                    <a:ext uri="{9D8B030D-6E8A-4147-A177-3AD203B41FA5}">
                      <a16:colId xmlns:a16="http://schemas.microsoft.com/office/drawing/2014/main" val="4095217956"/>
                    </a:ext>
                  </a:extLst>
                </a:gridCol>
                <a:gridCol w="1602690">
                  <a:extLst>
                    <a:ext uri="{9D8B030D-6E8A-4147-A177-3AD203B41FA5}">
                      <a16:colId xmlns:a16="http://schemas.microsoft.com/office/drawing/2014/main" val="484614844"/>
                    </a:ext>
                  </a:extLst>
                </a:gridCol>
                <a:gridCol w="8162266">
                  <a:extLst>
                    <a:ext uri="{9D8B030D-6E8A-4147-A177-3AD203B41FA5}">
                      <a16:colId xmlns:a16="http://schemas.microsoft.com/office/drawing/2014/main" val="37627829"/>
                    </a:ext>
                  </a:extLst>
                </a:gridCol>
                <a:gridCol w="306849">
                  <a:extLst>
                    <a:ext uri="{9D8B030D-6E8A-4147-A177-3AD203B41FA5}">
                      <a16:colId xmlns:a16="http://schemas.microsoft.com/office/drawing/2014/main" val="701792509"/>
                    </a:ext>
                  </a:extLst>
                </a:gridCol>
              </a:tblGrid>
              <a:tr h="452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عقيدة فاسدة </a:t>
                      </a:r>
                      <a:endParaRPr lang="en-US" sz="2400" b="1" kern="1200" noProof="0" dirty="0">
                        <a:solidFill>
                          <a:schemeClr val="lt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عقيدة صحيحة</a:t>
                      </a:r>
                      <a:endParaRPr lang="en-US" sz="2400" b="1" kern="1200" noProof="0" dirty="0">
                        <a:solidFill>
                          <a:schemeClr val="lt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موقف</a:t>
                      </a:r>
                      <a:r>
                        <a:rPr lang="ar-SA" sz="2000" dirty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8302"/>
                  </a:ext>
                </a:extLst>
              </a:tr>
              <a:tr h="546686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سامي تلميذ مجتهد  في دراسته، رغب</a:t>
                      </a:r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ته</a:t>
                      </a:r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التفوق والنجاح </a:t>
                      </a:r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جعلته ي</a:t>
                      </a:r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 بالأسباب ويدعو الله أن يوفقه في كل أعماله.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98667"/>
                  </a:ext>
                </a:extLst>
              </a:tr>
              <a:tr h="467750">
                <a:tc>
                  <a:txBody>
                    <a:bodyPr/>
                    <a:lstStyle/>
                    <a:p>
                      <a:pPr algn="ctr"/>
                      <a:r>
                        <a:rPr lang="ar-SA" sz="16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خالد منشغل بمتابعة أقوال العر</a:t>
                      </a:r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افين ومواقع الأبراج للتعرف على مستقبله الدراسي.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210210"/>
                  </a:ext>
                </a:extLst>
              </a:tr>
            </a:tbl>
          </a:graphicData>
        </a:graphic>
      </p:graphicFrame>
      <p:sp>
        <p:nvSpPr>
          <p:cNvPr id="11" name="مستطيل ذو زوايا قطرية مستديرة 26">
            <a:extLst>
              <a:ext uri="{FF2B5EF4-FFF2-40B4-BE49-F238E27FC236}">
                <a16:creationId xmlns:a16="http://schemas.microsoft.com/office/drawing/2014/main" id="{F30D8801-749C-47E5-A51A-1B644F1A203B}"/>
              </a:ext>
            </a:extLst>
          </p:cNvPr>
          <p:cNvSpPr/>
          <p:nvPr/>
        </p:nvSpPr>
        <p:spPr>
          <a:xfrm>
            <a:off x="7720614" y="2450798"/>
            <a:ext cx="2602909" cy="144272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500"/>
              </a:spcAft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التي جاء بها الر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رام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ولم يدخلها تحريف. 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A83F79F3-8C12-483A-AB11-8562D63B31B1}"/>
              </a:ext>
            </a:extLst>
          </p:cNvPr>
          <p:cNvSpPr/>
          <p:nvPr/>
        </p:nvSpPr>
        <p:spPr>
          <a:xfrm>
            <a:off x="7807926" y="1765705"/>
            <a:ext cx="2428284" cy="807677"/>
          </a:xfrm>
          <a:prstGeom prst="flowChartMagneticDis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عقيدة صحيحة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Star: 24 Points 12">
            <a:extLst>
              <a:ext uri="{FF2B5EF4-FFF2-40B4-BE49-F238E27FC236}">
                <a16:creationId xmlns:a16="http://schemas.microsoft.com/office/drawing/2014/main" id="{38F291ED-1EAB-4CD8-AF3A-8F468E183CB2}"/>
              </a:ext>
            </a:extLst>
          </p:cNvPr>
          <p:cNvSpPr/>
          <p:nvPr/>
        </p:nvSpPr>
        <p:spPr>
          <a:xfrm>
            <a:off x="9953635" y="1844002"/>
            <a:ext cx="914400" cy="620769"/>
          </a:xfrm>
          <a:prstGeom prst="star24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ذو زوايا قطرية مستديرة 26">
            <a:extLst>
              <a:ext uri="{FF2B5EF4-FFF2-40B4-BE49-F238E27FC236}">
                <a16:creationId xmlns:a16="http://schemas.microsoft.com/office/drawing/2014/main" id="{C982E59D-FF9C-4DB9-9E63-5C1E89914AC6}"/>
              </a:ext>
            </a:extLst>
          </p:cNvPr>
          <p:cNvSpPr/>
          <p:nvPr/>
        </p:nvSpPr>
        <p:spPr>
          <a:xfrm>
            <a:off x="2606476" y="2261773"/>
            <a:ext cx="2602909" cy="1554255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spcAft>
                <a:spcPts val="500"/>
              </a:spcAft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العقيدة المُحَرَّفة،</a:t>
            </a:r>
          </a:p>
          <a:p>
            <a:pPr lvl="0" algn="ctr" rtl="1">
              <a:spcAft>
                <a:spcPts val="500"/>
              </a:spcAft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من و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البشر.</a:t>
            </a:r>
            <a:endParaRPr lang="ar-SA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82C07E61-F20D-4EA8-BA52-C6655C979741}"/>
              </a:ext>
            </a:extLst>
          </p:cNvPr>
          <p:cNvSpPr/>
          <p:nvPr/>
        </p:nvSpPr>
        <p:spPr>
          <a:xfrm>
            <a:off x="2606476" y="1759426"/>
            <a:ext cx="2428284" cy="807677"/>
          </a:xfrm>
          <a:prstGeom prst="flowChartMagneticDis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عقيدة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فاسدة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B80922-287C-48EF-AD44-8B010E25C761}"/>
              </a:ext>
            </a:extLst>
          </p:cNvPr>
          <p:cNvSpPr/>
          <p:nvPr/>
        </p:nvSpPr>
        <p:spPr>
          <a:xfrm>
            <a:off x="9753600" y="3982964"/>
            <a:ext cx="1962503" cy="5457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Star: 24 Points 23">
            <a:extLst>
              <a:ext uri="{FF2B5EF4-FFF2-40B4-BE49-F238E27FC236}">
                <a16:creationId xmlns:a16="http://schemas.microsoft.com/office/drawing/2014/main" id="{62B57570-26B6-4873-B0D9-BCA654CF921B}"/>
              </a:ext>
            </a:extLst>
          </p:cNvPr>
          <p:cNvSpPr/>
          <p:nvPr/>
        </p:nvSpPr>
        <p:spPr>
          <a:xfrm>
            <a:off x="4962431" y="1852879"/>
            <a:ext cx="914400" cy="620769"/>
          </a:xfrm>
          <a:prstGeom prst="star24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518B8C99-ACBD-4784-A770-7C007ABE72E2}"/>
              </a:ext>
            </a:extLst>
          </p:cNvPr>
          <p:cNvSpPr/>
          <p:nvPr/>
        </p:nvSpPr>
        <p:spPr>
          <a:xfrm>
            <a:off x="2729885" y="4110114"/>
            <a:ext cx="6976782" cy="576112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spcAft>
                <a:spcPts val="500"/>
              </a:spcAft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نوع العقيدة بوضع إشارة صح (</a:t>
            </a:r>
            <a:r>
              <a:rPr lang="ar-BH" sz="28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√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الجدول الآتي.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2F6386-27EC-4790-8DED-0F871AF02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64975"/>
              </p:ext>
            </p:extLst>
          </p:nvPr>
        </p:nvGraphicFramePr>
        <p:xfrm>
          <a:off x="531501" y="5452493"/>
          <a:ext cx="2752859" cy="97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36">
                  <a:extLst>
                    <a:ext uri="{9D8B030D-6E8A-4147-A177-3AD203B41FA5}">
                      <a16:colId xmlns:a16="http://schemas.microsoft.com/office/drawing/2014/main" val="1425096109"/>
                    </a:ext>
                  </a:extLst>
                </a:gridCol>
                <a:gridCol w="1417423">
                  <a:extLst>
                    <a:ext uri="{9D8B030D-6E8A-4147-A177-3AD203B41FA5}">
                      <a16:colId xmlns:a16="http://schemas.microsoft.com/office/drawing/2014/main" val="986261556"/>
                    </a:ext>
                  </a:extLst>
                </a:gridCol>
              </a:tblGrid>
              <a:tr h="487735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299650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pPr algn="ctr"/>
                      <a:r>
                        <a:rPr lang="ar-BH" sz="16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848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482F64-4065-4201-B668-18565644767C}"/>
              </a:ext>
            </a:extLst>
          </p:cNvPr>
          <p:cNvSpPr/>
          <p:nvPr/>
        </p:nvSpPr>
        <p:spPr>
          <a:xfrm>
            <a:off x="9753533" y="3985419"/>
            <a:ext cx="1962503" cy="5457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2F747D-3C42-45AB-86AE-FBDDBF3A44F4}"/>
              </a:ext>
            </a:extLst>
          </p:cNvPr>
          <p:cNvGrpSpPr/>
          <p:nvPr/>
        </p:nvGrpSpPr>
        <p:grpSpPr>
          <a:xfrm>
            <a:off x="8094685" y="163225"/>
            <a:ext cx="3669562" cy="792820"/>
            <a:chOff x="8123522" y="76055"/>
            <a:chExt cx="3314755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Rounded Rectangle 1032">
              <a:extLst>
                <a:ext uri="{FF2B5EF4-FFF2-40B4-BE49-F238E27FC236}">
                  <a16:creationId xmlns:a16="http://schemas.microsoft.com/office/drawing/2014/main" id="{1DBD0A7B-9FB4-4D69-9B32-601E2AAAD927}"/>
                </a:ext>
              </a:extLst>
            </p:cNvPr>
            <p:cNvSpPr/>
            <p:nvPr/>
          </p:nvSpPr>
          <p:spPr>
            <a:xfrm flipH="1">
              <a:off x="8123522" y="87360"/>
              <a:ext cx="3138119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    أقسام العقيدة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3" name="Rounded Rectangle 1032">
              <a:extLst>
                <a:ext uri="{FF2B5EF4-FFF2-40B4-BE49-F238E27FC236}">
                  <a16:creationId xmlns:a16="http://schemas.microsoft.com/office/drawing/2014/main" id="{81011B65-AE65-48C6-9041-F17FF57B56A6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4" name="Star: 24 Points 33">
              <a:extLst>
                <a:ext uri="{FF2B5EF4-FFF2-40B4-BE49-F238E27FC236}">
                  <a16:creationId xmlns:a16="http://schemas.microsoft.com/office/drawing/2014/main" id="{E102CB01-9ED5-4BEE-8A92-8C17C7FCD292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F981E1-E277-449C-8BCA-8BE8FC1FB43F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A10684-A051-4046-88AA-5EE3F3327BEE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7D8DEE6-A5FA-4555-A147-57C01FBF070A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EAC4B3AB-451D-4E78-8B5E-712270109BEC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C1A675B-FF44-4FF8-ABDD-909245950D51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6" name="Picture 3" descr="Picture 3">
                <a:extLst>
                  <a:ext uri="{FF2B5EF4-FFF2-40B4-BE49-F238E27FC236}">
                    <a16:creationId xmlns:a16="http://schemas.microsoft.com/office/drawing/2014/main" id="{8CB9809C-B84B-4075-AF60-F10C24D17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4" name="Shadows.png" descr="Shadows.png">
              <a:extLst>
                <a:ext uri="{FF2B5EF4-FFF2-40B4-BE49-F238E27FC236}">
                  <a16:creationId xmlns:a16="http://schemas.microsoft.com/office/drawing/2014/main" id="{DA487556-17AA-44FB-B501-A7B9D6BB799D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627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animBg="1"/>
      <p:bldP spid="13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0E210BC9-FB57-4680-A8FB-EFB6EB1AA32B}"/>
              </a:ext>
            </a:extLst>
          </p:cNvPr>
          <p:cNvSpPr/>
          <p:nvPr/>
        </p:nvSpPr>
        <p:spPr>
          <a:xfrm>
            <a:off x="7458529" y="2813188"/>
            <a:ext cx="2728114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1-...................................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ECAE4860-29F4-4DAF-8825-8251F06CBA97}"/>
              </a:ext>
            </a:extLst>
          </p:cNvPr>
          <p:cNvSpPr/>
          <p:nvPr/>
        </p:nvSpPr>
        <p:spPr>
          <a:xfrm>
            <a:off x="4614204" y="1785268"/>
            <a:ext cx="6976782" cy="576112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استمد المسلمون عقيدتهم السمحاء من مصدرين اثنين، اذكرهما.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C4DE84EB-13EE-4C2C-BA69-C79907F4CE29}"/>
              </a:ext>
            </a:extLst>
          </p:cNvPr>
          <p:cNvSpPr/>
          <p:nvPr/>
        </p:nvSpPr>
        <p:spPr>
          <a:xfrm>
            <a:off x="2813641" y="2827123"/>
            <a:ext cx="2728114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.................................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B31B6B26-7389-43BA-BFF9-4D32B449493F}"/>
              </a:ext>
            </a:extLst>
          </p:cNvPr>
          <p:cNvSpPr/>
          <p:nvPr/>
        </p:nvSpPr>
        <p:spPr>
          <a:xfrm>
            <a:off x="4614204" y="4146192"/>
            <a:ext cx="6976782" cy="576112"/>
          </a:xfrm>
          <a:prstGeom prst="roundRect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ar-SA" sz="24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ما سبب اقتصار المسلمين على هذين المصدرين فقط؟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96E65B5F-A48B-46A0-ACD7-E472ED818966}"/>
              </a:ext>
            </a:extLst>
          </p:cNvPr>
          <p:cNvSpPr/>
          <p:nvPr/>
        </p:nvSpPr>
        <p:spPr>
          <a:xfrm>
            <a:off x="7458529" y="2782588"/>
            <a:ext cx="2728114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القرآن الكريم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FE38EF5E-E80D-48C7-A3B3-19432AFF45DC}"/>
              </a:ext>
            </a:extLst>
          </p:cNvPr>
          <p:cNvSpPr/>
          <p:nvPr/>
        </p:nvSpPr>
        <p:spPr>
          <a:xfrm>
            <a:off x="2813641" y="2784945"/>
            <a:ext cx="2728114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السن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النبوية المطهرة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EB128B38-AC26-4AF0-BCE6-FF85FA73FF6D}"/>
              </a:ext>
            </a:extLst>
          </p:cNvPr>
          <p:cNvSpPr/>
          <p:nvPr/>
        </p:nvSpPr>
        <p:spPr>
          <a:xfrm>
            <a:off x="1020133" y="5028391"/>
            <a:ext cx="10570853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...................................................................................................................................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2A26994E-D5D7-4463-9E9C-FB7A9D2ABF95}"/>
              </a:ext>
            </a:extLst>
          </p:cNvPr>
          <p:cNvSpPr/>
          <p:nvPr/>
        </p:nvSpPr>
        <p:spPr>
          <a:xfrm>
            <a:off x="578237" y="5072928"/>
            <a:ext cx="11035525" cy="833102"/>
          </a:xfrm>
          <a:prstGeom prst="flowChartMagneticDisk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لأن العقيدة لا تّثْبُتُ إِلاَّ بالوحي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والوحي م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القرآن والسن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النبوية المطهرة،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مجال للاجتهاد وإبداء الرأي في ذلك.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Star: 24 Points 23">
            <a:extLst>
              <a:ext uri="{FF2B5EF4-FFF2-40B4-BE49-F238E27FC236}">
                <a16:creationId xmlns:a16="http://schemas.microsoft.com/office/drawing/2014/main" id="{7E39FAC3-1B2F-4BF6-8645-0615BBC546D2}"/>
              </a:ext>
            </a:extLst>
          </p:cNvPr>
          <p:cNvSpPr/>
          <p:nvPr/>
        </p:nvSpPr>
        <p:spPr>
          <a:xfrm>
            <a:off x="1695369" y="730865"/>
            <a:ext cx="337622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Star: 24 Points 24">
            <a:extLst>
              <a:ext uri="{FF2B5EF4-FFF2-40B4-BE49-F238E27FC236}">
                <a16:creationId xmlns:a16="http://schemas.microsoft.com/office/drawing/2014/main" id="{02073E5F-CD27-4DF9-B5F0-20B7FAEBABF6}"/>
              </a:ext>
            </a:extLst>
          </p:cNvPr>
          <p:cNvSpPr/>
          <p:nvPr/>
        </p:nvSpPr>
        <p:spPr>
          <a:xfrm>
            <a:off x="1674393" y="711435"/>
            <a:ext cx="337622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الإجابة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8D90E7-FAA2-4B04-BA36-856D70FAC3BC}"/>
              </a:ext>
            </a:extLst>
          </p:cNvPr>
          <p:cNvGrpSpPr/>
          <p:nvPr/>
        </p:nvGrpSpPr>
        <p:grpSpPr>
          <a:xfrm>
            <a:off x="6925456" y="163225"/>
            <a:ext cx="4891823" cy="792820"/>
            <a:chOff x="6298214" y="76055"/>
            <a:chExt cx="5194795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1" name="Rounded Rectangle 1032">
              <a:extLst>
                <a:ext uri="{FF2B5EF4-FFF2-40B4-BE49-F238E27FC236}">
                  <a16:creationId xmlns:a16="http://schemas.microsoft.com/office/drawing/2014/main" id="{8EADA06A-A6AC-4896-AD78-FA0620838BDA}"/>
                </a:ext>
              </a:extLst>
            </p:cNvPr>
            <p:cNvSpPr/>
            <p:nvPr/>
          </p:nvSpPr>
          <p:spPr>
            <a:xfrm flipH="1">
              <a:off x="6298214" y="87360"/>
              <a:ext cx="5194795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ko-KR" sz="36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مصادر العقيدة الإسلامية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2" name="Rounded Rectangle 1032">
              <a:extLst>
                <a:ext uri="{FF2B5EF4-FFF2-40B4-BE49-F238E27FC236}">
                  <a16:creationId xmlns:a16="http://schemas.microsoft.com/office/drawing/2014/main" id="{DFA738D8-26FC-4A9A-AF4D-F2E1FE5E2607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3" name="Star: 24 Points 32">
              <a:extLst>
                <a:ext uri="{FF2B5EF4-FFF2-40B4-BE49-F238E27FC236}">
                  <a16:creationId xmlns:a16="http://schemas.microsoft.com/office/drawing/2014/main" id="{592C86EC-1FAF-4C3E-8923-32CCA67F9354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355F1-7BAB-4D81-A22B-EE268DFFE210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63E650B-D210-41BE-9356-0F60226000A8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D8FC9E7-9D18-40CA-B1B3-7348D43850D9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BF4346A9-F4DA-4DEC-8956-A86D08C08499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FA46419-2DF2-44A9-9B86-7A80A3CF4F79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45" name="Picture 3" descr="Picture 3">
                <a:extLst>
                  <a:ext uri="{FF2B5EF4-FFF2-40B4-BE49-F238E27FC236}">
                    <a16:creationId xmlns:a16="http://schemas.microsoft.com/office/drawing/2014/main" id="{5818D9F7-80A6-46E4-B47A-91516AF8D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3" name="Shadows.png" descr="Shadows.png">
              <a:extLst>
                <a:ext uri="{FF2B5EF4-FFF2-40B4-BE49-F238E27FC236}">
                  <a16:creationId xmlns:a16="http://schemas.microsoft.com/office/drawing/2014/main" id="{D3A9CAED-2773-40BC-8B7F-8F49EE2BB8D8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5097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1" grpId="0" animBg="1"/>
      <p:bldP spid="13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7AD3F53-A37C-402A-8D9A-7BFD03C407D7}"/>
              </a:ext>
            </a:extLst>
          </p:cNvPr>
          <p:cNvGrpSpPr/>
          <p:nvPr/>
        </p:nvGrpSpPr>
        <p:grpSpPr>
          <a:xfrm>
            <a:off x="1842869" y="4911631"/>
            <a:ext cx="8235054" cy="1239920"/>
            <a:chOff x="3457966" y="2098528"/>
            <a:chExt cx="5080724" cy="1678467"/>
          </a:xfrm>
        </p:grpSpPr>
        <p:grpSp>
          <p:nvGrpSpPr>
            <p:cNvPr id="35" name="Group">
              <a:extLst>
                <a:ext uri="{FF2B5EF4-FFF2-40B4-BE49-F238E27FC236}">
                  <a16:creationId xmlns:a16="http://schemas.microsoft.com/office/drawing/2014/main" id="{A7613273-BCE2-40A2-8D66-313325C86CFD}"/>
                </a:ext>
              </a:extLst>
            </p:cNvPr>
            <p:cNvGrpSpPr/>
            <p:nvPr/>
          </p:nvGrpSpPr>
          <p:grpSpPr>
            <a:xfrm rot="10800000">
              <a:off x="3457966" y="2098528"/>
              <a:ext cx="5080724" cy="1678467"/>
              <a:chOff x="0" y="73"/>
              <a:chExt cx="5080722" cy="1037435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BBFDB21F-E715-4969-BB1D-44EA11EF71F9}"/>
                  </a:ext>
                </a:extLst>
              </p:cNvPr>
              <p:cNvSpPr/>
              <p:nvPr/>
            </p:nvSpPr>
            <p:spPr>
              <a:xfrm rot="10800000">
                <a:off x="492959" y="18583"/>
                <a:ext cx="1170734" cy="990215"/>
              </a:xfrm>
              <a:prstGeom prst="rect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38" name="Rectangle">
                <a:extLst>
                  <a:ext uri="{FF2B5EF4-FFF2-40B4-BE49-F238E27FC236}">
                    <a16:creationId xmlns:a16="http://schemas.microsoft.com/office/drawing/2014/main" id="{A52B7F57-5659-40D2-9570-3A71F3C83C4F}"/>
                  </a:ext>
                </a:extLst>
              </p:cNvPr>
              <p:cNvSpPr/>
              <p:nvPr/>
            </p:nvSpPr>
            <p:spPr>
              <a:xfrm rot="8555894">
                <a:off x="724551" y="120993"/>
                <a:ext cx="415623" cy="82425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39" name="Triangle">
                <a:extLst>
                  <a:ext uri="{FF2B5EF4-FFF2-40B4-BE49-F238E27FC236}">
                    <a16:creationId xmlns:a16="http://schemas.microsoft.com/office/drawing/2014/main" id="{B3EAC03B-851F-43CA-9A86-DDB08DFB95B2}"/>
                  </a:ext>
                </a:extLst>
              </p:cNvPr>
              <p:cNvSpPr/>
              <p:nvPr/>
            </p:nvSpPr>
            <p:spPr>
              <a:xfrm rot="10800000">
                <a:off x="48789" y="517181"/>
                <a:ext cx="1009255" cy="49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3E56A805-0BA2-4176-B8B7-D120612297B7}"/>
                  </a:ext>
                </a:extLst>
              </p:cNvPr>
              <p:cNvSpPr/>
              <p:nvPr/>
            </p:nvSpPr>
            <p:spPr>
              <a:xfrm rot="10800000">
                <a:off x="407265" y="8896"/>
                <a:ext cx="4673457" cy="102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6405" y="21600"/>
                    </a:lnTo>
                    <a:lnTo>
                      <a:pt x="0" y="2146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296870E7-7ECA-461D-9806-2EBA35C779AA}"/>
                  </a:ext>
                </a:extLst>
              </p:cNvPr>
              <p:cNvSpPr/>
              <p:nvPr/>
            </p:nvSpPr>
            <p:spPr>
              <a:xfrm>
                <a:off x="0" y="73"/>
                <a:ext cx="1304064" cy="103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6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5EC0B2E8-1C01-457A-9949-645E6F29D519}"/>
                </a:ext>
              </a:extLst>
            </p:cNvPr>
            <p:cNvSpPr txBox="1"/>
            <p:nvPr/>
          </p:nvSpPr>
          <p:spPr>
            <a:xfrm>
              <a:off x="7823175" y="2953394"/>
              <a:ext cx="666726" cy="7082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rial Rounded MT Bold"/>
                </a:rPr>
                <a:t>السؤال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rial Rounded MT Bold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1DCED09-C15D-41AC-9317-2CB9F8D44ED3}"/>
              </a:ext>
            </a:extLst>
          </p:cNvPr>
          <p:cNvSpPr/>
          <p:nvPr/>
        </p:nvSpPr>
        <p:spPr>
          <a:xfrm>
            <a:off x="1903948" y="4873395"/>
            <a:ext cx="6096000" cy="1217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في الشريحة ال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لية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من العبارات المُوَضِّحة لكل خاصية من خصائص العقيدة الإسلامية، صن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فها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بحسب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الجدول التالي.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AA4716-C995-472F-BFC3-FC9DA86E9F0B}"/>
              </a:ext>
            </a:extLst>
          </p:cNvPr>
          <p:cNvGrpSpPr/>
          <p:nvPr/>
        </p:nvGrpSpPr>
        <p:grpSpPr>
          <a:xfrm>
            <a:off x="6715592" y="163225"/>
            <a:ext cx="5056715" cy="792820"/>
            <a:chOff x="6388539" y="76055"/>
            <a:chExt cx="5056715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1" name="Rounded Rectangle 1032">
              <a:extLst>
                <a:ext uri="{FF2B5EF4-FFF2-40B4-BE49-F238E27FC236}">
                  <a16:creationId xmlns:a16="http://schemas.microsoft.com/office/drawing/2014/main" id="{9CF8230D-4AA8-4990-977F-CE8CEF8F8031}"/>
                </a:ext>
              </a:extLst>
            </p:cNvPr>
            <p:cNvSpPr/>
            <p:nvPr/>
          </p:nvSpPr>
          <p:spPr>
            <a:xfrm flipH="1">
              <a:off x="6388539" y="87360"/>
              <a:ext cx="5056715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خصائص العقيدة الإسلامية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2" name="Rounded Rectangle 1032">
              <a:extLst>
                <a:ext uri="{FF2B5EF4-FFF2-40B4-BE49-F238E27FC236}">
                  <a16:creationId xmlns:a16="http://schemas.microsoft.com/office/drawing/2014/main" id="{96FAFFE6-5B7D-4F94-A908-8ADED39E46EB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3" name="Star: 24 Points 52">
              <a:extLst>
                <a:ext uri="{FF2B5EF4-FFF2-40B4-BE49-F238E27FC236}">
                  <a16:creationId xmlns:a16="http://schemas.microsoft.com/office/drawing/2014/main" id="{61CE35DB-2E62-49A5-ABC7-5F7D65BD271E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4" name="Star: 24 Points 53">
            <a:extLst>
              <a:ext uri="{FF2B5EF4-FFF2-40B4-BE49-F238E27FC236}">
                <a16:creationId xmlns:a16="http://schemas.microsoft.com/office/drawing/2014/main" id="{34AB1F07-E686-452A-81B5-F1EC1787739F}"/>
              </a:ext>
            </a:extLst>
          </p:cNvPr>
          <p:cNvSpPr/>
          <p:nvPr/>
        </p:nvSpPr>
        <p:spPr>
          <a:xfrm>
            <a:off x="3485103" y="268568"/>
            <a:ext cx="2860079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A35DA5-40BE-4A92-B270-4E3C6DF29EDC}"/>
              </a:ext>
            </a:extLst>
          </p:cNvPr>
          <p:cNvGrpSpPr/>
          <p:nvPr/>
        </p:nvGrpSpPr>
        <p:grpSpPr>
          <a:xfrm>
            <a:off x="1294227" y="1400929"/>
            <a:ext cx="9917723" cy="3324974"/>
            <a:chOff x="776733" y="2098358"/>
            <a:chExt cx="10525423" cy="2569933"/>
          </a:xfrm>
        </p:grpSpPr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B4070787-E80F-4A69-8577-D776D2EF901B}"/>
                </a:ext>
              </a:extLst>
            </p:cNvPr>
            <p:cNvSpPr/>
            <p:nvPr/>
          </p:nvSpPr>
          <p:spPr>
            <a:xfrm>
              <a:off x="7953357" y="2098358"/>
              <a:ext cx="3017151" cy="116364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7" name="Parallelogram 67">
              <a:extLst>
                <a:ext uri="{FF2B5EF4-FFF2-40B4-BE49-F238E27FC236}">
                  <a16:creationId xmlns:a16="http://schemas.microsoft.com/office/drawing/2014/main" id="{5CD8353E-B513-4F10-990D-8A562078D7E0}"/>
                </a:ext>
              </a:extLst>
            </p:cNvPr>
            <p:cNvSpPr/>
            <p:nvPr/>
          </p:nvSpPr>
          <p:spPr>
            <a:xfrm>
              <a:off x="776733" y="2380350"/>
              <a:ext cx="10525423" cy="2047659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Parallelogram 39">
              <a:extLst>
                <a:ext uri="{FF2B5EF4-FFF2-40B4-BE49-F238E27FC236}">
                  <a16:creationId xmlns:a16="http://schemas.microsoft.com/office/drawing/2014/main" id="{7062CA95-B95A-4E79-B412-FBC39ACB4BFF}"/>
                </a:ext>
              </a:extLst>
            </p:cNvPr>
            <p:cNvSpPr/>
            <p:nvPr/>
          </p:nvSpPr>
          <p:spPr>
            <a:xfrm>
              <a:off x="7273732" y="3272403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9" name="Parallelogram 39">
              <a:extLst>
                <a:ext uri="{FF2B5EF4-FFF2-40B4-BE49-F238E27FC236}">
                  <a16:creationId xmlns:a16="http://schemas.microsoft.com/office/drawing/2014/main" id="{92521FD5-29E6-4DDC-8C63-06024F7994B1}"/>
                </a:ext>
              </a:extLst>
            </p:cNvPr>
            <p:cNvSpPr/>
            <p:nvPr/>
          </p:nvSpPr>
          <p:spPr>
            <a:xfrm rot="10800000">
              <a:off x="782727" y="2142477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333F692-9355-429A-882A-704CBCC543EE}"/>
              </a:ext>
            </a:extLst>
          </p:cNvPr>
          <p:cNvSpPr/>
          <p:nvPr/>
        </p:nvSpPr>
        <p:spPr>
          <a:xfrm>
            <a:off x="2196063" y="2120522"/>
            <a:ext cx="7994186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لقد اختار الله تعالى لعباده دين الإسلام الذي أساسه عقيدة لم يختلف مضمونها منذ بعثة آدم عليه الصلاة والسلام،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والتي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تُعَرِّف الإنسانَ بربه، وتبي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وظيفته في الحياة، فتحقق له حياة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سعيدة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متوازنة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لما تمتاز به من خصائص تصد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العقول، وتطمئن إليها القلوب.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أبرزهذه الخصائص ما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يأتي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SA" sz="2400" b="1" dirty="0">
                <a:solidFill>
                  <a:srgbClr val="ED7D31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الربانية      - اليسر     - الثبات     - الإيجابية        - التوازن.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8182B22-7B38-47AD-BEA9-21A70D2CE937}"/>
              </a:ext>
            </a:extLst>
          </p:cNvPr>
          <p:cNvGrpSpPr/>
          <p:nvPr/>
        </p:nvGrpSpPr>
        <p:grpSpPr>
          <a:xfrm>
            <a:off x="0" y="47689"/>
            <a:ext cx="3462724" cy="901426"/>
            <a:chOff x="0" y="166292"/>
            <a:chExt cx="2410547" cy="9014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23E4E44-7120-45AE-9EAC-83060532EF42}"/>
                </a:ext>
              </a:extLst>
            </p:cNvPr>
            <p:cNvGrpSpPr/>
            <p:nvPr/>
          </p:nvGrpSpPr>
          <p:grpSpPr>
            <a:xfrm>
              <a:off x="0" y="166292"/>
              <a:ext cx="2243586" cy="606432"/>
              <a:chOff x="27853" y="21"/>
              <a:chExt cx="2243586" cy="60643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B766668-F157-4FE9-9F5B-4EFE8765313C}"/>
                  </a:ext>
                </a:extLst>
              </p:cNvPr>
              <p:cNvGrpSpPr/>
              <p:nvPr/>
            </p:nvGrpSpPr>
            <p:grpSpPr>
              <a:xfrm>
                <a:off x="258564" y="21"/>
                <a:ext cx="2012875" cy="606432"/>
                <a:chOff x="258564" y="21"/>
                <a:chExt cx="2012875" cy="606432"/>
              </a:xfrm>
            </p:grpSpPr>
            <p:sp>
              <p:nvSpPr>
                <p:cNvPr id="68" name="Freeform 6">
                  <a:extLst>
                    <a:ext uri="{FF2B5EF4-FFF2-40B4-BE49-F238E27FC236}">
                      <a16:creationId xmlns:a16="http://schemas.microsoft.com/office/drawing/2014/main" id="{5BF3B998-7D9C-4157-8367-A011D22350ED}"/>
                    </a:ext>
                  </a:extLst>
                </p:cNvPr>
                <p:cNvSpPr/>
                <p:nvPr/>
              </p:nvSpPr>
              <p:spPr>
                <a:xfrm>
                  <a:off x="282621" y="21"/>
                  <a:ext cx="1988818" cy="606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" y="0"/>
                      </a:moveTo>
                      <a:lnTo>
                        <a:pt x="21600" y="0"/>
                      </a:lnTo>
                      <a:lnTo>
                        <a:pt x="21600" y="10412"/>
                      </a:lnTo>
                      <a:cubicBezTo>
                        <a:pt x="21600" y="16591"/>
                        <a:pt x="18359" y="21600"/>
                        <a:pt x="14360" y="21600"/>
                      </a:cubicBezTo>
                      <a:lnTo>
                        <a:pt x="0" y="21600"/>
                      </a:lnTo>
                      <a:lnTo>
                        <a:pt x="0" y="9920"/>
                      </a:lnTo>
                      <a:cubicBezTo>
                        <a:pt x="0" y="6444"/>
                        <a:pt x="19" y="2949"/>
                        <a:pt x="13" y="69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63500">
                  <a:solidFill>
                    <a:srgbClr val="FFFFFF"/>
                  </a:solidFill>
                  <a:miter/>
                </a:ln>
              </p:spPr>
              <p:txBody>
                <a:bodyPr lIns="45719" rIns="45719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DB87D93-2695-499F-B9B7-8985886A1686}"/>
                    </a:ext>
                  </a:extLst>
                </p:cNvPr>
                <p:cNvSpPr/>
                <p:nvPr/>
              </p:nvSpPr>
              <p:spPr>
                <a:xfrm>
                  <a:off x="258564" y="21678"/>
                  <a:ext cx="19018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العقيدة الإسلامية</a:t>
                  </a:r>
                </a:p>
                <a:p>
                  <a:pPr algn="ctr" rtl="1"/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دراسات في العقيدة الإسلامية (</a:t>
                  </a:r>
                  <a:r>
                    <a:rPr lang="ar-SA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دين 101</a:t>
                  </a:r>
                  <a:r>
                    <a:rPr lang="ar-BH" sz="16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)</a:t>
                  </a:r>
                  <a:endParaRPr lang="en-US" sz="16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pic>
            <p:nvPicPr>
              <p:cNvPr id="67" name="Picture 3" descr="Picture 3">
                <a:extLst>
                  <a:ext uri="{FF2B5EF4-FFF2-40B4-BE49-F238E27FC236}">
                    <a16:creationId xmlns:a16="http://schemas.microsoft.com/office/drawing/2014/main" id="{A223F3E7-8577-4D3C-9151-1FED91682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-68724" y="140348"/>
                <a:ext cx="495780" cy="302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5" name="Shadows.png" descr="Shadows.png">
              <a:extLst>
                <a:ext uri="{FF2B5EF4-FFF2-40B4-BE49-F238E27FC236}">
                  <a16:creationId xmlns:a16="http://schemas.microsoft.com/office/drawing/2014/main" id="{2D24F230-3887-4512-9D59-4CBCEDBED1B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alphaModFix amt="65355"/>
            </a:blip>
            <a:srcRect l="13422" t="23948" r="9466"/>
            <a:stretch>
              <a:fillRect/>
            </a:stretch>
          </p:blipFill>
          <p:spPr>
            <a:xfrm>
              <a:off x="729804" y="844371"/>
              <a:ext cx="1680743" cy="22334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23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درس الحوا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2846">
              <a:srgbClr val="FF3847"/>
            </a:gs>
            <a:gs pos="63342">
              <a:srgbClr val="FF7D25"/>
            </a:gs>
            <a:gs pos="100000">
              <a:srgbClr val="FFC203"/>
            </a:gs>
          </a:gsLst>
          <a:lin ang="2089255" scaled="0"/>
        </a:gra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3975" cap="flat">
          <a:solidFill>
            <a:srgbClr val="FECC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10967</TotalTime>
  <Words>2003</Words>
  <Application>Microsoft Office PowerPoint</Application>
  <PresentationFormat>Widescreen</PresentationFormat>
  <Paragraphs>258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</vt:lpstr>
      <vt:lpstr>Calibri</vt:lpstr>
      <vt:lpstr>Calibri Light</vt:lpstr>
      <vt:lpstr>Noto Naskh Arabic UI</vt:lpstr>
      <vt:lpstr>Sakkal Majalla</vt:lpstr>
      <vt:lpstr>Office Theme</vt:lpstr>
      <vt:lpstr>درس الحوار</vt:lpstr>
      <vt:lpstr>tinyPPT.com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Dell</cp:lastModifiedBy>
  <cp:revision>215</cp:revision>
  <dcterms:created xsi:type="dcterms:W3CDTF">2020-03-04T10:47:58Z</dcterms:created>
  <dcterms:modified xsi:type="dcterms:W3CDTF">2020-09-17T08:57:33Z</dcterms:modified>
</cp:coreProperties>
</file>