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0" r:id="rId2"/>
    <p:sldId id="274" r:id="rId3"/>
    <p:sldId id="268" r:id="rId4"/>
    <p:sldId id="266" r:id="rId5"/>
    <p:sldId id="276" r:id="rId6"/>
    <p:sldId id="275" r:id="rId7"/>
    <p:sldId id="286" r:id="rId8"/>
    <p:sldId id="285" r:id="rId9"/>
    <p:sldId id="282" r:id="rId10"/>
    <p:sldId id="283" r:id="rId11"/>
    <p:sldId id="271" r:id="rId12"/>
    <p:sldId id="261" r:id="rId13"/>
    <p:sldId id="273" r:id="rId14"/>
    <p:sldId id="284" r:id="rId15"/>
    <p:sldId id="278" r:id="rId16"/>
    <p:sldId id="280" r:id="rId17"/>
  </p:sldIdLst>
  <p:sldSz cx="12192000" cy="6858000"/>
  <p:notesSz cx="6858000" cy="9144000"/>
  <p:defaultTextStyle>
    <a:defPPr>
      <a:defRPr lang="en-US"/>
    </a:defPPr>
    <a:lvl1pPr algn="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CCFFFF"/>
    <a:srgbClr val="FF9900"/>
    <a:srgbClr val="FFFF66"/>
    <a:srgbClr val="CC66FF"/>
    <a:srgbClr val="FFCCCC"/>
    <a:srgbClr val="9966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autoAdjust="0"/>
  </p:normalViewPr>
  <p:slideViewPr>
    <p:cSldViewPr snapToGrid="0">
      <p:cViewPr varScale="1">
        <p:scale>
          <a:sx n="65" d="100"/>
          <a:sy n="65" d="100"/>
        </p:scale>
        <p:origin x="66" y="2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rtl="0" fontAlgn="auto">
              <a:spcBef>
                <a:spcPts val="0"/>
              </a:spcBef>
              <a:spcAft>
                <a:spcPts val="0"/>
              </a:spcAft>
              <a:defRPr sz="1200">
                <a:latin typeface="+mn-lt"/>
                <a:cs typeface="+mn-cs"/>
              </a:defRPr>
            </a:lvl1pPr>
          </a:lstStyle>
          <a:p>
            <a:pPr>
              <a:defRPr/>
            </a:pPr>
            <a:endParaRPr lang="ar-BH"/>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rtl="0" fontAlgn="auto">
              <a:spcBef>
                <a:spcPts val="0"/>
              </a:spcBef>
              <a:spcAft>
                <a:spcPts val="0"/>
              </a:spcAft>
              <a:defRPr sz="1200">
                <a:latin typeface="+mn-lt"/>
                <a:cs typeface="+mn-cs"/>
              </a:defRPr>
            </a:lvl1pPr>
          </a:lstStyle>
          <a:p>
            <a:pPr>
              <a:defRPr/>
            </a:pPr>
            <a:fld id="{0497D7A6-0D41-48C8-BC44-BAE48272F387}" type="datetimeFigureOut">
              <a:rPr lang="ar-BH"/>
              <a:pPr>
                <a:defRPr/>
              </a:pPr>
              <a:t>08/08/1441</a:t>
            </a:fld>
            <a:endParaRPr lang="ar-BH"/>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1" anchor="ctr"/>
          <a:lstStyle/>
          <a:p>
            <a:pPr lvl="0"/>
            <a:endParaRPr lang="ar-BH"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rtl="0" fontAlgn="auto">
              <a:spcBef>
                <a:spcPts val="0"/>
              </a:spcBef>
              <a:spcAft>
                <a:spcPts val="0"/>
              </a:spcAft>
              <a:defRPr sz="1200">
                <a:latin typeface="+mn-lt"/>
                <a:cs typeface="+mn-cs"/>
              </a:defRPr>
            </a:lvl1pPr>
          </a:lstStyle>
          <a:p>
            <a:pPr>
              <a:defRPr/>
            </a:pPr>
            <a:endParaRPr lang="ar-BH"/>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wrap="square" lIns="91440" tIns="45720" rIns="91440" bIns="45720" numCol="1" anchor="b" anchorCtr="0" compatLnSpc="1">
            <a:prstTxWarp prst="textNoShape">
              <a:avLst/>
            </a:prstTxWarp>
          </a:bodyPr>
          <a:lstStyle>
            <a:lvl1pPr algn="l" rtl="0">
              <a:defRPr sz="1200">
                <a:latin typeface="Calibri" panose="020F0502020204030204" pitchFamily="34" charset="0"/>
              </a:defRPr>
            </a:lvl1pPr>
          </a:lstStyle>
          <a:p>
            <a:fld id="{3F2960EC-E282-4C72-A334-2B08B9C6D20E}" type="slidenum">
              <a:rPr lang="ar-BH" altLang="en-US"/>
              <a:pPr/>
              <a:t>‹#›</a:t>
            </a:fld>
            <a:endParaRPr lang="ar-BH" altLang="en-US"/>
          </a:p>
        </p:txBody>
      </p:sp>
    </p:spTree>
    <p:extLst>
      <p:ext uri="{BB962C8B-B14F-4D97-AF65-F5344CB8AC3E}">
        <p14:creationId xmlns:p14="http://schemas.microsoft.com/office/powerpoint/2010/main" val="1437485746"/>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1307DEB-728A-4A84-8AC5-78F5C7C289A1}" type="datetimeFigureOut">
              <a:rPr lang="en-US"/>
              <a:pPr>
                <a:defRPr/>
              </a:pPr>
              <a:t>4/1/2020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BEB3A5B-8A9B-4929-85A6-31EB88EFC500}" type="slidenum">
              <a:rPr lang="en-US" altLang="en-US"/>
              <a:pPr/>
              <a:t>‹#›</a:t>
            </a:fld>
            <a:endParaRPr lang="en-US" altLang="en-US"/>
          </a:p>
        </p:txBody>
      </p:sp>
    </p:spTree>
    <p:extLst>
      <p:ext uri="{BB962C8B-B14F-4D97-AF65-F5344CB8AC3E}">
        <p14:creationId xmlns:p14="http://schemas.microsoft.com/office/powerpoint/2010/main" val="2272666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FC8446-E0B7-4A7A-B072-E5B5829A2198}" type="datetimeFigureOut">
              <a:rPr lang="en-US"/>
              <a:pPr>
                <a:defRPr/>
              </a:pPr>
              <a:t>4/1/2020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34C1918-2772-4D9D-B9C7-713C47FD76D4}" type="slidenum">
              <a:rPr lang="en-US" altLang="en-US"/>
              <a:pPr/>
              <a:t>‹#›</a:t>
            </a:fld>
            <a:endParaRPr lang="en-US" altLang="en-US"/>
          </a:p>
        </p:txBody>
      </p:sp>
    </p:spTree>
    <p:extLst>
      <p:ext uri="{BB962C8B-B14F-4D97-AF65-F5344CB8AC3E}">
        <p14:creationId xmlns:p14="http://schemas.microsoft.com/office/powerpoint/2010/main" val="4217167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1B78D23-CF22-4224-8139-84CF3FD5F4C9}" type="datetimeFigureOut">
              <a:rPr lang="en-US"/>
              <a:pPr>
                <a:defRPr/>
              </a:pPr>
              <a:t>4/1/2020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2595AC6-1F9E-419D-A518-67EA9DF835EB}" type="slidenum">
              <a:rPr lang="en-US" altLang="en-US"/>
              <a:pPr/>
              <a:t>‹#›</a:t>
            </a:fld>
            <a:endParaRPr lang="en-US" altLang="en-US"/>
          </a:p>
        </p:txBody>
      </p:sp>
    </p:spTree>
    <p:extLst>
      <p:ext uri="{BB962C8B-B14F-4D97-AF65-F5344CB8AC3E}">
        <p14:creationId xmlns:p14="http://schemas.microsoft.com/office/powerpoint/2010/main" val="1790058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13A3489-063D-4AC4-AA7C-B8F45C88A24E}" type="datetimeFigureOut">
              <a:rPr lang="en-US"/>
              <a:pPr>
                <a:defRPr/>
              </a:pPr>
              <a:t>4/1/2020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D47D0D3-774A-4982-92DB-88B8DBAA56B8}" type="slidenum">
              <a:rPr lang="en-US" altLang="en-US"/>
              <a:pPr/>
              <a:t>‹#›</a:t>
            </a:fld>
            <a:endParaRPr lang="en-US" altLang="en-US"/>
          </a:p>
        </p:txBody>
      </p:sp>
    </p:spTree>
    <p:extLst>
      <p:ext uri="{BB962C8B-B14F-4D97-AF65-F5344CB8AC3E}">
        <p14:creationId xmlns:p14="http://schemas.microsoft.com/office/powerpoint/2010/main" val="4130850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489B020-85C0-45D4-84BB-233FEE1B388F}" type="datetimeFigureOut">
              <a:rPr lang="en-US"/>
              <a:pPr>
                <a:defRPr/>
              </a:pPr>
              <a:t>4/1/2020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2604C05-F676-4A63-96E3-474372F4E823}" type="slidenum">
              <a:rPr lang="en-US" altLang="en-US"/>
              <a:pPr/>
              <a:t>‹#›</a:t>
            </a:fld>
            <a:endParaRPr lang="en-US" altLang="en-US"/>
          </a:p>
        </p:txBody>
      </p:sp>
    </p:spTree>
    <p:extLst>
      <p:ext uri="{BB962C8B-B14F-4D97-AF65-F5344CB8AC3E}">
        <p14:creationId xmlns:p14="http://schemas.microsoft.com/office/powerpoint/2010/main" val="2842335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4BE780E-8EF6-4D9A-B9C3-4BC5C4C61F96}" type="datetimeFigureOut">
              <a:rPr lang="en-US"/>
              <a:pPr>
                <a:defRPr/>
              </a:pPr>
              <a:t>4/1/2020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C092EED-2590-4B76-BA94-0030732E86FC}" type="slidenum">
              <a:rPr lang="en-US" altLang="en-US"/>
              <a:pPr/>
              <a:t>‹#›</a:t>
            </a:fld>
            <a:endParaRPr lang="en-US" altLang="en-US"/>
          </a:p>
        </p:txBody>
      </p:sp>
    </p:spTree>
    <p:extLst>
      <p:ext uri="{BB962C8B-B14F-4D97-AF65-F5344CB8AC3E}">
        <p14:creationId xmlns:p14="http://schemas.microsoft.com/office/powerpoint/2010/main" val="4274606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9F063BA-53A0-45BF-8A6E-583E02970620}" type="datetimeFigureOut">
              <a:rPr lang="en-US"/>
              <a:pPr>
                <a:defRPr/>
              </a:pPr>
              <a:t>4/1/2020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B4725CD-5C93-45D2-8CE2-CC7C2DC828B7}" type="slidenum">
              <a:rPr lang="en-US" altLang="en-US"/>
              <a:pPr/>
              <a:t>‹#›</a:t>
            </a:fld>
            <a:endParaRPr lang="en-US" altLang="en-US"/>
          </a:p>
        </p:txBody>
      </p:sp>
    </p:spTree>
    <p:extLst>
      <p:ext uri="{BB962C8B-B14F-4D97-AF65-F5344CB8AC3E}">
        <p14:creationId xmlns:p14="http://schemas.microsoft.com/office/powerpoint/2010/main" val="106469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A853F9F-64C7-46F7-945B-DE8BFCE0719B}" type="datetimeFigureOut">
              <a:rPr lang="en-US"/>
              <a:pPr>
                <a:defRPr/>
              </a:pPr>
              <a:t>4/1/2020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2761467C-EA27-4CD0-B4F6-7C5D8AD417A6}" type="slidenum">
              <a:rPr lang="en-US" altLang="en-US"/>
              <a:pPr/>
              <a:t>‹#›</a:t>
            </a:fld>
            <a:endParaRPr lang="en-US" altLang="en-US"/>
          </a:p>
        </p:txBody>
      </p:sp>
    </p:spTree>
    <p:extLst>
      <p:ext uri="{BB962C8B-B14F-4D97-AF65-F5344CB8AC3E}">
        <p14:creationId xmlns:p14="http://schemas.microsoft.com/office/powerpoint/2010/main" val="1902993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4962306-2897-470B-984D-8FC8481F7BAF}" type="datetimeFigureOut">
              <a:rPr lang="en-US"/>
              <a:pPr>
                <a:defRPr/>
              </a:pPr>
              <a:t>4/1/2020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9C68ED5D-3C98-4D4B-B150-9CCACDE1DA1B}" type="slidenum">
              <a:rPr lang="en-US" altLang="en-US"/>
              <a:pPr/>
              <a:t>‹#›</a:t>
            </a:fld>
            <a:endParaRPr lang="en-US" altLang="en-US"/>
          </a:p>
        </p:txBody>
      </p:sp>
    </p:spTree>
    <p:extLst>
      <p:ext uri="{BB962C8B-B14F-4D97-AF65-F5344CB8AC3E}">
        <p14:creationId xmlns:p14="http://schemas.microsoft.com/office/powerpoint/2010/main" val="3268815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F7D9194-53C8-43C9-94D4-8385DA276481}" type="datetimeFigureOut">
              <a:rPr lang="en-US"/>
              <a:pPr>
                <a:defRPr/>
              </a:pPr>
              <a:t>4/1/2020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B95A201-7766-4A85-A5C7-DC1E51FFA64E}" type="slidenum">
              <a:rPr lang="en-US" altLang="en-US"/>
              <a:pPr/>
              <a:t>‹#›</a:t>
            </a:fld>
            <a:endParaRPr lang="en-US" altLang="en-US"/>
          </a:p>
        </p:txBody>
      </p:sp>
    </p:spTree>
    <p:extLst>
      <p:ext uri="{BB962C8B-B14F-4D97-AF65-F5344CB8AC3E}">
        <p14:creationId xmlns:p14="http://schemas.microsoft.com/office/powerpoint/2010/main" val="2333085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14A1243-9983-436D-88E6-72107606E676}" type="datetimeFigureOut">
              <a:rPr lang="en-US"/>
              <a:pPr>
                <a:defRPr/>
              </a:pPr>
              <a:t>4/1/2020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FBAE675-45D3-4C7D-951F-4C3DE921276E}" type="slidenum">
              <a:rPr lang="en-US" altLang="en-US"/>
              <a:pPr/>
              <a:t>‹#›</a:t>
            </a:fld>
            <a:endParaRPr lang="en-US" altLang="en-US"/>
          </a:p>
        </p:txBody>
      </p:sp>
    </p:spTree>
    <p:extLst>
      <p:ext uri="{BB962C8B-B14F-4D97-AF65-F5344CB8AC3E}">
        <p14:creationId xmlns:p14="http://schemas.microsoft.com/office/powerpoint/2010/main" val="925436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rtl="0" fontAlgn="auto">
              <a:spcBef>
                <a:spcPts val="0"/>
              </a:spcBef>
              <a:spcAft>
                <a:spcPts val="0"/>
              </a:spcAft>
              <a:defRPr sz="1200">
                <a:solidFill>
                  <a:schemeClr val="tx1">
                    <a:tint val="75000"/>
                  </a:schemeClr>
                </a:solidFill>
                <a:latin typeface="+mn-lt"/>
                <a:cs typeface="+mn-cs"/>
              </a:defRPr>
            </a:lvl1pPr>
          </a:lstStyle>
          <a:p>
            <a:pPr>
              <a:defRPr/>
            </a:pPr>
            <a:fld id="{4E8BE368-5559-4EA8-B3DC-525D56E64132}" type="datetimeFigureOut">
              <a:rPr lang="en-US"/>
              <a:pPr>
                <a:defRPr/>
              </a:pPr>
              <a:t>4/1/2020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rtl="0"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rtl="0">
              <a:defRPr sz="1200">
                <a:solidFill>
                  <a:srgbClr val="898989"/>
                </a:solidFill>
                <a:latin typeface="Calibri" panose="020F0502020204030204" pitchFamily="34" charset="0"/>
              </a:defRPr>
            </a:lvl1pPr>
          </a:lstStyle>
          <a:p>
            <a:fld id="{E58B7AEA-BC7B-4C34-AD0E-A99A332BCF9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6723" t="25076" r="6723" b="21638"/>
          <a:stretch>
            <a:fillRect/>
          </a:stretch>
        </p:blipFill>
        <p:spPr bwMode="auto">
          <a:xfrm>
            <a:off x="2336800" y="858838"/>
            <a:ext cx="7637463"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1"/>
          <p:cNvSpPr txBox="1">
            <a:spLocks noChangeArrowheads="1"/>
          </p:cNvSpPr>
          <p:nvPr/>
        </p:nvSpPr>
        <p:spPr bwMode="auto">
          <a:xfrm>
            <a:off x="1360488" y="2535238"/>
            <a:ext cx="9448800"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0" eaLnBrk="1" hangingPunct="1">
              <a:lnSpc>
                <a:spcPct val="150000"/>
              </a:lnSpc>
            </a:pPr>
            <a:r>
              <a:rPr lang="en-US" altLang="en-US" sz="5400" b="1">
                <a:latin typeface="Century Gothic" panose="020B0502020202020204" pitchFamily="34" charset="0"/>
              </a:rPr>
              <a:t>Third Intermediate</a:t>
            </a:r>
          </a:p>
          <a:p>
            <a:pPr algn="ctr" rtl="0" eaLnBrk="1" hangingPunct="1">
              <a:lnSpc>
                <a:spcPct val="150000"/>
              </a:lnSpc>
            </a:pPr>
            <a:r>
              <a:rPr lang="en-US" altLang="en-US" sz="4800" b="1">
                <a:latin typeface="Century Gothic" panose="020B0502020202020204" pitchFamily="34" charset="0"/>
              </a:rPr>
              <a:t>Up stream3</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p:transition advTm="51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2813" y="827088"/>
            <a:ext cx="10817225" cy="585787"/>
          </a:xfrm>
          <a:prstGeom prst="rect">
            <a:avLst/>
          </a:prstGeom>
        </p:spPr>
        <p:txBody>
          <a:bodyPr>
            <a:spAutoFit/>
          </a:bodyPr>
          <a:lstStyle/>
          <a:p>
            <a:pPr algn="l" fontAlgn="auto">
              <a:spcBef>
                <a:spcPts val="0"/>
              </a:spcBef>
              <a:spcAft>
                <a:spcPts val="0"/>
              </a:spcAft>
              <a:defRPr/>
            </a:pPr>
            <a:r>
              <a:rPr lang="en-US" sz="3200" b="1" dirty="0">
                <a:solidFill>
                  <a:srgbClr val="FF0000"/>
                </a:solidFill>
                <a:latin typeface="Century Gothic" panose="020B0502020202020204" pitchFamily="34" charset="0"/>
                <a:cs typeface="+mn-cs"/>
              </a:rPr>
              <a:t>Write sentences using the three forms of past tense. </a:t>
            </a:r>
            <a:endParaRPr lang="ar-BH" sz="2400" dirty="0">
              <a:solidFill>
                <a:srgbClr val="FF0000"/>
              </a:solidFill>
              <a:latin typeface="Century Gothic" panose="020B0502020202020204" pitchFamily="34" charset="0"/>
              <a:cs typeface="+mn-cs"/>
            </a:endParaRPr>
          </a:p>
        </p:txBody>
      </p:sp>
      <p:sp>
        <p:nvSpPr>
          <p:cNvPr id="3" name="Rectangle 123"/>
          <p:cNvSpPr>
            <a:spLocks noChangeArrowheads="1"/>
          </p:cNvSpPr>
          <p:nvPr/>
        </p:nvSpPr>
        <p:spPr bwMode="auto">
          <a:xfrm>
            <a:off x="228600" y="193675"/>
            <a:ext cx="1211263" cy="488950"/>
          </a:xfrm>
          <a:prstGeom prst="rect">
            <a:avLst/>
          </a:prstGeom>
          <a:solidFill>
            <a:srgbClr val="66CC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3200" b="1"/>
              <a:t>3:00</a:t>
            </a:r>
          </a:p>
        </p:txBody>
      </p:sp>
      <p:sp>
        <p:nvSpPr>
          <p:cNvPr id="4" name="TextBox 3"/>
          <p:cNvSpPr txBox="1">
            <a:spLocks noChangeArrowheads="1"/>
          </p:cNvSpPr>
          <p:nvPr/>
        </p:nvSpPr>
        <p:spPr bwMode="auto">
          <a:xfrm>
            <a:off x="1289050" y="2068513"/>
            <a:ext cx="9623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sz="2800" b="1">
                <a:latin typeface="Century Gothic" panose="020B0502020202020204" pitchFamily="34" charset="0"/>
              </a:rPr>
              <a:t>1. My sister saw a nice film, it was the same story of a book I had read.  </a:t>
            </a:r>
            <a:endParaRPr lang="ar-BH" altLang="en-US" sz="2800" b="1">
              <a:latin typeface="Century Gothic" panose="020B0502020202020204" pitchFamily="34" charset="0"/>
            </a:endParaRPr>
          </a:p>
        </p:txBody>
      </p:sp>
      <p:sp>
        <p:nvSpPr>
          <p:cNvPr id="5" name="TextBox 4"/>
          <p:cNvSpPr txBox="1">
            <a:spLocks noChangeArrowheads="1"/>
          </p:cNvSpPr>
          <p:nvPr/>
        </p:nvSpPr>
        <p:spPr bwMode="auto">
          <a:xfrm>
            <a:off x="1366838" y="3330575"/>
            <a:ext cx="96234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sz="2800" b="1">
                <a:latin typeface="Century Gothic" panose="020B0502020202020204" pitchFamily="34" charset="0"/>
              </a:rPr>
              <a:t>2. As they were playing basketball one of the player fell down and was badly hurt. </a:t>
            </a:r>
            <a:endParaRPr lang="ar-BH" altLang="en-US" sz="2800" b="1">
              <a:latin typeface="Century Gothic" panose="020B0502020202020204" pitchFamily="34" charset="0"/>
            </a:endParaRPr>
          </a:p>
        </p:txBody>
      </p:sp>
      <p:sp>
        <p:nvSpPr>
          <p:cNvPr id="6" name="Minus 5"/>
          <p:cNvSpPr/>
          <p:nvPr/>
        </p:nvSpPr>
        <p:spPr>
          <a:xfrm>
            <a:off x="2244725" y="2898775"/>
            <a:ext cx="2300288" cy="88900"/>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dirty="0"/>
          </a:p>
        </p:txBody>
      </p:sp>
      <p:sp>
        <p:nvSpPr>
          <p:cNvPr id="7" name="Minus 6"/>
          <p:cNvSpPr/>
          <p:nvPr/>
        </p:nvSpPr>
        <p:spPr>
          <a:xfrm>
            <a:off x="3173413" y="2493963"/>
            <a:ext cx="971550" cy="88900"/>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dirty="0"/>
          </a:p>
        </p:txBody>
      </p:sp>
      <p:sp>
        <p:nvSpPr>
          <p:cNvPr id="8" name="Minus 7"/>
          <p:cNvSpPr/>
          <p:nvPr/>
        </p:nvSpPr>
        <p:spPr>
          <a:xfrm>
            <a:off x="2843213" y="3738563"/>
            <a:ext cx="3060700" cy="88900"/>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dirty="0"/>
          </a:p>
        </p:txBody>
      </p:sp>
      <p:sp>
        <p:nvSpPr>
          <p:cNvPr id="9" name="Minus 8"/>
          <p:cNvSpPr/>
          <p:nvPr/>
        </p:nvSpPr>
        <p:spPr>
          <a:xfrm>
            <a:off x="1090613" y="4173538"/>
            <a:ext cx="2300287" cy="88900"/>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dirty="0"/>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0869"/>
    </mc:Choice>
    <mc:Fallback xmlns="">
      <p:transition spd="slow" advTm="100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left)">
                                      <p:cBhvr>
                                        <p:cTn id="16" dur="500"/>
                                        <p:tgtEl>
                                          <p:spTgt spid="5">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audio isNarration="1">
              <p:cMediaNode vol="80000" showWhenStopped="0">
                <p:cTn id="42" fill="hold" display="0">
                  <p:stCondLst>
                    <p:cond delay="indefinite"/>
                  </p:stCondLst>
                  <p:endCondLst>
                    <p:cond evt="onStopAudio" delay="0">
                      <p:tgtEl>
                        <p:sldTgt/>
                      </p:tgtEl>
                    </p:cond>
                  </p:endCondLst>
                </p:cTn>
                <p:tgtEl>
                  <p:spTgt spid="10"/>
                </p:tgtEl>
              </p:cMediaNode>
            </p:audio>
          </p:childTnLst>
        </p:cTn>
      </p:par>
    </p:tnLst>
    <p:bldLst>
      <p:bldP spid="3" grpId="0" animBg="1"/>
      <p:bldP spid="4" grpId="0" build="allAtOnce"/>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2"/>
          <p:cNvSpPr txBox="1">
            <a:spLocks noChangeArrowheads="1"/>
          </p:cNvSpPr>
          <p:nvPr/>
        </p:nvSpPr>
        <p:spPr bwMode="auto">
          <a:xfrm>
            <a:off x="2963863" y="2451100"/>
            <a:ext cx="5608637"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000" b="1">
                <a:latin typeface="Century Gothic" panose="020B0502020202020204" pitchFamily="34" charset="0"/>
              </a:rPr>
              <a:t>Task 3</a:t>
            </a:r>
            <a:endParaRPr lang="ar-BH" altLang="en-US" sz="6000" b="1">
              <a:latin typeface="Century Gothic" panose="020B0502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30"/>
    </mc:Choice>
    <mc:Fallback xmlns="">
      <p:transition spd="slow" advTm="2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3"/>
          <p:cNvSpPr txBox="1">
            <a:spLocks noChangeArrowheads="1"/>
          </p:cNvSpPr>
          <p:nvPr/>
        </p:nvSpPr>
        <p:spPr bwMode="auto">
          <a:xfrm>
            <a:off x="725488" y="1982788"/>
            <a:ext cx="91138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endParaRPr lang="ar-BH" altLang="en-US" sz="2800" b="1">
              <a:solidFill>
                <a:srgbClr val="FF0000"/>
              </a:solidFill>
              <a:latin typeface="Century Gothic" panose="020B0502020202020204" pitchFamily="34" charset="0"/>
            </a:endParaRPr>
          </a:p>
        </p:txBody>
      </p:sp>
      <p:sp>
        <p:nvSpPr>
          <p:cNvPr id="13315" name="TextBox 6"/>
          <p:cNvSpPr txBox="1">
            <a:spLocks noChangeArrowheads="1"/>
          </p:cNvSpPr>
          <p:nvPr/>
        </p:nvSpPr>
        <p:spPr bwMode="auto">
          <a:xfrm>
            <a:off x="390525" y="996950"/>
            <a:ext cx="11680825" cy="56324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lnSpc>
                <a:spcPct val="150000"/>
              </a:lnSpc>
            </a:pPr>
            <a:r>
              <a:rPr lang="en-US" altLang="en-US" sz="2400" b="1">
                <a:latin typeface="Century Gothic" panose="020B0502020202020204" pitchFamily="34" charset="0"/>
              </a:rPr>
              <a:t>Last week, Reem --------  (invite) me to her house for dinner to celebrate her birthday, she ------------------(prepare) everything for her party by herself. </a:t>
            </a:r>
          </a:p>
          <a:p>
            <a:pPr algn="l" eaLnBrk="1" hangingPunct="1">
              <a:lnSpc>
                <a:spcPct val="150000"/>
              </a:lnSpc>
            </a:pPr>
            <a:r>
              <a:rPr lang="en-US" altLang="en-US" sz="2400" b="1">
                <a:latin typeface="Century Gothic" panose="020B0502020202020204" pitchFamily="34" charset="0"/>
              </a:rPr>
              <a:t>When I ---------- (arrive), everyone ------(be) already there. </a:t>
            </a:r>
          </a:p>
          <a:p>
            <a:pPr algn="l" eaLnBrk="1" hangingPunct="1">
              <a:lnSpc>
                <a:spcPct val="150000"/>
              </a:lnSpc>
            </a:pPr>
            <a:r>
              <a:rPr lang="en-US" altLang="en-US" sz="2400" b="1">
                <a:latin typeface="Century Gothic" panose="020B0502020202020204" pitchFamily="34" charset="0"/>
              </a:rPr>
              <a:t>While we---------------- (chat) happily enjoying our time, we------- ( hear) Reem’s scream!!, Everone ----- (run)to see what------------------ (happen). We --------- (see) Reem  hugging a girl and crying. As We --------------(look) at them surprisingly, Reem --------- (smile) to us and said” She is my sister, I haven’t seen her since last year, she studies abroad” It was the best surprise has ever happened to Reem on her birthday, we were all happy for her. The party was awesome, we</a:t>
            </a:r>
            <a:r>
              <a:rPr lang="en-US" altLang="en-US" sz="2400" b="1">
                <a:solidFill>
                  <a:srgbClr val="FF0000"/>
                </a:solidFill>
                <a:latin typeface="Century Gothic" panose="020B0502020202020204" pitchFamily="34" charset="0"/>
              </a:rPr>
              <a:t> </a:t>
            </a:r>
            <a:r>
              <a:rPr lang="en-US" altLang="en-US" sz="2400" b="1">
                <a:latin typeface="Century Gothic" panose="020B0502020202020204" pitchFamily="34" charset="0"/>
              </a:rPr>
              <a:t>really enjoyed it.  </a:t>
            </a:r>
          </a:p>
        </p:txBody>
      </p:sp>
      <p:sp>
        <p:nvSpPr>
          <p:cNvPr id="34" name="Rectangle 123"/>
          <p:cNvSpPr>
            <a:spLocks noChangeArrowheads="1"/>
          </p:cNvSpPr>
          <p:nvPr/>
        </p:nvSpPr>
        <p:spPr bwMode="auto">
          <a:xfrm>
            <a:off x="87313" y="114300"/>
            <a:ext cx="1211262" cy="488950"/>
          </a:xfrm>
          <a:prstGeom prst="rect">
            <a:avLst/>
          </a:prstGeom>
          <a:solidFill>
            <a:srgbClr val="66CC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3200" b="1"/>
              <a:t>3:00</a:t>
            </a:r>
          </a:p>
        </p:txBody>
      </p:sp>
      <p:sp>
        <p:nvSpPr>
          <p:cNvPr id="36" name="Rectangle 35"/>
          <p:cNvSpPr/>
          <p:nvPr/>
        </p:nvSpPr>
        <p:spPr>
          <a:xfrm>
            <a:off x="1314450" y="184150"/>
            <a:ext cx="10817225" cy="831850"/>
          </a:xfrm>
          <a:prstGeom prst="rect">
            <a:avLst/>
          </a:prstGeom>
        </p:spPr>
        <p:txBody>
          <a:bodyPr>
            <a:spAutoFit/>
          </a:bodyPr>
          <a:lstStyle/>
          <a:p>
            <a:pPr algn="l" fontAlgn="auto">
              <a:spcBef>
                <a:spcPts val="0"/>
              </a:spcBef>
              <a:spcAft>
                <a:spcPts val="0"/>
              </a:spcAft>
              <a:defRPr/>
            </a:pPr>
            <a:r>
              <a:rPr lang="en-US" sz="2400" b="1" dirty="0">
                <a:solidFill>
                  <a:srgbClr val="FF0000"/>
                </a:solidFill>
                <a:latin typeface="Century Gothic" panose="020B0502020202020204" pitchFamily="34" charset="0"/>
                <a:cs typeface="+mn-cs"/>
              </a:rPr>
              <a:t>Complete the story by changing the verbs between the brackets to the right past tense form. </a:t>
            </a:r>
            <a:endParaRPr lang="ar-BH" sz="2400" dirty="0">
              <a:solidFill>
                <a:srgbClr val="FF0000"/>
              </a:solidFill>
              <a:latin typeface="Century Gothic" panose="020B0502020202020204" pitchFamily="34" charset="0"/>
              <a:cs typeface="+mn-cs"/>
            </a:endParaRPr>
          </a:p>
        </p:txBody>
      </p:sp>
      <p:sp>
        <p:nvSpPr>
          <p:cNvPr id="6" name="TextBox 5"/>
          <p:cNvSpPr txBox="1"/>
          <p:nvPr/>
        </p:nvSpPr>
        <p:spPr>
          <a:xfrm>
            <a:off x="3087688" y="1019175"/>
            <a:ext cx="1109662" cy="400050"/>
          </a:xfrm>
          <a:prstGeom prst="rect">
            <a:avLst/>
          </a:prstGeom>
          <a:noFill/>
        </p:spPr>
        <p:txBody>
          <a:bodyPr rtlCol="1">
            <a:spAutoFit/>
          </a:bodyPr>
          <a:lstStyle/>
          <a:p>
            <a:pPr algn="l">
              <a:defRPr/>
            </a:pPr>
            <a:r>
              <a:rPr lang="en-US" sz="2000" b="1" dirty="0">
                <a:solidFill>
                  <a:schemeClr val="accent5"/>
                </a:solidFill>
                <a:latin typeface="Century Gothic" pitchFamily="34" charset="0"/>
              </a:rPr>
              <a:t>invited</a:t>
            </a:r>
            <a:endParaRPr lang="ar-BH" sz="2000" b="1" dirty="0">
              <a:solidFill>
                <a:schemeClr val="accent5"/>
              </a:solidFill>
              <a:latin typeface="Century Gothic" pitchFamily="34" charset="0"/>
            </a:endParaRPr>
          </a:p>
        </p:txBody>
      </p:sp>
      <p:sp>
        <p:nvSpPr>
          <p:cNvPr id="7" name="TextBox 6"/>
          <p:cNvSpPr txBox="1"/>
          <p:nvPr/>
        </p:nvSpPr>
        <p:spPr>
          <a:xfrm>
            <a:off x="2595563" y="1576388"/>
            <a:ext cx="1931987" cy="400050"/>
          </a:xfrm>
          <a:prstGeom prst="rect">
            <a:avLst/>
          </a:prstGeom>
          <a:noFill/>
        </p:spPr>
        <p:txBody>
          <a:bodyPr rtlCol="1">
            <a:spAutoFit/>
          </a:bodyPr>
          <a:lstStyle/>
          <a:p>
            <a:pPr algn="l">
              <a:defRPr/>
            </a:pPr>
            <a:r>
              <a:rPr lang="en-US" sz="2000" b="1" dirty="0">
                <a:solidFill>
                  <a:schemeClr val="accent5"/>
                </a:solidFill>
                <a:latin typeface="Century Gothic" pitchFamily="34" charset="0"/>
              </a:rPr>
              <a:t>had prepared</a:t>
            </a:r>
            <a:endParaRPr lang="ar-BH" sz="2000" b="1" dirty="0">
              <a:solidFill>
                <a:schemeClr val="accent5"/>
              </a:solidFill>
              <a:latin typeface="Century Gothic" pitchFamily="34" charset="0"/>
            </a:endParaRPr>
          </a:p>
        </p:txBody>
      </p:sp>
      <p:sp>
        <p:nvSpPr>
          <p:cNvPr id="8" name="TextBox 7"/>
          <p:cNvSpPr txBox="1"/>
          <p:nvPr/>
        </p:nvSpPr>
        <p:spPr>
          <a:xfrm>
            <a:off x="1697038" y="2130425"/>
            <a:ext cx="1166812" cy="400050"/>
          </a:xfrm>
          <a:prstGeom prst="rect">
            <a:avLst/>
          </a:prstGeom>
          <a:noFill/>
        </p:spPr>
        <p:txBody>
          <a:bodyPr rtlCol="1">
            <a:spAutoFit/>
          </a:bodyPr>
          <a:lstStyle/>
          <a:p>
            <a:pPr algn="l">
              <a:defRPr/>
            </a:pPr>
            <a:r>
              <a:rPr lang="en-US" sz="2000" b="1" dirty="0">
                <a:solidFill>
                  <a:schemeClr val="accent5"/>
                </a:solidFill>
                <a:latin typeface="Century Gothic" pitchFamily="34" charset="0"/>
              </a:rPr>
              <a:t>arrived</a:t>
            </a:r>
            <a:endParaRPr lang="ar-BH" sz="2000" b="1" dirty="0">
              <a:solidFill>
                <a:schemeClr val="accent5"/>
              </a:solidFill>
              <a:latin typeface="Century Gothic" pitchFamily="34" charset="0"/>
            </a:endParaRPr>
          </a:p>
        </p:txBody>
      </p:sp>
      <p:sp>
        <p:nvSpPr>
          <p:cNvPr id="9" name="TextBox 8"/>
          <p:cNvSpPr txBox="1"/>
          <p:nvPr/>
        </p:nvSpPr>
        <p:spPr>
          <a:xfrm>
            <a:off x="5608638" y="2160588"/>
            <a:ext cx="1109662" cy="400050"/>
          </a:xfrm>
          <a:prstGeom prst="rect">
            <a:avLst/>
          </a:prstGeom>
          <a:noFill/>
        </p:spPr>
        <p:txBody>
          <a:bodyPr rtlCol="1">
            <a:spAutoFit/>
          </a:bodyPr>
          <a:lstStyle/>
          <a:p>
            <a:pPr algn="l">
              <a:defRPr/>
            </a:pPr>
            <a:r>
              <a:rPr lang="en-US" sz="2000" b="1" dirty="0">
                <a:solidFill>
                  <a:schemeClr val="accent5"/>
                </a:solidFill>
                <a:latin typeface="Century Gothic" pitchFamily="34" charset="0"/>
              </a:rPr>
              <a:t>was</a:t>
            </a:r>
            <a:endParaRPr lang="ar-BH" sz="2000" b="1" dirty="0">
              <a:solidFill>
                <a:schemeClr val="accent5"/>
              </a:solidFill>
              <a:latin typeface="Century Gothic" pitchFamily="34" charset="0"/>
            </a:endParaRPr>
          </a:p>
        </p:txBody>
      </p:sp>
      <p:sp>
        <p:nvSpPr>
          <p:cNvPr id="10" name="TextBox 9"/>
          <p:cNvSpPr txBox="1"/>
          <p:nvPr/>
        </p:nvSpPr>
        <p:spPr>
          <a:xfrm>
            <a:off x="1817688" y="2687638"/>
            <a:ext cx="1931987" cy="400050"/>
          </a:xfrm>
          <a:prstGeom prst="rect">
            <a:avLst/>
          </a:prstGeom>
          <a:noFill/>
        </p:spPr>
        <p:txBody>
          <a:bodyPr rtlCol="1">
            <a:spAutoFit/>
          </a:bodyPr>
          <a:lstStyle/>
          <a:p>
            <a:pPr algn="l">
              <a:defRPr/>
            </a:pPr>
            <a:r>
              <a:rPr lang="en-US" sz="2000" b="1" dirty="0">
                <a:solidFill>
                  <a:schemeClr val="accent5"/>
                </a:solidFill>
                <a:latin typeface="Century Gothic" pitchFamily="34" charset="0"/>
              </a:rPr>
              <a:t>were chatting</a:t>
            </a:r>
            <a:endParaRPr lang="ar-BH" sz="2000" b="1" dirty="0">
              <a:solidFill>
                <a:schemeClr val="accent5"/>
              </a:solidFill>
              <a:latin typeface="Century Gothic" pitchFamily="34" charset="0"/>
            </a:endParaRPr>
          </a:p>
        </p:txBody>
      </p:sp>
      <p:sp>
        <p:nvSpPr>
          <p:cNvPr id="11" name="TextBox 10"/>
          <p:cNvSpPr txBox="1"/>
          <p:nvPr/>
        </p:nvSpPr>
        <p:spPr>
          <a:xfrm>
            <a:off x="9253538" y="2703513"/>
            <a:ext cx="925512" cy="400050"/>
          </a:xfrm>
          <a:prstGeom prst="rect">
            <a:avLst/>
          </a:prstGeom>
          <a:noFill/>
        </p:spPr>
        <p:txBody>
          <a:bodyPr rtlCol="1">
            <a:spAutoFit/>
          </a:bodyPr>
          <a:lstStyle/>
          <a:p>
            <a:pPr algn="l">
              <a:defRPr/>
            </a:pPr>
            <a:r>
              <a:rPr lang="en-US" sz="2000" b="1" dirty="0">
                <a:solidFill>
                  <a:schemeClr val="accent5"/>
                </a:solidFill>
                <a:latin typeface="Century Gothic" pitchFamily="34" charset="0"/>
              </a:rPr>
              <a:t>heard</a:t>
            </a:r>
            <a:endParaRPr lang="ar-BH" sz="2000" b="1" dirty="0">
              <a:solidFill>
                <a:schemeClr val="accent5"/>
              </a:solidFill>
              <a:latin typeface="Century Gothic" pitchFamily="34" charset="0"/>
            </a:endParaRPr>
          </a:p>
        </p:txBody>
      </p:sp>
      <p:sp>
        <p:nvSpPr>
          <p:cNvPr id="12" name="TextBox 11"/>
          <p:cNvSpPr txBox="1"/>
          <p:nvPr/>
        </p:nvSpPr>
        <p:spPr>
          <a:xfrm>
            <a:off x="4370388" y="3244850"/>
            <a:ext cx="923925" cy="400050"/>
          </a:xfrm>
          <a:prstGeom prst="rect">
            <a:avLst/>
          </a:prstGeom>
          <a:noFill/>
        </p:spPr>
        <p:txBody>
          <a:bodyPr rtlCol="1">
            <a:spAutoFit/>
          </a:bodyPr>
          <a:lstStyle/>
          <a:p>
            <a:pPr algn="l">
              <a:defRPr/>
            </a:pPr>
            <a:r>
              <a:rPr lang="en-US" sz="2000" b="1" dirty="0">
                <a:solidFill>
                  <a:schemeClr val="accent5"/>
                </a:solidFill>
                <a:latin typeface="Century Gothic" pitchFamily="34" charset="0"/>
              </a:rPr>
              <a:t>ran</a:t>
            </a:r>
            <a:endParaRPr lang="ar-BH" sz="2000" b="1" dirty="0">
              <a:solidFill>
                <a:schemeClr val="accent5"/>
              </a:solidFill>
              <a:latin typeface="Century Gothic" pitchFamily="34" charset="0"/>
            </a:endParaRPr>
          </a:p>
        </p:txBody>
      </p:sp>
      <p:sp>
        <p:nvSpPr>
          <p:cNvPr id="13" name="TextBox 12"/>
          <p:cNvSpPr txBox="1"/>
          <p:nvPr/>
        </p:nvSpPr>
        <p:spPr>
          <a:xfrm>
            <a:off x="7634288" y="3257550"/>
            <a:ext cx="2184400" cy="400050"/>
          </a:xfrm>
          <a:prstGeom prst="rect">
            <a:avLst/>
          </a:prstGeom>
          <a:noFill/>
        </p:spPr>
        <p:txBody>
          <a:bodyPr rtlCol="1">
            <a:spAutoFit/>
          </a:bodyPr>
          <a:lstStyle/>
          <a:p>
            <a:pPr algn="l">
              <a:defRPr/>
            </a:pPr>
            <a:r>
              <a:rPr lang="en-US" sz="2000" b="1" dirty="0">
                <a:solidFill>
                  <a:schemeClr val="accent5"/>
                </a:solidFill>
                <a:latin typeface="Century Gothic" pitchFamily="34" charset="0"/>
              </a:rPr>
              <a:t>had happened</a:t>
            </a:r>
            <a:endParaRPr lang="ar-BH" sz="2000" b="1" dirty="0">
              <a:solidFill>
                <a:schemeClr val="accent5"/>
              </a:solidFill>
              <a:latin typeface="Century Gothic" pitchFamily="34" charset="0"/>
            </a:endParaRPr>
          </a:p>
        </p:txBody>
      </p:sp>
      <p:sp>
        <p:nvSpPr>
          <p:cNvPr id="14" name="TextBox 13"/>
          <p:cNvSpPr txBox="1"/>
          <p:nvPr/>
        </p:nvSpPr>
        <p:spPr>
          <a:xfrm>
            <a:off x="609600" y="3802063"/>
            <a:ext cx="923925" cy="400050"/>
          </a:xfrm>
          <a:prstGeom prst="rect">
            <a:avLst/>
          </a:prstGeom>
          <a:noFill/>
        </p:spPr>
        <p:txBody>
          <a:bodyPr rtlCol="1">
            <a:spAutoFit/>
          </a:bodyPr>
          <a:lstStyle/>
          <a:p>
            <a:pPr algn="l">
              <a:defRPr/>
            </a:pPr>
            <a:r>
              <a:rPr lang="en-US" sz="2000" b="1" dirty="0">
                <a:solidFill>
                  <a:schemeClr val="accent5"/>
                </a:solidFill>
                <a:latin typeface="Century Gothic" pitchFamily="34" charset="0"/>
              </a:rPr>
              <a:t>saw</a:t>
            </a:r>
            <a:endParaRPr lang="ar-BH" sz="2000" b="1" dirty="0">
              <a:solidFill>
                <a:schemeClr val="accent5"/>
              </a:solidFill>
              <a:latin typeface="Century Gothic" pitchFamily="34" charset="0"/>
            </a:endParaRPr>
          </a:p>
        </p:txBody>
      </p:sp>
      <p:sp>
        <p:nvSpPr>
          <p:cNvPr id="16" name="TextBox 15"/>
          <p:cNvSpPr txBox="1"/>
          <p:nvPr/>
        </p:nvSpPr>
        <p:spPr>
          <a:xfrm>
            <a:off x="8477250" y="3786188"/>
            <a:ext cx="1930400" cy="400050"/>
          </a:xfrm>
          <a:prstGeom prst="rect">
            <a:avLst/>
          </a:prstGeom>
          <a:noFill/>
        </p:spPr>
        <p:txBody>
          <a:bodyPr rtlCol="1">
            <a:spAutoFit/>
          </a:bodyPr>
          <a:lstStyle/>
          <a:p>
            <a:pPr algn="l">
              <a:defRPr/>
            </a:pPr>
            <a:r>
              <a:rPr lang="en-US" sz="2000" b="1" dirty="0">
                <a:solidFill>
                  <a:schemeClr val="accent5"/>
                </a:solidFill>
                <a:latin typeface="Century Gothic" pitchFamily="34" charset="0"/>
              </a:rPr>
              <a:t>were looking</a:t>
            </a:r>
            <a:endParaRPr lang="ar-BH" sz="2000" b="1" dirty="0">
              <a:solidFill>
                <a:schemeClr val="accent5"/>
              </a:solidFill>
              <a:latin typeface="Century Gothic" pitchFamily="34" charset="0"/>
            </a:endParaRPr>
          </a:p>
        </p:txBody>
      </p:sp>
      <p:sp>
        <p:nvSpPr>
          <p:cNvPr id="17" name="TextBox 16"/>
          <p:cNvSpPr txBox="1"/>
          <p:nvPr/>
        </p:nvSpPr>
        <p:spPr>
          <a:xfrm>
            <a:off x="4097338" y="4352925"/>
            <a:ext cx="1166812" cy="400050"/>
          </a:xfrm>
          <a:prstGeom prst="rect">
            <a:avLst/>
          </a:prstGeom>
          <a:noFill/>
        </p:spPr>
        <p:txBody>
          <a:bodyPr rtlCol="1">
            <a:spAutoFit/>
          </a:bodyPr>
          <a:lstStyle/>
          <a:p>
            <a:pPr algn="l">
              <a:defRPr/>
            </a:pPr>
            <a:r>
              <a:rPr lang="en-US" sz="2000" b="1" dirty="0">
                <a:solidFill>
                  <a:schemeClr val="accent5"/>
                </a:solidFill>
                <a:latin typeface="Century Gothic" pitchFamily="34" charset="0"/>
              </a:rPr>
              <a:t>smiled</a:t>
            </a:r>
            <a:endParaRPr lang="ar-BH" sz="2000" b="1" dirty="0">
              <a:solidFill>
                <a:schemeClr val="accent5"/>
              </a:solidFill>
              <a:latin typeface="Century Gothic"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cSld>
  <p:clrMapOvr>
    <a:masterClrMapping/>
  </p:clrMapOvr>
  <p:transition spd="slow" advTm="1496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left)">
                                      <p:cBhvr>
                                        <p:cTn id="14" dur="500"/>
                                        <p:tgtEl>
                                          <p:spTgt spid="7">
                                            <p:txEl>
                                              <p:pRg st="0" end="0"/>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left)">
                                      <p:cBhvr>
                                        <p:cTn id="23" dur="500"/>
                                        <p:tgtEl>
                                          <p:spTgt spid="10">
                                            <p:txEl>
                                              <p:pRg st="0" end="0"/>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left)">
                                      <p:cBhvr>
                                        <p:cTn id="26" dur="500"/>
                                        <p:tgtEl>
                                          <p:spTgt spid="11">
                                            <p:txEl>
                                              <p:pRg st="0" end="0"/>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wipe(left)">
                                      <p:cBhvr>
                                        <p:cTn id="29" dur="500"/>
                                        <p:tgtEl>
                                          <p:spTgt spid="12">
                                            <p:txEl>
                                              <p:pRg st="0" end="0"/>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left)">
                                      <p:cBhvr>
                                        <p:cTn id="32" dur="500"/>
                                        <p:tgtEl>
                                          <p:spTgt spid="13">
                                            <p:txEl>
                                              <p:pRg st="0" end="0"/>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left)">
                                      <p:cBhvr>
                                        <p:cTn id="35" dur="500"/>
                                        <p:tgtEl>
                                          <p:spTgt spid="14">
                                            <p:txEl>
                                              <p:pRg st="0" end="0"/>
                                            </p:tx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Effect transition="in" filter="wipe(left)">
                                      <p:cBhvr>
                                        <p:cTn id="38" dur="500"/>
                                        <p:tgtEl>
                                          <p:spTgt spid="16">
                                            <p:txEl>
                                              <p:pRg st="0" end="0"/>
                                            </p:txEl>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wipe(left)">
                                      <p:cBhvr>
                                        <p:cTn id="41"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34"/>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audio isNarration="1">
              <p:cMediaNode vol="80000" showWhenStopped="0">
                <p:cTn id="47" fill="hold" display="0">
                  <p:stCondLst>
                    <p:cond delay="indefinite"/>
                  </p:stCondLst>
                  <p:endCondLst>
                    <p:cond evt="onStopAudio" delay="0">
                      <p:tgtEl>
                        <p:sldTgt/>
                      </p:tgtEl>
                    </p:cond>
                  </p:endCondLst>
                </p:cTn>
                <p:tgtEl>
                  <p:spTgt spid="2"/>
                </p:tgtEl>
              </p:cMediaNode>
            </p:audio>
          </p:childTnLst>
        </p:cTn>
      </p:par>
    </p:tnLst>
    <p:bldLst>
      <p:bldP spid="34" grpId="0" animBg="1"/>
      <p:bldP spid="6" grpId="0" build="allAtOnce"/>
      <p:bldP spid="7" grpId="0" build="allAtOnce"/>
      <p:bldP spid="8" grpId="0" build="allAtOnce"/>
      <p:bldP spid="9" grpId="0" build="allAtOnce"/>
      <p:bldP spid="10" grpId="0" build="allAtOnce"/>
      <p:bldP spid="11" grpId="0" build="allAtOnce"/>
      <p:bldP spid="12" grpId="0" build="allAtOnce"/>
      <p:bldP spid="13" grpId="0" build="allAtOnce"/>
      <p:bldP spid="14" grpId="0" build="allAtOnce"/>
      <p:bldP spid="16" grpId="0" build="allAtOnce"/>
      <p:bldP spid="17"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2"/>
          <p:cNvSpPr txBox="1">
            <a:spLocks noChangeArrowheads="1"/>
          </p:cNvSpPr>
          <p:nvPr/>
        </p:nvSpPr>
        <p:spPr bwMode="auto">
          <a:xfrm>
            <a:off x="2963863" y="2451100"/>
            <a:ext cx="5608637"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000" b="1">
                <a:latin typeface="Century Gothic" panose="020B0502020202020204" pitchFamily="34" charset="0"/>
              </a:rPr>
              <a:t>Task 4</a:t>
            </a:r>
            <a:endParaRPr lang="ar-BH" altLang="en-US" sz="6000" b="1">
              <a:latin typeface="Century Gothic" panose="020B0502020202020204" pitchFamily="34" charset="0"/>
            </a:endParaRPr>
          </a:p>
        </p:txBody>
      </p:sp>
      <p:sp>
        <p:nvSpPr>
          <p:cNvPr id="14339" name="Footer Placeholder 2"/>
          <p:cNvSpPr>
            <a:spLocks noGrp="1"/>
          </p:cNvSpPr>
          <p:nvPr/>
        </p:nvSpPr>
        <p:spPr bwMode="auto">
          <a:xfrm>
            <a:off x="484188" y="6180138"/>
            <a:ext cx="11306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sz="1200">
                <a:solidFill>
                  <a:srgbClr val="FF0000"/>
                </a:solidFill>
                <a:latin typeface="Calibri" panose="020F0502020204030204" pitchFamily="34" charset="0"/>
              </a:rPr>
              <a:t>_________________________________________________________________________________________________________________________________________________</a:t>
            </a:r>
          </a:p>
          <a:p>
            <a:pPr algn="l" eaLnBrk="1" hangingPunct="1"/>
            <a:r>
              <a:rPr lang="en-US" altLang="en-US" sz="1200">
                <a:latin typeface="Calibri" panose="020F0502020204030204" pitchFamily="34" charset="0"/>
              </a:rPr>
              <a:t>Ministry of Education-2020</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21"/>
    </mc:Choice>
    <mc:Fallback xmlns="">
      <p:transition spd="slow" advTm="2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4838" y="858838"/>
            <a:ext cx="11887200" cy="584200"/>
          </a:xfrm>
          <a:prstGeom prst="rect">
            <a:avLst/>
          </a:prstGeom>
        </p:spPr>
        <p:txBody>
          <a:bodyPr>
            <a:spAutoFit/>
          </a:bodyPr>
          <a:lstStyle/>
          <a:p>
            <a:pPr algn="l" fontAlgn="auto">
              <a:spcBef>
                <a:spcPts val="0"/>
              </a:spcBef>
              <a:spcAft>
                <a:spcPts val="0"/>
              </a:spcAft>
              <a:defRPr/>
            </a:pPr>
            <a:r>
              <a:rPr lang="en-US" sz="3200" b="1" dirty="0">
                <a:solidFill>
                  <a:srgbClr val="FF0000"/>
                </a:solidFill>
                <a:latin typeface="Century Gothic" panose="020B0502020202020204" pitchFamily="34" charset="0"/>
                <a:cs typeface="+mn-cs"/>
              </a:rPr>
              <a:t>Write your own story using the three forms of past tense. </a:t>
            </a:r>
            <a:endParaRPr lang="ar-BH" sz="2400" dirty="0">
              <a:solidFill>
                <a:srgbClr val="FF0000"/>
              </a:solidFill>
              <a:latin typeface="Century Gothic" panose="020B0502020202020204" pitchFamily="34" charset="0"/>
              <a:cs typeface="+mn-cs"/>
            </a:endParaRPr>
          </a:p>
        </p:txBody>
      </p:sp>
      <p:sp>
        <p:nvSpPr>
          <p:cNvPr id="3" name="Rectangle 123"/>
          <p:cNvSpPr>
            <a:spLocks noChangeArrowheads="1"/>
          </p:cNvSpPr>
          <p:nvPr/>
        </p:nvSpPr>
        <p:spPr bwMode="auto">
          <a:xfrm>
            <a:off x="244475" y="241300"/>
            <a:ext cx="1211263" cy="488950"/>
          </a:xfrm>
          <a:prstGeom prst="rect">
            <a:avLst/>
          </a:prstGeom>
          <a:solidFill>
            <a:srgbClr val="66CC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3200" b="1"/>
              <a:t>5:00</a:t>
            </a:r>
          </a:p>
        </p:txBody>
      </p:sp>
      <p:sp>
        <p:nvSpPr>
          <p:cNvPr id="4" name="TextBox 1"/>
          <p:cNvSpPr txBox="1">
            <a:spLocks noChangeArrowheads="1"/>
          </p:cNvSpPr>
          <p:nvPr/>
        </p:nvSpPr>
        <p:spPr bwMode="auto">
          <a:xfrm>
            <a:off x="333375" y="1449388"/>
            <a:ext cx="11612563"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sz="3000" b="1">
                <a:solidFill>
                  <a:srgbClr val="0070C0"/>
                </a:solidFill>
                <a:latin typeface="Century Gothic" panose="020B0502020202020204" pitchFamily="34" charset="0"/>
              </a:rPr>
              <a:t>     Last summer holiday, I travelled to France with my family, the trip was awesome! We had a lot of fun there. We went to Disneyland, as we were walking in the park, we saw all Disney’s famous characters, like Mickey Mouse which I love the most. </a:t>
            </a:r>
          </a:p>
          <a:p>
            <a:pPr algn="l" eaLnBrk="1" hangingPunct="1"/>
            <a:r>
              <a:rPr lang="en-US" altLang="en-US" sz="3000" b="1">
                <a:solidFill>
                  <a:srgbClr val="0070C0"/>
                </a:solidFill>
                <a:latin typeface="Century Gothic" panose="020B0502020202020204" pitchFamily="34" charset="0"/>
              </a:rPr>
              <a:t>Later on, I took photos with the performers of the show I had seen, which was marvellous. We spent the whole day there, because we wanted to attend the parade. It had already started when we arrived, but luckily we didn’t miss the fireworks show. Going to Disney land is really fun I wish to go back there one day.     </a:t>
            </a:r>
            <a:endParaRPr lang="ar-BH" altLang="en-US" sz="3000" b="1">
              <a:solidFill>
                <a:srgbClr val="0070C0"/>
              </a:solidFill>
              <a:latin typeface="Century Gothic" panose="020B050202020202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9120"/>
    </mc:Choice>
    <mc:Fallback xmlns="">
      <p:transition spd="slow" advTm="59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wipe(left)">
                                      <p:cBhvr>
                                        <p:cTn id="1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audio isNarration="1">
              <p:cMediaNode vol="80000" showWhenStopped="0">
                <p:cTn id="20" fill="hold" display="0">
                  <p:stCondLst>
                    <p:cond delay="indefinite"/>
                  </p:stCondLst>
                  <p:endCondLst>
                    <p:cond evt="onStopAudio" delay="0">
                      <p:tgtEl>
                        <p:sldTgt/>
                      </p:tgtEl>
                    </p:cond>
                  </p:endCondLst>
                </p:cTn>
                <p:tgtEl>
                  <p:spTgt spid="5"/>
                </p:tgtEl>
              </p:cMediaNode>
            </p:audio>
          </p:childTnLst>
        </p:cTn>
      </p:par>
    </p:tnLst>
    <p:bldLst>
      <p:bldP spid="3" grpId="0" animBg="1"/>
      <p:bldP spid="4"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p:cNvCxnSpPr/>
          <p:nvPr/>
        </p:nvCxnSpPr>
        <p:spPr>
          <a:xfrm>
            <a:off x="8743950" y="6735763"/>
            <a:ext cx="228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nvGraphicFramePr>
        <p:xfrm>
          <a:off x="877888" y="1336675"/>
          <a:ext cx="10242550" cy="3717940"/>
        </p:xfrm>
        <a:graphic>
          <a:graphicData uri="http://schemas.openxmlformats.org/drawingml/2006/table">
            <a:tbl>
              <a:tblPr firstRow="1" bandRow="1">
                <a:tableStyleId>{5C22544A-7EE6-4342-B048-85BDC9FD1C3A}</a:tableStyleId>
              </a:tblPr>
              <a:tblGrid>
                <a:gridCol w="8803716">
                  <a:extLst>
                    <a:ext uri="{9D8B030D-6E8A-4147-A177-3AD203B41FA5}">
                      <a16:colId xmlns:a16="http://schemas.microsoft.com/office/drawing/2014/main" xmlns="" val="20000"/>
                    </a:ext>
                  </a:extLst>
                </a:gridCol>
                <a:gridCol w="1438834">
                  <a:extLst>
                    <a:ext uri="{9D8B030D-6E8A-4147-A177-3AD203B41FA5}">
                      <a16:colId xmlns:a16="http://schemas.microsoft.com/office/drawing/2014/main" xmlns="" val="20001"/>
                    </a:ext>
                  </a:extLst>
                </a:gridCol>
              </a:tblGrid>
              <a:tr h="5180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entury Gothic" panose="020B0502020202020204" pitchFamily="34" charset="0"/>
                        </a:rPr>
                        <a:t> </a:t>
                      </a:r>
                      <a:endParaRPr lang="ar-BH" sz="3200" b="1" dirty="0">
                        <a:solidFill>
                          <a:srgbClr val="FF0000"/>
                        </a:solidFill>
                        <a:latin typeface="Century Gothic" panose="020B0502020202020204" pitchFamily="34" charset="0"/>
                      </a:endParaRPr>
                    </a:p>
                  </a:txBody>
                  <a:tcPr marL="91435" marR="91435" marT="45682" marB="45682"/>
                </a:tc>
                <a:tc>
                  <a:txBody>
                    <a:bodyPr/>
                    <a:lstStyle/>
                    <a:p>
                      <a:pPr algn="ctr"/>
                      <a:r>
                        <a:rPr lang="en-US" sz="2400" b="1" dirty="0">
                          <a:solidFill>
                            <a:schemeClr val="tx1"/>
                          </a:solidFill>
                          <a:effectLst>
                            <a:outerShdw blurRad="38100" dist="38100" dir="2700000" algn="tl">
                              <a:srgbClr val="000000">
                                <a:alpha val="43137"/>
                              </a:srgbClr>
                            </a:outerShdw>
                          </a:effectLst>
                          <a:latin typeface="Webdings" panose="05030102010509060703" pitchFamily="18" charset="2"/>
                          <a:cs typeface="+mn-cs"/>
                          <a:sym typeface="Wingdings" panose="05000000000000000000" pitchFamily="2" charset="2"/>
                        </a:rPr>
                        <a:t>a</a:t>
                      </a:r>
                      <a:endParaRPr lang="en-US" sz="2400" dirty="0">
                        <a:solidFill>
                          <a:schemeClr val="tx1"/>
                        </a:solidFill>
                        <a:latin typeface="Century Gothic" panose="020B0502020202020204" pitchFamily="34" charset="0"/>
                      </a:endParaRPr>
                    </a:p>
                  </a:txBody>
                  <a:tcPr marL="91435" marR="91435" marT="45682" marB="45682"/>
                </a:tc>
                <a:extLst>
                  <a:ext uri="{0D108BD9-81ED-4DB2-BD59-A6C34878D82A}">
                    <a16:rowId xmlns:a16="http://schemas.microsoft.com/office/drawing/2014/main" xmlns="" val="10000"/>
                  </a:ext>
                </a:extLst>
              </a:tr>
              <a:tr h="457122">
                <a:tc>
                  <a:txBody>
                    <a:bodyPr/>
                    <a:lstStyle/>
                    <a:p>
                      <a:pPr algn="l" rtl="0"/>
                      <a:r>
                        <a:rPr lang="en-US" sz="2400" dirty="0">
                          <a:latin typeface="Century Gothic" panose="020B0502020202020204" pitchFamily="34" charset="0"/>
                        </a:rPr>
                        <a:t>I</a:t>
                      </a:r>
                      <a:r>
                        <a:rPr lang="en-US" sz="2400" baseline="0" dirty="0">
                          <a:latin typeface="Century Gothic" panose="020B0502020202020204" pitchFamily="34" charset="0"/>
                        </a:rPr>
                        <a:t> write about </a:t>
                      </a:r>
                      <a:r>
                        <a:rPr lang="en-US" sz="2400" b="1" baseline="0" dirty="0">
                          <a:effectLst/>
                          <a:latin typeface="Century Gothic" panose="020B0502020202020204" pitchFamily="34" charset="0"/>
                        </a:rPr>
                        <a:t>all the elements. </a:t>
                      </a:r>
                      <a:endParaRPr lang="en-US" sz="2400" b="1" dirty="0">
                        <a:effectLst/>
                        <a:latin typeface="Century Gothic" panose="020B0502020202020204" pitchFamily="34" charset="0"/>
                      </a:endParaRPr>
                    </a:p>
                  </a:txBody>
                  <a:tcPr marL="91435" marR="91435" marT="45682" marB="45682"/>
                </a:tc>
                <a:tc>
                  <a:txBody>
                    <a:bodyPr/>
                    <a:lstStyle/>
                    <a:p>
                      <a:endParaRPr lang="en-US" sz="2400" dirty="0">
                        <a:latin typeface="Century Gothic" panose="020B0502020202020204" pitchFamily="34" charset="0"/>
                      </a:endParaRPr>
                    </a:p>
                  </a:txBody>
                  <a:tcPr marL="91435" marR="91435" marT="45682" marB="45682"/>
                </a:tc>
                <a:extLst>
                  <a:ext uri="{0D108BD9-81ED-4DB2-BD59-A6C34878D82A}">
                    <a16:rowId xmlns:a16="http://schemas.microsoft.com/office/drawing/2014/main" xmlns="" val="10001"/>
                  </a:ext>
                </a:extLst>
              </a:tr>
              <a:tr h="457122">
                <a:tc>
                  <a:txBody>
                    <a:bodyPr/>
                    <a:lstStyle/>
                    <a:p>
                      <a:pPr algn="l" rtl="0"/>
                      <a:r>
                        <a:rPr lang="en-US" sz="2400" dirty="0">
                          <a:latin typeface="Century Gothic" panose="020B0502020202020204" pitchFamily="34" charset="0"/>
                        </a:rPr>
                        <a:t>I use the three forms of past </a:t>
                      </a:r>
                      <a:r>
                        <a:rPr lang="en-US" sz="2400" b="1" dirty="0">
                          <a:effectLst>
                            <a:outerShdw blurRad="38100" dist="38100" dir="2700000" algn="tl">
                              <a:srgbClr val="000000">
                                <a:alpha val="43137"/>
                              </a:srgbClr>
                            </a:outerShdw>
                          </a:effectLst>
                          <a:latin typeface="Century Gothic" panose="020B0502020202020204" pitchFamily="34" charset="0"/>
                        </a:rPr>
                        <a:t> </a:t>
                      </a:r>
                      <a:r>
                        <a:rPr lang="en-US" sz="2400" b="1" dirty="0">
                          <a:effectLst/>
                          <a:latin typeface="Century Gothic" panose="020B0502020202020204" pitchFamily="34" charset="0"/>
                        </a:rPr>
                        <a:t>tense. </a:t>
                      </a:r>
                    </a:p>
                  </a:txBody>
                  <a:tcPr marL="91435" marR="91435" marT="45682" marB="45682"/>
                </a:tc>
                <a:tc>
                  <a:txBody>
                    <a:bodyPr/>
                    <a:lstStyle/>
                    <a:p>
                      <a:endParaRPr lang="en-US" sz="2400" dirty="0">
                        <a:latin typeface="Century Gothic" panose="020B0502020202020204" pitchFamily="34" charset="0"/>
                      </a:endParaRPr>
                    </a:p>
                  </a:txBody>
                  <a:tcPr marL="91435" marR="91435" marT="45682" marB="45682"/>
                </a:tc>
                <a:extLst>
                  <a:ext uri="{0D108BD9-81ED-4DB2-BD59-A6C34878D82A}">
                    <a16:rowId xmlns:a16="http://schemas.microsoft.com/office/drawing/2014/main" xmlns="" val="10002"/>
                  </a:ext>
                </a:extLst>
              </a:tr>
              <a:tr h="457122">
                <a:tc>
                  <a:txBody>
                    <a:bodyPr/>
                    <a:lstStyle/>
                    <a:p>
                      <a:pPr algn="l" rtl="0"/>
                      <a:r>
                        <a:rPr lang="en-US" sz="2400" dirty="0">
                          <a:latin typeface="Century Gothic" panose="020B0502020202020204" pitchFamily="34" charset="0"/>
                        </a:rPr>
                        <a:t>I write  </a:t>
                      </a:r>
                      <a:r>
                        <a:rPr lang="en-US" sz="2400" b="1" dirty="0">
                          <a:effectLst/>
                          <a:latin typeface="Century Gothic" panose="020B0502020202020204" pitchFamily="34" charset="0"/>
                        </a:rPr>
                        <a:t>3</a:t>
                      </a:r>
                      <a:r>
                        <a:rPr lang="en-US" sz="2400" b="1" baseline="0" dirty="0">
                          <a:effectLst/>
                          <a:latin typeface="Century Gothic" panose="020B0502020202020204" pitchFamily="34" charset="0"/>
                        </a:rPr>
                        <a:t> </a:t>
                      </a:r>
                      <a:r>
                        <a:rPr lang="en-US" sz="2400" baseline="0" dirty="0">
                          <a:latin typeface="Century Gothic" panose="020B0502020202020204" pitchFamily="34" charset="0"/>
                        </a:rPr>
                        <a:t>paragraphs.</a:t>
                      </a:r>
                      <a:endParaRPr lang="en-US" sz="2400" dirty="0">
                        <a:latin typeface="Century Gothic" panose="020B0502020202020204" pitchFamily="34" charset="0"/>
                      </a:endParaRPr>
                    </a:p>
                  </a:txBody>
                  <a:tcPr marL="91435" marR="91435" marT="45682" marB="45682"/>
                </a:tc>
                <a:tc>
                  <a:txBody>
                    <a:bodyPr/>
                    <a:lstStyle/>
                    <a:p>
                      <a:endParaRPr lang="en-US" sz="2400" dirty="0">
                        <a:latin typeface="Century Gothic" panose="020B0502020202020204" pitchFamily="34" charset="0"/>
                      </a:endParaRPr>
                    </a:p>
                  </a:txBody>
                  <a:tcPr marL="91435" marR="91435" marT="45682" marB="45682"/>
                </a:tc>
                <a:extLst>
                  <a:ext uri="{0D108BD9-81ED-4DB2-BD59-A6C34878D82A}">
                    <a16:rowId xmlns:a16="http://schemas.microsoft.com/office/drawing/2014/main" xmlns="" val="10003"/>
                  </a:ext>
                </a:extLst>
              </a:tr>
              <a:tr h="457122">
                <a:tc>
                  <a:txBody>
                    <a:bodyPr/>
                    <a:lstStyle/>
                    <a:p>
                      <a:pPr algn="l" rtl="0"/>
                      <a:r>
                        <a:rPr lang="en-US" sz="2400" dirty="0">
                          <a:latin typeface="Century Gothic" panose="020B0502020202020204" pitchFamily="34" charset="0"/>
                        </a:rPr>
                        <a:t>I write </a:t>
                      </a:r>
                      <a:r>
                        <a:rPr lang="en-US" sz="2400" b="1" dirty="0">
                          <a:effectLst/>
                          <a:latin typeface="Century Gothic" panose="020B0502020202020204" pitchFamily="34" charset="0"/>
                        </a:rPr>
                        <a:t>120-140</a:t>
                      </a:r>
                      <a:r>
                        <a:rPr lang="en-US" sz="2400" b="1" dirty="0">
                          <a:effectLst>
                            <a:outerShdw blurRad="38100" dist="38100" dir="2700000" algn="tl">
                              <a:srgbClr val="000000">
                                <a:alpha val="43137"/>
                              </a:srgbClr>
                            </a:outerShdw>
                          </a:effectLst>
                          <a:latin typeface="Century Gothic" panose="020B0502020202020204" pitchFamily="34" charset="0"/>
                        </a:rPr>
                        <a:t> </a:t>
                      </a:r>
                      <a:r>
                        <a:rPr lang="en-US" sz="2400" dirty="0">
                          <a:latin typeface="Century Gothic" panose="020B0502020202020204" pitchFamily="34" charset="0"/>
                        </a:rPr>
                        <a:t>words. </a:t>
                      </a:r>
                    </a:p>
                  </a:txBody>
                  <a:tcPr marL="91435" marR="91435" marT="45682" marB="45682"/>
                </a:tc>
                <a:tc>
                  <a:txBody>
                    <a:bodyPr/>
                    <a:lstStyle/>
                    <a:p>
                      <a:endParaRPr lang="en-US" sz="2400" dirty="0">
                        <a:latin typeface="Century Gothic" panose="020B0502020202020204" pitchFamily="34" charset="0"/>
                      </a:endParaRPr>
                    </a:p>
                  </a:txBody>
                  <a:tcPr marL="91435" marR="91435" marT="45682" marB="45682"/>
                </a:tc>
                <a:extLst>
                  <a:ext uri="{0D108BD9-81ED-4DB2-BD59-A6C34878D82A}">
                    <a16:rowId xmlns:a16="http://schemas.microsoft.com/office/drawing/2014/main" xmlns="" val="10004"/>
                  </a:ext>
                </a:extLst>
              </a:tr>
              <a:tr h="457122">
                <a:tc>
                  <a:txBody>
                    <a:bodyPr/>
                    <a:lstStyle/>
                    <a:p>
                      <a:pPr algn="l" rtl="0"/>
                      <a:r>
                        <a:rPr lang="en-US" sz="2400" dirty="0">
                          <a:latin typeface="Century Gothic" panose="020B0502020202020204" pitchFamily="34" charset="0"/>
                        </a:rPr>
                        <a:t>I use</a:t>
                      </a:r>
                      <a:r>
                        <a:rPr lang="en-US" sz="2400" baseline="0" dirty="0">
                          <a:latin typeface="Century Gothic" panose="020B0502020202020204" pitchFamily="34" charset="0"/>
                        </a:rPr>
                        <a:t> correct </a:t>
                      </a:r>
                      <a:r>
                        <a:rPr lang="en-US" sz="2400" b="1" baseline="0" dirty="0">
                          <a:effectLst/>
                          <a:latin typeface="Century Gothic" panose="020B0502020202020204" pitchFamily="34" charset="0"/>
                        </a:rPr>
                        <a:t>spelling. </a:t>
                      </a:r>
                      <a:endParaRPr lang="en-US" sz="2400" b="1" dirty="0">
                        <a:effectLst/>
                        <a:latin typeface="Century Gothic" panose="020B0502020202020204" pitchFamily="34" charset="0"/>
                      </a:endParaRPr>
                    </a:p>
                  </a:txBody>
                  <a:tcPr marL="91435" marR="91435" marT="45682" marB="45682"/>
                </a:tc>
                <a:tc>
                  <a:txBody>
                    <a:bodyPr/>
                    <a:lstStyle/>
                    <a:p>
                      <a:endParaRPr lang="en-US" sz="2400" dirty="0">
                        <a:latin typeface="Century Gothic" panose="020B0502020202020204" pitchFamily="34" charset="0"/>
                      </a:endParaRPr>
                    </a:p>
                  </a:txBody>
                  <a:tcPr marL="91435" marR="91435" marT="45682" marB="45682"/>
                </a:tc>
                <a:extLst>
                  <a:ext uri="{0D108BD9-81ED-4DB2-BD59-A6C34878D82A}">
                    <a16:rowId xmlns:a16="http://schemas.microsoft.com/office/drawing/2014/main" xmlns="" val="10005"/>
                  </a:ext>
                </a:extLst>
              </a:tr>
              <a:tr h="457122">
                <a:tc>
                  <a:txBody>
                    <a:bodyPr/>
                    <a:lstStyle/>
                    <a:p>
                      <a:pPr algn="l" rtl="0"/>
                      <a:r>
                        <a:rPr lang="en-US" sz="2400" dirty="0">
                          <a:latin typeface="Century Gothic" panose="020B0502020202020204" pitchFamily="34" charset="0"/>
                        </a:rPr>
                        <a:t>I use correct </a:t>
                      </a:r>
                      <a:r>
                        <a:rPr lang="en-US" sz="2400" b="1" dirty="0">
                          <a:effectLst/>
                          <a:latin typeface="Century Gothic" panose="020B0502020202020204" pitchFamily="34" charset="0"/>
                        </a:rPr>
                        <a:t>punctuation</a:t>
                      </a:r>
                      <a:r>
                        <a:rPr lang="en-US" sz="2400" dirty="0">
                          <a:latin typeface="Century Gothic" panose="020B0502020202020204" pitchFamily="34" charset="0"/>
                        </a:rPr>
                        <a:t> marks &amp; the right </a:t>
                      </a:r>
                      <a:r>
                        <a:rPr lang="en-US" sz="2400" b="1" dirty="0">
                          <a:effectLst/>
                          <a:latin typeface="Century Gothic" panose="020B0502020202020204" pitchFamily="34" charset="0"/>
                        </a:rPr>
                        <a:t>capitalization. </a:t>
                      </a:r>
                    </a:p>
                  </a:txBody>
                  <a:tcPr marL="91435" marR="91435" marT="45682" marB="45682"/>
                </a:tc>
                <a:tc>
                  <a:txBody>
                    <a:bodyPr/>
                    <a:lstStyle/>
                    <a:p>
                      <a:endParaRPr lang="en-US" sz="2400" dirty="0">
                        <a:latin typeface="Century Gothic" panose="020B0502020202020204" pitchFamily="34" charset="0"/>
                      </a:endParaRPr>
                    </a:p>
                  </a:txBody>
                  <a:tcPr marL="91435" marR="91435" marT="45682" marB="45682"/>
                </a:tc>
                <a:extLst>
                  <a:ext uri="{0D108BD9-81ED-4DB2-BD59-A6C34878D82A}">
                    <a16:rowId xmlns:a16="http://schemas.microsoft.com/office/drawing/2014/main" xmlns="" val="10006"/>
                  </a:ext>
                </a:extLst>
              </a:tr>
              <a:tr h="457122">
                <a:tc>
                  <a:txBody>
                    <a:bodyPr/>
                    <a:lstStyle/>
                    <a:p>
                      <a:pPr algn="l" rtl="0"/>
                      <a:r>
                        <a:rPr lang="en-US" sz="2400" dirty="0">
                          <a:latin typeface="Century Gothic" panose="020B0502020202020204" pitchFamily="34" charset="0"/>
                        </a:rPr>
                        <a:t>I follow the</a:t>
                      </a:r>
                      <a:r>
                        <a:rPr lang="en-US" sz="2400" baseline="0" dirty="0">
                          <a:latin typeface="Century Gothic" panose="020B0502020202020204" pitchFamily="34" charset="0"/>
                        </a:rPr>
                        <a:t> correct </a:t>
                      </a:r>
                      <a:r>
                        <a:rPr lang="en-US" sz="2400" b="1" baseline="0" dirty="0">
                          <a:effectLst/>
                          <a:latin typeface="Century Gothic" panose="020B0502020202020204" pitchFamily="34" charset="0"/>
                        </a:rPr>
                        <a:t>layout.</a:t>
                      </a:r>
                      <a:endParaRPr lang="en-US" sz="2400" b="1" dirty="0">
                        <a:effectLst/>
                        <a:latin typeface="Century Gothic" panose="020B0502020202020204" pitchFamily="34" charset="0"/>
                      </a:endParaRPr>
                    </a:p>
                  </a:txBody>
                  <a:tcPr marL="91435" marR="91435" marT="45682" marB="45682"/>
                </a:tc>
                <a:tc>
                  <a:txBody>
                    <a:bodyPr/>
                    <a:lstStyle/>
                    <a:p>
                      <a:endParaRPr lang="en-US" sz="2400" dirty="0">
                        <a:latin typeface="Century Gothic" panose="020B0502020202020204" pitchFamily="34" charset="0"/>
                      </a:endParaRPr>
                    </a:p>
                  </a:txBody>
                  <a:tcPr marL="91435" marR="91435" marT="45682" marB="45682"/>
                </a:tc>
                <a:extLst>
                  <a:ext uri="{0D108BD9-81ED-4DB2-BD59-A6C34878D82A}">
                    <a16:rowId xmlns:a16="http://schemas.microsoft.com/office/drawing/2014/main" xmlns="" val="10007"/>
                  </a:ext>
                </a:extLst>
              </a:tr>
            </a:tbl>
          </a:graphicData>
        </a:graphic>
      </p:graphicFrame>
      <p:sp>
        <p:nvSpPr>
          <p:cNvPr id="3" name="Rectangle 2"/>
          <p:cNvSpPr/>
          <p:nvPr/>
        </p:nvSpPr>
        <p:spPr>
          <a:xfrm>
            <a:off x="1006475" y="1363663"/>
            <a:ext cx="6557963" cy="461962"/>
          </a:xfrm>
          <a:prstGeom prst="rect">
            <a:avLst/>
          </a:prstGeom>
        </p:spPr>
        <p:txBody>
          <a:bodyPr>
            <a:spAutoFit/>
          </a:bodyPr>
          <a:lstStyle/>
          <a:p>
            <a:pPr fontAlgn="auto">
              <a:spcBef>
                <a:spcPts val="0"/>
              </a:spcBef>
              <a:spcAft>
                <a:spcPts val="0"/>
              </a:spcAft>
              <a:defRPr/>
            </a:pPr>
            <a:r>
              <a:rPr lang="en-US" sz="2400" b="1" dirty="0">
                <a:latin typeface="Century Gothic" panose="020B0502020202020204" pitchFamily="34" charset="0"/>
                <a:cs typeface="+mn-cs"/>
              </a:rPr>
              <a:t>Put a (</a:t>
            </a:r>
            <a:r>
              <a:rPr lang="en-US" sz="2400" b="1" dirty="0">
                <a:latin typeface="Webdings" panose="05030102010509060703" pitchFamily="18" charset="2"/>
                <a:cs typeface="+mn-cs"/>
                <a:sym typeface="Wingdings" panose="05000000000000000000" pitchFamily="2" charset="2"/>
              </a:rPr>
              <a:t>a</a:t>
            </a:r>
            <a:r>
              <a:rPr lang="en-US" sz="2400" b="1" dirty="0">
                <a:latin typeface="Century Gothic" panose="020B0502020202020204" pitchFamily="34" charset="0"/>
                <a:cs typeface="+mn-cs"/>
              </a:rPr>
              <a:t>) if your answers are correct:</a:t>
            </a:r>
          </a:p>
        </p:txBody>
      </p:sp>
      <p:sp>
        <p:nvSpPr>
          <p:cNvPr id="16417" name="Footer Placeholder 2"/>
          <p:cNvSpPr>
            <a:spLocks noGrp="1"/>
          </p:cNvSpPr>
          <p:nvPr/>
        </p:nvSpPr>
        <p:spPr bwMode="auto">
          <a:xfrm>
            <a:off x="239713" y="6289675"/>
            <a:ext cx="11306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a:solidFill>
                  <a:srgbClr val="FF0000"/>
                </a:solidFill>
                <a:latin typeface="Calibri" panose="020F0502020204030204" pitchFamily="34" charset="0"/>
              </a:rPr>
              <a:t>_________________________________________________________________________________________________________________________________________________</a:t>
            </a:r>
          </a:p>
          <a:p>
            <a:pPr eaLnBrk="1" hangingPunct="1"/>
            <a:r>
              <a:rPr lang="en-US" altLang="en-US" sz="1200">
                <a:latin typeface="Calibri" panose="020F0502020204030204" pitchFamily="34" charset="0"/>
              </a:rPr>
              <a:t>Ministry of Education-2020</a:t>
            </a:r>
          </a:p>
        </p:txBody>
      </p:sp>
      <p:sp>
        <p:nvSpPr>
          <p:cNvPr id="16418" name="TextBox 7"/>
          <p:cNvSpPr txBox="1">
            <a:spLocks noChangeArrowheads="1"/>
          </p:cNvSpPr>
          <p:nvPr/>
        </p:nvSpPr>
        <p:spPr bwMode="auto">
          <a:xfrm>
            <a:off x="3584575" y="696913"/>
            <a:ext cx="4978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a:solidFill>
                  <a:srgbClr val="FF0000"/>
                </a:solidFill>
                <a:latin typeface="Century Gothic" panose="020B0502020202020204" pitchFamily="34" charset="0"/>
              </a:rPr>
              <a:t>Self Assessment </a:t>
            </a:r>
            <a:endParaRPr lang="ar-BH" altLang="en-US" sz="360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521"/>
    </mc:Choice>
    <mc:Fallback xmlns="">
      <p:transition spd="slow" advTm="21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8838" y="2319338"/>
            <a:ext cx="4383087" cy="1108075"/>
          </a:xfrm>
          <a:prstGeom prst="rect">
            <a:avLst/>
          </a:prstGeom>
        </p:spPr>
        <p:txBody>
          <a:bodyPr wrap="none">
            <a:spAutoFit/>
          </a:bodyPr>
          <a:lstStyle/>
          <a:p>
            <a:pPr fontAlgn="auto">
              <a:spcBef>
                <a:spcPts val="0"/>
              </a:spcBef>
              <a:spcAft>
                <a:spcPts val="0"/>
              </a:spcAft>
              <a:defRPr/>
            </a:pPr>
            <a:r>
              <a:rPr lang="en-US" sz="6600" b="1" dirty="0">
                <a:solidFill>
                  <a:schemeClr val="accent1">
                    <a:lumMod val="75000"/>
                  </a:schemeClr>
                </a:solidFill>
                <a:effectLst>
                  <a:outerShdw blurRad="38100" dist="38100" dir="2700000" algn="tl">
                    <a:srgbClr val="000000">
                      <a:alpha val="43137"/>
                    </a:srgbClr>
                  </a:outerShdw>
                </a:effectLst>
                <a:latin typeface="Century Gothic" panose="020B0502020202020204" pitchFamily="34" charset="0"/>
                <a:cs typeface="+mn-cs"/>
              </a:rPr>
              <a:t>Thank you</a:t>
            </a:r>
            <a:endParaRPr lang="en-US" sz="6600" dirty="0">
              <a:effectLst>
                <a:outerShdw blurRad="38100" dist="38100" dir="2700000" algn="tl">
                  <a:srgbClr val="000000">
                    <a:alpha val="43137"/>
                  </a:srgbClr>
                </a:outerShdw>
              </a:effectLst>
              <a:latin typeface="Century Gothic" panose="020B0502020202020204" pitchFamily="34" charset="0"/>
              <a:cs typeface="+mn-cs"/>
            </a:endParaRPr>
          </a:p>
        </p:txBody>
      </p:sp>
      <p:sp>
        <p:nvSpPr>
          <p:cNvPr id="17411" name="Footer Placeholder 2"/>
          <p:cNvSpPr>
            <a:spLocks noGrp="1"/>
          </p:cNvSpPr>
          <p:nvPr/>
        </p:nvSpPr>
        <p:spPr bwMode="auto">
          <a:xfrm>
            <a:off x="239713" y="6289675"/>
            <a:ext cx="11306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a:solidFill>
                  <a:srgbClr val="FF0000"/>
                </a:solidFill>
                <a:latin typeface="Calibri" panose="020F0502020204030204" pitchFamily="34" charset="0"/>
              </a:rPr>
              <a:t>_________________________________________________________________________________________________________________________________________________</a:t>
            </a:r>
          </a:p>
          <a:p>
            <a:pPr eaLnBrk="1" hangingPunct="1"/>
            <a:r>
              <a:rPr lang="en-US" altLang="en-US" sz="1200">
                <a:latin typeface="Calibri" panose="020F0502020204030204" pitchFamily="34" charset="0"/>
              </a:rPr>
              <a:t>Ministry of Education-2020</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058"/>
    </mc:Choice>
    <mc:Fallback xmlns="">
      <p:transition spd="slow" advTm="14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088" y="400050"/>
            <a:ext cx="1878012"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ChangeArrowheads="1"/>
          </p:cNvSpPr>
          <p:nvPr/>
        </p:nvSpPr>
        <p:spPr bwMode="auto">
          <a:xfrm>
            <a:off x="2330178" y="2738438"/>
            <a:ext cx="79633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0" eaLnBrk="1" hangingPunct="1"/>
            <a:r>
              <a:rPr lang="en-US" altLang="en-US" sz="6000" b="1" dirty="0">
                <a:latin typeface="Century Gothic" panose="020B0502020202020204" pitchFamily="34" charset="0"/>
              </a:rPr>
              <a:t>The Past Tense Forms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58"/>
    </mc:Choice>
    <mc:Fallback xmlns="">
      <p:transition spd="slow" advTm="3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22263" y="2289175"/>
            <a:ext cx="11474450" cy="4051300"/>
          </a:xfrm>
          <a:prstGeom prst="rect">
            <a:avLst/>
          </a:prstGeom>
        </p:spPr>
        <p:txBody>
          <a:bodyPr>
            <a:normAutofit/>
          </a:bodyPr>
          <a:lstStyle/>
          <a:p>
            <a:pPr marL="228600" indent="-228600" algn="l" rtl="0" fontAlgn="auto">
              <a:lnSpc>
                <a:spcPct val="150000"/>
              </a:lnSpc>
              <a:spcBef>
                <a:spcPts val="1000"/>
              </a:spcBef>
              <a:spcAft>
                <a:spcPts val="0"/>
              </a:spcAft>
              <a:buFont typeface="Arial" pitchFamily="34" charset="0"/>
              <a:buChar char="•"/>
              <a:defRPr/>
            </a:pPr>
            <a:r>
              <a:rPr lang="en-US" sz="3600" b="1" dirty="0">
                <a:solidFill>
                  <a:schemeClr val="accent1">
                    <a:lumMod val="75000"/>
                  </a:schemeClr>
                </a:solidFill>
                <a:latin typeface="Century Gothic" pitchFamily="34" charset="0"/>
                <a:cs typeface="+mn-cs"/>
              </a:rPr>
              <a:t>To identify the three forms of</a:t>
            </a:r>
            <a:r>
              <a:rPr lang="en-US" sz="3600" b="1" dirty="0">
                <a:solidFill>
                  <a:schemeClr val="accent1">
                    <a:lumMod val="75000"/>
                  </a:schemeClr>
                </a:solidFill>
                <a:latin typeface="Century Gothic" pitchFamily="34" charset="0"/>
              </a:rPr>
              <a:t> </a:t>
            </a:r>
            <a:r>
              <a:rPr lang="en-US" sz="3600" b="1">
                <a:solidFill>
                  <a:schemeClr val="accent1">
                    <a:lumMod val="75000"/>
                  </a:schemeClr>
                </a:solidFill>
                <a:latin typeface="Century Gothic" pitchFamily="34" charset="0"/>
              </a:rPr>
              <a:t>past </a:t>
            </a:r>
            <a:r>
              <a:rPr lang="en-US" sz="3600" b="1" smtClean="0">
                <a:solidFill>
                  <a:schemeClr val="accent1">
                    <a:lumMod val="75000"/>
                  </a:schemeClr>
                </a:solidFill>
                <a:latin typeface="Century Gothic" pitchFamily="34" charset="0"/>
              </a:rPr>
              <a:t>tense. </a:t>
            </a:r>
            <a:endParaRPr lang="en-US" sz="3600" b="1" dirty="0">
              <a:solidFill>
                <a:schemeClr val="accent1">
                  <a:lumMod val="75000"/>
                </a:schemeClr>
              </a:solidFill>
              <a:latin typeface="Century Gothic" pitchFamily="34" charset="0"/>
            </a:endParaRPr>
          </a:p>
          <a:p>
            <a:pPr marL="228600" indent="-228600" algn="l" rtl="0" fontAlgn="auto">
              <a:lnSpc>
                <a:spcPct val="150000"/>
              </a:lnSpc>
              <a:spcBef>
                <a:spcPts val="1000"/>
              </a:spcBef>
              <a:spcAft>
                <a:spcPts val="0"/>
              </a:spcAft>
              <a:buFont typeface="Arial" pitchFamily="34" charset="0"/>
              <a:buChar char="•"/>
              <a:defRPr/>
            </a:pPr>
            <a:r>
              <a:rPr lang="en-US" sz="3600" b="1" dirty="0">
                <a:solidFill>
                  <a:schemeClr val="accent1">
                    <a:lumMod val="75000"/>
                  </a:schemeClr>
                </a:solidFill>
                <a:latin typeface="Century Gothic" pitchFamily="34" charset="0"/>
              </a:rPr>
              <a:t>To  introduce the three forms of past tense rules.</a:t>
            </a:r>
          </a:p>
          <a:p>
            <a:pPr marL="228600" indent="-228600" algn="l" rtl="0" fontAlgn="auto">
              <a:lnSpc>
                <a:spcPct val="150000"/>
              </a:lnSpc>
              <a:spcBef>
                <a:spcPts val="1000"/>
              </a:spcBef>
              <a:spcAft>
                <a:spcPts val="0"/>
              </a:spcAft>
              <a:buFont typeface="Arial" pitchFamily="34" charset="0"/>
              <a:buChar char="•"/>
              <a:defRPr/>
            </a:pPr>
            <a:r>
              <a:rPr lang="en-US" sz="3600" b="1" dirty="0">
                <a:solidFill>
                  <a:schemeClr val="accent1">
                    <a:lumMod val="75000"/>
                  </a:schemeClr>
                </a:solidFill>
                <a:latin typeface="Century Gothic" pitchFamily="34" charset="0"/>
                <a:cs typeface="+mn-cs"/>
              </a:rPr>
              <a:t>To write a story using the three forms of past tense.</a:t>
            </a:r>
          </a:p>
          <a:p>
            <a:pPr marL="228600" indent="-228600" algn="l" rtl="0" fontAlgn="auto">
              <a:lnSpc>
                <a:spcPct val="150000"/>
              </a:lnSpc>
              <a:spcBef>
                <a:spcPts val="1000"/>
              </a:spcBef>
              <a:spcAft>
                <a:spcPts val="0"/>
              </a:spcAft>
              <a:buFont typeface="Arial" pitchFamily="34" charset="0"/>
              <a:buChar char="•"/>
              <a:defRPr/>
            </a:pPr>
            <a:endParaRPr lang="en-US" sz="2800" dirty="0">
              <a:solidFill>
                <a:schemeClr val="accent1">
                  <a:lumMod val="75000"/>
                </a:schemeClr>
              </a:solidFill>
              <a:latin typeface="Century Gothic" pitchFamily="34" charset="0"/>
              <a:cs typeface="+mn-cs"/>
            </a:endParaRPr>
          </a:p>
        </p:txBody>
      </p:sp>
      <p:sp>
        <p:nvSpPr>
          <p:cNvPr id="4" name="Rectangle 3"/>
          <p:cNvSpPr/>
          <p:nvPr/>
        </p:nvSpPr>
        <p:spPr>
          <a:xfrm>
            <a:off x="3116263" y="657225"/>
            <a:ext cx="5151437" cy="1009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en-US" sz="4000" b="1" dirty="0">
                <a:latin typeface="Century Gothic" panose="020B0502020202020204" pitchFamily="34" charset="0"/>
              </a:rPr>
              <a:t>Objectives</a:t>
            </a:r>
            <a:endParaRPr lang="ar-BH" sz="4000" dirty="0">
              <a:latin typeface="Century Gothic" panose="020B0502020202020204" pitchFamily="34" charset="0"/>
            </a:endParaRPr>
          </a:p>
        </p:txBody>
      </p:sp>
      <p:sp>
        <p:nvSpPr>
          <p:cNvPr id="4100" name="Footer Placeholder 2"/>
          <p:cNvSpPr>
            <a:spLocks noGrp="1"/>
          </p:cNvSpPr>
          <p:nvPr/>
        </p:nvSpPr>
        <p:spPr bwMode="auto">
          <a:xfrm>
            <a:off x="239713" y="6289675"/>
            <a:ext cx="11306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sz="1200">
                <a:solidFill>
                  <a:srgbClr val="FF0000"/>
                </a:solidFill>
                <a:latin typeface="Calibri" panose="020F0502020204030204" pitchFamily="34" charset="0"/>
              </a:rPr>
              <a:t>_________________________________________________________________________________________________________________________________________________</a:t>
            </a:r>
          </a:p>
          <a:p>
            <a:pPr algn="l" eaLnBrk="1" hangingPunct="1"/>
            <a:r>
              <a:rPr lang="en-US" altLang="en-US" sz="1200">
                <a:latin typeface="Calibri" panose="020F0502020204030204" pitchFamily="34" charset="0"/>
              </a:rPr>
              <a:t>Ministry of Education-2020</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cSld>
  <p:clrMapOvr>
    <a:masterClrMapping/>
  </p:clrMapOvr>
  <p:transition spd="slow" advTm="180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2"/>
          <p:cNvSpPr txBox="1">
            <a:spLocks noChangeArrowheads="1"/>
          </p:cNvSpPr>
          <p:nvPr/>
        </p:nvSpPr>
        <p:spPr bwMode="auto">
          <a:xfrm>
            <a:off x="3292475" y="2922588"/>
            <a:ext cx="560863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000" b="1">
                <a:latin typeface="Century Gothic" panose="020B0502020202020204" pitchFamily="34" charset="0"/>
              </a:rPr>
              <a:t>Task 1</a:t>
            </a:r>
            <a:endParaRPr lang="ar-BH" altLang="en-US" sz="6000" b="1">
              <a:latin typeface="Century Gothic" panose="020B0502020202020204" pitchFamily="34" charset="0"/>
            </a:endParaRPr>
          </a:p>
        </p:txBody>
      </p:sp>
      <p:sp>
        <p:nvSpPr>
          <p:cNvPr id="5123" name="Footer Placeholder 2"/>
          <p:cNvSpPr>
            <a:spLocks noGrp="1"/>
          </p:cNvSpPr>
          <p:nvPr/>
        </p:nvSpPr>
        <p:spPr bwMode="auto">
          <a:xfrm>
            <a:off x="484188" y="6180138"/>
            <a:ext cx="11306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sz="1200">
                <a:solidFill>
                  <a:srgbClr val="FF0000"/>
                </a:solidFill>
                <a:latin typeface="Calibri" panose="020F0502020204030204" pitchFamily="34" charset="0"/>
              </a:rPr>
              <a:t>_________________________________________________________________________________________________________________________________________________</a:t>
            </a:r>
          </a:p>
          <a:p>
            <a:pPr algn="l" eaLnBrk="1" hangingPunct="1"/>
            <a:r>
              <a:rPr lang="en-US" altLang="en-US" sz="1200">
                <a:latin typeface="Calibri" panose="020F0502020204030204" pitchFamily="34" charset="0"/>
              </a:rPr>
              <a:t>Ministry of Education-2020</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46"/>
    </mc:Choice>
    <mc:Fallback xmlns="">
      <p:transition spd="slow" advTm="1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5"/>
          <p:cNvSpPr txBox="1">
            <a:spLocks noChangeArrowheads="1"/>
          </p:cNvSpPr>
          <p:nvPr/>
        </p:nvSpPr>
        <p:spPr bwMode="auto">
          <a:xfrm>
            <a:off x="784225" y="595313"/>
            <a:ext cx="103425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solidFill>
                  <a:srgbClr val="FF0000"/>
                </a:solidFill>
                <a:latin typeface="Century Gothic" panose="020B0502020202020204" pitchFamily="34" charset="0"/>
              </a:rPr>
              <a:t>Read the story and underline the past tense verbs.</a:t>
            </a:r>
            <a:endParaRPr lang="ar-BH" altLang="en-US" sz="3200" b="1">
              <a:solidFill>
                <a:srgbClr val="FF0000"/>
              </a:solidFill>
              <a:latin typeface="Century Gothic" panose="020B0502020202020204" pitchFamily="34" charset="0"/>
            </a:endParaRPr>
          </a:p>
        </p:txBody>
      </p:sp>
      <p:sp>
        <p:nvSpPr>
          <p:cNvPr id="6147" name="Footer Placeholder 2"/>
          <p:cNvSpPr>
            <a:spLocks noGrp="1"/>
          </p:cNvSpPr>
          <p:nvPr/>
        </p:nvSpPr>
        <p:spPr bwMode="auto">
          <a:xfrm>
            <a:off x="484188" y="6180138"/>
            <a:ext cx="11306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sz="1200">
                <a:solidFill>
                  <a:srgbClr val="FF0000"/>
                </a:solidFill>
                <a:latin typeface="Calibri" panose="020F0502020204030204" pitchFamily="34" charset="0"/>
              </a:rPr>
              <a:t>_________________________________________________________________________________________________________________________________________________</a:t>
            </a:r>
          </a:p>
          <a:p>
            <a:pPr algn="l" eaLnBrk="1" hangingPunct="1"/>
            <a:r>
              <a:rPr lang="en-US" altLang="en-US" sz="1200">
                <a:latin typeface="Calibri" panose="020F0502020204030204" pitchFamily="34" charset="0"/>
              </a:rPr>
              <a:t>Ministry of Education-2020</a:t>
            </a:r>
          </a:p>
        </p:txBody>
      </p:sp>
      <p:sp>
        <p:nvSpPr>
          <p:cNvPr id="28" name="Rectangle 123"/>
          <p:cNvSpPr>
            <a:spLocks noChangeArrowheads="1"/>
          </p:cNvSpPr>
          <p:nvPr/>
        </p:nvSpPr>
        <p:spPr bwMode="auto">
          <a:xfrm>
            <a:off x="273050" y="142875"/>
            <a:ext cx="938213" cy="509588"/>
          </a:xfrm>
          <a:prstGeom prst="rect">
            <a:avLst/>
          </a:prstGeom>
          <a:solidFill>
            <a:srgbClr val="66CC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3200" b="1"/>
              <a:t>2:00</a:t>
            </a:r>
          </a:p>
        </p:txBody>
      </p:sp>
      <p:sp>
        <p:nvSpPr>
          <p:cNvPr id="6149" name="TextBox 1"/>
          <p:cNvSpPr txBox="1">
            <a:spLocks noChangeArrowheads="1"/>
          </p:cNvSpPr>
          <p:nvPr/>
        </p:nvSpPr>
        <p:spPr bwMode="auto">
          <a:xfrm>
            <a:off x="288925" y="1193800"/>
            <a:ext cx="11612563"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sz="3000" b="1">
                <a:solidFill>
                  <a:srgbClr val="0070C0"/>
                </a:solidFill>
                <a:latin typeface="Century Gothic" panose="020B0502020202020204" pitchFamily="34" charset="0"/>
              </a:rPr>
              <a:t>     Last summer holiday, I travelled to France with my family, the trip was awesome! We had a lot of fun there. We went to Disneyland, as we were walking in the park, we saw all Disney’s famous characters, like Mickey Mouse which I love the most. </a:t>
            </a:r>
          </a:p>
          <a:p>
            <a:pPr algn="l" eaLnBrk="1" hangingPunct="1"/>
            <a:r>
              <a:rPr lang="en-US" altLang="en-US" sz="3000" b="1">
                <a:solidFill>
                  <a:srgbClr val="0070C0"/>
                </a:solidFill>
                <a:latin typeface="Century Gothic" panose="020B0502020202020204" pitchFamily="34" charset="0"/>
              </a:rPr>
              <a:t>Later on, I took photos with the performers of the show I had seen, which was marvellous. We spent the whole day there, because we wanted to attend the parade. It had already started when we arrived, but luckily we didn’t miss the fireworks show. Going to Disney land is really fun I wish to go back there one day.     </a:t>
            </a:r>
            <a:endParaRPr lang="ar-BH" altLang="en-US" sz="3000" b="1">
              <a:solidFill>
                <a:srgbClr val="0070C0"/>
              </a:solidFill>
              <a:latin typeface="Century Gothic" panose="020B0502020202020204" pitchFamily="34" charset="0"/>
            </a:endParaRPr>
          </a:p>
        </p:txBody>
      </p:sp>
      <p:sp>
        <p:nvSpPr>
          <p:cNvPr id="21" name="Minus 20"/>
          <p:cNvSpPr/>
          <p:nvPr/>
        </p:nvSpPr>
        <p:spPr>
          <a:xfrm>
            <a:off x="4749662" y="1609725"/>
            <a:ext cx="2300287" cy="88900"/>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dirty="0"/>
          </a:p>
        </p:txBody>
      </p:sp>
      <p:sp>
        <p:nvSpPr>
          <p:cNvPr id="22" name="Minus 21"/>
          <p:cNvSpPr/>
          <p:nvPr/>
        </p:nvSpPr>
        <p:spPr>
          <a:xfrm>
            <a:off x="1606550" y="2074863"/>
            <a:ext cx="1079500" cy="107950"/>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a:p>
        </p:txBody>
      </p:sp>
      <p:sp>
        <p:nvSpPr>
          <p:cNvPr id="23" name="Minus 22"/>
          <p:cNvSpPr/>
          <p:nvPr/>
        </p:nvSpPr>
        <p:spPr>
          <a:xfrm>
            <a:off x="9899650" y="2065338"/>
            <a:ext cx="1316038" cy="117475"/>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a:p>
        </p:txBody>
      </p:sp>
      <p:sp>
        <p:nvSpPr>
          <p:cNvPr id="24" name="Minus 23"/>
          <p:cNvSpPr/>
          <p:nvPr/>
        </p:nvSpPr>
        <p:spPr>
          <a:xfrm>
            <a:off x="3400425" y="2528888"/>
            <a:ext cx="3313113" cy="133350"/>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a:p>
        </p:txBody>
      </p:sp>
      <p:sp>
        <p:nvSpPr>
          <p:cNvPr id="25" name="Minus 24"/>
          <p:cNvSpPr/>
          <p:nvPr/>
        </p:nvSpPr>
        <p:spPr>
          <a:xfrm>
            <a:off x="9061450" y="2509838"/>
            <a:ext cx="1044575" cy="117475"/>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a:p>
        </p:txBody>
      </p:sp>
      <p:sp>
        <p:nvSpPr>
          <p:cNvPr id="26" name="Minus 25"/>
          <p:cNvSpPr/>
          <p:nvPr/>
        </p:nvSpPr>
        <p:spPr>
          <a:xfrm>
            <a:off x="2146300" y="3895725"/>
            <a:ext cx="1316038" cy="117475"/>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a:p>
        </p:txBody>
      </p:sp>
      <p:sp>
        <p:nvSpPr>
          <p:cNvPr id="27" name="Minus 26"/>
          <p:cNvSpPr/>
          <p:nvPr/>
        </p:nvSpPr>
        <p:spPr>
          <a:xfrm>
            <a:off x="173758" y="4376738"/>
            <a:ext cx="1290638" cy="107950"/>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a:p>
        </p:txBody>
      </p:sp>
      <p:sp>
        <p:nvSpPr>
          <p:cNvPr id="29" name="Minus 28"/>
          <p:cNvSpPr/>
          <p:nvPr/>
        </p:nvSpPr>
        <p:spPr>
          <a:xfrm>
            <a:off x="2476500" y="4824413"/>
            <a:ext cx="2008188" cy="155575"/>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a:p>
        </p:txBody>
      </p:sp>
      <p:sp>
        <p:nvSpPr>
          <p:cNvPr id="30" name="Minus 29"/>
          <p:cNvSpPr/>
          <p:nvPr/>
        </p:nvSpPr>
        <p:spPr>
          <a:xfrm>
            <a:off x="5148263" y="2054225"/>
            <a:ext cx="1079500" cy="107950"/>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a:p>
        </p:txBody>
      </p:sp>
      <p:sp>
        <p:nvSpPr>
          <p:cNvPr id="31" name="Minus 30"/>
          <p:cNvSpPr/>
          <p:nvPr/>
        </p:nvSpPr>
        <p:spPr>
          <a:xfrm>
            <a:off x="6397625" y="4397375"/>
            <a:ext cx="1368425" cy="107950"/>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a:p>
        </p:txBody>
      </p:sp>
      <p:sp>
        <p:nvSpPr>
          <p:cNvPr id="32" name="Minus 8"/>
          <p:cNvSpPr/>
          <p:nvPr/>
        </p:nvSpPr>
        <p:spPr>
          <a:xfrm>
            <a:off x="3251200" y="5262563"/>
            <a:ext cx="1849438" cy="133350"/>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a:p>
        </p:txBody>
      </p:sp>
      <p:sp>
        <p:nvSpPr>
          <p:cNvPr id="33" name="Minus 8"/>
          <p:cNvSpPr/>
          <p:nvPr/>
        </p:nvSpPr>
        <p:spPr>
          <a:xfrm>
            <a:off x="7329345" y="5273675"/>
            <a:ext cx="2663825" cy="117475"/>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a:p>
        </p:txBody>
      </p:sp>
      <p:sp>
        <p:nvSpPr>
          <p:cNvPr id="34" name="Minus 7"/>
          <p:cNvSpPr/>
          <p:nvPr/>
        </p:nvSpPr>
        <p:spPr>
          <a:xfrm>
            <a:off x="2542019" y="4359275"/>
            <a:ext cx="1044575" cy="117475"/>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a:p>
        </p:txBody>
      </p:sp>
      <p:sp>
        <p:nvSpPr>
          <p:cNvPr id="35" name="Minus 34"/>
          <p:cNvSpPr/>
          <p:nvPr/>
        </p:nvSpPr>
        <p:spPr>
          <a:xfrm>
            <a:off x="8280400" y="4799013"/>
            <a:ext cx="3095625" cy="155575"/>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a:p>
        </p:txBody>
      </p:sp>
      <p:sp>
        <p:nvSpPr>
          <p:cNvPr id="36" name="Minus 35"/>
          <p:cNvSpPr/>
          <p:nvPr/>
        </p:nvSpPr>
        <p:spPr>
          <a:xfrm>
            <a:off x="142875" y="5262563"/>
            <a:ext cx="1763713" cy="155575"/>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a:p>
        </p:txBody>
      </p:sp>
      <p:sp>
        <p:nvSpPr>
          <p:cNvPr id="37" name="Minus 36"/>
          <p:cNvSpPr/>
          <p:nvPr/>
        </p:nvSpPr>
        <p:spPr>
          <a:xfrm>
            <a:off x="10394950" y="3895725"/>
            <a:ext cx="1152525" cy="117475"/>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76611"/>
    </mc:Choice>
    <mc:Fallback xmlns="">
      <p:transition spd="slow" advTm="176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00"/>
                                        <p:tgtEl>
                                          <p:spTgt spid="3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4"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down)">
                                      <p:cBhvr>
                                        <p:cTn id="46" dur="500"/>
                                        <p:tgtEl>
                                          <p:spTgt spid="3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4"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00"/>
                                        <p:tgtEl>
                                          <p:spTgt spid="2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4" fill="hold"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down)">
                                      <p:cBhvr>
                                        <p:cTn id="56" dur="500"/>
                                        <p:tgtEl>
                                          <p:spTgt spid="34"/>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4"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4"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down)">
                                      <p:cBhvr>
                                        <p:cTn id="66" dur="500"/>
                                        <p:tgtEl>
                                          <p:spTgt spid="29"/>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4"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down)">
                                      <p:cBhvr>
                                        <p:cTn id="71" dur="500"/>
                                        <p:tgtEl>
                                          <p:spTgt spid="35"/>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4" fill="hold" nodeType="click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wipe(down)">
                                      <p:cBhvr>
                                        <p:cTn id="76" dur="500"/>
                                        <p:tgtEl>
                                          <p:spTgt spid="36"/>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4"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wipe(down)">
                                      <p:cBhvr>
                                        <p:cTn id="81" dur="500"/>
                                        <p:tgtEl>
                                          <p:spTgt spid="32"/>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4" fill="hold" nodeType="click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wipe(down)">
                                      <p:cBhvr>
                                        <p:cTn id="8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7" restart="whenNotActive" fill="hold" evtFilter="cancelBubble" nodeType="interactiveSeq">
                <p:stCondLst>
                  <p:cond evt="onClick" delay="0">
                    <p:tgtEl>
                      <p:spTgt spid="28"/>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audio isNarration="1">
              <p:cMediaNode vol="80000" showWhenStopped="0">
                <p:cTn id="92" fill="hold" display="0">
                  <p:stCondLst>
                    <p:cond delay="indefinite"/>
                  </p:stCondLst>
                  <p:endCondLst>
                    <p:cond evt="onStopAudio" delay="0">
                      <p:tgtEl>
                        <p:sldTgt/>
                      </p:tgtEl>
                    </p:cond>
                  </p:endCondLst>
                </p:cTn>
                <p:tgtEl>
                  <p:spTgt spid="2"/>
                </p:tgtEl>
              </p:cMediaNode>
            </p:audio>
          </p:childTnLst>
        </p:cTn>
      </p:par>
    </p:tnLst>
    <p:bldLst>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
          <p:cNvSpPr txBox="1">
            <a:spLocks noChangeArrowheads="1"/>
          </p:cNvSpPr>
          <p:nvPr/>
        </p:nvSpPr>
        <p:spPr bwMode="auto">
          <a:xfrm>
            <a:off x="1508125" y="547688"/>
            <a:ext cx="86090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400" b="1" dirty="0">
                <a:solidFill>
                  <a:srgbClr val="FF0000"/>
                </a:solidFill>
                <a:latin typeface="Century Gothic" panose="020B0502020202020204" pitchFamily="34" charset="0"/>
              </a:rPr>
              <a:t>The Past Tense Forms</a:t>
            </a:r>
            <a:endParaRPr lang="ar-BH" altLang="en-US" sz="5400" b="1" dirty="0">
              <a:solidFill>
                <a:srgbClr val="FF0000"/>
              </a:solidFill>
              <a:latin typeface="Century Gothic" panose="020B0502020202020204" pitchFamily="34" charset="0"/>
            </a:endParaRPr>
          </a:p>
        </p:txBody>
      </p:sp>
      <p:sp>
        <p:nvSpPr>
          <p:cNvPr id="7171" name="Footer Placeholder 2"/>
          <p:cNvSpPr>
            <a:spLocks noGrp="1"/>
          </p:cNvSpPr>
          <p:nvPr/>
        </p:nvSpPr>
        <p:spPr bwMode="auto">
          <a:xfrm>
            <a:off x="471488" y="6021388"/>
            <a:ext cx="11306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sz="1200">
                <a:solidFill>
                  <a:srgbClr val="FF0000"/>
                </a:solidFill>
                <a:latin typeface="Calibri" panose="020F0502020204030204" pitchFamily="34" charset="0"/>
              </a:rPr>
              <a:t>_________________________________________________________________________________________________________________________________________________</a:t>
            </a:r>
          </a:p>
          <a:p>
            <a:pPr algn="l" eaLnBrk="1" hangingPunct="1"/>
            <a:r>
              <a:rPr lang="en-US" altLang="en-US" sz="1200">
                <a:latin typeface="Calibri" panose="020F0502020204030204" pitchFamily="34" charset="0"/>
              </a:rPr>
              <a:t>Ministry of Education-2020</a:t>
            </a:r>
          </a:p>
        </p:txBody>
      </p:sp>
      <p:grpSp>
        <p:nvGrpSpPr>
          <p:cNvPr id="2" name="Group 8"/>
          <p:cNvGrpSpPr>
            <a:grpSpLocks/>
          </p:cNvGrpSpPr>
          <p:nvPr/>
        </p:nvGrpSpPr>
        <p:grpSpPr bwMode="auto">
          <a:xfrm>
            <a:off x="4610100" y="3805238"/>
            <a:ext cx="2438400" cy="1087437"/>
            <a:chOff x="0" y="892517"/>
            <a:chExt cx="2438400" cy="1086977"/>
          </a:xfrm>
        </p:grpSpPr>
        <p:sp>
          <p:nvSpPr>
            <p:cNvPr id="25" name="Rounded Rectangle 24"/>
            <p:cNvSpPr/>
            <p:nvPr/>
          </p:nvSpPr>
          <p:spPr>
            <a:xfrm>
              <a:off x="0" y="892517"/>
              <a:ext cx="2438400" cy="108697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ounded Rectangle 4"/>
            <p:cNvSpPr/>
            <p:nvPr/>
          </p:nvSpPr>
          <p:spPr>
            <a:xfrm>
              <a:off x="52388" y="944882"/>
              <a:ext cx="2333625" cy="982247"/>
            </a:xfrm>
            <a:prstGeom prst="rect">
              <a:avLst/>
            </a:prstGeom>
          </p:spPr>
          <p:style>
            <a:lnRef idx="0">
              <a:scrgbClr r="0" g="0" b="0"/>
            </a:lnRef>
            <a:fillRef idx="0">
              <a:scrgbClr r="0" g="0" b="0"/>
            </a:fillRef>
            <a:effectRef idx="0">
              <a:scrgbClr r="0" g="0" b="0"/>
            </a:effectRef>
            <a:fontRef idx="minor">
              <a:schemeClr val="lt1"/>
            </a:fontRef>
          </p:style>
          <p:txBody>
            <a:bodyPr lIns="102870" tIns="102870" rIns="102870" bIns="102870" spcCol="1270" anchor="ctr"/>
            <a:lstStyle/>
            <a:p>
              <a:pPr algn="ctr" defTabSz="1200150">
                <a:lnSpc>
                  <a:spcPct val="90000"/>
                </a:lnSpc>
                <a:spcAft>
                  <a:spcPct val="35000"/>
                </a:spcAft>
                <a:defRPr/>
              </a:pPr>
              <a:r>
                <a:rPr lang="en-US" sz="2000" b="1" dirty="0">
                  <a:latin typeface="Century Gothic" pitchFamily="34" charset="0"/>
                </a:rPr>
                <a:t>Regular/Irregular</a:t>
              </a:r>
              <a:endParaRPr lang="ar-BH" sz="2000" b="1" dirty="0">
                <a:latin typeface="Century Gothic" pitchFamily="34" charset="0"/>
              </a:endParaRPr>
            </a:p>
          </p:txBody>
        </p:sp>
      </p:grpSp>
      <p:grpSp>
        <p:nvGrpSpPr>
          <p:cNvPr id="3" name="Group 9"/>
          <p:cNvGrpSpPr>
            <a:grpSpLocks/>
          </p:cNvGrpSpPr>
          <p:nvPr/>
        </p:nvGrpSpPr>
        <p:grpSpPr bwMode="auto">
          <a:xfrm>
            <a:off x="2028825" y="3821113"/>
            <a:ext cx="2438400" cy="1087437"/>
            <a:chOff x="2509985" y="892517"/>
            <a:chExt cx="2438400" cy="1086977"/>
          </a:xfrm>
        </p:grpSpPr>
        <p:sp>
          <p:nvSpPr>
            <p:cNvPr id="28" name="Rounded Rectangle 27"/>
            <p:cNvSpPr/>
            <p:nvPr/>
          </p:nvSpPr>
          <p:spPr>
            <a:xfrm>
              <a:off x="2509985" y="892517"/>
              <a:ext cx="2438400" cy="108697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ounded Rectangle 6"/>
            <p:cNvSpPr/>
            <p:nvPr/>
          </p:nvSpPr>
          <p:spPr>
            <a:xfrm>
              <a:off x="2562373" y="944882"/>
              <a:ext cx="2333625" cy="982247"/>
            </a:xfrm>
            <a:prstGeom prst="rect">
              <a:avLst/>
            </a:prstGeom>
          </p:spPr>
          <p:style>
            <a:lnRef idx="0">
              <a:scrgbClr r="0" g="0" b="0"/>
            </a:lnRef>
            <a:fillRef idx="0">
              <a:scrgbClr r="0" g="0" b="0"/>
            </a:fillRef>
            <a:effectRef idx="0">
              <a:scrgbClr r="0" g="0" b="0"/>
            </a:effectRef>
            <a:fontRef idx="minor">
              <a:schemeClr val="lt1"/>
            </a:fontRef>
          </p:style>
          <p:txBody>
            <a:bodyPr lIns="102870" tIns="102870" rIns="102870" bIns="102870" spcCol="1270" anchor="ctr"/>
            <a:lstStyle/>
            <a:p>
              <a:pPr algn="ctr" defTabSz="1200150">
                <a:lnSpc>
                  <a:spcPct val="90000"/>
                </a:lnSpc>
                <a:spcAft>
                  <a:spcPct val="35000"/>
                </a:spcAft>
                <a:defRPr/>
              </a:pPr>
              <a:r>
                <a:rPr lang="en-US" sz="2000" b="1" dirty="0" err="1">
                  <a:latin typeface="Century Gothic" pitchFamily="34" charset="0"/>
                </a:rPr>
                <a:t>had+PP</a:t>
              </a:r>
              <a:endParaRPr lang="en-US" sz="2000" b="1" dirty="0">
                <a:latin typeface="Century Gothic" pitchFamily="34" charset="0"/>
              </a:endParaRPr>
            </a:p>
          </p:txBody>
        </p:sp>
      </p:grpSp>
      <p:grpSp>
        <p:nvGrpSpPr>
          <p:cNvPr id="4" name="Group 10"/>
          <p:cNvGrpSpPr>
            <a:grpSpLocks/>
          </p:cNvGrpSpPr>
          <p:nvPr/>
        </p:nvGrpSpPr>
        <p:grpSpPr bwMode="auto">
          <a:xfrm>
            <a:off x="7129463" y="3821113"/>
            <a:ext cx="2438400" cy="1087437"/>
            <a:chOff x="4995078" y="892517"/>
            <a:chExt cx="2438400" cy="1086977"/>
          </a:xfrm>
        </p:grpSpPr>
        <p:sp>
          <p:nvSpPr>
            <p:cNvPr id="31" name="Rounded Rectangle 30"/>
            <p:cNvSpPr/>
            <p:nvPr/>
          </p:nvSpPr>
          <p:spPr>
            <a:xfrm>
              <a:off x="4995078" y="892517"/>
              <a:ext cx="2438400" cy="108697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Rounded Rectangle 8"/>
            <p:cNvSpPr/>
            <p:nvPr/>
          </p:nvSpPr>
          <p:spPr>
            <a:xfrm>
              <a:off x="5047465" y="944882"/>
              <a:ext cx="2333625" cy="982247"/>
            </a:xfrm>
            <a:prstGeom prst="rect">
              <a:avLst/>
            </a:prstGeom>
          </p:spPr>
          <p:style>
            <a:lnRef idx="0">
              <a:scrgbClr r="0" g="0" b="0"/>
            </a:lnRef>
            <a:fillRef idx="0">
              <a:scrgbClr r="0" g="0" b="0"/>
            </a:fillRef>
            <a:effectRef idx="0">
              <a:scrgbClr r="0" g="0" b="0"/>
            </a:effectRef>
            <a:fontRef idx="minor">
              <a:schemeClr val="lt1"/>
            </a:fontRef>
          </p:style>
          <p:txBody>
            <a:bodyPr lIns="102870" tIns="102870" rIns="102870" bIns="102870" spcCol="1270" anchor="ctr"/>
            <a:lstStyle/>
            <a:p>
              <a:pPr algn="ctr" defTabSz="1200150">
                <a:lnSpc>
                  <a:spcPct val="90000"/>
                </a:lnSpc>
                <a:spcAft>
                  <a:spcPct val="35000"/>
                </a:spcAft>
                <a:defRPr/>
              </a:pPr>
              <a:r>
                <a:rPr lang="en-US" sz="2000" b="1" dirty="0">
                  <a:latin typeface="Century Gothic" pitchFamily="34" charset="0"/>
                </a:rPr>
                <a:t>was/</a:t>
              </a:r>
              <a:r>
                <a:rPr lang="en-US" sz="2000" b="1" dirty="0" err="1">
                  <a:latin typeface="Century Gothic" pitchFamily="34" charset="0"/>
                </a:rPr>
                <a:t>were+verb</a:t>
              </a:r>
              <a:endParaRPr lang="en-US" sz="2000" b="1" dirty="0">
                <a:latin typeface="Century Gothic" pitchFamily="34" charset="0"/>
              </a:endParaRPr>
            </a:p>
            <a:p>
              <a:pPr algn="ctr" defTabSz="1200150">
                <a:lnSpc>
                  <a:spcPct val="90000"/>
                </a:lnSpc>
                <a:spcAft>
                  <a:spcPct val="35000"/>
                </a:spcAft>
                <a:defRPr/>
              </a:pPr>
              <a:r>
                <a:rPr lang="en-US" sz="2000" b="1" dirty="0">
                  <a:latin typeface="Century Gothic" pitchFamily="34" charset="0"/>
                </a:rPr>
                <a:t>(</a:t>
              </a:r>
              <a:r>
                <a:rPr lang="en-US" sz="2000" b="1" dirty="0" err="1">
                  <a:latin typeface="Century Gothic" pitchFamily="34" charset="0"/>
                </a:rPr>
                <a:t>ing</a:t>
              </a:r>
              <a:r>
                <a:rPr lang="en-US" sz="2000" b="1" dirty="0">
                  <a:latin typeface="Century Gothic" pitchFamily="34" charset="0"/>
                </a:rPr>
                <a:t>)</a:t>
              </a:r>
              <a:endParaRPr lang="ar-BH" sz="2000" b="1" dirty="0">
                <a:latin typeface="Century Gothic" pitchFamily="34" charset="0"/>
              </a:endParaRPr>
            </a:p>
          </p:txBody>
        </p:sp>
      </p:grpSp>
      <p:sp>
        <p:nvSpPr>
          <p:cNvPr id="33" name="Down Arrow 32"/>
          <p:cNvSpPr/>
          <p:nvPr/>
        </p:nvSpPr>
        <p:spPr>
          <a:xfrm>
            <a:off x="5557838" y="3241675"/>
            <a:ext cx="373062" cy="488950"/>
          </a:xfrm>
          <a:prstGeom prst="downArrow">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a:p>
        </p:txBody>
      </p:sp>
      <p:sp>
        <p:nvSpPr>
          <p:cNvPr id="34" name="Down Arrow 33"/>
          <p:cNvSpPr/>
          <p:nvPr/>
        </p:nvSpPr>
        <p:spPr>
          <a:xfrm>
            <a:off x="3076575" y="3275013"/>
            <a:ext cx="373063" cy="490537"/>
          </a:xfrm>
          <a:prstGeom prst="downArrow">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a:p>
        </p:txBody>
      </p:sp>
      <p:sp>
        <p:nvSpPr>
          <p:cNvPr id="35" name="Down Arrow 34"/>
          <p:cNvSpPr/>
          <p:nvPr/>
        </p:nvSpPr>
        <p:spPr>
          <a:xfrm>
            <a:off x="8086725" y="3284538"/>
            <a:ext cx="373063" cy="488950"/>
          </a:xfrm>
          <a:prstGeom prst="downArrow">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a:p>
        </p:txBody>
      </p:sp>
      <p:grpSp>
        <p:nvGrpSpPr>
          <p:cNvPr id="5" name="Group 8"/>
          <p:cNvGrpSpPr>
            <a:grpSpLocks/>
          </p:cNvGrpSpPr>
          <p:nvPr/>
        </p:nvGrpSpPr>
        <p:grpSpPr bwMode="auto">
          <a:xfrm>
            <a:off x="4579938" y="2073275"/>
            <a:ext cx="2438400" cy="1116013"/>
            <a:chOff x="0" y="892517"/>
            <a:chExt cx="2438400" cy="1115527"/>
          </a:xfrm>
        </p:grpSpPr>
        <p:sp>
          <p:nvSpPr>
            <p:cNvPr id="37" name="Rounded Rectangle 36"/>
            <p:cNvSpPr/>
            <p:nvPr/>
          </p:nvSpPr>
          <p:spPr>
            <a:xfrm>
              <a:off x="0" y="892517"/>
              <a:ext cx="2438400" cy="111552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Rounded Rectangle 4"/>
            <p:cNvSpPr/>
            <p:nvPr/>
          </p:nvSpPr>
          <p:spPr>
            <a:xfrm>
              <a:off x="52387" y="944882"/>
              <a:ext cx="2333625" cy="982234"/>
            </a:xfrm>
            <a:prstGeom prst="rect">
              <a:avLst/>
            </a:prstGeom>
          </p:spPr>
          <p:style>
            <a:lnRef idx="0">
              <a:scrgbClr r="0" g="0" b="0"/>
            </a:lnRef>
            <a:fillRef idx="0">
              <a:scrgbClr r="0" g="0" b="0"/>
            </a:fillRef>
            <a:effectRef idx="0">
              <a:scrgbClr r="0" g="0" b="0"/>
            </a:effectRef>
            <a:fontRef idx="minor">
              <a:schemeClr val="lt1"/>
            </a:fontRef>
          </p:style>
          <p:txBody>
            <a:bodyPr lIns="102870" tIns="102870" rIns="102870" bIns="102870" spcCol="1270" anchor="ctr"/>
            <a:lstStyle/>
            <a:p>
              <a:pPr algn="ctr" defTabSz="1200150">
                <a:lnSpc>
                  <a:spcPct val="90000"/>
                </a:lnSpc>
                <a:spcAft>
                  <a:spcPct val="35000"/>
                </a:spcAft>
                <a:defRPr/>
              </a:pPr>
              <a:r>
                <a:rPr lang="en-US" sz="2000" b="1" dirty="0">
                  <a:latin typeface="Century Gothic" pitchFamily="34" charset="0"/>
                </a:rPr>
                <a:t>Past simple</a:t>
              </a:r>
              <a:endParaRPr lang="ar-BH" sz="2000" b="1" dirty="0">
                <a:latin typeface="Century Gothic" pitchFamily="34" charset="0"/>
              </a:endParaRPr>
            </a:p>
          </p:txBody>
        </p:sp>
      </p:grpSp>
      <p:grpSp>
        <p:nvGrpSpPr>
          <p:cNvPr id="6" name="Group 9"/>
          <p:cNvGrpSpPr>
            <a:grpSpLocks/>
          </p:cNvGrpSpPr>
          <p:nvPr/>
        </p:nvGrpSpPr>
        <p:grpSpPr bwMode="auto">
          <a:xfrm>
            <a:off x="1998663" y="2089150"/>
            <a:ext cx="2438400" cy="1150938"/>
            <a:chOff x="2509985" y="892517"/>
            <a:chExt cx="2438400" cy="1086977"/>
          </a:xfrm>
        </p:grpSpPr>
        <p:sp>
          <p:nvSpPr>
            <p:cNvPr id="40" name="Rounded Rectangle 39"/>
            <p:cNvSpPr/>
            <p:nvPr/>
          </p:nvSpPr>
          <p:spPr>
            <a:xfrm>
              <a:off x="2509985" y="892517"/>
              <a:ext cx="2438400" cy="108697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Rounded Rectangle 6"/>
            <p:cNvSpPr/>
            <p:nvPr/>
          </p:nvSpPr>
          <p:spPr>
            <a:xfrm>
              <a:off x="2562372" y="944992"/>
              <a:ext cx="2333625" cy="982027"/>
            </a:xfrm>
            <a:prstGeom prst="rect">
              <a:avLst/>
            </a:prstGeom>
          </p:spPr>
          <p:style>
            <a:lnRef idx="0">
              <a:scrgbClr r="0" g="0" b="0"/>
            </a:lnRef>
            <a:fillRef idx="0">
              <a:scrgbClr r="0" g="0" b="0"/>
            </a:fillRef>
            <a:effectRef idx="0">
              <a:scrgbClr r="0" g="0" b="0"/>
            </a:effectRef>
            <a:fontRef idx="minor">
              <a:schemeClr val="lt1"/>
            </a:fontRef>
          </p:style>
          <p:txBody>
            <a:bodyPr lIns="102870" tIns="102870" rIns="102870" bIns="102870" spcCol="1270" anchor="ctr"/>
            <a:lstStyle/>
            <a:p>
              <a:pPr algn="ctr" defTabSz="1200150">
                <a:lnSpc>
                  <a:spcPct val="90000"/>
                </a:lnSpc>
                <a:spcAft>
                  <a:spcPct val="35000"/>
                </a:spcAft>
                <a:defRPr/>
              </a:pPr>
              <a:r>
                <a:rPr lang="en-US" sz="2000" b="1" dirty="0">
                  <a:latin typeface="Century Gothic" pitchFamily="34" charset="0"/>
                </a:rPr>
                <a:t>Past Perfect</a:t>
              </a:r>
            </a:p>
          </p:txBody>
        </p:sp>
      </p:grpSp>
      <p:grpSp>
        <p:nvGrpSpPr>
          <p:cNvPr id="7" name="Group 10"/>
          <p:cNvGrpSpPr>
            <a:grpSpLocks/>
          </p:cNvGrpSpPr>
          <p:nvPr/>
        </p:nvGrpSpPr>
        <p:grpSpPr bwMode="auto">
          <a:xfrm>
            <a:off x="7129463" y="2085975"/>
            <a:ext cx="2438400" cy="1150938"/>
            <a:chOff x="4995078" y="892517"/>
            <a:chExt cx="2438400" cy="1086977"/>
          </a:xfrm>
        </p:grpSpPr>
        <p:sp>
          <p:nvSpPr>
            <p:cNvPr id="43" name="Rounded Rectangle 42"/>
            <p:cNvSpPr/>
            <p:nvPr/>
          </p:nvSpPr>
          <p:spPr>
            <a:xfrm>
              <a:off x="4995078" y="892517"/>
              <a:ext cx="2438400" cy="108697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4" name="Rounded Rectangle 8"/>
            <p:cNvSpPr/>
            <p:nvPr/>
          </p:nvSpPr>
          <p:spPr>
            <a:xfrm>
              <a:off x="5047465" y="944992"/>
              <a:ext cx="2333625" cy="982027"/>
            </a:xfrm>
            <a:prstGeom prst="rect">
              <a:avLst/>
            </a:prstGeom>
          </p:spPr>
          <p:style>
            <a:lnRef idx="0">
              <a:scrgbClr r="0" g="0" b="0"/>
            </a:lnRef>
            <a:fillRef idx="0">
              <a:scrgbClr r="0" g="0" b="0"/>
            </a:fillRef>
            <a:effectRef idx="0">
              <a:scrgbClr r="0" g="0" b="0"/>
            </a:effectRef>
            <a:fontRef idx="minor">
              <a:schemeClr val="lt1"/>
            </a:fontRef>
          </p:style>
          <p:txBody>
            <a:bodyPr lIns="102870" tIns="102870" rIns="102870" bIns="102870" spcCol="1270" anchor="ctr"/>
            <a:lstStyle/>
            <a:p>
              <a:pPr algn="ctr" defTabSz="1200150">
                <a:lnSpc>
                  <a:spcPct val="90000"/>
                </a:lnSpc>
                <a:spcAft>
                  <a:spcPct val="35000"/>
                </a:spcAft>
                <a:defRPr/>
              </a:pPr>
              <a:r>
                <a:rPr lang="en-US" sz="2000" b="1" dirty="0">
                  <a:latin typeface="Century Gothic" pitchFamily="34" charset="0"/>
                </a:rPr>
                <a:t>Past continuous </a:t>
              </a:r>
              <a:endParaRPr lang="ar-BH" sz="2000" b="1" dirty="0">
                <a:latin typeface="Century Gothic" pitchFamily="34" charset="0"/>
              </a:endParaRPr>
            </a:p>
          </p:txBody>
        </p:sp>
      </p:gr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1190"/>
    </mc:Choice>
    <mc:Fallback xmlns="">
      <p:transition spd="slow" advTm="31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8"/>
                </p:tgtEl>
              </p:cMediaNode>
            </p:audio>
          </p:childTnLst>
        </p:cTn>
      </p:par>
    </p:tnLst>
    <p:bldLst>
      <p:bldP spid="33" grpId="0" animBg="1"/>
      <p:bldP spid="34"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1287463" y="374650"/>
            <a:ext cx="860901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rgbClr val="FF0000"/>
                </a:solidFill>
                <a:latin typeface="Century Gothic" panose="020B0502020202020204" pitchFamily="34" charset="0"/>
              </a:rPr>
              <a:t>Past simple &amp; past perfect</a:t>
            </a:r>
            <a:endParaRPr lang="ar-BH" altLang="en-US" sz="4400" b="1">
              <a:solidFill>
                <a:srgbClr val="FF0000"/>
              </a:solidFill>
              <a:latin typeface="Century Gothic" panose="020B0502020202020204" pitchFamily="34" charset="0"/>
            </a:endParaRPr>
          </a:p>
        </p:txBody>
      </p:sp>
      <p:grpSp>
        <p:nvGrpSpPr>
          <p:cNvPr id="2" name="Group 16"/>
          <p:cNvGrpSpPr>
            <a:grpSpLocks/>
          </p:cNvGrpSpPr>
          <p:nvPr/>
        </p:nvGrpSpPr>
        <p:grpSpPr bwMode="auto">
          <a:xfrm>
            <a:off x="1760538" y="2406650"/>
            <a:ext cx="4067175" cy="1751013"/>
            <a:chOff x="1760538" y="2406638"/>
            <a:chExt cx="4067175" cy="1751013"/>
          </a:xfrm>
        </p:grpSpPr>
        <p:sp>
          <p:nvSpPr>
            <p:cNvPr id="6" name="Right Arrow 5"/>
            <p:cNvSpPr/>
            <p:nvPr/>
          </p:nvSpPr>
          <p:spPr>
            <a:xfrm>
              <a:off x="1760538" y="2406638"/>
              <a:ext cx="4067175" cy="175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a:p>
          </p:txBody>
        </p:sp>
        <p:sp>
          <p:nvSpPr>
            <p:cNvPr id="7" name="Rectangle 6"/>
            <p:cNvSpPr/>
            <p:nvPr/>
          </p:nvSpPr>
          <p:spPr>
            <a:xfrm>
              <a:off x="1780165" y="2857169"/>
              <a:ext cx="3690451" cy="76944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entury Gothic" pitchFamily="34" charset="0"/>
                </a:rPr>
                <a:t>Past Perfect</a:t>
              </a:r>
            </a:p>
          </p:txBody>
        </p:sp>
      </p:grpSp>
      <p:grpSp>
        <p:nvGrpSpPr>
          <p:cNvPr id="3" name="Group 17"/>
          <p:cNvGrpSpPr>
            <a:grpSpLocks/>
          </p:cNvGrpSpPr>
          <p:nvPr/>
        </p:nvGrpSpPr>
        <p:grpSpPr bwMode="auto">
          <a:xfrm>
            <a:off x="5842000" y="2459038"/>
            <a:ext cx="4075113" cy="1751012"/>
            <a:chOff x="5842414" y="2459026"/>
            <a:chExt cx="4074699" cy="1751012"/>
          </a:xfrm>
        </p:grpSpPr>
        <p:sp>
          <p:nvSpPr>
            <p:cNvPr id="5" name="Right Arrow 4"/>
            <p:cNvSpPr/>
            <p:nvPr/>
          </p:nvSpPr>
          <p:spPr>
            <a:xfrm>
              <a:off x="5848763" y="2459026"/>
              <a:ext cx="4068350" cy="1751012"/>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a:p>
          </p:txBody>
        </p:sp>
        <p:sp>
          <p:nvSpPr>
            <p:cNvPr id="8" name="Rectangle 7"/>
            <p:cNvSpPr/>
            <p:nvPr/>
          </p:nvSpPr>
          <p:spPr>
            <a:xfrm>
              <a:off x="5842414" y="2930742"/>
              <a:ext cx="3690451" cy="76944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400" b="1" dirty="0">
                  <a:ln w="11430"/>
                  <a:solidFill>
                    <a:schemeClr val="accent6"/>
                  </a:solidFill>
                  <a:effectLst>
                    <a:outerShdw blurRad="50800" dist="39000" dir="5460000" algn="tl">
                      <a:srgbClr val="000000">
                        <a:alpha val="38000"/>
                      </a:srgbClr>
                    </a:outerShdw>
                  </a:effectLst>
                  <a:latin typeface="Century Gothic" pitchFamily="34" charset="0"/>
                </a:rPr>
                <a:t>Past Simple </a:t>
              </a:r>
            </a:p>
          </p:txBody>
        </p:sp>
      </p:grpSp>
      <p:sp>
        <p:nvSpPr>
          <p:cNvPr id="8197" name="TextBox 8"/>
          <p:cNvSpPr txBox="1">
            <a:spLocks noChangeArrowheads="1"/>
          </p:cNvSpPr>
          <p:nvPr/>
        </p:nvSpPr>
        <p:spPr bwMode="auto">
          <a:xfrm>
            <a:off x="1747838" y="1214438"/>
            <a:ext cx="76771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sz="2400" b="1">
                <a:latin typeface="Century Gothic" panose="020B0502020202020204" pitchFamily="34" charset="0"/>
              </a:rPr>
              <a:t>Two actions happened in the past, one happened before the other.</a:t>
            </a:r>
            <a:endParaRPr lang="ar-BH" altLang="en-US" sz="2400" b="1">
              <a:latin typeface="Century Gothic" panose="020B0502020202020204" pitchFamily="34" charset="0"/>
            </a:endParaRPr>
          </a:p>
        </p:txBody>
      </p:sp>
      <p:sp>
        <p:nvSpPr>
          <p:cNvPr id="10" name="TextBox 9"/>
          <p:cNvSpPr txBox="1">
            <a:spLocks noChangeArrowheads="1"/>
          </p:cNvSpPr>
          <p:nvPr/>
        </p:nvSpPr>
        <p:spPr bwMode="auto">
          <a:xfrm>
            <a:off x="1608138" y="4383088"/>
            <a:ext cx="33258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sz="2800" b="1">
                <a:solidFill>
                  <a:srgbClr val="FF0000"/>
                </a:solidFill>
                <a:latin typeface="Century Gothic" panose="020B0502020202020204" pitchFamily="34" charset="0"/>
              </a:rPr>
              <a:t>Example:</a:t>
            </a:r>
            <a:endParaRPr lang="ar-BH" altLang="en-US" sz="2800" b="1">
              <a:solidFill>
                <a:srgbClr val="FF0000"/>
              </a:solidFill>
              <a:latin typeface="Century Gothic" panose="020B0502020202020204" pitchFamily="34" charset="0"/>
            </a:endParaRPr>
          </a:p>
        </p:txBody>
      </p:sp>
      <p:sp>
        <p:nvSpPr>
          <p:cNvPr id="11" name="TextBox 10"/>
          <p:cNvSpPr txBox="1">
            <a:spLocks noChangeArrowheads="1"/>
          </p:cNvSpPr>
          <p:nvPr/>
        </p:nvSpPr>
        <p:spPr bwMode="auto">
          <a:xfrm>
            <a:off x="1665288" y="5008563"/>
            <a:ext cx="10064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buFont typeface="Wingdings" panose="05000000000000000000" pitchFamily="2" charset="2"/>
              <a:buChar char="§"/>
            </a:pPr>
            <a:r>
              <a:rPr lang="en-US" altLang="en-US" sz="2400" b="1">
                <a:latin typeface="Century Gothic" panose="020B0502020202020204" pitchFamily="34" charset="0"/>
              </a:rPr>
              <a:t> Yesterday I wore my new dress for my friend’s party which my    mother had ordered online.  </a:t>
            </a:r>
            <a:endParaRPr lang="ar-BH" altLang="en-US" sz="2400" b="1">
              <a:latin typeface="Century Gothic" panose="020B0502020202020204" pitchFamily="34" charset="0"/>
            </a:endParaRPr>
          </a:p>
        </p:txBody>
      </p:sp>
      <p:sp>
        <p:nvSpPr>
          <p:cNvPr id="12" name="Rounded Rectangle 11"/>
          <p:cNvSpPr/>
          <p:nvPr/>
        </p:nvSpPr>
        <p:spPr>
          <a:xfrm>
            <a:off x="2759075" y="2413000"/>
            <a:ext cx="1308100" cy="4413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2000" b="1" dirty="0">
                <a:solidFill>
                  <a:schemeClr val="tx1"/>
                </a:solidFill>
                <a:latin typeface="Century Gothic" pitchFamily="34" charset="0"/>
              </a:rPr>
              <a:t>Action 1</a:t>
            </a:r>
            <a:endParaRPr lang="ar-BH" sz="2000" b="1" dirty="0">
              <a:solidFill>
                <a:schemeClr val="tx1"/>
              </a:solidFill>
              <a:latin typeface="Century Gothic" pitchFamily="34" charset="0"/>
            </a:endParaRPr>
          </a:p>
        </p:txBody>
      </p:sp>
      <p:sp>
        <p:nvSpPr>
          <p:cNvPr id="13" name="Rounded Rectangle 12"/>
          <p:cNvSpPr/>
          <p:nvPr/>
        </p:nvSpPr>
        <p:spPr>
          <a:xfrm>
            <a:off x="6789738" y="2454275"/>
            <a:ext cx="1308100" cy="4413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2000" b="1" dirty="0">
                <a:solidFill>
                  <a:schemeClr val="tx1"/>
                </a:solidFill>
                <a:latin typeface="Century Gothic" pitchFamily="34" charset="0"/>
              </a:rPr>
              <a:t>Action 2</a:t>
            </a:r>
            <a:endParaRPr lang="ar-BH" sz="2000" b="1" dirty="0">
              <a:solidFill>
                <a:schemeClr val="tx1"/>
              </a:solidFill>
              <a:latin typeface="Century Gothic" pitchFamily="34" charset="0"/>
            </a:endParaRPr>
          </a:p>
        </p:txBody>
      </p:sp>
      <p:cxnSp>
        <p:nvCxnSpPr>
          <p:cNvPr id="15" name="Straight Connector 14"/>
          <p:cNvCxnSpPr/>
          <p:nvPr/>
        </p:nvCxnSpPr>
        <p:spPr>
          <a:xfrm>
            <a:off x="3705225" y="5375275"/>
            <a:ext cx="71913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79725" y="5780088"/>
            <a:ext cx="183673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090863" y="5835650"/>
            <a:ext cx="1274762" cy="3841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2000" b="1" dirty="0">
                <a:solidFill>
                  <a:srgbClr val="FF0000"/>
                </a:solidFill>
                <a:latin typeface="Century Gothic" pitchFamily="34" charset="0"/>
              </a:rPr>
              <a:t>action 1</a:t>
            </a:r>
            <a:endParaRPr lang="ar-BH" sz="2000" b="1" dirty="0">
              <a:solidFill>
                <a:srgbClr val="FF0000"/>
              </a:solidFill>
              <a:latin typeface="Century Gothic" pitchFamily="34" charset="0"/>
            </a:endParaRPr>
          </a:p>
        </p:txBody>
      </p:sp>
      <p:sp>
        <p:nvSpPr>
          <p:cNvPr id="20" name="Rounded Rectangle 19"/>
          <p:cNvSpPr/>
          <p:nvPr/>
        </p:nvSpPr>
        <p:spPr>
          <a:xfrm>
            <a:off x="3333750" y="4687888"/>
            <a:ext cx="1274763" cy="3841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2000" b="1" dirty="0">
                <a:solidFill>
                  <a:srgbClr val="FF0000"/>
                </a:solidFill>
                <a:latin typeface="Century Gothic" pitchFamily="34" charset="0"/>
              </a:rPr>
              <a:t>action 2</a:t>
            </a:r>
            <a:endParaRPr lang="ar-BH" sz="2000" b="1" dirty="0">
              <a:solidFill>
                <a:srgbClr val="FF0000"/>
              </a:solidFill>
              <a:latin typeface="Century Gothic" pitchFamily="34"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7366"/>
    </mc:Choice>
    <mc:Fallback xmlns="">
      <p:transition spd="slow" advTm="67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Effect transition="in" filter="wipe(down)">
                                      <p:cBhvr>
                                        <p:cTn id="21" dur="500"/>
                                        <p:tgtEl>
                                          <p:spTgt spid="12">
                                            <p:bg/>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down)">
                                      <p:cBhvr>
                                        <p:cTn id="24" dur="500"/>
                                        <p:tgtEl>
                                          <p:spTgt spid="12">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bg/>
                                          </p:spTgt>
                                        </p:tgtEl>
                                        <p:attrNameLst>
                                          <p:attrName>style.visibility</p:attrName>
                                        </p:attrNameLst>
                                      </p:cBhvr>
                                      <p:to>
                                        <p:strVal val="visible"/>
                                      </p:to>
                                    </p:set>
                                    <p:animEffect transition="in" filter="wipe(down)">
                                      <p:cBhvr>
                                        <p:cTn id="29" dur="500"/>
                                        <p:tgtEl>
                                          <p:spTgt spid="13">
                                            <p:bg/>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wipe(down)">
                                      <p:cBhvr>
                                        <p:cTn id="34" dur="500"/>
                                        <p:tgtEl>
                                          <p:spTgt spid="13">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down)">
                                      <p:cBhvr>
                                        <p:cTn id="39" dur="500"/>
                                        <p:tgtEl>
                                          <p:spTgt spid="10">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Effect transition="in" filter="wipe(left)">
                                      <p:cBhvr>
                                        <p:cTn id="44" dur="500"/>
                                        <p:tgtEl>
                                          <p:spTgt spid="11">
                                            <p:txEl>
                                              <p:pRg st="0" end="0"/>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4"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9">
                                            <p:bg/>
                                          </p:spTgt>
                                        </p:tgtEl>
                                        <p:attrNameLst>
                                          <p:attrName>style.visibility</p:attrName>
                                        </p:attrNameLst>
                                      </p:cBhvr>
                                      <p:to>
                                        <p:strVal val="visible"/>
                                      </p:to>
                                    </p:set>
                                    <p:animEffect transition="in" filter="wipe(down)">
                                      <p:cBhvr>
                                        <p:cTn id="59" dur="500"/>
                                        <p:tgtEl>
                                          <p:spTgt spid="19">
                                            <p:bg/>
                                          </p:spTgt>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Effect transition="in" filter="wipe(down)">
                                      <p:cBhvr>
                                        <p:cTn id="62" dur="500"/>
                                        <p:tgtEl>
                                          <p:spTgt spid="19">
                                            <p:txEl>
                                              <p:pRg st="0" end="0"/>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0">
                                            <p:bg/>
                                          </p:spTgt>
                                        </p:tgtEl>
                                        <p:attrNameLst>
                                          <p:attrName>style.visibility</p:attrName>
                                        </p:attrNameLst>
                                      </p:cBhvr>
                                      <p:to>
                                        <p:strVal val="visible"/>
                                      </p:to>
                                    </p:set>
                                    <p:animEffect transition="in" filter="wipe(down)">
                                      <p:cBhvr>
                                        <p:cTn id="67" dur="500"/>
                                        <p:tgtEl>
                                          <p:spTgt spid="20">
                                            <p:bg/>
                                          </p:spTgt>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0">
                                            <p:txEl>
                                              <p:pRg st="0" end="0"/>
                                            </p:txEl>
                                          </p:spTgt>
                                        </p:tgtEl>
                                        <p:attrNameLst>
                                          <p:attrName>style.visibility</p:attrName>
                                        </p:attrNameLst>
                                      </p:cBhvr>
                                      <p:to>
                                        <p:strVal val="visible"/>
                                      </p:to>
                                    </p:set>
                                    <p:animEffect transition="in" filter="wipe(down)">
                                      <p:cBhvr>
                                        <p:cTn id="70"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4"/>
                </p:tgtEl>
              </p:cMediaNode>
            </p:audio>
          </p:childTnLst>
        </p:cTn>
      </p:par>
    </p:tnLst>
    <p:bldLst>
      <p:bldP spid="10" grpId="0" build="allAtOnce"/>
      <p:bldP spid="11" grpId="0" build="allAtOnce"/>
      <p:bldP spid="12" grpId="0" build="allAtOnce" animBg="1"/>
      <p:bldP spid="13" grpId="0" build="p" animBg="1"/>
      <p:bldP spid="19" grpId="0" build="allAtOnce" animBg="1"/>
      <p:bldP spid="20"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1333500" y="3043238"/>
            <a:ext cx="9625013" cy="1093787"/>
            <a:chOff x="-283775" y="2769000"/>
            <a:chExt cx="12848897" cy="1365191"/>
          </a:xfrm>
        </p:grpSpPr>
        <p:sp>
          <p:nvSpPr>
            <p:cNvPr id="4" name="Right Arrow 3"/>
            <p:cNvSpPr/>
            <p:nvPr/>
          </p:nvSpPr>
          <p:spPr>
            <a:xfrm>
              <a:off x="1040745" y="2769000"/>
              <a:ext cx="10405423" cy="13651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a:p>
          </p:txBody>
        </p:sp>
        <p:sp>
          <p:nvSpPr>
            <p:cNvPr id="3" name="Rectangle 2"/>
            <p:cNvSpPr/>
            <p:nvPr/>
          </p:nvSpPr>
          <p:spPr>
            <a:xfrm>
              <a:off x="-283775" y="2950763"/>
              <a:ext cx="12848897" cy="683933"/>
            </a:xfrm>
            <a:prstGeom prst="rect">
              <a:avLst/>
            </a:prstGeom>
            <a:noFill/>
          </p:spPr>
          <p:txBody>
            <a:bodyPr>
              <a:spAutoFit/>
            </a:bodyPr>
            <a:lstStyle/>
            <a:p>
              <a:pPr algn="ctr">
                <a:defRPr/>
              </a:pP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Past           continuous</a:t>
              </a:r>
              <a:endParaRPr lang="ar-BH"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grpSp>
        <p:nvGrpSpPr>
          <p:cNvPr id="7" name="Group 7"/>
          <p:cNvGrpSpPr>
            <a:grpSpLocks/>
          </p:cNvGrpSpPr>
          <p:nvPr/>
        </p:nvGrpSpPr>
        <p:grpSpPr bwMode="auto">
          <a:xfrm>
            <a:off x="5135563" y="1909763"/>
            <a:ext cx="1122362" cy="3576637"/>
            <a:chOff x="4792722" y="1340058"/>
            <a:chExt cx="1497723" cy="4461641"/>
          </a:xfrm>
        </p:grpSpPr>
        <p:sp>
          <p:nvSpPr>
            <p:cNvPr id="5" name="Down Arrow 4"/>
            <p:cNvSpPr/>
            <p:nvPr/>
          </p:nvSpPr>
          <p:spPr>
            <a:xfrm>
              <a:off x="4792722" y="1340058"/>
              <a:ext cx="1497723" cy="44616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BH"/>
            </a:p>
          </p:txBody>
        </p:sp>
        <p:sp>
          <p:nvSpPr>
            <p:cNvPr id="6" name="Rectangle 5"/>
            <p:cNvSpPr/>
            <p:nvPr/>
          </p:nvSpPr>
          <p:spPr>
            <a:xfrm rot="5400000">
              <a:off x="3610417" y="3006216"/>
              <a:ext cx="4073334" cy="804048"/>
            </a:xfrm>
            <a:prstGeom prst="rect">
              <a:avLst/>
            </a:prstGeom>
            <a:noFill/>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4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Past simple</a:t>
              </a:r>
            </a:p>
          </p:txBody>
        </p:sp>
      </p:grpSp>
      <p:sp>
        <p:nvSpPr>
          <p:cNvPr id="9220" name="TextBox 6"/>
          <p:cNvSpPr txBox="1">
            <a:spLocks noChangeArrowheads="1"/>
          </p:cNvSpPr>
          <p:nvPr/>
        </p:nvSpPr>
        <p:spPr bwMode="auto">
          <a:xfrm>
            <a:off x="1508125" y="547688"/>
            <a:ext cx="860901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rgbClr val="FF0000"/>
                </a:solidFill>
                <a:latin typeface="Century Gothic" panose="020B0502020202020204" pitchFamily="34" charset="0"/>
              </a:rPr>
              <a:t>Past simple &amp; past continuous</a:t>
            </a:r>
            <a:endParaRPr lang="ar-BH" altLang="en-US" sz="4400" b="1">
              <a:solidFill>
                <a:srgbClr val="FF0000"/>
              </a:solidFill>
              <a:latin typeface="Century Gothic" panose="020B0502020202020204" pitchFamily="34" charset="0"/>
            </a:endParaRPr>
          </a:p>
        </p:txBody>
      </p:sp>
      <p:sp>
        <p:nvSpPr>
          <p:cNvPr id="9221" name="TextBox 8"/>
          <p:cNvSpPr txBox="1">
            <a:spLocks noChangeArrowheads="1"/>
          </p:cNvSpPr>
          <p:nvPr/>
        </p:nvSpPr>
        <p:spPr bwMode="auto">
          <a:xfrm>
            <a:off x="1747838" y="1290638"/>
            <a:ext cx="9390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sz="2400" b="1">
                <a:latin typeface="Century Gothic" panose="020B0502020202020204" pitchFamily="34" charset="0"/>
              </a:rPr>
              <a:t>Two actions happened in the past, one interrupted  the other.</a:t>
            </a:r>
            <a:endParaRPr lang="ar-BH" altLang="en-US" sz="2400" b="1">
              <a:latin typeface="Century Gothic" panose="020B0502020202020204" pitchFamily="34" charset="0"/>
            </a:endParaRPr>
          </a:p>
        </p:txBody>
      </p:sp>
      <p:sp>
        <p:nvSpPr>
          <p:cNvPr id="11" name="TextBox 10"/>
          <p:cNvSpPr txBox="1">
            <a:spLocks noChangeArrowheads="1"/>
          </p:cNvSpPr>
          <p:nvPr/>
        </p:nvSpPr>
        <p:spPr bwMode="auto">
          <a:xfrm>
            <a:off x="1247775" y="4757738"/>
            <a:ext cx="3327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sz="2800" b="1">
                <a:solidFill>
                  <a:srgbClr val="FF0000"/>
                </a:solidFill>
                <a:latin typeface="Century Gothic" panose="020B0502020202020204" pitchFamily="34" charset="0"/>
              </a:rPr>
              <a:t>Example:</a:t>
            </a:r>
            <a:endParaRPr lang="ar-BH" altLang="en-US" sz="2800" b="1">
              <a:solidFill>
                <a:srgbClr val="FF0000"/>
              </a:solidFill>
              <a:latin typeface="Century Gothic" panose="020B0502020202020204" pitchFamily="34" charset="0"/>
            </a:endParaRPr>
          </a:p>
        </p:txBody>
      </p:sp>
      <p:sp>
        <p:nvSpPr>
          <p:cNvPr id="12" name="TextBox 11"/>
          <p:cNvSpPr txBox="1">
            <a:spLocks noChangeArrowheads="1"/>
          </p:cNvSpPr>
          <p:nvPr/>
        </p:nvSpPr>
        <p:spPr bwMode="auto">
          <a:xfrm>
            <a:off x="1141413" y="5413375"/>
            <a:ext cx="100631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buFont typeface="Wingdings" panose="05000000000000000000" pitchFamily="2" charset="2"/>
              <a:buChar char="§"/>
            </a:pPr>
            <a:r>
              <a:rPr lang="en-US" altLang="en-US" sz="2800" b="1">
                <a:latin typeface="Century Gothic" panose="020B0502020202020204" pitchFamily="34" charset="0"/>
              </a:rPr>
              <a:t> While she was watching TV the electricity went off. </a:t>
            </a:r>
            <a:endParaRPr lang="ar-BH" altLang="en-US" sz="2800" b="1">
              <a:latin typeface="Century Gothic" panose="020B0502020202020204" pitchFamily="34" charset="0"/>
            </a:endParaRPr>
          </a:p>
        </p:txBody>
      </p:sp>
      <p:cxnSp>
        <p:nvCxnSpPr>
          <p:cNvPr id="13" name="Straight Connector 12"/>
          <p:cNvCxnSpPr/>
          <p:nvPr/>
        </p:nvCxnSpPr>
        <p:spPr>
          <a:xfrm>
            <a:off x="3255963" y="5886450"/>
            <a:ext cx="2303462"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651875" y="5870575"/>
            <a:ext cx="82708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779838" y="6000750"/>
            <a:ext cx="1276350" cy="3841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2000" b="1" dirty="0">
                <a:solidFill>
                  <a:srgbClr val="FF0000"/>
                </a:solidFill>
                <a:latin typeface="Century Gothic" pitchFamily="34" charset="0"/>
              </a:rPr>
              <a:t>action 1</a:t>
            </a:r>
            <a:endParaRPr lang="ar-BH" sz="2000" b="1" dirty="0">
              <a:solidFill>
                <a:srgbClr val="FF0000"/>
              </a:solidFill>
              <a:latin typeface="Century Gothic" pitchFamily="34" charset="0"/>
            </a:endParaRPr>
          </a:p>
        </p:txBody>
      </p:sp>
      <p:sp>
        <p:nvSpPr>
          <p:cNvPr id="16" name="Rounded Rectangle 15"/>
          <p:cNvSpPr/>
          <p:nvPr/>
        </p:nvSpPr>
        <p:spPr>
          <a:xfrm>
            <a:off x="8562975" y="5970588"/>
            <a:ext cx="1274763" cy="3841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2000" b="1" dirty="0">
                <a:solidFill>
                  <a:srgbClr val="FF0000"/>
                </a:solidFill>
                <a:latin typeface="Century Gothic" pitchFamily="34" charset="0"/>
              </a:rPr>
              <a:t>action 2</a:t>
            </a:r>
            <a:endParaRPr lang="ar-BH" sz="2000" b="1" dirty="0">
              <a:solidFill>
                <a:srgbClr val="FF0000"/>
              </a:solidFill>
              <a:latin typeface="Century Gothic" pitchFamily="34"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4129"/>
    </mc:Choice>
    <mc:Fallback xmlns="">
      <p:transition spd="slow" advTm="54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left)">
                                      <p:cBhvr>
                                        <p:cTn id="27" dur="500"/>
                                        <p:tgtEl>
                                          <p:spTgt spid="1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bg/>
                                          </p:spTgt>
                                        </p:tgtEl>
                                        <p:attrNameLst>
                                          <p:attrName>style.visibility</p:attrName>
                                        </p:attrNameLst>
                                      </p:cBhvr>
                                      <p:to>
                                        <p:strVal val="visible"/>
                                      </p:to>
                                    </p:set>
                                    <p:animEffect transition="in" filter="wipe(down)">
                                      <p:cBhvr>
                                        <p:cTn id="42" dur="500"/>
                                        <p:tgtEl>
                                          <p:spTgt spid="15">
                                            <p:bg/>
                                          </p:spTgt>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5">
                                            <p:txEl>
                                              <p:pRg st="0" end="0"/>
                                            </p:txEl>
                                          </p:spTgt>
                                        </p:tgtEl>
                                        <p:attrNameLst>
                                          <p:attrName>style.visibility</p:attrName>
                                        </p:attrNameLst>
                                      </p:cBhvr>
                                      <p:to>
                                        <p:strVal val="visible"/>
                                      </p:to>
                                    </p:set>
                                    <p:animEffect transition="in" filter="wipe(down)">
                                      <p:cBhvr>
                                        <p:cTn id="45" dur="500"/>
                                        <p:tgtEl>
                                          <p:spTgt spid="15">
                                            <p:txEl>
                                              <p:pRg st="0" end="0"/>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6">
                                            <p:bg/>
                                          </p:spTgt>
                                        </p:tgtEl>
                                        <p:attrNameLst>
                                          <p:attrName>style.visibility</p:attrName>
                                        </p:attrNameLst>
                                      </p:cBhvr>
                                      <p:to>
                                        <p:strVal val="visible"/>
                                      </p:to>
                                    </p:set>
                                    <p:animEffect transition="in" filter="wipe(down)">
                                      <p:cBhvr>
                                        <p:cTn id="50" dur="500"/>
                                        <p:tgtEl>
                                          <p:spTgt spid="16">
                                            <p:bg/>
                                          </p:spTgt>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wipe(down)">
                                      <p:cBhvr>
                                        <p:cTn id="53"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8"/>
                </p:tgtEl>
              </p:cMediaNode>
            </p:audio>
          </p:childTnLst>
        </p:cTn>
      </p:par>
    </p:tnLst>
    <p:bldLst>
      <p:bldP spid="11" grpId="0" build="allAtOnce"/>
      <p:bldP spid="12" grpId="0" build="allAtOnce"/>
      <p:bldP spid="15" grpId="0" build="allAtOnce" animBg="1"/>
      <p:bldP spid="16"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2"/>
          <p:cNvSpPr txBox="1">
            <a:spLocks noChangeArrowheads="1"/>
          </p:cNvSpPr>
          <p:nvPr/>
        </p:nvSpPr>
        <p:spPr bwMode="auto">
          <a:xfrm>
            <a:off x="3292475" y="2922588"/>
            <a:ext cx="560863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000" b="1">
                <a:latin typeface="Century Gothic" panose="020B0502020202020204" pitchFamily="34" charset="0"/>
              </a:rPr>
              <a:t>Task 2</a:t>
            </a:r>
            <a:endParaRPr lang="ar-BH" altLang="en-US" sz="6000" b="1">
              <a:latin typeface="Century Gothic" panose="020B0502020202020204" pitchFamily="34" charset="0"/>
            </a:endParaRPr>
          </a:p>
        </p:txBody>
      </p:sp>
      <p:sp>
        <p:nvSpPr>
          <p:cNvPr id="10243" name="Footer Placeholder 2"/>
          <p:cNvSpPr>
            <a:spLocks noGrp="1"/>
          </p:cNvSpPr>
          <p:nvPr/>
        </p:nvSpPr>
        <p:spPr bwMode="auto">
          <a:xfrm>
            <a:off x="484188" y="6180138"/>
            <a:ext cx="11306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sz="1200">
                <a:solidFill>
                  <a:srgbClr val="FF0000"/>
                </a:solidFill>
                <a:latin typeface="Calibri" panose="020F0502020204030204" pitchFamily="34" charset="0"/>
              </a:rPr>
              <a:t>_________________________________________________________________________________________________________________________________________________</a:t>
            </a:r>
          </a:p>
          <a:p>
            <a:pPr algn="l" eaLnBrk="1" hangingPunct="1"/>
            <a:r>
              <a:rPr lang="en-US" altLang="en-US" sz="1200">
                <a:latin typeface="Calibri" panose="020F0502020204030204" pitchFamily="34" charset="0"/>
              </a:rPr>
              <a:t>Ministry of Education-2020</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02"/>
    </mc:Choice>
    <mc:Fallback xmlns="">
      <p:transition spd="slow" advTm="4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4.8|4.7"/>
</p:tagLst>
</file>

<file path=ppt/tags/tag2.xml><?xml version="1.0" encoding="utf-8"?>
<p:tagLst xmlns:a="http://schemas.openxmlformats.org/drawingml/2006/main" xmlns:r="http://schemas.openxmlformats.org/officeDocument/2006/relationships" xmlns:p="http://schemas.openxmlformats.org/presentationml/2006/main">
  <p:tag name="TIMING" val="|29.5|9.7|11.2|7.9|6.9|8|15.6|7.5|0.4|10.4|4.5|9.7|8.9|0.4|3.2|12.2"/>
</p:tagLst>
</file>

<file path=ppt/tags/tag3.xml><?xml version="1.0" encoding="utf-8"?>
<p:tagLst xmlns:a="http://schemas.openxmlformats.org/drawingml/2006/main" xmlns:r="http://schemas.openxmlformats.org/officeDocument/2006/relationships" xmlns:p="http://schemas.openxmlformats.org/presentationml/2006/main">
  <p:tag name="TIMING" val="|4.2|1.9|4.3|1.7|10.7|2.2"/>
</p:tagLst>
</file>

<file path=ppt/tags/tag4.xml><?xml version="1.0" encoding="utf-8"?>
<p:tagLst xmlns:a="http://schemas.openxmlformats.org/drawingml/2006/main" xmlns:r="http://schemas.openxmlformats.org/officeDocument/2006/relationships" xmlns:p="http://schemas.openxmlformats.org/presentationml/2006/main">
  <p:tag name="TIMING" val="|13.8|3.9|9.8|3.2|1|4.4|0.8|9.3|1.1|4.3|8"/>
</p:tagLst>
</file>

<file path=ppt/tags/tag5.xml><?xml version="1.0" encoding="utf-8"?>
<p:tagLst xmlns:a="http://schemas.openxmlformats.org/drawingml/2006/main" xmlns:r="http://schemas.openxmlformats.org/officeDocument/2006/relationships" xmlns:p="http://schemas.openxmlformats.org/presentationml/2006/main">
  <p:tag name="TIMING" val="|11.4|5|8.5|0.8|11.3|3.1|1.3|4.2"/>
</p:tagLst>
</file>

<file path=ppt/tags/tag6.xml><?xml version="1.0" encoding="utf-8"?>
<p:tagLst xmlns:a="http://schemas.openxmlformats.org/drawingml/2006/main" xmlns:r="http://schemas.openxmlformats.org/officeDocument/2006/relationships" xmlns:p="http://schemas.openxmlformats.org/presentationml/2006/main">
  <p:tag name="TIMING" val="|29.6|8|10.6|5.5|9.8|11"/>
</p:tagLst>
</file>

<file path=ppt/tags/tag7.xml><?xml version="1.0" encoding="utf-8"?>
<p:tagLst xmlns:a="http://schemas.openxmlformats.org/drawingml/2006/main" xmlns:r="http://schemas.openxmlformats.org/officeDocument/2006/relationships" xmlns:p="http://schemas.openxmlformats.org/presentationml/2006/main">
  <p:tag name="TIMING" val="|48.4"/>
</p:tagLst>
</file>

<file path=ppt/tags/tag8.xml><?xml version="1.0" encoding="utf-8"?>
<p:tagLst xmlns:a="http://schemas.openxmlformats.org/drawingml/2006/main" xmlns:r="http://schemas.openxmlformats.org/officeDocument/2006/relationships" xmlns:p="http://schemas.openxmlformats.org/presentationml/2006/main">
  <p:tag name="TIMING" val="|3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6F7093-7B83-4D0A-BC1F-683D122F6A48}" vid="{1FAA4335-E554-4125-ACCC-D1CCCAA216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 TMPLT[8510]</Template>
  <TotalTime>2267</TotalTime>
  <Words>753</Words>
  <Application>Microsoft Office PowerPoint</Application>
  <PresentationFormat>Widescreen</PresentationFormat>
  <Paragraphs>93</Paragraphs>
  <Slides>16</Slides>
  <Notes>0</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Century Gothic</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jehad abbas</dc:creator>
  <cp:lastModifiedBy>user</cp:lastModifiedBy>
  <cp:revision>71</cp:revision>
  <dcterms:created xsi:type="dcterms:W3CDTF">2020-03-04T10:17:55Z</dcterms:created>
  <dcterms:modified xsi:type="dcterms:W3CDTF">2020-04-01T16:38:41Z</dcterms:modified>
</cp:coreProperties>
</file>