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0" r:id="rId4"/>
    <p:sldId id="363" r:id="rId5"/>
    <p:sldId id="391" r:id="rId6"/>
    <p:sldId id="261" r:id="rId7"/>
    <p:sldId id="392" r:id="rId8"/>
    <p:sldId id="395" r:id="rId9"/>
    <p:sldId id="393" r:id="rId10"/>
    <p:sldId id="396" r:id="rId11"/>
    <p:sldId id="397" r:id="rId12"/>
    <p:sldId id="320" r:id="rId13"/>
    <p:sldId id="360" r:id="rId14"/>
    <p:sldId id="318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CB"/>
    <a:srgbClr val="FFCCFF"/>
    <a:srgbClr val="FF0000"/>
    <a:srgbClr val="CCFFFF"/>
    <a:srgbClr val="88A872"/>
    <a:srgbClr val="FFBC79"/>
    <a:srgbClr val="FF6D6D"/>
    <a:srgbClr val="FFF4E7"/>
    <a:srgbClr val="F7F7F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42" autoAdjust="0"/>
  </p:normalViewPr>
  <p:slideViewPr>
    <p:cSldViewPr snapToGrid="0">
      <p:cViewPr varScale="1">
        <p:scale>
          <a:sx n="86" d="100"/>
          <a:sy n="86" d="100"/>
        </p:scale>
        <p:origin x="6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ww.thinkinghumanity.com/2018/09/28-adorably-pictures-of-baby-animals-we-want-to-adopt-right-now.htm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hyperlink" Target="https://en.wikipedia.org/wiki/Zookeeper" TargetMode="External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7.jp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slideLayout" Target="../slideLayouts/slideLayout2.xml"/><Relationship Id="rId5" Type="http://schemas.microsoft.com/office/2007/relationships/media" Target="../media/media10.wav"/><Relationship Id="rId10" Type="http://schemas.openxmlformats.org/officeDocument/2006/relationships/audio" Target="../media/media12.wav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meredith/405861277/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Zookeepers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37D23-1DD6-422C-A23D-56C738F2B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40BC2B-A9A4-4C73-8C26-339388658210}"/>
              </a:ext>
            </a:extLst>
          </p:cNvPr>
          <p:cNvSpPr/>
          <p:nvPr/>
        </p:nvSpPr>
        <p:spPr>
          <a:xfrm>
            <a:off x="1698000" y="1830810"/>
            <a:ext cx="879599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Animal welfare</a:t>
            </a:r>
          </a:p>
          <a:p>
            <a:pPr algn="ctr"/>
            <a:r>
              <a:rPr lang="en-US" sz="5400" b="1" dirty="0">
                <a:ln w="0"/>
                <a:latin typeface="Century Gothic" panose="020B0502020202020204" pitchFamily="34" charset="0"/>
              </a:rPr>
              <a:t>3d/ Page 36/ 1</a:t>
            </a:r>
            <a:r>
              <a:rPr lang="en-US" sz="5400" b="1" baseline="30000" dirty="0">
                <a:ln w="0"/>
                <a:latin typeface="Century Gothic" panose="020B0502020202020204" pitchFamily="34" charset="0"/>
              </a:rPr>
              <a:t>St</a:t>
            </a:r>
            <a:r>
              <a:rPr lang="en-US" sz="5400" b="1" dirty="0">
                <a:ln w="0"/>
                <a:latin typeface="Century Gothic" panose="020B0502020202020204" pitchFamily="34" charset="0"/>
              </a:rPr>
              <a:t> Semester</a:t>
            </a:r>
          </a:p>
          <a:p>
            <a:pPr algn="ctr"/>
            <a:r>
              <a:rPr lang="en-US" sz="7200" b="1" dirty="0">
                <a:ln w="0"/>
                <a:latin typeface="Century Gothic" panose="020B0502020202020204" pitchFamily="34" charset="0"/>
              </a:rPr>
              <a:t>3</a:t>
            </a:r>
            <a:r>
              <a:rPr lang="en-US" sz="7200" b="1" baseline="30000" dirty="0">
                <a:ln w="0"/>
                <a:latin typeface="Century Gothic" panose="020B0502020202020204" pitchFamily="34" charset="0"/>
              </a:rPr>
              <a:t>rd</a:t>
            </a:r>
            <a:r>
              <a:rPr lang="en-US" sz="7200" b="1" dirty="0">
                <a:ln w="0"/>
                <a:latin typeface="Century Gothic" panose="020B0502020202020204" pitchFamily="34" charset="0"/>
              </a:rPr>
              <a:t> Intermediate</a:t>
            </a:r>
            <a:endParaRPr lang="en-US" sz="72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A hand holding a small animal&#10;&#10;Description automatically generated">
            <a:extLst>
              <a:ext uri="{FF2B5EF4-FFF2-40B4-BE49-F238E27FC236}">
                <a16:creationId xmlns:a16="http://schemas.microsoft.com/office/drawing/2014/main" id="{8988050B-1F9C-4030-9FCF-6D70FAE23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3626" y="4551931"/>
            <a:ext cx="1512921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639EFE2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09650" y="771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B2C77C-EA7F-49CF-A6B0-F06CAD49EF94}"/>
              </a:ext>
            </a:extLst>
          </p:cNvPr>
          <p:cNvSpPr/>
          <p:nvPr/>
        </p:nvSpPr>
        <p:spPr>
          <a:xfrm>
            <a:off x="4872748" y="2921169"/>
            <a:ext cx="2446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Task 3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8F281B-E87A-4F87-8842-2079FB47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14120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2C2B2D-98FC-4F54-B9EC-E00CCB9507D3}"/>
              </a:ext>
            </a:extLst>
          </p:cNvPr>
          <p:cNvSpPr txBox="1"/>
          <p:nvPr/>
        </p:nvSpPr>
        <p:spPr>
          <a:xfrm>
            <a:off x="528032" y="3830015"/>
            <a:ext cx="549690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Century Gothic" panose="020B0502020202020204" pitchFamily="34" charset="0"/>
              </a:rPr>
              <a:t>In this photograph there is a man and a woman. The photograph was probably taken at a zoo. The woman is hugging a cheetah. The cheetah might be sick. The woman could be a zookeeper. I think she likes taking care of animals.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036642-BF7B-40B1-B05B-0FB84FDCDD2B}"/>
              </a:ext>
            </a:extLst>
          </p:cNvPr>
          <p:cNvSpPr/>
          <p:nvPr/>
        </p:nvSpPr>
        <p:spPr>
          <a:xfrm>
            <a:off x="4342997" y="3903240"/>
            <a:ext cx="1645920" cy="3657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94BA4A-8183-4A5B-B7DC-99995919D34F}"/>
              </a:ext>
            </a:extLst>
          </p:cNvPr>
          <p:cNvSpPr/>
          <p:nvPr/>
        </p:nvSpPr>
        <p:spPr>
          <a:xfrm>
            <a:off x="613405" y="4254345"/>
            <a:ext cx="1645920" cy="3657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17D971A5-C3AF-40B0-B229-5C15BE8D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506" y="342900"/>
            <a:ext cx="3986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Describing pictures</a:t>
            </a:r>
            <a:endParaRPr lang="en-US" altLang="en-US" sz="3200" i="1" dirty="0">
              <a:latin typeface="Century Gothic" panose="020B0502020202020204" pitchFamily="34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E0B3052-0AB8-46C0-BA6F-B934D688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11" y="891058"/>
            <a:ext cx="106377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</a:rPr>
              <a:t>Read the description of the picture given below then find out the following: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AAB-5645-473B-8EEA-1E3E167C373F}"/>
              </a:ext>
            </a:extLst>
          </p:cNvPr>
          <p:cNvSpPr/>
          <p:nvPr/>
        </p:nvSpPr>
        <p:spPr>
          <a:xfrm>
            <a:off x="7537701" y="1583989"/>
            <a:ext cx="342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Now check your answers.</a:t>
            </a:r>
          </a:p>
        </p:txBody>
      </p:sp>
      <p:pic>
        <p:nvPicPr>
          <p:cNvPr id="5" name="Picture 4" descr="A person holding a cat&#10;&#10;Description automatically generated">
            <a:extLst>
              <a:ext uri="{FF2B5EF4-FFF2-40B4-BE49-F238E27FC236}">
                <a16:creationId xmlns:a16="http://schemas.microsoft.com/office/drawing/2014/main" id="{61FE816B-29A4-455E-8D53-D921229DE5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28032" y="1767107"/>
            <a:ext cx="2595717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7AFDEB-3668-4DD2-BAC0-D564A1EC4071}"/>
              </a:ext>
            </a:extLst>
          </p:cNvPr>
          <p:cNvSpPr txBox="1"/>
          <p:nvPr/>
        </p:nvSpPr>
        <p:spPr>
          <a:xfrm>
            <a:off x="8089495" y="2376650"/>
            <a:ext cx="23219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person(s)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0A042-6692-4DED-ADB7-DCCA6DBF554A}"/>
              </a:ext>
            </a:extLst>
          </p:cNvPr>
          <p:cNvSpPr txBox="1"/>
          <p:nvPr/>
        </p:nvSpPr>
        <p:spPr>
          <a:xfrm>
            <a:off x="8089495" y="3258763"/>
            <a:ext cx="23219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place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B7DD2D-689B-47E8-9FA1-26B57E98E976}"/>
              </a:ext>
            </a:extLst>
          </p:cNvPr>
          <p:cNvSpPr txBox="1"/>
          <p:nvPr/>
        </p:nvSpPr>
        <p:spPr>
          <a:xfrm>
            <a:off x="8089495" y="4091608"/>
            <a:ext cx="23219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activity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B31CA2-CD9D-4966-B949-8C4C8763C116}"/>
              </a:ext>
            </a:extLst>
          </p:cNvPr>
          <p:cNvSpPr txBox="1"/>
          <p:nvPr/>
        </p:nvSpPr>
        <p:spPr>
          <a:xfrm>
            <a:off x="8089495" y="4976216"/>
            <a:ext cx="2321966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person’s feelings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B2D0E1-A4C8-4799-8F3B-3B23EA77D6D8}"/>
              </a:ext>
            </a:extLst>
          </p:cNvPr>
          <p:cNvCxnSpPr/>
          <p:nvPr/>
        </p:nvCxnSpPr>
        <p:spPr>
          <a:xfrm>
            <a:off x="6637500" y="1776038"/>
            <a:ext cx="0" cy="45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36867-3E3A-48E2-A7C7-368C0A897BB2}"/>
              </a:ext>
            </a:extLst>
          </p:cNvPr>
          <p:cNvSpPr/>
          <p:nvPr/>
        </p:nvSpPr>
        <p:spPr>
          <a:xfrm>
            <a:off x="2845947" y="4576057"/>
            <a:ext cx="1338976" cy="36576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30FFB6-49ED-4E6B-9B10-EDEF31820D7F}"/>
              </a:ext>
            </a:extLst>
          </p:cNvPr>
          <p:cNvSpPr/>
          <p:nvPr/>
        </p:nvSpPr>
        <p:spPr>
          <a:xfrm>
            <a:off x="613405" y="4937179"/>
            <a:ext cx="5394960" cy="365760"/>
          </a:xfrm>
          <a:prstGeom prst="rect">
            <a:avLst/>
          </a:prstGeom>
          <a:solidFill>
            <a:srgbClr val="FFE8C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844A4-C312-4C00-BCD2-49DD0A8EBF9A}"/>
              </a:ext>
            </a:extLst>
          </p:cNvPr>
          <p:cNvSpPr/>
          <p:nvPr/>
        </p:nvSpPr>
        <p:spPr>
          <a:xfrm>
            <a:off x="613405" y="5308482"/>
            <a:ext cx="4572000" cy="365760"/>
          </a:xfrm>
          <a:prstGeom prst="rect">
            <a:avLst/>
          </a:prstGeom>
          <a:solidFill>
            <a:srgbClr val="FFE8C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A7D297-AAE5-4E87-81A5-C249149CFE35}"/>
              </a:ext>
            </a:extLst>
          </p:cNvPr>
          <p:cNvSpPr/>
          <p:nvPr/>
        </p:nvSpPr>
        <p:spPr>
          <a:xfrm>
            <a:off x="613405" y="5675980"/>
            <a:ext cx="4389120" cy="3657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70AB85-8D86-40D5-87F6-8295017E8D41}"/>
              </a:ext>
            </a:extLst>
          </p:cNvPr>
          <p:cNvSpPr/>
          <p:nvPr/>
        </p:nvSpPr>
        <p:spPr>
          <a:xfrm>
            <a:off x="5002525" y="5678001"/>
            <a:ext cx="1005840" cy="365760"/>
          </a:xfrm>
          <a:prstGeom prst="rect">
            <a:avLst/>
          </a:prstGeom>
          <a:solidFill>
            <a:srgbClr val="FF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67DB72-3F2C-4147-8B5A-A66CAE13B47E}"/>
              </a:ext>
            </a:extLst>
          </p:cNvPr>
          <p:cNvSpPr/>
          <p:nvPr/>
        </p:nvSpPr>
        <p:spPr>
          <a:xfrm>
            <a:off x="613405" y="6044343"/>
            <a:ext cx="4572000" cy="365760"/>
          </a:xfrm>
          <a:prstGeom prst="rect">
            <a:avLst/>
          </a:prstGeom>
          <a:solidFill>
            <a:srgbClr val="FF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5181B1-42F4-4A7D-929E-8611122ED581}"/>
              </a:ext>
            </a:extLst>
          </p:cNvPr>
          <p:cNvSpPr/>
          <p:nvPr/>
        </p:nvSpPr>
        <p:spPr>
          <a:xfrm>
            <a:off x="0" y="0"/>
            <a:ext cx="1188720" cy="673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3:00</a:t>
            </a:r>
          </a:p>
        </p:txBody>
      </p:sp>
      <p:pic>
        <p:nvPicPr>
          <p:cNvPr id="4" name="DEFE7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88384" y="172853"/>
            <a:ext cx="406400" cy="406400"/>
          </a:xfrm>
          <a:prstGeom prst="rect">
            <a:avLst/>
          </a:prstGeom>
        </p:spPr>
      </p:pic>
      <p:pic>
        <p:nvPicPr>
          <p:cNvPr id="6" name="2820A067">
            <a:hlinkClick r:id="" action="ppaction://media"/>
            <a:extLst>
              <a:ext uri="{FF2B5EF4-FFF2-40B4-BE49-F238E27FC236}">
                <a16:creationId xmlns:a16="http://schemas.microsoft.com/office/drawing/2014/main" id="{AF20AAD1-008F-4877-B5A5-44947AD5AA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5184" y="1137279"/>
            <a:ext cx="304800" cy="304800"/>
          </a:xfrm>
          <a:prstGeom prst="rect">
            <a:avLst/>
          </a:prstGeom>
        </p:spPr>
      </p:pic>
      <p:pic>
        <p:nvPicPr>
          <p:cNvPr id="7" name="84704984">
            <a:hlinkClick r:id="" action="ppaction://media"/>
            <a:extLst>
              <a:ext uri="{FF2B5EF4-FFF2-40B4-BE49-F238E27FC236}">
                <a16:creationId xmlns:a16="http://schemas.microsoft.com/office/drawing/2014/main" id="{EA9CDD9F-E551-479E-92D5-1274150377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24568" y="1662421"/>
            <a:ext cx="304800" cy="304800"/>
          </a:xfrm>
          <a:prstGeom prst="rect">
            <a:avLst/>
          </a:prstGeom>
        </p:spPr>
      </p:pic>
      <p:pic>
        <p:nvPicPr>
          <p:cNvPr id="8" name="C2D3CB21">
            <a:hlinkClick r:id="" action="ppaction://media"/>
            <a:extLst>
              <a:ext uri="{FF2B5EF4-FFF2-40B4-BE49-F238E27FC236}">
                <a16:creationId xmlns:a16="http://schemas.microsoft.com/office/drawing/2014/main" id="{1175BF5D-4722-4C65-8F00-85ED3D4A4A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5184" y="2124448"/>
            <a:ext cx="304800" cy="304800"/>
          </a:xfrm>
          <a:prstGeom prst="rect">
            <a:avLst/>
          </a:prstGeom>
        </p:spPr>
      </p:pic>
      <p:pic>
        <p:nvPicPr>
          <p:cNvPr id="9" name="C372B5B3">
            <a:hlinkClick r:id="" action="ppaction://media"/>
            <a:extLst>
              <a:ext uri="{FF2B5EF4-FFF2-40B4-BE49-F238E27FC236}">
                <a16:creationId xmlns:a16="http://schemas.microsoft.com/office/drawing/2014/main" id="{E98FE243-ADCF-48AD-8F83-A5C04C15A0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5184" y="2562104"/>
            <a:ext cx="304800" cy="304800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FB921FB1-5DA2-4654-8E9D-5A1A7E7B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42913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4099" grpId="0"/>
      <p:bldP spid="2" grpId="0"/>
      <p:bldP spid="20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B2C77C-EA7F-49CF-A6B0-F06CAD49EF94}"/>
              </a:ext>
            </a:extLst>
          </p:cNvPr>
          <p:cNvSpPr/>
          <p:nvPr/>
        </p:nvSpPr>
        <p:spPr>
          <a:xfrm>
            <a:off x="4872748" y="2921169"/>
            <a:ext cx="2446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Task 4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8F281B-E87A-4F87-8842-2079FB47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29840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20A67-9D5F-45A4-82A0-724D81AA90C2}"/>
              </a:ext>
            </a:extLst>
          </p:cNvPr>
          <p:cNvSpPr/>
          <p:nvPr/>
        </p:nvSpPr>
        <p:spPr>
          <a:xfrm>
            <a:off x="4597613" y="280214"/>
            <a:ext cx="2494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Assessment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BECBB-10DF-409F-AA14-7B6E83BB5A5C}"/>
              </a:ext>
            </a:extLst>
          </p:cNvPr>
          <p:cNvSpPr/>
          <p:nvPr/>
        </p:nvSpPr>
        <p:spPr>
          <a:xfrm>
            <a:off x="18168" y="6688"/>
            <a:ext cx="1350661" cy="673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7:00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57CD6-8182-4776-8FA4-B9081A845CB3}"/>
              </a:ext>
            </a:extLst>
          </p:cNvPr>
          <p:cNvSpPr/>
          <p:nvPr/>
        </p:nvSpPr>
        <p:spPr>
          <a:xfrm>
            <a:off x="254920" y="1119424"/>
            <a:ext cx="118317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Write a short description for the picture given below. Write about:</a:t>
            </a:r>
          </a:p>
          <a:p>
            <a:endParaRPr 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person</a:t>
            </a:r>
          </a:p>
          <a:p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place</a:t>
            </a:r>
          </a:p>
          <a:p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activity</a:t>
            </a:r>
          </a:p>
          <a:p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person’s feelings</a:t>
            </a:r>
          </a:p>
          <a:p>
            <a:endParaRPr 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1255B-E00B-4A3D-87B6-1472B86E7275}"/>
              </a:ext>
            </a:extLst>
          </p:cNvPr>
          <p:cNvSpPr txBox="1"/>
          <p:nvPr/>
        </p:nvSpPr>
        <p:spPr>
          <a:xfrm>
            <a:off x="6277375" y="3011656"/>
            <a:ext cx="5335009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12FB0-C125-4A3A-AC46-559B0096C311}"/>
              </a:ext>
            </a:extLst>
          </p:cNvPr>
          <p:cNvSpPr/>
          <p:nvPr/>
        </p:nvSpPr>
        <p:spPr>
          <a:xfrm>
            <a:off x="496819" y="4319438"/>
            <a:ext cx="4270721" cy="389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*Put a (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if you followed the criteria.</a:t>
            </a:r>
            <a:endParaRPr lang="en-US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838469-DEF2-4033-A4FB-A32E410C6C2B}"/>
              </a:ext>
            </a:extLst>
          </p:cNvPr>
          <p:cNvGraphicFramePr>
            <a:graphicFrameLocks noGrp="1"/>
          </p:cNvGraphicFramePr>
          <p:nvPr/>
        </p:nvGraphicFramePr>
        <p:xfrm>
          <a:off x="496819" y="4766208"/>
          <a:ext cx="4819009" cy="10805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24283">
                  <a:extLst>
                    <a:ext uri="{9D8B030D-6E8A-4147-A177-3AD203B41FA5}">
                      <a16:colId xmlns:a16="http://schemas.microsoft.com/office/drawing/2014/main" val="1666395525"/>
                    </a:ext>
                  </a:extLst>
                </a:gridCol>
                <a:gridCol w="1494726">
                  <a:extLst>
                    <a:ext uri="{9D8B030D-6E8A-4147-A177-3AD203B41FA5}">
                      <a16:colId xmlns:a16="http://schemas.microsoft.com/office/drawing/2014/main" val="1329360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Criteria</a:t>
                      </a:r>
                      <a:endParaRPr lang="en-US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Self-assessment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98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I write about all the points.</a:t>
                      </a:r>
                      <a:endParaRPr lang="en-US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87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I use the correct tense.</a:t>
                      </a:r>
                      <a:endParaRPr lang="en-US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142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I spell correctly.</a:t>
                      </a:r>
                      <a:endParaRPr lang="en-US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95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I punctuate well. (full-stops, commas, ----)</a:t>
                      </a:r>
                      <a:endParaRPr lang="en-US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28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entury Gothic" panose="020B0502020202020204" pitchFamily="34" charset="0"/>
                        </a:rPr>
                        <a:t>I use capitals.</a:t>
                      </a:r>
                      <a:endParaRPr lang="en-US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980224"/>
                  </a:ext>
                </a:extLst>
              </a:tr>
            </a:tbl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FB1B521-ADB7-4E9B-B36F-3D62E2E5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  <p:pic>
        <p:nvPicPr>
          <p:cNvPr id="11" name="Picture 10" descr="A dolphin swimming in a pool of water&#10;&#10;Description automatically generated">
            <a:extLst>
              <a:ext uri="{FF2B5EF4-FFF2-40B4-BE49-F238E27FC236}">
                <a16:creationId xmlns:a16="http://schemas.microsoft.com/office/drawing/2014/main" id="{5EECFFD2-D774-4739-95DE-32CADCFAC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58202" y="2080338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7FAFF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7872" y="1834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D6A4C6-69E2-44AB-8AC2-2280D9E44764}"/>
              </a:ext>
            </a:extLst>
          </p:cNvPr>
          <p:cNvSpPr/>
          <p:nvPr/>
        </p:nvSpPr>
        <p:spPr>
          <a:xfrm>
            <a:off x="3990296" y="734919"/>
            <a:ext cx="4211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suggested answer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458BDF-8409-46A3-9887-39862B4A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D6B28-9FDC-4DDA-9EE6-6430614D38E0}"/>
              </a:ext>
            </a:extLst>
          </p:cNvPr>
          <p:cNvSpPr txBox="1"/>
          <p:nvPr/>
        </p:nvSpPr>
        <p:spPr>
          <a:xfrm>
            <a:off x="3126450" y="2144033"/>
            <a:ext cx="61108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Century Gothic" panose="020B0502020202020204" pitchFamily="34" charset="0"/>
              </a:rPr>
              <a:t>In this photograph there is a woman near the edge of a pool. The photograph was probably taken at a zoo or marine park. The woman is looking at a dolphin. The dolphin is facing her and she is feeding it. The woman could be a zookeeper or a dolphin trainer. I think the woman is having a good time because she is smiling.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2D737-EDB8-43D9-BB70-566E2F6AA5F8}"/>
              </a:ext>
            </a:extLst>
          </p:cNvPr>
          <p:cNvSpPr/>
          <p:nvPr/>
        </p:nvSpPr>
        <p:spPr>
          <a:xfrm>
            <a:off x="3458900" y="2767281"/>
            <a:ext cx="5274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Thank you</a:t>
            </a:r>
            <a:endParaRPr lang="en-US" sz="80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20FA977-09A4-4129-BCB2-C8E2D78F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666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09231-56CC-4C5E-8144-29B4DFEEA4AE}"/>
              </a:ext>
            </a:extLst>
          </p:cNvPr>
          <p:cNvSpPr txBox="1"/>
          <p:nvPr/>
        </p:nvSpPr>
        <p:spPr>
          <a:xfrm>
            <a:off x="483124" y="1242584"/>
            <a:ext cx="112257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Objectives</a:t>
            </a:r>
            <a:r>
              <a:rPr lang="en-US" sz="2800" b="1" dirty="0">
                <a:latin typeface="Century Gothic" panose="020B0502020202020204" pitchFamily="34" charset="0"/>
              </a:rPr>
              <a:t>:</a:t>
            </a:r>
          </a:p>
          <a:p>
            <a:endParaRPr lang="en-US" sz="2800" b="1" dirty="0"/>
          </a:p>
          <a:p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At the end of this lesson the student will be able to:</a:t>
            </a:r>
          </a:p>
          <a:p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extract information from a reading passage to label statements using ‘Ture/ False’.</a:t>
            </a:r>
          </a:p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alt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 write a short description of a picture.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98816-1278-49E1-B451-0DDD903C5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" y="0"/>
            <a:ext cx="1646183" cy="1268068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8AF0B77-8281-4BA3-848F-6B5A507E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  <p:pic>
        <p:nvPicPr>
          <p:cNvPr id="5" name="DC862A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9649" y="2791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DA4A19-85F3-4B56-8ABC-2FB4E00FD7B3}"/>
              </a:ext>
            </a:extLst>
          </p:cNvPr>
          <p:cNvSpPr txBox="1"/>
          <p:nvPr/>
        </p:nvSpPr>
        <p:spPr>
          <a:xfrm>
            <a:off x="4246043" y="197866"/>
            <a:ext cx="369991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Getting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8A86C-7547-48AE-8C26-A29A3FF59A4C}"/>
              </a:ext>
            </a:extLst>
          </p:cNvPr>
          <p:cNvSpPr txBox="1"/>
          <p:nvPr/>
        </p:nvSpPr>
        <p:spPr>
          <a:xfrm>
            <a:off x="1137083" y="1107268"/>
            <a:ext cx="99178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Why would you adopt an animal? Number the reasons below in order of importance (1-5).</a:t>
            </a:r>
          </a:p>
        </p:txBody>
      </p:sp>
      <p:sp>
        <p:nvSpPr>
          <p:cNvPr id="8" name="Rectangle 123">
            <a:extLst>
              <a:ext uri="{FF2B5EF4-FFF2-40B4-BE49-F238E27FC236}">
                <a16:creationId xmlns:a16="http://schemas.microsoft.com/office/drawing/2014/main" id="{472DA5E5-4D41-41B8-86E6-D3626EE4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6" y="11136"/>
            <a:ext cx="938213" cy="509588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/>
              <a:t>1:00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9B039D-047E-44F4-816E-B9D04608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651" y="1883954"/>
            <a:ext cx="3395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Suggested answers.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AA83AB-CB23-446C-B661-24723C455654}"/>
              </a:ext>
            </a:extLst>
          </p:cNvPr>
          <p:cNvCxnSpPr/>
          <p:nvPr/>
        </p:nvCxnSpPr>
        <p:spPr>
          <a:xfrm>
            <a:off x="469106" y="2449302"/>
            <a:ext cx="113141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A3A5C7-7E02-4662-AA3F-87D20D971663}"/>
              </a:ext>
            </a:extLst>
          </p:cNvPr>
          <p:cNvSpPr txBox="1"/>
          <p:nvPr/>
        </p:nvSpPr>
        <p:spPr>
          <a:xfrm>
            <a:off x="2112443" y="3263794"/>
            <a:ext cx="605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 learn more about that animal.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D9AC9-0C6E-44CD-ACBF-EE66FE74A566}"/>
              </a:ext>
            </a:extLst>
          </p:cNvPr>
          <p:cNvSpPr txBox="1"/>
          <p:nvPr/>
        </p:nvSpPr>
        <p:spPr>
          <a:xfrm>
            <a:off x="2112442" y="3902091"/>
            <a:ext cx="690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 help pay for its food and daily care.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AD984-CA96-43D4-9014-34C91851455A}"/>
              </a:ext>
            </a:extLst>
          </p:cNvPr>
          <p:cNvSpPr txBox="1"/>
          <p:nvPr/>
        </p:nvSpPr>
        <p:spPr>
          <a:xfrm>
            <a:off x="2112442" y="4541340"/>
            <a:ext cx="690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 get free gifts.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3822E-3AC6-4922-9262-282425814354}"/>
              </a:ext>
            </a:extLst>
          </p:cNvPr>
          <p:cNvSpPr txBox="1"/>
          <p:nvPr/>
        </p:nvSpPr>
        <p:spPr>
          <a:xfrm>
            <a:off x="2111374" y="5187005"/>
            <a:ext cx="849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 help pay for any medical attention it needs.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EE585C-D0A0-43C9-9CAA-D78B9C61717E}"/>
              </a:ext>
            </a:extLst>
          </p:cNvPr>
          <p:cNvSpPr txBox="1"/>
          <p:nvPr/>
        </p:nvSpPr>
        <p:spPr>
          <a:xfrm>
            <a:off x="2111374" y="5833520"/>
            <a:ext cx="849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 make it feel good.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F9121F-A102-4C81-9323-5C1B7D4CC0E4}"/>
              </a:ext>
            </a:extLst>
          </p:cNvPr>
          <p:cNvSpPr txBox="1"/>
          <p:nvPr/>
        </p:nvSpPr>
        <p:spPr>
          <a:xfrm>
            <a:off x="469106" y="3263794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C14A3-7D44-4DAF-8715-A8036876BE4A}"/>
              </a:ext>
            </a:extLst>
          </p:cNvPr>
          <p:cNvSpPr txBox="1"/>
          <p:nvPr/>
        </p:nvSpPr>
        <p:spPr>
          <a:xfrm>
            <a:off x="1212942" y="3263794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773F2-2C6F-4BE4-B569-C3A18FD346D0}"/>
              </a:ext>
            </a:extLst>
          </p:cNvPr>
          <p:cNvSpPr txBox="1"/>
          <p:nvPr/>
        </p:nvSpPr>
        <p:spPr>
          <a:xfrm>
            <a:off x="469106" y="3901918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E4FB8-7DC7-4CB5-AD05-19EF2B8AA36F}"/>
              </a:ext>
            </a:extLst>
          </p:cNvPr>
          <p:cNvSpPr txBox="1"/>
          <p:nvPr/>
        </p:nvSpPr>
        <p:spPr>
          <a:xfrm>
            <a:off x="1212942" y="3901918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6A0EC9-9661-4EBB-BE31-9ED29AEFE2B4}"/>
              </a:ext>
            </a:extLst>
          </p:cNvPr>
          <p:cNvSpPr txBox="1"/>
          <p:nvPr/>
        </p:nvSpPr>
        <p:spPr>
          <a:xfrm>
            <a:off x="469106" y="4541340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8BC49E-6368-4D12-B779-7428F8644467}"/>
              </a:ext>
            </a:extLst>
          </p:cNvPr>
          <p:cNvSpPr txBox="1"/>
          <p:nvPr/>
        </p:nvSpPr>
        <p:spPr>
          <a:xfrm>
            <a:off x="1212942" y="4541340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247B5-95EA-4B2B-85BA-FA07997B9F4C}"/>
              </a:ext>
            </a:extLst>
          </p:cNvPr>
          <p:cNvSpPr txBox="1"/>
          <p:nvPr/>
        </p:nvSpPr>
        <p:spPr>
          <a:xfrm>
            <a:off x="469106" y="5187005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D4C361-F5C0-47CE-BF97-8CD5365260A3}"/>
              </a:ext>
            </a:extLst>
          </p:cNvPr>
          <p:cNvSpPr txBox="1"/>
          <p:nvPr/>
        </p:nvSpPr>
        <p:spPr>
          <a:xfrm>
            <a:off x="1212942" y="5187005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D6E847-2F02-4CC3-A37C-C27A797B2F67}"/>
              </a:ext>
            </a:extLst>
          </p:cNvPr>
          <p:cNvSpPr txBox="1"/>
          <p:nvPr/>
        </p:nvSpPr>
        <p:spPr>
          <a:xfrm>
            <a:off x="469106" y="5832670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8E6C8C-DDD7-45F4-BBE4-D1B25B83496C}"/>
              </a:ext>
            </a:extLst>
          </p:cNvPr>
          <p:cNvSpPr txBox="1"/>
          <p:nvPr/>
        </p:nvSpPr>
        <p:spPr>
          <a:xfrm>
            <a:off x="1212942" y="5832670"/>
            <a:ext cx="6865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16568-216C-4D89-A654-8C6C6C2ACDBC}"/>
              </a:ext>
            </a:extLst>
          </p:cNvPr>
          <p:cNvSpPr txBox="1"/>
          <p:nvPr/>
        </p:nvSpPr>
        <p:spPr>
          <a:xfrm>
            <a:off x="482942" y="2587714"/>
            <a:ext cx="66770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 would adopt an animal …</a:t>
            </a:r>
          </a:p>
        </p:txBody>
      </p:sp>
      <p:pic>
        <p:nvPicPr>
          <p:cNvPr id="2" name="AAFE615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15975" y="87792"/>
            <a:ext cx="406400" cy="406400"/>
          </a:xfrm>
          <a:prstGeom prst="rect">
            <a:avLst/>
          </a:prstGeom>
        </p:spPr>
      </p:pic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B0C52B55-1132-4D55-B001-1DA07C5A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  <p:bldP spid="19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1EE56-D757-4595-9816-35C279CD5D73}"/>
              </a:ext>
            </a:extLst>
          </p:cNvPr>
          <p:cNvSpPr/>
          <p:nvPr/>
        </p:nvSpPr>
        <p:spPr>
          <a:xfrm>
            <a:off x="3794729" y="3044280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Reading activity</a:t>
            </a:r>
            <a:endParaRPr lang="en-US" sz="44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black, flying, dark, air&#10;&#10;Description automatically generated">
            <a:extLst>
              <a:ext uri="{FF2B5EF4-FFF2-40B4-BE49-F238E27FC236}">
                <a16:creationId xmlns:a16="http://schemas.microsoft.com/office/drawing/2014/main" id="{6DB4E916-C901-4175-8C9C-08A1CEDC7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84" y="3843711"/>
            <a:ext cx="640080" cy="640080"/>
          </a:xfrm>
          <a:prstGeom prst="rect">
            <a:avLst/>
          </a:prstGeom>
          <a:noFill/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695BC9C-86BA-473C-B1CA-818EE19E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  <p:pic>
        <p:nvPicPr>
          <p:cNvPr id="3" name="6AB5FDA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2933" y="4705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4.44444E-6 L 0.3932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B2C77C-EA7F-49CF-A6B0-F06CAD49EF94}"/>
              </a:ext>
            </a:extLst>
          </p:cNvPr>
          <p:cNvSpPr/>
          <p:nvPr/>
        </p:nvSpPr>
        <p:spPr>
          <a:xfrm>
            <a:off x="4872748" y="2921169"/>
            <a:ext cx="2446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Task 1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8F281B-E87A-4F87-8842-2079FB47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16348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D88C36-B0C5-4DA0-9F92-8276812B1D79}"/>
              </a:ext>
            </a:extLst>
          </p:cNvPr>
          <p:cNvSpPr/>
          <p:nvPr/>
        </p:nvSpPr>
        <p:spPr>
          <a:xfrm>
            <a:off x="1269810" y="78944"/>
            <a:ext cx="10320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 the interview about an animal adoption scheme and put T or F for the statements below.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9A8361-193F-4F69-BB78-EE9D3CA9F13B}"/>
              </a:ext>
            </a:extLst>
          </p:cNvPr>
          <p:cNvSpPr/>
          <p:nvPr/>
        </p:nvSpPr>
        <p:spPr>
          <a:xfrm>
            <a:off x="8771363" y="575547"/>
            <a:ext cx="281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Check your answers.</a:t>
            </a: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21E57C-0F73-463F-BEAD-E79D28E096CE}"/>
              </a:ext>
            </a:extLst>
          </p:cNvPr>
          <p:cNvSpPr/>
          <p:nvPr/>
        </p:nvSpPr>
        <p:spPr>
          <a:xfrm>
            <a:off x="0" y="0"/>
            <a:ext cx="1188720" cy="673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10:00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31E94134-DC9E-463E-BAD1-6662B0A4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3166A5-1577-4C0C-861B-5243BE33C766}"/>
              </a:ext>
            </a:extLst>
          </p:cNvPr>
          <p:cNvSpPr/>
          <p:nvPr/>
        </p:nvSpPr>
        <p:spPr>
          <a:xfrm>
            <a:off x="210834" y="1019139"/>
            <a:ext cx="604033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next guest is Ameer Yousef from the local wildlife reservation, and he’s come to tell us about their new animal adoption scheme. Welcome to the show, Ameer.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Ameer: Thank you. You know I always love coming on your show, </a:t>
            </a:r>
            <a:r>
              <a:rPr lang="en-GB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Well, we’ve surely learnt a lot from you about the animal kingdom. Today, I’d like to ask you what this ‘Animal Adoption’ scheme is all about. </a:t>
            </a: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Ameer: This is a scheme that we came up with to help pay for the upkeep of the wildlife reservation and the cost of taking care of the animals. As you know, </a:t>
            </a:r>
            <a:r>
              <a:rPr lang="en-GB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reservation has been experiencing financial difficulties for some time and this is one way we can make sure that the animals don’t have to pay the price. </a:t>
            </a:r>
            <a:endParaRPr lang="en-US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 understand that you’ve had a very good response even though the programme is new.</a:t>
            </a:r>
            <a:endParaRPr lang="en-US" sz="1200" b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Ameer: Oh yes. I’m glad to say that, so far, it has been a great success. We got over 50 applicants in the first 3 weeks.</a:t>
            </a:r>
            <a:endParaRPr lang="en-US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Well, I think most of us would agree that it is an important cause. Now, according to your leaflet, it costs BD15 a year to adopt an animal. Is that correct?</a:t>
            </a:r>
            <a:endParaRPr lang="en-US" sz="1200" b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B9C644-7858-4897-A2BC-B6BB362E00FB}"/>
              </a:ext>
            </a:extLst>
          </p:cNvPr>
          <p:cNvSpPr/>
          <p:nvPr/>
        </p:nvSpPr>
        <p:spPr>
          <a:xfrm>
            <a:off x="6432516" y="1019139"/>
            <a:ext cx="5576360" cy="380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Ameer: Yes, that’s right.</a:t>
            </a:r>
            <a:endParaRPr lang="en-US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Can you tell us exactly how this money is used to help the animals?</a:t>
            </a:r>
            <a:endParaRPr lang="en-US" sz="12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Ameer: Of course. BD10 helps pay for the food and medical attention for the animal you have selected. The remaining BD5 pays for the administration cost of running the adoption scheme.</a:t>
            </a:r>
            <a:endParaRPr lang="en-US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I see. Well, that doesn’t seem expensive at all. Do people get updates about the animals they adopt?  </a:t>
            </a:r>
            <a:endParaRPr lang="en-US" sz="12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Ameer: Oh yes. Everyone of them gets a monthly newsletter with pictures and information about their adopted animal. They also get an official adoption certificate.</a:t>
            </a:r>
            <a:endParaRPr lang="en-US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That sounds like a good deal to me. So, Ameer, if any one is interested in your animal adoption scheme, what should he/ she do?</a:t>
            </a:r>
            <a:endParaRPr lang="en-US" sz="12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Ameer: Well, he/ she can come down to the wildlife reservation and fill in an application form, or he/ she can call us and we’ll be happy to send him/ her one.</a:t>
            </a:r>
            <a:endParaRPr lang="en-US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 err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</a:t>
            </a:r>
            <a:r>
              <a:rPr lang="en-GB" sz="12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Great, thanks a lot for being with us today Ameer.</a:t>
            </a:r>
            <a:endParaRPr lang="en-US" sz="12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37968C-F9DE-4FD3-B0DB-FFBA573F7FEB}"/>
              </a:ext>
            </a:extLst>
          </p:cNvPr>
          <p:cNvCxnSpPr/>
          <p:nvPr/>
        </p:nvCxnSpPr>
        <p:spPr>
          <a:xfrm>
            <a:off x="6289691" y="1019139"/>
            <a:ext cx="0" cy="3840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E2031A7-4686-435E-A8E7-BF18F2DE2B67}"/>
              </a:ext>
            </a:extLst>
          </p:cNvPr>
          <p:cNvSpPr/>
          <p:nvPr/>
        </p:nvSpPr>
        <p:spPr>
          <a:xfrm>
            <a:off x="2364249" y="5075006"/>
            <a:ext cx="7463502" cy="127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AutoNum type="arabicPeriod"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The wildlife reservation doesn’t have enough money.                                  </a:t>
            </a:r>
          </a:p>
          <a:p>
            <a:pPr marL="342900" indent="-342900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The animal adoption scheme hasn’t been successful. </a:t>
            </a:r>
          </a:p>
          <a:p>
            <a:pPr marL="342900" indent="-342900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The annual adoption fee is BD10 only.</a:t>
            </a:r>
          </a:p>
          <a:p>
            <a:pPr marL="342900" indent="-342900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You don’t get an adoption certificate if you adopt an animal.</a:t>
            </a:r>
          </a:p>
          <a:p>
            <a:pPr marL="342900" indent="-342900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If you want to adopt an animal must fill in a form. </a:t>
            </a:r>
          </a:p>
          <a:p>
            <a:endParaRPr lang="en-US" sz="200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endParaRPr lang="ar-BH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B3619A-0C4A-4195-9EE6-27DE750D9A5E}"/>
              </a:ext>
            </a:extLst>
          </p:cNvPr>
          <p:cNvSpPr txBox="1"/>
          <p:nvPr/>
        </p:nvSpPr>
        <p:spPr>
          <a:xfrm>
            <a:off x="9415912" y="5008996"/>
            <a:ext cx="32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endParaRPr lang="ar-BH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0799C49-0CF5-4DAB-A62A-6AB4487DC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43456"/>
              </p:ext>
            </p:extLst>
          </p:nvPr>
        </p:nvGraphicFramePr>
        <p:xfrm>
          <a:off x="9324114" y="5088610"/>
          <a:ext cx="503637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637">
                  <a:extLst>
                    <a:ext uri="{9D8B030D-6E8A-4147-A177-3AD203B41FA5}">
                      <a16:colId xmlns:a16="http://schemas.microsoft.com/office/drawing/2014/main" val="1391174255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3044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773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649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094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37894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C0F0B9A-9B45-4EC9-A1F1-8BA8D2807465}"/>
              </a:ext>
            </a:extLst>
          </p:cNvPr>
          <p:cNvSpPr txBox="1"/>
          <p:nvPr/>
        </p:nvSpPr>
        <p:spPr>
          <a:xfrm>
            <a:off x="9415912" y="5256000"/>
            <a:ext cx="32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endParaRPr lang="ar-BH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14CF43-332D-41F8-960B-6DE65EE37DBA}"/>
              </a:ext>
            </a:extLst>
          </p:cNvPr>
          <p:cNvSpPr txBox="1"/>
          <p:nvPr/>
        </p:nvSpPr>
        <p:spPr>
          <a:xfrm>
            <a:off x="9415912" y="6011810"/>
            <a:ext cx="32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endParaRPr lang="ar-BH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4824C-2F7D-431E-B389-02E6A2C78AD2}"/>
              </a:ext>
            </a:extLst>
          </p:cNvPr>
          <p:cNvSpPr txBox="1"/>
          <p:nvPr/>
        </p:nvSpPr>
        <p:spPr>
          <a:xfrm>
            <a:off x="9419488" y="5518527"/>
            <a:ext cx="32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endParaRPr lang="ar-BH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654E6A-F103-432C-953A-67027C3A8018}"/>
              </a:ext>
            </a:extLst>
          </p:cNvPr>
          <p:cNvSpPr txBox="1"/>
          <p:nvPr/>
        </p:nvSpPr>
        <p:spPr>
          <a:xfrm>
            <a:off x="9415912" y="5765531"/>
            <a:ext cx="2423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endParaRPr lang="ar-BH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0930DB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3324" y="2472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44" grpId="0"/>
      <p:bldP spid="29" grpId="0"/>
      <p:bldP spid="32" grpId="0"/>
      <p:bldP spid="35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1EE56-D757-4595-9816-35C279CD5D73}"/>
              </a:ext>
            </a:extLst>
          </p:cNvPr>
          <p:cNvSpPr/>
          <p:nvPr/>
        </p:nvSpPr>
        <p:spPr>
          <a:xfrm>
            <a:off x="3484548" y="3044280"/>
            <a:ext cx="5404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Describing pictures</a:t>
            </a:r>
            <a:endParaRPr lang="en-US" sz="44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black, flying, dark, air&#10;&#10;Description automatically generated">
            <a:extLst>
              <a:ext uri="{FF2B5EF4-FFF2-40B4-BE49-F238E27FC236}">
                <a16:creationId xmlns:a16="http://schemas.microsoft.com/office/drawing/2014/main" id="{6DB4E916-C901-4175-8C9C-08A1CEDC7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98" y="3843711"/>
            <a:ext cx="640080" cy="640080"/>
          </a:xfrm>
          <a:prstGeom prst="rect">
            <a:avLst/>
          </a:prstGeom>
          <a:noFill/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695BC9C-86BA-473C-B1CA-818EE19E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  <p:pic>
        <p:nvPicPr>
          <p:cNvPr id="3" name="38FC45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2214" y="2260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44444E-6 L 0.43659 -0.003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B2C77C-EA7F-49CF-A6B0-F06CAD49EF94}"/>
              </a:ext>
            </a:extLst>
          </p:cNvPr>
          <p:cNvSpPr/>
          <p:nvPr/>
        </p:nvSpPr>
        <p:spPr>
          <a:xfrm>
            <a:off x="4872748" y="2921169"/>
            <a:ext cx="2446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Task 2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8F281B-E87A-4F87-8842-2079FB47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35757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17D971A5-C3AF-40B0-B229-5C15BE8D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506" y="342900"/>
            <a:ext cx="3986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Describing pictures</a:t>
            </a:r>
            <a:endParaRPr lang="en-US" altLang="en-US" sz="3200" i="1" dirty="0">
              <a:latin typeface="Century Gothic" panose="020B0502020202020204" pitchFamily="34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E0B3052-0AB8-46C0-BA6F-B934D688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11" y="891058"/>
            <a:ext cx="106050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</a:rPr>
              <a:t>Read the description of the picture given below then answer the questions.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AAB-5645-473B-8EEA-1E3E167C373F}"/>
              </a:ext>
            </a:extLst>
          </p:cNvPr>
          <p:cNvSpPr/>
          <p:nvPr/>
        </p:nvSpPr>
        <p:spPr>
          <a:xfrm>
            <a:off x="7419931" y="1814825"/>
            <a:ext cx="342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Now check your answers.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C2B2D-98FC-4F54-B9EC-E00CCB9507D3}"/>
              </a:ext>
            </a:extLst>
          </p:cNvPr>
          <p:cNvSpPr txBox="1"/>
          <p:nvPr/>
        </p:nvSpPr>
        <p:spPr>
          <a:xfrm>
            <a:off x="402179" y="3645699"/>
            <a:ext cx="611081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Century Gothic" panose="020B0502020202020204" pitchFamily="34" charset="0"/>
              </a:rPr>
              <a:t>In this photograph there is a man and four seals. The photograph was probably taken at a zoo. The man and the seals are standing on a rock. The man is holding a bucket of fish. He is trying to feed the seals. He could be a zookeeper. I think he likes working with animals. </a:t>
            </a:r>
          </a:p>
        </p:txBody>
      </p:sp>
      <p:pic>
        <p:nvPicPr>
          <p:cNvPr id="7" name="Picture 6" descr="A statue of a person and a seal&#10;&#10;Description automatically generated">
            <a:extLst>
              <a:ext uri="{FF2B5EF4-FFF2-40B4-BE49-F238E27FC236}">
                <a16:creationId xmlns:a16="http://schemas.microsoft.com/office/drawing/2014/main" id="{0E1D42AA-95B5-4E28-A39B-1212AB48F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078" y="1600200"/>
            <a:ext cx="272616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1B4401-2A72-44A7-9D6C-21AD9B09443C}"/>
              </a:ext>
            </a:extLst>
          </p:cNvPr>
          <p:cNvCxnSpPr/>
          <p:nvPr/>
        </p:nvCxnSpPr>
        <p:spPr>
          <a:xfrm>
            <a:off x="6637500" y="1776038"/>
            <a:ext cx="0" cy="45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210961B-8EC2-41C4-9048-212E82925848}"/>
              </a:ext>
            </a:extLst>
          </p:cNvPr>
          <p:cNvSpPr txBox="1"/>
          <p:nvPr/>
        </p:nvSpPr>
        <p:spPr>
          <a:xfrm>
            <a:off x="6788832" y="2613609"/>
            <a:ext cx="510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1- Who is this person?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1B531B-596B-4B36-A63E-145B411A7987}"/>
              </a:ext>
            </a:extLst>
          </p:cNvPr>
          <p:cNvSpPr/>
          <p:nvPr/>
        </p:nvSpPr>
        <p:spPr>
          <a:xfrm>
            <a:off x="6836496" y="3351089"/>
            <a:ext cx="416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2- Where is he?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E440DC-32EF-4017-94D5-2A3462739A1B}"/>
              </a:ext>
            </a:extLst>
          </p:cNvPr>
          <p:cNvSpPr/>
          <p:nvPr/>
        </p:nvSpPr>
        <p:spPr>
          <a:xfrm>
            <a:off x="6836496" y="4062780"/>
            <a:ext cx="4315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3- What is he doing?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056626-8939-40E2-B453-51A7AD0B2DC7}"/>
              </a:ext>
            </a:extLst>
          </p:cNvPr>
          <p:cNvSpPr/>
          <p:nvPr/>
        </p:nvSpPr>
        <p:spPr>
          <a:xfrm>
            <a:off x="6836496" y="5029603"/>
            <a:ext cx="4147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4- How do you think he feels?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872AC8-B4A3-4B28-A3D4-AB42D6EB9B0E}"/>
              </a:ext>
            </a:extLst>
          </p:cNvPr>
          <p:cNvSpPr/>
          <p:nvPr/>
        </p:nvSpPr>
        <p:spPr>
          <a:xfrm>
            <a:off x="6836496" y="2991117"/>
            <a:ext cx="3245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 could be a zookeeper.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1BC729-B34D-4514-9B5F-2F30C5D9A022}"/>
              </a:ext>
            </a:extLst>
          </p:cNvPr>
          <p:cNvSpPr/>
          <p:nvPr/>
        </p:nvSpPr>
        <p:spPr>
          <a:xfrm>
            <a:off x="6836496" y="3682048"/>
            <a:ext cx="459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 is probably in a zoo.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7B46E8-0ECB-4E72-9AD5-24E37030EB5D}"/>
              </a:ext>
            </a:extLst>
          </p:cNvPr>
          <p:cNvSpPr/>
          <p:nvPr/>
        </p:nvSpPr>
        <p:spPr>
          <a:xfrm>
            <a:off x="6836496" y="4401992"/>
            <a:ext cx="5059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 is holding a bucket of fish and feeding the (four) seals 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670EC6-598F-4097-B9E4-14CCB62C9954}"/>
              </a:ext>
            </a:extLst>
          </p:cNvPr>
          <p:cNvSpPr/>
          <p:nvPr/>
        </p:nvSpPr>
        <p:spPr>
          <a:xfrm>
            <a:off x="6836497" y="5409870"/>
            <a:ext cx="4960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I think he likes working with animals.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B35D3A-9BED-41BD-9791-FEAE46B194E7}"/>
              </a:ext>
            </a:extLst>
          </p:cNvPr>
          <p:cNvSpPr/>
          <p:nvPr/>
        </p:nvSpPr>
        <p:spPr>
          <a:xfrm>
            <a:off x="0" y="0"/>
            <a:ext cx="1188720" cy="673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6:00</a:t>
            </a:r>
          </a:p>
        </p:txBody>
      </p:sp>
      <p:pic>
        <p:nvPicPr>
          <p:cNvPr id="4" name="D0BC588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812" y="183486"/>
            <a:ext cx="406400" cy="406400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77EA2FCF-DF42-403B-9B09-2728E468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3d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30926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9" grpId="0"/>
      <p:bldP spid="2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TMPLT[8510]</Template>
  <TotalTime>3172</TotalTime>
  <Words>1192</Words>
  <Application>Microsoft Office PowerPoint</Application>
  <PresentationFormat>Widescreen</PresentationFormat>
  <Paragraphs>145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jehad abbas</dc:creator>
  <cp:lastModifiedBy>jehad abbas</cp:lastModifiedBy>
  <cp:revision>731</cp:revision>
  <dcterms:created xsi:type="dcterms:W3CDTF">2020-03-04T10:17:55Z</dcterms:created>
  <dcterms:modified xsi:type="dcterms:W3CDTF">2020-12-13T07:38:24Z</dcterms:modified>
</cp:coreProperties>
</file>