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289" r:id="rId4"/>
    <p:sldId id="290" r:id="rId5"/>
    <p:sldId id="364" r:id="rId6"/>
    <p:sldId id="360" r:id="rId7"/>
    <p:sldId id="292" r:id="rId8"/>
    <p:sldId id="324" r:id="rId9"/>
    <p:sldId id="361" r:id="rId10"/>
    <p:sldId id="332" r:id="rId11"/>
    <p:sldId id="362" r:id="rId12"/>
    <p:sldId id="355" r:id="rId13"/>
    <p:sldId id="363" r:id="rId14"/>
    <p:sldId id="318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9900FF"/>
    <a:srgbClr val="FF33CC"/>
    <a:srgbClr val="FF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9F1BF0-9A57-4E64-9C3C-F0E4BF3E9C9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9D52AB-65D5-4002-A5B9-2BC7B5422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Is (descriptions) the right word here? Am not sure about it!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A7ECD-EE92-458B-B162-6483AAF1BF9C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66BE-F8F5-4A26-8AFA-EA765266B412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9A2E-90C9-42CA-9F45-73FFE3B39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3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03A8-0484-4210-A7C4-2A14719CA593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4954-CCEF-4356-BC15-A97BC29EB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9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FB31-AFC8-4E78-A121-9FE2D2B7B23F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022B-42EA-4168-B563-B85275E83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8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2B72-4246-47AD-A35D-42F197868795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B258B-454C-4875-B360-8E362EA8B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8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8864-7BCD-4490-82BB-3C00DBED7DD0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7F5D-B423-4C8B-8953-9A9743ADC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4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445C-EB1E-446F-A6AC-63FD81BEA931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BEA6-890F-480E-97CF-A068B6299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39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0FB3-D9D2-4A40-8297-F25D419779D1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B333-5D07-4580-A176-4332FC681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50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DB8D-5762-44FD-B5D3-351126E27A51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3036-4D4A-458A-88E3-A0B854C95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091B-73AB-4745-A35D-20D7A73902E6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C7CC-9911-4B10-870A-0988B3148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31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C5D82-98B4-4D0A-B716-340CEDE0A8FC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EF15-97BE-4F03-910C-2E4A368CFB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1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642B-3783-4FCB-A20D-7C88C70716C2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0BC0-FA2F-44EF-85A0-4D227465A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02137F-102C-48D5-A9A2-F27C46BBEB3B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7AE0F5-4EB0-4204-BCF2-D27A6BF3C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r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www.pngall.com/jobs-p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microsoft.com/office/2007/relationships/media" Target="../media/media13.wav"/><Relationship Id="rId18" Type="http://schemas.openxmlformats.org/officeDocument/2006/relationships/audio" Target="../media/media15.wav"/><Relationship Id="rId26" Type="http://schemas.openxmlformats.org/officeDocument/2006/relationships/image" Target="../media/image4.png"/><Relationship Id="rId3" Type="http://schemas.microsoft.com/office/2007/relationships/media" Target="../media/media8.wav"/><Relationship Id="rId21" Type="http://schemas.microsoft.com/office/2007/relationships/media" Target="../media/media17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microsoft.com/office/2007/relationships/media" Target="../media/media15.wav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6" Type="http://schemas.openxmlformats.org/officeDocument/2006/relationships/audio" Target="../media/media14.wav"/><Relationship Id="rId20" Type="http://schemas.openxmlformats.org/officeDocument/2006/relationships/audio" Target="../media/media16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24" Type="http://schemas.openxmlformats.org/officeDocument/2006/relationships/audio" Target="../media/media18.wav"/><Relationship Id="rId5" Type="http://schemas.microsoft.com/office/2007/relationships/media" Target="../media/media9.wav"/><Relationship Id="rId15" Type="http://schemas.microsoft.com/office/2007/relationships/media" Target="../media/media14.wav"/><Relationship Id="rId23" Type="http://schemas.microsoft.com/office/2007/relationships/media" Target="../media/media18.wav"/><Relationship Id="rId10" Type="http://schemas.openxmlformats.org/officeDocument/2006/relationships/audio" Target="../media/media11.wav"/><Relationship Id="rId19" Type="http://schemas.microsoft.com/office/2007/relationships/media" Target="../media/media16.wav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audio" Target="../media/media13.wav"/><Relationship Id="rId22" Type="http://schemas.openxmlformats.org/officeDocument/2006/relationships/audio" Target="../media/media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>
            <a:fillRect/>
          </a:stretch>
        </p:blipFill>
        <p:spPr bwMode="auto">
          <a:xfrm>
            <a:off x="2281644" y="616134"/>
            <a:ext cx="7162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2822575" y="2699029"/>
            <a:ext cx="6546850" cy="2297646"/>
            <a:chOff x="1376681" y="2636912"/>
            <a:chExt cx="6546398" cy="2298072"/>
          </a:xfrm>
        </p:grpSpPr>
        <p:sp>
          <p:nvSpPr>
            <p:cNvPr id="6" name="Rectangle 5"/>
            <p:cNvSpPr/>
            <p:nvPr/>
          </p:nvSpPr>
          <p:spPr>
            <a:xfrm>
              <a:off x="1376681" y="2636912"/>
              <a:ext cx="6546398" cy="657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atin typeface="Century Gothic" panose="020B0502020202020204" pitchFamily="34" charset="0"/>
                  <a:cs typeface="+mn-cs"/>
                </a:rPr>
                <a:t>Third</a:t>
              </a:r>
              <a:r>
                <a:rPr lang="en-US" sz="4800" b="1" dirty="0">
                  <a:latin typeface="Century Gothic" panose="020B0502020202020204" pitchFamily="34" charset="0"/>
                  <a:cs typeface="+mn-cs"/>
                </a:rPr>
                <a:t>  </a:t>
              </a:r>
              <a:r>
                <a:rPr lang="en-US" sz="5400" b="1" dirty="0">
                  <a:latin typeface="Century Gothic" panose="020B0502020202020204" pitchFamily="34" charset="0"/>
                  <a:cs typeface="+mn-cs"/>
                </a:rPr>
                <a:t>Intermediate</a:t>
              </a:r>
              <a:r>
                <a:rPr lang="en-US" sz="4800" b="1" dirty="0">
                  <a:latin typeface="Century Gothic" panose="020B0502020202020204" pitchFamily="34" charset="0"/>
                  <a:cs typeface="+mn-cs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103" y="3452453"/>
              <a:ext cx="3212878" cy="644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atin typeface="Century Gothic" panose="020B0502020202020204" pitchFamily="34" charset="0"/>
                  <a:cs typeface="+mn-cs"/>
                </a:rPr>
                <a:t>Upstream</a:t>
              </a:r>
              <a:r>
                <a:rPr lang="en-US" sz="4000" b="1" dirty="0">
                  <a:latin typeface="Century Gothic" panose="020B0502020202020204" pitchFamily="34" charset="0"/>
                  <a:cs typeface="+mn-cs"/>
                </a:rPr>
                <a:t> 3</a:t>
              </a:r>
              <a:endParaRPr lang="en-US" sz="2800" b="1" dirty="0">
                <a:latin typeface="Century Gothic" panose="020B0502020202020204" pitchFamily="34" charset="0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75102" y="4291099"/>
              <a:ext cx="4898760" cy="643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ts val="432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atin typeface="Century Gothic" panose="020B0502020202020204" pitchFamily="34" charset="0"/>
                  <a:cs typeface="+mn-cs"/>
                </a:rPr>
                <a:t>Unit 2</a:t>
              </a:r>
              <a:r>
                <a:rPr lang="en-US" sz="4000" b="1" dirty="0">
                  <a:ln w="0"/>
                  <a:latin typeface="Century Gothic" panose="020B0502020202020204" pitchFamily="34" charset="0"/>
                </a:rPr>
                <a:t>/ 1</a:t>
              </a:r>
              <a:r>
                <a:rPr lang="en-US" sz="4000" b="1" baseline="30000" dirty="0">
                  <a:ln w="0"/>
                  <a:latin typeface="Century Gothic" panose="020B0502020202020204" pitchFamily="34" charset="0"/>
                </a:rPr>
                <a:t>St</a:t>
              </a:r>
              <a:r>
                <a:rPr lang="en-US" sz="4000" b="1" dirty="0">
                  <a:ln w="0"/>
                  <a:latin typeface="Century Gothic" panose="020B0502020202020204" pitchFamily="34" charset="0"/>
                </a:rPr>
                <a:t> Semester</a:t>
              </a:r>
              <a:endParaRPr lang="en-US" sz="40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E96A2AC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8408" y="11334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57538" y="13176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241" y="2767281"/>
            <a:ext cx="3201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3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216E3C2-E936-45A7-A9FE-3F9AC580CE43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</p:spTree>
    <p:extLst>
      <p:ext uri="{BB962C8B-B14F-4D97-AF65-F5344CB8AC3E}">
        <p14:creationId xmlns:p14="http://schemas.microsoft.com/office/powerpoint/2010/main" val="1034254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440" y="566718"/>
            <a:ext cx="104851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are looking for a job. You saw an advertisement in the daily news paper asking for </a:t>
            </a:r>
            <a:r>
              <a:rPr lang="en-US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a librarian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 you want to apply for the job. Write a letter applying for the position.</a:t>
            </a:r>
            <a:endParaRPr lang="ar-BH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1173480" cy="522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15min</a:t>
            </a:r>
            <a:endParaRPr lang="ar-BH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173480" y="1845630"/>
            <a:ext cx="10426700" cy="2272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Librarian wanted for a library in Manama.</a:t>
            </a: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The candidate should have at least two years of experience. Must be middle-aged. Would suit an </a:t>
            </a:r>
            <a:r>
              <a:rPr lang="en-US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organised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, polite, patient and reliable person. 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Contact: Mr. Ibrahim, PO Box 1287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68639" y="4431305"/>
            <a:ext cx="1924963" cy="606574"/>
            <a:chOff x="1527631" y="4307420"/>
            <a:chExt cx="1924963" cy="6065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1527631" y="4307420"/>
              <a:ext cx="1924963" cy="6065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30134" y="4410652"/>
              <a:ext cx="1763494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Introduction</a:t>
              </a:r>
              <a:endParaRPr lang="ar-BH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8639" y="5126731"/>
            <a:ext cx="1968500" cy="606574"/>
            <a:chOff x="1527631" y="5002846"/>
            <a:chExt cx="1968500" cy="6065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527631" y="5002846"/>
              <a:ext cx="1968500" cy="6065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0134" y="5064071"/>
              <a:ext cx="1822460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Main Body</a:t>
              </a:r>
              <a:endParaRPr lang="ar-BH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8639" y="5811888"/>
            <a:ext cx="1968500" cy="606574"/>
            <a:chOff x="1527631" y="5688003"/>
            <a:chExt cx="1968500" cy="6065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1527631" y="5688003"/>
              <a:ext cx="1968500" cy="6065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134" y="5791235"/>
              <a:ext cx="1822460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Conclusion</a:t>
              </a:r>
              <a:endParaRPr lang="ar-BH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618571" y="4464592"/>
            <a:ext cx="7638137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reason of writing letter/ the position/ where it was advertised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36708" y="5099733"/>
            <a:ext cx="7638137" cy="6081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age/ qualifications/ current job/ previous experience/    personal qualities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8571" y="5845175"/>
            <a:ext cx="7638137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closing remarks/ ending the letter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11C07C43-7506-4A0F-908C-36504BD9FE54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AC034D-41ED-45A5-A854-E753F86B3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1" y="4383068"/>
            <a:ext cx="12791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Don’t forget!</a:t>
            </a: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F31E2D-0131-4961-86DB-B4AE8708B840}"/>
              </a:ext>
            </a:extLst>
          </p:cNvPr>
          <p:cNvGrpSpPr/>
          <p:nvPr/>
        </p:nvGrpSpPr>
        <p:grpSpPr>
          <a:xfrm>
            <a:off x="1468639" y="4433099"/>
            <a:ext cx="1924963" cy="606574"/>
            <a:chOff x="1527631" y="4307420"/>
            <a:chExt cx="1924963" cy="6065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D61724FD-81AC-45BB-8E4D-A236E1749EA5}"/>
                </a:ext>
              </a:extLst>
            </p:cNvPr>
            <p:cNvSpPr/>
            <p:nvPr/>
          </p:nvSpPr>
          <p:spPr>
            <a:xfrm>
              <a:off x="1527631" y="4307420"/>
              <a:ext cx="1924963" cy="6065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0C6D20-F7EA-49DF-9FE6-C6FA1FFFB8B1}"/>
                </a:ext>
              </a:extLst>
            </p:cNvPr>
            <p:cNvSpPr txBox="1"/>
            <p:nvPr/>
          </p:nvSpPr>
          <p:spPr>
            <a:xfrm>
              <a:off x="1630134" y="4410652"/>
              <a:ext cx="1763494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Introduction</a:t>
              </a:r>
              <a:endParaRPr lang="ar-BH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B2A849-7F19-49AE-B382-A25EB75BA6CC}"/>
              </a:ext>
            </a:extLst>
          </p:cNvPr>
          <p:cNvGrpSpPr/>
          <p:nvPr/>
        </p:nvGrpSpPr>
        <p:grpSpPr>
          <a:xfrm>
            <a:off x="1468639" y="5128525"/>
            <a:ext cx="1968500" cy="606574"/>
            <a:chOff x="1527631" y="5002846"/>
            <a:chExt cx="1968500" cy="60657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58026809-8BDD-4038-B016-B98908D8BF47}"/>
                </a:ext>
              </a:extLst>
            </p:cNvPr>
            <p:cNvSpPr/>
            <p:nvPr/>
          </p:nvSpPr>
          <p:spPr>
            <a:xfrm>
              <a:off x="1527631" y="5002846"/>
              <a:ext cx="1968500" cy="6065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FBEB7F-F624-4931-8C60-0032511A17B7}"/>
                </a:ext>
              </a:extLst>
            </p:cNvPr>
            <p:cNvSpPr txBox="1"/>
            <p:nvPr/>
          </p:nvSpPr>
          <p:spPr>
            <a:xfrm>
              <a:off x="1630134" y="5064071"/>
              <a:ext cx="1822460" cy="400110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1" dirty="0">
                  <a:latin typeface="Century Gothic" panose="020B0502020202020204" pitchFamily="34" charset="0"/>
                </a:rPr>
                <a:t>Main Body</a:t>
              </a:r>
              <a:endParaRPr lang="ar-BH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24DFA21D-E39B-48E5-B7CC-D9A55E95AB52}"/>
              </a:ext>
            </a:extLst>
          </p:cNvPr>
          <p:cNvSpPr/>
          <p:nvPr/>
        </p:nvSpPr>
        <p:spPr>
          <a:xfrm>
            <a:off x="3618571" y="4466386"/>
            <a:ext cx="7638137" cy="5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reason of writing letter/ the position/ where it was advertised</a:t>
            </a:r>
            <a:endParaRPr lang="ar-BH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13AF60B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2837" y="134605"/>
            <a:ext cx="406400" cy="406400"/>
          </a:xfrm>
          <a:prstGeom prst="rect">
            <a:avLst/>
          </a:prstGeom>
        </p:spPr>
      </p:pic>
      <p:sp>
        <p:nvSpPr>
          <p:cNvPr id="28" name="Rectangle 11">
            <a:extLst>
              <a:ext uri="{FF2B5EF4-FFF2-40B4-BE49-F238E27FC236}">
                <a16:creationId xmlns:a16="http://schemas.microsoft.com/office/drawing/2014/main" id="{F6999008-AF67-479F-BD6C-32ED81EA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5595" y="134605"/>
            <a:ext cx="3231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400" b="1" u="sng" dirty="0">
                <a:solidFill>
                  <a:srgbClr val="FF0000"/>
                </a:solidFill>
                <a:latin typeface="Century Gothic" pitchFamily="34" charset="0"/>
              </a:rPr>
              <a:t>Write 100-120 words </a:t>
            </a:r>
          </a:p>
        </p:txBody>
      </p:sp>
    </p:spTree>
    <p:extLst>
      <p:ext uri="{BB962C8B-B14F-4D97-AF65-F5344CB8AC3E}">
        <p14:creationId xmlns:p14="http://schemas.microsoft.com/office/powerpoint/2010/main" val="15259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5690"/>
              </p:ext>
            </p:extLst>
          </p:nvPr>
        </p:nvGraphicFramePr>
        <p:xfrm>
          <a:off x="913983" y="1913009"/>
          <a:ext cx="10242550" cy="280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3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Self Assessment </a:t>
                      </a:r>
                      <a:endParaRPr lang="ar-BH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 write about </a:t>
                      </a:r>
                      <a:r>
                        <a:rPr lang="en-US" sz="2400" b="1" baseline="0" dirty="0">
                          <a:effectLst/>
                          <a:latin typeface="Century Gothic" panose="020B0502020202020204" pitchFamily="34" charset="0"/>
                        </a:rPr>
                        <a:t>all the points.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write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3-4 paragraphs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write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100-120 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words. 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use correct 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punctuation</a:t>
                      </a: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 marks &amp; the right </a:t>
                      </a:r>
                      <a:r>
                        <a:rPr lang="en-US" sz="2400" b="1" dirty="0" err="1">
                          <a:effectLst/>
                          <a:latin typeface="Century Gothic" panose="020B0502020202020204" pitchFamily="34" charset="0"/>
                        </a:rPr>
                        <a:t>capitalisation</a:t>
                      </a:r>
                      <a:r>
                        <a:rPr lang="en-US" sz="2400" b="1" dirty="0"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entury Gothic" panose="020B0502020202020204" pitchFamily="34" charset="0"/>
                        </a:rPr>
                        <a:t>I use</a:t>
                      </a:r>
                      <a:r>
                        <a:rPr lang="en-US" sz="2400" baseline="0" dirty="0">
                          <a:effectLst/>
                          <a:latin typeface="Century Gothic" panose="020B0502020202020204" pitchFamily="34" charset="0"/>
                        </a:rPr>
                        <a:t> correct </a:t>
                      </a:r>
                      <a:r>
                        <a:rPr lang="en-US" sz="2400" b="1" baseline="0" dirty="0">
                          <a:effectLst/>
                          <a:latin typeface="Century Gothic" panose="020B0502020202020204" pitchFamily="34" charset="0"/>
                        </a:rPr>
                        <a:t>spelling. </a:t>
                      </a:r>
                      <a:endParaRPr lang="en-US" sz="2400" b="1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82" marB="456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3983" y="728046"/>
            <a:ext cx="9250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Put a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  <a:sym typeface="Wingdings" panose="05000000000000000000" pitchFamily="2" charset="2"/>
              </a:rPr>
              <a:t>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) if your answers are correct: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E84B6D1-1E00-4C49-9A17-DA7C5665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85" y="6383415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                                                                                                                                                                                                     English –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Inter – 2c Nothing compares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800" y="988714"/>
            <a:ext cx="8801100" cy="5324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Dear Mr. Ibrahim, 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     I would like to apply for the position of Librarian which I saw advertised in ‘The BH News’.</a:t>
            </a:r>
          </a:p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     I am 30 years old. At the moment I am doing some online courses to improve my IT skills. I have a BA degree in Library Science.    </a:t>
            </a:r>
          </a:p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I have three years work experience in a local school’s library, I enjoyed working in the school, but I resigned looking for a higher salary . </a:t>
            </a:r>
          </a:p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I am punctual and patient as well as </a:t>
            </a:r>
            <a:r>
              <a:rPr lang="en-US" sz="2000" b="1" dirty="0" err="1">
                <a:latin typeface="Century Gothic" panose="020B0502020202020204" pitchFamily="34" charset="0"/>
              </a:rPr>
              <a:t>organised</a:t>
            </a:r>
            <a:r>
              <a:rPr lang="en-US" sz="2000" b="1" dirty="0">
                <a:latin typeface="Century Gothic" panose="020B0502020202020204" pitchFamily="34" charset="0"/>
              </a:rPr>
              <a:t> and reliable, so I think I am suitable for the post.     </a:t>
            </a:r>
          </a:p>
          <a:p>
            <a:pPr algn="just"/>
            <a:r>
              <a:rPr lang="en-US" sz="2000" b="1" dirty="0">
                <a:latin typeface="Century Gothic" panose="020B0502020202020204" pitchFamily="34" charset="0"/>
              </a:rPr>
              <a:t>   I hope you will consider me for the position and I look forward to hearing from you. 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     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Yours sincerely, </a:t>
            </a:r>
          </a:p>
          <a:p>
            <a:r>
              <a:rPr lang="en-US" sz="2000" b="1" dirty="0">
                <a:latin typeface="Brush Script MT" panose="03060802040406070304" pitchFamily="66" charset="0"/>
              </a:rPr>
              <a:t>Amal Ahmed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Amal Ahmed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E4E0A22-9953-4F8A-B1A2-0AE353C75ADA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ACBC6-6A7F-4606-A1DC-75E926DB6873}"/>
              </a:ext>
            </a:extLst>
          </p:cNvPr>
          <p:cNvSpPr txBox="1"/>
          <p:nvPr/>
        </p:nvSpPr>
        <p:spPr>
          <a:xfrm>
            <a:off x="228098" y="221669"/>
            <a:ext cx="5528595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A suggested answer:</a:t>
            </a:r>
          </a:p>
        </p:txBody>
      </p:sp>
    </p:spTree>
    <p:extLst>
      <p:ext uri="{BB962C8B-B14F-4D97-AF65-F5344CB8AC3E}">
        <p14:creationId xmlns:p14="http://schemas.microsoft.com/office/powerpoint/2010/main" val="86887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6AEDDE-5411-4A2A-949D-7FDA888DFAB2}"/>
              </a:ext>
            </a:extLst>
          </p:cNvPr>
          <p:cNvSpPr/>
          <p:nvPr/>
        </p:nvSpPr>
        <p:spPr>
          <a:xfrm>
            <a:off x="3836407" y="2875002"/>
            <a:ext cx="45191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Good luck</a:t>
            </a:r>
            <a:endParaRPr lang="en-US" sz="6600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894CA24-35AA-49C1-9242-4EEDD6E7F33E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2846388" y="1628775"/>
            <a:ext cx="6858000" cy="2387600"/>
          </a:xfrm>
        </p:spPr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1381" y="2583468"/>
            <a:ext cx="7149238" cy="89852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4320"/>
              </a:lnSpc>
              <a:spcAft>
                <a:spcPts val="0"/>
              </a:spcAft>
              <a:defRPr/>
            </a:pPr>
            <a:r>
              <a:rPr lang="en-US" sz="5400" b="1" dirty="0">
                <a:latin typeface="Century Gothic" panose="020B0502020202020204" pitchFamily="34" charset="0"/>
              </a:rPr>
              <a:t>Lesson 2e/ Page 24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031" y="3360236"/>
            <a:ext cx="73333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Century Gothic" panose="020B0502020202020204" pitchFamily="34" charset="0"/>
                <a:cs typeface="+mn-cs"/>
              </a:rPr>
              <a:t>Job searching</a:t>
            </a:r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6"/>
            <a:ext cx="16446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8A73BAB3-540F-485E-8062-251981758E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55554" y="3644716"/>
            <a:ext cx="1830950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626B82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74" y="920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763" y="2158747"/>
            <a:ext cx="11417456" cy="3941185"/>
          </a:xfrm>
        </p:spPr>
        <p:txBody>
          <a:bodyPr rtlCol="0">
            <a:noAutofit/>
          </a:bodyPr>
          <a:lstStyle/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3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At the end of this lesson the student will be able to:</a:t>
            </a: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ar-BH" sz="1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3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- read for specific information.</a:t>
            </a: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3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- identify the layout of a letter of application. </a:t>
            </a: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1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 algn="l" rtl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3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- write a letter of application following the appropriate layout.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5802" y="947920"/>
            <a:ext cx="5694362" cy="1009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Objectives</a:t>
            </a:r>
            <a:endParaRPr lang="ar-BH" sz="5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9B2F7D6-6AFD-46B2-AC67-C375BBA240DA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pic>
        <p:nvPicPr>
          <p:cNvPr id="2" name="5A2F92A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567143" y="12397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05138" y="11652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149" name="Footer Placeholder 2"/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A4A19-85F3-4B56-8ABC-2FB4E00FD7B3}"/>
              </a:ext>
            </a:extLst>
          </p:cNvPr>
          <p:cNvSpPr txBox="1"/>
          <p:nvPr/>
        </p:nvSpPr>
        <p:spPr>
          <a:xfrm>
            <a:off x="4246043" y="397371"/>
            <a:ext cx="3699914" cy="6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Getting started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8A86C-7547-48AE-8C26-A29A3FF59A4C}"/>
              </a:ext>
            </a:extLst>
          </p:cNvPr>
          <p:cNvSpPr txBox="1"/>
          <p:nvPr/>
        </p:nvSpPr>
        <p:spPr>
          <a:xfrm>
            <a:off x="1420726" y="1488755"/>
            <a:ext cx="9917834" cy="11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What information do you think we should include in a letter of application for a job?</a:t>
            </a:r>
          </a:p>
        </p:txBody>
      </p:sp>
      <p:sp>
        <p:nvSpPr>
          <p:cNvPr id="8" name="Rectangle 123">
            <a:extLst>
              <a:ext uri="{FF2B5EF4-FFF2-40B4-BE49-F238E27FC236}">
                <a16:creationId xmlns:a16="http://schemas.microsoft.com/office/drawing/2014/main" id="{472DA5E5-4D41-41B8-86E6-D3626EE47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8213" cy="509588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/>
              <a:t>1:00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9B039D-047E-44F4-816E-B9D046082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368" y="2266340"/>
            <a:ext cx="347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Check your answers.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AA83AB-CB23-446C-B661-24723C455654}"/>
              </a:ext>
            </a:extLst>
          </p:cNvPr>
          <p:cNvCxnSpPr/>
          <p:nvPr/>
        </p:nvCxnSpPr>
        <p:spPr>
          <a:xfrm>
            <a:off x="469106" y="2831688"/>
            <a:ext cx="113141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A3A5C7-7E02-4662-AA3F-87D20D971663}"/>
              </a:ext>
            </a:extLst>
          </p:cNvPr>
          <p:cNvSpPr txBox="1"/>
          <p:nvPr/>
        </p:nvSpPr>
        <p:spPr>
          <a:xfrm>
            <a:off x="1704913" y="3504961"/>
            <a:ext cx="198218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name/ surname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228A0-9E02-40C2-AA4C-6840FCA89CDD}"/>
              </a:ext>
            </a:extLst>
          </p:cNvPr>
          <p:cNvSpPr txBox="1"/>
          <p:nvPr/>
        </p:nvSpPr>
        <p:spPr>
          <a:xfrm>
            <a:off x="4048114" y="3504961"/>
            <a:ext cx="24372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date/ place of birth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30EE6-387C-4FD4-AAE0-F1224701A262}"/>
              </a:ext>
            </a:extLst>
          </p:cNvPr>
          <p:cNvSpPr txBox="1"/>
          <p:nvPr/>
        </p:nvSpPr>
        <p:spPr>
          <a:xfrm>
            <a:off x="6846375" y="3529163"/>
            <a:ext cx="13789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nationality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ED0016-B3C1-4DFE-B665-D53AA0410D39}"/>
              </a:ext>
            </a:extLst>
          </p:cNvPr>
          <p:cNvSpPr txBox="1"/>
          <p:nvPr/>
        </p:nvSpPr>
        <p:spPr>
          <a:xfrm>
            <a:off x="8586390" y="3504961"/>
            <a:ext cx="165328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marital status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3AE63-D4E7-4361-91ED-7C1A81404744}"/>
              </a:ext>
            </a:extLst>
          </p:cNvPr>
          <p:cNvSpPr txBox="1"/>
          <p:nvPr/>
        </p:nvSpPr>
        <p:spPr>
          <a:xfrm>
            <a:off x="2265352" y="4380956"/>
            <a:ext cx="284893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(mobile) phone number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13EE66-FC66-492E-8E81-DCCAAC3F2605}"/>
              </a:ext>
            </a:extLst>
          </p:cNvPr>
          <p:cNvSpPr txBox="1"/>
          <p:nvPr/>
        </p:nvSpPr>
        <p:spPr>
          <a:xfrm>
            <a:off x="5479092" y="4380956"/>
            <a:ext cx="434245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contact address and email 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D97F3-0D45-4418-A5AB-8815E208ACC1}"/>
              </a:ext>
            </a:extLst>
          </p:cNvPr>
          <p:cNvSpPr txBox="1"/>
          <p:nvPr/>
        </p:nvSpPr>
        <p:spPr>
          <a:xfrm>
            <a:off x="2967351" y="5249078"/>
            <a:ext cx="16680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qualifications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6575B4-E4C5-434A-9ACF-05C30E28F16D}"/>
              </a:ext>
            </a:extLst>
          </p:cNvPr>
          <p:cNvSpPr txBox="1"/>
          <p:nvPr/>
        </p:nvSpPr>
        <p:spPr>
          <a:xfrm>
            <a:off x="4978879" y="5247072"/>
            <a:ext cx="166804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likes/ dislikes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1FC46-0A80-45F5-84F8-632BD8CF997A}"/>
              </a:ext>
            </a:extLst>
          </p:cNvPr>
          <p:cNvSpPr txBox="1"/>
          <p:nvPr/>
        </p:nvSpPr>
        <p:spPr>
          <a:xfrm>
            <a:off x="6990407" y="5238906"/>
            <a:ext cx="23503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character qualities</a:t>
            </a:r>
          </a:p>
        </p:txBody>
      </p:sp>
      <p:pic>
        <p:nvPicPr>
          <p:cNvPr id="2" name="F5D531F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52204" y="920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05138" y="11652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242" y="2767281"/>
            <a:ext cx="32015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1</a:t>
            </a:r>
          </a:p>
        </p:txBody>
      </p:sp>
      <p:sp>
        <p:nvSpPr>
          <p:cNvPr id="6149" name="Footer Placeholder 2"/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</p:spTree>
    <p:extLst>
      <p:ext uri="{BB962C8B-B14F-4D97-AF65-F5344CB8AC3E}">
        <p14:creationId xmlns:p14="http://schemas.microsoft.com/office/powerpoint/2010/main" val="366440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917428" y="1199706"/>
            <a:ext cx="2813498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1" name="Rectangle 20"/>
          <p:cNvSpPr/>
          <p:nvPr/>
        </p:nvSpPr>
        <p:spPr>
          <a:xfrm>
            <a:off x="698835" y="1778890"/>
            <a:ext cx="6159165" cy="5400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Rectangle 22"/>
          <p:cNvSpPr/>
          <p:nvPr/>
        </p:nvSpPr>
        <p:spPr>
          <a:xfrm>
            <a:off x="7466278" y="1678519"/>
            <a:ext cx="2058005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Rectangle 24"/>
          <p:cNvSpPr/>
          <p:nvPr/>
        </p:nvSpPr>
        <p:spPr>
          <a:xfrm>
            <a:off x="7466279" y="2057469"/>
            <a:ext cx="1753922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7466278" y="2411646"/>
            <a:ext cx="1007162" cy="257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Rectangle 25"/>
          <p:cNvSpPr/>
          <p:nvPr/>
        </p:nvSpPr>
        <p:spPr>
          <a:xfrm>
            <a:off x="7466278" y="2918128"/>
            <a:ext cx="451150" cy="26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7" name="Rectangle 26"/>
          <p:cNvSpPr/>
          <p:nvPr/>
        </p:nvSpPr>
        <p:spPr>
          <a:xfrm>
            <a:off x="7466278" y="3239669"/>
            <a:ext cx="1418642" cy="486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7466278" y="3845711"/>
            <a:ext cx="1586282" cy="82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7466277" y="4770931"/>
            <a:ext cx="2088000" cy="2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7482840" y="5255355"/>
            <a:ext cx="2362200" cy="328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" name="TextBox 3"/>
          <p:cNvSpPr txBox="1"/>
          <p:nvPr/>
        </p:nvSpPr>
        <p:spPr>
          <a:xfrm>
            <a:off x="1137084" y="203832"/>
            <a:ext cx="99178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Read the conversation then answer the questions below, then check your answers.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88196" cy="522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2min</a:t>
            </a:r>
            <a:endParaRPr lang="ar-BH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7876" y="4746399"/>
            <a:ext cx="58927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  <a:latin typeface="Century Gothic" panose="020B0502020202020204" pitchFamily="34" charset="0"/>
              </a:rPr>
              <a:t>1.What is the reason of calling?</a:t>
            </a:r>
          </a:p>
          <a:p>
            <a:r>
              <a:rPr lang="en-US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2.What does ‘CV’ stand for?</a:t>
            </a:r>
          </a:p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3.What is the information included in the CV?</a:t>
            </a:r>
            <a:endParaRPr lang="ar-BH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16BFDC77-CBA2-4418-B893-08D97C932263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875" y="1084580"/>
            <a:ext cx="630369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A: Good morning sir, how can I help you?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B: Good morning, I am calling with regard to your advertisement asking for a secretary for your new branch. I would like to apply for it. 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A: Yes sir, you can visit our website and fill in the application form, don’t forget to fill in the CV too.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B: That’s all? 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A: Yes sir, we will contact you once you officially apply on our website.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B: I will apply now, thank you.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A: You’re welcome, All the best sir.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35019" y="1199670"/>
            <a:ext cx="4465320" cy="4901513"/>
            <a:chOff x="7317899" y="1199670"/>
            <a:chExt cx="4465320" cy="4901513"/>
          </a:xfrm>
        </p:grpSpPr>
        <p:sp>
          <p:nvSpPr>
            <p:cNvPr id="9" name="TextBox 8"/>
            <p:cNvSpPr txBox="1"/>
            <p:nvPr/>
          </p:nvSpPr>
          <p:spPr>
            <a:xfrm>
              <a:off x="8100308" y="1199670"/>
              <a:ext cx="30327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CURRICULUM VITAE (CV)</a:t>
              </a:r>
              <a:endParaRPr lang="ar-BH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7899" y="1199706"/>
              <a:ext cx="4465320" cy="49014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1">
              <a:spAutoFit/>
            </a:bodyPr>
            <a:lstStyle/>
            <a:p>
              <a:endParaRPr lang="ar-BH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65586" y="1706188"/>
              <a:ext cx="23622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 PERSONAL DETAILS</a:t>
              </a:r>
              <a:endParaRPr lang="ar-BH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1107" y="2042314"/>
              <a:ext cx="4152112" cy="175432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Name/ Surname: ----------------------------</a:t>
              </a:r>
            </a:p>
            <a:p>
              <a:r>
                <a:rPr lang="en-US" dirty="0"/>
                <a:t>Address: ---------------------------------------</a:t>
              </a:r>
            </a:p>
            <a:p>
              <a:r>
                <a:rPr lang="en-US" dirty="0"/>
                <a:t>----------------------------------------------------</a:t>
              </a:r>
            </a:p>
            <a:p>
              <a:r>
                <a:rPr lang="en-US" dirty="0"/>
                <a:t>Tel: -------------------------------------</a:t>
              </a:r>
            </a:p>
            <a:p>
              <a:r>
                <a:rPr lang="en-US" dirty="0"/>
                <a:t>Date of birth: -----------------------------</a:t>
              </a:r>
            </a:p>
            <a:p>
              <a:r>
                <a:rPr lang="en-US" dirty="0"/>
                <a:t>Nationality: ---------------------------------</a:t>
              </a:r>
              <a:endParaRPr lang="ar-BH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18566" y="3808114"/>
              <a:ext cx="161687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EDUCATION</a:t>
              </a:r>
              <a:endParaRPr lang="ar-BH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1107" y="4099560"/>
              <a:ext cx="415211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Qualifications: --------------------------------</a:t>
              </a:r>
            </a:p>
            <a:p>
              <a:r>
                <a:rPr lang="en-US" dirty="0"/>
                <a:t>Languages: -----------------------------------</a:t>
              </a:r>
              <a:endParaRPr lang="ar-BH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1107" y="4693045"/>
              <a:ext cx="232061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WORK EXPERIENCE</a:t>
              </a:r>
              <a:endParaRPr lang="ar-BH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18566" y="4958308"/>
              <a:ext cx="41521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---------------------------------------------------</a:t>
              </a:r>
              <a:endParaRPr lang="ar-BH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49158" y="5224786"/>
              <a:ext cx="24854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latin typeface="Century Gothic" panose="020B0502020202020204" pitchFamily="34" charset="0"/>
                </a:rPr>
                <a:t>PERSONAL QUALITIES</a:t>
              </a:r>
              <a:endParaRPr lang="ar-BH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8566" y="5594603"/>
              <a:ext cx="415211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---------------------------------------------------</a:t>
              </a:r>
              <a:endParaRPr lang="ar-BH" dirty="0"/>
            </a:p>
          </p:txBody>
        </p:sp>
      </p:grpSp>
      <p:pic>
        <p:nvPicPr>
          <p:cNvPr id="2" name="3BEFD5B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0307" y="1452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57538" y="1317625"/>
            <a:ext cx="6961187" cy="35194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241" y="2767281"/>
            <a:ext cx="3201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Task 2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89D052-BCCA-40BE-8CBE-EA436E903132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9085" y="6065800"/>
            <a:ext cx="1645920" cy="27432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" name="Rectangle 3"/>
          <p:cNvSpPr/>
          <p:nvPr/>
        </p:nvSpPr>
        <p:spPr>
          <a:xfrm>
            <a:off x="2573383" y="2000820"/>
            <a:ext cx="4480560" cy="2743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7" name="Rectangle 6"/>
          <p:cNvSpPr/>
          <p:nvPr/>
        </p:nvSpPr>
        <p:spPr>
          <a:xfrm>
            <a:off x="621542" y="2647357"/>
            <a:ext cx="6675120" cy="19677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Rectangle 7"/>
          <p:cNvSpPr/>
          <p:nvPr/>
        </p:nvSpPr>
        <p:spPr>
          <a:xfrm>
            <a:off x="656938" y="4855589"/>
            <a:ext cx="6400800" cy="64008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30" name="TextBox 129"/>
          <p:cNvSpPr txBox="1"/>
          <p:nvPr/>
        </p:nvSpPr>
        <p:spPr>
          <a:xfrm>
            <a:off x="1137084" y="161404"/>
            <a:ext cx="109801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Read the letter below, then answer the questions below.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6447"/>
            <a:ext cx="988196" cy="522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5min</a:t>
            </a:r>
            <a:endParaRPr lang="ar-BH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0" y="1699002"/>
            <a:ext cx="4426406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endParaRPr lang="en-US" sz="2000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FF"/>
                </a:solidFill>
                <a:latin typeface="Century Gothic" panose="020B0502020202020204" pitchFamily="34" charset="0"/>
              </a:rPr>
              <a:t>1.Who wrote the letter?</a:t>
            </a:r>
          </a:p>
          <a:p>
            <a:r>
              <a:rPr 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2.What is the reason of writing the letter?</a:t>
            </a:r>
          </a:p>
          <a:p>
            <a:r>
              <a:rPr lang="en-US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3.What’s the personal information of the letter’s writer? (age,  qualifications, current job, previous experience, personal qualities)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4.How does the letter end?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CB4B502A-4A83-4434-8BA8-A9B39C2F6E61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92186" y="1515987"/>
            <a:ext cx="6744786" cy="48793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Aft>
                <a:spcPts val="100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Dear Sir/ Madam, </a:t>
            </a:r>
          </a:p>
          <a:p>
            <a:pPr rtl="1" eaLnBrk="1" hangingPunct="1">
              <a:spcAft>
                <a:spcPts val="100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  I would like to apply for the position of Part-time Waiter  which I saw advertised in ‘The Monthly News’.  </a:t>
            </a:r>
          </a:p>
          <a:p>
            <a:pPr rtl="1" eaLnBrk="1" hangingPunct="1">
              <a:spcAft>
                <a:spcPts val="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   I am eighteen years old and I have just finished secondary school. At the moment I am studying Business at the Modern University.</a:t>
            </a:r>
          </a:p>
          <a:p>
            <a:pPr rtl="1" eaLnBrk="1" hangingPunct="1">
              <a:spcAft>
                <a:spcPts val="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   I have no actual work experience.  However, I would enjoy working for you as I like working with the public. I am polite and friendly as well as reliable and hardworking, so I think I am suitable for the job</a:t>
            </a:r>
          </a:p>
          <a:p>
            <a:pPr rtl="1" eaLnBrk="1" hangingPunct="1">
              <a:spcAft>
                <a:spcPts val="0"/>
              </a:spcAft>
            </a:pPr>
            <a:endParaRPr lang="en-US" altLang="ar-BH" dirty="0">
              <a:latin typeface="Century Gothic" panose="020B0502020202020204" pitchFamily="34" charset="0"/>
            </a:endParaRPr>
          </a:p>
          <a:p>
            <a:pPr rtl="1" eaLnBrk="1" hangingPunct="1">
              <a:spcAft>
                <a:spcPts val="100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   I hope you will consider me for the position. I am able to attend an interview at any time.  </a:t>
            </a:r>
          </a:p>
          <a:p>
            <a:pPr rtl="1" eaLnBrk="1" hangingPunct="1">
              <a:spcAft>
                <a:spcPts val="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Yours faithfully,     </a:t>
            </a:r>
          </a:p>
          <a:p>
            <a:pPr rtl="1" eaLnBrk="1" hangingPunct="1">
              <a:spcAft>
                <a:spcPts val="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  </a:t>
            </a:r>
            <a:r>
              <a:rPr lang="en-US" altLang="ar-BH" dirty="0">
                <a:latin typeface="Brush Script MT" panose="03060802040406070304" pitchFamily="66" charset="0"/>
              </a:rPr>
              <a:t>Ahmed Salim</a:t>
            </a:r>
          </a:p>
          <a:p>
            <a:pPr rtl="1" eaLnBrk="1" hangingPunct="1">
              <a:spcAft>
                <a:spcPts val="0"/>
              </a:spcAft>
            </a:pPr>
            <a:r>
              <a:rPr lang="en-US" altLang="ar-BH" dirty="0">
                <a:latin typeface="Brush Script MT" panose="03060802040406070304" pitchFamily="66" charset="0"/>
              </a:rPr>
              <a:t>    </a:t>
            </a:r>
            <a:r>
              <a:rPr lang="en-US" altLang="ar-BH" dirty="0">
                <a:latin typeface="Century Gothic" panose="020B0502020202020204" pitchFamily="34" charset="0"/>
              </a:rPr>
              <a:t>Ahmed Salim     </a:t>
            </a:r>
          </a:p>
          <a:p>
            <a:pPr rtl="1" eaLnBrk="1" hangingPunct="1">
              <a:spcAft>
                <a:spcPts val="100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</a:t>
            </a:r>
          </a:p>
          <a:p>
            <a:pPr rtl="1" eaLnBrk="1" hangingPunct="1">
              <a:spcAft>
                <a:spcPts val="100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     </a:t>
            </a:r>
          </a:p>
          <a:p>
            <a:pPr rtl="1" eaLnBrk="1" hangingPunct="1">
              <a:spcAft>
                <a:spcPts val="1000"/>
              </a:spcAft>
            </a:pPr>
            <a:r>
              <a:rPr lang="en-US" altLang="ar-BH" dirty="0">
                <a:latin typeface="Century Gothic" panose="020B0502020202020204" pitchFamily="34" charset="0"/>
              </a:rPr>
              <a:t> </a:t>
            </a:r>
          </a:p>
          <a:p>
            <a:pPr rtl="1" eaLnBrk="1" hangingPunct="1">
              <a:spcAft>
                <a:spcPts val="1000"/>
              </a:spcAft>
            </a:pPr>
            <a:endParaRPr lang="en-US" altLang="ar-BH" dirty="0">
              <a:latin typeface="Century Gothic" panose="020B0502020202020204" pitchFamily="34" charset="0"/>
            </a:endParaRPr>
          </a:p>
          <a:p>
            <a:pPr eaLnBrk="1" hangingPunct="1"/>
            <a:endParaRPr lang="ar-BH" altLang="ar-BH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6E9B0-0D7D-42ED-A693-E4E8F177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384266"/>
            <a:ext cx="347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Check your answers.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3CB44A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74" y="9207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3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5770" y="178057"/>
            <a:ext cx="106867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Match the information to the parts of the letter, then check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67" y="11182"/>
            <a:ext cx="988196" cy="522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2min</a:t>
            </a:r>
            <a:endParaRPr lang="ar-BH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98520" y="1217066"/>
            <a:ext cx="5105400" cy="5254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TextBox 12"/>
          <p:cNvSpPr txBox="1"/>
          <p:nvPr/>
        </p:nvSpPr>
        <p:spPr>
          <a:xfrm>
            <a:off x="3860878" y="1354072"/>
            <a:ext cx="232656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(1) Introduction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1531" y="2854161"/>
            <a:ext cx="20374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(2) Main Body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0219" y="4453267"/>
            <a:ext cx="21235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(3) Conclusion</a:t>
            </a:r>
            <a:endParaRPr lang="ar-BH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12821" y="1661005"/>
            <a:ext cx="22390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Dear Sir/ Madam,</a:t>
            </a:r>
            <a:endParaRPr lang="ar-BH" sz="2000" dirty="0"/>
          </a:p>
        </p:txBody>
      </p:sp>
      <p:sp>
        <p:nvSpPr>
          <p:cNvPr id="17" name="Rectangle 16"/>
          <p:cNvSpPr/>
          <p:nvPr/>
        </p:nvSpPr>
        <p:spPr>
          <a:xfrm>
            <a:off x="9305511" y="3389062"/>
            <a:ext cx="2212263" cy="272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reason of writing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69844" y="4465535"/>
            <a:ext cx="2702642" cy="315128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for what position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867" y="5241546"/>
            <a:ext cx="2646601" cy="29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where the advertise was 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7793" y="2715874"/>
            <a:ext cx="1007900" cy="260063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age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6699" y="1945701"/>
            <a:ext cx="1712325" cy="293055"/>
          </a:xfrm>
          <a:prstGeom prst="rect">
            <a:avLst/>
          </a:prstGeom>
          <a:solidFill>
            <a:srgbClr val="9900F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qualifications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66474" y="5479830"/>
            <a:ext cx="1712325" cy="2930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current job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2101" y="3532943"/>
            <a:ext cx="2164092" cy="3295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previous experience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2763" y="4311490"/>
            <a:ext cx="2097961" cy="286821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personal qualities 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33416" y="2421751"/>
            <a:ext cx="1712325" cy="29305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closing remarks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6247" y="1548640"/>
            <a:ext cx="1712325" cy="2930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signature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5332" y="5488774"/>
            <a:ext cx="209839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/>
              <a:t>Yours faithfully,</a:t>
            </a:r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1057793" y="1420168"/>
            <a:ext cx="1007900" cy="260063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name</a:t>
            </a:r>
            <a:endParaRPr lang="ar-BH" b="1" dirty="0">
              <a:solidFill>
                <a:schemeClr val="tx1"/>
              </a:solidFill>
            </a:endParaRP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68A53D77-5493-4943-B38C-1C666B8BED84}"/>
              </a:ext>
            </a:extLst>
          </p:cNvPr>
          <p:cNvSpPr>
            <a:spLocks noGrp="1"/>
          </p:cNvSpPr>
          <p:nvPr/>
        </p:nvSpPr>
        <p:spPr bwMode="auto">
          <a:xfrm>
            <a:off x="477044" y="6395366"/>
            <a:ext cx="11306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/>
              <a:t>Ministry of Education-2020                                                                                                                                                                                                              English- 3</a:t>
            </a:r>
            <a:r>
              <a:rPr lang="en-US" altLang="en-US" sz="1200" baseline="30000" dirty="0"/>
              <a:t>rd</a:t>
            </a:r>
            <a:r>
              <a:rPr lang="en-US" altLang="en-US" sz="1200" dirty="0"/>
              <a:t> inter - 2e Job searching</a:t>
            </a:r>
          </a:p>
        </p:txBody>
      </p:sp>
      <p:pic>
        <p:nvPicPr>
          <p:cNvPr id="3" name="44E80E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758530" y="166503"/>
            <a:ext cx="406400" cy="406400"/>
          </a:xfrm>
          <a:prstGeom prst="rect">
            <a:avLst/>
          </a:prstGeom>
        </p:spPr>
      </p:pic>
      <p:pic>
        <p:nvPicPr>
          <p:cNvPr id="4" name="reason">
            <a:hlinkClick r:id="" action="ppaction://media"/>
            <a:extLst>
              <a:ext uri="{FF2B5EF4-FFF2-40B4-BE49-F238E27FC236}">
                <a16:creationId xmlns:a16="http://schemas.microsoft.com/office/drawing/2014/main" id="{DDF35EAA-23E4-4551-A6D5-E043013A27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780233"/>
            <a:ext cx="304800" cy="304800"/>
          </a:xfrm>
          <a:prstGeom prst="rect">
            <a:avLst/>
          </a:prstGeom>
        </p:spPr>
      </p:pic>
      <p:pic>
        <p:nvPicPr>
          <p:cNvPr id="8" name="postion">
            <a:hlinkClick r:id="" action="ppaction://media"/>
            <a:extLst>
              <a:ext uri="{FF2B5EF4-FFF2-40B4-BE49-F238E27FC236}">
                <a16:creationId xmlns:a16="http://schemas.microsoft.com/office/drawing/2014/main" id="{6C13B179-8DD2-46C3-AABB-78542815D4A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1217066"/>
            <a:ext cx="304800" cy="304800"/>
          </a:xfrm>
          <a:prstGeom prst="rect">
            <a:avLst/>
          </a:prstGeom>
        </p:spPr>
      </p:pic>
      <p:pic>
        <p:nvPicPr>
          <p:cNvPr id="9" name="where ad">
            <a:hlinkClick r:id="" action="ppaction://media"/>
            <a:extLst>
              <a:ext uri="{FF2B5EF4-FFF2-40B4-BE49-F238E27FC236}">
                <a16:creationId xmlns:a16="http://schemas.microsoft.com/office/drawing/2014/main" id="{7E263FE0-D2AB-481C-A039-6585FDBF94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1638775"/>
            <a:ext cx="304800" cy="304800"/>
          </a:xfrm>
          <a:prstGeom prst="rect">
            <a:avLst/>
          </a:prstGeom>
        </p:spPr>
      </p:pic>
      <p:pic>
        <p:nvPicPr>
          <p:cNvPr id="10" name="age">
            <a:hlinkClick r:id="" action="ppaction://media"/>
            <a:extLst>
              <a:ext uri="{FF2B5EF4-FFF2-40B4-BE49-F238E27FC236}">
                <a16:creationId xmlns:a16="http://schemas.microsoft.com/office/drawing/2014/main" id="{638E642E-A949-4F99-A450-883777ED20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2047472"/>
            <a:ext cx="304800" cy="304800"/>
          </a:xfrm>
          <a:prstGeom prst="rect">
            <a:avLst/>
          </a:prstGeom>
        </p:spPr>
      </p:pic>
      <p:pic>
        <p:nvPicPr>
          <p:cNvPr id="11" name="job">
            <a:hlinkClick r:id="" action="ppaction://media"/>
            <a:extLst>
              <a:ext uri="{FF2B5EF4-FFF2-40B4-BE49-F238E27FC236}">
                <a16:creationId xmlns:a16="http://schemas.microsoft.com/office/drawing/2014/main" id="{C02F67CB-C622-43EB-BC48-2B8374779C5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2456169"/>
            <a:ext cx="304800" cy="304800"/>
          </a:xfrm>
          <a:prstGeom prst="rect">
            <a:avLst/>
          </a:prstGeom>
        </p:spPr>
      </p:pic>
      <p:pic>
        <p:nvPicPr>
          <p:cNvPr id="12" name="prev exp">
            <a:hlinkClick r:id="" action="ppaction://media"/>
            <a:extLst>
              <a:ext uri="{FF2B5EF4-FFF2-40B4-BE49-F238E27FC236}">
                <a16:creationId xmlns:a16="http://schemas.microsoft.com/office/drawing/2014/main" id="{C4D56503-8045-4194-ACA0-E0CB71C59B7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2886336"/>
            <a:ext cx="304800" cy="304800"/>
          </a:xfrm>
          <a:prstGeom prst="rect">
            <a:avLst/>
          </a:prstGeom>
        </p:spPr>
      </p:pic>
      <p:pic>
        <p:nvPicPr>
          <p:cNvPr id="30" name="qualifications">
            <a:hlinkClick r:id="" action="ppaction://media"/>
            <a:extLst>
              <a:ext uri="{FF2B5EF4-FFF2-40B4-BE49-F238E27FC236}">
                <a16:creationId xmlns:a16="http://schemas.microsoft.com/office/drawing/2014/main" id="{831D145F-A8E3-4933-A8AD-38C8F4B500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56930" y="3236662"/>
            <a:ext cx="304800" cy="304800"/>
          </a:xfrm>
          <a:prstGeom prst="rect">
            <a:avLst/>
          </a:prstGeom>
        </p:spPr>
      </p:pic>
      <p:pic>
        <p:nvPicPr>
          <p:cNvPr id="31" name="p qualities">
            <a:hlinkClick r:id="" action="ppaction://media"/>
            <a:extLst>
              <a:ext uri="{FF2B5EF4-FFF2-40B4-BE49-F238E27FC236}">
                <a16:creationId xmlns:a16="http://schemas.microsoft.com/office/drawing/2014/main" id="{FC9CB075-7519-447A-AFFE-DF6CE81C863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86611" y="3635116"/>
            <a:ext cx="304800" cy="304800"/>
          </a:xfrm>
          <a:prstGeom prst="rect">
            <a:avLst/>
          </a:prstGeom>
        </p:spPr>
      </p:pic>
      <p:pic>
        <p:nvPicPr>
          <p:cNvPr id="32" name="c remarks">
            <a:hlinkClick r:id="" action="ppaction://media"/>
            <a:extLst>
              <a:ext uri="{FF2B5EF4-FFF2-40B4-BE49-F238E27FC236}">
                <a16:creationId xmlns:a16="http://schemas.microsoft.com/office/drawing/2014/main" id="{74976E86-E47F-4A0B-A7EF-215FE025855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707730" y="4025873"/>
            <a:ext cx="304800" cy="304800"/>
          </a:xfrm>
          <a:prstGeom prst="rect">
            <a:avLst/>
          </a:prstGeom>
        </p:spPr>
      </p:pic>
      <p:pic>
        <p:nvPicPr>
          <p:cNvPr id="33" name="sig">
            <a:hlinkClick r:id="" action="ppaction://media"/>
            <a:extLst>
              <a:ext uri="{FF2B5EF4-FFF2-40B4-BE49-F238E27FC236}">
                <a16:creationId xmlns:a16="http://schemas.microsoft.com/office/drawing/2014/main" id="{867FBD81-B033-4805-9F59-BF9625C8A4A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686611" y="4465522"/>
            <a:ext cx="304800" cy="304800"/>
          </a:xfrm>
          <a:prstGeom prst="rect">
            <a:avLst/>
          </a:prstGeom>
        </p:spPr>
      </p:pic>
      <p:pic>
        <p:nvPicPr>
          <p:cNvPr id="34" name="name">
            <a:hlinkClick r:id="" action="ppaction://media"/>
            <a:extLst>
              <a:ext uri="{FF2B5EF4-FFF2-40B4-BE49-F238E27FC236}">
                <a16:creationId xmlns:a16="http://schemas.microsoft.com/office/drawing/2014/main" id="{F93442E3-8FDA-4372-9F46-0DD6C3C4A961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-707730" y="48579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47761 -0.18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-939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29284 -0.345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48" y="-172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29987 -0.407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2039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21198 0.071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35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30312 -0.326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63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1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27474 0.0104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50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8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48399 0.2574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128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6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29193 -0.044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4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7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44232 0.372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186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3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45495 0.6182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3090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03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23946 0.6895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3446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74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5164</TotalTime>
  <Words>1047</Words>
  <Application>Microsoft Office PowerPoint</Application>
  <PresentationFormat>Widescreen</PresentationFormat>
  <Paragraphs>161</Paragraphs>
  <Slides>14</Slides>
  <Notes>1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Century Gothic</vt:lpstr>
      <vt:lpstr>Rockwell</vt:lpstr>
      <vt:lpstr>Office Theme</vt:lpstr>
      <vt:lpstr>PowerPoint Presentation</vt:lpstr>
      <vt:lpstr> </vt:lpstr>
      <vt:lpstr>PowerPoint Presentation</vt:lpstr>
      <vt:lpstr> </vt:lpstr>
      <vt:lpstr> 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 mohammed mubarak</dc:creator>
  <cp:lastModifiedBy>jehad abbas</cp:lastModifiedBy>
  <cp:revision>600</cp:revision>
  <dcterms:created xsi:type="dcterms:W3CDTF">2020-03-04T10:26:47Z</dcterms:created>
  <dcterms:modified xsi:type="dcterms:W3CDTF">2020-11-09T05:18:47Z</dcterms:modified>
</cp:coreProperties>
</file>