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sldIdLst>
    <p:sldId id="256" r:id="rId2"/>
    <p:sldId id="286" r:id="rId3"/>
    <p:sldId id="332" r:id="rId4"/>
    <p:sldId id="381" r:id="rId5"/>
    <p:sldId id="348" r:id="rId6"/>
    <p:sldId id="347" r:id="rId7"/>
    <p:sldId id="398" r:id="rId8"/>
    <p:sldId id="383" r:id="rId9"/>
    <p:sldId id="384" r:id="rId10"/>
    <p:sldId id="385" r:id="rId11"/>
    <p:sldId id="386" r:id="rId12"/>
    <p:sldId id="388" r:id="rId13"/>
    <p:sldId id="390" r:id="rId14"/>
    <p:sldId id="389" r:id="rId15"/>
    <p:sldId id="391" r:id="rId16"/>
    <p:sldId id="392" r:id="rId17"/>
    <p:sldId id="393" r:id="rId18"/>
    <p:sldId id="394" r:id="rId19"/>
    <p:sldId id="364" r:id="rId20"/>
    <p:sldId id="395" r:id="rId21"/>
    <p:sldId id="396" r:id="rId22"/>
    <p:sldId id="368" r:id="rId23"/>
    <p:sldId id="397" r:id="rId24"/>
    <p:sldId id="35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m Al-Jazzaf" initials="MA" lastIdx="1" clrIdx="0">
    <p:extLst>
      <p:ext uri="{19B8F6BF-5375-455C-9EA6-DF929625EA0E}">
        <p15:presenceInfo xmlns:p15="http://schemas.microsoft.com/office/powerpoint/2012/main" userId="Mariam Al-Jazzaf"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717CD"/>
    <a:srgbClr val="5F2C09"/>
    <a:srgbClr val="EEEEE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5" d="100"/>
          <a:sy n="75" d="100"/>
        </p:scale>
        <p:origin x="5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3461A2-103A-4B6F-B9C5-B9DB91047CBE}" type="datetimeFigureOut">
              <a:rPr lang="en-US" smtClean="0"/>
              <a:t>4/7/2021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476607-64D2-4ADD-826F-7B8DD8483340}" type="slidenum">
              <a:rPr lang="en-US" smtClean="0"/>
              <a:t>‹#›</a:t>
            </a:fld>
            <a:endParaRPr lang="en-US"/>
          </a:p>
        </p:txBody>
      </p:sp>
    </p:spTree>
    <p:extLst>
      <p:ext uri="{BB962C8B-B14F-4D97-AF65-F5344CB8AC3E}">
        <p14:creationId xmlns:p14="http://schemas.microsoft.com/office/powerpoint/2010/main" val="536698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ar-BH"/>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DDA5221-A119-40C7-8527-BBAAF2D1815D}" type="slidenum">
              <a:rPr lang="ar-SA" altLang="ar-BH" smtClean="0">
                <a:latin typeface="Calibri" panose="020F0502020204030204" pitchFamily="34" charset="0"/>
              </a:rPr>
              <a:pPr/>
              <a:t>5</a:t>
            </a:fld>
            <a:endParaRPr lang="ar-SA" altLang="ar-BH">
              <a:latin typeface="Calibri" panose="020F0502020204030204" pitchFamily="34" charset="0"/>
            </a:endParaRPr>
          </a:p>
        </p:txBody>
      </p:sp>
    </p:spTree>
    <p:extLst>
      <p:ext uri="{BB962C8B-B14F-4D97-AF65-F5344CB8AC3E}">
        <p14:creationId xmlns:p14="http://schemas.microsoft.com/office/powerpoint/2010/main" val="2157072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ar-BH"/>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DDA5221-A119-40C7-8527-BBAAF2D1815D}" type="slidenum">
              <a:rPr lang="ar-SA" altLang="ar-BH" smtClean="0">
                <a:latin typeface="Calibri" panose="020F0502020204030204" pitchFamily="34" charset="0"/>
              </a:rPr>
              <a:pPr/>
              <a:t>8</a:t>
            </a:fld>
            <a:endParaRPr lang="ar-SA" altLang="ar-BH">
              <a:latin typeface="Calibri" panose="020F0502020204030204" pitchFamily="34" charset="0"/>
            </a:endParaRPr>
          </a:p>
        </p:txBody>
      </p:sp>
    </p:spTree>
    <p:extLst>
      <p:ext uri="{BB962C8B-B14F-4D97-AF65-F5344CB8AC3E}">
        <p14:creationId xmlns:p14="http://schemas.microsoft.com/office/powerpoint/2010/main" val="3638793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ar-BH"/>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DDA5221-A119-40C7-8527-BBAAF2D1815D}" type="slidenum">
              <a:rPr lang="ar-SA" altLang="ar-BH" smtClean="0">
                <a:latin typeface="Calibri" panose="020F0502020204030204" pitchFamily="34" charset="0"/>
              </a:rPr>
              <a:pPr/>
              <a:t>12</a:t>
            </a:fld>
            <a:endParaRPr lang="ar-SA" altLang="ar-BH">
              <a:latin typeface="Calibri" panose="020F0502020204030204" pitchFamily="34" charset="0"/>
            </a:endParaRPr>
          </a:p>
        </p:txBody>
      </p:sp>
    </p:spTree>
    <p:extLst>
      <p:ext uri="{BB962C8B-B14F-4D97-AF65-F5344CB8AC3E}">
        <p14:creationId xmlns:p14="http://schemas.microsoft.com/office/powerpoint/2010/main" val="239228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ar-BH"/>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DDA5221-A119-40C7-8527-BBAAF2D1815D}" type="slidenum">
              <a:rPr lang="ar-SA" altLang="ar-BH" smtClean="0">
                <a:latin typeface="Calibri" panose="020F0502020204030204" pitchFamily="34" charset="0"/>
              </a:rPr>
              <a:pPr/>
              <a:t>15</a:t>
            </a:fld>
            <a:endParaRPr lang="ar-SA" altLang="ar-BH">
              <a:latin typeface="Calibri" panose="020F0502020204030204" pitchFamily="34" charset="0"/>
            </a:endParaRPr>
          </a:p>
        </p:txBody>
      </p:sp>
    </p:spTree>
    <p:extLst>
      <p:ext uri="{BB962C8B-B14F-4D97-AF65-F5344CB8AC3E}">
        <p14:creationId xmlns:p14="http://schemas.microsoft.com/office/powerpoint/2010/main" val="1151105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ar-BH"/>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DDA5221-A119-40C7-8527-BBAAF2D1815D}" type="slidenum">
              <a:rPr lang="ar-SA" altLang="ar-BH" smtClean="0">
                <a:latin typeface="Calibri" panose="020F0502020204030204" pitchFamily="34" charset="0"/>
              </a:rPr>
              <a:pPr/>
              <a:t>18</a:t>
            </a:fld>
            <a:endParaRPr lang="ar-SA" altLang="ar-BH">
              <a:latin typeface="Calibri" panose="020F0502020204030204" pitchFamily="34" charset="0"/>
            </a:endParaRPr>
          </a:p>
        </p:txBody>
      </p:sp>
    </p:spTree>
    <p:extLst>
      <p:ext uri="{BB962C8B-B14F-4D97-AF65-F5344CB8AC3E}">
        <p14:creationId xmlns:p14="http://schemas.microsoft.com/office/powerpoint/2010/main" val="3374314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ar-BH"/>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DDA5221-A119-40C7-8527-BBAAF2D1815D}" type="slidenum">
              <a:rPr lang="ar-SA" altLang="ar-BH" smtClean="0">
                <a:latin typeface="Calibri" panose="020F0502020204030204" pitchFamily="34" charset="0"/>
              </a:rPr>
              <a:pPr/>
              <a:t>21</a:t>
            </a:fld>
            <a:endParaRPr lang="ar-SA" altLang="ar-BH">
              <a:latin typeface="Calibri" panose="020F0502020204030204" pitchFamily="34" charset="0"/>
            </a:endParaRPr>
          </a:p>
        </p:txBody>
      </p:sp>
    </p:spTree>
    <p:extLst>
      <p:ext uri="{BB962C8B-B14F-4D97-AF65-F5344CB8AC3E}">
        <p14:creationId xmlns:p14="http://schemas.microsoft.com/office/powerpoint/2010/main" val="1669623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10F3103-295C-4848-A148-E4CC982F2B06}" type="datetime1">
              <a:rPr lang="en-US" smtClean="0"/>
              <a:t>4/7/2021</a:t>
            </a:fld>
            <a:endParaRPr lang="en-US"/>
          </a:p>
        </p:txBody>
      </p:sp>
      <p:sp>
        <p:nvSpPr>
          <p:cNvPr id="5" name="Footer Placeholder 4"/>
          <p:cNvSpPr>
            <a:spLocks noGrp="1"/>
          </p:cNvSpPr>
          <p:nvPr>
            <p:ph type="ftr" sz="quarter" idx="11"/>
          </p:nvPr>
        </p:nvSpPr>
        <p:spPr/>
        <p:txBody>
          <a:bodyPr/>
          <a:lstStyle/>
          <a:p>
            <a:r>
              <a:rPr lang="en-US"/>
              <a:t>Ministry of Education 2020</a:t>
            </a:r>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E0DE4C-C70D-46AC-A0A8-8187E5B894AC}" type="datetime1">
              <a:rPr lang="en-US" smtClean="0"/>
              <a:t>4/7/2021</a:t>
            </a:fld>
            <a:endParaRPr lang="en-US"/>
          </a:p>
        </p:txBody>
      </p:sp>
      <p:sp>
        <p:nvSpPr>
          <p:cNvPr id="5" name="Footer Placeholder 4"/>
          <p:cNvSpPr>
            <a:spLocks noGrp="1"/>
          </p:cNvSpPr>
          <p:nvPr>
            <p:ph type="ftr" sz="quarter" idx="11"/>
          </p:nvPr>
        </p:nvSpPr>
        <p:spPr/>
        <p:txBody>
          <a:bodyPr/>
          <a:lstStyle/>
          <a:p>
            <a:r>
              <a:rPr lang="en-US"/>
              <a:t>Ministry of Education 2020</a:t>
            </a:r>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472374-EC0B-44C4-9F76-0A9A856723CE}" type="datetime1">
              <a:rPr lang="en-US" smtClean="0"/>
              <a:t>4/7/2021</a:t>
            </a:fld>
            <a:endParaRPr lang="en-US"/>
          </a:p>
        </p:txBody>
      </p:sp>
      <p:sp>
        <p:nvSpPr>
          <p:cNvPr id="5" name="Footer Placeholder 4"/>
          <p:cNvSpPr>
            <a:spLocks noGrp="1"/>
          </p:cNvSpPr>
          <p:nvPr>
            <p:ph type="ftr" sz="quarter" idx="11"/>
          </p:nvPr>
        </p:nvSpPr>
        <p:spPr/>
        <p:txBody>
          <a:bodyPr/>
          <a:lstStyle/>
          <a:p>
            <a:r>
              <a:rPr lang="en-US"/>
              <a:t>Ministry of Education 2020</a:t>
            </a:r>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BEC848-36F6-4382-B58A-317AB4CD23B1}" type="datetime1">
              <a:rPr lang="en-US" smtClean="0"/>
              <a:t>4/7/2021</a:t>
            </a:fld>
            <a:endParaRPr lang="en-US"/>
          </a:p>
        </p:txBody>
      </p:sp>
      <p:sp>
        <p:nvSpPr>
          <p:cNvPr id="5" name="Footer Placeholder 4"/>
          <p:cNvSpPr>
            <a:spLocks noGrp="1"/>
          </p:cNvSpPr>
          <p:nvPr>
            <p:ph type="ftr" sz="quarter" idx="11"/>
          </p:nvPr>
        </p:nvSpPr>
        <p:spPr/>
        <p:txBody>
          <a:bodyPr/>
          <a:lstStyle/>
          <a:p>
            <a:r>
              <a:rPr lang="en-US"/>
              <a:t>Ministry of Education 2020</a:t>
            </a:r>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333EDC8-A7C6-4DCD-B058-A4CE1B69EA19}" type="datetime1">
              <a:rPr lang="en-US" smtClean="0"/>
              <a:t>4/7/2021</a:t>
            </a:fld>
            <a:endParaRPr lang="en-US"/>
          </a:p>
        </p:txBody>
      </p:sp>
      <p:sp>
        <p:nvSpPr>
          <p:cNvPr id="5" name="Footer Placeholder 4"/>
          <p:cNvSpPr>
            <a:spLocks noGrp="1"/>
          </p:cNvSpPr>
          <p:nvPr>
            <p:ph type="ftr" sz="quarter" idx="11"/>
          </p:nvPr>
        </p:nvSpPr>
        <p:spPr/>
        <p:txBody>
          <a:bodyPr/>
          <a:lstStyle/>
          <a:p>
            <a:r>
              <a:rPr lang="en-US"/>
              <a:t>Ministry of Education 2020</a:t>
            </a:r>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EDB3E25-D088-44C1-99B1-52D6A0B6CEB5}" type="datetime1">
              <a:rPr lang="en-US" smtClean="0"/>
              <a:t>4/7/2021</a:t>
            </a:fld>
            <a:endParaRPr lang="en-US"/>
          </a:p>
        </p:txBody>
      </p:sp>
      <p:sp>
        <p:nvSpPr>
          <p:cNvPr id="6" name="Footer Placeholder 5"/>
          <p:cNvSpPr>
            <a:spLocks noGrp="1"/>
          </p:cNvSpPr>
          <p:nvPr>
            <p:ph type="ftr" sz="quarter" idx="11"/>
          </p:nvPr>
        </p:nvSpPr>
        <p:spPr/>
        <p:txBody>
          <a:bodyPr/>
          <a:lstStyle/>
          <a:p>
            <a:r>
              <a:rPr lang="en-US"/>
              <a:t>Ministry of Education 2020</a:t>
            </a:r>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98FD7A-DAD2-4E0C-B505-5FA783D832BF}" type="datetime1">
              <a:rPr lang="en-US" smtClean="0"/>
              <a:t>4/7/2021</a:t>
            </a:fld>
            <a:endParaRPr lang="en-US"/>
          </a:p>
        </p:txBody>
      </p:sp>
      <p:sp>
        <p:nvSpPr>
          <p:cNvPr id="8" name="Footer Placeholder 7"/>
          <p:cNvSpPr>
            <a:spLocks noGrp="1"/>
          </p:cNvSpPr>
          <p:nvPr>
            <p:ph type="ftr" sz="quarter" idx="11"/>
          </p:nvPr>
        </p:nvSpPr>
        <p:spPr/>
        <p:txBody>
          <a:bodyPr/>
          <a:lstStyle/>
          <a:p>
            <a:r>
              <a:rPr lang="en-US"/>
              <a:t>Ministry of Education 2020</a:t>
            </a:r>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5DCDEF-0361-4F43-914C-1FC57953ACD4}" type="datetime1">
              <a:rPr lang="en-US" smtClean="0"/>
              <a:t>4/7/2021</a:t>
            </a:fld>
            <a:endParaRPr lang="en-US"/>
          </a:p>
        </p:txBody>
      </p:sp>
      <p:sp>
        <p:nvSpPr>
          <p:cNvPr id="4" name="Footer Placeholder 3"/>
          <p:cNvSpPr>
            <a:spLocks noGrp="1"/>
          </p:cNvSpPr>
          <p:nvPr>
            <p:ph type="ftr" sz="quarter" idx="11"/>
          </p:nvPr>
        </p:nvSpPr>
        <p:spPr/>
        <p:txBody>
          <a:bodyPr/>
          <a:lstStyle/>
          <a:p>
            <a:r>
              <a:rPr lang="en-US"/>
              <a:t>Ministry of Education 2020</a:t>
            </a:r>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35B011-FCFE-4FCD-85B1-20E7F9D29C8E}" type="datetime1">
              <a:rPr lang="en-US" smtClean="0"/>
              <a:t>4/7/2021</a:t>
            </a:fld>
            <a:endParaRPr lang="en-US"/>
          </a:p>
        </p:txBody>
      </p:sp>
      <p:sp>
        <p:nvSpPr>
          <p:cNvPr id="3" name="Footer Placeholder 2"/>
          <p:cNvSpPr>
            <a:spLocks noGrp="1"/>
          </p:cNvSpPr>
          <p:nvPr>
            <p:ph type="ftr" sz="quarter" idx="11"/>
          </p:nvPr>
        </p:nvSpPr>
        <p:spPr/>
        <p:txBody>
          <a:bodyPr/>
          <a:lstStyle/>
          <a:p>
            <a:r>
              <a:rPr lang="en-US"/>
              <a:t>Ministry of Education 2020</a:t>
            </a:r>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C553E7-34C6-4576-AB77-7E7B7D8CE3CE}" type="datetime1">
              <a:rPr lang="en-US" smtClean="0"/>
              <a:t>4/7/2021</a:t>
            </a:fld>
            <a:endParaRPr lang="en-US"/>
          </a:p>
        </p:txBody>
      </p:sp>
      <p:sp>
        <p:nvSpPr>
          <p:cNvPr id="6" name="Footer Placeholder 5"/>
          <p:cNvSpPr>
            <a:spLocks noGrp="1"/>
          </p:cNvSpPr>
          <p:nvPr>
            <p:ph type="ftr" sz="quarter" idx="11"/>
          </p:nvPr>
        </p:nvSpPr>
        <p:spPr/>
        <p:txBody>
          <a:bodyPr/>
          <a:lstStyle/>
          <a:p>
            <a:r>
              <a:rPr lang="en-US"/>
              <a:t>Ministry of Education 2020</a:t>
            </a:r>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43397B-7611-4701-8AC1-138589819B9D}" type="datetime1">
              <a:rPr lang="en-US" smtClean="0"/>
              <a:t>4/7/2021</a:t>
            </a:fld>
            <a:endParaRPr lang="en-US"/>
          </a:p>
        </p:txBody>
      </p:sp>
      <p:sp>
        <p:nvSpPr>
          <p:cNvPr id="6" name="Footer Placeholder 5"/>
          <p:cNvSpPr>
            <a:spLocks noGrp="1"/>
          </p:cNvSpPr>
          <p:nvPr>
            <p:ph type="ftr" sz="quarter" idx="11"/>
          </p:nvPr>
        </p:nvSpPr>
        <p:spPr/>
        <p:txBody>
          <a:bodyPr/>
          <a:lstStyle/>
          <a:p>
            <a:r>
              <a:rPr lang="en-US"/>
              <a:t>Ministry of Education 2020</a:t>
            </a:r>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55E62B-435D-4941-96D5-1D1C8B16B660}" type="datetime1">
              <a:rPr lang="en-US" smtClean="0"/>
              <a:t>4/7/2021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Ministry of Education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2239603" y="731728"/>
            <a:ext cx="7162800" cy="1182210"/>
          </a:xfrm>
          <a:prstGeom prst="rect">
            <a:avLst/>
          </a:prstGeom>
        </p:spPr>
      </p:pic>
      <p:grpSp>
        <p:nvGrpSpPr>
          <p:cNvPr id="5" name="Group 4"/>
          <p:cNvGrpSpPr/>
          <p:nvPr/>
        </p:nvGrpSpPr>
        <p:grpSpPr>
          <a:xfrm>
            <a:off x="942487" y="2341746"/>
            <a:ext cx="5958684" cy="3635309"/>
            <a:chOff x="1769127" y="2879769"/>
            <a:chExt cx="5958684" cy="3635309"/>
          </a:xfrm>
        </p:grpSpPr>
        <p:sp>
          <p:nvSpPr>
            <p:cNvPr id="6" name="Rectangle 5"/>
            <p:cNvSpPr/>
            <p:nvPr/>
          </p:nvSpPr>
          <p:spPr>
            <a:xfrm>
              <a:off x="2882409" y="2879769"/>
              <a:ext cx="3534942" cy="643766"/>
            </a:xfrm>
            <a:prstGeom prst="rect">
              <a:avLst/>
            </a:prstGeom>
          </p:spPr>
          <p:txBody>
            <a:bodyPr wrap="none">
              <a:spAutoFit/>
            </a:bodyPr>
            <a:lstStyle/>
            <a:p>
              <a:pPr algn="ctr">
                <a:lnSpc>
                  <a:spcPts val="4320"/>
                </a:lnSpc>
              </a:pPr>
              <a:r>
                <a:rPr lang="en-US" sz="4800" b="1" dirty="0">
                  <a:effectLst>
                    <a:outerShdw blurRad="38100" dist="38100" dir="2700000" algn="tl">
                      <a:srgbClr val="000000">
                        <a:alpha val="43137"/>
                      </a:srgbClr>
                    </a:outerShdw>
                  </a:effectLst>
                  <a:latin typeface="Century Gothic" panose="020B0502020202020204" pitchFamily="34" charset="0"/>
                </a:rPr>
                <a:t>Upstream 3</a:t>
              </a:r>
              <a:endParaRPr lang="en-US" sz="4400" b="1" dirty="0">
                <a:latin typeface="Century Gothic" panose="020B0502020202020204" pitchFamily="34" charset="0"/>
              </a:endParaRPr>
            </a:p>
          </p:txBody>
        </p:sp>
        <p:sp>
          <p:nvSpPr>
            <p:cNvPr id="7" name="Rectangle 6"/>
            <p:cNvSpPr/>
            <p:nvPr/>
          </p:nvSpPr>
          <p:spPr>
            <a:xfrm>
              <a:off x="2677229" y="3824107"/>
              <a:ext cx="4142480" cy="1195199"/>
            </a:xfrm>
            <a:prstGeom prst="rect">
              <a:avLst/>
            </a:prstGeom>
          </p:spPr>
          <p:txBody>
            <a:bodyPr wrap="none">
              <a:spAutoFit/>
            </a:bodyPr>
            <a:lstStyle/>
            <a:p>
              <a:pPr algn="ctr">
                <a:lnSpc>
                  <a:spcPts val="4320"/>
                </a:lnSpc>
              </a:pPr>
              <a:r>
                <a:rPr lang="en-US" sz="4000" b="1" dirty="0">
                  <a:effectLst>
                    <a:outerShdw blurRad="38100" dist="38100" dir="2700000" algn="tl">
                      <a:srgbClr val="000000">
                        <a:alpha val="43137"/>
                      </a:srgbClr>
                    </a:outerShdw>
                  </a:effectLst>
                  <a:latin typeface="Century Gothic" panose="020B0502020202020204" pitchFamily="34" charset="0"/>
                </a:rPr>
                <a:t>3</a:t>
              </a:r>
              <a:r>
                <a:rPr lang="en-US" sz="4000" b="1" baseline="30000" dirty="0">
                  <a:effectLst>
                    <a:outerShdw blurRad="38100" dist="38100" dir="2700000" algn="tl">
                      <a:srgbClr val="000000">
                        <a:alpha val="43137"/>
                      </a:srgbClr>
                    </a:outerShdw>
                  </a:effectLst>
                  <a:latin typeface="Century Gothic" panose="020B0502020202020204" pitchFamily="34" charset="0"/>
                </a:rPr>
                <a:t>rd</a:t>
              </a:r>
              <a:r>
                <a:rPr lang="en-US" sz="4000" b="1" dirty="0">
                  <a:effectLst>
                    <a:outerShdw blurRad="38100" dist="38100" dir="2700000" algn="tl">
                      <a:srgbClr val="000000">
                        <a:alpha val="43137"/>
                      </a:srgbClr>
                    </a:outerShdw>
                  </a:effectLst>
                  <a:latin typeface="Century Gothic" panose="020B0502020202020204" pitchFamily="34" charset="0"/>
                </a:rPr>
                <a:t> Intermediate</a:t>
              </a:r>
            </a:p>
            <a:p>
              <a:pPr algn="ctr">
                <a:lnSpc>
                  <a:spcPts val="4320"/>
                </a:lnSpc>
              </a:pPr>
              <a:r>
                <a:rPr lang="en-US" sz="4000" b="1" dirty="0">
                  <a:effectLst>
                    <a:outerShdw blurRad="38100" dist="38100" dir="2700000" algn="tl">
                      <a:srgbClr val="000000">
                        <a:alpha val="43137"/>
                      </a:srgbClr>
                    </a:outerShdw>
                  </a:effectLst>
                  <a:latin typeface="Century Gothic" panose="020B0502020202020204" pitchFamily="34" charset="0"/>
                </a:rPr>
                <a:t>Semester 2</a:t>
              </a:r>
              <a:endParaRPr lang="en-US" sz="2400" b="1" dirty="0">
                <a:effectLst>
                  <a:outerShdw blurRad="38100" dist="38100" dir="2700000" algn="tl">
                    <a:srgbClr val="000000">
                      <a:alpha val="43137"/>
                    </a:srgbClr>
                  </a:outerShdw>
                </a:effectLst>
                <a:latin typeface="Century Gothic" panose="020B0502020202020204" pitchFamily="34" charset="0"/>
              </a:endParaRPr>
            </a:p>
          </p:txBody>
        </p:sp>
        <p:sp>
          <p:nvSpPr>
            <p:cNvPr id="8" name="Rectangle 7"/>
            <p:cNvSpPr/>
            <p:nvPr/>
          </p:nvSpPr>
          <p:spPr>
            <a:xfrm>
              <a:off x="1769127" y="5319879"/>
              <a:ext cx="5958684" cy="1195199"/>
            </a:xfrm>
            <a:prstGeom prst="rect">
              <a:avLst/>
            </a:prstGeom>
          </p:spPr>
          <p:txBody>
            <a:bodyPr wrap="none">
              <a:spAutoFit/>
            </a:bodyPr>
            <a:lstStyle/>
            <a:p>
              <a:pPr algn="ctr">
                <a:lnSpc>
                  <a:spcPts val="4320"/>
                </a:lnSpc>
              </a:pPr>
              <a:r>
                <a:rPr lang="en-US" sz="4800" b="1" dirty="0">
                  <a:latin typeface="Century Gothic" panose="020B0502020202020204" pitchFamily="34" charset="0"/>
                </a:rPr>
                <a:t>Unit </a:t>
              </a:r>
              <a:r>
                <a:rPr lang="en-US" sz="4800" b="1" dirty="0">
                  <a:effectLst>
                    <a:outerShdw blurRad="38100" dist="38100" dir="2700000" algn="tl">
                      <a:srgbClr val="000000">
                        <a:alpha val="43137"/>
                      </a:srgbClr>
                    </a:outerShdw>
                  </a:effectLst>
                  <a:latin typeface="Century Gothic" panose="020B0502020202020204" pitchFamily="34" charset="0"/>
                </a:rPr>
                <a:t>8</a:t>
              </a:r>
            </a:p>
            <a:p>
              <a:pPr algn="ctr">
                <a:lnSpc>
                  <a:spcPts val="4320"/>
                </a:lnSpc>
              </a:pPr>
              <a:r>
                <a:rPr lang="en-US" sz="4800" b="1" dirty="0">
                  <a:solidFill>
                    <a:srgbClr val="FF0000"/>
                  </a:solidFill>
                  <a:effectLst>
                    <a:outerShdw blurRad="38100" dist="38100" dir="2700000" algn="tl">
                      <a:srgbClr val="000000">
                        <a:alpha val="43137"/>
                      </a:srgbClr>
                    </a:outerShdw>
                  </a:effectLst>
                  <a:latin typeface="Century Gothic" panose="020B0502020202020204" pitchFamily="34" charset="0"/>
                </a:rPr>
                <a:t>8d. Express yourself</a:t>
              </a:r>
            </a:p>
          </p:txBody>
        </p:sp>
      </p:grpSp>
      <p:pic>
        <p:nvPicPr>
          <p:cNvPr id="9" name="Picture 8" descr="Winter &lt;strong&gt;Climbing&lt;/strong&gt; in Scotland - Snow Addiction - News about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5042" y="2527277"/>
            <a:ext cx="3576669" cy="3171158"/>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w="139700" prst="cross"/>
          </a:sp3d>
        </p:spPr>
      </p:pic>
    </p:spTree>
    <p:extLst>
      <p:ext uri="{BB962C8B-B14F-4D97-AF65-F5344CB8AC3E}">
        <p14:creationId xmlns:p14="http://schemas.microsoft.com/office/powerpoint/2010/main" val="3255457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2"/>
          <p:cNvSpPr txBox="1">
            <a:spLocks/>
          </p:cNvSpPr>
          <p:nvPr/>
        </p:nvSpPr>
        <p:spPr>
          <a:xfrm>
            <a:off x="0" y="0"/>
            <a:ext cx="12191999" cy="500965"/>
          </a:xfrm>
          <a:prstGeom prst="rect">
            <a:avLst/>
          </a:prstGeom>
          <a:solidFill>
            <a:schemeClr val="accent1">
              <a:lumMod val="60000"/>
              <a:lumOff val="40000"/>
            </a:schemeClr>
          </a:solidFill>
        </p:spPr>
        <p:txBody>
          <a:bodyPr vert="horz" lIns="91440" tIns="45720" rIns="91440" bIns="45720" rtlCol="0">
            <a:noAutofit/>
          </a:bodyPr>
          <a:lstStyle>
            <a:lvl1pPr marL="0" indent="0" algn="r" defTabSz="914400" rtl="1"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r" defTabSz="914400" rtl="1"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r" defTabSz="914400" rtl="1"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rtl="0"/>
            <a:r>
              <a:rPr lang="en-US" sz="3200" b="1" dirty="0">
                <a:solidFill>
                  <a:schemeClr val="bg2">
                    <a:lumMod val="10000"/>
                  </a:schemeClr>
                </a:solidFill>
                <a:latin typeface="Century Gothic" panose="020B0502020202020204" pitchFamily="34" charset="0"/>
              </a:rPr>
              <a:t>A suggested answer</a:t>
            </a:r>
          </a:p>
        </p:txBody>
      </p:sp>
      <p:sp>
        <p:nvSpPr>
          <p:cNvPr id="2" name="Rectangle 1"/>
          <p:cNvSpPr/>
          <p:nvPr/>
        </p:nvSpPr>
        <p:spPr>
          <a:xfrm>
            <a:off x="715959" y="1423022"/>
            <a:ext cx="5504929" cy="3662541"/>
          </a:xfrm>
          <a:prstGeom prst="rect">
            <a:avLst/>
          </a:prstGeom>
        </p:spPr>
        <p:txBody>
          <a:bodyPr wrap="square">
            <a:spAutoFit/>
          </a:bodyPr>
          <a:lstStyle/>
          <a:p>
            <a:pPr algn="ctr"/>
            <a:endParaRPr lang="en-US" sz="2000" dirty="0">
              <a:solidFill>
                <a:schemeClr val="bg2">
                  <a:lumMod val="10000"/>
                </a:schemeClr>
              </a:solidFill>
              <a:latin typeface="Century Gothic" panose="020B0502020202020204" pitchFamily="34" charset="0"/>
            </a:endParaRPr>
          </a:p>
          <a:p>
            <a:pPr algn="ctr"/>
            <a:r>
              <a:rPr lang="en-US" sz="2400" dirty="0">
                <a:solidFill>
                  <a:schemeClr val="bg2">
                    <a:lumMod val="10000"/>
                  </a:schemeClr>
                </a:solidFill>
                <a:latin typeface="Century Gothic" panose="020B0502020202020204" pitchFamily="34" charset="0"/>
              </a:rPr>
              <a:t>The picture shows eight people hiking in the mountains. They might be on vacation somewhere aboard. The weather is sunny and cool as they are wearing light clothes and look comfortable. They are smiling, so I think they are happy and enjoying their time.</a:t>
            </a:r>
          </a:p>
          <a:p>
            <a:pPr algn="ctr"/>
            <a:endParaRPr lang="en-US" sz="2000" dirty="0">
              <a:solidFill>
                <a:schemeClr val="bg2">
                  <a:lumMod val="10000"/>
                </a:schemeClr>
              </a:solidFill>
              <a:latin typeface="Century Gothic" panose="020B0502020202020204" pitchFamily="34" charset="0"/>
            </a:endParaRPr>
          </a:p>
        </p:txBody>
      </p:sp>
      <p:sp>
        <p:nvSpPr>
          <p:cNvPr id="7" name="Footer Placeholder 2"/>
          <p:cNvSpPr>
            <a:spLocks noGrp="1"/>
          </p:cNvSpPr>
          <p:nvPr>
            <p:ph type="ftr" sz="quarter" idx="11"/>
          </p:nvPr>
        </p:nvSpPr>
        <p:spPr bwMode="auto">
          <a:xfrm>
            <a:off x="419891" y="6348364"/>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Education- Second Semester -2020-2021                                    				                         English- 3</a:t>
            </a:r>
            <a:r>
              <a:rPr lang="en-US" baseline="30000" dirty="0">
                <a:solidFill>
                  <a:schemeClr val="tx1"/>
                </a:solidFill>
              </a:rPr>
              <a:t>rd</a:t>
            </a:r>
            <a:r>
              <a:rPr lang="en-US" dirty="0">
                <a:solidFill>
                  <a:schemeClr val="tx1"/>
                </a:solidFill>
              </a:rPr>
              <a:t>  Inter- 8d.Express yourself!</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5768" y="1423022"/>
            <a:ext cx="4767072" cy="4383024"/>
          </a:xfrm>
          <a:prstGeom prst="rect">
            <a:avLst/>
          </a:prstGeom>
        </p:spPr>
      </p:pic>
    </p:spTree>
    <p:extLst>
      <p:ext uri="{BB962C8B-B14F-4D97-AF65-F5344CB8AC3E}">
        <p14:creationId xmlns:p14="http://schemas.microsoft.com/office/powerpoint/2010/main" val="9038411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2"/>
          <p:cNvSpPr txBox="1">
            <a:spLocks/>
          </p:cNvSpPr>
          <p:nvPr/>
        </p:nvSpPr>
        <p:spPr>
          <a:xfrm>
            <a:off x="0" y="0"/>
            <a:ext cx="12191999" cy="500965"/>
          </a:xfrm>
          <a:prstGeom prst="rect">
            <a:avLst/>
          </a:prstGeom>
          <a:solidFill>
            <a:schemeClr val="accent1">
              <a:lumMod val="60000"/>
              <a:lumOff val="40000"/>
            </a:schemeClr>
          </a:solidFill>
        </p:spPr>
        <p:txBody>
          <a:bodyPr vert="horz" lIns="91440" tIns="45720" rIns="91440" bIns="45720" rtlCol="0">
            <a:noAutofit/>
          </a:bodyPr>
          <a:lstStyle>
            <a:lvl1pPr marL="0" indent="0" algn="r" defTabSz="914400" rtl="1"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r" defTabSz="914400" rtl="1"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r" defTabSz="914400" rtl="1"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rtl="0"/>
            <a:r>
              <a:rPr lang="en-US" sz="3200" b="1" dirty="0">
                <a:solidFill>
                  <a:schemeClr val="bg2">
                    <a:lumMod val="10000"/>
                  </a:schemeClr>
                </a:solidFill>
                <a:latin typeface="Century Gothic" panose="020B0502020202020204" pitchFamily="34" charset="0"/>
              </a:rPr>
              <a:t>Let’s look closer! </a:t>
            </a:r>
          </a:p>
        </p:txBody>
      </p:sp>
      <p:sp>
        <p:nvSpPr>
          <p:cNvPr id="7" name="Footer Placeholder 2"/>
          <p:cNvSpPr>
            <a:spLocks noGrp="1"/>
          </p:cNvSpPr>
          <p:nvPr>
            <p:ph type="ftr" sz="quarter" idx="11"/>
          </p:nvPr>
        </p:nvSpPr>
        <p:spPr bwMode="auto">
          <a:xfrm>
            <a:off x="419891" y="6348364"/>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Education- Second Semester -2020-2021                                    				                         English- 3</a:t>
            </a:r>
            <a:r>
              <a:rPr lang="en-US" baseline="30000" dirty="0">
                <a:solidFill>
                  <a:schemeClr val="tx1"/>
                </a:solidFill>
              </a:rPr>
              <a:t>rd</a:t>
            </a:r>
            <a:r>
              <a:rPr lang="en-US" dirty="0">
                <a:solidFill>
                  <a:schemeClr val="tx1"/>
                </a:solidFill>
              </a:rPr>
              <a:t>  Inter- 8d.Express yourself!</a:t>
            </a:r>
          </a:p>
        </p:txBody>
      </p:sp>
      <p:sp>
        <p:nvSpPr>
          <p:cNvPr id="8" name="Rectangle 7"/>
          <p:cNvSpPr/>
          <p:nvPr/>
        </p:nvSpPr>
        <p:spPr>
          <a:xfrm>
            <a:off x="419890" y="1680259"/>
            <a:ext cx="11165983" cy="1053430"/>
          </a:xfrm>
          <a:prstGeom prst="rect">
            <a:avLst/>
          </a:prstGeom>
          <a:solidFill>
            <a:schemeClr val="accent3">
              <a:lumMod val="20000"/>
              <a:lumOff val="80000"/>
            </a:schemeClr>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600" b="1" dirty="0">
                <a:solidFill>
                  <a:schemeClr val="accent5">
                    <a:lumMod val="75000"/>
                  </a:schemeClr>
                </a:solidFill>
                <a:latin typeface="Century Gothic" panose="020B0502020202020204" pitchFamily="34" charset="0"/>
              </a:rPr>
              <a:t>When you are answering a question, you have to support your opinion with examples and/ or reasons.</a:t>
            </a:r>
          </a:p>
        </p:txBody>
      </p:sp>
      <p:sp>
        <p:nvSpPr>
          <p:cNvPr id="9" name="Rectangle 8"/>
          <p:cNvSpPr/>
          <p:nvPr/>
        </p:nvSpPr>
        <p:spPr>
          <a:xfrm>
            <a:off x="419891" y="3847255"/>
            <a:ext cx="11165983" cy="1053430"/>
          </a:xfrm>
          <a:prstGeom prst="rect">
            <a:avLst/>
          </a:prstGeom>
          <a:solidFill>
            <a:schemeClr val="accent3">
              <a:lumMod val="20000"/>
              <a:lumOff val="80000"/>
            </a:schemeClr>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600" b="1" dirty="0">
                <a:solidFill>
                  <a:schemeClr val="accent5">
                    <a:lumMod val="75000"/>
                  </a:schemeClr>
                </a:solidFill>
                <a:latin typeface="Century Gothic" panose="020B0502020202020204" pitchFamily="34" charset="0"/>
              </a:rPr>
              <a:t>When you are answering a question, you have to use linkers such as because, as, since, etc.</a:t>
            </a:r>
            <a:endParaRPr lang="ar-BH" sz="2600" b="1" dirty="0">
              <a:solidFill>
                <a:schemeClr val="accent5">
                  <a:lumMod val="75000"/>
                </a:schemeClr>
              </a:solidFill>
              <a:latin typeface="Century Gothic" panose="020B0502020202020204" pitchFamily="34" charset="0"/>
            </a:endParaRPr>
          </a:p>
        </p:txBody>
      </p:sp>
    </p:spTree>
    <p:extLst>
      <p:ext uri="{BB962C8B-B14F-4D97-AF65-F5344CB8AC3E}">
        <p14:creationId xmlns:p14="http://schemas.microsoft.com/office/powerpoint/2010/main" val="3306934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19891" y="2743918"/>
            <a:ext cx="10902950" cy="1131887"/>
          </a:xfrm>
          <a:prstGeom prst="rect">
            <a:avLst/>
          </a:prstGeom>
        </p:spPr>
        <p:txBody>
          <a:bodyPr anchor="b">
            <a:normAutofit fontScale="85000" lnSpcReduction="20000"/>
          </a:bodyPr>
          <a:lstStyle>
            <a:lvl1pPr algn="r" defTabSz="457200" rtl="1" eaLnBrk="1" latinLnBrk="0" hangingPunct="1">
              <a:spcBef>
                <a:spcPct val="0"/>
              </a:spcBef>
              <a:buNone/>
              <a:defRPr sz="54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fontAlgn="auto">
              <a:spcAft>
                <a:spcPts val="0"/>
              </a:spcAft>
              <a:defRPr/>
            </a:pPr>
            <a:r>
              <a:rPr lang="en-US" sz="9600" b="1" dirty="0">
                <a:solidFill>
                  <a:schemeClr val="accent5"/>
                </a:solidFill>
                <a:latin typeface="Century Gothic" panose="020B0502020202020204" pitchFamily="34" charset="0"/>
              </a:rPr>
              <a:t>Task 3</a:t>
            </a:r>
          </a:p>
        </p:txBody>
      </p:sp>
      <p:sp>
        <p:nvSpPr>
          <p:cNvPr id="5" name="Footer Placeholder 2"/>
          <p:cNvSpPr>
            <a:spLocks noGrp="1"/>
          </p:cNvSpPr>
          <p:nvPr>
            <p:ph type="ftr" sz="quarter" idx="11"/>
          </p:nvPr>
        </p:nvSpPr>
        <p:spPr bwMode="auto">
          <a:xfrm>
            <a:off x="419891" y="6348364"/>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Education-Second Semester -2020-2021                                    				                         English- 3</a:t>
            </a:r>
            <a:r>
              <a:rPr lang="en-US" baseline="30000" dirty="0">
                <a:solidFill>
                  <a:schemeClr val="tx1"/>
                </a:solidFill>
              </a:rPr>
              <a:t>rd</a:t>
            </a:r>
            <a:r>
              <a:rPr lang="en-US" dirty="0">
                <a:solidFill>
                  <a:schemeClr val="tx1"/>
                </a:solidFill>
              </a:rPr>
              <a:t>  Inter- 8d.Express yourself!</a:t>
            </a:r>
          </a:p>
        </p:txBody>
      </p:sp>
    </p:spTree>
    <p:extLst>
      <p:ext uri="{BB962C8B-B14F-4D97-AF65-F5344CB8AC3E}">
        <p14:creationId xmlns:p14="http://schemas.microsoft.com/office/powerpoint/2010/main" val="3898657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2"/>
          <p:cNvSpPr txBox="1">
            <a:spLocks/>
          </p:cNvSpPr>
          <p:nvPr/>
        </p:nvSpPr>
        <p:spPr>
          <a:xfrm>
            <a:off x="419891" y="195434"/>
            <a:ext cx="12191999" cy="731521"/>
          </a:xfrm>
          <a:prstGeom prst="rect">
            <a:avLst/>
          </a:prstGeom>
          <a:noFill/>
          <a:ln>
            <a:noFill/>
          </a:ln>
        </p:spPr>
        <p:txBody>
          <a:bodyPr vert="horz" lIns="91440" tIns="45720" rIns="91440" bIns="45720" rtlCol="0">
            <a:noAutofit/>
          </a:bodyPr>
          <a:lstStyle>
            <a:lvl1pPr marL="0" indent="0" algn="r" defTabSz="914400" rtl="1"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r" defTabSz="914400" rtl="1"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r" defTabSz="914400" rtl="1"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rtl="0"/>
            <a:r>
              <a:rPr lang="en-US" sz="2600" b="1" dirty="0">
                <a:solidFill>
                  <a:srgbClr val="C00000"/>
                </a:solidFill>
                <a:latin typeface="Century Gothic" panose="020B0502020202020204" pitchFamily="34" charset="0"/>
              </a:rPr>
              <a:t>Look at the pictures. Use the phrases in the box to answer the below questions.</a:t>
            </a:r>
          </a:p>
        </p:txBody>
      </p:sp>
      <p:sp>
        <p:nvSpPr>
          <p:cNvPr id="2" name="Rectangle 1"/>
          <p:cNvSpPr/>
          <p:nvPr/>
        </p:nvSpPr>
        <p:spPr>
          <a:xfrm>
            <a:off x="332802" y="3244783"/>
            <a:ext cx="6982398" cy="2308324"/>
          </a:xfrm>
          <a:prstGeom prst="rect">
            <a:avLst/>
          </a:prstGeom>
        </p:spPr>
        <p:txBody>
          <a:bodyPr wrap="square">
            <a:spAutoFit/>
          </a:bodyPr>
          <a:lstStyle/>
          <a:p>
            <a:pPr marL="457200" indent="-457200">
              <a:buFont typeface="+mj-lt"/>
              <a:buAutoNum type="arabicPeriod"/>
            </a:pPr>
            <a:r>
              <a:rPr lang="en-US" sz="2400" dirty="0">
                <a:solidFill>
                  <a:schemeClr val="bg2">
                    <a:lumMod val="10000"/>
                  </a:schemeClr>
                </a:solidFill>
                <a:latin typeface="Century Gothic" panose="020B0502020202020204" pitchFamily="34" charset="0"/>
              </a:rPr>
              <a:t>How dangerous is climbing mountains</a:t>
            </a:r>
            <a:r>
              <a:rPr lang="en-US" sz="2400" dirty="0">
                <a:solidFill>
                  <a:schemeClr val="bg2">
                    <a:lumMod val="10000"/>
                  </a:schemeClr>
                </a:solidFill>
              </a:rPr>
              <a:t>?</a:t>
            </a:r>
            <a:r>
              <a:rPr lang="en-US" sz="2400" dirty="0">
                <a:solidFill>
                  <a:schemeClr val="bg2">
                    <a:lumMod val="10000"/>
                  </a:schemeClr>
                </a:solidFill>
                <a:latin typeface="Century Gothic" panose="020B0502020202020204" pitchFamily="34" charset="0"/>
              </a:rPr>
              <a:t> If not (Why)</a:t>
            </a:r>
            <a:r>
              <a:rPr lang="en-US" sz="2400" dirty="0">
                <a:solidFill>
                  <a:schemeClr val="bg2">
                    <a:lumMod val="10000"/>
                  </a:schemeClr>
                </a:solidFill>
              </a:rPr>
              <a:t>?</a:t>
            </a:r>
          </a:p>
          <a:p>
            <a:pPr marL="457200" indent="-457200">
              <a:buFont typeface="+mj-lt"/>
              <a:buAutoNum type="arabicPeriod"/>
            </a:pPr>
            <a:r>
              <a:rPr lang="en-US" sz="2400" dirty="0">
                <a:solidFill>
                  <a:schemeClr val="bg2">
                    <a:lumMod val="10000"/>
                  </a:schemeClr>
                </a:solidFill>
                <a:latin typeface="Century Gothic" panose="020B0502020202020204" pitchFamily="34" charset="0"/>
              </a:rPr>
              <a:t>Why do you think some people choose to do dangerous sports</a:t>
            </a:r>
            <a:r>
              <a:rPr lang="en-US" sz="2400" dirty="0">
                <a:solidFill>
                  <a:schemeClr val="bg2">
                    <a:lumMod val="10000"/>
                  </a:schemeClr>
                </a:solidFill>
              </a:rPr>
              <a:t>?</a:t>
            </a:r>
          </a:p>
          <a:p>
            <a:pPr marL="457200" indent="-457200">
              <a:buFont typeface="+mj-lt"/>
              <a:buAutoNum type="arabicPeriod"/>
            </a:pPr>
            <a:r>
              <a:rPr lang="en-US" sz="2400" dirty="0">
                <a:solidFill>
                  <a:schemeClr val="bg2">
                    <a:lumMod val="10000"/>
                  </a:schemeClr>
                </a:solidFill>
                <a:latin typeface="Century Gothic" panose="020B0502020202020204" pitchFamily="34" charset="0"/>
              </a:rPr>
              <a:t>Would you try any kind of dangerous sport</a:t>
            </a:r>
            <a:r>
              <a:rPr lang="en-US" sz="2400" dirty="0">
                <a:solidFill>
                  <a:schemeClr val="bg2">
                    <a:lumMod val="10000"/>
                  </a:schemeClr>
                </a:solidFill>
              </a:rPr>
              <a:t>?</a:t>
            </a:r>
          </a:p>
        </p:txBody>
      </p:sp>
      <p:sp>
        <p:nvSpPr>
          <p:cNvPr id="7" name="Footer Placeholder 2"/>
          <p:cNvSpPr>
            <a:spLocks noGrp="1"/>
          </p:cNvSpPr>
          <p:nvPr>
            <p:ph type="ftr" sz="quarter" idx="11"/>
          </p:nvPr>
        </p:nvSpPr>
        <p:spPr bwMode="auto">
          <a:xfrm>
            <a:off x="419891" y="6348364"/>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Education- Second Semester -2020-2021                                    				                         English- 3</a:t>
            </a:r>
            <a:r>
              <a:rPr lang="en-US" baseline="30000" dirty="0">
                <a:solidFill>
                  <a:schemeClr val="tx1"/>
                </a:solidFill>
              </a:rPr>
              <a:t>rd</a:t>
            </a:r>
            <a:r>
              <a:rPr lang="en-US" dirty="0">
                <a:solidFill>
                  <a:schemeClr val="tx1"/>
                </a:solidFill>
              </a:rPr>
              <a:t>  Inter- 8d.Express yourself!</a:t>
            </a:r>
          </a:p>
        </p:txBody>
      </p:sp>
      <p:pic>
        <p:nvPicPr>
          <p:cNvPr id="4" name="Picture 3" descr="Winter &lt;strong&gt;Climbing&lt;/strong&gt; in Scotland - Snow Addiction - News abou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6866" y="1127187"/>
            <a:ext cx="3324612" cy="2632166"/>
          </a:xfrm>
          <a:prstGeom prst="rect">
            <a:avLst/>
          </a:prstGeom>
        </p:spPr>
      </p:pic>
      <p:pic>
        <p:nvPicPr>
          <p:cNvPr id="6" name="Picture 5" descr="Rock &lt;strong&gt;Climbing&lt;/strong&gt; Plomari Lesvos, Sightseeing &amp; Delicacie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6866" y="3807913"/>
            <a:ext cx="3324611" cy="2540452"/>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3036874007"/>
              </p:ext>
            </p:extLst>
          </p:nvPr>
        </p:nvGraphicFramePr>
        <p:xfrm>
          <a:off x="332802" y="1131985"/>
          <a:ext cx="6906198" cy="1645920"/>
        </p:xfrm>
        <a:graphic>
          <a:graphicData uri="http://schemas.openxmlformats.org/drawingml/2006/table">
            <a:tbl>
              <a:tblPr firstRow="1" bandRow="1">
                <a:tableStyleId>{21E4AEA4-8DFA-4A89-87EB-49C32662AFE0}</a:tableStyleId>
              </a:tblPr>
              <a:tblGrid>
                <a:gridCol w="3464498">
                  <a:extLst>
                    <a:ext uri="{9D8B030D-6E8A-4147-A177-3AD203B41FA5}">
                      <a16:colId xmlns:a16="http://schemas.microsoft.com/office/drawing/2014/main" val="469062431"/>
                    </a:ext>
                  </a:extLst>
                </a:gridCol>
                <a:gridCol w="3441700">
                  <a:extLst>
                    <a:ext uri="{9D8B030D-6E8A-4147-A177-3AD203B41FA5}">
                      <a16:colId xmlns:a16="http://schemas.microsoft.com/office/drawing/2014/main" val="4106270657"/>
                    </a:ext>
                  </a:extLst>
                </a:gridCol>
              </a:tblGrid>
              <a:tr h="239260">
                <a:tc gridSpan="2">
                  <a:txBody>
                    <a:bodyPr/>
                    <a:lstStyle/>
                    <a:p>
                      <a:pPr algn="ctr"/>
                      <a:r>
                        <a:rPr lang="en-US" sz="2400" dirty="0">
                          <a:latin typeface="Century Gothic" panose="020B0502020202090204" pitchFamily="34" charset="0"/>
                        </a:rPr>
                        <a:t>Expressing your opinion </a:t>
                      </a:r>
                    </a:p>
                  </a:txBody>
                  <a:tcPr/>
                </a:tc>
                <a:tc hMerge="1">
                  <a:txBody>
                    <a:bodyPr/>
                    <a:lstStyle/>
                    <a:p>
                      <a:endParaRPr lang="en-US" dirty="0"/>
                    </a:p>
                  </a:txBody>
                  <a:tcPr/>
                </a:tc>
                <a:extLst>
                  <a:ext uri="{0D108BD9-81ED-4DB2-BD59-A6C34878D82A}">
                    <a16:rowId xmlns:a16="http://schemas.microsoft.com/office/drawing/2014/main" val="827058652"/>
                  </a:ext>
                </a:extLst>
              </a:tr>
              <a:tr h="370840">
                <a:tc>
                  <a:txBody>
                    <a:bodyPr/>
                    <a:lstStyle/>
                    <a:p>
                      <a:pPr marL="285750" indent="-285750" algn="l" rtl="0">
                        <a:buFont typeface="Arial" panose="020B0604020202020204" pitchFamily="34" charset="0"/>
                        <a:buChar char="•"/>
                      </a:pPr>
                      <a:r>
                        <a:rPr lang="en-US" b="1" dirty="0">
                          <a:latin typeface="Century Gothic" panose="020B0502020202090204" pitchFamily="34" charset="0"/>
                        </a:rPr>
                        <a:t>in</a:t>
                      </a:r>
                      <a:r>
                        <a:rPr lang="en-US" b="1" baseline="0" dirty="0">
                          <a:latin typeface="Century Gothic" panose="020B0502020202090204" pitchFamily="34" charset="0"/>
                        </a:rPr>
                        <a:t> my opinion/ point of view …</a:t>
                      </a:r>
                    </a:p>
                    <a:p>
                      <a:pPr marL="285750" indent="-285750" algn="l" rtl="0">
                        <a:buFont typeface="Arial" panose="020B0604020202020204" pitchFamily="34" charset="0"/>
                        <a:buChar char="•"/>
                      </a:pPr>
                      <a:r>
                        <a:rPr lang="en-US" b="1" baseline="0" dirty="0">
                          <a:latin typeface="Century Gothic" panose="020B0502020202090204" pitchFamily="34" charset="0"/>
                        </a:rPr>
                        <a:t>I feel …</a:t>
                      </a:r>
                    </a:p>
                    <a:p>
                      <a:pPr marL="285750" indent="-285750" algn="l" rtl="0">
                        <a:buFont typeface="Arial" panose="020B0604020202020204" pitchFamily="34" charset="0"/>
                        <a:buChar char="•"/>
                      </a:pPr>
                      <a:r>
                        <a:rPr lang="en-US" b="1" baseline="0" dirty="0">
                          <a:latin typeface="Century Gothic" panose="020B0502020202090204" pitchFamily="34" charset="0"/>
                        </a:rPr>
                        <a:t>I think  …</a:t>
                      </a:r>
                      <a:endParaRPr lang="en-US" b="1" dirty="0">
                        <a:latin typeface="Century Gothic" panose="020B0502020202090204" pitchFamily="34" charset="0"/>
                      </a:endParaRPr>
                    </a:p>
                  </a:txBody>
                  <a:tcPr/>
                </a:tc>
                <a:tc>
                  <a:txBody>
                    <a:bodyPr/>
                    <a:lstStyle/>
                    <a:p>
                      <a:pPr marL="285750" indent="-285750" algn="just" rtl="0">
                        <a:buFont typeface="Arial" panose="020B0604020202020204" pitchFamily="34" charset="0"/>
                        <a:buChar char="•"/>
                      </a:pPr>
                      <a:r>
                        <a:rPr lang="en-US" b="1" dirty="0">
                          <a:latin typeface="Century Gothic" panose="020B0502020202090204" pitchFamily="34" charset="0"/>
                        </a:rPr>
                        <a:t>I don’t think that …</a:t>
                      </a:r>
                    </a:p>
                    <a:p>
                      <a:pPr marL="285750" indent="-285750" algn="just" rtl="0">
                        <a:buFont typeface="Arial" panose="020B0604020202020204" pitchFamily="34" charset="0"/>
                        <a:buChar char="•"/>
                      </a:pPr>
                      <a:r>
                        <a:rPr lang="en-US" b="1" dirty="0">
                          <a:latin typeface="Century Gothic" panose="020B0502020202090204" pitchFamily="34" charset="0"/>
                        </a:rPr>
                        <a:t>I (strongly) believe</a:t>
                      </a:r>
                      <a:r>
                        <a:rPr lang="en-US" b="1" baseline="0" dirty="0">
                          <a:latin typeface="Century Gothic" panose="020B0502020202090204" pitchFamily="34" charset="0"/>
                        </a:rPr>
                        <a:t> … </a:t>
                      </a:r>
                      <a:r>
                        <a:rPr lang="en-US" b="1" dirty="0">
                          <a:latin typeface="Century Gothic" panose="020B0502020202090204" pitchFamily="34" charset="0"/>
                        </a:rPr>
                        <a:t> </a:t>
                      </a:r>
                    </a:p>
                    <a:p>
                      <a:pPr marL="285750" indent="-285750" algn="just" rtl="0">
                        <a:buFont typeface="Arial" panose="020B0604020202020204" pitchFamily="34" charset="0"/>
                        <a:buChar char="•"/>
                      </a:pPr>
                      <a:r>
                        <a:rPr lang="en-US" b="1" dirty="0">
                          <a:latin typeface="Century Gothic" panose="020B0502020202090204" pitchFamily="34" charset="0"/>
                        </a:rPr>
                        <a:t>I’d say/ wouldn’t</a:t>
                      </a:r>
                      <a:r>
                        <a:rPr lang="en-US" b="1" baseline="0" dirty="0">
                          <a:latin typeface="Century Gothic" panose="020B0502020202090204" pitchFamily="34" charset="0"/>
                        </a:rPr>
                        <a:t> say …</a:t>
                      </a:r>
                      <a:endParaRPr lang="en-US" b="1" dirty="0">
                        <a:latin typeface="Century Gothic" panose="020B0502020202090204" pitchFamily="34" charset="0"/>
                      </a:endParaRPr>
                    </a:p>
                  </a:txBody>
                  <a:tcPr/>
                </a:tc>
                <a:extLst>
                  <a:ext uri="{0D108BD9-81ED-4DB2-BD59-A6C34878D82A}">
                    <a16:rowId xmlns:a16="http://schemas.microsoft.com/office/drawing/2014/main" val="2332377375"/>
                  </a:ext>
                </a:extLst>
              </a:tr>
            </a:tbl>
          </a:graphicData>
        </a:graphic>
      </p:graphicFrame>
    </p:spTree>
    <p:extLst>
      <p:ext uri="{BB962C8B-B14F-4D97-AF65-F5344CB8AC3E}">
        <p14:creationId xmlns:p14="http://schemas.microsoft.com/office/powerpoint/2010/main" val="2793516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32804" y="5353052"/>
            <a:ext cx="10716405" cy="400110"/>
          </a:xfrm>
          <a:prstGeom prst="rect">
            <a:avLst/>
          </a:prstGeom>
          <a:noFill/>
        </p:spPr>
        <p:txBody>
          <a:bodyPr wrap="square" rtlCol="0">
            <a:spAutoFit/>
          </a:bodyPr>
          <a:lstStyle/>
          <a:p>
            <a:r>
              <a:rPr lang="en-US" sz="2000" b="1" dirty="0">
                <a:solidFill>
                  <a:srgbClr val="FF0000"/>
                </a:solidFill>
                <a:latin typeface="Century Gothic" panose="020B0502020202020204" pitchFamily="34" charset="0"/>
              </a:rPr>
              <a:t> </a:t>
            </a:r>
          </a:p>
        </p:txBody>
      </p:sp>
      <p:sp>
        <p:nvSpPr>
          <p:cNvPr id="18" name="Text Placeholder 2"/>
          <p:cNvSpPr txBox="1">
            <a:spLocks/>
          </p:cNvSpPr>
          <p:nvPr/>
        </p:nvSpPr>
        <p:spPr>
          <a:xfrm>
            <a:off x="0" y="1"/>
            <a:ext cx="12191999" cy="582515"/>
          </a:xfrm>
          <a:prstGeom prst="rect">
            <a:avLst/>
          </a:prstGeom>
          <a:solidFill>
            <a:schemeClr val="accent1">
              <a:lumMod val="40000"/>
              <a:lumOff val="60000"/>
            </a:schemeClr>
          </a:solidFill>
        </p:spPr>
        <p:txBody>
          <a:bodyPr vert="horz" lIns="91440" tIns="45720" rIns="91440" bIns="45720" rtlCol="0">
            <a:noAutofit/>
          </a:bodyPr>
          <a:lstStyle>
            <a:lvl1pPr marL="0" indent="0" algn="r" defTabSz="914400" rtl="1"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r" defTabSz="914400" rtl="1"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r" defTabSz="914400" rtl="1"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rtl="0"/>
            <a:r>
              <a:rPr lang="en-US" sz="3200" b="1" dirty="0">
                <a:solidFill>
                  <a:srgbClr val="C00000"/>
                </a:solidFill>
                <a:latin typeface="Century Gothic" panose="020B0502020202020204" pitchFamily="34" charset="0"/>
              </a:rPr>
              <a:t>A suggested answer </a:t>
            </a:r>
          </a:p>
        </p:txBody>
      </p:sp>
      <p:sp>
        <p:nvSpPr>
          <p:cNvPr id="2" name="Rectangle 1"/>
          <p:cNvSpPr/>
          <p:nvPr/>
        </p:nvSpPr>
        <p:spPr>
          <a:xfrm>
            <a:off x="332804" y="1127187"/>
            <a:ext cx="6907240" cy="5170646"/>
          </a:xfrm>
          <a:prstGeom prst="rect">
            <a:avLst/>
          </a:prstGeom>
        </p:spPr>
        <p:txBody>
          <a:bodyPr wrap="square">
            <a:spAutoFit/>
          </a:bodyPr>
          <a:lstStyle/>
          <a:p>
            <a:pPr marL="457200" indent="-457200">
              <a:buAutoNum type="arabicPeriod"/>
            </a:pPr>
            <a:r>
              <a:rPr lang="en-US" sz="2200" dirty="0">
                <a:solidFill>
                  <a:schemeClr val="bg2">
                    <a:lumMod val="10000"/>
                  </a:schemeClr>
                </a:solidFill>
                <a:latin typeface="Century Gothic" panose="020B0502020202090204" pitchFamily="34" charset="0"/>
              </a:rPr>
              <a:t>I think it is too dangerous especially when the mountain is too high and full of slopes and rocks. People should be fully equipped and ready to act fast to ensure their safety. </a:t>
            </a:r>
          </a:p>
          <a:p>
            <a:pPr marL="457200" indent="-457200">
              <a:buAutoNum type="arabicPeriod"/>
            </a:pPr>
            <a:r>
              <a:rPr lang="en-US" sz="2200" dirty="0">
                <a:solidFill>
                  <a:schemeClr val="bg2">
                    <a:lumMod val="10000"/>
                  </a:schemeClr>
                </a:solidFill>
                <a:latin typeface="Century Gothic" panose="020B0502020202090204" pitchFamily="34" charset="0"/>
              </a:rPr>
              <a:t>I strongly believe that people do dangerous sports for two reasons. First, it may be a part of their adventurous personality where they feel excited and enjoy feelings the dangerous situations. Second, some people fight their fears and get over specific insecurities by facing dangerous situations brought up by these kinds of sports.</a:t>
            </a:r>
          </a:p>
          <a:p>
            <a:pPr marL="457200" indent="-457200">
              <a:buAutoNum type="arabicPeriod"/>
            </a:pPr>
            <a:r>
              <a:rPr lang="en-US" sz="2200" dirty="0">
                <a:solidFill>
                  <a:schemeClr val="bg2">
                    <a:lumMod val="10000"/>
                  </a:schemeClr>
                </a:solidFill>
                <a:latin typeface="Century Gothic" panose="020B0502020202090204" pitchFamily="34" charset="0"/>
              </a:rPr>
              <a:t>I think I would try climbing a mountain one day because it looks an interesting and fun experience.</a:t>
            </a:r>
          </a:p>
        </p:txBody>
      </p:sp>
      <p:sp>
        <p:nvSpPr>
          <p:cNvPr id="7" name="Footer Placeholder 2"/>
          <p:cNvSpPr>
            <a:spLocks noGrp="1"/>
          </p:cNvSpPr>
          <p:nvPr>
            <p:ph type="ftr" sz="quarter" idx="11"/>
          </p:nvPr>
        </p:nvSpPr>
        <p:spPr bwMode="auto">
          <a:xfrm>
            <a:off x="419891" y="6348364"/>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Education- Second Semester -2020-2021                                    				                         English- 3</a:t>
            </a:r>
            <a:r>
              <a:rPr lang="en-US" baseline="30000" dirty="0">
                <a:solidFill>
                  <a:schemeClr val="tx1"/>
                </a:solidFill>
              </a:rPr>
              <a:t>rd</a:t>
            </a:r>
            <a:r>
              <a:rPr lang="en-US" dirty="0">
                <a:solidFill>
                  <a:schemeClr val="tx1"/>
                </a:solidFill>
              </a:rPr>
              <a:t>  Inter- 8d.Express yourself!</a:t>
            </a:r>
          </a:p>
        </p:txBody>
      </p:sp>
      <p:pic>
        <p:nvPicPr>
          <p:cNvPr id="4" name="Picture 3" descr="Winter &lt;strong&gt;Climbing&lt;/strong&gt; in Scotland - Snow Addiction - News abou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1291" y="1127187"/>
            <a:ext cx="3948249" cy="2632166"/>
          </a:xfrm>
          <a:prstGeom prst="rect">
            <a:avLst/>
          </a:prstGeom>
        </p:spPr>
      </p:pic>
      <p:pic>
        <p:nvPicPr>
          <p:cNvPr id="6" name="Picture 5" descr="Rock &lt;strong&gt;Climbing&lt;/strong&gt; Plomari Lesvos, Sightseeing &amp; Delicacie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1292" y="3894201"/>
            <a:ext cx="3967162" cy="2589011"/>
          </a:xfrm>
          <a:prstGeom prst="rect">
            <a:avLst/>
          </a:prstGeom>
        </p:spPr>
      </p:pic>
    </p:spTree>
    <p:extLst>
      <p:ext uri="{BB962C8B-B14F-4D97-AF65-F5344CB8AC3E}">
        <p14:creationId xmlns:p14="http://schemas.microsoft.com/office/powerpoint/2010/main" val="3808323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85763" y="2681288"/>
            <a:ext cx="10902950" cy="1131887"/>
          </a:xfrm>
          <a:prstGeom prst="rect">
            <a:avLst/>
          </a:prstGeom>
        </p:spPr>
        <p:txBody>
          <a:bodyPr anchor="b">
            <a:normAutofit fontScale="85000" lnSpcReduction="20000"/>
          </a:bodyPr>
          <a:lstStyle>
            <a:lvl1pPr algn="r" defTabSz="457200" rtl="1" eaLnBrk="1" latinLnBrk="0" hangingPunct="1">
              <a:spcBef>
                <a:spcPct val="0"/>
              </a:spcBef>
              <a:buNone/>
              <a:defRPr sz="54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fontAlgn="auto">
              <a:spcAft>
                <a:spcPts val="0"/>
              </a:spcAft>
              <a:defRPr/>
            </a:pPr>
            <a:r>
              <a:rPr lang="en-US" sz="9600" b="1" dirty="0">
                <a:solidFill>
                  <a:schemeClr val="accent5"/>
                </a:solidFill>
                <a:latin typeface="Century Gothic" panose="020B0502020202020204" pitchFamily="34" charset="0"/>
              </a:rPr>
              <a:t>Task 4</a:t>
            </a:r>
          </a:p>
        </p:txBody>
      </p:sp>
      <p:sp>
        <p:nvSpPr>
          <p:cNvPr id="5" name="Footer Placeholder 2"/>
          <p:cNvSpPr>
            <a:spLocks noGrp="1"/>
          </p:cNvSpPr>
          <p:nvPr>
            <p:ph type="ftr" sz="quarter" idx="11"/>
          </p:nvPr>
        </p:nvSpPr>
        <p:spPr bwMode="auto">
          <a:xfrm>
            <a:off x="419891" y="6348364"/>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Education- Second Semester -2020-2021                                    				                         English- 3</a:t>
            </a:r>
            <a:r>
              <a:rPr lang="en-US" baseline="30000" dirty="0">
                <a:solidFill>
                  <a:schemeClr val="tx1"/>
                </a:solidFill>
              </a:rPr>
              <a:t>rd</a:t>
            </a:r>
            <a:r>
              <a:rPr lang="en-US" dirty="0">
                <a:solidFill>
                  <a:schemeClr val="tx1"/>
                </a:solidFill>
              </a:rPr>
              <a:t>  Inter- 8d.Express yourself!</a:t>
            </a:r>
          </a:p>
        </p:txBody>
      </p:sp>
    </p:spTree>
    <p:extLst>
      <p:ext uri="{BB962C8B-B14F-4D97-AF65-F5344CB8AC3E}">
        <p14:creationId xmlns:p14="http://schemas.microsoft.com/office/powerpoint/2010/main" val="3745407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2"/>
          <p:cNvSpPr txBox="1">
            <a:spLocks/>
          </p:cNvSpPr>
          <p:nvPr/>
        </p:nvSpPr>
        <p:spPr>
          <a:xfrm>
            <a:off x="0" y="198805"/>
            <a:ext cx="12191999" cy="531985"/>
          </a:xfrm>
          <a:prstGeom prst="rect">
            <a:avLst/>
          </a:prstGeom>
          <a:noFill/>
          <a:ln>
            <a:noFill/>
          </a:ln>
        </p:spPr>
        <p:txBody>
          <a:bodyPr vert="horz" lIns="91440" tIns="45720" rIns="91440" bIns="45720" rtlCol="0">
            <a:noAutofit/>
          </a:bodyPr>
          <a:lstStyle>
            <a:lvl1pPr marL="0" indent="0" algn="r" defTabSz="914400" rtl="1"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r" defTabSz="914400" rtl="1"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r" defTabSz="914400" rtl="1"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rtl="0"/>
            <a:r>
              <a:rPr lang="en-US" sz="2600" b="1" dirty="0">
                <a:solidFill>
                  <a:srgbClr val="C00000"/>
                </a:solidFill>
                <a:latin typeface="Century Gothic" panose="020B0502020202020204" pitchFamily="34" charset="0"/>
              </a:rPr>
              <a:t>Match responses (A-D) to the spaces (1-4) to complete the dialogue.</a:t>
            </a:r>
          </a:p>
        </p:txBody>
      </p:sp>
      <p:sp>
        <p:nvSpPr>
          <p:cNvPr id="7" name="Footer Placeholder 2"/>
          <p:cNvSpPr>
            <a:spLocks noGrp="1"/>
          </p:cNvSpPr>
          <p:nvPr>
            <p:ph type="ftr" sz="quarter" idx="11"/>
          </p:nvPr>
        </p:nvSpPr>
        <p:spPr bwMode="auto">
          <a:xfrm>
            <a:off x="419891" y="6348364"/>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Education- Second Semester -2020-2021                                    				                         English- 3</a:t>
            </a:r>
            <a:r>
              <a:rPr lang="en-US" baseline="30000" dirty="0">
                <a:solidFill>
                  <a:schemeClr val="tx1"/>
                </a:solidFill>
              </a:rPr>
              <a:t>rd</a:t>
            </a:r>
            <a:r>
              <a:rPr lang="en-US" dirty="0">
                <a:solidFill>
                  <a:schemeClr val="tx1"/>
                </a:solidFill>
              </a:rPr>
              <a:t>  Inter- 8d.Express yourself!</a:t>
            </a:r>
          </a:p>
        </p:txBody>
      </p:sp>
      <p:sp>
        <p:nvSpPr>
          <p:cNvPr id="5" name="TextBox 4"/>
          <p:cNvSpPr txBox="1"/>
          <p:nvPr/>
        </p:nvSpPr>
        <p:spPr>
          <a:xfrm>
            <a:off x="1185543" y="922292"/>
            <a:ext cx="9562309" cy="3139321"/>
          </a:xfrm>
          <a:prstGeom prst="rect">
            <a:avLst/>
          </a:prstGeom>
          <a:solidFill>
            <a:schemeClr val="accent1">
              <a:lumMod val="20000"/>
              <a:lumOff val="80000"/>
            </a:schemeClr>
          </a:solidFill>
        </p:spPr>
        <p:txBody>
          <a:bodyPr wrap="square" rtlCol="0">
            <a:spAutoFit/>
          </a:bodyPr>
          <a:lstStyle/>
          <a:p>
            <a:r>
              <a:rPr lang="en-US" sz="2200" b="1" dirty="0">
                <a:solidFill>
                  <a:srgbClr val="FF0000"/>
                </a:solidFill>
                <a:latin typeface="Century Gothic" panose="020B0502020202090204" pitchFamily="34" charset="0"/>
              </a:rPr>
              <a:t>Doctor: </a:t>
            </a:r>
            <a:r>
              <a:rPr lang="en-US" sz="2200" b="1" dirty="0">
                <a:latin typeface="Century Gothic" panose="020B0502020202090204" pitchFamily="34" charset="0"/>
              </a:rPr>
              <a:t>Hello Mr. Ahmed. What’s the matter?</a:t>
            </a:r>
          </a:p>
          <a:p>
            <a:r>
              <a:rPr lang="en-US" sz="2200" b="1" dirty="0">
                <a:solidFill>
                  <a:srgbClr val="FF0000"/>
                </a:solidFill>
                <a:latin typeface="Century Gothic" panose="020B0502020202090204" pitchFamily="34" charset="0"/>
              </a:rPr>
              <a:t>Ahmed: </a:t>
            </a:r>
            <a:r>
              <a:rPr lang="en-US" sz="2200" b="1" dirty="0">
                <a:latin typeface="Century Gothic" panose="020B0502020202090204" pitchFamily="34" charset="0"/>
              </a:rPr>
              <a:t>(1)……………………………………………………</a:t>
            </a:r>
          </a:p>
          <a:p>
            <a:r>
              <a:rPr lang="en-US" sz="2200" b="1" dirty="0">
                <a:solidFill>
                  <a:srgbClr val="FF0000"/>
                </a:solidFill>
                <a:latin typeface="Century Gothic" panose="020B0502020202090204" pitchFamily="34" charset="0"/>
              </a:rPr>
              <a:t>Doctor: </a:t>
            </a:r>
            <a:r>
              <a:rPr lang="en-US" sz="2200" b="1" dirty="0">
                <a:latin typeface="Century Gothic" panose="020B0502020202090204" pitchFamily="34" charset="0"/>
              </a:rPr>
              <a:t>How long has it been bothering you?</a:t>
            </a:r>
          </a:p>
          <a:p>
            <a:r>
              <a:rPr lang="en-US" sz="2200" b="1" dirty="0">
                <a:solidFill>
                  <a:srgbClr val="FF0000"/>
                </a:solidFill>
                <a:latin typeface="Century Gothic" panose="020B0502020202090204" pitchFamily="34" charset="0"/>
              </a:rPr>
              <a:t>Ahmed: </a:t>
            </a:r>
            <a:r>
              <a:rPr lang="en-US" sz="2200" b="1" dirty="0">
                <a:latin typeface="Century Gothic" panose="020B0502020202090204" pitchFamily="34" charset="0"/>
              </a:rPr>
              <a:t>(2)…………………………………………………..</a:t>
            </a:r>
          </a:p>
          <a:p>
            <a:r>
              <a:rPr lang="en-US" sz="2200" b="1" dirty="0">
                <a:solidFill>
                  <a:srgbClr val="FF0000"/>
                </a:solidFill>
                <a:latin typeface="Century Gothic" panose="020B0502020202090204" pitchFamily="34" charset="0"/>
              </a:rPr>
              <a:t>Doctor: </a:t>
            </a:r>
            <a:r>
              <a:rPr lang="en-US" sz="2200" b="1" dirty="0">
                <a:latin typeface="Century Gothic" panose="020B0502020202090204" pitchFamily="34" charset="0"/>
              </a:rPr>
              <a:t>Do you have any history of such pain?</a:t>
            </a:r>
          </a:p>
          <a:p>
            <a:r>
              <a:rPr lang="en-US" sz="2200" b="1" dirty="0">
                <a:solidFill>
                  <a:srgbClr val="FF0000"/>
                </a:solidFill>
                <a:latin typeface="Century Gothic" panose="020B0502020202090204" pitchFamily="34" charset="0"/>
              </a:rPr>
              <a:t>Ahmed: </a:t>
            </a:r>
            <a:r>
              <a:rPr lang="en-US" sz="2200" b="1" dirty="0">
                <a:latin typeface="Century Gothic" panose="020B0502020202090204" pitchFamily="34" charset="0"/>
              </a:rPr>
              <a:t>(3)………………………………………………….</a:t>
            </a:r>
          </a:p>
          <a:p>
            <a:r>
              <a:rPr lang="en-US" sz="2200" b="1" dirty="0">
                <a:solidFill>
                  <a:srgbClr val="FF0000"/>
                </a:solidFill>
                <a:latin typeface="Century Gothic" panose="020B0502020202090204" pitchFamily="34" charset="0"/>
              </a:rPr>
              <a:t>Doctor: </a:t>
            </a:r>
            <a:r>
              <a:rPr lang="en-US" sz="2200" b="1" dirty="0">
                <a:latin typeface="Century Gothic" panose="020B0502020202090204" pitchFamily="34" charset="0"/>
              </a:rPr>
              <a:t>I see. Have you been taking any medication for it?</a:t>
            </a:r>
          </a:p>
          <a:p>
            <a:r>
              <a:rPr lang="en-US" sz="2200" b="1" dirty="0">
                <a:solidFill>
                  <a:srgbClr val="FF0000"/>
                </a:solidFill>
                <a:latin typeface="Century Gothic" panose="020B0502020202090204" pitchFamily="34" charset="0"/>
              </a:rPr>
              <a:t>Ahmed: </a:t>
            </a:r>
            <a:r>
              <a:rPr lang="en-US" sz="2200" b="1" dirty="0">
                <a:latin typeface="Century Gothic" panose="020B0502020202090204" pitchFamily="34" charset="0"/>
              </a:rPr>
              <a:t>(4)……………………………………………………</a:t>
            </a:r>
          </a:p>
          <a:p>
            <a:r>
              <a:rPr lang="en-US" sz="2200" b="1" dirty="0">
                <a:solidFill>
                  <a:srgbClr val="FF0000"/>
                </a:solidFill>
                <a:latin typeface="Century Gothic" panose="020B0502020202090204" pitchFamily="34" charset="0"/>
              </a:rPr>
              <a:t>Doctor: </a:t>
            </a:r>
            <a:r>
              <a:rPr lang="en-US" sz="2200" b="1" dirty="0">
                <a:latin typeface="Century Gothic" panose="020B0502020202090204" pitchFamily="34" charset="0"/>
              </a:rPr>
              <a:t>Ok. Let’s do some blood tests and ex-rays, then we will see.</a:t>
            </a:r>
          </a:p>
        </p:txBody>
      </p:sp>
      <p:sp>
        <p:nvSpPr>
          <p:cNvPr id="12" name="TextBox 11"/>
          <p:cNvSpPr txBox="1"/>
          <p:nvPr/>
        </p:nvSpPr>
        <p:spPr>
          <a:xfrm>
            <a:off x="2086846" y="4481713"/>
            <a:ext cx="7759701" cy="1446550"/>
          </a:xfrm>
          <a:prstGeom prst="rect">
            <a:avLst/>
          </a:prstGeom>
          <a:solidFill>
            <a:schemeClr val="accent2">
              <a:lumMod val="20000"/>
              <a:lumOff val="80000"/>
            </a:schemeClr>
          </a:solidFill>
        </p:spPr>
        <p:txBody>
          <a:bodyPr wrap="square" rtlCol="0">
            <a:spAutoFit/>
          </a:bodyPr>
          <a:lstStyle/>
          <a:p>
            <a:pPr marL="342900" indent="-342900">
              <a:buFont typeface="+mj-lt"/>
              <a:buAutoNum type="alphaUcPeriod"/>
            </a:pPr>
            <a:r>
              <a:rPr lang="en-US" sz="2200" dirty="0">
                <a:latin typeface="Century Gothic" panose="020B0502020202090204" pitchFamily="34" charset="0"/>
              </a:rPr>
              <a:t>No! Just painkillers from time to time. </a:t>
            </a:r>
          </a:p>
          <a:p>
            <a:pPr marL="342900" indent="-342900">
              <a:buFont typeface="+mj-lt"/>
              <a:buAutoNum type="alphaUcPeriod"/>
            </a:pPr>
            <a:r>
              <a:rPr lang="en-US" sz="2200" dirty="0">
                <a:latin typeface="Century Gothic" panose="020B0502020202090204" pitchFamily="34" charset="0"/>
              </a:rPr>
              <a:t>Yes, I had it a couple of times the last two months.</a:t>
            </a:r>
          </a:p>
          <a:p>
            <a:pPr marL="342900" indent="-342900">
              <a:buFont typeface="+mj-lt"/>
              <a:buAutoNum type="alphaUcPeriod"/>
            </a:pPr>
            <a:r>
              <a:rPr lang="en-US" sz="2200" dirty="0">
                <a:latin typeface="Century Gothic" panose="020B0502020202090204" pitchFamily="34" charset="0"/>
              </a:rPr>
              <a:t>Good evening. I have a terrible headache.</a:t>
            </a:r>
          </a:p>
          <a:p>
            <a:pPr marL="342900" indent="-342900">
              <a:buFont typeface="+mj-lt"/>
              <a:buAutoNum type="alphaUcPeriod"/>
            </a:pPr>
            <a:r>
              <a:rPr lang="en-US" sz="2200" dirty="0">
                <a:latin typeface="Century Gothic" panose="020B0502020202090204" pitchFamily="34" charset="0"/>
              </a:rPr>
              <a:t>Well….. about a week.</a:t>
            </a:r>
          </a:p>
        </p:txBody>
      </p:sp>
    </p:spTree>
    <p:extLst>
      <p:ext uri="{BB962C8B-B14F-4D97-AF65-F5344CB8AC3E}">
        <p14:creationId xmlns:p14="http://schemas.microsoft.com/office/powerpoint/2010/main" val="3051390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32804" y="5353052"/>
            <a:ext cx="10716405" cy="400110"/>
          </a:xfrm>
          <a:prstGeom prst="rect">
            <a:avLst/>
          </a:prstGeom>
          <a:noFill/>
        </p:spPr>
        <p:txBody>
          <a:bodyPr wrap="square" rtlCol="0">
            <a:spAutoFit/>
          </a:bodyPr>
          <a:lstStyle/>
          <a:p>
            <a:r>
              <a:rPr lang="en-US" sz="2000" b="1" dirty="0">
                <a:solidFill>
                  <a:srgbClr val="FF0000"/>
                </a:solidFill>
                <a:latin typeface="Century Gothic" panose="020B0502020202020204" pitchFamily="34" charset="0"/>
              </a:rPr>
              <a:t> </a:t>
            </a:r>
          </a:p>
        </p:txBody>
      </p:sp>
      <p:sp>
        <p:nvSpPr>
          <p:cNvPr id="18" name="Text Placeholder 2"/>
          <p:cNvSpPr txBox="1">
            <a:spLocks/>
          </p:cNvSpPr>
          <p:nvPr/>
        </p:nvSpPr>
        <p:spPr>
          <a:xfrm>
            <a:off x="0" y="-39189"/>
            <a:ext cx="12191999" cy="531985"/>
          </a:xfrm>
          <a:prstGeom prst="rect">
            <a:avLst/>
          </a:prstGeom>
          <a:solidFill>
            <a:schemeClr val="accent5">
              <a:lumMod val="40000"/>
              <a:lumOff val="60000"/>
            </a:schemeClr>
          </a:solidFill>
        </p:spPr>
        <p:txBody>
          <a:bodyPr vert="horz" lIns="91440" tIns="45720" rIns="91440" bIns="45720" rtlCol="0">
            <a:noAutofit/>
          </a:bodyPr>
          <a:lstStyle>
            <a:lvl1pPr marL="0" indent="0" algn="r" defTabSz="914400" rtl="1"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r" defTabSz="914400" rtl="1"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r" defTabSz="914400" rtl="1"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rtl="0"/>
            <a:r>
              <a:rPr lang="en-US" b="1" dirty="0">
                <a:solidFill>
                  <a:schemeClr val="bg2">
                    <a:lumMod val="10000"/>
                  </a:schemeClr>
                </a:solidFill>
                <a:latin typeface="Century Gothic" panose="020B0502020202020204" pitchFamily="34" charset="0"/>
              </a:rPr>
              <a:t>Suggested Answer Key</a:t>
            </a:r>
          </a:p>
        </p:txBody>
      </p:sp>
      <p:sp>
        <p:nvSpPr>
          <p:cNvPr id="7" name="Footer Placeholder 2"/>
          <p:cNvSpPr>
            <a:spLocks noGrp="1"/>
          </p:cNvSpPr>
          <p:nvPr>
            <p:ph type="ftr" sz="quarter" idx="11"/>
          </p:nvPr>
        </p:nvSpPr>
        <p:spPr bwMode="auto">
          <a:xfrm>
            <a:off x="419891" y="6348364"/>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Education- Second Semester -2020-2021                                    				                         English- 3</a:t>
            </a:r>
            <a:r>
              <a:rPr lang="en-US" baseline="30000" dirty="0">
                <a:solidFill>
                  <a:schemeClr val="tx1"/>
                </a:solidFill>
              </a:rPr>
              <a:t>rd</a:t>
            </a:r>
            <a:r>
              <a:rPr lang="en-US" dirty="0">
                <a:solidFill>
                  <a:schemeClr val="tx1"/>
                </a:solidFill>
              </a:rPr>
              <a:t>  Inter- 8d.Express yourself!</a:t>
            </a:r>
          </a:p>
        </p:txBody>
      </p:sp>
      <p:sp>
        <p:nvSpPr>
          <p:cNvPr id="12" name="TextBox 11"/>
          <p:cNvSpPr txBox="1"/>
          <p:nvPr/>
        </p:nvSpPr>
        <p:spPr>
          <a:xfrm>
            <a:off x="538645" y="880117"/>
            <a:ext cx="8765207" cy="5170646"/>
          </a:xfrm>
          <a:prstGeom prst="rect">
            <a:avLst/>
          </a:prstGeom>
          <a:solidFill>
            <a:schemeClr val="accent2">
              <a:lumMod val="20000"/>
              <a:lumOff val="80000"/>
            </a:schemeClr>
          </a:solidFill>
        </p:spPr>
        <p:txBody>
          <a:bodyPr wrap="square" rtlCol="0">
            <a:spAutoFit/>
          </a:bodyPr>
          <a:lstStyle/>
          <a:p>
            <a:endParaRPr lang="en-US" sz="2400" b="1" dirty="0">
              <a:latin typeface="Century Gothic" panose="020B0502020202090204" pitchFamily="34" charset="0"/>
            </a:endParaRPr>
          </a:p>
          <a:p>
            <a:r>
              <a:rPr lang="en-US" sz="2400" b="1" dirty="0">
                <a:latin typeface="Century Gothic" panose="020B0502020202090204" pitchFamily="34" charset="0"/>
              </a:rPr>
              <a:t>Doctor: Hello Mr. Ahmed. What’s the matter?</a:t>
            </a:r>
          </a:p>
          <a:p>
            <a:r>
              <a:rPr lang="en-US" sz="2400" dirty="0">
                <a:solidFill>
                  <a:srgbClr val="FF0000"/>
                </a:solidFill>
                <a:latin typeface="Century Gothic" panose="020B0502020202090204" pitchFamily="34" charset="0"/>
              </a:rPr>
              <a:t>Ahmed: Good evening. I have a terrible headache.</a:t>
            </a:r>
          </a:p>
          <a:p>
            <a:r>
              <a:rPr lang="en-US" sz="2400" b="1" dirty="0">
                <a:latin typeface="Century Gothic" panose="020B0502020202090204" pitchFamily="34" charset="0"/>
              </a:rPr>
              <a:t>Doctor: How long has it been bothering you?</a:t>
            </a:r>
          </a:p>
          <a:p>
            <a:r>
              <a:rPr lang="en-US" sz="2400" dirty="0">
                <a:solidFill>
                  <a:srgbClr val="FF0000"/>
                </a:solidFill>
                <a:latin typeface="Century Gothic" panose="020B0502020202090204" pitchFamily="34" charset="0"/>
              </a:rPr>
              <a:t>Ahmed: Well….. about a week.</a:t>
            </a:r>
          </a:p>
          <a:p>
            <a:r>
              <a:rPr lang="en-US" sz="2400" b="1" dirty="0">
                <a:latin typeface="Century Gothic" panose="020B0502020202090204" pitchFamily="34" charset="0"/>
              </a:rPr>
              <a:t>Doctor: Do you have any history of such pain?</a:t>
            </a:r>
          </a:p>
          <a:p>
            <a:r>
              <a:rPr lang="en-US" sz="2400" dirty="0">
                <a:solidFill>
                  <a:srgbClr val="FF0000"/>
                </a:solidFill>
                <a:latin typeface="Century Gothic" panose="020B0502020202090204" pitchFamily="34" charset="0"/>
              </a:rPr>
              <a:t>Ahmed : Yes, I had it a couple of times the last two months.</a:t>
            </a:r>
          </a:p>
          <a:p>
            <a:r>
              <a:rPr lang="en-US" sz="2400" b="1" dirty="0">
                <a:latin typeface="Century Gothic" panose="020B0502020202090204" pitchFamily="34" charset="0"/>
              </a:rPr>
              <a:t>Doctor: I see. Have you been taking any medication for it?</a:t>
            </a:r>
          </a:p>
          <a:p>
            <a:r>
              <a:rPr lang="en-US" sz="2400" dirty="0">
                <a:solidFill>
                  <a:srgbClr val="FF0000"/>
                </a:solidFill>
                <a:latin typeface="Century Gothic" panose="020B0502020202090204" pitchFamily="34" charset="0"/>
              </a:rPr>
              <a:t>Ahmed: No! just painkillers from time to time </a:t>
            </a:r>
          </a:p>
          <a:p>
            <a:r>
              <a:rPr lang="en-US" sz="2400" b="1" dirty="0">
                <a:latin typeface="Century Gothic" panose="020B0502020202090204" pitchFamily="34" charset="0"/>
              </a:rPr>
              <a:t>Doctor: Ok. Let’s do some blood tests and ex-rays then we will see.</a:t>
            </a:r>
          </a:p>
          <a:p>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4179498770"/>
              </p:ext>
            </p:extLst>
          </p:nvPr>
        </p:nvGraphicFramePr>
        <p:xfrm>
          <a:off x="9641305" y="2346516"/>
          <a:ext cx="2211538" cy="1981200"/>
        </p:xfrm>
        <a:graphic>
          <a:graphicData uri="http://schemas.openxmlformats.org/drawingml/2006/table">
            <a:tbl>
              <a:tblPr firstRow="1" bandRow="1">
                <a:tableStyleId>{5C22544A-7EE6-4342-B048-85BDC9FD1C3A}</a:tableStyleId>
              </a:tblPr>
              <a:tblGrid>
                <a:gridCol w="1105769">
                  <a:extLst>
                    <a:ext uri="{9D8B030D-6E8A-4147-A177-3AD203B41FA5}">
                      <a16:colId xmlns:a16="http://schemas.microsoft.com/office/drawing/2014/main" val="2936091849"/>
                    </a:ext>
                  </a:extLst>
                </a:gridCol>
                <a:gridCol w="1105769">
                  <a:extLst>
                    <a:ext uri="{9D8B030D-6E8A-4147-A177-3AD203B41FA5}">
                      <a16:colId xmlns:a16="http://schemas.microsoft.com/office/drawing/2014/main" val="3807948567"/>
                    </a:ext>
                  </a:extLst>
                </a:gridCol>
              </a:tblGrid>
              <a:tr h="370840">
                <a:tc gridSpan="2">
                  <a:txBody>
                    <a:bodyPr/>
                    <a:lstStyle/>
                    <a:p>
                      <a:pPr algn="ctr"/>
                      <a:r>
                        <a:rPr lang="en-US" sz="2000" b="1" dirty="0">
                          <a:latin typeface="Century Gothic" panose="020B0502020202090204" pitchFamily="34" charset="0"/>
                        </a:rPr>
                        <a:t>Answer </a:t>
                      </a:r>
                    </a:p>
                  </a:txBody>
                  <a:tcPr/>
                </a:tc>
                <a:tc hMerge="1">
                  <a:txBody>
                    <a:bodyPr/>
                    <a:lstStyle/>
                    <a:p>
                      <a:pPr algn="ctr"/>
                      <a:endParaRPr lang="en-US" sz="2000" b="1" dirty="0">
                        <a:latin typeface="Century Gothic" panose="020B0502020202090204" pitchFamily="34" charset="0"/>
                      </a:endParaRPr>
                    </a:p>
                  </a:txBody>
                  <a:tcPr/>
                </a:tc>
                <a:extLst>
                  <a:ext uri="{0D108BD9-81ED-4DB2-BD59-A6C34878D82A}">
                    <a16:rowId xmlns:a16="http://schemas.microsoft.com/office/drawing/2014/main" val="983482450"/>
                  </a:ext>
                </a:extLst>
              </a:tr>
              <a:tr h="370840">
                <a:tc>
                  <a:txBody>
                    <a:bodyPr/>
                    <a:lstStyle/>
                    <a:p>
                      <a:pPr algn="ctr"/>
                      <a:r>
                        <a:rPr lang="en-US" sz="2000" b="1" dirty="0">
                          <a:latin typeface="Century Gothic" panose="020B0502020202090204" pitchFamily="34" charset="0"/>
                        </a:rPr>
                        <a:t>1</a:t>
                      </a:r>
                    </a:p>
                  </a:txBody>
                  <a:tcPr/>
                </a:tc>
                <a:tc>
                  <a:txBody>
                    <a:bodyPr/>
                    <a:lstStyle/>
                    <a:p>
                      <a:pPr algn="ctr"/>
                      <a:r>
                        <a:rPr lang="en-US" sz="2000" b="1" dirty="0">
                          <a:solidFill>
                            <a:srgbClr val="FF0000"/>
                          </a:solidFill>
                          <a:latin typeface="Century Gothic" panose="020B0502020202090204" pitchFamily="34" charset="0"/>
                        </a:rPr>
                        <a:t>C</a:t>
                      </a:r>
                    </a:p>
                  </a:txBody>
                  <a:tcPr/>
                </a:tc>
                <a:extLst>
                  <a:ext uri="{0D108BD9-81ED-4DB2-BD59-A6C34878D82A}">
                    <a16:rowId xmlns:a16="http://schemas.microsoft.com/office/drawing/2014/main" val="2886354879"/>
                  </a:ext>
                </a:extLst>
              </a:tr>
              <a:tr h="370840">
                <a:tc>
                  <a:txBody>
                    <a:bodyPr/>
                    <a:lstStyle/>
                    <a:p>
                      <a:pPr algn="ctr"/>
                      <a:r>
                        <a:rPr lang="en-US" sz="2000" b="1" dirty="0">
                          <a:latin typeface="Century Gothic" panose="020B0502020202090204" pitchFamily="34" charset="0"/>
                        </a:rPr>
                        <a:t>2</a:t>
                      </a:r>
                    </a:p>
                  </a:txBody>
                  <a:tcPr/>
                </a:tc>
                <a:tc>
                  <a:txBody>
                    <a:bodyPr/>
                    <a:lstStyle/>
                    <a:p>
                      <a:pPr algn="ctr"/>
                      <a:r>
                        <a:rPr lang="en-US" sz="2000" b="1" dirty="0">
                          <a:solidFill>
                            <a:srgbClr val="FF0000"/>
                          </a:solidFill>
                          <a:latin typeface="Century Gothic" panose="020B0502020202090204" pitchFamily="34" charset="0"/>
                        </a:rPr>
                        <a:t>D</a:t>
                      </a:r>
                    </a:p>
                  </a:txBody>
                  <a:tcPr/>
                </a:tc>
                <a:extLst>
                  <a:ext uri="{0D108BD9-81ED-4DB2-BD59-A6C34878D82A}">
                    <a16:rowId xmlns:a16="http://schemas.microsoft.com/office/drawing/2014/main" val="2097147956"/>
                  </a:ext>
                </a:extLst>
              </a:tr>
              <a:tr h="370840">
                <a:tc>
                  <a:txBody>
                    <a:bodyPr/>
                    <a:lstStyle/>
                    <a:p>
                      <a:pPr algn="ctr"/>
                      <a:r>
                        <a:rPr lang="en-US" sz="2000" b="1" dirty="0">
                          <a:latin typeface="Century Gothic" panose="020B0502020202090204" pitchFamily="34" charset="0"/>
                        </a:rPr>
                        <a:t>3</a:t>
                      </a:r>
                    </a:p>
                  </a:txBody>
                  <a:tcPr/>
                </a:tc>
                <a:tc>
                  <a:txBody>
                    <a:bodyPr/>
                    <a:lstStyle/>
                    <a:p>
                      <a:pPr algn="ctr"/>
                      <a:r>
                        <a:rPr lang="en-US" sz="2000" b="1" dirty="0">
                          <a:solidFill>
                            <a:srgbClr val="FF0000"/>
                          </a:solidFill>
                          <a:latin typeface="Century Gothic" panose="020B0502020202090204" pitchFamily="34" charset="0"/>
                        </a:rPr>
                        <a:t>B</a:t>
                      </a:r>
                    </a:p>
                  </a:txBody>
                  <a:tcPr/>
                </a:tc>
                <a:extLst>
                  <a:ext uri="{0D108BD9-81ED-4DB2-BD59-A6C34878D82A}">
                    <a16:rowId xmlns:a16="http://schemas.microsoft.com/office/drawing/2014/main" val="775829535"/>
                  </a:ext>
                </a:extLst>
              </a:tr>
              <a:tr h="370840">
                <a:tc>
                  <a:txBody>
                    <a:bodyPr/>
                    <a:lstStyle/>
                    <a:p>
                      <a:pPr algn="ctr"/>
                      <a:r>
                        <a:rPr lang="en-US" sz="2000" b="1" dirty="0">
                          <a:latin typeface="Century Gothic" panose="020B0502020202090204" pitchFamily="34" charset="0"/>
                        </a:rPr>
                        <a:t>4</a:t>
                      </a:r>
                    </a:p>
                  </a:txBody>
                  <a:tcPr/>
                </a:tc>
                <a:tc>
                  <a:txBody>
                    <a:bodyPr/>
                    <a:lstStyle/>
                    <a:p>
                      <a:pPr algn="ctr"/>
                      <a:r>
                        <a:rPr lang="en-US" sz="2000" b="1" dirty="0">
                          <a:solidFill>
                            <a:srgbClr val="FF0000"/>
                          </a:solidFill>
                          <a:latin typeface="Century Gothic" panose="020B0502020202090204" pitchFamily="34" charset="0"/>
                        </a:rPr>
                        <a:t>A</a:t>
                      </a:r>
                    </a:p>
                  </a:txBody>
                  <a:tcPr/>
                </a:tc>
                <a:extLst>
                  <a:ext uri="{0D108BD9-81ED-4DB2-BD59-A6C34878D82A}">
                    <a16:rowId xmlns:a16="http://schemas.microsoft.com/office/drawing/2014/main" val="1792476860"/>
                  </a:ext>
                </a:extLst>
              </a:tr>
            </a:tbl>
          </a:graphicData>
        </a:graphic>
      </p:graphicFrame>
    </p:spTree>
    <p:extLst>
      <p:ext uri="{BB962C8B-B14F-4D97-AF65-F5344CB8AC3E}">
        <p14:creationId xmlns:p14="http://schemas.microsoft.com/office/powerpoint/2010/main" val="3822237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85763" y="2681288"/>
            <a:ext cx="10902950" cy="1131887"/>
          </a:xfrm>
          <a:prstGeom prst="rect">
            <a:avLst/>
          </a:prstGeom>
        </p:spPr>
        <p:txBody>
          <a:bodyPr anchor="b">
            <a:normAutofit fontScale="85000" lnSpcReduction="20000"/>
          </a:bodyPr>
          <a:lstStyle>
            <a:lvl1pPr algn="r" defTabSz="457200" rtl="1" eaLnBrk="1" latinLnBrk="0" hangingPunct="1">
              <a:spcBef>
                <a:spcPct val="0"/>
              </a:spcBef>
              <a:buNone/>
              <a:defRPr sz="54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fontAlgn="auto">
              <a:spcAft>
                <a:spcPts val="0"/>
              </a:spcAft>
              <a:defRPr/>
            </a:pPr>
            <a:r>
              <a:rPr lang="en-US" sz="9600" b="1" dirty="0">
                <a:solidFill>
                  <a:schemeClr val="accent5"/>
                </a:solidFill>
                <a:latin typeface="Century Gothic" panose="020B0502020202020204" pitchFamily="34" charset="0"/>
              </a:rPr>
              <a:t>Task 5</a:t>
            </a:r>
          </a:p>
        </p:txBody>
      </p:sp>
      <p:sp>
        <p:nvSpPr>
          <p:cNvPr id="5" name="Footer Placeholder 2"/>
          <p:cNvSpPr>
            <a:spLocks noGrp="1"/>
          </p:cNvSpPr>
          <p:nvPr>
            <p:ph type="ftr" sz="quarter" idx="11"/>
          </p:nvPr>
        </p:nvSpPr>
        <p:spPr bwMode="auto">
          <a:xfrm>
            <a:off x="419891" y="6348364"/>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Education- Second Semester -2020-2021                                    				                         English- 3</a:t>
            </a:r>
            <a:r>
              <a:rPr lang="en-US" baseline="30000" dirty="0">
                <a:solidFill>
                  <a:schemeClr val="tx1"/>
                </a:solidFill>
              </a:rPr>
              <a:t>rd</a:t>
            </a:r>
            <a:r>
              <a:rPr lang="en-US" dirty="0">
                <a:solidFill>
                  <a:schemeClr val="tx1"/>
                </a:solidFill>
              </a:rPr>
              <a:t>  Inter- 8d.Express yourself!</a:t>
            </a:r>
          </a:p>
        </p:txBody>
      </p:sp>
    </p:spTree>
    <p:extLst>
      <p:ext uri="{BB962C8B-B14F-4D97-AF65-F5344CB8AC3E}">
        <p14:creationId xmlns:p14="http://schemas.microsoft.com/office/powerpoint/2010/main" val="4570628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983173345"/>
              </p:ext>
            </p:extLst>
          </p:nvPr>
        </p:nvGraphicFramePr>
        <p:xfrm>
          <a:off x="502117" y="4525993"/>
          <a:ext cx="11165983" cy="1482641"/>
        </p:xfrm>
        <a:graphic>
          <a:graphicData uri="http://schemas.openxmlformats.org/drawingml/2006/table">
            <a:tbl>
              <a:tblPr firstRow="1" bandRow="1">
                <a:tableStyleId>{5C22544A-7EE6-4342-B048-85BDC9FD1C3A}</a:tableStyleId>
              </a:tblPr>
              <a:tblGrid>
                <a:gridCol w="2791496">
                  <a:extLst>
                    <a:ext uri="{9D8B030D-6E8A-4147-A177-3AD203B41FA5}">
                      <a16:colId xmlns:a16="http://schemas.microsoft.com/office/drawing/2014/main" val="273569702"/>
                    </a:ext>
                  </a:extLst>
                </a:gridCol>
                <a:gridCol w="2783696">
                  <a:extLst>
                    <a:ext uri="{9D8B030D-6E8A-4147-A177-3AD203B41FA5}">
                      <a16:colId xmlns:a16="http://schemas.microsoft.com/office/drawing/2014/main" val="4085149064"/>
                    </a:ext>
                  </a:extLst>
                </a:gridCol>
                <a:gridCol w="2788188">
                  <a:extLst>
                    <a:ext uri="{9D8B030D-6E8A-4147-A177-3AD203B41FA5}">
                      <a16:colId xmlns:a16="http://schemas.microsoft.com/office/drawing/2014/main" val="2614456713"/>
                    </a:ext>
                  </a:extLst>
                </a:gridCol>
                <a:gridCol w="2802603">
                  <a:extLst>
                    <a:ext uri="{9D8B030D-6E8A-4147-A177-3AD203B41FA5}">
                      <a16:colId xmlns:a16="http://schemas.microsoft.com/office/drawing/2014/main" val="2905290196"/>
                    </a:ext>
                  </a:extLst>
                </a:gridCol>
              </a:tblGrid>
              <a:tr h="775017">
                <a:tc>
                  <a:txBody>
                    <a:bodyPr/>
                    <a:lstStyle/>
                    <a:p>
                      <a:pPr algn="ctr"/>
                      <a:r>
                        <a:rPr lang="en-US" sz="2000" dirty="0">
                          <a:latin typeface="Century Gothic" panose="020B0502020202090204" pitchFamily="34" charset="0"/>
                        </a:rPr>
                        <a:t>Giving</a:t>
                      </a:r>
                      <a:r>
                        <a:rPr lang="en-US" sz="2000" baseline="0" dirty="0">
                          <a:latin typeface="Century Gothic" panose="020B0502020202090204" pitchFamily="34" charset="0"/>
                        </a:rPr>
                        <a:t> </a:t>
                      </a:r>
                      <a:r>
                        <a:rPr lang="en-US" sz="2000" dirty="0">
                          <a:latin typeface="Century Gothic" panose="020B0502020202090204" pitchFamily="34" charset="0"/>
                        </a:rPr>
                        <a:t>advice</a:t>
                      </a:r>
                      <a:r>
                        <a:rPr lang="en-US" sz="2000" baseline="0" dirty="0">
                          <a:latin typeface="Century Gothic" panose="020B0502020202090204" pitchFamily="34" charset="0"/>
                        </a:rPr>
                        <a:t> </a:t>
                      </a:r>
                      <a:endParaRPr lang="en-US" sz="2000" dirty="0">
                        <a:latin typeface="Century Gothic" panose="020B0502020202090204" pitchFamily="34" charset="0"/>
                      </a:endParaRPr>
                    </a:p>
                  </a:txBody>
                  <a:tcPr/>
                </a:tc>
                <a:tc>
                  <a:txBody>
                    <a:bodyPr/>
                    <a:lstStyle/>
                    <a:p>
                      <a:pPr algn="ctr"/>
                      <a:r>
                        <a:rPr lang="en-US" sz="2000" dirty="0">
                          <a:latin typeface="Century Gothic" panose="020B0502020202090204" pitchFamily="34" charset="0"/>
                        </a:rPr>
                        <a:t>Describing health problems</a:t>
                      </a:r>
                    </a:p>
                  </a:txBody>
                  <a:tcPr/>
                </a:tc>
                <a:tc>
                  <a:txBody>
                    <a:bodyPr/>
                    <a:lstStyle/>
                    <a:p>
                      <a:pPr algn="ctr"/>
                      <a:r>
                        <a:rPr lang="en-US" sz="2000" dirty="0">
                          <a:latin typeface="Century Gothic" panose="020B0502020202090204" pitchFamily="34" charset="0"/>
                        </a:rPr>
                        <a:t>Expressing sympathy </a:t>
                      </a:r>
                    </a:p>
                  </a:txBody>
                  <a:tcPr/>
                </a:tc>
                <a:tc>
                  <a:txBody>
                    <a:bodyPr/>
                    <a:lstStyle/>
                    <a:p>
                      <a:pPr algn="ctr"/>
                      <a:r>
                        <a:rPr lang="en-US" sz="2000" dirty="0">
                          <a:latin typeface="Century Gothic" panose="020B0502020202090204" pitchFamily="34" charset="0"/>
                        </a:rPr>
                        <a:t>Asking about health </a:t>
                      </a:r>
                    </a:p>
                  </a:txBody>
                  <a:tcPr/>
                </a:tc>
                <a:extLst>
                  <a:ext uri="{0D108BD9-81ED-4DB2-BD59-A6C34878D82A}">
                    <a16:rowId xmlns:a16="http://schemas.microsoft.com/office/drawing/2014/main" val="3959307914"/>
                  </a:ext>
                </a:extLst>
              </a:tr>
              <a:tr h="707624">
                <a:tc>
                  <a:txBody>
                    <a:bodyPr/>
                    <a:lstStyle/>
                    <a:p>
                      <a:endParaRPr lang="en-US" dirty="0"/>
                    </a:p>
                    <a:p>
                      <a:endParaRPr lang="en-US" dirty="0"/>
                    </a:p>
                  </a:txBody>
                  <a:tcPr/>
                </a:tc>
                <a:tc>
                  <a:txBody>
                    <a:bodyPr/>
                    <a:lstStyle/>
                    <a:p>
                      <a:endParaRPr lang="en-US" dirty="0"/>
                    </a:p>
                  </a:txBody>
                  <a:tcPr/>
                </a:tc>
                <a:tc>
                  <a:txBody>
                    <a:bodyPr/>
                    <a:lstStyle/>
                    <a:p>
                      <a:r>
                        <a:rPr lang="en-US" dirty="0"/>
                        <a:t> </a:t>
                      </a:r>
                    </a:p>
                  </a:txBody>
                  <a:tcPr/>
                </a:tc>
                <a:tc>
                  <a:txBody>
                    <a:bodyPr/>
                    <a:lstStyle/>
                    <a:p>
                      <a:endParaRPr lang="en-US" dirty="0"/>
                    </a:p>
                  </a:txBody>
                  <a:tcPr/>
                </a:tc>
                <a:extLst>
                  <a:ext uri="{0D108BD9-81ED-4DB2-BD59-A6C34878D82A}">
                    <a16:rowId xmlns:a16="http://schemas.microsoft.com/office/drawing/2014/main" val="2861847166"/>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861615448"/>
              </p:ext>
            </p:extLst>
          </p:nvPr>
        </p:nvGraphicFramePr>
        <p:xfrm>
          <a:off x="490780" y="4532316"/>
          <a:ext cx="11165984" cy="1476318"/>
        </p:xfrm>
        <a:graphic>
          <a:graphicData uri="http://schemas.openxmlformats.org/drawingml/2006/table">
            <a:tbl>
              <a:tblPr firstRow="1" bandRow="1">
                <a:tableStyleId>{5C22544A-7EE6-4342-B048-85BDC9FD1C3A}</a:tableStyleId>
              </a:tblPr>
              <a:tblGrid>
                <a:gridCol w="2791496">
                  <a:extLst>
                    <a:ext uri="{9D8B030D-6E8A-4147-A177-3AD203B41FA5}">
                      <a16:colId xmlns:a16="http://schemas.microsoft.com/office/drawing/2014/main" val="273569702"/>
                    </a:ext>
                  </a:extLst>
                </a:gridCol>
                <a:gridCol w="2781184">
                  <a:extLst>
                    <a:ext uri="{9D8B030D-6E8A-4147-A177-3AD203B41FA5}">
                      <a16:colId xmlns:a16="http://schemas.microsoft.com/office/drawing/2014/main" val="4085149064"/>
                    </a:ext>
                  </a:extLst>
                </a:gridCol>
                <a:gridCol w="2790907">
                  <a:extLst>
                    <a:ext uri="{9D8B030D-6E8A-4147-A177-3AD203B41FA5}">
                      <a16:colId xmlns:a16="http://schemas.microsoft.com/office/drawing/2014/main" val="2614456713"/>
                    </a:ext>
                  </a:extLst>
                </a:gridCol>
                <a:gridCol w="2802397">
                  <a:extLst>
                    <a:ext uri="{9D8B030D-6E8A-4147-A177-3AD203B41FA5}">
                      <a16:colId xmlns:a16="http://schemas.microsoft.com/office/drawing/2014/main" val="2905290196"/>
                    </a:ext>
                  </a:extLst>
                </a:gridCol>
              </a:tblGrid>
              <a:tr h="738159">
                <a:tc>
                  <a:txBody>
                    <a:bodyPr/>
                    <a:lstStyle/>
                    <a:p>
                      <a:pPr algn="ctr"/>
                      <a:r>
                        <a:rPr lang="en-US" sz="2000" dirty="0">
                          <a:latin typeface="Century Gothic" panose="020B0502020202090204" pitchFamily="34" charset="0"/>
                        </a:rPr>
                        <a:t>Giving</a:t>
                      </a:r>
                      <a:r>
                        <a:rPr lang="en-US" sz="2000" baseline="0" dirty="0">
                          <a:latin typeface="Century Gothic" panose="020B0502020202090204" pitchFamily="34" charset="0"/>
                        </a:rPr>
                        <a:t> </a:t>
                      </a:r>
                      <a:r>
                        <a:rPr lang="en-US" sz="2000" dirty="0">
                          <a:latin typeface="Century Gothic" panose="020B0502020202090204" pitchFamily="34" charset="0"/>
                        </a:rPr>
                        <a:t>advice</a:t>
                      </a:r>
                      <a:r>
                        <a:rPr lang="en-US" sz="2000" baseline="0" dirty="0">
                          <a:latin typeface="Century Gothic" panose="020B0502020202090204" pitchFamily="34" charset="0"/>
                        </a:rPr>
                        <a:t> </a:t>
                      </a:r>
                      <a:endParaRPr lang="en-US" sz="2000" dirty="0">
                        <a:latin typeface="Century Gothic" panose="020B0502020202090204" pitchFamily="34" charset="0"/>
                      </a:endParaRPr>
                    </a:p>
                  </a:txBody>
                  <a:tcPr/>
                </a:tc>
                <a:tc>
                  <a:txBody>
                    <a:bodyPr/>
                    <a:lstStyle/>
                    <a:p>
                      <a:pPr algn="ctr"/>
                      <a:r>
                        <a:rPr lang="en-US" sz="2000" dirty="0">
                          <a:latin typeface="Century Gothic" panose="020B0502020202090204" pitchFamily="34" charset="0"/>
                        </a:rPr>
                        <a:t>Describing health problems</a:t>
                      </a:r>
                    </a:p>
                  </a:txBody>
                  <a:tcPr/>
                </a:tc>
                <a:tc>
                  <a:txBody>
                    <a:bodyPr/>
                    <a:lstStyle/>
                    <a:p>
                      <a:pPr algn="ctr"/>
                      <a:r>
                        <a:rPr lang="en-US" sz="2000" dirty="0">
                          <a:latin typeface="Century Gothic" panose="020B0502020202090204" pitchFamily="34" charset="0"/>
                        </a:rPr>
                        <a:t>Expressing sympathy </a:t>
                      </a:r>
                    </a:p>
                  </a:txBody>
                  <a:tcPr/>
                </a:tc>
                <a:tc>
                  <a:txBody>
                    <a:bodyPr/>
                    <a:lstStyle/>
                    <a:p>
                      <a:pPr algn="ctr"/>
                      <a:r>
                        <a:rPr lang="en-US" sz="2000" dirty="0">
                          <a:latin typeface="Century Gothic" panose="020B0502020202090204" pitchFamily="34" charset="0"/>
                        </a:rPr>
                        <a:t>Asking about health </a:t>
                      </a:r>
                    </a:p>
                  </a:txBody>
                  <a:tcPr/>
                </a:tc>
                <a:extLst>
                  <a:ext uri="{0D108BD9-81ED-4DB2-BD59-A6C34878D82A}">
                    <a16:rowId xmlns:a16="http://schemas.microsoft.com/office/drawing/2014/main" val="3959307914"/>
                  </a:ext>
                </a:extLst>
              </a:tr>
              <a:tr h="738159">
                <a:tc>
                  <a:txBody>
                    <a:bodyPr/>
                    <a:lstStyle/>
                    <a:p>
                      <a:pPr algn="ctr" rtl="0"/>
                      <a:r>
                        <a:rPr lang="en-US" sz="2000" b="1" dirty="0">
                          <a:solidFill>
                            <a:schemeClr val="accent5">
                              <a:lumMod val="75000"/>
                            </a:schemeClr>
                          </a:solidFill>
                          <a:latin typeface="Century Gothic" panose="020B0502020202090204" pitchFamily="34" charset="0"/>
                        </a:rPr>
                        <a:t>Perhaps you should see a dentist. </a:t>
                      </a: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000" b="1" dirty="0">
                          <a:solidFill>
                            <a:schemeClr val="accent5">
                              <a:lumMod val="75000"/>
                            </a:schemeClr>
                          </a:solidFill>
                          <a:latin typeface="Century Gothic" panose="020B0502020202090204" pitchFamily="34" charset="0"/>
                        </a:rPr>
                        <a:t>I’ve got a toothache.</a:t>
                      </a:r>
                    </a:p>
                    <a:p>
                      <a:pPr algn="l"/>
                      <a:endParaRPr lang="en-US" dirty="0">
                        <a:solidFill>
                          <a:schemeClr val="accent5">
                            <a:lumMod val="75000"/>
                          </a:schemeClr>
                        </a:solidFill>
                      </a:endParaRPr>
                    </a:p>
                  </a:txBody>
                  <a:tcPr/>
                </a:tc>
                <a:tc>
                  <a:txBody>
                    <a:bodyPr/>
                    <a:lstStyle/>
                    <a:p>
                      <a:pPr algn="ctr"/>
                      <a:r>
                        <a:rPr lang="en-US" sz="2000" b="1" dirty="0">
                          <a:solidFill>
                            <a:schemeClr val="accent5">
                              <a:lumMod val="75000"/>
                            </a:schemeClr>
                          </a:solidFill>
                        </a:rPr>
                        <a:t> </a:t>
                      </a:r>
                      <a:r>
                        <a:rPr lang="en-US" sz="2000" b="1" dirty="0">
                          <a:solidFill>
                            <a:schemeClr val="accent5">
                              <a:lumMod val="75000"/>
                            </a:schemeClr>
                          </a:solidFill>
                          <a:latin typeface="Century Gothic" panose="020B0502020202090204" pitchFamily="34" charset="0"/>
                        </a:rPr>
                        <a:t>Oh dear! </a:t>
                      </a:r>
                      <a:endParaRPr lang="en-US" sz="2000" b="1" dirty="0">
                        <a:solidFill>
                          <a:schemeClr val="accent5">
                            <a:lumMod val="75000"/>
                          </a:schemeClr>
                        </a:solidFill>
                      </a:endParaRPr>
                    </a:p>
                  </a:txBody>
                  <a:tcPr/>
                </a:tc>
                <a:tc>
                  <a:txBody>
                    <a:bodyPr/>
                    <a:lstStyle/>
                    <a:p>
                      <a:pPr algn="ctr"/>
                      <a:r>
                        <a:rPr lang="en-US" sz="2000" b="1" dirty="0">
                          <a:solidFill>
                            <a:schemeClr val="accent5">
                              <a:lumMod val="75000"/>
                            </a:schemeClr>
                          </a:solidFill>
                          <a:latin typeface="Century Gothic" panose="020B0502020202090204" pitchFamily="34" charset="0"/>
                        </a:rPr>
                        <a:t>What’s the matter?</a:t>
                      </a:r>
                    </a:p>
                    <a:p>
                      <a:endParaRPr lang="en-US" dirty="0">
                        <a:solidFill>
                          <a:schemeClr val="accent5">
                            <a:lumMod val="75000"/>
                          </a:schemeClr>
                        </a:solidFill>
                      </a:endParaRPr>
                    </a:p>
                  </a:txBody>
                  <a:tcPr/>
                </a:tc>
                <a:extLst>
                  <a:ext uri="{0D108BD9-81ED-4DB2-BD59-A6C34878D82A}">
                    <a16:rowId xmlns:a16="http://schemas.microsoft.com/office/drawing/2014/main" val="2861847166"/>
                  </a:ext>
                </a:extLst>
              </a:tr>
            </a:tbl>
          </a:graphicData>
        </a:graphic>
      </p:graphicFrame>
      <p:sp>
        <p:nvSpPr>
          <p:cNvPr id="9" name="Text Placeholder 2"/>
          <p:cNvSpPr>
            <a:spLocks noGrp="1"/>
          </p:cNvSpPr>
          <p:nvPr>
            <p:ph type="body" idx="1"/>
          </p:nvPr>
        </p:nvSpPr>
        <p:spPr>
          <a:xfrm>
            <a:off x="0" y="0"/>
            <a:ext cx="12191999" cy="500965"/>
          </a:xfrm>
          <a:solidFill>
            <a:schemeClr val="accent5">
              <a:lumMod val="40000"/>
              <a:lumOff val="60000"/>
            </a:schemeClr>
          </a:solidFill>
        </p:spPr>
        <p:txBody>
          <a:bodyPr>
            <a:noAutofit/>
          </a:bodyPr>
          <a:lstStyle/>
          <a:p>
            <a:pPr algn="ctr" rtl="0"/>
            <a:r>
              <a:rPr lang="en-US" sz="2800" b="1" dirty="0">
                <a:solidFill>
                  <a:schemeClr val="bg2">
                    <a:lumMod val="10000"/>
                  </a:schemeClr>
                </a:solidFill>
                <a:latin typeface="Century Gothic" panose="020B0502020202020204" pitchFamily="34" charset="0"/>
              </a:rPr>
              <a:t>Expressing sympathy/ Giving advise </a:t>
            </a:r>
            <a:endParaRPr lang="en-US" sz="3600" b="1" dirty="0">
              <a:solidFill>
                <a:schemeClr val="bg2">
                  <a:lumMod val="10000"/>
                </a:schemeClr>
              </a:solidFill>
              <a:latin typeface="Century Gothic" panose="020B0502020202020204" pitchFamily="34" charset="0"/>
            </a:endParaRPr>
          </a:p>
        </p:txBody>
      </p:sp>
      <p:sp>
        <p:nvSpPr>
          <p:cNvPr id="49" name="Rectangle 48"/>
          <p:cNvSpPr/>
          <p:nvPr/>
        </p:nvSpPr>
        <p:spPr>
          <a:xfrm>
            <a:off x="299184" y="692919"/>
            <a:ext cx="11428469" cy="6104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600" b="1" dirty="0">
                <a:solidFill>
                  <a:srgbClr val="C00000"/>
                </a:solidFill>
                <a:latin typeface="Century Gothic" panose="020B0502020202020204" pitchFamily="34" charset="0"/>
              </a:rPr>
              <a:t>Read the short dialogue and classify the sentences in the table below. </a:t>
            </a:r>
            <a:endParaRPr lang="ar-BH" sz="2600" b="1" dirty="0">
              <a:solidFill>
                <a:srgbClr val="C00000"/>
              </a:solidFill>
              <a:latin typeface="Century Gothic" panose="020B0502020202020204" pitchFamily="34" charset="0"/>
            </a:endParaRPr>
          </a:p>
        </p:txBody>
      </p:sp>
      <p:sp>
        <p:nvSpPr>
          <p:cNvPr id="2" name="Oval Callout 1"/>
          <p:cNvSpPr/>
          <p:nvPr/>
        </p:nvSpPr>
        <p:spPr>
          <a:xfrm>
            <a:off x="802105" y="1572126"/>
            <a:ext cx="2213810" cy="2486526"/>
          </a:xfrm>
          <a:prstGeom prst="wedgeEllipseCallout">
            <a:avLst>
              <a:gd name="adj1" fmla="val 35748"/>
              <a:gd name="adj2" fmla="val 5595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lumMod val="95000"/>
                    <a:lumOff val="5000"/>
                  </a:schemeClr>
                </a:solidFill>
                <a:latin typeface="Century Gothic" panose="020B0502020202090204" pitchFamily="34" charset="0"/>
              </a:rPr>
              <a:t>What’s the matter</a:t>
            </a:r>
            <a:r>
              <a:rPr lang="en-US" sz="2000" b="1" dirty="0">
                <a:solidFill>
                  <a:schemeClr val="tx1">
                    <a:lumMod val="95000"/>
                    <a:lumOff val="5000"/>
                  </a:schemeClr>
                </a:solidFill>
                <a:latin typeface="Century Gothic" panose="020B0502020202090204" pitchFamily="34" charset="0"/>
              </a:rPr>
              <a:t>?</a:t>
            </a:r>
          </a:p>
        </p:txBody>
      </p:sp>
      <p:sp>
        <p:nvSpPr>
          <p:cNvPr id="8" name="Oval Callout 7"/>
          <p:cNvSpPr/>
          <p:nvPr/>
        </p:nvSpPr>
        <p:spPr>
          <a:xfrm>
            <a:off x="4162925" y="1572126"/>
            <a:ext cx="2548117" cy="2486526"/>
          </a:xfrm>
          <a:prstGeom prst="wedgeEllipse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entury Gothic" panose="020B0502020202090204" pitchFamily="34" charset="0"/>
              </a:rPr>
              <a:t>I’ve got a toothache.</a:t>
            </a:r>
          </a:p>
        </p:txBody>
      </p:sp>
      <p:sp>
        <p:nvSpPr>
          <p:cNvPr id="10" name="Oval Callout 9"/>
          <p:cNvSpPr/>
          <p:nvPr/>
        </p:nvSpPr>
        <p:spPr>
          <a:xfrm>
            <a:off x="7499683" y="1572126"/>
            <a:ext cx="2334127" cy="2486526"/>
          </a:xfrm>
          <a:prstGeom prst="wedgeEllipseCallout">
            <a:avLst>
              <a:gd name="adj1" fmla="val -34249"/>
              <a:gd name="adj2" fmla="val 58974"/>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lumMod val="95000"/>
                    <a:lumOff val="5000"/>
                  </a:schemeClr>
                </a:solidFill>
                <a:latin typeface="Century Gothic" panose="020B0502020202090204" pitchFamily="34" charset="0"/>
              </a:rPr>
              <a:t>Oh dear! Perhaps you should see a dentist. </a:t>
            </a:r>
          </a:p>
        </p:txBody>
      </p:sp>
      <p:sp>
        <p:nvSpPr>
          <p:cNvPr id="14" name="Footer Placeholder 2">
            <a:extLst>
              <a:ext uri="{FF2B5EF4-FFF2-40B4-BE49-F238E27FC236}">
                <a16:creationId xmlns:a16="http://schemas.microsoft.com/office/drawing/2014/main" id="{01992171-7B2A-44BB-A058-9E60E4373CD8}"/>
              </a:ext>
            </a:extLst>
          </p:cNvPr>
          <p:cNvSpPr>
            <a:spLocks noGrp="1"/>
          </p:cNvSpPr>
          <p:nvPr>
            <p:ph type="ftr" sz="quarter" idx="11"/>
          </p:nvPr>
        </p:nvSpPr>
        <p:spPr bwMode="auto">
          <a:xfrm>
            <a:off x="419891" y="6348364"/>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Education- Second Semester -2020-2021                                    				                         English- 3</a:t>
            </a:r>
            <a:r>
              <a:rPr lang="en-US" baseline="30000" dirty="0">
                <a:solidFill>
                  <a:schemeClr val="tx1"/>
                </a:solidFill>
              </a:rPr>
              <a:t>rd</a:t>
            </a:r>
            <a:r>
              <a:rPr lang="en-US" dirty="0">
                <a:solidFill>
                  <a:schemeClr val="tx1"/>
                </a:solidFill>
              </a:rPr>
              <a:t>  Inter- 8d.Express yourself!</a:t>
            </a:r>
          </a:p>
        </p:txBody>
      </p:sp>
      <p:sp>
        <p:nvSpPr>
          <p:cNvPr id="13" name="Rounded Rectangle 12"/>
          <p:cNvSpPr/>
          <p:nvPr/>
        </p:nvSpPr>
        <p:spPr>
          <a:xfrm>
            <a:off x="9662438" y="1440022"/>
            <a:ext cx="2360714" cy="45336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a:t>Click for answers</a:t>
            </a:r>
            <a:endParaRPr lang="ar-BH" sz="2400" b="1" dirty="0"/>
          </a:p>
        </p:txBody>
      </p:sp>
    </p:spTree>
    <p:extLst>
      <p:ext uri="{BB962C8B-B14F-4D97-AF65-F5344CB8AC3E}">
        <p14:creationId xmlns:p14="http://schemas.microsoft.com/office/powerpoint/2010/main" val="115368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891" y="117566"/>
            <a:ext cx="1646183" cy="1268068"/>
          </a:xfrm>
          <a:prstGeom prst="rect">
            <a:avLst/>
          </a:prstGeom>
        </p:spPr>
      </p:pic>
      <p:sp>
        <p:nvSpPr>
          <p:cNvPr id="11" name="Content Placeholder 2"/>
          <p:cNvSpPr txBox="1">
            <a:spLocks/>
          </p:cNvSpPr>
          <p:nvPr/>
        </p:nvSpPr>
        <p:spPr>
          <a:xfrm>
            <a:off x="440779" y="2662622"/>
            <a:ext cx="11838903" cy="3262189"/>
          </a:xfrm>
          <a:prstGeom prst="rect">
            <a:avLst/>
          </a:prstGeom>
        </p:spPr>
        <p:txBody>
          <a:bodyPr vert="horz" lIns="91440" tIns="45720" rIns="91440" bIns="45720" rtlCol="0">
            <a:norm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rtl="0">
              <a:buFont typeface="Arial" panose="020B0604020202020204" pitchFamily="34" charset="0"/>
              <a:buChar char="•"/>
            </a:pPr>
            <a:endParaRPr lang="en-US" sz="3400" dirty="0">
              <a:latin typeface="Century Gothic" panose="020B0502020202020204" pitchFamily="34" charset="0"/>
            </a:endParaRPr>
          </a:p>
          <a:p>
            <a:pPr marL="571500" indent="-571500" algn="l" rtl="0">
              <a:buFont typeface="Arial" panose="020B0604020202020204" pitchFamily="34" charset="0"/>
              <a:buChar char="•"/>
            </a:pPr>
            <a:r>
              <a:rPr lang="en-US" sz="3400" dirty="0">
                <a:latin typeface="Century Gothic" panose="020B0502020202020204" pitchFamily="34" charset="0"/>
              </a:rPr>
              <a:t>give an opinion about a topic. </a:t>
            </a:r>
          </a:p>
          <a:p>
            <a:pPr marL="571500" indent="-571500" algn="l" rtl="0">
              <a:buFont typeface="Arial" panose="020B0604020202020204" pitchFamily="34" charset="0"/>
              <a:buChar char="•"/>
            </a:pPr>
            <a:r>
              <a:rPr lang="en-US" sz="3400" dirty="0">
                <a:latin typeface="Century Gothic" panose="020B0502020202020204" pitchFamily="34" charset="0"/>
              </a:rPr>
              <a:t>listen for specific information.</a:t>
            </a:r>
          </a:p>
          <a:p>
            <a:pPr marL="571500" indent="-571500" algn="l" rtl="0">
              <a:buFont typeface="Arial" panose="020B0604020202020204" pitchFamily="34" charset="0"/>
              <a:buChar char="•"/>
            </a:pPr>
            <a:r>
              <a:rPr lang="en-US" sz="3400" dirty="0">
                <a:latin typeface="Century Gothic" panose="020B0502020202020204" pitchFamily="34" charset="0"/>
              </a:rPr>
              <a:t>read for specific information.</a:t>
            </a:r>
          </a:p>
          <a:p>
            <a:pPr marL="571500" indent="-571500" algn="l" rtl="0">
              <a:buFont typeface="Arial" panose="020B0604020202020204" pitchFamily="34" charset="0"/>
              <a:buChar char="•"/>
            </a:pPr>
            <a:r>
              <a:rPr lang="en-US" sz="3400" dirty="0">
                <a:latin typeface="Century Gothic" panose="020B0502020202020204" pitchFamily="34" charset="0"/>
              </a:rPr>
              <a:t>write a short dialogue about health problems.</a:t>
            </a:r>
          </a:p>
        </p:txBody>
      </p:sp>
      <p:sp>
        <p:nvSpPr>
          <p:cNvPr id="12" name="Rectangle 11"/>
          <p:cNvSpPr/>
          <p:nvPr/>
        </p:nvSpPr>
        <p:spPr>
          <a:xfrm>
            <a:off x="3377541" y="1000860"/>
            <a:ext cx="5694219" cy="76954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400" b="1" dirty="0">
                <a:latin typeface="Century Gothic" panose="020B0502020202020204" pitchFamily="34" charset="0"/>
              </a:rPr>
              <a:t>Objectives</a:t>
            </a:r>
            <a:endParaRPr lang="ar-BH" sz="4400" dirty="0">
              <a:latin typeface="Century Gothic" panose="020B0502020202020204" pitchFamily="34" charset="0"/>
            </a:endParaRPr>
          </a:p>
        </p:txBody>
      </p:sp>
      <p:sp>
        <p:nvSpPr>
          <p:cNvPr id="7" name="TextBox 6"/>
          <p:cNvSpPr txBox="1"/>
          <p:nvPr/>
        </p:nvSpPr>
        <p:spPr>
          <a:xfrm>
            <a:off x="440779" y="2354846"/>
            <a:ext cx="10906632" cy="615553"/>
          </a:xfrm>
          <a:prstGeom prst="rect">
            <a:avLst/>
          </a:prstGeom>
          <a:noFill/>
        </p:spPr>
        <p:txBody>
          <a:bodyPr wrap="square" rtlCol="1">
            <a:spAutoFit/>
          </a:bodyPr>
          <a:lstStyle/>
          <a:p>
            <a:r>
              <a:rPr lang="en-US" altLang="en-US" sz="3400" b="1" dirty="0">
                <a:latin typeface="Century Gothic" panose="020B0502020202020204" pitchFamily="34" charset="0"/>
              </a:rPr>
              <a:t>By the end of this lesson, student will be able to:</a:t>
            </a:r>
          </a:p>
        </p:txBody>
      </p:sp>
    </p:spTree>
    <p:extLst>
      <p:ext uri="{BB962C8B-B14F-4D97-AF65-F5344CB8AC3E}">
        <p14:creationId xmlns:p14="http://schemas.microsoft.com/office/powerpoint/2010/main" val="21534681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0" y="0"/>
            <a:ext cx="12191999" cy="500965"/>
          </a:xfrm>
          <a:solidFill>
            <a:schemeClr val="accent1">
              <a:lumMod val="20000"/>
              <a:lumOff val="80000"/>
            </a:schemeClr>
          </a:solidFill>
        </p:spPr>
        <p:txBody>
          <a:bodyPr>
            <a:noAutofit/>
          </a:bodyPr>
          <a:lstStyle/>
          <a:p>
            <a:pPr algn="ctr" rtl="0"/>
            <a:r>
              <a:rPr lang="en-US" sz="2800" b="1" dirty="0">
                <a:solidFill>
                  <a:schemeClr val="bg2">
                    <a:lumMod val="10000"/>
                  </a:schemeClr>
                </a:solidFill>
                <a:latin typeface="Century Gothic" panose="020B0502020202020204" pitchFamily="34" charset="0"/>
              </a:rPr>
              <a:t>Let’s look closer!</a:t>
            </a:r>
            <a:endParaRPr lang="en-US" sz="3600" b="1" dirty="0">
              <a:solidFill>
                <a:schemeClr val="bg2">
                  <a:lumMod val="10000"/>
                </a:schemeClr>
              </a:solidFill>
              <a:latin typeface="Century Gothic" panose="020B0502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215957648"/>
              </p:ext>
            </p:extLst>
          </p:nvPr>
        </p:nvGraphicFramePr>
        <p:xfrm>
          <a:off x="6869907" y="3839072"/>
          <a:ext cx="4883036" cy="2082437"/>
        </p:xfrm>
        <a:graphic>
          <a:graphicData uri="http://schemas.openxmlformats.org/drawingml/2006/table">
            <a:tbl>
              <a:tblPr firstRow="1" bandRow="1">
                <a:tableStyleId>{5C22544A-7EE6-4342-B048-85BDC9FD1C3A}</a:tableStyleId>
              </a:tblPr>
              <a:tblGrid>
                <a:gridCol w="4883036">
                  <a:extLst>
                    <a:ext uri="{9D8B030D-6E8A-4147-A177-3AD203B41FA5}">
                      <a16:colId xmlns:a16="http://schemas.microsoft.com/office/drawing/2014/main" val="2621415671"/>
                    </a:ext>
                  </a:extLst>
                </a:gridCol>
              </a:tblGrid>
              <a:tr h="466997">
                <a:tc>
                  <a:txBody>
                    <a:bodyPr/>
                    <a:lstStyle/>
                    <a:p>
                      <a:pPr algn="ctr"/>
                      <a:r>
                        <a:rPr lang="en-US" sz="2000" dirty="0">
                          <a:latin typeface="Century Gothic" panose="020B0502020202090204" pitchFamily="34" charset="0"/>
                        </a:rPr>
                        <a:t>Giving</a:t>
                      </a:r>
                      <a:r>
                        <a:rPr lang="en-US" sz="2000" baseline="0" dirty="0">
                          <a:latin typeface="Century Gothic" panose="020B0502020202090204" pitchFamily="34" charset="0"/>
                        </a:rPr>
                        <a:t> </a:t>
                      </a:r>
                      <a:r>
                        <a:rPr lang="en-US" sz="2000" dirty="0">
                          <a:latin typeface="Century Gothic" panose="020B0502020202090204" pitchFamily="34" charset="0"/>
                        </a:rPr>
                        <a:t> advice</a:t>
                      </a:r>
                      <a:r>
                        <a:rPr lang="en-US" sz="2000" baseline="0" dirty="0">
                          <a:latin typeface="Century Gothic" panose="020B0502020202090204" pitchFamily="34" charset="0"/>
                        </a:rPr>
                        <a:t> </a:t>
                      </a:r>
                      <a:endParaRPr lang="en-US" sz="2000" dirty="0">
                        <a:latin typeface="Century Gothic" panose="020B0502020202090204" pitchFamily="34" charset="0"/>
                      </a:endParaRPr>
                    </a:p>
                  </a:txBody>
                  <a:tcPr/>
                </a:tc>
                <a:extLst>
                  <a:ext uri="{0D108BD9-81ED-4DB2-BD59-A6C34878D82A}">
                    <a16:rowId xmlns:a16="http://schemas.microsoft.com/office/drawing/2014/main" val="1965980926"/>
                  </a:ext>
                </a:extLst>
              </a:tr>
              <a:tr h="1544682">
                <a:tc>
                  <a:txBody>
                    <a:bodyPr/>
                    <a:lstStyle/>
                    <a:p>
                      <a:pPr marL="342900" indent="-342900" algn="l" rtl="0">
                        <a:buFont typeface="Arial" panose="020B0604020202020204" pitchFamily="34" charset="0"/>
                        <a:buChar char="•"/>
                      </a:pPr>
                      <a:r>
                        <a:rPr lang="en-US" sz="2000" dirty="0">
                          <a:latin typeface="Century Gothic" panose="020B0502020202090204" pitchFamily="34" charset="0"/>
                        </a:rPr>
                        <a:t>Why</a:t>
                      </a:r>
                      <a:r>
                        <a:rPr lang="en-US" sz="2000" baseline="0" dirty="0">
                          <a:latin typeface="Century Gothic" panose="020B0502020202090204" pitchFamily="34" charset="0"/>
                        </a:rPr>
                        <a:t> don’t you …….. </a:t>
                      </a:r>
                      <a:r>
                        <a:rPr lang="en-US" sz="2000" baseline="0" dirty="0">
                          <a:latin typeface="+mn-lt"/>
                        </a:rPr>
                        <a:t>?</a:t>
                      </a:r>
                    </a:p>
                    <a:p>
                      <a:pPr marL="342900" indent="-342900" algn="l" rtl="0">
                        <a:buFont typeface="Arial" panose="020B0604020202020204" pitchFamily="34" charset="0"/>
                        <a:buChar char="•"/>
                      </a:pPr>
                      <a:r>
                        <a:rPr lang="en-US" sz="2000" baseline="0" dirty="0">
                          <a:latin typeface="Century Gothic" panose="020B0502020202090204" pitchFamily="34" charset="0"/>
                        </a:rPr>
                        <a:t>You should …………………</a:t>
                      </a:r>
                    </a:p>
                    <a:p>
                      <a:pPr marL="342900" indent="-342900" algn="l" rtl="0">
                        <a:buFont typeface="Arial" panose="020B0604020202020204" pitchFamily="34" charset="0"/>
                        <a:buChar char="•"/>
                      </a:pPr>
                      <a:r>
                        <a:rPr lang="en-US" sz="2000" baseline="0" dirty="0">
                          <a:latin typeface="Century Gothic" panose="020B0502020202090204" pitchFamily="34" charset="0"/>
                        </a:rPr>
                        <a:t>If I were in your place, I’d …………….</a:t>
                      </a:r>
                    </a:p>
                    <a:p>
                      <a:pPr marL="0" indent="0" algn="just" rtl="0">
                        <a:buFont typeface="Arial" panose="020B0604020202020204" pitchFamily="34" charset="0"/>
                        <a:buNone/>
                      </a:pPr>
                      <a:endParaRPr lang="en-US" sz="2000" dirty="0">
                        <a:latin typeface="Century Gothic" panose="020B0502020202090204" pitchFamily="34" charset="0"/>
                      </a:endParaRPr>
                    </a:p>
                  </a:txBody>
                  <a:tcPr/>
                </a:tc>
                <a:extLst>
                  <a:ext uri="{0D108BD9-81ED-4DB2-BD59-A6C34878D82A}">
                    <a16:rowId xmlns:a16="http://schemas.microsoft.com/office/drawing/2014/main" val="2998096217"/>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4067081779"/>
              </p:ext>
            </p:extLst>
          </p:nvPr>
        </p:nvGraphicFramePr>
        <p:xfrm>
          <a:off x="6869907" y="1136703"/>
          <a:ext cx="4883036" cy="2011680"/>
        </p:xfrm>
        <a:graphic>
          <a:graphicData uri="http://schemas.openxmlformats.org/drawingml/2006/table">
            <a:tbl>
              <a:tblPr firstRow="1" bandRow="1">
                <a:tableStyleId>{5C22544A-7EE6-4342-B048-85BDC9FD1C3A}</a:tableStyleId>
              </a:tblPr>
              <a:tblGrid>
                <a:gridCol w="4883036">
                  <a:extLst>
                    <a:ext uri="{9D8B030D-6E8A-4147-A177-3AD203B41FA5}">
                      <a16:colId xmlns:a16="http://schemas.microsoft.com/office/drawing/2014/main" val="2621415671"/>
                    </a:ext>
                  </a:extLst>
                </a:gridCol>
              </a:tblGrid>
              <a:tr h="433352">
                <a:tc>
                  <a:txBody>
                    <a:bodyPr/>
                    <a:lstStyle/>
                    <a:p>
                      <a:pPr algn="ctr"/>
                      <a:r>
                        <a:rPr lang="en-US" sz="2000" dirty="0">
                          <a:latin typeface="Century Gothic" panose="020B0502020202090204" pitchFamily="34" charset="0"/>
                        </a:rPr>
                        <a:t>Describing health problems</a:t>
                      </a:r>
                    </a:p>
                  </a:txBody>
                  <a:tcPr/>
                </a:tc>
                <a:extLst>
                  <a:ext uri="{0D108BD9-81ED-4DB2-BD59-A6C34878D82A}">
                    <a16:rowId xmlns:a16="http://schemas.microsoft.com/office/drawing/2014/main" val="1965980926"/>
                  </a:ext>
                </a:extLst>
              </a:tr>
              <a:tr h="1578328">
                <a:tc>
                  <a:txBody>
                    <a:bodyPr/>
                    <a:lstStyle/>
                    <a:p>
                      <a:pPr marL="285750" indent="-285750" algn="l" rtl="0">
                        <a:buFont typeface="Arial" panose="020B0604020202020204" pitchFamily="34" charset="0"/>
                        <a:buChar char="•"/>
                      </a:pPr>
                      <a:r>
                        <a:rPr lang="en-US" sz="2000" dirty="0">
                          <a:latin typeface="Century Gothic" panose="020B0502020202090204" pitchFamily="34" charset="0"/>
                        </a:rPr>
                        <a:t>I’ve got ……………</a:t>
                      </a:r>
                    </a:p>
                    <a:p>
                      <a:pPr marL="285750" indent="-285750" algn="l" rtl="0">
                        <a:buFont typeface="Arial" panose="020B0604020202020204" pitchFamily="34" charset="0"/>
                        <a:buChar char="•"/>
                      </a:pPr>
                      <a:r>
                        <a:rPr lang="en-US" sz="2000" dirty="0">
                          <a:latin typeface="Century Gothic" panose="020B0502020202090204" pitchFamily="34" charset="0"/>
                        </a:rPr>
                        <a:t>My</a:t>
                      </a:r>
                      <a:r>
                        <a:rPr lang="en-US" sz="2000" baseline="0" dirty="0">
                          <a:latin typeface="Century Gothic" panose="020B0502020202090204" pitchFamily="34" charset="0"/>
                        </a:rPr>
                        <a:t> …… (really) hurt/ aches.</a:t>
                      </a:r>
                    </a:p>
                    <a:p>
                      <a:pPr marL="285750" indent="-285750" algn="l" rtl="0">
                        <a:buFont typeface="Arial" panose="020B0604020202020204" pitchFamily="34" charset="0"/>
                        <a:buChar char="•"/>
                      </a:pPr>
                      <a:r>
                        <a:rPr lang="en-US" sz="2000" baseline="0" dirty="0">
                          <a:latin typeface="Century Gothic" panose="020B0502020202090204" pitchFamily="34" charset="0"/>
                        </a:rPr>
                        <a:t>My …… is /are a bit sore.</a:t>
                      </a:r>
                      <a:endParaRPr lang="en-US" sz="2000" dirty="0">
                        <a:latin typeface="Century Gothic" panose="020B0502020202090204" pitchFamily="34" charset="0"/>
                      </a:endParaRPr>
                    </a:p>
                  </a:txBody>
                  <a:tcPr/>
                </a:tc>
                <a:extLst>
                  <a:ext uri="{0D108BD9-81ED-4DB2-BD59-A6C34878D82A}">
                    <a16:rowId xmlns:a16="http://schemas.microsoft.com/office/drawing/2014/main" val="2998096217"/>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074023410"/>
              </p:ext>
            </p:extLst>
          </p:nvPr>
        </p:nvGraphicFramePr>
        <p:xfrm>
          <a:off x="420121" y="3860647"/>
          <a:ext cx="4883036" cy="1960068"/>
        </p:xfrm>
        <a:graphic>
          <a:graphicData uri="http://schemas.openxmlformats.org/drawingml/2006/table">
            <a:tbl>
              <a:tblPr firstRow="1" bandRow="1">
                <a:tableStyleId>{5C22544A-7EE6-4342-B048-85BDC9FD1C3A}</a:tableStyleId>
              </a:tblPr>
              <a:tblGrid>
                <a:gridCol w="4883036">
                  <a:extLst>
                    <a:ext uri="{9D8B030D-6E8A-4147-A177-3AD203B41FA5}">
                      <a16:colId xmlns:a16="http://schemas.microsoft.com/office/drawing/2014/main" val="2621415671"/>
                    </a:ext>
                  </a:extLst>
                </a:gridCol>
              </a:tblGrid>
              <a:tr h="431953">
                <a:tc>
                  <a:txBody>
                    <a:bodyPr/>
                    <a:lstStyle/>
                    <a:p>
                      <a:pPr algn="ctr" rtl="0"/>
                      <a:r>
                        <a:rPr lang="en-US" sz="2000" dirty="0">
                          <a:latin typeface="Century Gothic" panose="020B0502020202090204" pitchFamily="34" charset="0"/>
                        </a:rPr>
                        <a:t>Expressing sympathy </a:t>
                      </a:r>
                    </a:p>
                  </a:txBody>
                  <a:tcPr/>
                </a:tc>
                <a:extLst>
                  <a:ext uri="{0D108BD9-81ED-4DB2-BD59-A6C34878D82A}">
                    <a16:rowId xmlns:a16="http://schemas.microsoft.com/office/drawing/2014/main" val="1965980926"/>
                  </a:ext>
                </a:extLst>
              </a:tr>
              <a:tr h="1528115">
                <a:tc>
                  <a:txBody>
                    <a:bodyPr/>
                    <a:lstStyle/>
                    <a:p>
                      <a:pPr marL="342900" indent="-342900" algn="l" rtl="0">
                        <a:buFont typeface="Arial" panose="020B0604020202020204" pitchFamily="34" charset="0"/>
                        <a:buChar char="•"/>
                      </a:pPr>
                      <a:r>
                        <a:rPr lang="en-US" sz="2000" dirty="0">
                          <a:latin typeface="Century Gothic" panose="020B0502020202090204" pitchFamily="34" charset="0"/>
                        </a:rPr>
                        <a:t>Oh no, that’s awful.</a:t>
                      </a:r>
                    </a:p>
                    <a:p>
                      <a:pPr marL="342900" indent="-342900" algn="l" rtl="0">
                        <a:buFont typeface="Arial" panose="020B0604020202020204" pitchFamily="34" charset="0"/>
                        <a:buChar char="•"/>
                      </a:pPr>
                      <a:r>
                        <a:rPr lang="en-US" sz="2000" dirty="0">
                          <a:latin typeface="Century Gothic" panose="020B0502020202090204" pitchFamily="34" charset="0"/>
                        </a:rPr>
                        <a:t>Oh dear.</a:t>
                      </a:r>
                    </a:p>
                    <a:p>
                      <a:pPr marL="342900" indent="-342900" algn="l" rtl="0">
                        <a:buFont typeface="Arial" panose="020B0604020202020204" pitchFamily="34" charset="0"/>
                        <a:buChar char="•"/>
                      </a:pPr>
                      <a:r>
                        <a:rPr lang="en-US" sz="2000" dirty="0">
                          <a:latin typeface="Century Gothic" panose="020B0502020202090204" pitchFamily="34" charset="0"/>
                        </a:rPr>
                        <a:t>That’s terrible.</a:t>
                      </a:r>
                    </a:p>
                    <a:p>
                      <a:pPr marL="342900" indent="-342900" algn="l" rtl="0">
                        <a:buFont typeface="Arial" panose="020B0604020202020204" pitchFamily="34" charset="0"/>
                        <a:buChar char="•"/>
                      </a:pPr>
                      <a:r>
                        <a:rPr lang="en-US" sz="2000" dirty="0">
                          <a:latin typeface="Century Gothic" panose="020B0502020202090204" pitchFamily="34" charset="0"/>
                        </a:rPr>
                        <a:t>I’m sorry to hear that.</a:t>
                      </a:r>
                    </a:p>
                  </a:txBody>
                  <a:tcPr/>
                </a:tc>
                <a:extLst>
                  <a:ext uri="{0D108BD9-81ED-4DB2-BD59-A6C34878D82A}">
                    <a16:rowId xmlns:a16="http://schemas.microsoft.com/office/drawing/2014/main" val="2998096217"/>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34151147"/>
              </p:ext>
            </p:extLst>
          </p:nvPr>
        </p:nvGraphicFramePr>
        <p:xfrm>
          <a:off x="420121" y="1136703"/>
          <a:ext cx="4883036" cy="2028137"/>
        </p:xfrm>
        <a:graphic>
          <a:graphicData uri="http://schemas.openxmlformats.org/drawingml/2006/table">
            <a:tbl>
              <a:tblPr firstRow="1" bandRow="1">
                <a:tableStyleId>{5C22544A-7EE6-4342-B048-85BDC9FD1C3A}</a:tableStyleId>
              </a:tblPr>
              <a:tblGrid>
                <a:gridCol w="4883036">
                  <a:extLst>
                    <a:ext uri="{9D8B030D-6E8A-4147-A177-3AD203B41FA5}">
                      <a16:colId xmlns:a16="http://schemas.microsoft.com/office/drawing/2014/main" val="2621415671"/>
                    </a:ext>
                  </a:extLst>
                </a:gridCol>
              </a:tblGrid>
              <a:tr h="412697">
                <a:tc>
                  <a:txBody>
                    <a:bodyPr/>
                    <a:lstStyle/>
                    <a:p>
                      <a:pPr algn="ctr"/>
                      <a:r>
                        <a:rPr lang="en-US" sz="2000" dirty="0">
                          <a:latin typeface="Century Gothic" panose="020B0502020202090204" pitchFamily="34" charset="0"/>
                        </a:rPr>
                        <a:t>Asking about health </a:t>
                      </a:r>
                    </a:p>
                  </a:txBody>
                  <a:tcPr/>
                </a:tc>
                <a:extLst>
                  <a:ext uri="{0D108BD9-81ED-4DB2-BD59-A6C34878D82A}">
                    <a16:rowId xmlns:a16="http://schemas.microsoft.com/office/drawing/2014/main" val="1965980926"/>
                  </a:ext>
                </a:extLst>
              </a:tr>
              <a:tr h="370840">
                <a:tc>
                  <a:txBody>
                    <a:bodyPr/>
                    <a:lstStyle/>
                    <a:p>
                      <a:pPr marL="285750" indent="-285750" algn="l" rtl="0">
                        <a:buFont typeface="Arial" panose="020B0604020202020204" pitchFamily="34" charset="0"/>
                        <a:buChar char="•"/>
                      </a:pPr>
                      <a:r>
                        <a:rPr lang="en-US" sz="2000" dirty="0">
                          <a:latin typeface="Century Gothic" panose="020B0502020202090204" pitchFamily="34" charset="0"/>
                        </a:rPr>
                        <a:t>What’s the matter</a:t>
                      </a:r>
                      <a:r>
                        <a:rPr lang="en-US" sz="2000" dirty="0">
                          <a:latin typeface="+mn-lt"/>
                        </a:rPr>
                        <a:t>?</a:t>
                      </a:r>
                    </a:p>
                    <a:p>
                      <a:pPr marL="285750" indent="-285750" algn="l" rtl="0">
                        <a:buFont typeface="Arial" panose="020B0604020202020204" pitchFamily="34" charset="0"/>
                        <a:buChar char="•"/>
                      </a:pPr>
                      <a:r>
                        <a:rPr lang="en-US" sz="2000" dirty="0">
                          <a:latin typeface="Century Gothic" panose="020B0502020202090204" pitchFamily="34" charset="0"/>
                        </a:rPr>
                        <a:t>What</a:t>
                      </a:r>
                      <a:r>
                        <a:rPr lang="en-US" sz="2000" baseline="0" dirty="0">
                          <a:latin typeface="Century Gothic" panose="020B0502020202090204" pitchFamily="34" charset="0"/>
                        </a:rPr>
                        <a:t> seems to be the matter</a:t>
                      </a:r>
                      <a:r>
                        <a:rPr lang="en-US" sz="2000" baseline="0" dirty="0">
                          <a:latin typeface="+mn-lt"/>
                        </a:rPr>
                        <a:t>?</a:t>
                      </a:r>
                    </a:p>
                    <a:p>
                      <a:pPr marL="285750" indent="-285750" algn="l" rtl="0">
                        <a:buFont typeface="Arial" panose="020B0604020202020204" pitchFamily="34" charset="0"/>
                        <a:buChar char="•"/>
                      </a:pPr>
                      <a:r>
                        <a:rPr lang="en-US" sz="2000" baseline="0" dirty="0">
                          <a:latin typeface="Century Gothic" panose="020B0502020202090204" pitchFamily="34" charset="0"/>
                        </a:rPr>
                        <a:t>Are you alright</a:t>
                      </a:r>
                      <a:r>
                        <a:rPr lang="en-US" sz="2000" baseline="0" dirty="0">
                          <a:latin typeface="+mn-lt"/>
                        </a:rPr>
                        <a:t>?</a:t>
                      </a:r>
                    </a:p>
                    <a:p>
                      <a:pPr marL="285750" indent="-285750" algn="l" rtl="0">
                        <a:buFont typeface="Arial" panose="020B0604020202020204" pitchFamily="34" charset="0"/>
                        <a:buChar char="•"/>
                      </a:pPr>
                      <a:r>
                        <a:rPr lang="en-US" sz="2000" baseline="0" dirty="0">
                          <a:latin typeface="Century Gothic" panose="020B0502020202090204" pitchFamily="34" charset="0"/>
                        </a:rPr>
                        <a:t>You don’t look well. What’s wrong</a:t>
                      </a:r>
                      <a:r>
                        <a:rPr lang="en-US" sz="2000" baseline="0" dirty="0">
                          <a:latin typeface="+mn-lt"/>
                        </a:rPr>
                        <a:t>?</a:t>
                      </a:r>
                    </a:p>
                    <a:p>
                      <a:pPr marL="285750" indent="-285750" algn="l" rtl="0">
                        <a:buFont typeface="Arial" panose="020B0604020202020204" pitchFamily="34" charset="0"/>
                        <a:buChar char="•"/>
                      </a:pPr>
                      <a:r>
                        <a:rPr lang="en-US" sz="2000" baseline="0" dirty="0">
                          <a:latin typeface="Century Gothic" panose="020B0502020202090204" pitchFamily="34" charset="0"/>
                        </a:rPr>
                        <a:t>Is something wrong</a:t>
                      </a:r>
                      <a:r>
                        <a:rPr lang="en-US" sz="2000" baseline="0" dirty="0">
                          <a:latin typeface="+mn-lt"/>
                        </a:rPr>
                        <a:t>?</a:t>
                      </a:r>
                    </a:p>
                  </a:txBody>
                  <a:tcPr/>
                </a:tc>
                <a:extLst>
                  <a:ext uri="{0D108BD9-81ED-4DB2-BD59-A6C34878D82A}">
                    <a16:rowId xmlns:a16="http://schemas.microsoft.com/office/drawing/2014/main" val="2998096217"/>
                  </a:ext>
                </a:extLst>
              </a:tr>
            </a:tbl>
          </a:graphicData>
        </a:graphic>
      </p:graphicFrame>
      <p:sp>
        <p:nvSpPr>
          <p:cNvPr id="5" name="Right Arrow 4"/>
          <p:cNvSpPr/>
          <p:nvPr/>
        </p:nvSpPr>
        <p:spPr>
          <a:xfrm>
            <a:off x="5303157" y="1817556"/>
            <a:ext cx="1627468" cy="70492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5303157" y="4297343"/>
            <a:ext cx="1566750" cy="70492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2">
            <a:extLst>
              <a:ext uri="{FF2B5EF4-FFF2-40B4-BE49-F238E27FC236}">
                <a16:creationId xmlns:a16="http://schemas.microsoft.com/office/drawing/2014/main" id="{F41D554A-DFED-45D9-89B5-7714F8EE352E}"/>
              </a:ext>
            </a:extLst>
          </p:cNvPr>
          <p:cNvSpPr>
            <a:spLocks noGrp="1"/>
          </p:cNvSpPr>
          <p:nvPr>
            <p:ph type="ftr" sz="quarter" idx="11"/>
          </p:nvPr>
        </p:nvSpPr>
        <p:spPr bwMode="auto">
          <a:xfrm>
            <a:off x="419891" y="6348364"/>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Education- Second Semester -2020-2021                                    				                         English- 3</a:t>
            </a:r>
            <a:r>
              <a:rPr lang="en-US" baseline="30000" dirty="0">
                <a:solidFill>
                  <a:schemeClr val="tx1"/>
                </a:solidFill>
              </a:rPr>
              <a:t>rd</a:t>
            </a:r>
            <a:r>
              <a:rPr lang="en-US" dirty="0">
                <a:solidFill>
                  <a:schemeClr val="tx1"/>
                </a:solidFill>
              </a:rPr>
              <a:t>  Inter- 8d.Express yourself!</a:t>
            </a:r>
          </a:p>
        </p:txBody>
      </p:sp>
    </p:spTree>
    <p:extLst>
      <p:ext uri="{BB962C8B-B14F-4D97-AF65-F5344CB8AC3E}">
        <p14:creationId xmlns:p14="http://schemas.microsoft.com/office/powerpoint/2010/main" val="408651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0-#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0-#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0-#ppt_w/2"/>
                                          </p:val>
                                        </p:tav>
                                        <p:tav tm="100000">
                                          <p:val>
                                            <p:strVal val="#ppt_x"/>
                                          </p:val>
                                        </p:tav>
                                      </p:tavLst>
                                    </p:anim>
                                    <p:anim calcmode="lin" valueType="num">
                                      <p:cBhvr additive="base">
                                        <p:cTn id="3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36283" y="2743918"/>
            <a:ext cx="10902950" cy="1131887"/>
          </a:xfrm>
          <a:prstGeom prst="rect">
            <a:avLst/>
          </a:prstGeom>
        </p:spPr>
        <p:txBody>
          <a:bodyPr anchor="b">
            <a:normAutofit fontScale="85000" lnSpcReduction="20000"/>
          </a:bodyPr>
          <a:lstStyle>
            <a:lvl1pPr algn="r" defTabSz="457200" rtl="1" eaLnBrk="1" latinLnBrk="0" hangingPunct="1">
              <a:spcBef>
                <a:spcPct val="0"/>
              </a:spcBef>
              <a:buNone/>
              <a:defRPr sz="54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fontAlgn="auto">
              <a:spcAft>
                <a:spcPts val="0"/>
              </a:spcAft>
              <a:defRPr/>
            </a:pPr>
            <a:r>
              <a:rPr lang="en-US" sz="9600" b="1" dirty="0">
                <a:solidFill>
                  <a:schemeClr val="accent5"/>
                </a:solidFill>
                <a:latin typeface="Century Gothic" panose="020B0502020202020204" pitchFamily="34" charset="0"/>
              </a:rPr>
              <a:t>Task6</a:t>
            </a:r>
          </a:p>
        </p:txBody>
      </p:sp>
      <p:sp>
        <p:nvSpPr>
          <p:cNvPr id="5" name="Footer Placeholder 2"/>
          <p:cNvSpPr>
            <a:spLocks noGrp="1"/>
          </p:cNvSpPr>
          <p:nvPr>
            <p:ph type="ftr" sz="quarter" idx="11"/>
          </p:nvPr>
        </p:nvSpPr>
        <p:spPr bwMode="auto">
          <a:xfrm>
            <a:off x="419891" y="6348364"/>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Education- Second Semester -2020-2021                                    				                         English- 3</a:t>
            </a:r>
            <a:r>
              <a:rPr lang="en-US" baseline="30000" dirty="0">
                <a:solidFill>
                  <a:schemeClr val="tx1"/>
                </a:solidFill>
              </a:rPr>
              <a:t>rd</a:t>
            </a:r>
            <a:r>
              <a:rPr lang="en-US" dirty="0">
                <a:solidFill>
                  <a:schemeClr val="tx1"/>
                </a:solidFill>
              </a:rPr>
              <a:t>  Inter- 8d.Express yourself!</a:t>
            </a:r>
          </a:p>
        </p:txBody>
      </p:sp>
    </p:spTree>
    <p:extLst>
      <p:ext uri="{BB962C8B-B14F-4D97-AF65-F5344CB8AC3E}">
        <p14:creationId xmlns:p14="http://schemas.microsoft.com/office/powerpoint/2010/main" val="1054712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19891" y="230887"/>
            <a:ext cx="11053950" cy="8505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2800" b="1" dirty="0">
                <a:solidFill>
                  <a:srgbClr val="C00000"/>
                </a:solidFill>
                <a:latin typeface="Century Gothic" panose="020B0502020202020204" pitchFamily="34" charset="0"/>
              </a:rPr>
              <a:t>Use the prompts below and the previous slide to write a short dialogue. </a:t>
            </a:r>
          </a:p>
        </p:txBody>
      </p:sp>
      <p:sp>
        <p:nvSpPr>
          <p:cNvPr id="8" name="Footer Placeholder 2"/>
          <p:cNvSpPr>
            <a:spLocks noGrp="1"/>
          </p:cNvSpPr>
          <p:nvPr>
            <p:ph type="ftr" sz="quarter" idx="11"/>
          </p:nvPr>
        </p:nvSpPr>
        <p:spPr bwMode="auto">
          <a:xfrm>
            <a:off x="419891" y="6348364"/>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Education- Second Semester -2020-2021                                    				                         English- 3</a:t>
            </a:r>
            <a:r>
              <a:rPr lang="en-US" baseline="30000" dirty="0">
                <a:solidFill>
                  <a:schemeClr val="tx1"/>
                </a:solidFill>
              </a:rPr>
              <a:t>rd</a:t>
            </a:r>
            <a:r>
              <a:rPr lang="en-US" dirty="0">
                <a:solidFill>
                  <a:schemeClr val="tx1"/>
                </a:solidFill>
              </a:rPr>
              <a:t>  Inter- 8c. Been done before!</a:t>
            </a:r>
          </a:p>
        </p:txBody>
      </p:sp>
      <p:graphicFrame>
        <p:nvGraphicFramePr>
          <p:cNvPr id="30" name="Table 29"/>
          <p:cNvGraphicFramePr>
            <a:graphicFrameLocks noGrp="1"/>
          </p:cNvGraphicFramePr>
          <p:nvPr>
            <p:extLst>
              <p:ext uri="{D42A27DB-BD31-4B8C-83A1-F6EECF244321}">
                <p14:modId xmlns:p14="http://schemas.microsoft.com/office/powerpoint/2010/main" val="2322528899"/>
              </p:ext>
            </p:extLst>
          </p:nvPr>
        </p:nvGraphicFramePr>
        <p:xfrm>
          <a:off x="1682296" y="3093928"/>
          <a:ext cx="8782951" cy="3078480"/>
        </p:xfrm>
        <a:graphic>
          <a:graphicData uri="http://schemas.openxmlformats.org/drawingml/2006/table">
            <a:tbl>
              <a:tblPr firstRow="1" bandRow="1">
                <a:tableStyleId>{5C22544A-7EE6-4342-B048-85BDC9FD1C3A}</a:tableStyleId>
              </a:tblPr>
              <a:tblGrid>
                <a:gridCol w="6401323">
                  <a:extLst>
                    <a:ext uri="{9D8B030D-6E8A-4147-A177-3AD203B41FA5}">
                      <a16:colId xmlns:a16="http://schemas.microsoft.com/office/drawing/2014/main" val="2880003579"/>
                    </a:ext>
                  </a:extLst>
                </a:gridCol>
                <a:gridCol w="1154889">
                  <a:extLst>
                    <a:ext uri="{9D8B030D-6E8A-4147-A177-3AD203B41FA5}">
                      <a16:colId xmlns:a16="http://schemas.microsoft.com/office/drawing/2014/main" val="3807752464"/>
                    </a:ext>
                  </a:extLst>
                </a:gridCol>
                <a:gridCol w="1226739">
                  <a:extLst>
                    <a:ext uri="{9D8B030D-6E8A-4147-A177-3AD203B41FA5}">
                      <a16:colId xmlns:a16="http://schemas.microsoft.com/office/drawing/2014/main" val="4241724051"/>
                    </a:ext>
                  </a:extLst>
                </a:gridCol>
              </a:tblGrid>
              <a:tr h="6008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Century Gothic" panose="020B0502020202020204" pitchFamily="34" charset="0"/>
                        </a:rPr>
                        <a:t> Self Assessment </a:t>
                      </a:r>
                      <a:endParaRPr lang="ar-BH" sz="2000" b="1" dirty="0">
                        <a:solidFill>
                          <a:schemeClr val="bg1"/>
                        </a:solidFill>
                        <a:latin typeface="Century Gothic" panose="020B0502020202020204" pitchFamily="34" charset="0"/>
                      </a:endParaRPr>
                    </a:p>
                  </a:txBody>
                  <a:tcPr anchor="ctr"/>
                </a:tc>
                <a:tc>
                  <a:txBody>
                    <a:bodyPr/>
                    <a:lstStyle/>
                    <a:p>
                      <a:pPr algn="ctr"/>
                      <a:r>
                        <a:rPr lang="en-US" sz="2000" dirty="0">
                          <a:latin typeface="Century Gothic" panose="020B0502020202020204" pitchFamily="34" charset="0"/>
                        </a:rPr>
                        <a:t>Mark </a:t>
                      </a:r>
                    </a:p>
                  </a:txBody>
                  <a:tcPr anchor="ctr"/>
                </a:tc>
                <a:tc>
                  <a:txBody>
                    <a:bodyPr/>
                    <a:lstStyle/>
                    <a:p>
                      <a:pPr algn="ctr" rtl="0"/>
                      <a:r>
                        <a:rPr lang="en-US" sz="2000" dirty="0">
                          <a:latin typeface="Century Gothic" panose="020B0502020202020204" pitchFamily="34" charset="0"/>
                        </a:rPr>
                        <a:t>My</a:t>
                      </a:r>
                      <a:r>
                        <a:rPr lang="en-US" sz="2000" baseline="0" dirty="0">
                          <a:latin typeface="Century Gothic" panose="020B0502020202020204" pitchFamily="34" charset="0"/>
                        </a:rPr>
                        <a:t> Score </a:t>
                      </a:r>
                      <a:endParaRPr lang="en-US" sz="2000" dirty="0">
                        <a:latin typeface="Century Gothic" panose="020B0502020202020204" pitchFamily="34" charset="0"/>
                      </a:endParaRPr>
                    </a:p>
                  </a:txBody>
                  <a:tcPr anchor="ctr"/>
                </a:tc>
                <a:extLst>
                  <a:ext uri="{0D108BD9-81ED-4DB2-BD59-A6C34878D82A}">
                    <a16:rowId xmlns:a16="http://schemas.microsoft.com/office/drawing/2014/main" val="724846854"/>
                  </a:ext>
                </a:extLst>
              </a:tr>
              <a:tr h="370840">
                <a:tc>
                  <a:txBody>
                    <a:bodyPr/>
                    <a:lstStyle/>
                    <a:p>
                      <a:pPr algn="l" rtl="0"/>
                      <a:r>
                        <a:rPr lang="en-US" sz="2000" dirty="0">
                          <a:latin typeface="Century Gothic" panose="020B0502020202020204" pitchFamily="34" charset="0"/>
                        </a:rPr>
                        <a:t>I</a:t>
                      </a:r>
                      <a:r>
                        <a:rPr lang="en-US" sz="2000" baseline="0" dirty="0">
                          <a:latin typeface="Century Gothic" panose="020B0502020202020204" pitchFamily="34" charset="0"/>
                        </a:rPr>
                        <a:t> write </a:t>
                      </a:r>
                      <a:r>
                        <a:rPr lang="en-US" sz="2000" b="1" baseline="0" dirty="0">
                          <a:effectLst>
                            <a:outerShdw blurRad="38100" dist="38100" dir="2700000" algn="tl">
                              <a:srgbClr val="000000">
                                <a:alpha val="43137"/>
                              </a:srgbClr>
                            </a:outerShdw>
                          </a:effectLst>
                          <a:latin typeface="Century Gothic" panose="020B0502020202020204" pitchFamily="34" charset="0"/>
                        </a:rPr>
                        <a:t>sentences asking about health </a:t>
                      </a:r>
                      <a:endParaRPr lang="en-US" sz="2000" b="1" dirty="0">
                        <a:effectLst>
                          <a:outerShdw blurRad="38100" dist="38100" dir="2700000" algn="tl">
                            <a:srgbClr val="000000">
                              <a:alpha val="43137"/>
                            </a:srgbClr>
                          </a:outerShdw>
                        </a:effectLst>
                        <a:latin typeface="Century Gothic" panose="020B0502020202020204" pitchFamily="34" charset="0"/>
                      </a:endParaRPr>
                    </a:p>
                  </a:txBody>
                  <a:tcPr/>
                </a:tc>
                <a:tc>
                  <a:txBody>
                    <a:bodyPr/>
                    <a:lstStyle/>
                    <a:p>
                      <a:pPr algn="ctr"/>
                      <a:r>
                        <a:rPr lang="en-US" sz="2000" b="1" dirty="0">
                          <a:latin typeface="Century Gothic" panose="020B0502020202020204" pitchFamily="34" charset="0"/>
                        </a:rPr>
                        <a:t>1.5</a:t>
                      </a:r>
                    </a:p>
                  </a:txBody>
                  <a:tcPr anchor="ctr"/>
                </a:tc>
                <a:tc>
                  <a:txBody>
                    <a:bodyPr/>
                    <a:lstStyle/>
                    <a:p>
                      <a:endParaRPr lang="en-US" sz="2000" dirty="0">
                        <a:latin typeface="Century Gothic" panose="020B0502020202020204" pitchFamily="34" charset="0"/>
                      </a:endParaRPr>
                    </a:p>
                  </a:txBody>
                  <a:tcPr/>
                </a:tc>
                <a:extLst>
                  <a:ext uri="{0D108BD9-81ED-4DB2-BD59-A6C34878D82A}">
                    <a16:rowId xmlns:a16="http://schemas.microsoft.com/office/drawing/2014/main" val="17126827"/>
                  </a:ext>
                </a:extLst>
              </a:tr>
              <a:tr h="370840">
                <a:tc>
                  <a:txBody>
                    <a:bodyPr/>
                    <a:lstStyle/>
                    <a:p>
                      <a:pPr algn="l" rtl="0"/>
                      <a:r>
                        <a:rPr lang="en-US" sz="2000" b="0" dirty="0">
                          <a:effectLst>
                            <a:outerShdw blurRad="38100" dist="38100" dir="2700000" algn="tl">
                              <a:srgbClr val="000000">
                                <a:alpha val="43137"/>
                              </a:srgbClr>
                            </a:outerShdw>
                          </a:effectLst>
                          <a:latin typeface="Century Gothic" panose="020B0502020202020204" pitchFamily="34" charset="0"/>
                        </a:rPr>
                        <a:t>I write </a:t>
                      </a:r>
                      <a:r>
                        <a:rPr lang="en-US" sz="2000" b="1" dirty="0">
                          <a:effectLst>
                            <a:outerShdw blurRad="38100" dist="38100" dir="2700000" algn="tl">
                              <a:srgbClr val="000000">
                                <a:alpha val="43137"/>
                              </a:srgbClr>
                            </a:outerShdw>
                          </a:effectLst>
                          <a:latin typeface="Century Gothic" panose="020B0502020202020204" pitchFamily="34" charset="0"/>
                        </a:rPr>
                        <a:t>sentences</a:t>
                      </a:r>
                      <a:r>
                        <a:rPr lang="en-US" sz="2000" b="1" baseline="0" dirty="0">
                          <a:effectLst>
                            <a:outerShdw blurRad="38100" dist="38100" dir="2700000" algn="tl">
                              <a:srgbClr val="000000">
                                <a:alpha val="43137"/>
                              </a:srgbClr>
                            </a:outerShdw>
                          </a:effectLst>
                          <a:latin typeface="Century Gothic" panose="020B0502020202020204" pitchFamily="34" charset="0"/>
                        </a:rPr>
                        <a:t> describing health problems </a:t>
                      </a:r>
                      <a:r>
                        <a:rPr lang="en-US" sz="2000" b="1" dirty="0">
                          <a:effectLst>
                            <a:outerShdw blurRad="38100" dist="38100" dir="2700000" algn="tl">
                              <a:srgbClr val="000000">
                                <a:alpha val="43137"/>
                              </a:srgbClr>
                            </a:outerShdw>
                          </a:effectLst>
                          <a:latin typeface="Century Gothic" panose="020B0502020202020204" pitchFamily="34" charset="0"/>
                        </a:rPr>
                        <a:t> </a:t>
                      </a:r>
                    </a:p>
                  </a:txBody>
                  <a:tcPr/>
                </a:tc>
                <a:tc>
                  <a:txBody>
                    <a:bodyPr/>
                    <a:lstStyle/>
                    <a:p>
                      <a:pPr algn="ctr"/>
                      <a:r>
                        <a:rPr lang="en-US" sz="2000" b="1" dirty="0">
                          <a:latin typeface="Century Gothic" panose="020B0502020202020204" pitchFamily="34" charset="0"/>
                        </a:rPr>
                        <a:t>1.5</a:t>
                      </a:r>
                    </a:p>
                  </a:txBody>
                  <a:tcPr anchor="ctr"/>
                </a:tc>
                <a:tc>
                  <a:txBody>
                    <a:bodyPr/>
                    <a:lstStyle/>
                    <a:p>
                      <a:endParaRPr lang="en-US" sz="2000" dirty="0">
                        <a:latin typeface="Century Gothic" panose="020B0502020202020204" pitchFamily="34" charset="0"/>
                      </a:endParaRPr>
                    </a:p>
                  </a:txBody>
                  <a:tcPr/>
                </a:tc>
                <a:extLst>
                  <a:ext uri="{0D108BD9-81ED-4DB2-BD59-A6C34878D82A}">
                    <a16:rowId xmlns:a16="http://schemas.microsoft.com/office/drawing/2014/main" val="312196258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latin typeface="Century Gothic" panose="020B0502020202020204" pitchFamily="34" charset="0"/>
                        </a:rPr>
                        <a:t>I</a:t>
                      </a:r>
                      <a:r>
                        <a:rPr lang="en-US" sz="2000" baseline="0" dirty="0">
                          <a:latin typeface="Century Gothic" panose="020B0502020202020204" pitchFamily="34" charset="0"/>
                        </a:rPr>
                        <a:t> write </a:t>
                      </a:r>
                      <a:r>
                        <a:rPr lang="en-US" sz="2000" b="1" baseline="0" dirty="0">
                          <a:effectLst>
                            <a:outerShdw blurRad="38100" dist="38100" dir="2700000" algn="tl">
                              <a:srgbClr val="000000">
                                <a:alpha val="43137"/>
                              </a:srgbClr>
                            </a:outerShdw>
                          </a:effectLst>
                          <a:latin typeface="Century Gothic" panose="020B0502020202020204" pitchFamily="34" charset="0"/>
                        </a:rPr>
                        <a:t>sentences expressing sympathy</a:t>
                      </a:r>
                      <a:endParaRPr lang="en-US" sz="2000" b="1" dirty="0">
                        <a:effectLst>
                          <a:outerShdw blurRad="38100" dist="38100" dir="2700000" algn="tl">
                            <a:srgbClr val="000000">
                              <a:alpha val="43137"/>
                            </a:srgbClr>
                          </a:outerShdw>
                        </a:effectLst>
                        <a:latin typeface="Century Gothic" panose="020B0502020202020204" pitchFamily="34" charset="0"/>
                      </a:endParaRPr>
                    </a:p>
                  </a:txBody>
                  <a:tcPr/>
                </a:tc>
                <a:tc>
                  <a:txBody>
                    <a:bodyPr/>
                    <a:lstStyle/>
                    <a:p>
                      <a:pPr algn="ctr"/>
                      <a:r>
                        <a:rPr lang="en-US" sz="2000" b="1" dirty="0">
                          <a:latin typeface="Century Gothic" panose="020B0502020202020204" pitchFamily="34" charset="0"/>
                        </a:rPr>
                        <a:t>1.5</a:t>
                      </a:r>
                    </a:p>
                  </a:txBody>
                  <a:tcPr anchor="ctr"/>
                </a:tc>
                <a:tc>
                  <a:txBody>
                    <a:bodyPr/>
                    <a:lstStyle/>
                    <a:p>
                      <a:endParaRPr lang="en-US" sz="2000" dirty="0">
                        <a:latin typeface="Century Gothic" panose="020B0502020202020204" pitchFamily="34" charset="0"/>
                      </a:endParaRPr>
                    </a:p>
                  </a:txBody>
                  <a:tcPr/>
                </a:tc>
                <a:extLst>
                  <a:ext uri="{0D108BD9-81ED-4DB2-BD59-A6C34878D82A}">
                    <a16:rowId xmlns:a16="http://schemas.microsoft.com/office/drawing/2014/main" val="372808450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latin typeface="Century Gothic" panose="020B0502020202020204" pitchFamily="34" charset="0"/>
                        </a:rPr>
                        <a:t>I</a:t>
                      </a:r>
                      <a:r>
                        <a:rPr lang="en-US" sz="2000" baseline="0" dirty="0">
                          <a:latin typeface="Century Gothic" panose="020B0502020202020204" pitchFamily="34" charset="0"/>
                        </a:rPr>
                        <a:t> write </a:t>
                      </a:r>
                      <a:r>
                        <a:rPr lang="en-US" sz="2000" b="1" baseline="0" dirty="0">
                          <a:effectLst>
                            <a:outerShdw blurRad="38100" dist="38100" dir="2700000" algn="tl">
                              <a:srgbClr val="000000">
                                <a:alpha val="43137"/>
                              </a:srgbClr>
                            </a:outerShdw>
                          </a:effectLst>
                          <a:latin typeface="Century Gothic" panose="020B0502020202020204" pitchFamily="34" charset="0"/>
                        </a:rPr>
                        <a:t>sentences giving advice</a:t>
                      </a:r>
                      <a:endParaRPr lang="en-US" sz="2000" b="1" dirty="0">
                        <a:effectLst>
                          <a:outerShdw blurRad="38100" dist="38100" dir="2700000" algn="tl">
                            <a:srgbClr val="000000">
                              <a:alpha val="43137"/>
                            </a:srgbClr>
                          </a:outerShdw>
                        </a:effectLst>
                        <a:latin typeface="Century Gothic" panose="020B0502020202020204" pitchFamily="34" charset="0"/>
                      </a:endParaRPr>
                    </a:p>
                  </a:txBody>
                  <a:tcPr/>
                </a:tc>
                <a:tc>
                  <a:txBody>
                    <a:bodyPr/>
                    <a:lstStyle/>
                    <a:p>
                      <a:pPr algn="ctr"/>
                      <a:r>
                        <a:rPr lang="en-US" sz="2000" b="1" dirty="0">
                          <a:latin typeface="Century Gothic" panose="020B0502020202020204" pitchFamily="34" charset="0"/>
                        </a:rPr>
                        <a:t>1.5</a:t>
                      </a:r>
                    </a:p>
                  </a:txBody>
                  <a:tcPr anchor="ctr"/>
                </a:tc>
                <a:tc>
                  <a:txBody>
                    <a:bodyPr/>
                    <a:lstStyle/>
                    <a:p>
                      <a:endParaRPr lang="en-US" sz="2000" dirty="0">
                        <a:latin typeface="Century Gothic" panose="020B0502020202020204" pitchFamily="34" charset="0"/>
                      </a:endParaRPr>
                    </a:p>
                  </a:txBody>
                  <a:tcPr/>
                </a:tc>
                <a:extLst>
                  <a:ext uri="{0D108BD9-81ED-4DB2-BD59-A6C34878D82A}">
                    <a16:rowId xmlns:a16="http://schemas.microsoft.com/office/drawing/2014/main" val="3538918357"/>
                  </a:ext>
                </a:extLst>
              </a:tr>
              <a:tr h="370840">
                <a:tc>
                  <a:txBody>
                    <a:bodyPr/>
                    <a:lstStyle/>
                    <a:p>
                      <a:pPr algn="l" rtl="0"/>
                      <a:r>
                        <a:rPr lang="en-US" sz="2000" dirty="0">
                          <a:latin typeface="Century Gothic" panose="020B0502020202020204" pitchFamily="34" charset="0"/>
                        </a:rPr>
                        <a:t>I use</a:t>
                      </a:r>
                      <a:r>
                        <a:rPr lang="en-US" sz="2000" baseline="0" dirty="0">
                          <a:latin typeface="Century Gothic" panose="020B0502020202020204" pitchFamily="34" charset="0"/>
                        </a:rPr>
                        <a:t> correct </a:t>
                      </a:r>
                      <a:r>
                        <a:rPr lang="en-US" sz="2000" b="1" baseline="0" dirty="0">
                          <a:effectLst>
                            <a:outerShdw blurRad="38100" dist="38100" dir="2700000" algn="tl">
                              <a:srgbClr val="000000">
                                <a:alpha val="43137"/>
                              </a:srgbClr>
                            </a:outerShdw>
                          </a:effectLst>
                          <a:latin typeface="Century Gothic" panose="020B0502020202020204" pitchFamily="34" charset="0"/>
                        </a:rPr>
                        <a:t>spelling and grammar</a:t>
                      </a:r>
                      <a:endParaRPr lang="en-US" sz="2000" b="1" dirty="0">
                        <a:effectLst>
                          <a:outerShdw blurRad="38100" dist="38100" dir="2700000" algn="tl">
                            <a:srgbClr val="000000">
                              <a:alpha val="43137"/>
                            </a:srgbClr>
                          </a:outerShdw>
                        </a:effectLst>
                        <a:latin typeface="Century Gothic" panose="020B0502020202020204" pitchFamily="34" charset="0"/>
                      </a:endParaRPr>
                    </a:p>
                  </a:txBody>
                  <a:tcPr/>
                </a:tc>
                <a:tc>
                  <a:txBody>
                    <a:bodyPr/>
                    <a:lstStyle/>
                    <a:p>
                      <a:pPr algn="ctr"/>
                      <a:r>
                        <a:rPr lang="en-US" sz="2000" b="1" dirty="0">
                          <a:latin typeface="Century Gothic" panose="020B0502020202020204" pitchFamily="34" charset="0"/>
                        </a:rPr>
                        <a:t>2</a:t>
                      </a:r>
                    </a:p>
                  </a:txBody>
                  <a:tcPr anchor="ctr"/>
                </a:tc>
                <a:tc>
                  <a:txBody>
                    <a:bodyPr/>
                    <a:lstStyle/>
                    <a:p>
                      <a:endParaRPr lang="en-US" sz="2000" dirty="0">
                        <a:latin typeface="Century Gothic" panose="020B0502020202020204" pitchFamily="34" charset="0"/>
                      </a:endParaRPr>
                    </a:p>
                  </a:txBody>
                  <a:tcPr/>
                </a:tc>
                <a:extLst>
                  <a:ext uri="{0D108BD9-81ED-4DB2-BD59-A6C34878D82A}">
                    <a16:rowId xmlns:a16="http://schemas.microsoft.com/office/drawing/2014/main" val="2369150805"/>
                  </a:ext>
                </a:extLst>
              </a:tr>
              <a:tr h="370840">
                <a:tc>
                  <a:txBody>
                    <a:bodyPr/>
                    <a:lstStyle/>
                    <a:p>
                      <a:pPr algn="l" rtl="0"/>
                      <a:r>
                        <a:rPr lang="en-US" sz="2000" dirty="0">
                          <a:latin typeface="Century Gothic" panose="020B0502020202020204" pitchFamily="34" charset="0"/>
                        </a:rPr>
                        <a:t>I use correct </a:t>
                      </a:r>
                      <a:r>
                        <a:rPr lang="en-US" sz="2000" b="1" dirty="0">
                          <a:effectLst>
                            <a:outerShdw blurRad="38100" dist="38100" dir="2700000" algn="tl">
                              <a:srgbClr val="000000">
                                <a:alpha val="43137"/>
                              </a:srgbClr>
                            </a:outerShdw>
                          </a:effectLst>
                          <a:latin typeface="Century Gothic" panose="020B0502020202020204" pitchFamily="34" charset="0"/>
                        </a:rPr>
                        <a:t>punctuation</a:t>
                      </a:r>
                      <a:r>
                        <a:rPr lang="en-US" sz="2000" b="1" baseline="0" dirty="0">
                          <a:effectLst>
                            <a:outerShdw blurRad="38100" dist="38100" dir="2700000" algn="tl">
                              <a:srgbClr val="000000">
                                <a:alpha val="43137"/>
                              </a:srgbClr>
                            </a:outerShdw>
                          </a:effectLst>
                          <a:latin typeface="Century Gothic" panose="020B0502020202020204" pitchFamily="34" charset="0"/>
                        </a:rPr>
                        <a:t> marks</a:t>
                      </a:r>
                      <a:endParaRPr lang="en-US" sz="2000" b="1" dirty="0">
                        <a:effectLst>
                          <a:outerShdw blurRad="38100" dist="38100" dir="2700000" algn="tl">
                            <a:srgbClr val="000000">
                              <a:alpha val="43137"/>
                            </a:srgbClr>
                          </a:outerShdw>
                        </a:effectLst>
                        <a:latin typeface="Century Gothic" panose="020B0502020202020204" pitchFamily="34" charset="0"/>
                      </a:endParaRPr>
                    </a:p>
                  </a:txBody>
                  <a:tcPr/>
                </a:tc>
                <a:tc>
                  <a:txBody>
                    <a:bodyPr/>
                    <a:lstStyle/>
                    <a:p>
                      <a:pPr algn="ctr"/>
                      <a:r>
                        <a:rPr lang="en-US" sz="2000" b="1" dirty="0">
                          <a:latin typeface="Century Gothic" panose="020B0502020202020204" pitchFamily="34" charset="0"/>
                        </a:rPr>
                        <a:t>2</a:t>
                      </a:r>
                    </a:p>
                  </a:txBody>
                  <a:tcPr anchor="ctr"/>
                </a:tc>
                <a:tc>
                  <a:txBody>
                    <a:bodyPr/>
                    <a:lstStyle/>
                    <a:p>
                      <a:endParaRPr lang="en-US" sz="2000" dirty="0">
                        <a:latin typeface="Century Gothic" panose="020B0502020202020204" pitchFamily="34" charset="0"/>
                      </a:endParaRPr>
                    </a:p>
                  </a:txBody>
                  <a:tcPr/>
                </a:tc>
                <a:extLst>
                  <a:ext uri="{0D108BD9-81ED-4DB2-BD59-A6C34878D82A}">
                    <a16:rowId xmlns:a16="http://schemas.microsoft.com/office/drawing/2014/main" val="3581893885"/>
                  </a:ext>
                </a:extLst>
              </a:tr>
            </a:tbl>
          </a:graphicData>
        </a:graphic>
      </p:graphicFrame>
      <p:sp>
        <p:nvSpPr>
          <p:cNvPr id="7" name="Rectangle 6"/>
          <p:cNvSpPr/>
          <p:nvPr/>
        </p:nvSpPr>
        <p:spPr>
          <a:xfrm>
            <a:off x="2407066" y="1257388"/>
            <a:ext cx="6614311" cy="461665"/>
          </a:xfrm>
          <a:prstGeom prst="rect">
            <a:avLst/>
          </a:prstGeom>
          <a:solidFill>
            <a:schemeClr val="accent2">
              <a:lumMod val="20000"/>
              <a:lumOff val="80000"/>
            </a:schemeClr>
          </a:solidFill>
          <a:ln w="28575">
            <a:solidFill>
              <a:schemeClr val="accent1">
                <a:lumMod val="50000"/>
              </a:schemeClr>
            </a:solidFill>
          </a:ln>
        </p:spPr>
        <p:txBody>
          <a:bodyPr wrap="none">
            <a:spAutoFit/>
          </a:bodyPr>
          <a:lstStyle/>
          <a:p>
            <a:r>
              <a:rPr lang="en-US" sz="2400" b="1" dirty="0">
                <a:latin typeface="Century Gothic" panose="020B0502020202090204" pitchFamily="34" charset="0"/>
              </a:rPr>
              <a:t>headache/ earache/ leg pain/ sore throat </a:t>
            </a:r>
            <a:endParaRPr lang="en-US" sz="2400" b="1" dirty="0">
              <a:effectLst>
                <a:outerShdw blurRad="38100" dist="38100" dir="2700000" algn="tl">
                  <a:srgbClr val="000000">
                    <a:alpha val="43137"/>
                  </a:srgbClr>
                </a:outerShdw>
              </a:effectLst>
              <a:latin typeface="Century Gothic" panose="020B0502020202090204" pitchFamily="34" charset="0"/>
            </a:endParaRPr>
          </a:p>
        </p:txBody>
      </p:sp>
      <p:sp>
        <p:nvSpPr>
          <p:cNvPr id="26" name="Rectangle 25"/>
          <p:cNvSpPr/>
          <p:nvPr/>
        </p:nvSpPr>
        <p:spPr>
          <a:xfrm>
            <a:off x="3303146" y="2123168"/>
            <a:ext cx="4980851" cy="461665"/>
          </a:xfrm>
          <a:prstGeom prst="rect">
            <a:avLst/>
          </a:prstGeom>
          <a:solidFill>
            <a:schemeClr val="accent1">
              <a:lumMod val="20000"/>
              <a:lumOff val="80000"/>
            </a:schemeClr>
          </a:solidFill>
          <a:ln w="28575">
            <a:solidFill>
              <a:schemeClr val="accent1">
                <a:lumMod val="50000"/>
              </a:schemeClr>
            </a:solidFill>
          </a:ln>
        </p:spPr>
        <p:txBody>
          <a:bodyPr wrap="none">
            <a:spAutoFit/>
          </a:bodyPr>
          <a:lstStyle/>
          <a:p>
            <a:r>
              <a:rPr lang="en-US" sz="2400" b="1" dirty="0">
                <a:latin typeface="Century Gothic" panose="020B0502020202090204" pitchFamily="34" charset="0"/>
              </a:rPr>
              <a:t>rest/ painkiller/ hot bath/ doctor</a:t>
            </a:r>
            <a:endParaRPr lang="en-US" sz="2400" b="1" dirty="0">
              <a:effectLst>
                <a:outerShdw blurRad="38100" dist="38100" dir="2700000" algn="tl">
                  <a:srgbClr val="000000">
                    <a:alpha val="43137"/>
                  </a:srgbClr>
                </a:outerShdw>
              </a:effectLst>
              <a:latin typeface="Century Gothic" panose="020B0502020202090204" pitchFamily="34" charset="0"/>
            </a:endParaRPr>
          </a:p>
        </p:txBody>
      </p:sp>
    </p:spTree>
    <p:extLst>
      <p:ext uri="{BB962C8B-B14F-4D97-AF65-F5344CB8AC3E}">
        <p14:creationId xmlns:p14="http://schemas.microsoft.com/office/powerpoint/2010/main" val="2566201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0" y="0"/>
            <a:ext cx="12191999" cy="500965"/>
          </a:xfrm>
          <a:solidFill>
            <a:schemeClr val="accent5">
              <a:lumMod val="40000"/>
              <a:lumOff val="60000"/>
            </a:schemeClr>
          </a:solidFill>
        </p:spPr>
        <p:txBody>
          <a:bodyPr>
            <a:noAutofit/>
          </a:bodyPr>
          <a:lstStyle/>
          <a:p>
            <a:pPr algn="ctr" rtl="0"/>
            <a:r>
              <a:rPr lang="en-US" sz="2800" b="1" dirty="0">
                <a:solidFill>
                  <a:schemeClr val="bg2">
                    <a:lumMod val="10000"/>
                  </a:schemeClr>
                </a:solidFill>
                <a:latin typeface="Century Gothic" panose="020B0502020202020204" pitchFamily="34" charset="0"/>
              </a:rPr>
              <a:t>A suggested answer </a:t>
            </a:r>
            <a:endParaRPr lang="en-US" sz="3600" b="1" dirty="0">
              <a:solidFill>
                <a:schemeClr val="bg2">
                  <a:lumMod val="10000"/>
                </a:schemeClr>
              </a:solidFill>
              <a:latin typeface="Century Gothic" panose="020B0502020202020204" pitchFamily="34" charset="0"/>
            </a:endParaRPr>
          </a:p>
        </p:txBody>
      </p:sp>
      <p:sp>
        <p:nvSpPr>
          <p:cNvPr id="2" name="Oval Callout 1"/>
          <p:cNvSpPr/>
          <p:nvPr/>
        </p:nvSpPr>
        <p:spPr>
          <a:xfrm>
            <a:off x="1597122" y="905480"/>
            <a:ext cx="2790181" cy="2486526"/>
          </a:xfrm>
          <a:prstGeom prst="wedgeEllipseCallout">
            <a:avLst>
              <a:gd name="adj1" fmla="val 13735"/>
              <a:gd name="adj2" fmla="val 64515"/>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lumMod val="95000"/>
                    <a:lumOff val="5000"/>
                  </a:schemeClr>
                </a:solidFill>
                <a:latin typeface="Century Gothic" panose="020B0502020202090204" pitchFamily="34" charset="0"/>
              </a:rPr>
              <a:t>You don’t look well. What’s wrong</a:t>
            </a:r>
            <a:r>
              <a:rPr lang="en-US" sz="2000" b="1" dirty="0">
                <a:solidFill>
                  <a:schemeClr val="tx1">
                    <a:lumMod val="95000"/>
                    <a:lumOff val="5000"/>
                  </a:schemeClr>
                </a:solidFill>
                <a:latin typeface="Century Gothic" panose="020B0502020202090204" pitchFamily="34" charset="0"/>
              </a:rPr>
              <a:t>?</a:t>
            </a:r>
          </a:p>
        </p:txBody>
      </p:sp>
      <p:sp>
        <p:nvSpPr>
          <p:cNvPr id="8" name="Oval Callout 7"/>
          <p:cNvSpPr/>
          <p:nvPr/>
        </p:nvSpPr>
        <p:spPr>
          <a:xfrm>
            <a:off x="4961211" y="905480"/>
            <a:ext cx="2548117" cy="2486526"/>
          </a:xfrm>
          <a:prstGeom prst="wedgeEllipseCallout">
            <a:avLst>
              <a:gd name="adj1" fmla="val -19850"/>
              <a:gd name="adj2" fmla="val 64516"/>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entury Gothic" panose="020B0502020202090204" pitchFamily="34" charset="0"/>
              </a:rPr>
              <a:t>My back really hurts.</a:t>
            </a:r>
          </a:p>
        </p:txBody>
      </p:sp>
      <p:sp>
        <p:nvSpPr>
          <p:cNvPr id="10" name="Oval Callout 9"/>
          <p:cNvSpPr/>
          <p:nvPr/>
        </p:nvSpPr>
        <p:spPr>
          <a:xfrm>
            <a:off x="8480849" y="905480"/>
            <a:ext cx="2334127" cy="2486526"/>
          </a:xfrm>
          <a:prstGeom prst="wedgeEllipseCallout">
            <a:avLst>
              <a:gd name="adj1" fmla="val -38006"/>
              <a:gd name="adj2" fmla="val 65019"/>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lumMod val="95000"/>
                    <a:lumOff val="5000"/>
                  </a:schemeClr>
                </a:solidFill>
                <a:latin typeface="Century Gothic" panose="020B0502020202090204" pitchFamily="34" charset="0"/>
              </a:rPr>
              <a:t>That’s terrible.</a:t>
            </a:r>
          </a:p>
          <a:p>
            <a:pPr algn="ctr"/>
            <a:r>
              <a:rPr lang="en-US" sz="2400" b="1" dirty="0">
                <a:solidFill>
                  <a:schemeClr val="tx1">
                    <a:lumMod val="95000"/>
                    <a:lumOff val="5000"/>
                  </a:schemeClr>
                </a:solidFill>
                <a:latin typeface="Century Gothic" panose="020B0502020202090204" pitchFamily="34" charset="0"/>
              </a:rPr>
              <a:t>You should </a:t>
            </a:r>
          </a:p>
          <a:p>
            <a:pPr algn="ctr"/>
            <a:r>
              <a:rPr lang="en-US" sz="2400" b="1" dirty="0">
                <a:solidFill>
                  <a:schemeClr val="tx1">
                    <a:lumMod val="95000"/>
                    <a:lumOff val="5000"/>
                  </a:schemeClr>
                </a:solidFill>
                <a:latin typeface="Century Gothic" panose="020B0502020202090204" pitchFamily="34" charset="0"/>
              </a:rPr>
              <a:t>rest.  </a:t>
            </a:r>
          </a:p>
        </p:txBody>
      </p:sp>
      <p:sp>
        <p:nvSpPr>
          <p:cNvPr id="4" name="Rectangle 3"/>
          <p:cNvSpPr/>
          <p:nvPr/>
        </p:nvSpPr>
        <p:spPr>
          <a:xfrm>
            <a:off x="1597123" y="4315326"/>
            <a:ext cx="9217853" cy="169798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accent1"/>
                </a:solidFill>
                <a:latin typeface="Century Gothic" panose="020B0502020202090204" pitchFamily="34" charset="0"/>
              </a:rPr>
              <a:t>A: Are you alright</a:t>
            </a:r>
            <a:r>
              <a:rPr lang="en-US" sz="2400" b="1" dirty="0">
                <a:solidFill>
                  <a:schemeClr val="accent1"/>
                </a:solidFill>
              </a:rPr>
              <a:t>?</a:t>
            </a:r>
          </a:p>
          <a:p>
            <a:r>
              <a:rPr lang="en-US" sz="2400" b="1" dirty="0">
                <a:solidFill>
                  <a:srgbClr val="FF0000"/>
                </a:solidFill>
                <a:latin typeface="Century Gothic" panose="020B0502020202090204" pitchFamily="34" charset="0"/>
              </a:rPr>
              <a:t>B: I’ve got a sore throat.</a:t>
            </a:r>
          </a:p>
          <a:p>
            <a:r>
              <a:rPr lang="en-US" sz="2400" b="1" dirty="0">
                <a:solidFill>
                  <a:schemeClr val="accent1"/>
                </a:solidFill>
                <a:latin typeface="Century Gothic" panose="020B0502020202090204" pitchFamily="34" charset="0"/>
              </a:rPr>
              <a:t>A: Oh, that’s awful. If I were in your place, I’d see a doctor</a:t>
            </a:r>
            <a:r>
              <a:rPr lang="en-US" b="1" dirty="0">
                <a:solidFill>
                  <a:schemeClr val="accent1"/>
                </a:solidFill>
              </a:rPr>
              <a:t>.  </a:t>
            </a:r>
          </a:p>
        </p:txBody>
      </p:sp>
      <p:sp>
        <p:nvSpPr>
          <p:cNvPr id="11" name="Footer Placeholder 2">
            <a:extLst>
              <a:ext uri="{FF2B5EF4-FFF2-40B4-BE49-F238E27FC236}">
                <a16:creationId xmlns:a16="http://schemas.microsoft.com/office/drawing/2014/main" id="{935E27A2-549D-4175-BFAE-2FCD71E311D6}"/>
              </a:ext>
            </a:extLst>
          </p:cNvPr>
          <p:cNvSpPr>
            <a:spLocks noGrp="1"/>
          </p:cNvSpPr>
          <p:nvPr>
            <p:ph type="ftr" sz="quarter" idx="11"/>
          </p:nvPr>
        </p:nvSpPr>
        <p:spPr bwMode="auto">
          <a:xfrm>
            <a:off x="419891" y="6348364"/>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Education- Second Semester -2020-2021                                    				                         English- 3</a:t>
            </a:r>
            <a:r>
              <a:rPr lang="en-US" baseline="30000" dirty="0">
                <a:solidFill>
                  <a:schemeClr val="tx1"/>
                </a:solidFill>
              </a:rPr>
              <a:t>rd</a:t>
            </a:r>
            <a:r>
              <a:rPr lang="en-US" dirty="0">
                <a:solidFill>
                  <a:schemeClr val="tx1"/>
                </a:solidFill>
              </a:rPr>
              <a:t>  Inter- 8d.Express yourself!</a:t>
            </a:r>
          </a:p>
        </p:txBody>
      </p:sp>
    </p:spTree>
    <p:extLst>
      <p:ext uri="{BB962C8B-B14F-4D97-AF65-F5344CB8AC3E}">
        <p14:creationId xmlns:p14="http://schemas.microsoft.com/office/powerpoint/2010/main" val="3463999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2" descr="Image result for check image"/>
          <p:cNvSpPr>
            <a:spLocks noChangeAspect="1" noChangeArrowheads="1"/>
          </p:cNvSpPr>
          <p:nvPr/>
        </p:nvSpPr>
        <p:spPr bwMode="auto">
          <a:xfrm>
            <a:off x="1587500" y="-136525"/>
            <a:ext cx="116205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ar-BH" altLang="ar-BH" sz="1800"/>
          </a:p>
        </p:txBody>
      </p:sp>
      <p:sp>
        <p:nvSpPr>
          <p:cNvPr id="52227" name="Title 1"/>
          <p:cNvSpPr txBox="1">
            <a:spLocks/>
          </p:cNvSpPr>
          <p:nvPr/>
        </p:nvSpPr>
        <p:spPr bwMode="auto">
          <a:xfrm>
            <a:off x="2201863" y="2270125"/>
            <a:ext cx="74993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ar-BH" sz="6000" b="1" dirty="0">
                <a:solidFill>
                  <a:schemeClr val="accent5">
                    <a:lumMod val="75000"/>
                  </a:schemeClr>
                </a:solidFill>
                <a:latin typeface="Century Gothic" panose="020B0502020202020204" pitchFamily="34" charset="0"/>
              </a:rPr>
              <a:t>End of the lesson</a:t>
            </a:r>
          </a:p>
        </p:txBody>
      </p:sp>
      <p:sp>
        <p:nvSpPr>
          <p:cNvPr id="52228" name="Title 1"/>
          <p:cNvSpPr txBox="1">
            <a:spLocks/>
          </p:cNvSpPr>
          <p:nvPr/>
        </p:nvSpPr>
        <p:spPr bwMode="auto">
          <a:xfrm>
            <a:off x="2214563" y="3616325"/>
            <a:ext cx="74993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ar-BH" sz="6000" b="1" dirty="0">
                <a:solidFill>
                  <a:schemeClr val="accent5">
                    <a:lumMod val="75000"/>
                  </a:schemeClr>
                </a:solidFill>
                <a:latin typeface="Century Gothic" panose="020B0502020202020204" pitchFamily="34" charset="0"/>
              </a:rPr>
              <a:t>Thank You</a:t>
            </a:r>
          </a:p>
        </p:txBody>
      </p:sp>
      <p:sp>
        <p:nvSpPr>
          <p:cNvPr id="6" name="Footer Placeholder 2">
            <a:extLst>
              <a:ext uri="{FF2B5EF4-FFF2-40B4-BE49-F238E27FC236}">
                <a16:creationId xmlns:a16="http://schemas.microsoft.com/office/drawing/2014/main" id="{8CDB0AD2-F10E-46FA-92F5-0E8509D88905}"/>
              </a:ext>
            </a:extLst>
          </p:cNvPr>
          <p:cNvSpPr>
            <a:spLocks noGrp="1"/>
          </p:cNvSpPr>
          <p:nvPr>
            <p:ph type="ftr" sz="quarter" idx="11"/>
          </p:nvPr>
        </p:nvSpPr>
        <p:spPr bwMode="auto">
          <a:xfrm>
            <a:off x="419891" y="6348364"/>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Education- Second Semester -2020-2021                                    				                         English- 3</a:t>
            </a:r>
            <a:r>
              <a:rPr lang="en-US" baseline="30000" dirty="0">
                <a:solidFill>
                  <a:schemeClr val="tx1"/>
                </a:solidFill>
              </a:rPr>
              <a:t>rd</a:t>
            </a:r>
            <a:r>
              <a:rPr lang="en-US" dirty="0">
                <a:solidFill>
                  <a:schemeClr val="tx1"/>
                </a:solidFill>
              </a:rPr>
              <a:t>  Inter- 8d.Express yourself!</a:t>
            </a:r>
          </a:p>
        </p:txBody>
      </p:sp>
    </p:spTree>
    <p:extLst>
      <p:ext uri="{BB962C8B-B14F-4D97-AF65-F5344CB8AC3E}">
        <p14:creationId xmlns:p14="http://schemas.microsoft.com/office/powerpoint/2010/main" val="2802263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2"/>
          <p:cNvSpPr>
            <a:spLocks noGrp="1"/>
          </p:cNvSpPr>
          <p:nvPr>
            <p:ph type="ftr" sz="quarter" idx="11"/>
          </p:nvPr>
        </p:nvSpPr>
        <p:spPr bwMode="auto">
          <a:xfrm>
            <a:off x="419891" y="6348364"/>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Education- Second Semester -2020-2021                                    				                                 English- 3</a:t>
            </a:r>
            <a:r>
              <a:rPr lang="en-US" baseline="30000" dirty="0">
                <a:solidFill>
                  <a:schemeClr val="tx1"/>
                </a:solidFill>
              </a:rPr>
              <a:t>rd</a:t>
            </a:r>
            <a:r>
              <a:rPr lang="en-US" dirty="0">
                <a:solidFill>
                  <a:schemeClr val="tx1"/>
                </a:solidFill>
              </a:rPr>
              <a:t>  Inter- 8d.Express yourself!</a:t>
            </a:r>
          </a:p>
        </p:txBody>
      </p:sp>
      <p:pic>
        <p:nvPicPr>
          <p:cNvPr id="4" name="Picture 3" descr="&lt;strong&gt;Under&lt;/strong&gt;-&lt;strong&gt;Sea&lt;/strong&gt; Wonderland - Panama &lt;strong&gt;Diving&lt;/strong&gt; | Explore Panama'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473" y="1680064"/>
            <a:ext cx="4528457" cy="2913303"/>
          </a:xfrm>
          <a:prstGeom prst="rect">
            <a:avLst/>
          </a:prstGeom>
        </p:spPr>
      </p:pic>
      <p:pic>
        <p:nvPicPr>
          <p:cNvPr id="5" name="Picture 4" descr="Royalty-Free photo: Person &lt;strong&gt;diving&lt;/strong&gt; &lt;strong&gt;under&lt;/strong&gt; the water | PickPi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396" y="1680063"/>
            <a:ext cx="4897675" cy="2913303"/>
          </a:xfrm>
          <a:prstGeom prst="rect">
            <a:avLst/>
          </a:prstGeom>
        </p:spPr>
      </p:pic>
      <p:sp>
        <p:nvSpPr>
          <p:cNvPr id="6" name="Text Placeholder 2"/>
          <p:cNvSpPr txBox="1">
            <a:spLocks/>
          </p:cNvSpPr>
          <p:nvPr/>
        </p:nvSpPr>
        <p:spPr>
          <a:xfrm>
            <a:off x="0" y="0"/>
            <a:ext cx="12191999" cy="500965"/>
          </a:xfrm>
          <a:prstGeom prst="rect">
            <a:avLst/>
          </a:prstGeom>
          <a:solidFill>
            <a:schemeClr val="accent1">
              <a:lumMod val="40000"/>
              <a:lumOff val="60000"/>
            </a:schemeClr>
          </a:solidFill>
        </p:spPr>
        <p:txBody>
          <a:bodyPr vert="horz" lIns="91440" tIns="45720" rIns="91440" bIns="45720" rtlCol="0">
            <a:noAutofit/>
          </a:bodyPr>
          <a:lstStyle>
            <a:lvl1pPr marL="0" indent="0" algn="r" defTabSz="914400" rtl="1"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r" defTabSz="914400" rtl="1"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r" defTabSz="914400" rtl="1"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rtl="0"/>
            <a:r>
              <a:rPr lang="en-US" sz="2800" b="1" dirty="0">
                <a:solidFill>
                  <a:schemeClr val="bg2">
                    <a:lumMod val="10000"/>
                  </a:schemeClr>
                </a:solidFill>
                <a:latin typeface="Century Gothic" panose="020B0502020202020204" pitchFamily="34" charset="0"/>
              </a:rPr>
              <a:t>Getting started!</a:t>
            </a:r>
            <a:endParaRPr lang="en-US" sz="3600" b="1" dirty="0">
              <a:solidFill>
                <a:schemeClr val="bg2">
                  <a:lumMod val="10000"/>
                </a:schemeClr>
              </a:solidFill>
              <a:latin typeface="Century Gothic" panose="020B0502020202020204" pitchFamily="34" charset="0"/>
            </a:endParaRPr>
          </a:p>
        </p:txBody>
      </p:sp>
      <p:sp>
        <p:nvSpPr>
          <p:cNvPr id="7" name="Text Placeholder 2"/>
          <p:cNvSpPr txBox="1">
            <a:spLocks/>
          </p:cNvSpPr>
          <p:nvPr/>
        </p:nvSpPr>
        <p:spPr>
          <a:xfrm>
            <a:off x="-22228" y="587798"/>
            <a:ext cx="12192000" cy="500965"/>
          </a:xfrm>
          <a:prstGeom prst="rect">
            <a:avLst/>
          </a:prstGeom>
        </p:spPr>
        <p:txBody>
          <a:bodyPr vert="horz" lIns="91440" tIns="45720" rIns="91440" bIns="45720" rtlCol="0">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b="1" dirty="0">
                <a:solidFill>
                  <a:schemeClr val="bg2">
                    <a:lumMod val="10000"/>
                  </a:schemeClr>
                </a:solidFill>
                <a:latin typeface="Century Gothic" panose="020B0502020202020204" pitchFamily="34" charset="0"/>
              </a:rPr>
              <a:t>Look at </a:t>
            </a:r>
            <a:r>
              <a:rPr lang="en-US" b="1" dirty="0">
                <a:solidFill>
                  <a:srgbClr val="FF0000"/>
                </a:solidFill>
                <a:latin typeface="Century Gothic" panose="020B0502020202020204" pitchFamily="34" charset="0"/>
              </a:rPr>
              <a:t>the pictures, imagine you’re diving </a:t>
            </a:r>
            <a:r>
              <a:rPr lang="en-US" b="1" dirty="0">
                <a:solidFill>
                  <a:schemeClr val="bg2">
                    <a:lumMod val="10000"/>
                  </a:schemeClr>
                </a:solidFill>
                <a:latin typeface="Century Gothic" panose="020B0502020202020204" pitchFamily="34" charset="0"/>
              </a:rPr>
              <a:t>and describe the scene.</a:t>
            </a:r>
          </a:p>
          <a:p>
            <a:pPr marL="0" indent="0" algn="ctr" rtl="0">
              <a:buNone/>
            </a:pPr>
            <a:r>
              <a:rPr lang="en-US" b="1" dirty="0">
                <a:solidFill>
                  <a:schemeClr val="bg2">
                    <a:lumMod val="10000"/>
                  </a:schemeClr>
                </a:solidFill>
                <a:latin typeface="Century Gothic" panose="020B0502020202020204" pitchFamily="34" charset="0"/>
              </a:rPr>
              <a:t> </a:t>
            </a:r>
            <a:endParaRPr lang="en-US" b="1" u="sng" dirty="0">
              <a:solidFill>
                <a:srgbClr val="FF0000"/>
              </a:solidFill>
              <a:latin typeface="Century Gothic" panose="020B0502020202020204" pitchFamily="34" charset="0"/>
            </a:endParaRPr>
          </a:p>
        </p:txBody>
      </p:sp>
      <p:sp>
        <p:nvSpPr>
          <p:cNvPr id="13" name="Text Placeholder 2"/>
          <p:cNvSpPr txBox="1">
            <a:spLocks/>
          </p:cNvSpPr>
          <p:nvPr/>
        </p:nvSpPr>
        <p:spPr>
          <a:xfrm>
            <a:off x="644346" y="4758310"/>
            <a:ext cx="10624456" cy="1423160"/>
          </a:xfrm>
          <a:prstGeom prst="rect">
            <a:avLst/>
          </a:prstGeom>
          <a:solidFill>
            <a:schemeClr val="accent1">
              <a:lumMod val="20000"/>
              <a:lumOff val="80000"/>
            </a:schemeClr>
          </a:solidFill>
          <a:ln>
            <a:solidFill>
              <a:schemeClr val="accent1">
                <a:lumMod val="50000"/>
              </a:schemeClr>
            </a:solidFill>
          </a:ln>
        </p:spPr>
        <p:txBody>
          <a:bodyPr vert="horz" lIns="91440" tIns="45720" rIns="91440" bIns="45720" rtlCol="0">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0">
              <a:buNone/>
            </a:pPr>
            <a:r>
              <a:rPr lang="en-US" sz="2400" b="1" dirty="0">
                <a:solidFill>
                  <a:schemeClr val="bg2">
                    <a:lumMod val="10000"/>
                  </a:schemeClr>
                </a:solidFill>
                <a:latin typeface="Century Gothic" panose="020B0502020202020204" pitchFamily="34" charset="0"/>
              </a:rPr>
              <a:t> Under the sea looks very nice and wonderful. The bottom of the sea looks dark and mysterious. There are a lot of beautiful and </a:t>
            </a:r>
            <a:r>
              <a:rPr lang="en-GB" sz="2400" b="1" dirty="0">
                <a:solidFill>
                  <a:schemeClr val="bg2">
                    <a:lumMod val="10000"/>
                  </a:schemeClr>
                </a:solidFill>
                <a:latin typeface="Century Gothic" panose="020B0502020202020204" pitchFamily="34" charset="0"/>
              </a:rPr>
              <a:t>colourful</a:t>
            </a:r>
            <a:r>
              <a:rPr lang="en-US" sz="2400" b="1" dirty="0">
                <a:solidFill>
                  <a:schemeClr val="bg2">
                    <a:lumMod val="10000"/>
                  </a:schemeClr>
                </a:solidFill>
                <a:latin typeface="Century Gothic" panose="020B0502020202020204" pitchFamily="34" charset="0"/>
              </a:rPr>
              <a:t> sea creatures swimming around, there are different kinds of fish, there is a giant turtle and lots of things to explore.</a:t>
            </a:r>
            <a:endParaRPr lang="en-US" sz="2400" b="1" u="sng" dirty="0">
              <a:solidFill>
                <a:srgbClr val="FF0000"/>
              </a:solidFill>
              <a:latin typeface="Century Gothic" panose="020B0502020202020204" pitchFamily="34" charset="0"/>
            </a:endParaRPr>
          </a:p>
        </p:txBody>
      </p:sp>
      <p:sp>
        <p:nvSpPr>
          <p:cNvPr id="2" name="Rounded Rectangle 1"/>
          <p:cNvSpPr/>
          <p:nvPr/>
        </p:nvSpPr>
        <p:spPr>
          <a:xfrm>
            <a:off x="8668012" y="1088915"/>
            <a:ext cx="3197428" cy="4533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a:t>Click for a suggested answer</a:t>
            </a:r>
            <a:endParaRPr lang="ar-BH" sz="2000" b="1" dirty="0"/>
          </a:p>
        </p:txBody>
      </p:sp>
    </p:spTree>
    <p:extLst>
      <p:ext uri="{BB962C8B-B14F-4D97-AF65-F5344CB8AC3E}">
        <p14:creationId xmlns:p14="http://schemas.microsoft.com/office/powerpoint/2010/main" val="332314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nextCondLst>
                <p:cond evt="onClick" delay="0">
                  <p:tgtEl>
                    <p:spTgt spid="2"/>
                  </p:tgtEl>
                </p:cond>
              </p:nextCondLst>
            </p:seq>
          </p:childTnLst>
        </p:cTn>
      </p:par>
    </p:tnLst>
    <p:bldLst>
      <p:bldP spid="13"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2"/>
          <p:cNvSpPr>
            <a:spLocks noGrp="1"/>
          </p:cNvSpPr>
          <p:nvPr>
            <p:ph type="ftr" sz="quarter" idx="11"/>
          </p:nvPr>
        </p:nvSpPr>
        <p:spPr bwMode="auto">
          <a:xfrm>
            <a:off x="419891" y="6348364"/>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Education- Second Semester -2020-2021                                    				                         English- 3</a:t>
            </a:r>
            <a:r>
              <a:rPr lang="en-US" baseline="30000" dirty="0">
                <a:solidFill>
                  <a:schemeClr val="tx1"/>
                </a:solidFill>
              </a:rPr>
              <a:t>rd</a:t>
            </a:r>
            <a:r>
              <a:rPr lang="en-US" dirty="0">
                <a:solidFill>
                  <a:schemeClr val="tx1"/>
                </a:solidFill>
              </a:rPr>
              <a:t>  Inter- 8d.Express yourself!</a:t>
            </a:r>
          </a:p>
        </p:txBody>
      </p:sp>
      <p:sp>
        <p:nvSpPr>
          <p:cNvPr id="6" name="Text Placeholder 2"/>
          <p:cNvSpPr txBox="1">
            <a:spLocks/>
          </p:cNvSpPr>
          <p:nvPr/>
        </p:nvSpPr>
        <p:spPr>
          <a:xfrm>
            <a:off x="0" y="0"/>
            <a:ext cx="12191999" cy="500965"/>
          </a:xfrm>
          <a:prstGeom prst="rect">
            <a:avLst/>
          </a:prstGeom>
          <a:solidFill>
            <a:schemeClr val="accent1">
              <a:lumMod val="40000"/>
              <a:lumOff val="60000"/>
            </a:schemeClr>
          </a:solidFill>
        </p:spPr>
        <p:txBody>
          <a:bodyPr vert="horz" lIns="91440" tIns="45720" rIns="91440" bIns="45720" rtlCol="0">
            <a:noAutofit/>
          </a:bodyPr>
          <a:lstStyle>
            <a:lvl1pPr marL="0" indent="0" algn="r" defTabSz="914400" rtl="1"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r" defTabSz="914400" rtl="1"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r" defTabSz="914400" rtl="1"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rtl="0"/>
            <a:r>
              <a:rPr lang="en-US" sz="2800" b="1" dirty="0">
                <a:solidFill>
                  <a:schemeClr val="bg2">
                    <a:lumMod val="10000"/>
                  </a:schemeClr>
                </a:solidFill>
                <a:latin typeface="Century Gothic" panose="020B0502020202020204" pitchFamily="34" charset="0"/>
              </a:rPr>
              <a:t>Getting started!</a:t>
            </a:r>
            <a:endParaRPr lang="en-US" sz="3600" b="1" dirty="0">
              <a:solidFill>
                <a:schemeClr val="bg2">
                  <a:lumMod val="10000"/>
                </a:schemeClr>
              </a:solidFill>
              <a:latin typeface="Century Gothic" panose="020B0502020202020204" pitchFamily="34" charset="0"/>
            </a:endParaRPr>
          </a:p>
        </p:txBody>
      </p:sp>
      <p:sp>
        <p:nvSpPr>
          <p:cNvPr id="2" name="Rectangle 1"/>
          <p:cNvSpPr/>
          <p:nvPr/>
        </p:nvSpPr>
        <p:spPr>
          <a:xfrm>
            <a:off x="185819" y="682438"/>
            <a:ext cx="11820359" cy="744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b="1" dirty="0">
                <a:solidFill>
                  <a:srgbClr val="C00000"/>
                </a:solidFill>
                <a:latin typeface="Century Gothic" panose="020B0502020202090204" pitchFamily="34" charset="0"/>
              </a:rPr>
              <a:t>Which of the statements about diving do you agree with? Give reasons. </a:t>
            </a:r>
          </a:p>
        </p:txBody>
      </p:sp>
      <p:sp>
        <p:nvSpPr>
          <p:cNvPr id="11" name="Text Placeholder 2"/>
          <p:cNvSpPr txBox="1">
            <a:spLocks/>
          </p:cNvSpPr>
          <p:nvPr/>
        </p:nvSpPr>
        <p:spPr>
          <a:xfrm>
            <a:off x="830929" y="4605108"/>
            <a:ext cx="10966109" cy="1602918"/>
          </a:xfrm>
          <a:prstGeom prst="rect">
            <a:avLst/>
          </a:prstGeom>
          <a:solidFill>
            <a:schemeClr val="accent2">
              <a:lumMod val="40000"/>
              <a:lumOff val="60000"/>
            </a:schemeClr>
          </a:solidFill>
        </p:spPr>
        <p:txBody>
          <a:bodyPr vert="horz" lIns="91440" tIns="45720" rIns="91440" bIns="45720" rtlCol="0">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b="1" dirty="0"/>
              <a:t>I agree with statement 1. I believe that under the sea is a great and mysterious world where one can discover lots of wonderful sea creatures while diving. We only need to be trained on how to dive safely and be guided by an expert. </a:t>
            </a:r>
            <a:endParaRPr lang="en-US" sz="2400" b="1" u="sng" dirty="0">
              <a:solidFill>
                <a:srgbClr val="FF0000"/>
              </a:solidFill>
              <a:latin typeface="Century Gothic" panose="020B0502020202020204" pitchFamily="34" charset="0"/>
            </a:endParaRPr>
          </a:p>
        </p:txBody>
      </p:sp>
      <p:grpSp>
        <p:nvGrpSpPr>
          <p:cNvPr id="4" name="Group 3"/>
          <p:cNvGrpSpPr/>
          <p:nvPr/>
        </p:nvGrpSpPr>
        <p:grpSpPr>
          <a:xfrm>
            <a:off x="2233885" y="1567359"/>
            <a:ext cx="2899955" cy="2584980"/>
            <a:chOff x="2233885" y="1567359"/>
            <a:chExt cx="2899955" cy="2584980"/>
          </a:xfrm>
        </p:grpSpPr>
        <p:sp>
          <p:nvSpPr>
            <p:cNvPr id="10" name="Oval Callout 9"/>
            <p:cNvSpPr/>
            <p:nvPr/>
          </p:nvSpPr>
          <p:spPr>
            <a:xfrm>
              <a:off x="2233885" y="1567359"/>
              <a:ext cx="2899955" cy="2584980"/>
            </a:xfrm>
            <a:prstGeom prst="wedgeEllipseCallout">
              <a:avLst>
                <a:gd name="adj1" fmla="val 59940"/>
                <a:gd name="adj2" fmla="val 484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entury Gothic" panose="020B0502020202090204" pitchFamily="34" charset="0"/>
                </a:rPr>
                <a:t>There’s nothing more interesting than being under the sea. </a:t>
              </a:r>
            </a:p>
          </p:txBody>
        </p:sp>
        <p:sp>
          <p:nvSpPr>
            <p:cNvPr id="3" name="Oval 2"/>
            <p:cNvSpPr/>
            <p:nvPr/>
          </p:nvSpPr>
          <p:spPr>
            <a:xfrm>
              <a:off x="3138979" y="1587851"/>
              <a:ext cx="1089765" cy="4214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a:t>1</a:t>
              </a:r>
              <a:endParaRPr lang="ar-BH" sz="2400" b="1" dirty="0"/>
            </a:p>
          </p:txBody>
        </p:sp>
      </p:grpSp>
      <p:grpSp>
        <p:nvGrpSpPr>
          <p:cNvPr id="5" name="Group 4"/>
          <p:cNvGrpSpPr/>
          <p:nvPr/>
        </p:nvGrpSpPr>
        <p:grpSpPr>
          <a:xfrm>
            <a:off x="6396624" y="1545476"/>
            <a:ext cx="3457183" cy="2747201"/>
            <a:chOff x="6396624" y="1545476"/>
            <a:chExt cx="3457183" cy="2747201"/>
          </a:xfrm>
        </p:grpSpPr>
        <p:sp>
          <p:nvSpPr>
            <p:cNvPr id="8" name="Oval Callout 7"/>
            <p:cNvSpPr/>
            <p:nvPr/>
          </p:nvSpPr>
          <p:spPr>
            <a:xfrm>
              <a:off x="6396624" y="1645319"/>
              <a:ext cx="3457183" cy="2647358"/>
            </a:xfrm>
            <a:prstGeom prst="wedgeEllipseCallout">
              <a:avLst>
                <a:gd name="adj1" fmla="val -45441"/>
                <a:gd name="adj2" fmla="val 591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entury Gothic" panose="020B0502020202090204" pitchFamily="34" charset="0"/>
                </a:rPr>
                <a:t>It’s quite risky because there are dangerous sea creatures around, or when diving in deep areas.</a:t>
              </a:r>
            </a:p>
          </p:txBody>
        </p:sp>
        <p:sp>
          <p:nvSpPr>
            <p:cNvPr id="9" name="Oval 8"/>
            <p:cNvSpPr/>
            <p:nvPr/>
          </p:nvSpPr>
          <p:spPr>
            <a:xfrm>
              <a:off x="7830854" y="1545476"/>
              <a:ext cx="588724" cy="42147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a:t>2</a:t>
              </a:r>
              <a:endParaRPr lang="ar-BH" sz="2400" b="1" dirty="0"/>
            </a:p>
          </p:txBody>
        </p:sp>
      </p:grpSp>
      <p:sp>
        <p:nvSpPr>
          <p:cNvPr id="12" name="Rounded Rectangle 11"/>
          <p:cNvSpPr/>
          <p:nvPr/>
        </p:nvSpPr>
        <p:spPr>
          <a:xfrm>
            <a:off x="9544063" y="1490646"/>
            <a:ext cx="2252975" cy="59936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a:solidFill>
                  <a:schemeClr val="accent5">
                    <a:lumMod val="75000"/>
                  </a:schemeClr>
                </a:solidFill>
              </a:rPr>
              <a:t>Click for a suggested answer</a:t>
            </a:r>
            <a:endParaRPr lang="ar-BH" sz="2000" b="1" dirty="0">
              <a:solidFill>
                <a:schemeClr val="accent5">
                  <a:lumMod val="75000"/>
                </a:schemeClr>
              </a:solidFill>
            </a:endParaRPr>
          </a:p>
        </p:txBody>
      </p:sp>
    </p:spTree>
    <p:extLst>
      <p:ext uri="{BB962C8B-B14F-4D97-AF65-F5344CB8AC3E}">
        <p14:creationId xmlns:p14="http://schemas.microsoft.com/office/powerpoint/2010/main" val="1501134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2"/>
                  </p:tgtEl>
                </p:cond>
              </p:nextCondLst>
            </p:seq>
          </p:childTnLst>
        </p:cTn>
      </p:par>
    </p:tnLst>
    <p:bldLst>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85763" y="2681288"/>
            <a:ext cx="10902950" cy="1131887"/>
          </a:xfrm>
          <a:prstGeom prst="rect">
            <a:avLst/>
          </a:prstGeom>
        </p:spPr>
        <p:txBody>
          <a:bodyPr anchor="b">
            <a:normAutofit fontScale="85000" lnSpcReduction="20000"/>
          </a:bodyPr>
          <a:lstStyle>
            <a:lvl1pPr algn="r" defTabSz="457200" rtl="1" eaLnBrk="1" latinLnBrk="0" hangingPunct="1">
              <a:spcBef>
                <a:spcPct val="0"/>
              </a:spcBef>
              <a:buNone/>
              <a:defRPr sz="54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fontAlgn="auto">
              <a:spcAft>
                <a:spcPts val="0"/>
              </a:spcAft>
              <a:defRPr/>
            </a:pPr>
            <a:r>
              <a:rPr lang="en-US" sz="9600" b="1" dirty="0">
                <a:solidFill>
                  <a:schemeClr val="accent5"/>
                </a:solidFill>
                <a:latin typeface="Century Gothic" panose="020B0502020202020204" pitchFamily="34" charset="0"/>
              </a:rPr>
              <a:t>Task 1</a:t>
            </a:r>
          </a:p>
        </p:txBody>
      </p:sp>
      <p:sp>
        <p:nvSpPr>
          <p:cNvPr id="5" name="Footer Placeholder 2"/>
          <p:cNvSpPr>
            <a:spLocks noGrp="1"/>
          </p:cNvSpPr>
          <p:nvPr>
            <p:ph type="ftr" sz="quarter" idx="11"/>
          </p:nvPr>
        </p:nvSpPr>
        <p:spPr bwMode="auto">
          <a:xfrm>
            <a:off x="419891" y="6348364"/>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Education- Second Semester -2020-2021                                    				                         English- 3</a:t>
            </a:r>
            <a:r>
              <a:rPr lang="en-US" baseline="30000" dirty="0">
                <a:solidFill>
                  <a:schemeClr val="tx1"/>
                </a:solidFill>
              </a:rPr>
              <a:t>rd</a:t>
            </a:r>
            <a:r>
              <a:rPr lang="en-US" dirty="0">
                <a:solidFill>
                  <a:schemeClr val="tx1"/>
                </a:solidFill>
              </a:rPr>
              <a:t>  Inter- 8d.Express yourself!</a:t>
            </a:r>
          </a:p>
        </p:txBody>
      </p:sp>
    </p:spTree>
    <p:extLst>
      <p:ext uri="{BB962C8B-B14F-4D97-AF65-F5344CB8AC3E}">
        <p14:creationId xmlns:p14="http://schemas.microsoft.com/office/powerpoint/2010/main" val="3499386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0" y="667616"/>
            <a:ext cx="12191999" cy="857101"/>
          </a:xfrm>
        </p:spPr>
        <p:txBody>
          <a:bodyPr>
            <a:noAutofit/>
          </a:bodyPr>
          <a:lstStyle/>
          <a:p>
            <a:pPr algn="ctr" rtl="0"/>
            <a:r>
              <a:rPr lang="en-US" sz="2600" b="1" dirty="0">
                <a:solidFill>
                  <a:srgbClr val="C00000"/>
                </a:solidFill>
                <a:latin typeface="Century Gothic" panose="020B0502020202020204" pitchFamily="34" charset="0"/>
              </a:rPr>
              <a:t>Listen to the dialogue between Ahmed and Mariam about diving and decide which statement (1-5) is True ( T ) and which is False ( F )</a:t>
            </a:r>
          </a:p>
        </p:txBody>
      </p:sp>
      <p:sp>
        <p:nvSpPr>
          <p:cNvPr id="10" name="TextBox 9"/>
          <p:cNvSpPr txBox="1"/>
          <p:nvPr/>
        </p:nvSpPr>
        <p:spPr>
          <a:xfrm>
            <a:off x="332804" y="5353052"/>
            <a:ext cx="10716405" cy="400110"/>
          </a:xfrm>
          <a:prstGeom prst="rect">
            <a:avLst/>
          </a:prstGeom>
          <a:noFill/>
        </p:spPr>
        <p:txBody>
          <a:bodyPr wrap="square" rtlCol="0">
            <a:spAutoFit/>
          </a:bodyPr>
          <a:lstStyle/>
          <a:p>
            <a:r>
              <a:rPr lang="en-US" sz="2000" b="1" dirty="0">
                <a:solidFill>
                  <a:srgbClr val="FF0000"/>
                </a:solidFill>
                <a:latin typeface="Century Gothic" panose="020B0502020202020204" pitchFamily="34" charset="0"/>
              </a:rPr>
              <a:t> </a:t>
            </a:r>
          </a:p>
        </p:txBody>
      </p:sp>
      <p:sp>
        <p:nvSpPr>
          <p:cNvPr id="2" name="Rectangle 1"/>
          <p:cNvSpPr/>
          <p:nvPr/>
        </p:nvSpPr>
        <p:spPr>
          <a:xfrm>
            <a:off x="695875" y="1829011"/>
            <a:ext cx="10353334" cy="3724096"/>
          </a:xfrm>
          <a:prstGeom prst="rect">
            <a:avLst/>
          </a:prstGeom>
        </p:spPr>
        <p:txBody>
          <a:bodyPr wrap="square">
            <a:spAutoFit/>
          </a:bodyPr>
          <a:lstStyle/>
          <a:p>
            <a:endParaRPr lang="en-US" dirty="0">
              <a:solidFill>
                <a:schemeClr val="bg2">
                  <a:lumMod val="10000"/>
                </a:schemeClr>
              </a:solidFill>
              <a:latin typeface="Century Gothic" panose="020B0502020202020204" pitchFamily="34" charset="0"/>
            </a:endParaRPr>
          </a:p>
          <a:p>
            <a:r>
              <a:rPr lang="en-US" sz="2200" b="1" dirty="0">
                <a:solidFill>
                  <a:schemeClr val="bg2">
                    <a:lumMod val="10000"/>
                  </a:schemeClr>
                </a:solidFill>
                <a:latin typeface="Century Gothic" panose="020B0502020202020204" pitchFamily="34" charset="0"/>
              </a:rPr>
              <a:t>1. Ahmed and Mariam went diving in Hawar Islands the other day. (     )                                                                                                                                                                                                                                                                                                                                                                                                                                                                                                                                                                                                                                                                                                                                                                                                                                                                                                                                                                                                                                                                                                                                                                                                                                                                                                                                                                                                                                                                                                                                                                                                                                                                                                                                                                                                                                                                                                                                                                                                                                                                                                                                                                                                                                                                                                                                                                                                                                                                                                                                                                                                                                                                                                                                                                                                                                                                                                                                                                                                                                                                                                                                                                                                                                                                                                                                                                                                                                                                                                                                                                                                                                                                                                                                                                                                                                                                                                                                                                                                                                                                                                                                                                                                                                                                                                                                                    </a:t>
            </a:r>
          </a:p>
          <a:p>
            <a:endParaRPr lang="en-US" sz="2200" b="1" dirty="0">
              <a:solidFill>
                <a:schemeClr val="bg2">
                  <a:lumMod val="10000"/>
                </a:schemeClr>
              </a:solidFill>
              <a:latin typeface="Century Gothic" panose="020B0502020202020204" pitchFamily="34" charset="0"/>
            </a:endParaRPr>
          </a:p>
          <a:p>
            <a:r>
              <a:rPr lang="en-US" sz="2200" b="1" dirty="0">
                <a:solidFill>
                  <a:schemeClr val="bg2">
                    <a:lumMod val="10000"/>
                  </a:schemeClr>
                </a:solidFill>
                <a:latin typeface="Century Gothic" panose="020B0502020202020204" pitchFamily="34" charset="0"/>
              </a:rPr>
              <a:t>2. Ahmed took two courses before diving. (     )</a:t>
            </a:r>
          </a:p>
          <a:p>
            <a:endParaRPr lang="en-US" sz="2200" b="1" dirty="0">
              <a:solidFill>
                <a:schemeClr val="bg2">
                  <a:lumMod val="10000"/>
                </a:schemeClr>
              </a:solidFill>
              <a:latin typeface="Century Gothic" panose="020B0502020202020204" pitchFamily="34" charset="0"/>
            </a:endParaRPr>
          </a:p>
          <a:p>
            <a:r>
              <a:rPr lang="en-US" sz="2200" b="1" dirty="0">
                <a:solidFill>
                  <a:schemeClr val="bg2">
                    <a:lumMod val="10000"/>
                  </a:schemeClr>
                </a:solidFill>
                <a:latin typeface="Century Gothic" panose="020B0502020202020204" pitchFamily="34" charset="0"/>
              </a:rPr>
              <a:t>3. The introductory course was done in a swimming pool. (     )</a:t>
            </a:r>
          </a:p>
          <a:p>
            <a:endParaRPr lang="en-US" sz="2200" b="1" dirty="0">
              <a:solidFill>
                <a:schemeClr val="bg2">
                  <a:lumMod val="10000"/>
                </a:schemeClr>
              </a:solidFill>
              <a:latin typeface="Century Gothic" panose="020B0502020202020204" pitchFamily="34" charset="0"/>
            </a:endParaRPr>
          </a:p>
          <a:p>
            <a:r>
              <a:rPr lang="en-US" sz="2200" b="1" dirty="0">
                <a:solidFill>
                  <a:schemeClr val="bg2">
                    <a:lumMod val="10000"/>
                  </a:schemeClr>
                </a:solidFill>
                <a:latin typeface="Century Gothic" panose="020B0502020202020204" pitchFamily="34" charset="0"/>
              </a:rPr>
              <a:t>4. Ahmed went 13 meters under the sea. (     )</a:t>
            </a:r>
          </a:p>
          <a:p>
            <a:endParaRPr lang="en-US" sz="2200" b="1" dirty="0">
              <a:solidFill>
                <a:schemeClr val="bg2">
                  <a:lumMod val="10000"/>
                </a:schemeClr>
              </a:solidFill>
              <a:latin typeface="Century Gothic" panose="020B0502020202020204" pitchFamily="34" charset="0"/>
            </a:endParaRPr>
          </a:p>
          <a:p>
            <a:r>
              <a:rPr lang="en-US" sz="2200" b="1" dirty="0">
                <a:solidFill>
                  <a:schemeClr val="bg2">
                    <a:lumMod val="10000"/>
                  </a:schemeClr>
                </a:solidFill>
                <a:latin typeface="Century Gothic" panose="020B0502020202020204" pitchFamily="34" charset="0"/>
              </a:rPr>
              <a:t>5. Ahmed finds diving interesting and fun. (     )</a:t>
            </a:r>
          </a:p>
          <a:p>
            <a:endParaRPr lang="en-US" sz="2000" dirty="0">
              <a:solidFill>
                <a:schemeClr val="bg2">
                  <a:lumMod val="10000"/>
                </a:schemeClr>
              </a:solidFill>
              <a:latin typeface="Century Gothic" panose="020B0502020202020204" pitchFamily="34" charset="0"/>
            </a:endParaRPr>
          </a:p>
        </p:txBody>
      </p:sp>
      <p:sp>
        <p:nvSpPr>
          <p:cNvPr id="7" name="Footer Placeholder 2"/>
          <p:cNvSpPr>
            <a:spLocks noGrp="1"/>
          </p:cNvSpPr>
          <p:nvPr>
            <p:ph type="ftr" sz="quarter" idx="11"/>
          </p:nvPr>
        </p:nvSpPr>
        <p:spPr bwMode="auto">
          <a:xfrm>
            <a:off x="419891" y="6348364"/>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Education- Second Semester -2020-2021                                    				                         English- 3</a:t>
            </a:r>
            <a:r>
              <a:rPr lang="en-US" baseline="30000" dirty="0">
                <a:solidFill>
                  <a:schemeClr val="tx1"/>
                </a:solidFill>
              </a:rPr>
              <a:t>rd</a:t>
            </a:r>
            <a:r>
              <a:rPr lang="en-US" dirty="0">
                <a:solidFill>
                  <a:schemeClr val="tx1"/>
                </a:solidFill>
              </a:rPr>
              <a:t>  Inter- 8d.Express yourself!</a:t>
            </a:r>
          </a:p>
        </p:txBody>
      </p:sp>
    </p:spTree>
    <p:extLst>
      <p:ext uri="{BB962C8B-B14F-4D97-AF65-F5344CB8AC3E}">
        <p14:creationId xmlns:p14="http://schemas.microsoft.com/office/powerpoint/2010/main" val="4071265540"/>
      </p:ext>
    </p:extLst>
  </p:cSld>
  <p:clrMapOvr>
    <a:masterClrMapping/>
  </p:clrMapOvr>
  <mc:AlternateContent xmlns:mc="http://schemas.openxmlformats.org/markup-compatibility/2006" xmlns:p14="http://schemas.microsoft.com/office/powerpoint/2010/main">
    <mc:Choice Requires="p14">
      <p:transition spd="slow" p14:dur="2000" advTm="3589"/>
    </mc:Choice>
    <mc:Fallback xmlns="">
      <p:transition spd="slow" advTm="3589"/>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0" y="667616"/>
            <a:ext cx="12191999" cy="857101"/>
          </a:xfrm>
        </p:spPr>
        <p:txBody>
          <a:bodyPr>
            <a:noAutofit/>
          </a:bodyPr>
          <a:lstStyle/>
          <a:p>
            <a:pPr algn="ctr" rtl="0"/>
            <a:r>
              <a:rPr lang="en-US" sz="2600" b="1" dirty="0">
                <a:solidFill>
                  <a:srgbClr val="C00000"/>
                </a:solidFill>
                <a:latin typeface="Century Gothic" panose="020B0502020202020204" pitchFamily="34" charset="0"/>
              </a:rPr>
              <a:t>Listen to the dialogue between Ahmed and Mariam about diving and decide which statement (1-5) is True ( T ) and which is False ( F )</a:t>
            </a:r>
          </a:p>
        </p:txBody>
      </p:sp>
      <p:sp>
        <p:nvSpPr>
          <p:cNvPr id="2" name="Rectangle 1"/>
          <p:cNvSpPr/>
          <p:nvPr/>
        </p:nvSpPr>
        <p:spPr>
          <a:xfrm>
            <a:off x="695875" y="1829011"/>
            <a:ext cx="10353334" cy="3724096"/>
          </a:xfrm>
          <a:prstGeom prst="rect">
            <a:avLst/>
          </a:prstGeom>
        </p:spPr>
        <p:txBody>
          <a:bodyPr wrap="square">
            <a:spAutoFit/>
          </a:bodyPr>
          <a:lstStyle/>
          <a:p>
            <a:endParaRPr lang="en-US" dirty="0">
              <a:solidFill>
                <a:schemeClr val="bg2">
                  <a:lumMod val="10000"/>
                </a:schemeClr>
              </a:solidFill>
              <a:latin typeface="Century Gothic" panose="020B0502020202020204" pitchFamily="34" charset="0"/>
            </a:endParaRPr>
          </a:p>
          <a:p>
            <a:r>
              <a:rPr lang="en-US" sz="2200" b="1" dirty="0">
                <a:solidFill>
                  <a:schemeClr val="bg2">
                    <a:lumMod val="10000"/>
                  </a:schemeClr>
                </a:solidFill>
                <a:latin typeface="Century Gothic" panose="020B0502020202020204" pitchFamily="34" charset="0"/>
              </a:rPr>
              <a:t>1. Ahmed and Mariam went diving in Hawar Islands the other day. (     )                                                                                                                                                                                                                                                                                                                                                                                                                                                                                                                                                                                                                                                                                                                                                                                                                                                                                                                                                                                                                                                                                                                                                                                                                                                                                                                                                                                                                                                                                                                                                                                                                                                                                                                                                                                                                                                                                                                                                                                                                                                                                                                                                                                                                                                                                                                                                                                                                                                                                                                                                                                                                                                                                                                                                                                                                                                                                                                                                                                                                                                                                                                                                                                                                                                                                                                                                                                                                                                                                                                                                                                                                                                                                                                                                                                                                                                                                                                                                                                                                                                                                                                                                                                                                                                                                                                                                    </a:t>
            </a:r>
          </a:p>
          <a:p>
            <a:endParaRPr lang="en-US" sz="2200" b="1" dirty="0">
              <a:solidFill>
                <a:schemeClr val="bg2">
                  <a:lumMod val="10000"/>
                </a:schemeClr>
              </a:solidFill>
              <a:latin typeface="Century Gothic" panose="020B0502020202020204" pitchFamily="34" charset="0"/>
            </a:endParaRPr>
          </a:p>
          <a:p>
            <a:r>
              <a:rPr lang="en-US" sz="2200" b="1" dirty="0">
                <a:solidFill>
                  <a:schemeClr val="bg2">
                    <a:lumMod val="10000"/>
                  </a:schemeClr>
                </a:solidFill>
                <a:latin typeface="Century Gothic" panose="020B0502020202020204" pitchFamily="34" charset="0"/>
              </a:rPr>
              <a:t>2. Ahmed took two courses before diving. (     )</a:t>
            </a:r>
          </a:p>
          <a:p>
            <a:endParaRPr lang="en-US" sz="2200" b="1" dirty="0">
              <a:solidFill>
                <a:schemeClr val="bg2">
                  <a:lumMod val="10000"/>
                </a:schemeClr>
              </a:solidFill>
              <a:latin typeface="Century Gothic" panose="020B0502020202020204" pitchFamily="34" charset="0"/>
            </a:endParaRPr>
          </a:p>
          <a:p>
            <a:r>
              <a:rPr lang="en-US" sz="2200" b="1" dirty="0">
                <a:solidFill>
                  <a:schemeClr val="bg2">
                    <a:lumMod val="10000"/>
                  </a:schemeClr>
                </a:solidFill>
                <a:latin typeface="Century Gothic" panose="020B0502020202020204" pitchFamily="34" charset="0"/>
              </a:rPr>
              <a:t>3. The introductory course was done in a swimming pool. (     )</a:t>
            </a:r>
          </a:p>
          <a:p>
            <a:endParaRPr lang="en-US" sz="2200" b="1" dirty="0">
              <a:solidFill>
                <a:schemeClr val="bg2">
                  <a:lumMod val="10000"/>
                </a:schemeClr>
              </a:solidFill>
              <a:latin typeface="Century Gothic" panose="020B0502020202020204" pitchFamily="34" charset="0"/>
            </a:endParaRPr>
          </a:p>
          <a:p>
            <a:r>
              <a:rPr lang="en-US" sz="2200" b="1" dirty="0">
                <a:solidFill>
                  <a:schemeClr val="bg2">
                    <a:lumMod val="10000"/>
                  </a:schemeClr>
                </a:solidFill>
                <a:latin typeface="Century Gothic" panose="020B0502020202020204" pitchFamily="34" charset="0"/>
              </a:rPr>
              <a:t>4. Ahmed went 13 meters under the sea. (     )</a:t>
            </a:r>
          </a:p>
          <a:p>
            <a:endParaRPr lang="en-US" sz="2200" b="1" dirty="0">
              <a:solidFill>
                <a:schemeClr val="bg2">
                  <a:lumMod val="10000"/>
                </a:schemeClr>
              </a:solidFill>
              <a:latin typeface="Century Gothic" panose="020B0502020202020204" pitchFamily="34" charset="0"/>
            </a:endParaRPr>
          </a:p>
          <a:p>
            <a:r>
              <a:rPr lang="en-US" sz="2200" b="1" dirty="0">
                <a:solidFill>
                  <a:schemeClr val="bg2">
                    <a:lumMod val="10000"/>
                  </a:schemeClr>
                </a:solidFill>
                <a:latin typeface="Century Gothic" panose="020B0502020202020204" pitchFamily="34" charset="0"/>
              </a:rPr>
              <a:t>5. Ahmed finds diving interesting and fun. (     )</a:t>
            </a:r>
          </a:p>
          <a:p>
            <a:endParaRPr lang="en-US" sz="2000" dirty="0">
              <a:solidFill>
                <a:schemeClr val="bg2">
                  <a:lumMod val="10000"/>
                </a:schemeClr>
              </a:solidFill>
              <a:latin typeface="Century Gothic" panose="020B0502020202020204" pitchFamily="34" charset="0"/>
            </a:endParaRPr>
          </a:p>
        </p:txBody>
      </p:sp>
      <p:sp>
        <p:nvSpPr>
          <p:cNvPr id="7" name="Footer Placeholder 2"/>
          <p:cNvSpPr>
            <a:spLocks noGrp="1"/>
          </p:cNvSpPr>
          <p:nvPr>
            <p:ph type="ftr" sz="quarter" idx="11"/>
          </p:nvPr>
        </p:nvSpPr>
        <p:spPr bwMode="auto">
          <a:xfrm>
            <a:off x="419891" y="6348364"/>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    Ministry of Education- Second Semester -2020-2021                                    				            English- 3</a:t>
            </a:r>
            <a:r>
              <a:rPr lang="en-US" baseline="30000" dirty="0">
                <a:solidFill>
                  <a:schemeClr val="tx1"/>
                </a:solidFill>
              </a:rPr>
              <a:t>rd</a:t>
            </a:r>
            <a:r>
              <a:rPr lang="en-US" dirty="0">
                <a:solidFill>
                  <a:schemeClr val="tx1"/>
                </a:solidFill>
              </a:rPr>
              <a:t>  Inter- 8d.Express yourself!</a:t>
            </a:r>
          </a:p>
        </p:txBody>
      </p:sp>
      <p:sp>
        <p:nvSpPr>
          <p:cNvPr id="3" name="TextBox 2"/>
          <p:cNvSpPr txBox="1"/>
          <p:nvPr/>
        </p:nvSpPr>
        <p:spPr>
          <a:xfrm>
            <a:off x="9880600" y="2032000"/>
            <a:ext cx="381000" cy="584775"/>
          </a:xfrm>
          <a:prstGeom prst="rect">
            <a:avLst/>
          </a:prstGeom>
          <a:noFill/>
        </p:spPr>
        <p:txBody>
          <a:bodyPr wrap="square" rtlCol="1">
            <a:spAutoFit/>
          </a:bodyPr>
          <a:lstStyle/>
          <a:p>
            <a:r>
              <a:rPr lang="en-US" sz="3200" b="1" dirty="0">
                <a:solidFill>
                  <a:schemeClr val="accent5">
                    <a:lumMod val="75000"/>
                  </a:schemeClr>
                </a:solidFill>
              </a:rPr>
              <a:t>F</a:t>
            </a:r>
            <a:endParaRPr lang="ar-BH" sz="3200" b="1" dirty="0">
              <a:solidFill>
                <a:schemeClr val="accent5">
                  <a:lumMod val="75000"/>
                </a:schemeClr>
              </a:solidFill>
            </a:endParaRPr>
          </a:p>
        </p:txBody>
      </p:sp>
      <p:sp>
        <p:nvSpPr>
          <p:cNvPr id="14" name="Rounded Rectangle 13"/>
          <p:cNvSpPr/>
          <p:nvPr/>
        </p:nvSpPr>
        <p:spPr>
          <a:xfrm>
            <a:off x="9499600" y="1540230"/>
            <a:ext cx="2360714" cy="45336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a:t>Click for answers</a:t>
            </a:r>
            <a:endParaRPr lang="ar-BH" sz="2400" b="1" dirty="0"/>
          </a:p>
        </p:txBody>
      </p:sp>
      <p:sp>
        <p:nvSpPr>
          <p:cNvPr id="22" name="TextBox 21"/>
          <p:cNvSpPr txBox="1"/>
          <p:nvPr/>
        </p:nvSpPr>
        <p:spPr>
          <a:xfrm>
            <a:off x="6604000" y="2705100"/>
            <a:ext cx="381000" cy="584775"/>
          </a:xfrm>
          <a:prstGeom prst="rect">
            <a:avLst/>
          </a:prstGeom>
          <a:noFill/>
        </p:spPr>
        <p:txBody>
          <a:bodyPr wrap="square" rtlCol="1">
            <a:spAutoFit/>
          </a:bodyPr>
          <a:lstStyle/>
          <a:p>
            <a:r>
              <a:rPr lang="en-US" sz="3200" b="1" dirty="0">
                <a:solidFill>
                  <a:schemeClr val="accent5">
                    <a:lumMod val="75000"/>
                  </a:schemeClr>
                </a:solidFill>
              </a:rPr>
              <a:t>F</a:t>
            </a:r>
            <a:endParaRPr lang="ar-BH" sz="3200" b="1" dirty="0">
              <a:solidFill>
                <a:schemeClr val="accent5">
                  <a:lumMod val="75000"/>
                </a:schemeClr>
              </a:solidFill>
            </a:endParaRPr>
          </a:p>
        </p:txBody>
      </p:sp>
      <p:sp>
        <p:nvSpPr>
          <p:cNvPr id="23" name="TextBox 22"/>
          <p:cNvSpPr txBox="1"/>
          <p:nvPr/>
        </p:nvSpPr>
        <p:spPr>
          <a:xfrm>
            <a:off x="8636000" y="3351765"/>
            <a:ext cx="381000" cy="584775"/>
          </a:xfrm>
          <a:prstGeom prst="rect">
            <a:avLst/>
          </a:prstGeom>
          <a:noFill/>
        </p:spPr>
        <p:txBody>
          <a:bodyPr wrap="square" rtlCol="1">
            <a:spAutoFit/>
          </a:bodyPr>
          <a:lstStyle/>
          <a:p>
            <a:r>
              <a:rPr lang="en-US" sz="3200" b="1" dirty="0">
                <a:solidFill>
                  <a:schemeClr val="accent5">
                    <a:lumMod val="75000"/>
                  </a:schemeClr>
                </a:solidFill>
              </a:rPr>
              <a:t>T</a:t>
            </a:r>
            <a:endParaRPr lang="ar-BH" sz="3200" b="1" dirty="0">
              <a:solidFill>
                <a:schemeClr val="accent5">
                  <a:lumMod val="75000"/>
                </a:schemeClr>
              </a:solidFill>
            </a:endParaRPr>
          </a:p>
        </p:txBody>
      </p:sp>
      <p:sp>
        <p:nvSpPr>
          <p:cNvPr id="24" name="TextBox 23"/>
          <p:cNvSpPr txBox="1"/>
          <p:nvPr/>
        </p:nvSpPr>
        <p:spPr>
          <a:xfrm>
            <a:off x="6388099" y="4037565"/>
            <a:ext cx="381000" cy="584775"/>
          </a:xfrm>
          <a:prstGeom prst="rect">
            <a:avLst/>
          </a:prstGeom>
          <a:noFill/>
        </p:spPr>
        <p:txBody>
          <a:bodyPr wrap="square" rtlCol="1">
            <a:spAutoFit/>
          </a:bodyPr>
          <a:lstStyle/>
          <a:p>
            <a:r>
              <a:rPr lang="en-US" sz="3200" b="1" dirty="0">
                <a:solidFill>
                  <a:schemeClr val="accent5">
                    <a:lumMod val="75000"/>
                  </a:schemeClr>
                </a:solidFill>
              </a:rPr>
              <a:t>T</a:t>
            </a:r>
            <a:endParaRPr lang="ar-BH" sz="3200" b="1" dirty="0">
              <a:solidFill>
                <a:schemeClr val="accent5">
                  <a:lumMod val="75000"/>
                </a:schemeClr>
              </a:solidFill>
            </a:endParaRPr>
          </a:p>
        </p:txBody>
      </p:sp>
      <p:sp>
        <p:nvSpPr>
          <p:cNvPr id="25" name="TextBox 24"/>
          <p:cNvSpPr txBox="1"/>
          <p:nvPr/>
        </p:nvSpPr>
        <p:spPr>
          <a:xfrm>
            <a:off x="6540499" y="4727121"/>
            <a:ext cx="381000" cy="584775"/>
          </a:xfrm>
          <a:prstGeom prst="rect">
            <a:avLst/>
          </a:prstGeom>
          <a:noFill/>
        </p:spPr>
        <p:txBody>
          <a:bodyPr wrap="square" rtlCol="1">
            <a:spAutoFit/>
          </a:bodyPr>
          <a:lstStyle/>
          <a:p>
            <a:r>
              <a:rPr lang="en-US" sz="3200" b="1" dirty="0">
                <a:solidFill>
                  <a:schemeClr val="accent5">
                    <a:lumMod val="75000"/>
                  </a:schemeClr>
                </a:solidFill>
              </a:rPr>
              <a:t>T</a:t>
            </a:r>
            <a:endParaRPr lang="ar-BH" sz="3200" b="1" dirty="0">
              <a:solidFill>
                <a:schemeClr val="accent5">
                  <a:lumMod val="75000"/>
                </a:schemeClr>
              </a:solidFill>
            </a:endParaRP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92100" y="154926"/>
            <a:ext cx="609600" cy="609600"/>
          </a:xfrm>
          <a:prstGeom prst="rect">
            <a:avLst/>
          </a:prstGeom>
        </p:spPr>
      </p:pic>
    </p:spTree>
    <p:extLst>
      <p:ext uri="{BB962C8B-B14F-4D97-AF65-F5344CB8AC3E}">
        <p14:creationId xmlns:p14="http://schemas.microsoft.com/office/powerpoint/2010/main" val="871942648"/>
      </p:ext>
    </p:extLst>
  </p:cSld>
  <p:clrMapOvr>
    <a:masterClrMapping/>
  </p:clrMapOvr>
  <mc:AlternateContent xmlns:mc="http://schemas.openxmlformats.org/markup-compatibility/2006" xmlns:p14="http://schemas.microsoft.com/office/powerpoint/2010/main">
    <mc:Choice Requires="p14">
      <p:transition spd="slow" p14:dur="2000" advTm="73477"/>
    </mc:Choice>
    <mc:Fallback xmlns="">
      <p:transition spd="slow" advTm="734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arn(inVertical)">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arn(inVertical)">
                                      <p:cBhvr>
                                        <p:cTn id="25" dur="500"/>
                                        <p:tgtEl>
                                          <p:spTgt spid="2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barn(inVertical)">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9" fill="hold" display="0">
                  <p:stCondLst>
                    <p:cond delay="indefinite"/>
                  </p:stCondLst>
                  <p:endCondLst>
                    <p:cond evt="onStopAudio" delay="0">
                      <p:tgtEl>
                        <p:sldTgt/>
                      </p:tgtEl>
                    </p:cond>
                  </p:endCondLst>
                </p:cTn>
                <p:tgtEl>
                  <p:spTgt spid="5"/>
                </p:tgtEl>
              </p:cMediaNode>
            </p:audio>
          </p:childTnLst>
        </p:cTn>
      </p:par>
    </p:tnLst>
    <p:bldLst>
      <p:bldP spid="3" grpId="0"/>
      <p:bldP spid="14"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85763" y="2681288"/>
            <a:ext cx="10902950" cy="1131887"/>
          </a:xfrm>
          <a:prstGeom prst="rect">
            <a:avLst/>
          </a:prstGeom>
        </p:spPr>
        <p:txBody>
          <a:bodyPr anchor="b">
            <a:normAutofit fontScale="85000" lnSpcReduction="20000"/>
          </a:bodyPr>
          <a:lstStyle>
            <a:lvl1pPr algn="r" defTabSz="457200" rtl="1" eaLnBrk="1" latinLnBrk="0" hangingPunct="1">
              <a:spcBef>
                <a:spcPct val="0"/>
              </a:spcBef>
              <a:buNone/>
              <a:defRPr sz="54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fontAlgn="auto">
              <a:spcAft>
                <a:spcPts val="0"/>
              </a:spcAft>
              <a:defRPr/>
            </a:pPr>
            <a:r>
              <a:rPr lang="en-US" sz="9600" b="1" dirty="0">
                <a:solidFill>
                  <a:schemeClr val="accent5"/>
                </a:solidFill>
                <a:latin typeface="Century Gothic" panose="020B0502020202020204" pitchFamily="34" charset="0"/>
              </a:rPr>
              <a:t>Task 2</a:t>
            </a:r>
          </a:p>
        </p:txBody>
      </p:sp>
      <p:sp>
        <p:nvSpPr>
          <p:cNvPr id="5" name="Footer Placeholder 2"/>
          <p:cNvSpPr>
            <a:spLocks noGrp="1"/>
          </p:cNvSpPr>
          <p:nvPr>
            <p:ph type="ftr" sz="quarter" idx="11"/>
          </p:nvPr>
        </p:nvSpPr>
        <p:spPr bwMode="auto">
          <a:xfrm>
            <a:off x="419891" y="6348364"/>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Education- Second Semester -2020-2021                                    				                         English- 3</a:t>
            </a:r>
            <a:r>
              <a:rPr lang="en-US" baseline="30000" dirty="0">
                <a:solidFill>
                  <a:schemeClr val="tx1"/>
                </a:solidFill>
              </a:rPr>
              <a:t>rd</a:t>
            </a:r>
            <a:r>
              <a:rPr lang="en-US" dirty="0">
                <a:solidFill>
                  <a:schemeClr val="tx1"/>
                </a:solidFill>
              </a:rPr>
              <a:t>  Inter- 8d.Express yourself!</a:t>
            </a:r>
          </a:p>
        </p:txBody>
      </p:sp>
    </p:spTree>
    <p:extLst>
      <p:ext uri="{BB962C8B-B14F-4D97-AF65-F5344CB8AC3E}">
        <p14:creationId xmlns:p14="http://schemas.microsoft.com/office/powerpoint/2010/main" val="9915303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8A82F24-5649-4CE6-8EF2-1A1BE99004AE}"/>
              </a:ext>
            </a:extLst>
          </p:cNvPr>
          <p:cNvSpPr/>
          <p:nvPr/>
        </p:nvSpPr>
        <p:spPr>
          <a:xfrm>
            <a:off x="591070" y="1526625"/>
            <a:ext cx="5504929" cy="2923877"/>
          </a:xfrm>
          <a:prstGeom prst="rect">
            <a:avLst/>
          </a:prstGeom>
        </p:spPr>
        <p:txBody>
          <a:bodyPr wrap="square">
            <a:spAutoFit/>
          </a:bodyPr>
          <a:lstStyle/>
          <a:p>
            <a:endParaRPr lang="en-US" sz="2400" dirty="0">
              <a:solidFill>
                <a:schemeClr val="bg2">
                  <a:lumMod val="10000"/>
                </a:schemeClr>
              </a:solidFill>
              <a:latin typeface="Century Gothic" panose="020B0502020202020204" pitchFamily="34" charset="0"/>
            </a:endParaRPr>
          </a:p>
          <a:p>
            <a:r>
              <a:rPr lang="en-US" sz="3200" b="1" dirty="0">
                <a:solidFill>
                  <a:srgbClr val="C00000"/>
                </a:solidFill>
                <a:latin typeface="Century Gothic" panose="020B0502020202020204" pitchFamily="34" charset="0"/>
              </a:rPr>
              <a:t>Think about </a:t>
            </a:r>
          </a:p>
          <a:p>
            <a:endParaRPr lang="en-US" sz="2400" dirty="0">
              <a:solidFill>
                <a:schemeClr val="bg2">
                  <a:lumMod val="10000"/>
                </a:schemeClr>
              </a:solidFill>
              <a:latin typeface="Century Gothic" panose="020B0502020202020204" pitchFamily="34" charset="0"/>
            </a:endParaRPr>
          </a:p>
          <a:p>
            <a:pPr marL="457200" indent="-457200">
              <a:buFont typeface="+mj-lt"/>
              <a:buAutoNum type="arabicPeriod"/>
            </a:pPr>
            <a:r>
              <a:rPr lang="en-US" sz="2600" dirty="0">
                <a:solidFill>
                  <a:schemeClr val="bg2">
                    <a:lumMod val="10000"/>
                  </a:schemeClr>
                </a:solidFill>
                <a:latin typeface="Century Gothic" panose="020B0502020202020204" pitchFamily="34" charset="0"/>
              </a:rPr>
              <a:t>Where they are.</a:t>
            </a:r>
          </a:p>
          <a:p>
            <a:pPr marL="457200" indent="-457200">
              <a:buFont typeface="+mj-lt"/>
              <a:buAutoNum type="arabicPeriod"/>
            </a:pPr>
            <a:r>
              <a:rPr lang="en-US" sz="2600" dirty="0">
                <a:solidFill>
                  <a:schemeClr val="bg2">
                    <a:lumMod val="10000"/>
                  </a:schemeClr>
                </a:solidFill>
                <a:latin typeface="Century Gothic" panose="020B0502020202020204" pitchFamily="34" charset="0"/>
              </a:rPr>
              <a:t>What they are wearing.</a:t>
            </a:r>
          </a:p>
          <a:p>
            <a:pPr marL="457200" indent="-457200">
              <a:buFont typeface="+mj-lt"/>
              <a:buAutoNum type="arabicPeriod"/>
            </a:pPr>
            <a:r>
              <a:rPr lang="en-US" sz="2600" dirty="0">
                <a:solidFill>
                  <a:schemeClr val="bg2">
                    <a:lumMod val="10000"/>
                  </a:schemeClr>
                </a:solidFill>
                <a:latin typeface="Century Gothic" panose="020B0502020202020204" pitchFamily="34" charset="0"/>
              </a:rPr>
              <a:t>What they are doing. </a:t>
            </a:r>
          </a:p>
          <a:p>
            <a:pPr marL="457200" indent="-457200">
              <a:buFont typeface="+mj-lt"/>
              <a:buAutoNum type="arabicPeriod"/>
            </a:pPr>
            <a:r>
              <a:rPr lang="en-US" sz="2600" dirty="0">
                <a:solidFill>
                  <a:schemeClr val="bg2">
                    <a:lumMod val="10000"/>
                  </a:schemeClr>
                </a:solidFill>
                <a:latin typeface="Century Gothic" panose="020B0502020202020204" pitchFamily="34" charset="0"/>
              </a:rPr>
              <a:t>How they are feeling. </a:t>
            </a:r>
          </a:p>
        </p:txBody>
      </p:sp>
      <p:sp>
        <p:nvSpPr>
          <p:cNvPr id="18" name="Text Placeholder 2"/>
          <p:cNvSpPr txBox="1">
            <a:spLocks/>
          </p:cNvSpPr>
          <p:nvPr/>
        </p:nvSpPr>
        <p:spPr>
          <a:xfrm>
            <a:off x="0" y="0"/>
            <a:ext cx="12191999" cy="500965"/>
          </a:xfrm>
          <a:prstGeom prst="rect">
            <a:avLst/>
          </a:prstGeom>
          <a:solidFill>
            <a:schemeClr val="accent1">
              <a:lumMod val="60000"/>
              <a:lumOff val="40000"/>
            </a:schemeClr>
          </a:solidFill>
        </p:spPr>
        <p:txBody>
          <a:bodyPr vert="horz" lIns="91440" tIns="45720" rIns="91440" bIns="45720" rtlCol="0">
            <a:noAutofit/>
          </a:bodyPr>
          <a:lstStyle>
            <a:lvl1pPr marL="0" indent="0" algn="r" defTabSz="914400" rtl="1"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r" defTabSz="914400" rtl="1"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r" defTabSz="914400" rtl="1"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rtl="0"/>
            <a:r>
              <a:rPr lang="en-US" sz="3200" b="1" dirty="0">
                <a:solidFill>
                  <a:schemeClr val="bg2">
                    <a:lumMod val="10000"/>
                  </a:schemeClr>
                </a:solidFill>
                <a:latin typeface="Century Gothic" panose="020B0502020202020204" pitchFamily="34" charset="0"/>
              </a:rPr>
              <a:t>Describe the below picture.</a:t>
            </a:r>
          </a:p>
        </p:txBody>
      </p:sp>
      <p:sp>
        <p:nvSpPr>
          <p:cNvPr id="7" name="Footer Placeholder 2"/>
          <p:cNvSpPr>
            <a:spLocks noGrp="1"/>
          </p:cNvSpPr>
          <p:nvPr>
            <p:ph type="ftr" sz="quarter" idx="11"/>
          </p:nvPr>
        </p:nvSpPr>
        <p:spPr bwMode="auto">
          <a:xfrm>
            <a:off x="419891" y="6348364"/>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Education- Second Semester -2020-2021                                    				                         English- 3</a:t>
            </a:r>
            <a:r>
              <a:rPr lang="en-US" baseline="30000" dirty="0">
                <a:solidFill>
                  <a:schemeClr val="tx1"/>
                </a:solidFill>
              </a:rPr>
              <a:t>rd</a:t>
            </a:r>
            <a:r>
              <a:rPr lang="en-US" dirty="0">
                <a:solidFill>
                  <a:schemeClr val="tx1"/>
                </a:solidFill>
              </a:rPr>
              <a:t>  Inter- 8d.Express yourself!</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5768" y="1423022"/>
            <a:ext cx="4767072" cy="4383024"/>
          </a:xfrm>
          <a:prstGeom prst="rect">
            <a:avLst/>
          </a:prstGeom>
        </p:spPr>
      </p:pic>
    </p:spTree>
    <p:extLst>
      <p:ext uri="{BB962C8B-B14F-4D97-AF65-F5344CB8AC3E}">
        <p14:creationId xmlns:p14="http://schemas.microsoft.com/office/powerpoint/2010/main" val="33506154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Presentation2</Template>
  <TotalTime>7368</TotalTime>
  <Words>1509</Words>
  <Application>Microsoft Office PowerPoint</Application>
  <PresentationFormat>Widescreen</PresentationFormat>
  <Paragraphs>243</Paragraphs>
  <Slides>24</Slides>
  <Notes>6</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SONY</dc:creator>
  <cp:lastModifiedBy>Corporate Edition</cp:lastModifiedBy>
  <cp:revision>798</cp:revision>
  <dcterms:created xsi:type="dcterms:W3CDTF">2020-03-04T10:26:47Z</dcterms:created>
  <dcterms:modified xsi:type="dcterms:W3CDTF">2021-04-07T08:28:50Z</dcterms:modified>
</cp:coreProperties>
</file>