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86" r:id="rId3"/>
    <p:sldId id="321" r:id="rId4"/>
    <p:sldId id="361" r:id="rId5"/>
    <p:sldId id="348" r:id="rId6"/>
    <p:sldId id="366" r:id="rId7"/>
    <p:sldId id="367" r:id="rId8"/>
    <p:sldId id="368" r:id="rId9"/>
    <p:sldId id="369" r:id="rId10"/>
    <p:sldId id="370" r:id="rId11"/>
    <p:sldId id="349" r:id="rId12"/>
    <p:sldId id="371" r:id="rId13"/>
    <p:sldId id="357" r:id="rId14"/>
    <p:sldId id="372" r:id="rId15"/>
    <p:sldId id="374" r:id="rId16"/>
    <p:sldId id="375" r:id="rId17"/>
    <p:sldId id="363" r:id="rId18"/>
    <p:sldId id="362" r:id="rId19"/>
    <p:sldId id="331" r:id="rId20"/>
    <p:sldId id="298" r:id="rId21"/>
    <p:sldId id="35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m Al-Jazzaf" initials="MA" lastIdx="1" clrIdx="0">
    <p:extLst>
      <p:ext uri="{19B8F6BF-5375-455C-9EA6-DF929625EA0E}">
        <p15:presenceInfo xmlns:p15="http://schemas.microsoft.com/office/powerpoint/2012/main" userId="Mariam Al-Jazza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17CD"/>
    <a:srgbClr val="E24EE2"/>
    <a:srgbClr val="5F2C09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461A2-103A-4B6F-B9C5-B9DB91047CB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76607-64D2-4ADD-826F-7B8DD848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9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BH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DA5221-A119-40C7-8527-BBAAF2D1815D}" type="slidenum">
              <a:rPr lang="ar-SA" altLang="ar-BH" smtClean="0">
                <a:latin typeface="Calibri" panose="020F0502020204030204" pitchFamily="34" charset="0"/>
              </a:rPr>
              <a:pPr/>
              <a:t>5</a:t>
            </a:fld>
            <a:endParaRPr lang="ar-SA" altLang="ar-BH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7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BH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DA5221-A119-40C7-8527-BBAAF2D1815D}" type="slidenum">
              <a:rPr lang="ar-SA" altLang="ar-BH" smtClean="0">
                <a:latin typeface="Calibri" panose="020F0502020204030204" pitchFamily="34" charset="0"/>
              </a:rPr>
              <a:pPr/>
              <a:t>11</a:t>
            </a:fld>
            <a:endParaRPr lang="ar-SA" altLang="ar-BH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1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BH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DA5221-A119-40C7-8527-BBAAF2D1815D}" type="slidenum">
              <a:rPr lang="ar-SA" altLang="ar-BH" smtClean="0">
                <a:latin typeface="Calibri" panose="020F0502020204030204" pitchFamily="34" charset="0"/>
              </a:rPr>
              <a:pPr/>
              <a:t>13</a:t>
            </a:fld>
            <a:endParaRPr lang="ar-SA" altLang="ar-BH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1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BH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DA5221-A119-40C7-8527-BBAAF2D1815D}" type="slidenum">
              <a:rPr lang="ar-SA" altLang="ar-BH" smtClean="0">
                <a:latin typeface="Calibri" panose="020F0502020204030204" pitchFamily="34" charset="0"/>
              </a:rPr>
              <a:pPr/>
              <a:t>18</a:t>
            </a:fld>
            <a:endParaRPr lang="ar-SA" altLang="ar-BH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2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103-295C-4848-A148-E4CC982F2B06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Education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DE4C-C70D-46AC-A0A8-8187E5B894AC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Education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2374-EC0B-44C4-9F76-0A9A856723CE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Education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C848-36F6-4382-B58A-317AB4CD23B1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Education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EDC8-A7C6-4DCD-B058-A4CE1B69EA19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Education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B3E25-D088-44C1-99B1-52D6A0B6CEB5}" type="datetime1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Education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7A-DAD2-4E0C-B505-5FA783D832BF}" type="datetime1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Education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CDEF-0361-4F43-914C-1FC57953ACD4}" type="datetime1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Education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B011-FCFE-4FCD-85B1-20E7F9D29C8E}" type="datetime1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Education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53E7-34C6-4576-AB77-7E7B7D8CE3CE}" type="datetime1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Education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397B-7611-4701-8AC1-138589819B9D}" type="datetime1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Ministry of Education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5E62B-435D-4941-96D5-1D1C8B16B660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Ministry of Education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90654" y="2663286"/>
            <a:ext cx="5982728" cy="3082037"/>
            <a:chOff x="1531640" y="2636912"/>
            <a:chExt cx="5982728" cy="3082037"/>
          </a:xfrm>
        </p:grpSpPr>
        <p:sp>
          <p:nvSpPr>
            <p:cNvPr id="6" name="Rectangle 5"/>
            <p:cNvSpPr/>
            <p:nvPr/>
          </p:nvSpPr>
          <p:spPr>
            <a:xfrm>
              <a:off x="2254836" y="2636912"/>
              <a:ext cx="4790094" cy="6903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6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Upstream 3</a:t>
              </a:r>
              <a:endParaRPr lang="en-US" sz="6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85076" y="3661852"/>
              <a:ext cx="5529079" cy="6568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3</a:t>
              </a:r>
              <a:r>
                <a:rPr lang="en-US" sz="5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rd</a:t>
              </a:r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Intermediate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31640" y="4523750"/>
              <a:ext cx="5982728" cy="11951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>
                  <a:latin typeface="Century Gothic" panose="020B0502020202020204" pitchFamily="34" charset="0"/>
                </a:rPr>
                <a:t>Unit 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6</a:t>
              </a:r>
            </a:p>
            <a:p>
              <a:pPr algn="ctr">
                <a:lnSpc>
                  <a:spcPts val="4320"/>
                </a:lnSpc>
              </a:pPr>
              <a:r>
                <a:rPr lang="en-US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6c. Planning ahead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006793" y="5135741"/>
            <a:ext cx="8194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3. They are too late, </a:t>
            </a:r>
            <a:r>
              <a:rPr lang="en-GB" altLang="en-US" sz="3200" dirty="0">
                <a:solidFill>
                  <a:srgbClr val="00B0F0"/>
                </a:solidFill>
                <a:latin typeface="Century Gothic" panose="020B0502020202020204" pitchFamily="34" charset="0"/>
              </a:rPr>
              <a:t>they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will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leave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now.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6096000" y="5685203"/>
            <a:ext cx="529114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6777197" y="5685203"/>
            <a:ext cx="1128553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5104130" y="5685997"/>
            <a:ext cx="839787" cy="1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006793" y="4415175"/>
            <a:ext cx="11185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2. I  forgot to submit my homework,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rgbClr val="00B0F0"/>
                </a:solidFill>
                <a:latin typeface="Century Gothic" panose="020B0502020202020204" pitchFamily="34" charset="0"/>
              </a:rPr>
              <a:t>I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 </a:t>
            </a:r>
            <a:r>
              <a:rPr lang="en-GB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will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do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it tonight.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8051800" y="4967943"/>
            <a:ext cx="233755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8413750" y="4967943"/>
            <a:ext cx="65405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9138661" y="4967943"/>
            <a:ext cx="564139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017451" y="3717433"/>
            <a:ext cx="1005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1. My room is messy, </a:t>
            </a:r>
            <a:r>
              <a:rPr lang="en-GB" altLang="en-US" sz="3200" dirty="0">
                <a:solidFill>
                  <a:srgbClr val="00B0F0"/>
                </a:solidFill>
                <a:latin typeface="Century Gothic" panose="020B0502020202020204" pitchFamily="34" charset="0"/>
              </a:rPr>
              <a:t>I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will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clean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it today.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882968" y="3059132"/>
            <a:ext cx="2295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Examples:</a:t>
            </a:r>
            <a:endParaRPr lang="ar-BH" altLang="en-US" sz="3200" b="1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03636"/>
            <a:ext cx="12192000" cy="64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</a:t>
            </a:r>
            <a:r>
              <a:rPr lang="en-GB" sz="3600" b="1" dirty="0">
                <a:solidFill>
                  <a:srgbClr val="00B0F0"/>
                </a:solidFill>
                <a:latin typeface="Century Gothic" panose="020B0502020202020204" pitchFamily="34" charset="0"/>
                <a:cs typeface="+mn-cs"/>
              </a:rPr>
              <a:t>ubject</a:t>
            </a:r>
            <a:r>
              <a:rPr lang="en-GB" sz="3600" b="1" dirty="0">
                <a:latin typeface="Century Gothic" panose="020B0502020202020204" pitchFamily="34" charset="0"/>
                <a:cs typeface="+mn-cs"/>
              </a:rPr>
              <a:t> + will +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  <a:cs typeface="+mn-cs"/>
              </a:rPr>
              <a:t>infinitive verb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CA07285D-566D-45CE-ACA1-E4F9B2505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6394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Future </a:t>
            </a:r>
            <a:r>
              <a:rPr lang="en-US" altLang="en-US" sz="3600" b="1" dirty="0">
                <a:latin typeface="Century Gothic" panose="020B0502020202020204" pitchFamily="34" charset="0"/>
              </a:rPr>
              <a:t>will</a:t>
            </a:r>
            <a:r>
              <a:rPr lang="en-US" alt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rule</a:t>
            </a:r>
          </a:p>
          <a:p>
            <a:pPr algn="ctr"/>
            <a:r>
              <a:rPr lang="en-US" altLang="en-US" sz="3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On spot decision (at the moment of speaking)</a:t>
            </a:r>
            <a:endParaRPr lang="ar-BH" altLang="en-US" sz="3600" b="1" dirty="0">
              <a:solidFill>
                <a:schemeClr val="accent5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123180" y="4275725"/>
            <a:ext cx="172720" cy="1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356542" y="4275725"/>
            <a:ext cx="587375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6042978" y="4275725"/>
            <a:ext cx="1164272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3F7DB0B0-986D-4AD0-B962-6C05E445F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3656" y="6229325"/>
            <a:ext cx="113077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Ministry of Education- second Semester -2020-2021                                    				                                     English- 3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 Inter- 6c. Planning ahead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711310"/>
      </p:ext>
    </p:extLst>
  </p:cSld>
  <p:clrMapOvr>
    <a:masterClrMapping/>
  </p:clrMapOvr>
  <p:transition advTm="58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p"/>
      <p:bldP spid="7174" grpId="0" build="p"/>
      <p:bldP spid="7172" grpId="0" build="p"/>
      <p:bldP spid="7173" grpId="0" build="p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5763" y="2681288"/>
            <a:ext cx="10902950" cy="1131887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9600" dirty="0">
                <a:solidFill>
                  <a:schemeClr val="tx1"/>
                </a:solidFill>
                <a:latin typeface="Century Gothic" panose="020B0502020202020204" pitchFamily="34" charset="0"/>
              </a:rPr>
              <a:t>Task 2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FC15ED9-ADCC-4A5D-96D7-8A1EAE93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3656" y="6229325"/>
            <a:ext cx="113077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Ministry of Education- second Semester -2020-2021                                    				                                     English- 3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 Inter- 6c. Planning ahead</a:t>
            </a:r>
          </a:p>
        </p:txBody>
      </p:sp>
    </p:spTree>
    <p:extLst>
      <p:ext uri="{BB962C8B-B14F-4D97-AF65-F5344CB8AC3E}">
        <p14:creationId xmlns:p14="http://schemas.microsoft.com/office/powerpoint/2010/main" val="42785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2975" y="1293813"/>
            <a:ext cx="10831513" cy="501675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endParaRPr lang="en-US" sz="2000" b="1" dirty="0">
              <a:latin typeface="Century Gothic" pitchFamily="34" charset="0"/>
            </a:endParaRPr>
          </a:p>
          <a:p>
            <a:pPr marL="342900" indent="-342900">
              <a:defRPr/>
            </a:pPr>
            <a:r>
              <a:rPr lang="en-US" sz="2000" b="1" dirty="0">
                <a:latin typeface="Century Gothic" pitchFamily="34" charset="0"/>
              </a:rPr>
              <a:t>1. A: ___________________ tonight?  (travel)</a:t>
            </a:r>
          </a:p>
          <a:p>
            <a:pPr marL="342900" indent="-342900">
              <a:defRPr/>
            </a:pPr>
            <a:r>
              <a:rPr lang="en-US" sz="2000" b="1" dirty="0">
                <a:latin typeface="Century Gothic" pitchFamily="34" charset="0"/>
              </a:rPr>
              <a:t>    B: Yes, my flight is at 8 o’clock.</a:t>
            </a:r>
          </a:p>
          <a:p>
            <a:pPr marL="342900" indent="-342900">
              <a:defRPr/>
            </a:pPr>
            <a:r>
              <a:rPr lang="en-US" sz="2000" b="1" dirty="0">
                <a:latin typeface="Century Gothic" pitchFamily="34" charset="0"/>
              </a:rPr>
              <a:t> </a:t>
            </a:r>
          </a:p>
          <a:p>
            <a:pPr marL="342900" indent="-342900">
              <a:defRPr/>
            </a:pPr>
            <a:r>
              <a:rPr lang="en-US" sz="2000" b="1" dirty="0">
                <a:latin typeface="Century Gothic" pitchFamily="34" charset="0"/>
              </a:rPr>
              <a:t>2. A: When _______________________ our exam papers? (correct)</a:t>
            </a:r>
          </a:p>
          <a:p>
            <a:pPr marL="342900" indent="-342900">
              <a:defRPr/>
            </a:pPr>
            <a:r>
              <a:rPr lang="en-US" sz="2000" b="1" dirty="0">
                <a:latin typeface="Century Gothic" pitchFamily="34" charset="0"/>
              </a:rPr>
              <a:t>    B: I don’t know, we have to ask her today. </a:t>
            </a:r>
          </a:p>
          <a:p>
            <a:pPr marL="342900" indent="-342900">
              <a:defRPr/>
            </a:pPr>
            <a:endParaRPr lang="en-US" sz="2000" b="1" dirty="0">
              <a:latin typeface="Century Gothic" pitchFamily="34" charset="0"/>
            </a:endParaRPr>
          </a:p>
          <a:p>
            <a:pPr marL="342900" indent="-342900">
              <a:defRPr/>
            </a:pPr>
            <a:r>
              <a:rPr lang="en-US" sz="2000" b="1" dirty="0">
                <a:latin typeface="Century Gothic" pitchFamily="34" charset="0"/>
              </a:rPr>
              <a:t>3. A: Oh my God, it’s 11 o’clock! You are still awake</a:t>
            </a:r>
            <a:r>
              <a:rPr lang="en-US" sz="2000" b="1" dirty="0" smtClean="0">
                <a:latin typeface="Century Gothic" pitchFamily="34" charset="0"/>
              </a:rPr>
              <a:t>!</a:t>
            </a:r>
            <a:endParaRPr lang="en-US" sz="2000" b="1" dirty="0">
              <a:latin typeface="Century Gothic" pitchFamily="34" charset="0"/>
            </a:endParaRPr>
          </a:p>
          <a:p>
            <a:pPr marL="342900" indent="-342900">
              <a:defRPr/>
            </a:pPr>
            <a:r>
              <a:rPr lang="en-US" sz="2000" b="1" dirty="0">
                <a:latin typeface="Century Gothic" pitchFamily="34" charset="0"/>
              </a:rPr>
              <a:t>    B: </a:t>
            </a:r>
            <a:r>
              <a:rPr lang="en-US" sz="2000" b="1" dirty="0" smtClean="0">
                <a:latin typeface="Century Gothic" pitchFamily="34" charset="0"/>
              </a:rPr>
              <a:t>Ok, </a:t>
            </a:r>
            <a:r>
              <a:rPr lang="en-US" sz="2000" b="1" dirty="0">
                <a:latin typeface="Century Gothic" pitchFamily="34" charset="0"/>
              </a:rPr>
              <a:t>I __________ now. (sleep)</a:t>
            </a:r>
          </a:p>
          <a:p>
            <a:pPr marL="342900" indent="-342900">
              <a:defRPr/>
            </a:pPr>
            <a:endParaRPr lang="en-US" sz="2000" b="1" dirty="0">
              <a:latin typeface="Century Gothic" pitchFamily="34" charset="0"/>
            </a:endParaRPr>
          </a:p>
          <a:p>
            <a:pPr marL="342900" indent="-342900">
              <a:defRPr/>
            </a:pPr>
            <a:r>
              <a:rPr lang="en-US" sz="2000" b="1" dirty="0">
                <a:latin typeface="Century Gothic" pitchFamily="34" charset="0"/>
              </a:rPr>
              <a:t>4. A: Salman __________ to a new house next month. (move)</a:t>
            </a:r>
          </a:p>
          <a:p>
            <a:pPr marL="342900" indent="-342900">
              <a:defRPr/>
            </a:pPr>
            <a:r>
              <a:rPr lang="en-US" sz="2000" b="1" dirty="0">
                <a:latin typeface="Century Gothic" pitchFamily="34" charset="0"/>
              </a:rPr>
              <a:t>    B: Really! I __________ him to congratulate him. (call)</a:t>
            </a:r>
          </a:p>
          <a:p>
            <a:pPr marL="342900" indent="-342900">
              <a:defRPr/>
            </a:pPr>
            <a:endParaRPr lang="en-US" sz="2000" b="1" dirty="0">
              <a:latin typeface="Century Gothic" pitchFamily="34" charset="0"/>
            </a:endParaRPr>
          </a:p>
          <a:p>
            <a:pPr marL="342900" indent="-342900">
              <a:defRPr/>
            </a:pPr>
            <a:r>
              <a:rPr lang="en-US" sz="2000" b="1" dirty="0">
                <a:latin typeface="Century Gothic" pitchFamily="34" charset="0"/>
              </a:rPr>
              <a:t>5. A: Mona __________ me tomorrow, why don’t you come? (visit)</a:t>
            </a:r>
          </a:p>
          <a:p>
            <a:pPr marL="342900" indent="-342900">
              <a:defRPr/>
            </a:pPr>
            <a:r>
              <a:rPr lang="en-US" sz="2000" b="1" dirty="0">
                <a:latin typeface="Century Gothic" pitchFamily="34" charset="0"/>
              </a:rPr>
              <a:t>    B: I ________ my mom. (ask)   </a:t>
            </a:r>
          </a:p>
          <a:p>
            <a:pPr marL="342900" indent="-342900">
              <a:defRPr/>
            </a:pPr>
            <a:endParaRPr lang="ar-BH" sz="2000" b="1" dirty="0">
              <a:latin typeface="Century Gothic" pitchFamily="34" charset="0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012825" y="428625"/>
            <a:ext cx="10579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Century Gothic" panose="020B0502020202020204" pitchFamily="34" charset="0"/>
              </a:rPr>
              <a:t>Read the dialogues below and change the verbs to the right form of future tense. </a:t>
            </a:r>
            <a:endParaRPr lang="ar-BH" altLang="en-US" sz="2800" b="1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9569" y="1578451"/>
            <a:ext cx="2363788" cy="4016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Are you travelling</a:t>
            </a:r>
            <a:endParaRPr lang="ar-BH" sz="20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3625" y="2499043"/>
            <a:ext cx="3068638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is she going to correct</a:t>
            </a:r>
            <a:endParaRPr lang="ar-BH" sz="20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0915" y="3737623"/>
            <a:ext cx="149383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will sleep  </a:t>
            </a:r>
            <a:endParaRPr lang="ar-BH" sz="20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4900" y="5238115"/>
            <a:ext cx="1325563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is visiting </a:t>
            </a:r>
            <a:endParaRPr lang="ar-BH" sz="20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43175" y="4323715"/>
            <a:ext cx="1522413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is moving </a:t>
            </a:r>
            <a:endParaRPr lang="ar-BH" sz="20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06370" y="4633278"/>
            <a:ext cx="11969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will call</a:t>
            </a:r>
            <a:endParaRPr lang="ar-BH" sz="20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2428" y="5545773"/>
            <a:ext cx="1196975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will ask</a:t>
            </a:r>
            <a:endParaRPr lang="ar-BH" sz="20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53656" y="6229325"/>
            <a:ext cx="113077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Ministry of Education- second Semester -2020-2021                                    				                                     English- 3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 Inter- 6c. Planning ahead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169082"/>
      </p:ext>
    </p:extLst>
  </p:cSld>
  <p:clrMapOvr>
    <a:masterClrMapping/>
  </p:clrMapOvr>
  <p:transition advTm="49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  <p:bldP spid="2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5763" y="2681288"/>
            <a:ext cx="10902950" cy="1131887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9600" dirty="0">
                <a:solidFill>
                  <a:schemeClr val="tx1"/>
                </a:solidFill>
                <a:latin typeface="Century Gothic" panose="020B0502020202020204" pitchFamily="34" charset="0"/>
              </a:rPr>
              <a:t>Task 3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39B88CE-18AC-4C2E-B517-DB8A187C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3656" y="6229325"/>
            <a:ext cx="113077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Ministry of Education- second Semester -2020-2021                                    				                                     English- 3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 Inter- 6c. Planning ahead</a:t>
            </a:r>
          </a:p>
        </p:txBody>
      </p:sp>
    </p:spTree>
    <p:extLst>
      <p:ext uri="{BB962C8B-B14F-4D97-AF65-F5344CB8AC3E}">
        <p14:creationId xmlns:p14="http://schemas.microsoft.com/office/powerpoint/2010/main" val="40594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1008882" y="4614667"/>
            <a:ext cx="1041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2. At 8 o'clock tomorrow.</a:t>
            </a:r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rgbClr val="00B0F0"/>
                </a:solidFill>
                <a:latin typeface="Century Gothic" panose="020B0502020202020204" pitchFamily="34" charset="0"/>
              </a:rPr>
              <a:t>Mariam and Ahmed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 </a:t>
            </a:r>
            <a:r>
              <a:rPr lang="en-GB" alt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will 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latin typeface="Century Gothic" panose="020B0502020202020204" pitchFamily="34" charset="0"/>
              </a:rPr>
              <a:t>be </a:t>
            </a:r>
            <a:r>
              <a:rPr lang="en-GB" altLang="en-US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fly</a:t>
            </a:r>
            <a:r>
              <a:rPr lang="en-GB" altLang="en-US" sz="3200" dirty="0">
                <a:latin typeface="Century Gothic" panose="020B0502020202020204" pitchFamily="34" charset="0"/>
              </a:rPr>
              <a:t>ing</a:t>
            </a:r>
            <a:r>
              <a:rPr lang="en-GB" altLang="en-US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to London.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6095999" y="5176613"/>
            <a:ext cx="4019551" cy="7922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310002" y="5169345"/>
            <a:ext cx="665562" cy="726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70669" y="5660539"/>
            <a:ext cx="590433" cy="3175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1722889" y="5658954"/>
            <a:ext cx="1039361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015831" y="3919340"/>
            <a:ext cx="110959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1. Don’t </a:t>
            </a:r>
            <a:r>
              <a:rPr lang="en-GB" alt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call me between 8 and 9. </a:t>
            </a:r>
            <a:r>
              <a:rPr lang="en-GB" altLang="en-US" sz="3200" dirty="0">
                <a:solidFill>
                  <a:srgbClr val="00B0F0"/>
                </a:solidFill>
                <a:latin typeface="Century Gothic" panose="020B0502020202020204" pitchFamily="34" charset="0"/>
              </a:rPr>
              <a:t>I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will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latin typeface="Century Gothic" panose="020B0502020202020204" pitchFamily="34" charset="0"/>
              </a:rPr>
              <a:t>be</a:t>
            </a:r>
            <a:r>
              <a:rPr lang="en-GB" altLang="en-US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 work</a:t>
            </a:r>
            <a:r>
              <a:rPr lang="en-GB" altLang="en-US" sz="3200" dirty="0">
                <a:latin typeface="Century Gothic" panose="020B0502020202020204" pitchFamily="34" charset="0"/>
              </a:rPr>
              <a:t>ing</a:t>
            </a:r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908558" y="4468901"/>
            <a:ext cx="196342" cy="4086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8858250" y="4475342"/>
            <a:ext cx="529326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9506162" y="4468902"/>
            <a:ext cx="1561888" cy="204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63401" y="4471510"/>
            <a:ext cx="576263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4">
            <a:extLst>
              <a:ext uri="{FF2B5EF4-FFF2-40B4-BE49-F238E27FC236}">
                <a16:creationId xmlns:a16="http://schemas.microsoft.com/office/drawing/2014/main" id="{A08C88DF-8D47-4A59-8152-36458BB0C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68" y="3257322"/>
            <a:ext cx="2295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Examples:</a:t>
            </a:r>
            <a:endParaRPr lang="ar-BH" altLang="en-US" sz="3200" b="1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24418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</a:t>
            </a:r>
            <a:r>
              <a:rPr lang="en-GB" sz="3400" b="1" dirty="0">
                <a:solidFill>
                  <a:srgbClr val="00B0F0"/>
                </a:solidFill>
                <a:latin typeface="Century Gothic" panose="020B0502020202020204" pitchFamily="34" charset="0"/>
                <a:cs typeface="+mn-cs"/>
              </a:rPr>
              <a:t>ubject</a:t>
            </a:r>
            <a:r>
              <a:rPr lang="en-GB" sz="3400" b="1" dirty="0">
                <a:latin typeface="Century Gothic" panose="020B0502020202020204" pitchFamily="34" charset="0"/>
                <a:cs typeface="+mn-cs"/>
              </a:rPr>
              <a:t> + </a:t>
            </a:r>
            <a:r>
              <a:rPr lang="en-GB" sz="3400" b="1" dirty="0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will </a:t>
            </a:r>
            <a:r>
              <a:rPr lang="en-GB" sz="3400" b="1" dirty="0">
                <a:latin typeface="Century Gothic" panose="020B0502020202020204" pitchFamily="34" charset="0"/>
                <a:cs typeface="+mn-cs"/>
              </a:rPr>
              <a:t>+ be + </a:t>
            </a:r>
            <a:r>
              <a:rPr lang="en-GB" sz="3400" b="1" dirty="0">
                <a:solidFill>
                  <a:srgbClr val="00B050"/>
                </a:solidFill>
                <a:latin typeface="Century Gothic" panose="020B0502020202020204" pitchFamily="34" charset="0"/>
                <a:cs typeface="+mn-cs"/>
              </a:rPr>
              <a:t>verb</a:t>
            </a:r>
            <a:r>
              <a:rPr lang="en-GB" sz="3600" b="1" dirty="0">
                <a:latin typeface="Century Gothic" panose="020B0502020202020204" pitchFamily="34" charset="0"/>
              </a:rPr>
              <a:t>(</a:t>
            </a:r>
            <a:r>
              <a:rPr lang="en-GB" sz="3600" b="1" dirty="0" err="1">
                <a:latin typeface="Century Gothic" panose="020B0502020202020204" pitchFamily="34" charset="0"/>
              </a:rPr>
              <a:t>ing</a:t>
            </a:r>
            <a:r>
              <a:rPr lang="en-GB" sz="3600" b="1" dirty="0">
                <a:latin typeface="Century Gothic" panose="020B0502020202020204" pitchFamily="34" charset="0"/>
              </a:rPr>
              <a:t>)</a:t>
            </a:r>
            <a:r>
              <a:rPr lang="en-GB" sz="3400" b="1" dirty="0">
                <a:solidFill>
                  <a:srgbClr val="00B050"/>
                </a:solidFill>
                <a:latin typeface="Century Gothic" panose="020B0502020202020204" pitchFamily="34" charset="0"/>
                <a:cs typeface="+mn-cs"/>
              </a:rPr>
              <a:t>  </a:t>
            </a:r>
          </a:p>
        </p:txBody>
      </p:sp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070669" y="192968"/>
            <a:ext cx="1015970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Future 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continuous </a:t>
            </a:r>
            <a:r>
              <a:rPr lang="en-US" alt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rule</a:t>
            </a:r>
          </a:p>
          <a:p>
            <a:pPr algn="ctr" eaLnBrk="1" hangingPunct="1"/>
            <a:r>
              <a:rPr lang="en-US" altLang="en-US" sz="3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being in the middle of doing something at a specific time in the </a:t>
            </a:r>
            <a:r>
              <a:rPr lang="en-US" altLang="en-US" sz="36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future. </a:t>
            </a:r>
            <a:endParaRPr lang="ar-BH" altLang="en-US" sz="4000" b="1" dirty="0">
              <a:solidFill>
                <a:schemeClr val="accent5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AFEDD0F7-9B12-43B8-8A91-7922DA68D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3656" y="6229325"/>
            <a:ext cx="113077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Ministry of Education- second Semester -2020-2021                                    				                                     English- 3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 Inter- 6c. Planning ahead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630400"/>
      </p:ext>
    </p:extLst>
  </p:cSld>
  <p:clrMapOvr>
    <a:masterClrMapping/>
  </p:clrMapOvr>
  <p:transition advTm="73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4" grpId="0"/>
      <p:bldP spid="18" grpId="0" build="p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58019" y="728577"/>
            <a:ext cx="3733316" cy="4791780"/>
            <a:chOff x="4281797" y="985214"/>
            <a:chExt cx="4383840" cy="5354216"/>
          </a:xfrm>
        </p:grpSpPr>
        <p:pic>
          <p:nvPicPr>
            <p:cNvPr id="2" name="Picture 1" descr="singleemailmessage - Can you embed the standard activity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797" y="985214"/>
              <a:ext cx="4383840" cy="514598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478555" y="3558207"/>
              <a:ext cx="14186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entury Gothic" panose="020B0502020202090204" pitchFamily="34" charset="0"/>
                </a:rPr>
                <a:t>Dinner party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50758" y="2090698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entury Gothic" panose="020B0502020202090204" pitchFamily="34" charset="0"/>
                </a:rPr>
                <a:t>Mariam</a:t>
              </a:r>
              <a:r>
                <a:rPr lang="en-US" sz="1400" dirty="0"/>
                <a:t>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87887" y="4310409"/>
              <a:ext cx="3299770" cy="202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entury Gothic" panose="020B0502020202090204" pitchFamily="34" charset="0"/>
                </a:rPr>
                <a:t>Dear Mariam,</a:t>
              </a:r>
            </a:p>
            <a:p>
              <a:r>
                <a:rPr lang="en-US" sz="1400" b="1" dirty="0">
                  <a:latin typeface="Century Gothic" panose="020B0502020202090204" pitchFamily="34" charset="0"/>
                </a:rPr>
                <a:t>I’m having a dinner party on Saturday 20</a:t>
              </a:r>
              <a:r>
                <a:rPr lang="en-US" sz="1400" b="1" baseline="30000" dirty="0">
                  <a:latin typeface="Century Gothic" panose="020B0502020202090204" pitchFamily="34" charset="0"/>
                </a:rPr>
                <a:t>th</a:t>
              </a:r>
              <a:r>
                <a:rPr lang="en-US" sz="1400" b="1" dirty="0">
                  <a:latin typeface="Century Gothic" panose="020B0502020202090204" pitchFamily="34" charset="0"/>
                </a:rPr>
                <a:t> February.</a:t>
              </a:r>
            </a:p>
            <a:p>
              <a:r>
                <a:rPr lang="en-US" sz="1400" b="1" dirty="0">
                  <a:latin typeface="Century Gothic" panose="020B0502020202090204" pitchFamily="34" charset="0"/>
                </a:rPr>
                <a:t>Please come. </a:t>
              </a:r>
            </a:p>
            <a:p>
              <a:endParaRPr lang="en-US" sz="1400" b="1" dirty="0">
                <a:latin typeface="Century Gothic" panose="020B0502020202090204" pitchFamily="34" charset="0"/>
              </a:endParaRPr>
            </a:p>
            <a:p>
              <a:r>
                <a:rPr lang="en-US" sz="1400" b="1" dirty="0">
                  <a:latin typeface="Century Gothic" panose="020B0502020202090204" pitchFamily="34" charset="0"/>
                </a:rPr>
                <a:t>Best wishes,</a:t>
              </a:r>
            </a:p>
            <a:p>
              <a:r>
                <a:rPr lang="en-US" sz="1400" b="1" dirty="0">
                  <a:latin typeface="Century Gothic" panose="020B0502020202090204" pitchFamily="34" charset="0"/>
                </a:rPr>
                <a:t>Mona </a:t>
              </a:r>
            </a:p>
            <a:p>
              <a:r>
                <a:rPr lang="en-US" sz="1400" b="1" dirty="0">
                  <a:latin typeface="Century Gothic" panose="020B0502020202090204" pitchFamily="34" charset="0"/>
                </a:rPr>
                <a:t>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392B682-3DFA-4078-9568-F138775FA34C}"/>
              </a:ext>
            </a:extLst>
          </p:cNvPr>
          <p:cNvSpPr/>
          <p:nvPr/>
        </p:nvSpPr>
        <p:spPr>
          <a:xfrm>
            <a:off x="644734" y="109461"/>
            <a:ext cx="10122132" cy="64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2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</a:rPr>
              <a:t>Name the types of Mariam’s messages (A – D)</a:t>
            </a:r>
            <a:endParaRPr lang="en-US" sz="3200" b="1" dirty="0">
              <a:ln w="0"/>
              <a:latin typeface="Century Gothic" panose="020B0502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79781" y="930120"/>
            <a:ext cx="3413286" cy="3455613"/>
            <a:chOff x="379781" y="930120"/>
            <a:chExt cx="3237420" cy="3591080"/>
          </a:xfrm>
        </p:grpSpPr>
        <p:pic>
          <p:nvPicPr>
            <p:cNvPr id="11" name="Picture 10" descr="Royalty Free &lt;strong&gt;Flower&lt;/strong&gt; Stock Photos | rawpixel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81" y="930120"/>
              <a:ext cx="3237419" cy="359108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31083" y="1507843"/>
              <a:ext cx="2986118" cy="2686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entury Gothic" panose="020B0502020202090204" pitchFamily="34" charset="0"/>
                </a:rPr>
                <a:t>Dear 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Curlz MT" panose="04040404050702020202" pitchFamily="82" charset="0"/>
                </a:rPr>
                <a:t>Mariam,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latin typeface="Century Gothic" panose="020B0502020202090204" pitchFamily="34" charset="0"/>
                </a:rPr>
                <a:t>I’m having 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Curlz MT" panose="04040404050702020202" pitchFamily="82" charset="0"/>
                </a:rPr>
                <a:t>a fancy-dress</a:t>
              </a:r>
              <a:r>
                <a:rPr lang="en-US" b="1" dirty="0">
                  <a:latin typeface="Century Gothic" panose="020B0502020202090204" pitchFamily="34" charset="0"/>
                </a:rPr>
                <a:t> party!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latin typeface="Century Gothic" panose="020B0502020202090204" pitchFamily="34" charset="0"/>
                </a:rPr>
                <a:t>Place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90204" pitchFamily="34" charset="0"/>
                </a:rPr>
                <a:t>: 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Curlz MT" panose="04040404050702020202" pitchFamily="82" charset="0"/>
                </a:rPr>
                <a:t>31, Milestone Street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latin typeface="Century Gothic" panose="020B0502020202090204" pitchFamily="34" charset="0"/>
                </a:rPr>
                <a:t>Time: 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Curlz MT" panose="04040404050702020202" pitchFamily="82" charset="0"/>
                </a:rPr>
                <a:t>9:00,</a:t>
              </a:r>
            </a:p>
            <a:p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Curlz MT" panose="04040404050702020202" pitchFamily="82" charset="0"/>
                </a:rPr>
                <a:t> Sunday, 28</a:t>
              </a:r>
              <a:r>
                <a:rPr lang="en-US" b="1" baseline="30000" dirty="0">
                  <a:solidFill>
                    <a:schemeClr val="accent5">
                      <a:lumMod val="75000"/>
                    </a:schemeClr>
                  </a:solidFill>
                  <a:latin typeface="Curlz MT" panose="04040404050702020202" pitchFamily="82" charset="0"/>
                </a:rPr>
                <a:t>th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Curlz MT" panose="04040404050702020202" pitchFamily="82" charset="0"/>
                </a:rPr>
                <a:t> February   </a:t>
              </a:r>
            </a:p>
            <a:p>
              <a:r>
                <a:rPr lang="en-US" b="1" dirty="0">
                  <a:latin typeface="Century Gothic" panose="020B0502020202090204" pitchFamily="34" charset="0"/>
                </a:rPr>
                <a:t>Hope you can come </a:t>
              </a:r>
            </a:p>
            <a:p>
              <a:r>
                <a:rPr lang="en-US" b="1" dirty="0">
                  <a:latin typeface="Century Gothic" panose="020B0502020202090204" pitchFamily="34" charset="0"/>
                </a:rPr>
                <a:t>  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Curlz MT" panose="04040404050702020202" pitchFamily="82" charset="0"/>
                </a:rPr>
                <a:t>yours,</a:t>
              </a:r>
            </a:p>
            <a:p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Curlz MT" panose="04040404050702020202" pitchFamily="82" charset="0"/>
                </a:rPr>
                <a:t>   Amani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145090" y="3704476"/>
            <a:ext cx="3759200" cy="20742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2060"/>
                </a:solidFill>
                <a:latin typeface="Kristen ITC" panose="03050502040202030202" pitchFamily="66" charset="0"/>
              </a:rPr>
              <a:t>Hi Mariam, </a:t>
            </a:r>
          </a:p>
          <a:p>
            <a:r>
              <a:rPr lang="en-US" sz="2000" b="1" dirty="0" err="1">
                <a:solidFill>
                  <a:srgbClr val="002060"/>
                </a:solidFill>
                <a:latin typeface="Kristen ITC" panose="03050502040202030202" pitchFamily="66" charset="0"/>
              </a:rPr>
              <a:t>Amal</a:t>
            </a:r>
            <a:r>
              <a:rPr lang="en-US" sz="2000" b="1" dirty="0">
                <a:solidFill>
                  <a:srgbClr val="002060"/>
                </a:solidFill>
                <a:latin typeface="Kristen ITC" panose="03050502040202030202" pitchFamily="66" charset="0"/>
              </a:rPr>
              <a:t> called. She booked tickets for Thu. 25</a:t>
            </a:r>
            <a:r>
              <a:rPr lang="en-US" sz="2000" b="1" baseline="30000" dirty="0">
                <a:solidFill>
                  <a:srgbClr val="002060"/>
                </a:solidFill>
                <a:latin typeface="Kristen ITC" panose="03050502040202030202" pitchFamily="66" charset="0"/>
              </a:rPr>
              <a:t>th</a:t>
            </a:r>
            <a:r>
              <a:rPr lang="en-US" sz="2000" b="1" dirty="0">
                <a:solidFill>
                  <a:srgbClr val="002060"/>
                </a:solidFill>
                <a:latin typeface="Kristen ITC" panose="03050502040202030202" pitchFamily="66" charset="0"/>
              </a:rPr>
              <a:t> 9:30 – </a:t>
            </a:r>
            <a:r>
              <a:rPr lang="en-US" sz="2000" b="1" dirty="0" err="1">
                <a:solidFill>
                  <a:srgbClr val="002060"/>
                </a:solidFill>
                <a:latin typeface="Kristen ITC" panose="03050502040202030202" pitchFamily="66" charset="0"/>
              </a:rPr>
              <a:t>Seef</a:t>
            </a:r>
            <a:r>
              <a:rPr lang="en-US" sz="2000" b="1" dirty="0">
                <a:solidFill>
                  <a:srgbClr val="002060"/>
                </a:solidFill>
                <a:latin typeface="Kristen ITC" panose="03050502040202030202" pitchFamily="66" charset="0"/>
              </a:rPr>
              <a:t> Cinema. Call her for details.</a:t>
            </a:r>
          </a:p>
          <a:p>
            <a:r>
              <a:rPr lang="en-US" sz="2000" b="1" dirty="0">
                <a:solidFill>
                  <a:srgbClr val="002060"/>
                </a:solidFill>
                <a:latin typeface="Kristen ITC" panose="03050502040202030202" pitchFamily="66" charset="0"/>
              </a:rPr>
              <a:t>Mona </a:t>
            </a:r>
          </a:p>
        </p:txBody>
      </p:sp>
      <p:sp>
        <p:nvSpPr>
          <p:cNvPr id="20" name="Oval 19"/>
          <p:cNvSpPr/>
          <p:nvPr/>
        </p:nvSpPr>
        <p:spPr>
          <a:xfrm>
            <a:off x="3010581" y="3740339"/>
            <a:ext cx="693683" cy="5675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90204" pitchFamily="34" charset="0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6946083" y="4598003"/>
            <a:ext cx="693683" cy="5675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90204" pitchFamily="34" charset="0"/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11168072" y="2414635"/>
            <a:ext cx="693683" cy="5675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90204" pitchFamily="34" charset="0"/>
              </a:rPr>
              <a:t>C</a:t>
            </a:r>
          </a:p>
        </p:txBody>
      </p:sp>
      <p:sp>
        <p:nvSpPr>
          <p:cNvPr id="23" name="Oval 22"/>
          <p:cNvSpPr/>
          <p:nvPr/>
        </p:nvSpPr>
        <p:spPr>
          <a:xfrm>
            <a:off x="11161699" y="5208765"/>
            <a:ext cx="693683" cy="5675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90204" pitchFamily="34" charset="0"/>
              </a:rPr>
              <a:t>D</a:t>
            </a:r>
          </a:p>
        </p:txBody>
      </p:sp>
      <p:sp>
        <p:nvSpPr>
          <p:cNvPr id="3" name="Rectangle 2"/>
          <p:cNvSpPr/>
          <p:nvPr/>
        </p:nvSpPr>
        <p:spPr>
          <a:xfrm>
            <a:off x="644733" y="2006427"/>
            <a:ext cx="2852926" cy="43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90204" pitchFamily="34" charset="0"/>
              </a:rPr>
              <a:t>an informal invitation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98214" y="2004419"/>
            <a:ext cx="2852926" cy="43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90204" pitchFamily="34" charset="0"/>
              </a:rPr>
              <a:t>an email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598227" y="4379691"/>
            <a:ext cx="2852926" cy="43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90204" pitchFamily="34" charset="0"/>
              </a:rPr>
              <a:t> a note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598227" y="1988414"/>
            <a:ext cx="2852926" cy="43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90204" pitchFamily="34" charset="0"/>
              </a:rPr>
              <a:t>a diary page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1247" y="5145825"/>
            <a:ext cx="2652442" cy="7410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latin typeface="Century Gothic" panose="020B0502020202090204" pitchFamily="34" charset="0"/>
              </a:rPr>
              <a:t>Click for answer </a:t>
            </a:r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DAF85237-CC39-426F-9C64-AB4B468D1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3656" y="6229325"/>
            <a:ext cx="113077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Ministry of Education- second Semester -2020-2021                                    				                                     English- 3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 Inter- 6c. Planning ahead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145090" y="957066"/>
            <a:ext cx="3759200" cy="2074223"/>
            <a:chOff x="8145090" y="957066"/>
            <a:chExt cx="3759200" cy="2074223"/>
          </a:xfrm>
        </p:grpSpPr>
        <p:sp>
          <p:nvSpPr>
            <p:cNvPr id="14" name="Rectangle 13"/>
            <p:cNvSpPr/>
            <p:nvPr/>
          </p:nvSpPr>
          <p:spPr>
            <a:xfrm>
              <a:off x="8145090" y="957066"/>
              <a:ext cx="3759200" cy="207422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dirty="0">
                  <a:latin typeface="Century Gothic" panose="020B0502020202090204" pitchFamily="34" charset="0"/>
                </a:rPr>
                <a:t> </a:t>
              </a:r>
            </a:p>
            <a:p>
              <a:pPr algn="just"/>
              <a:endParaRPr lang="en-US" sz="1400" b="1" i="1" dirty="0">
                <a:latin typeface="Century Gothic" panose="020B0502020202090204" pitchFamily="34" charset="0"/>
              </a:endParaRPr>
            </a:p>
            <a:p>
              <a:pPr algn="just"/>
              <a:r>
                <a:rPr lang="en-US" sz="1400" b="1" i="1" dirty="0">
                  <a:latin typeface="Century Gothic" panose="020B0502020202090204" pitchFamily="34" charset="0"/>
                </a:rPr>
                <a:t>8:30 am           plane leave for London</a:t>
              </a:r>
            </a:p>
            <a:p>
              <a:pPr algn="just"/>
              <a:r>
                <a:rPr lang="en-US" sz="1400" b="1" i="1" dirty="0">
                  <a:latin typeface="Century Gothic" panose="020B0502020202090204" pitchFamily="34" charset="0"/>
                </a:rPr>
                <a:t> </a:t>
              </a:r>
            </a:p>
            <a:p>
              <a:pPr algn="just"/>
              <a:r>
                <a:rPr lang="en-US" sz="1400" b="1" i="1" dirty="0">
                  <a:latin typeface="Century Gothic" panose="020B0502020202090204" pitchFamily="34" charset="0"/>
                </a:rPr>
                <a:t>3:30pm- 6:30pm    meeting with Mr. Ali</a:t>
              </a:r>
            </a:p>
            <a:p>
              <a:pPr algn="just"/>
              <a:endParaRPr lang="en-US" sz="1400" b="1" i="1" dirty="0">
                <a:latin typeface="Century Gothic" panose="020B0502020202090204" pitchFamily="34" charset="0"/>
              </a:endParaRPr>
            </a:p>
            <a:p>
              <a:pPr algn="just"/>
              <a:r>
                <a:rPr lang="en-US" sz="1400" b="1" i="1" dirty="0">
                  <a:latin typeface="Century Gothic" panose="020B0502020202090204" pitchFamily="34" charset="0"/>
                </a:rPr>
                <a:t>7:00pm - 8:30pm    business dinner with  </a:t>
              </a:r>
            </a:p>
            <a:p>
              <a:pPr algn="just"/>
              <a:r>
                <a:rPr lang="en-US" sz="1400" b="1" i="1" dirty="0">
                  <a:latin typeface="Century Gothic" panose="020B0502020202090204" pitchFamily="34" charset="0"/>
                </a:rPr>
                <a:t>                                  Mr. Ali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8145090" y="1354667"/>
              <a:ext cx="3759200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145090" y="985335"/>
              <a:ext cx="3675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Century Gothic" panose="020B0502020202090204" pitchFamily="34" charset="0"/>
                </a:rPr>
                <a:t>February                Monday 22</a:t>
              </a:r>
              <a:r>
                <a:rPr lang="en-US" b="1" baseline="30000" dirty="0">
                  <a:solidFill>
                    <a:srgbClr val="002060"/>
                  </a:solidFill>
                  <a:latin typeface="Century Gothic" panose="020B0502020202090204" pitchFamily="34" charset="0"/>
                </a:rPr>
                <a:t>nd</a:t>
              </a:r>
              <a:r>
                <a:rPr lang="en-US" b="1" dirty="0">
                  <a:solidFill>
                    <a:srgbClr val="002060"/>
                  </a:solidFill>
                  <a:latin typeface="Century Gothic" panose="020B0502020202090204" pitchFamily="34" charset="0"/>
                </a:rPr>
                <a:t> 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11231874" y="2612166"/>
            <a:ext cx="693683" cy="5675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entury Gothic" panose="020B0502020202090204" pitchFamily="34" charset="0"/>
              </a:rPr>
              <a:t>C</a:t>
            </a:r>
            <a:endParaRPr lang="en-US" b="1" dirty="0">
              <a:latin typeface="Century Gothic" panose="020B050202020209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98227" y="2007383"/>
            <a:ext cx="2852926" cy="43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entury Gothic" panose="020B0502020202090204" pitchFamily="34" charset="0"/>
              </a:rPr>
              <a:t>a diary page</a:t>
            </a:r>
            <a:endParaRPr lang="en-US" b="1" dirty="0">
              <a:latin typeface="Century Gothic" panose="020B0502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1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8" grpId="0" animBg="1"/>
      <p:bldP spid="16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8F6408B-CA7B-4DCD-9708-4BBAAB5D7947}"/>
              </a:ext>
            </a:extLst>
          </p:cNvPr>
          <p:cNvSpPr/>
          <p:nvPr/>
        </p:nvSpPr>
        <p:spPr>
          <a:xfrm>
            <a:off x="497840" y="593113"/>
            <a:ext cx="11163578" cy="1195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Imagine today is Sunday 21</a:t>
            </a:r>
            <a:r>
              <a:rPr lang="en-US" sz="2800" b="1" baseline="30000" dirty="0">
                <a:latin typeface="Century Gothic" panose="020B0502020202020204" pitchFamily="34" charset="0"/>
              </a:rPr>
              <a:t>st</a:t>
            </a:r>
            <a:r>
              <a:rPr lang="en-US" sz="2800" b="1" dirty="0">
                <a:latin typeface="Century Gothic" panose="020B0502020202020204" pitchFamily="34" charset="0"/>
              </a:rPr>
              <a:t> February. What will Mariam be doing: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89F7F9E-C492-4E86-BEA3-990C99E34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3656" y="6229325"/>
            <a:ext cx="113077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Ministry of Education- second Semester -2020-2021                                    				                                     English- 3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 Inter- 6c. Planning ahead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D391BB8-08E2-4EFE-921C-8079FA133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971340"/>
              </p:ext>
            </p:extLst>
          </p:nvPr>
        </p:nvGraphicFramePr>
        <p:xfrm>
          <a:off x="497840" y="2328332"/>
          <a:ext cx="1116357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1408">
                  <a:extLst>
                    <a:ext uri="{9D8B030D-6E8A-4147-A177-3AD203B41FA5}">
                      <a16:colId xmlns:a16="http://schemas.microsoft.com/office/drawing/2014/main" val="463224044"/>
                    </a:ext>
                  </a:extLst>
                </a:gridCol>
                <a:gridCol w="6912170">
                  <a:extLst>
                    <a:ext uri="{9D8B030D-6E8A-4147-A177-3AD203B41FA5}">
                      <a16:colId xmlns:a16="http://schemas.microsoft.com/office/drawing/2014/main" val="2745315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740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0" dirty="0">
                          <a:latin typeface="Century Gothic" panose="020B0502020202090204" pitchFamily="34" charset="0"/>
                        </a:rPr>
                        <a:t>t</a:t>
                      </a:r>
                      <a:r>
                        <a:rPr lang="en-US" sz="2200" b="1" baseline="0" dirty="0" smtClean="0">
                          <a:latin typeface="Century Gothic" panose="020B0502020202090204" pitchFamily="34" charset="0"/>
                        </a:rPr>
                        <a:t>omorrow </a:t>
                      </a:r>
                      <a:r>
                        <a:rPr lang="en-US" sz="2200" b="1" baseline="0" dirty="0">
                          <a:latin typeface="Century Gothic" panose="020B0502020202090204" pitchFamily="34" charset="0"/>
                        </a:rPr>
                        <a:t>morning at 8.30?</a:t>
                      </a:r>
                      <a:endParaRPr lang="en-US" sz="2200" b="1" dirty="0">
                        <a:latin typeface="Century Gothic" panose="020B0502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latin typeface="Century Gothic" panose="020B050202020209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755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latin typeface="Century Gothic" panose="020B0502020202090204" pitchFamily="34" charset="0"/>
                        </a:rPr>
                        <a:t>t</a:t>
                      </a:r>
                      <a:r>
                        <a:rPr lang="en-US" sz="2200" b="1" dirty="0" smtClean="0">
                          <a:latin typeface="Century Gothic" panose="020B0502020202090204" pitchFamily="34" charset="0"/>
                        </a:rPr>
                        <a:t>omorrow</a:t>
                      </a:r>
                      <a:r>
                        <a:rPr lang="en-US" sz="2200" b="1" baseline="0" dirty="0" smtClean="0">
                          <a:latin typeface="Century Gothic" panose="020B0502020202090204" pitchFamily="34" charset="0"/>
                        </a:rPr>
                        <a:t> </a:t>
                      </a:r>
                      <a:r>
                        <a:rPr lang="en-US" sz="2200" b="1" baseline="0" dirty="0">
                          <a:latin typeface="Century Gothic" panose="020B0502020202090204" pitchFamily="34" charset="0"/>
                        </a:rPr>
                        <a:t>afternoon at 3:45? </a:t>
                      </a:r>
                      <a:r>
                        <a:rPr lang="en-US" sz="2200" b="1" dirty="0">
                          <a:latin typeface="Century Gothic" panose="020B050202020209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latin typeface="Century Gothic" panose="020B050202020209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635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Century Gothic" panose="020B0502020202090204" pitchFamily="34" charset="0"/>
                        </a:rPr>
                        <a:t>t</a:t>
                      </a:r>
                      <a:r>
                        <a:rPr lang="en-US" sz="2200" b="1" dirty="0" smtClean="0">
                          <a:latin typeface="Century Gothic" panose="020B0502020202090204" pitchFamily="34" charset="0"/>
                        </a:rPr>
                        <a:t>omorrow</a:t>
                      </a:r>
                      <a:r>
                        <a:rPr lang="en-US" sz="2200" b="1" baseline="0" dirty="0" smtClean="0">
                          <a:latin typeface="Century Gothic" panose="020B0502020202090204" pitchFamily="34" charset="0"/>
                        </a:rPr>
                        <a:t> </a:t>
                      </a:r>
                      <a:r>
                        <a:rPr lang="en-US" sz="2200" b="1" baseline="0" dirty="0">
                          <a:latin typeface="Century Gothic" panose="020B0502020202090204" pitchFamily="34" charset="0"/>
                        </a:rPr>
                        <a:t>evening?</a:t>
                      </a:r>
                      <a:endParaRPr lang="en-US" sz="2200" b="1" dirty="0">
                        <a:latin typeface="Century Gothic" panose="020B0502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200" b="1" dirty="0">
                        <a:latin typeface="Century Gothic" panose="020B050202020209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4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latin typeface="Century Gothic" panose="020B0502020202090204" pitchFamily="34" charset="0"/>
                        </a:rPr>
                        <a:t>next </a:t>
                      </a:r>
                      <a:r>
                        <a:rPr lang="en-US" sz="2200" b="1" dirty="0">
                          <a:latin typeface="Century Gothic" panose="020B0502020202090204" pitchFamily="34" charset="0"/>
                        </a:rPr>
                        <a:t>Sunday evening at 9?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latin typeface="Century Gothic" panose="020B050202020209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0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latin typeface="Century Gothic" panose="020B0502020202090204" pitchFamily="34" charset="0"/>
                        </a:rPr>
                        <a:t>a</a:t>
                      </a:r>
                      <a:r>
                        <a:rPr lang="en-US" sz="2200" b="1" dirty="0" smtClean="0">
                          <a:latin typeface="Century Gothic" panose="020B0502020202090204" pitchFamily="34" charset="0"/>
                        </a:rPr>
                        <a:t>t </a:t>
                      </a:r>
                      <a:r>
                        <a:rPr lang="en-US" sz="2200" b="1" baseline="0" dirty="0">
                          <a:latin typeface="Century Gothic" panose="020B0502020202090204" pitchFamily="34" charset="0"/>
                        </a:rPr>
                        <a:t>9.30 pm on Thursday?</a:t>
                      </a:r>
                      <a:endParaRPr lang="en-US" sz="2200" b="1" dirty="0">
                        <a:latin typeface="Century Gothic" panose="020B0502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latin typeface="Century Gothic" panose="020B050202020209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297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0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410847"/>
              </p:ext>
            </p:extLst>
          </p:nvPr>
        </p:nvGraphicFramePr>
        <p:xfrm>
          <a:off x="497840" y="2328332"/>
          <a:ext cx="1116357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1408">
                  <a:extLst>
                    <a:ext uri="{9D8B030D-6E8A-4147-A177-3AD203B41FA5}">
                      <a16:colId xmlns:a16="http://schemas.microsoft.com/office/drawing/2014/main" val="463224044"/>
                    </a:ext>
                  </a:extLst>
                </a:gridCol>
                <a:gridCol w="6912170">
                  <a:extLst>
                    <a:ext uri="{9D8B030D-6E8A-4147-A177-3AD203B41FA5}">
                      <a16:colId xmlns:a16="http://schemas.microsoft.com/office/drawing/2014/main" val="2745315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740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0" dirty="0">
                          <a:latin typeface="Century Gothic" panose="020B0502020202090204" pitchFamily="34" charset="0"/>
                        </a:rPr>
                        <a:t>t</a:t>
                      </a:r>
                      <a:r>
                        <a:rPr lang="en-US" sz="2200" b="1" baseline="0" dirty="0" smtClean="0">
                          <a:latin typeface="Century Gothic" panose="020B0502020202090204" pitchFamily="34" charset="0"/>
                        </a:rPr>
                        <a:t>omorrow </a:t>
                      </a:r>
                      <a:r>
                        <a:rPr lang="en-US" sz="2200" b="1" baseline="0" dirty="0">
                          <a:latin typeface="Century Gothic" panose="020B0502020202090204" pitchFamily="34" charset="0"/>
                        </a:rPr>
                        <a:t>morning at 8.30?</a:t>
                      </a:r>
                      <a:endParaRPr lang="en-US" sz="2200" b="1" dirty="0">
                        <a:latin typeface="Century Gothic" panose="020B0502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90204" pitchFamily="34" charset="0"/>
                        </a:rPr>
                        <a:t>She</a:t>
                      </a:r>
                      <a:r>
                        <a:rPr lang="en-US" sz="22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90204" pitchFamily="34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90204" pitchFamily="34" charset="0"/>
                        </a:rPr>
                        <a:t>will be flying to</a:t>
                      </a:r>
                      <a:r>
                        <a:rPr lang="en-US" sz="22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90204" pitchFamily="34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90204" pitchFamily="34" charset="0"/>
                        </a:rPr>
                        <a:t>London.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755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latin typeface="Century Gothic" panose="020B0502020202090204" pitchFamily="34" charset="0"/>
                        </a:rPr>
                        <a:t>tomorrow</a:t>
                      </a:r>
                      <a:r>
                        <a:rPr lang="en-US" sz="2200" b="1" baseline="0" dirty="0" smtClean="0">
                          <a:latin typeface="Century Gothic" panose="020B0502020202090204" pitchFamily="34" charset="0"/>
                        </a:rPr>
                        <a:t> </a:t>
                      </a:r>
                      <a:r>
                        <a:rPr lang="en-US" sz="2200" b="1" baseline="0" dirty="0">
                          <a:latin typeface="Century Gothic" panose="020B0502020202090204" pitchFamily="34" charset="0"/>
                        </a:rPr>
                        <a:t>afternoon at 3:45</a:t>
                      </a:r>
                      <a:r>
                        <a:rPr lang="en-US" sz="2200" b="1" baseline="0" dirty="0" smtClean="0">
                          <a:latin typeface="Century Gothic" panose="020B0502020202090204" pitchFamily="34" charset="0"/>
                        </a:rPr>
                        <a:t>?</a:t>
                      </a:r>
                      <a:endParaRPr lang="en-US" sz="2200" b="1" dirty="0">
                        <a:latin typeface="Century Gothic" panose="020B0502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90204" pitchFamily="34" charset="0"/>
                        </a:rPr>
                        <a:t>She will be having a meeting with Mr. Ali. </a:t>
                      </a:r>
                      <a:endParaRPr lang="en-US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9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635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Century Gothic" panose="020B0502020202090204" pitchFamily="34" charset="0"/>
                        </a:rPr>
                        <a:t>t</a:t>
                      </a:r>
                      <a:r>
                        <a:rPr lang="en-US" sz="2200" b="1" dirty="0" smtClean="0">
                          <a:latin typeface="Century Gothic" panose="020B0502020202090204" pitchFamily="34" charset="0"/>
                        </a:rPr>
                        <a:t>omorrow</a:t>
                      </a:r>
                      <a:r>
                        <a:rPr lang="en-US" sz="2200" b="1" baseline="0" dirty="0" smtClean="0">
                          <a:latin typeface="Century Gothic" panose="020B0502020202090204" pitchFamily="34" charset="0"/>
                        </a:rPr>
                        <a:t> </a:t>
                      </a:r>
                      <a:r>
                        <a:rPr lang="en-US" sz="2200" b="1" baseline="0" dirty="0">
                          <a:latin typeface="Century Gothic" panose="020B0502020202090204" pitchFamily="34" charset="0"/>
                        </a:rPr>
                        <a:t>evening?</a:t>
                      </a:r>
                      <a:endParaRPr lang="en-US" sz="2200" b="1" dirty="0">
                        <a:latin typeface="Century Gothic" panose="020B0502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90204" pitchFamily="34" charset="0"/>
                        </a:rPr>
                        <a:t>She</a:t>
                      </a:r>
                      <a:r>
                        <a:rPr lang="en-US" sz="22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90204" pitchFamily="34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90204" pitchFamily="34" charset="0"/>
                        </a:rPr>
                        <a:t>will be having</a:t>
                      </a:r>
                      <a:r>
                        <a:rPr lang="en-US" sz="22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90204" pitchFamily="34" charset="0"/>
                        </a:rPr>
                        <a:t> a business dinner with Mr. Ali.</a:t>
                      </a:r>
                      <a:endParaRPr lang="en-US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9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4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latin typeface="Century Gothic" panose="020B0502020202090204" pitchFamily="34" charset="0"/>
                        </a:rPr>
                        <a:t>n</a:t>
                      </a:r>
                      <a:r>
                        <a:rPr lang="en-US" sz="2200" b="1" dirty="0" smtClean="0">
                          <a:latin typeface="Century Gothic" panose="020B0502020202090204" pitchFamily="34" charset="0"/>
                        </a:rPr>
                        <a:t>ext </a:t>
                      </a:r>
                      <a:r>
                        <a:rPr lang="en-US" sz="2200" b="1" dirty="0">
                          <a:latin typeface="Century Gothic" panose="020B0502020202090204" pitchFamily="34" charset="0"/>
                        </a:rPr>
                        <a:t>Sunday evening at 9?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90204" pitchFamily="34" charset="0"/>
                        </a:rPr>
                        <a:t>She</a:t>
                      </a:r>
                      <a:r>
                        <a:rPr lang="en-US" sz="2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9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90204" pitchFamily="34" charset="0"/>
                        </a:rPr>
                        <a:t>will be attending a fancy-dress party.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0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latin typeface="Century Gothic" panose="020B0502020202090204" pitchFamily="34" charset="0"/>
                        </a:rPr>
                        <a:t>a</a:t>
                      </a:r>
                      <a:r>
                        <a:rPr lang="en-US" sz="2200" b="1" dirty="0" smtClean="0">
                          <a:latin typeface="Century Gothic" panose="020B0502020202090204" pitchFamily="34" charset="0"/>
                        </a:rPr>
                        <a:t>t </a:t>
                      </a:r>
                      <a:r>
                        <a:rPr lang="en-US" sz="2200" b="1" baseline="0" dirty="0">
                          <a:latin typeface="Century Gothic" panose="020B0502020202090204" pitchFamily="34" charset="0"/>
                        </a:rPr>
                        <a:t>9.30 pm on Thursday?</a:t>
                      </a:r>
                      <a:endParaRPr lang="en-US" sz="2200" b="1" dirty="0">
                        <a:latin typeface="Century Gothic" panose="020B0502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90204" pitchFamily="34" charset="0"/>
                        </a:rPr>
                        <a:t>She</a:t>
                      </a:r>
                      <a:r>
                        <a:rPr lang="en-US" sz="2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9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90204" pitchFamily="34" charset="0"/>
                        </a:rPr>
                        <a:t>will be watching</a:t>
                      </a:r>
                      <a:r>
                        <a:rPr lang="en-US" sz="2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90204" pitchFamily="34" charset="0"/>
                        </a:rPr>
                        <a:t> a film with Amal.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9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297680"/>
                  </a:ext>
                </a:extLst>
              </a:tr>
            </a:tbl>
          </a:graphicData>
        </a:graphic>
      </p:graphicFrame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CAC9C9B-5AC9-42E6-96F0-FC1D30C9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3656" y="6229325"/>
            <a:ext cx="113077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Ministry of Education- second Semester -2020-2021                                    				                                     English- 3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 Inter- 6c. Planning ahead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B6DBFD-876B-464F-9311-9F9290554CCF}"/>
              </a:ext>
            </a:extLst>
          </p:cNvPr>
          <p:cNvSpPr/>
          <p:nvPr/>
        </p:nvSpPr>
        <p:spPr>
          <a:xfrm>
            <a:off x="3566160" y="593113"/>
            <a:ext cx="5049520" cy="788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Suggested </a:t>
            </a:r>
            <a:r>
              <a:rPr lang="en-US" sz="2800" b="1" dirty="0" smtClean="0">
                <a:latin typeface="Century Gothic" panose="020B0502020202020204" pitchFamily="34" charset="0"/>
              </a:rPr>
              <a:t>answer </a:t>
            </a:r>
            <a:r>
              <a:rPr lang="en-US" sz="2800" b="1" dirty="0">
                <a:latin typeface="Century Gothic" panose="020B0502020202020204" pitchFamily="34" charset="0"/>
              </a:rPr>
              <a:t>k</a:t>
            </a:r>
            <a:r>
              <a:rPr lang="en-US" sz="2800" b="1" dirty="0" smtClean="0">
                <a:latin typeface="Century Gothic" panose="020B0502020202020204" pitchFamily="34" charset="0"/>
              </a:rPr>
              <a:t>ey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5763" y="2681288"/>
            <a:ext cx="10902950" cy="1131887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9600" dirty="0">
                <a:solidFill>
                  <a:schemeClr val="tx1"/>
                </a:solidFill>
                <a:latin typeface="Century Gothic" panose="020B0502020202020204" pitchFamily="34" charset="0"/>
              </a:rPr>
              <a:t>Task 4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30327D0-B717-4575-ABBF-1DFF8A2C1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3656" y="6229325"/>
            <a:ext cx="113077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Ministry of Education- second Semester -2020-2021                                    				                                     English- 3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 Inter- 6c. Planning ahead</a:t>
            </a:r>
          </a:p>
        </p:txBody>
      </p:sp>
    </p:spTree>
    <p:extLst>
      <p:ext uri="{BB962C8B-B14F-4D97-AF65-F5344CB8AC3E}">
        <p14:creationId xmlns:p14="http://schemas.microsoft.com/office/powerpoint/2010/main" val="20761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181" y="713834"/>
            <a:ext cx="11834133" cy="1343302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Write a short email to a friend inviting her/him to a birthday party. In your writing include the following points:</a:t>
            </a:r>
          </a:p>
          <a:p>
            <a:pPr algn="l" rtl="0"/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l" rtl="0"/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he event</a:t>
            </a:r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place</a:t>
            </a:r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date</a:t>
            </a:r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time</a:t>
            </a:r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63091"/>
              </p:ext>
            </p:extLst>
          </p:nvPr>
        </p:nvGraphicFramePr>
        <p:xfrm>
          <a:off x="4531339" y="2564102"/>
          <a:ext cx="6401876" cy="2913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0473">
                  <a:extLst>
                    <a:ext uri="{9D8B030D-6E8A-4147-A177-3AD203B41FA5}">
                      <a16:colId xmlns:a16="http://schemas.microsoft.com/office/drawing/2014/main" val="2880003579"/>
                    </a:ext>
                  </a:extLst>
                </a:gridCol>
                <a:gridCol w="833306">
                  <a:extLst>
                    <a:ext uri="{9D8B030D-6E8A-4147-A177-3AD203B41FA5}">
                      <a16:colId xmlns:a16="http://schemas.microsoft.com/office/drawing/2014/main" val="3807752464"/>
                    </a:ext>
                  </a:extLst>
                </a:gridCol>
                <a:gridCol w="898097">
                  <a:extLst>
                    <a:ext uri="{9D8B030D-6E8A-4147-A177-3AD203B41FA5}">
                      <a16:colId xmlns:a16="http://schemas.microsoft.com/office/drawing/2014/main" val="4241724051"/>
                    </a:ext>
                  </a:extLst>
                </a:gridCol>
              </a:tblGrid>
              <a:tr h="688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Self Assessment </a:t>
                      </a:r>
                      <a:endParaRPr lang="ar-BH" sz="1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Mark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My</a:t>
                      </a:r>
                      <a:r>
                        <a:rPr lang="en-US" sz="1800" baseline="0" dirty="0">
                          <a:latin typeface="Century Gothic" panose="020B0502020202020204" pitchFamily="34" charset="0"/>
                        </a:rPr>
                        <a:t> Score 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846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1800" baseline="0" dirty="0">
                          <a:latin typeface="Century Gothic" panose="020B0502020202020204" pitchFamily="34" charset="0"/>
                        </a:rPr>
                        <a:t> write about </a:t>
                      </a:r>
                      <a:r>
                        <a:rPr lang="en-US" sz="1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the event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6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1800" baseline="0" dirty="0">
                          <a:latin typeface="Century Gothic" panose="020B0502020202020204" pitchFamily="34" charset="0"/>
                        </a:rPr>
                        <a:t> write about </a:t>
                      </a:r>
                      <a:r>
                        <a:rPr lang="en-US" sz="1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place, date, time 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latin typeface="Century Gothic" panose="020B0502020202020204" pitchFamily="34" charset="0"/>
                        </a:rPr>
                        <a:t>3 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026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1800" baseline="0" dirty="0">
                          <a:latin typeface="Century Gothic" panose="020B0502020202020204" pitchFamily="34" charset="0"/>
                        </a:rPr>
                        <a:t> use </a:t>
                      </a:r>
                      <a:r>
                        <a:rPr lang="en-US" sz="1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a correct email layout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57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I write </a:t>
                      </a: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between (40-60)</a:t>
                      </a:r>
                      <a:r>
                        <a:rPr lang="en-US" sz="1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words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72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I use</a:t>
                      </a:r>
                      <a:r>
                        <a:rPr lang="en-US" sz="1800" baseline="0" dirty="0">
                          <a:latin typeface="Century Gothic" panose="020B0502020202020204" pitchFamily="34" charset="0"/>
                        </a:rPr>
                        <a:t> correct </a:t>
                      </a:r>
                      <a:r>
                        <a:rPr lang="en-US" sz="1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spelling and grammar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150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I use correct </a:t>
                      </a: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punctuation</a:t>
                      </a:r>
                      <a:r>
                        <a:rPr lang="en-US" sz="1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marks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893885"/>
                  </a:ext>
                </a:extLst>
              </a:tr>
            </a:tbl>
          </a:graphicData>
        </a:graphic>
      </p:graphicFrame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FBBA28A-305E-4804-8591-3CF365EAB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3656" y="6229325"/>
            <a:ext cx="113077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Ministry of Education- second Semester -2020-2021                                    				                                     English- 3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 Inter- 6c. Planning ahead</a:t>
            </a:r>
          </a:p>
        </p:txBody>
      </p:sp>
    </p:spTree>
    <p:extLst>
      <p:ext uri="{BB962C8B-B14F-4D97-AF65-F5344CB8AC3E}">
        <p14:creationId xmlns:p14="http://schemas.microsoft.com/office/powerpoint/2010/main" val="23491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7020" y="1628800"/>
            <a:ext cx="6858000" cy="238760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6" y="179121"/>
            <a:ext cx="1961857" cy="151123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42573" y="2630803"/>
            <a:ext cx="11066894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 rtl="0">
              <a:buFont typeface="Arial" panose="020B0604020202020204" pitchFamily="34" charset="0"/>
              <a:buChar char="•"/>
            </a:pPr>
            <a:endParaRPr lang="en-US" sz="3400" dirty="0">
              <a:latin typeface="Century Gothic" panose="020B0502020202020204" pitchFamily="34" charset="0"/>
            </a:endParaRP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GB" sz="3400" dirty="0">
                <a:latin typeface="Century Gothic" panose="020B0502020202020204" pitchFamily="34" charset="0"/>
              </a:rPr>
              <a:t>recognise</a:t>
            </a:r>
            <a:r>
              <a:rPr lang="en-US" sz="3400" dirty="0">
                <a:latin typeface="Century Gothic" panose="020B0502020202020204" pitchFamily="34" charset="0"/>
              </a:rPr>
              <a:t> the future tense forms. 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400" dirty="0">
                <a:latin typeface="Century Gothic" panose="020B0502020202020204" pitchFamily="34" charset="0"/>
              </a:rPr>
              <a:t>identify the three forms of future tense rules. 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400" dirty="0">
                <a:latin typeface="Century Gothic" panose="020B0502020202020204" pitchFamily="34" charset="0"/>
              </a:rPr>
              <a:t>practice using the three forms of future tense. 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400" dirty="0">
                <a:latin typeface="Century Gothic" panose="020B0502020202020204" pitchFamily="34" charset="0"/>
              </a:rPr>
              <a:t>write </a:t>
            </a:r>
            <a:r>
              <a:rPr lang="en-US" sz="3400" dirty="0" smtClean="0">
                <a:latin typeface="Century Gothic" panose="020B0502020202020204" pitchFamily="34" charset="0"/>
              </a:rPr>
              <a:t>a short informal invitation email. </a:t>
            </a:r>
            <a:endParaRPr lang="en-US" sz="3400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3589" y="1244026"/>
            <a:ext cx="3505325" cy="7695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Objectives</a:t>
            </a:r>
            <a:endParaRPr lang="ar-BH" sz="4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573" y="2283991"/>
            <a:ext cx="10906632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en-US" sz="3400" b="1" dirty="0">
                <a:latin typeface="Century Gothic" panose="020B0502020202020204" pitchFamily="34" charset="0"/>
              </a:rPr>
              <a:t>At the end of this lesson the student will be able to:</a:t>
            </a:r>
          </a:p>
          <a:p>
            <a:endParaRPr lang="ar-BH" sz="3400" dirty="0"/>
          </a:p>
        </p:txBody>
      </p:sp>
    </p:spTree>
    <p:extLst>
      <p:ext uri="{BB962C8B-B14F-4D97-AF65-F5344CB8AC3E}">
        <p14:creationId xmlns:p14="http://schemas.microsoft.com/office/powerpoint/2010/main" val="21534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8224" y="2146948"/>
            <a:ext cx="11059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Dear </a:t>
            </a:r>
            <a:r>
              <a:rPr lang="en-US" sz="2400" b="1" dirty="0" smtClean="0">
                <a:latin typeface="Century Gothic" panose="020B0502020202020204" pitchFamily="34" charset="0"/>
              </a:rPr>
              <a:t>Sahar, </a:t>
            </a:r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I’m having my birthday party at my house on Saturday, 27</a:t>
            </a:r>
            <a:r>
              <a:rPr lang="en-US" sz="2400" b="1" baseline="30000" dirty="0">
                <a:solidFill>
                  <a:srgbClr val="000000"/>
                </a:solidFill>
                <a:latin typeface="Century Gothic" panose="020B0502020202020204" pitchFamily="34" charset="0"/>
              </a:rPr>
              <a:t>th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February at 7:30 pm and I would like you and Fatima to join us! Do </a:t>
            </a:r>
            <a:r>
              <a:rPr lang="en-US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come please.</a:t>
            </a:r>
            <a:endParaRPr lang="en-US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Yours, 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Fatima</a:t>
            </a:r>
            <a:endParaRPr lang="en-US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4CD9584-864B-4481-A20F-AB513285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3656" y="6229325"/>
            <a:ext cx="113077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Ministry of Education- second Semester -2020-2021                                    				                                     English- 3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 Inter- 6c. Planning ahead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DA9AD1-BA4A-454A-A121-06FCE129B254}"/>
              </a:ext>
            </a:extLst>
          </p:cNvPr>
          <p:cNvSpPr/>
          <p:nvPr/>
        </p:nvSpPr>
        <p:spPr>
          <a:xfrm>
            <a:off x="3566160" y="593113"/>
            <a:ext cx="5049520" cy="788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Suggested </a:t>
            </a:r>
            <a:r>
              <a:rPr lang="en-US" sz="2800" b="1" dirty="0" smtClean="0">
                <a:latin typeface="Century Gothic" panose="020B0502020202020204" pitchFamily="34" charset="0"/>
              </a:rPr>
              <a:t>answer </a:t>
            </a:r>
            <a:r>
              <a:rPr lang="en-US" sz="2800" b="1" dirty="0">
                <a:latin typeface="Century Gothic" panose="020B0502020202020204" pitchFamily="34" charset="0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4531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Image result for check image"/>
          <p:cNvSpPr>
            <a:spLocks noChangeAspect="1" noChangeArrowheads="1"/>
          </p:cNvSpPr>
          <p:nvPr/>
        </p:nvSpPr>
        <p:spPr bwMode="auto">
          <a:xfrm>
            <a:off x="1587500" y="-136525"/>
            <a:ext cx="11620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BH" altLang="ar-BH" sz="1800"/>
          </a:p>
        </p:txBody>
      </p:sp>
      <p:sp>
        <p:nvSpPr>
          <p:cNvPr id="52227" name="Title 1"/>
          <p:cNvSpPr txBox="1">
            <a:spLocks/>
          </p:cNvSpPr>
          <p:nvPr/>
        </p:nvSpPr>
        <p:spPr bwMode="auto">
          <a:xfrm>
            <a:off x="2201863" y="2270125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BH" sz="5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End of the lesson</a:t>
            </a:r>
          </a:p>
        </p:txBody>
      </p:sp>
      <p:sp>
        <p:nvSpPr>
          <p:cNvPr id="52228" name="Title 1"/>
          <p:cNvSpPr txBox="1">
            <a:spLocks/>
          </p:cNvSpPr>
          <p:nvPr/>
        </p:nvSpPr>
        <p:spPr bwMode="auto">
          <a:xfrm>
            <a:off x="2214563" y="3616325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BH" sz="5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568A94A-AC4E-4CAA-BE06-AD0809366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3656" y="6229325"/>
            <a:ext cx="113077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Ministry of Education- second Semester -2020-2021                                    				                                     English- 3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 Inter- 6c. Planning ahead</a:t>
            </a:r>
          </a:p>
        </p:txBody>
      </p:sp>
    </p:spTree>
    <p:extLst>
      <p:ext uri="{BB962C8B-B14F-4D97-AF65-F5344CB8AC3E}">
        <p14:creationId xmlns:p14="http://schemas.microsoft.com/office/powerpoint/2010/main" val="28022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92B682-3DFA-4078-9568-F138775FA34C}"/>
              </a:ext>
            </a:extLst>
          </p:cNvPr>
          <p:cNvSpPr/>
          <p:nvPr/>
        </p:nvSpPr>
        <p:spPr>
          <a:xfrm>
            <a:off x="523156" y="276831"/>
            <a:ext cx="11668844" cy="11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20"/>
              </a:lnSpc>
            </a:pPr>
            <a:r>
              <a:rPr lang="en-US" sz="28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</a:rPr>
              <a:t>Use the time expressions from the </a:t>
            </a:r>
            <a:r>
              <a:rPr lang="en-US" sz="2800" b="1" dirty="0" smtClean="0">
                <a:ln w="0"/>
                <a:solidFill>
                  <a:srgbClr val="FF0000"/>
                </a:solidFill>
                <a:latin typeface="Century Gothic" panose="020B0502020202020204" pitchFamily="34" charset="0"/>
              </a:rPr>
              <a:t>box below </a:t>
            </a:r>
            <a:r>
              <a:rPr lang="en-US" sz="28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</a:rPr>
              <a:t>to write sentences about things you are planning to </a:t>
            </a:r>
            <a:r>
              <a:rPr lang="en-US" sz="2800" b="1" dirty="0" smtClean="0">
                <a:ln w="0"/>
                <a:solidFill>
                  <a:srgbClr val="FF0000"/>
                </a:solidFill>
                <a:latin typeface="Century Gothic" panose="020B0502020202020204" pitchFamily="34" charset="0"/>
              </a:rPr>
              <a:t>do.  </a:t>
            </a:r>
            <a:endParaRPr lang="en-US" sz="2800" b="1" dirty="0">
              <a:ln w="0"/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53656" y="6229325"/>
            <a:ext cx="113077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Ministry of Education- second Semester -2020-2021                                    				                                     English- 3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 Inter- 6c. Planning ahead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4372" y="1602820"/>
            <a:ext cx="7300191" cy="526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b="1" dirty="0">
                <a:solidFill>
                  <a:srgbClr val="002060"/>
                </a:solidFill>
                <a:latin typeface="Century Gothic" panose="020B0502020202090204" pitchFamily="34" charset="0"/>
              </a:rPr>
              <a:t> tonight  </a:t>
            </a:r>
            <a:r>
              <a:rPr lang="en-US" sz="2800" dirty="0">
                <a:solidFill>
                  <a:srgbClr val="002060"/>
                </a:solidFill>
                <a:latin typeface="Century Gothic" panose="020B0502020202090204" pitchFamily="34" charset="0"/>
              </a:rPr>
              <a:t>/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90204" pitchFamily="34" charset="0"/>
              </a:rPr>
              <a:t>tomorrow / next weekend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89313"/>
              </p:ext>
            </p:extLst>
          </p:nvPr>
        </p:nvGraphicFramePr>
        <p:xfrm>
          <a:off x="1017525" y="2579175"/>
          <a:ext cx="998002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846">
                  <a:extLst>
                    <a:ext uri="{9D8B030D-6E8A-4147-A177-3AD203B41FA5}">
                      <a16:colId xmlns:a16="http://schemas.microsoft.com/office/drawing/2014/main" val="1428861440"/>
                    </a:ext>
                  </a:extLst>
                </a:gridCol>
                <a:gridCol w="9253177">
                  <a:extLst>
                    <a:ext uri="{9D8B030D-6E8A-4147-A177-3AD203B41FA5}">
                      <a16:colId xmlns:a16="http://schemas.microsoft.com/office/drawing/2014/main" val="2748385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tury gothic "/>
                        </a:rPr>
                        <a:t>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tury gothic "/>
                        </a:rPr>
                        <a:t>Sentence</a:t>
                      </a:r>
                      <a:r>
                        <a:rPr lang="en-US" sz="2400" b="1" baseline="0" dirty="0">
                          <a:latin typeface="Cetury gothic "/>
                        </a:rPr>
                        <a:t> </a:t>
                      </a:r>
                      <a:endParaRPr lang="en-US" sz="2400" b="1" dirty="0">
                        <a:latin typeface="Cetury gothic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026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9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743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9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76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9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274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9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7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9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481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9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352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6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F6408B-CA7B-4DCD-9708-4BBAAB5D7947}"/>
              </a:ext>
            </a:extLst>
          </p:cNvPr>
          <p:cNvSpPr/>
          <p:nvPr/>
        </p:nvSpPr>
        <p:spPr>
          <a:xfrm>
            <a:off x="3325045" y="1565691"/>
            <a:ext cx="4858843" cy="6008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Suggested answer Key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53656" y="6229325"/>
            <a:ext cx="113077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Ministry of Education- second Semester -2020-2021                                    				                                     English- 3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 Inter- 6c. Planning ahead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D00C5C-6FE6-4BE4-88D7-4FA54A737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436953"/>
              </p:ext>
            </p:extLst>
          </p:nvPr>
        </p:nvGraphicFramePr>
        <p:xfrm>
          <a:off x="1017525" y="2579175"/>
          <a:ext cx="998002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846">
                  <a:extLst>
                    <a:ext uri="{9D8B030D-6E8A-4147-A177-3AD203B41FA5}">
                      <a16:colId xmlns:a16="http://schemas.microsoft.com/office/drawing/2014/main" val="1428861440"/>
                    </a:ext>
                  </a:extLst>
                </a:gridCol>
                <a:gridCol w="9253177">
                  <a:extLst>
                    <a:ext uri="{9D8B030D-6E8A-4147-A177-3AD203B41FA5}">
                      <a16:colId xmlns:a16="http://schemas.microsoft.com/office/drawing/2014/main" val="2748385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tury gothic "/>
                        </a:rPr>
                        <a:t>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tury gothic "/>
                        </a:rPr>
                        <a:t>Sentence</a:t>
                      </a:r>
                      <a:r>
                        <a:rPr lang="en-US" sz="2400" b="1" baseline="0" dirty="0">
                          <a:latin typeface="Cetury gothic "/>
                        </a:rPr>
                        <a:t> </a:t>
                      </a:r>
                      <a:endParaRPr lang="en-US" sz="2400" b="1" dirty="0">
                        <a:latin typeface="Cetury gothic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026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9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baseline="0" dirty="0">
                          <a:latin typeface="Century Gothic" panose="020B0502020202090204" pitchFamily="34" charset="0"/>
                        </a:rPr>
                        <a:t>I will help mom cleaning the house tomorrow.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743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9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>
                          <a:latin typeface="Century Gothic" panose="020B0502020202090204" pitchFamily="34" charset="0"/>
                        </a:rPr>
                        <a:t>I’m leaving for</a:t>
                      </a:r>
                      <a:r>
                        <a:rPr lang="en-US" sz="2400" b="1" baseline="0" dirty="0">
                          <a:latin typeface="Century Gothic" panose="020B0502020202090204" pitchFamily="34" charset="0"/>
                        </a:rPr>
                        <a:t> London tonight.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76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9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>
                          <a:latin typeface="Century Gothic" panose="020B0502020202090204" pitchFamily="34" charset="0"/>
                        </a:rPr>
                        <a:t>I’m going to the cinema with Ahmed tomorrow</a:t>
                      </a:r>
                      <a:r>
                        <a:rPr lang="en-US" sz="2400" b="1" baseline="0" dirty="0">
                          <a:latin typeface="Century Gothic" panose="020B0502020202090204" pitchFamily="34" charset="0"/>
                        </a:rPr>
                        <a:t>.</a:t>
                      </a:r>
                      <a:endParaRPr lang="en-US" sz="2400" b="1" dirty="0">
                        <a:latin typeface="Century Gothic" panose="020B050202020209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274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9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>
                          <a:latin typeface="Century Gothic" panose="020B0502020202090204" pitchFamily="34" charset="0"/>
                        </a:rPr>
                        <a:t>I’m having a math exam</a:t>
                      </a:r>
                      <a:r>
                        <a:rPr lang="en-US" sz="2400" b="1" baseline="0" dirty="0">
                          <a:latin typeface="Century Gothic" panose="020B0502020202090204" pitchFamily="34" charset="0"/>
                        </a:rPr>
                        <a:t> next week; I will study hard. </a:t>
                      </a:r>
                      <a:endParaRPr lang="en-US" sz="2400" b="1" dirty="0">
                        <a:latin typeface="Century Gothic" panose="020B050202020209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7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9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>
                          <a:latin typeface="Century Gothic" panose="020B0502020202090204" pitchFamily="34" charset="0"/>
                        </a:rPr>
                        <a:t>I’m</a:t>
                      </a:r>
                      <a:r>
                        <a:rPr lang="en-US" sz="2400" b="1" baseline="0" dirty="0">
                          <a:latin typeface="Century Gothic" panose="020B0502020202090204" pitchFamily="34" charset="0"/>
                        </a:rPr>
                        <a:t> going to play football with my friends next week.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481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9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>
                          <a:latin typeface="Century Gothic" panose="020B0502020202090204" pitchFamily="34" charset="0"/>
                        </a:rPr>
                        <a:t>I’m working on the science project tonight.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352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1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5763" y="2681288"/>
            <a:ext cx="10902950" cy="1131887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9600" dirty="0">
                <a:solidFill>
                  <a:schemeClr val="tx1"/>
                </a:solidFill>
                <a:latin typeface="Century Gothic" panose="020B0502020202020204" pitchFamily="34" charset="0"/>
              </a:rPr>
              <a:t>Task 1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9CF2D99-F59A-4A3E-8282-264F9FE91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3656" y="6229325"/>
            <a:ext cx="113077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Ministry of Education- second Semester -2020-2021                                    				                                     English- 3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 Inter- 6c. Planning ahead</a:t>
            </a:r>
          </a:p>
        </p:txBody>
      </p:sp>
    </p:spTree>
    <p:extLst>
      <p:ext uri="{BB962C8B-B14F-4D97-AF65-F5344CB8AC3E}">
        <p14:creationId xmlns:p14="http://schemas.microsoft.com/office/powerpoint/2010/main" val="3499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1377950" y="301625"/>
            <a:ext cx="1057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Read the dialogue below and underline all the future tenses.   </a:t>
            </a:r>
            <a:endParaRPr lang="ar-BH" alt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357938" y="1139825"/>
            <a:ext cx="2617787" cy="1687513"/>
          </a:xfrm>
          <a:prstGeom prst="wedgeEllipseCallout">
            <a:avLst>
              <a:gd name="adj1" fmla="val 53539"/>
              <a:gd name="adj2" fmla="val 5057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Oh great! But you have to tell Ali that you can’t make it.</a:t>
            </a:r>
            <a:endParaRPr lang="ar-BH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8961438" y="1336675"/>
            <a:ext cx="2546350" cy="1673225"/>
          </a:xfrm>
          <a:prstGeom prst="wedgeEllipseCallout">
            <a:avLst>
              <a:gd name="adj1" fmla="val -50434"/>
              <a:gd name="adj2" fmla="val 6144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Yes Hamad, you are right.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 I will call him later.</a:t>
            </a:r>
            <a:endParaRPr lang="ar-BH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9115425" y="3275013"/>
            <a:ext cx="2516188" cy="1687512"/>
          </a:xfrm>
          <a:prstGeom prst="wedgeEllipseCallout">
            <a:avLst>
              <a:gd name="adj1" fmla="val -54614"/>
              <a:gd name="adj2" fmla="val 6057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Thank you, Hamad, send my regards to all tonight.</a:t>
            </a:r>
            <a:endParaRPr lang="ar-BH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773113" y="1292225"/>
            <a:ext cx="2535237" cy="1563688"/>
          </a:xfrm>
          <a:prstGeom prst="wedgeEllipseCallout">
            <a:avLst>
              <a:gd name="adj1" fmla="val 46660"/>
              <a:gd name="adj2" fmla="val 5083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Hi Salman, Are you going to Ali’s party tonight?</a:t>
            </a:r>
            <a:endParaRPr lang="ar-BH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3430588" y="3121025"/>
            <a:ext cx="2786062" cy="1687513"/>
          </a:xfrm>
          <a:prstGeom prst="wedgeEllipseCallout">
            <a:avLst>
              <a:gd name="adj1" fmla="val -46536"/>
              <a:gd name="adj2" fmla="val 6307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I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still don’t know. I’m going to think about it.</a:t>
            </a:r>
            <a:endParaRPr lang="ar-BH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619125" y="3205163"/>
            <a:ext cx="2643188" cy="1690687"/>
          </a:xfrm>
          <a:prstGeom prst="wedgeEllipseCallout">
            <a:avLst>
              <a:gd name="adj1" fmla="val 57371"/>
              <a:gd name="adj2" fmla="val 6151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Are you going to play with the team in the school match? </a:t>
            </a:r>
            <a:endParaRPr lang="ar-BH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3441700" y="1050925"/>
            <a:ext cx="2786063" cy="1687513"/>
          </a:xfrm>
          <a:prstGeom prst="wedgeEllipseCallout">
            <a:avLst>
              <a:gd name="adj1" fmla="val -51079"/>
              <a:gd name="adj2" fmla="val 6974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No, I can’t! because I’m travelling to Dubai tonight. </a:t>
            </a:r>
            <a:endParaRPr lang="ar-BH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6567488" y="3090863"/>
            <a:ext cx="2533650" cy="1563687"/>
          </a:xfrm>
          <a:prstGeom prst="wedgeEllipseCallout">
            <a:avLst>
              <a:gd name="adj1" fmla="val 44994"/>
              <a:gd name="adj2" fmla="val 6522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Ok </a:t>
            </a:r>
            <a:r>
              <a:rPr lang="en-US" b="1" dirty="0" err="1">
                <a:solidFill>
                  <a:schemeClr val="tx1"/>
                </a:solidFill>
                <a:latin typeface="Century Gothic" pitchFamily="34" charset="0"/>
              </a:rPr>
              <a:t>Salman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,  enjoy your trip, see you soon.</a:t>
            </a:r>
            <a:endParaRPr lang="ar-BH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6680200" y="4833938"/>
            <a:ext cx="1506538" cy="1201737"/>
          </a:xfrm>
          <a:prstGeom prst="wedgeEllipseCallout">
            <a:avLst>
              <a:gd name="adj1" fmla="val -54614"/>
              <a:gd name="adj2" fmla="val 6057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Bye.</a:t>
            </a:r>
            <a:endParaRPr lang="ar-BH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4768850" y="4846638"/>
            <a:ext cx="1687513" cy="1328737"/>
          </a:xfrm>
          <a:prstGeom prst="wedgeEllipseCallout">
            <a:avLst>
              <a:gd name="adj1" fmla="val 44994"/>
              <a:gd name="adj2" fmla="val 6522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I will, Bye.</a:t>
            </a:r>
            <a:endParaRPr lang="ar-BH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249363" y="2051050"/>
            <a:ext cx="154781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32388" y="1882775"/>
            <a:ext cx="39528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89413" y="2149475"/>
            <a:ext cx="108108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563100" y="2432050"/>
            <a:ext cx="93662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36651" y="3760779"/>
            <a:ext cx="158432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77938" y="4043363"/>
            <a:ext cx="79216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654550" y="4105275"/>
            <a:ext cx="104298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08425" y="4386263"/>
            <a:ext cx="863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299075" y="5522912"/>
            <a:ext cx="50482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23"/>
          <p:cNvSpPr>
            <a:spLocks noChangeArrowheads="1"/>
          </p:cNvSpPr>
          <p:nvPr/>
        </p:nvSpPr>
        <p:spPr bwMode="auto">
          <a:xfrm>
            <a:off x="225425" y="182563"/>
            <a:ext cx="938213" cy="46513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200" b="1"/>
              <a:t>2:00</a:t>
            </a:r>
          </a:p>
        </p:txBody>
      </p:sp>
      <p:sp>
        <p:nvSpPr>
          <p:cNvPr id="25" name="Footer Placeholder 2">
            <a:extLst>
              <a:ext uri="{FF2B5EF4-FFF2-40B4-BE49-F238E27FC236}">
                <a16:creationId xmlns:a16="http://schemas.microsoft.com/office/drawing/2014/main" id="{689762BD-FA51-4036-BFC8-B520F3273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3656" y="6229325"/>
            <a:ext cx="113077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Ministry of Education- second Semester -2020-2021                                    				                                     English- 3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 Inter- 6c. Planning ahead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54481EB-3D1B-43CB-9B62-25D7E7B9E6EF}"/>
              </a:ext>
            </a:extLst>
          </p:cNvPr>
          <p:cNvCxnSpPr>
            <a:cxnSpLocks/>
          </p:cNvCxnSpPr>
          <p:nvPr/>
        </p:nvCxnSpPr>
        <p:spPr>
          <a:xfrm>
            <a:off x="6964365" y="1955005"/>
            <a:ext cx="140811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D19548-F69A-4E35-868F-4225BEC98575}"/>
              </a:ext>
            </a:extLst>
          </p:cNvPr>
          <p:cNvCxnSpPr>
            <a:cxnSpLocks/>
          </p:cNvCxnSpPr>
          <p:nvPr/>
        </p:nvCxnSpPr>
        <p:spPr>
          <a:xfrm>
            <a:off x="6821492" y="2244727"/>
            <a:ext cx="36512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572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00013" y="622300"/>
            <a:ext cx="115363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Now, let’s look closer at the sentences:</a:t>
            </a:r>
          </a:p>
        </p:txBody>
      </p:sp>
      <p:sp>
        <p:nvSpPr>
          <p:cNvPr id="7171" name="TextBox 11"/>
          <p:cNvSpPr txBox="1">
            <a:spLocks noChangeArrowheads="1"/>
          </p:cNvSpPr>
          <p:nvPr/>
        </p:nvSpPr>
        <p:spPr bwMode="auto">
          <a:xfrm>
            <a:off x="1252538" y="1884363"/>
            <a:ext cx="5908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ar-BH" sz="2400" b="1">
                <a:latin typeface="Century Gothic" panose="020B0502020202020204" pitchFamily="34" charset="0"/>
              </a:rPr>
              <a:t>1. Are you going to Ali’s party tonight? </a:t>
            </a:r>
            <a:endParaRPr lang="ar-BH" altLang="ar-BH" sz="2400" b="1">
              <a:latin typeface="Century Gothic" panose="020B0502020202020204" pitchFamily="34" charset="0"/>
            </a:endParaRPr>
          </a:p>
        </p:txBody>
      </p:sp>
      <p:sp>
        <p:nvSpPr>
          <p:cNvPr id="7172" name="TextBox 12"/>
          <p:cNvSpPr txBox="1">
            <a:spLocks noChangeArrowheads="1"/>
          </p:cNvSpPr>
          <p:nvPr/>
        </p:nvSpPr>
        <p:spPr bwMode="auto">
          <a:xfrm>
            <a:off x="1263650" y="2417763"/>
            <a:ext cx="5573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ar-BH" sz="2400" b="1">
                <a:latin typeface="Century Gothic" panose="020B0502020202020204" pitchFamily="34" charset="0"/>
              </a:rPr>
              <a:t>2. I’m travelling to Dubai tonight.    </a:t>
            </a:r>
            <a:endParaRPr lang="ar-BH" altLang="ar-BH" sz="2400" b="1">
              <a:latin typeface="Century Gothic" panose="020B0502020202020204" pitchFamily="34" charset="0"/>
            </a:endParaRPr>
          </a:p>
        </p:txBody>
      </p:sp>
      <p:sp>
        <p:nvSpPr>
          <p:cNvPr id="7173" name="TextBox 13"/>
          <p:cNvSpPr txBox="1">
            <a:spLocks noChangeArrowheads="1"/>
          </p:cNvSpPr>
          <p:nvPr/>
        </p:nvSpPr>
        <p:spPr bwMode="auto">
          <a:xfrm>
            <a:off x="1247775" y="2978150"/>
            <a:ext cx="3295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ar-BH" sz="2400" b="1">
                <a:latin typeface="Century Gothic" panose="020B0502020202020204" pitchFamily="34" charset="0"/>
              </a:rPr>
              <a:t>3. I will call him later.    </a:t>
            </a:r>
            <a:endParaRPr lang="ar-BH" altLang="ar-BH" sz="2400" b="1">
              <a:latin typeface="Century Gothic" panose="020B0502020202020204" pitchFamily="34" charset="0"/>
            </a:endParaRPr>
          </a:p>
        </p:txBody>
      </p:sp>
      <p:sp>
        <p:nvSpPr>
          <p:cNvPr id="7174" name="TextBox 14"/>
          <p:cNvSpPr txBox="1">
            <a:spLocks noChangeArrowheads="1"/>
          </p:cNvSpPr>
          <p:nvPr/>
        </p:nvSpPr>
        <p:spPr bwMode="auto">
          <a:xfrm>
            <a:off x="1263650" y="3482432"/>
            <a:ext cx="6051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ar-BH" sz="2400" b="1" dirty="0">
                <a:latin typeface="Century Gothic" panose="020B0502020202020204" pitchFamily="34" charset="0"/>
              </a:rPr>
              <a:t>4. Are you going to play with the team?</a:t>
            </a:r>
            <a:endParaRPr lang="ar-BH" altLang="ar-BH" sz="2400" b="1" dirty="0">
              <a:latin typeface="Century Gothic" panose="020B0502020202020204" pitchFamily="34" charset="0"/>
            </a:endParaRP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1263650" y="3962031"/>
            <a:ext cx="5573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ar-BH" sz="2400" b="1" dirty="0">
                <a:latin typeface="Century Gothic" panose="020B0502020202020204" pitchFamily="34" charset="0"/>
              </a:rPr>
              <a:t>5. I’m going to think about it.     </a:t>
            </a:r>
            <a:endParaRPr lang="ar-BH" altLang="ar-BH" sz="2400" b="1" dirty="0">
              <a:latin typeface="Century Gothic" panose="020B0502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657350" y="2290763"/>
            <a:ext cx="216058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71638" y="2815590"/>
            <a:ext cx="190817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71638" y="3387725"/>
            <a:ext cx="1295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44824" y="3885861"/>
            <a:ext cx="320516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98451" y="4357492"/>
            <a:ext cx="259238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65800" y="2290763"/>
            <a:ext cx="1042988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89513" y="2818448"/>
            <a:ext cx="1044575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8102600" y="1996225"/>
            <a:ext cx="3132138" cy="756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>
                <a:latin typeface="Century Gothic" pitchFamily="34" charset="0"/>
              </a:rPr>
              <a:t>1. future </a:t>
            </a:r>
          </a:p>
          <a:p>
            <a:pPr algn="ctr">
              <a:defRPr/>
            </a:pPr>
            <a:r>
              <a:rPr lang="en-US" sz="2400" b="1" dirty="0">
                <a:latin typeface="Century Gothic" pitchFamily="34" charset="0"/>
              </a:rPr>
              <a:t>present continuous</a:t>
            </a:r>
            <a:endParaRPr lang="ar-BH" sz="2400" b="1" dirty="0">
              <a:latin typeface="Century Gothic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101013" y="2881313"/>
            <a:ext cx="3165475" cy="6334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>
                <a:latin typeface="Century Gothic" pitchFamily="34" charset="0"/>
              </a:rPr>
              <a:t>2. future will</a:t>
            </a:r>
            <a:endParaRPr lang="ar-BH" sz="2400" b="1" dirty="0">
              <a:latin typeface="Century Gothic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101013" y="3641725"/>
            <a:ext cx="3165475" cy="631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>
                <a:latin typeface="Century Gothic" pitchFamily="34" charset="0"/>
              </a:rPr>
              <a:t>3. future going to </a:t>
            </a:r>
            <a:endParaRPr lang="ar-BH" sz="2400" b="1" dirty="0">
              <a:latin typeface="Century Gothic" pitchFamily="34" charset="0"/>
            </a:endParaRPr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E47E3565-F883-481A-A6E8-2C085DB0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3656" y="6229325"/>
            <a:ext cx="113077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Ministry of Education- second Semester -2020-2021                                    				                                     English- 3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 Inter- 6c. Planning ahead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277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686765" y="3133199"/>
            <a:ext cx="345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Examples:</a:t>
            </a:r>
            <a:endParaRPr lang="ar-BH" altLang="en-US" sz="3200" b="1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93680"/>
            <a:ext cx="12191999" cy="585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</a:t>
            </a:r>
            <a:r>
              <a:rPr lang="en-GB" sz="3200" b="1" dirty="0">
                <a:solidFill>
                  <a:srgbClr val="00B0F0"/>
                </a:solidFill>
                <a:latin typeface="Century Gothic" panose="020B0502020202020204" pitchFamily="34" charset="0"/>
                <a:cs typeface="+mn-cs"/>
              </a:rPr>
              <a:t>ubject</a:t>
            </a:r>
            <a:r>
              <a:rPr lang="en-GB" sz="3200" b="1" dirty="0">
                <a:latin typeface="Century Gothic" panose="020B0502020202020204" pitchFamily="34" charset="0"/>
                <a:cs typeface="+mn-cs"/>
              </a:rPr>
              <a:t> + </a:t>
            </a:r>
            <a:r>
              <a:rPr lang="en-GB" sz="3200" b="1" dirty="0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verb (to be) </a:t>
            </a:r>
            <a:r>
              <a:rPr lang="en-GB" sz="3200" b="1" dirty="0">
                <a:latin typeface="Century Gothic" panose="020B0502020202020204" pitchFamily="34" charset="0"/>
                <a:cs typeface="+mn-cs"/>
              </a:rPr>
              <a:t>+ </a:t>
            </a:r>
            <a:r>
              <a:rPr lang="en-GB" sz="3200" b="1" dirty="0">
                <a:solidFill>
                  <a:srgbClr val="00B050"/>
                </a:solidFill>
                <a:latin typeface="Century Gothic" panose="020B0502020202020204" pitchFamily="34" charset="0"/>
                <a:cs typeface="+mn-cs"/>
              </a:rPr>
              <a:t>verb</a:t>
            </a:r>
            <a:r>
              <a:rPr lang="en-GB" sz="3200" b="1" dirty="0">
                <a:latin typeface="Century Gothic" panose="020B0502020202020204" pitchFamily="34" charset="0"/>
                <a:cs typeface="+mn-cs"/>
              </a:rPr>
              <a:t> (</a:t>
            </a:r>
            <a:r>
              <a:rPr lang="en-GB" sz="3200" b="1" dirty="0" err="1">
                <a:latin typeface="Century Gothic" panose="020B0502020202020204" pitchFamily="34" charset="0"/>
                <a:cs typeface="+mn-cs"/>
              </a:rPr>
              <a:t>ing</a:t>
            </a:r>
            <a:r>
              <a:rPr lang="en-GB" sz="3200" b="1" dirty="0">
                <a:latin typeface="Century Gothic" panose="020B0502020202020204" pitchFamily="34" charset="0"/>
                <a:cs typeface="+mn-cs"/>
              </a:rPr>
              <a:t>)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809036" y="3792957"/>
            <a:ext cx="965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1.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I </a:t>
            </a:r>
            <a:r>
              <a:rPr lang="en-GB" alt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am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meet</a:t>
            </a:r>
            <a:r>
              <a:rPr lang="en-GB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ing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my friend for dinner at six pm. 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809036" y="4485149"/>
            <a:ext cx="10664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2.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She </a:t>
            </a:r>
            <a:r>
              <a:rPr lang="en-GB" alt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is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fly</a:t>
            </a:r>
            <a:r>
              <a:rPr lang="en-GB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ing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 Dubai tomorrow. (she’s got a ticket) </a:t>
            </a:r>
            <a:endParaRPr lang="en-GB" altLang="en-US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809036" y="5200475"/>
            <a:ext cx="1016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3.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They </a:t>
            </a:r>
            <a:r>
              <a:rPr lang="en-GB" alt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are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hav</a:t>
            </a:r>
            <a:r>
              <a:rPr lang="en-GB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ing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exams Thursday morning.</a:t>
            </a:r>
            <a:endParaRPr lang="en-GB" altLang="en-US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263832" y="4349924"/>
            <a:ext cx="252413" cy="1587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V="1">
            <a:off x="1579585" y="4349617"/>
            <a:ext cx="609335" cy="307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318690" y="4345104"/>
            <a:ext cx="1640999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flipV="1">
            <a:off x="1343705" y="5037749"/>
            <a:ext cx="728188" cy="1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 flipV="1">
            <a:off x="2147187" y="5040481"/>
            <a:ext cx="287054" cy="1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2533631" y="5038334"/>
            <a:ext cx="1012977" cy="2147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1343705" y="5754424"/>
            <a:ext cx="905731" cy="2352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2364105" y="5754424"/>
            <a:ext cx="624294" cy="1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3139189" y="5754424"/>
            <a:ext cx="1323261" cy="1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4B7EBF66-B330-4495-80AC-CD1F32F6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3656" y="6229325"/>
            <a:ext cx="113077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Ministry of Education- second Semester -2020-2021                                    				                                     English- 3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 Inter- 6c. Planning ahead</a:t>
            </a: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D2E157FD-70DE-4D1B-B21B-D98526DA2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8701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Future 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present continuous </a:t>
            </a:r>
            <a:r>
              <a:rPr lang="en-US" alt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rule</a:t>
            </a:r>
          </a:p>
          <a:p>
            <a:pPr algn="ctr"/>
            <a:r>
              <a:rPr lang="en-US" altLang="en-US" sz="3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A definite arrangement in the future</a:t>
            </a:r>
            <a:endParaRPr lang="ar-BH" altLang="en-US" sz="3600" b="1" dirty="0">
              <a:solidFill>
                <a:schemeClr val="accent5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554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  <p:bldP spid="3" grpId="0" build="p"/>
      <p:bldP spid="6148" grpId="0" build="p"/>
      <p:bldP spid="6150" grpId="0" build="p"/>
      <p:bldP spid="61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0" y="156919"/>
            <a:ext cx="12192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Future 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Going to </a:t>
            </a:r>
            <a:r>
              <a:rPr lang="en-US" alt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rule</a:t>
            </a:r>
          </a:p>
          <a:p>
            <a:pPr algn="ctr" eaLnBrk="1" hangingPunct="1"/>
            <a:r>
              <a:rPr lang="en-US" altLang="en-US" sz="3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A future intention, plan, ambition or prediction</a:t>
            </a:r>
            <a:r>
              <a:rPr lang="en-US" altLang="en-US" sz="40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  </a:t>
            </a:r>
            <a:endParaRPr lang="ar-BH" altLang="en-US" sz="4000" b="1" dirty="0">
              <a:solidFill>
                <a:schemeClr val="accent5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86576"/>
            <a:ext cx="1219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</a:t>
            </a:r>
            <a:r>
              <a:rPr lang="en-GB" sz="3400" b="1" dirty="0">
                <a:solidFill>
                  <a:srgbClr val="00B0F0"/>
                </a:solidFill>
                <a:latin typeface="Century Gothic" panose="020B0502020202020204" pitchFamily="34" charset="0"/>
                <a:cs typeface="+mn-cs"/>
              </a:rPr>
              <a:t>ubject</a:t>
            </a:r>
            <a:r>
              <a:rPr lang="en-GB" sz="3400" b="1" dirty="0">
                <a:latin typeface="Century Gothic" panose="020B0502020202020204" pitchFamily="34" charset="0"/>
                <a:cs typeface="+mn-cs"/>
              </a:rPr>
              <a:t> + </a:t>
            </a:r>
            <a:r>
              <a:rPr lang="en-GB" sz="3400" b="1" dirty="0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verb (to be) </a:t>
            </a:r>
            <a:r>
              <a:rPr lang="en-GB" sz="3400" b="1" dirty="0">
                <a:latin typeface="Century Gothic" panose="020B0502020202020204" pitchFamily="34" charset="0"/>
                <a:cs typeface="+mn-cs"/>
              </a:rPr>
              <a:t>+ going to + </a:t>
            </a:r>
            <a:r>
              <a:rPr lang="en-GB" sz="3400" b="1" dirty="0">
                <a:solidFill>
                  <a:srgbClr val="00B050"/>
                </a:solidFill>
                <a:latin typeface="Century Gothic" panose="020B0502020202020204" pitchFamily="34" charset="0"/>
                <a:cs typeface="+mn-cs"/>
              </a:rPr>
              <a:t>verb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732882" y="2655724"/>
            <a:ext cx="343836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Examples:</a:t>
            </a:r>
            <a:endParaRPr lang="ar-BH" altLang="en-US" sz="3200" b="1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54075" y="3306228"/>
            <a:ext cx="10168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1. </a:t>
            </a:r>
            <a:r>
              <a:rPr lang="en-GB" altLang="en-US" sz="3200" dirty="0">
                <a:solidFill>
                  <a:srgbClr val="00B0F0"/>
                </a:solidFill>
                <a:latin typeface="Century Gothic" panose="020B0502020202020204" pitchFamily="34" charset="0"/>
              </a:rPr>
              <a:t>I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am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latin typeface="Century Gothic" panose="020B0502020202020204" pitchFamily="34" charset="0"/>
              </a:rPr>
              <a:t>going to </a:t>
            </a:r>
            <a:r>
              <a:rPr lang="en-GB" altLang="en-US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play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chess with my friend.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854075" y="4013343"/>
            <a:ext cx="104336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2. </a:t>
            </a:r>
            <a:r>
              <a:rPr lang="en-GB" altLang="en-US" sz="3200" dirty="0">
                <a:solidFill>
                  <a:srgbClr val="00B0F0"/>
                </a:solidFill>
                <a:latin typeface="Century Gothic" panose="020B0502020202020204" pitchFamily="34" charset="0"/>
              </a:rPr>
              <a:t>She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is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latin typeface="Century Gothic" panose="020B0502020202020204" pitchFamily="34" charset="0"/>
              </a:rPr>
              <a:t>going to </a:t>
            </a:r>
            <a:r>
              <a:rPr lang="en-GB" altLang="en-US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visit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her grandmother next week.</a:t>
            </a:r>
            <a:endParaRPr lang="en-GB" altLang="en-US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854075" y="4730683"/>
            <a:ext cx="105554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3. </a:t>
            </a:r>
            <a:r>
              <a:rPr lang="en-GB" altLang="en-US" sz="3200" dirty="0">
                <a:solidFill>
                  <a:srgbClr val="00B0F0"/>
                </a:solidFill>
                <a:latin typeface="Century Gothic" panose="020B0502020202020204" pitchFamily="34" charset="0"/>
              </a:rPr>
              <a:t>They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are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latin typeface="Century Gothic" panose="020B0502020202020204" pitchFamily="34" charset="0"/>
              </a:rPr>
              <a:t>going to </a:t>
            </a:r>
            <a:r>
              <a:rPr lang="en-GB" altLang="en-US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study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after school.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333862" y="3858203"/>
            <a:ext cx="19685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371644" y="4564061"/>
            <a:ext cx="711156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371407" y="3858203"/>
            <a:ext cx="1614325" cy="14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4143367" y="3858203"/>
            <a:ext cx="841383" cy="148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599882" y="3858203"/>
            <a:ext cx="673418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2178050" y="4564061"/>
            <a:ext cx="295456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2549044" y="4567236"/>
            <a:ext cx="1665565" cy="3175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4290147" y="4565231"/>
            <a:ext cx="763788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3178569" y="5286821"/>
            <a:ext cx="1666481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2396807" y="5286821"/>
            <a:ext cx="676593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432287" y="5286821"/>
            <a:ext cx="794363" cy="1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4933950" y="5286272"/>
            <a:ext cx="1060450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5980" y="5432484"/>
            <a:ext cx="965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4. It’s cloudy. </a:t>
            </a:r>
            <a:r>
              <a:rPr lang="en-GB" altLang="en-US" sz="3200" dirty="0">
                <a:solidFill>
                  <a:srgbClr val="00B0F0"/>
                </a:solidFill>
                <a:latin typeface="Century Gothic" panose="020B0502020202020204" pitchFamily="34" charset="0"/>
              </a:rPr>
              <a:t>It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is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latin typeface="Century Gothic" panose="020B0502020202020204" pitchFamily="34" charset="0"/>
              </a:rPr>
              <a:t>going to </a:t>
            </a:r>
            <a:r>
              <a:rPr lang="en-GB" altLang="en-US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rain</a:t>
            </a:r>
            <a:r>
              <a:rPr lang="en-GB" altLang="en-US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today.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3594100" y="5995669"/>
            <a:ext cx="263706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3937000" y="5995669"/>
            <a:ext cx="283959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4290147" y="5995669"/>
            <a:ext cx="1704253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6070916" y="5995669"/>
            <a:ext cx="799103" cy="1234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2">
            <a:extLst>
              <a:ext uri="{FF2B5EF4-FFF2-40B4-BE49-F238E27FC236}">
                <a16:creationId xmlns:a16="http://schemas.microsoft.com/office/drawing/2014/main" id="{A233EA39-9C19-4BB1-84FF-FC6AB21D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3656" y="6229325"/>
            <a:ext cx="113077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Ministry of Education- second Semester -2020-2021                                    				                                     English- 3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 Inter- 6c. Planning ahead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1516366"/>
      </p:ext>
    </p:extLst>
  </p:cSld>
  <p:clrMapOvr>
    <a:masterClrMapping/>
  </p:clrMapOvr>
  <p:transition advTm="73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125" grpId="0" build="p"/>
      <p:bldP spid="5124" grpId="0"/>
      <p:bldP spid="5126" grpId="0"/>
      <p:bldP spid="5127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9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2.3|2.1|8.3|2.1|2.1|8.2|2.5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2.1|2.5|2.1|10.3|2.3|2.1|2.1|9.1|2.1|2.4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1.9|2.2|9.2|2.2|1.6|8.7|1.9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0.4|0.3|0.6|0.5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2.1|2.5|2.1|10.3|2.3|2.1|2.1|9.1|2.1|2.4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5635</TotalTime>
  <Words>1314</Words>
  <Application>Microsoft Office PowerPoint</Application>
  <PresentationFormat>Widescreen</PresentationFormat>
  <Paragraphs>246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Cetury gothic </vt:lpstr>
      <vt:lpstr>Curlz MT</vt:lpstr>
      <vt:lpstr>Kristen ITC</vt:lpstr>
      <vt:lpstr>Times New Roman</vt:lpstr>
      <vt:lpstr>Office Theme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manal  mohammed mubarak</dc:creator>
  <cp:lastModifiedBy>Corporate Edition</cp:lastModifiedBy>
  <cp:revision>671</cp:revision>
  <dcterms:created xsi:type="dcterms:W3CDTF">2020-03-04T10:26:47Z</dcterms:created>
  <dcterms:modified xsi:type="dcterms:W3CDTF">2021-02-22T17:44:16Z</dcterms:modified>
</cp:coreProperties>
</file>