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86" r:id="rId3"/>
    <p:sldId id="355" r:id="rId4"/>
    <p:sldId id="356" r:id="rId5"/>
    <p:sldId id="348" r:id="rId6"/>
    <p:sldId id="357" r:id="rId7"/>
    <p:sldId id="358" r:id="rId8"/>
    <p:sldId id="359" r:id="rId9"/>
    <p:sldId id="360" r:id="rId10"/>
    <p:sldId id="361" r:id="rId11"/>
    <p:sldId id="362" r:id="rId12"/>
    <p:sldId id="349" r:id="rId13"/>
    <p:sldId id="321" r:id="rId14"/>
    <p:sldId id="363" r:id="rId15"/>
    <p:sldId id="364" r:id="rId16"/>
    <p:sldId id="350" r:id="rId17"/>
    <p:sldId id="371" r:id="rId18"/>
    <p:sldId id="370" r:id="rId19"/>
    <p:sldId id="352" r:id="rId20"/>
    <p:sldId id="292" r:id="rId21"/>
    <p:sldId id="369" r:id="rId22"/>
    <p:sldId id="368" r:id="rId23"/>
    <p:sldId id="331" r:id="rId24"/>
    <p:sldId id="367" r:id="rId25"/>
    <p:sldId id="3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m Al-Jazzaf" initials="MA" lastIdx="1" clrIdx="0">
    <p:extLst>
      <p:ext uri="{19B8F6BF-5375-455C-9EA6-DF929625EA0E}">
        <p15:presenceInfo xmlns:p15="http://schemas.microsoft.com/office/powerpoint/2012/main" userId="Mariam Al-Jazza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99"/>
    <a:srgbClr val="5F2C09"/>
    <a:srgbClr val="4717CD"/>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63" d="100"/>
          <a:sy n="63" d="100"/>
        </p:scale>
        <p:origin x="84" y="32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461A2-103A-4B6F-B9C5-B9DB91047CBE}" type="datetimeFigureOut">
              <a:rPr lang="en-US" smtClean="0"/>
              <a:t>2/18/2021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76607-64D2-4ADD-826F-7B8DD8483340}" type="slidenum">
              <a:rPr lang="en-US" smtClean="0"/>
              <a:t>‹#›</a:t>
            </a:fld>
            <a:endParaRPr lang="en-US"/>
          </a:p>
        </p:txBody>
      </p:sp>
    </p:spTree>
    <p:extLst>
      <p:ext uri="{BB962C8B-B14F-4D97-AF65-F5344CB8AC3E}">
        <p14:creationId xmlns:p14="http://schemas.microsoft.com/office/powerpoint/2010/main" val="536698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5</a:t>
            </a:fld>
            <a:endParaRPr lang="ar-SA" altLang="ar-BH">
              <a:latin typeface="Calibri" panose="020F0502020204030204" pitchFamily="34" charset="0"/>
            </a:endParaRPr>
          </a:p>
        </p:txBody>
      </p:sp>
    </p:spTree>
    <p:extLst>
      <p:ext uri="{BB962C8B-B14F-4D97-AF65-F5344CB8AC3E}">
        <p14:creationId xmlns:p14="http://schemas.microsoft.com/office/powerpoint/2010/main" val="215707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8</a:t>
            </a:fld>
            <a:endParaRPr lang="ar-SA" altLang="ar-BH">
              <a:latin typeface="Calibri" panose="020F0502020204030204" pitchFamily="34" charset="0"/>
            </a:endParaRPr>
          </a:p>
        </p:txBody>
      </p:sp>
    </p:spTree>
    <p:extLst>
      <p:ext uri="{BB962C8B-B14F-4D97-AF65-F5344CB8AC3E}">
        <p14:creationId xmlns:p14="http://schemas.microsoft.com/office/powerpoint/2010/main" val="217313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12</a:t>
            </a:fld>
            <a:endParaRPr lang="ar-SA" altLang="ar-BH">
              <a:latin typeface="Calibri" panose="020F0502020204030204" pitchFamily="34" charset="0"/>
            </a:endParaRPr>
          </a:p>
        </p:txBody>
      </p:sp>
    </p:spTree>
    <p:extLst>
      <p:ext uri="{BB962C8B-B14F-4D97-AF65-F5344CB8AC3E}">
        <p14:creationId xmlns:p14="http://schemas.microsoft.com/office/powerpoint/2010/main" val="325361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16</a:t>
            </a:fld>
            <a:endParaRPr lang="ar-SA" altLang="ar-BH">
              <a:latin typeface="Calibri" panose="020F0502020204030204" pitchFamily="34" charset="0"/>
            </a:endParaRPr>
          </a:p>
        </p:txBody>
      </p:sp>
    </p:spTree>
    <p:extLst>
      <p:ext uri="{BB962C8B-B14F-4D97-AF65-F5344CB8AC3E}">
        <p14:creationId xmlns:p14="http://schemas.microsoft.com/office/powerpoint/2010/main" val="4104062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19</a:t>
            </a:fld>
            <a:endParaRPr lang="ar-SA" altLang="ar-BH">
              <a:latin typeface="Calibri" panose="020F0502020204030204" pitchFamily="34" charset="0"/>
            </a:endParaRPr>
          </a:p>
        </p:txBody>
      </p:sp>
    </p:spTree>
    <p:extLst>
      <p:ext uri="{BB962C8B-B14F-4D97-AF65-F5344CB8AC3E}">
        <p14:creationId xmlns:p14="http://schemas.microsoft.com/office/powerpoint/2010/main" val="328909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BH"/>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DDA5221-A119-40C7-8527-BBAAF2D1815D}" type="slidenum">
              <a:rPr lang="ar-SA" altLang="ar-BH" smtClean="0">
                <a:latin typeface="Calibri" panose="020F0502020204030204" pitchFamily="34" charset="0"/>
              </a:rPr>
              <a:pPr/>
              <a:t>22</a:t>
            </a:fld>
            <a:endParaRPr lang="ar-SA" altLang="ar-BH">
              <a:latin typeface="Calibri" panose="020F0502020204030204" pitchFamily="34" charset="0"/>
            </a:endParaRPr>
          </a:p>
        </p:txBody>
      </p:sp>
    </p:spTree>
    <p:extLst>
      <p:ext uri="{BB962C8B-B14F-4D97-AF65-F5344CB8AC3E}">
        <p14:creationId xmlns:p14="http://schemas.microsoft.com/office/powerpoint/2010/main" val="9292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0F3103-295C-4848-A148-E4CC982F2B06}"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E0DE4C-C70D-46AC-A0A8-8187E5B894AC}"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472374-EC0B-44C4-9F76-0A9A856723CE}"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BEC848-36F6-4382-B58A-317AB4CD23B1}"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33EDC8-A7C6-4DCD-B058-A4CE1B69EA19}" type="datetime1">
              <a:rPr lang="en-US" smtClean="0"/>
              <a:t>2/18/2021</a:t>
            </a:fld>
            <a:endParaRPr lang="en-US"/>
          </a:p>
        </p:txBody>
      </p:sp>
      <p:sp>
        <p:nvSpPr>
          <p:cNvPr id="5" name="Footer Placeholder 4"/>
          <p:cNvSpPr>
            <a:spLocks noGrp="1"/>
          </p:cNvSpPr>
          <p:nvPr>
            <p:ph type="ftr" sz="quarter" idx="11"/>
          </p:nvPr>
        </p:nvSpPr>
        <p:spPr/>
        <p:txBody>
          <a:bodyPr/>
          <a:lstStyle/>
          <a:p>
            <a:r>
              <a:rPr lang="en-US"/>
              <a:t>Ministry of Education 2020</a:t>
            </a:r>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DB3E25-D088-44C1-99B1-52D6A0B6CEB5}" type="datetime1">
              <a:rPr lang="en-US" smtClean="0"/>
              <a:t>2/18/2021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8FD7A-DAD2-4E0C-B505-5FA783D832BF}" type="datetime1">
              <a:rPr lang="en-US" smtClean="0"/>
              <a:t>2/18/2021</a:t>
            </a:fld>
            <a:endParaRPr lang="en-US"/>
          </a:p>
        </p:txBody>
      </p:sp>
      <p:sp>
        <p:nvSpPr>
          <p:cNvPr id="8" name="Footer Placeholder 7"/>
          <p:cNvSpPr>
            <a:spLocks noGrp="1"/>
          </p:cNvSpPr>
          <p:nvPr>
            <p:ph type="ftr" sz="quarter" idx="11"/>
          </p:nvPr>
        </p:nvSpPr>
        <p:spPr/>
        <p:txBody>
          <a:bodyPr/>
          <a:lstStyle/>
          <a:p>
            <a:r>
              <a:rPr lang="en-US"/>
              <a:t>Ministry of Education 2020</a:t>
            </a:r>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5DCDEF-0361-4F43-914C-1FC57953ACD4}" type="datetime1">
              <a:rPr lang="en-US" smtClean="0"/>
              <a:t>2/18/2021</a:t>
            </a:fld>
            <a:endParaRPr lang="en-US"/>
          </a:p>
        </p:txBody>
      </p:sp>
      <p:sp>
        <p:nvSpPr>
          <p:cNvPr id="4" name="Footer Placeholder 3"/>
          <p:cNvSpPr>
            <a:spLocks noGrp="1"/>
          </p:cNvSpPr>
          <p:nvPr>
            <p:ph type="ftr" sz="quarter" idx="11"/>
          </p:nvPr>
        </p:nvSpPr>
        <p:spPr/>
        <p:txBody>
          <a:bodyPr/>
          <a:lstStyle/>
          <a:p>
            <a:r>
              <a:rPr lang="en-US"/>
              <a:t>Ministry of Education 2020</a:t>
            </a:r>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5B011-FCFE-4FCD-85B1-20E7F9D29C8E}" type="datetime1">
              <a:rPr lang="en-US" smtClean="0"/>
              <a:t>2/18/2021</a:t>
            </a:fld>
            <a:endParaRPr lang="en-US"/>
          </a:p>
        </p:txBody>
      </p:sp>
      <p:sp>
        <p:nvSpPr>
          <p:cNvPr id="3" name="Footer Placeholder 2"/>
          <p:cNvSpPr>
            <a:spLocks noGrp="1"/>
          </p:cNvSpPr>
          <p:nvPr>
            <p:ph type="ftr" sz="quarter" idx="11"/>
          </p:nvPr>
        </p:nvSpPr>
        <p:spPr/>
        <p:txBody>
          <a:bodyPr/>
          <a:lstStyle/>
          <a:p>
            <a:r>
              <a:rPr lang="en-US"/>
              <a:t>Ministry of Education 2020</a:t>
            </a:r>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C553E7-34C6-4576-AB77-7E7B7D8CE3CE}" type="datetime1">
              <a:rPr lang="en-US" smtClean="0"/>
              <a:t>2/18/2021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43397B-7611-4701-8AC1-138589819B9D}" type="datetime1">
              <a:rPr lang="en-US" smtClean="0"/>
              <a:t>2/18/2021</a:t>
            </a:fld>
            <a:endParaRPr lang="en-US"/>
          </a:p>
        </p:txBody>
      </p:sp>
      <p:sp>
        <p:nvSpPr>
          <p:cNvPr id="6" name="Footer Placeholder 5"/>
          <p:cNvSpPr>
            <a:spLocks noGrp="1"/>
          </p:cNvSpPr>
          <p:nvPr>
            <p:ph type="ftr" sz="quarter" idx="11"/>
          </p:nvPr>
        </p:nvSpPr>
        <p:spPr/>
        <p:txBody>
          <a:bodyPr/>
          <a:lstStyle/>
          <a:p>
            <a:r>
              <a:rPr lang="en-US"/>
              <a:t>Ministry of Education 2020</a:t>
            </a:r>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5E62B-435D-4941-96D5-1D1C8B16B660}" type="datetime1">
              <a:rPr lang="en-US" smtClean="0"/>
              <a:t>2/18/2021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Ministry of Education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300613" y="625199"/>
            <a:ext cx="7162800" cy="1182210"/>
          </a:xfrm>
          <a:prstGeom prst="rect">
            <a:avLst/>
          </a:prstGeom>
        </p:spPr>
      </p:pic>
      <p:grpSp>
        <p:nvGrpSpPr>
          <p:cNvPr id="5" name="Group 4"/>
          <p:cNvGrpSpPr/>
          <p:nvPr/>
        </p:nvGrpSpPr>
        <p:grpSpPr>
          <a:xfrm>
            <a:off x="3948905" y="2407415"/>
            <a:ext cx="4753224" cy="3350245"/>
            <a:chOff x="2273270" y="2863795"/>
            <a:chExt cx="4753224" cy="3350245"/>
          </a:xfrm>
        </p:grpSpPr>
        <p:sp>
          <p:nvSpPr>
            <p:cNvPr id="6" name="Rectangle 5"/>
            <p:cNvSpPr/>
            <p:nvPr/>
          </p:nvSpPr>
          <p:spPr>
            <a:xfrm>
              <a:off x="2678671" y="2863795"/>
              <a:ext cx="3953325" cy="656846"/>
            </a:xfrm>
            <a:prstGeom prst="rect">
              <a:avLst/>
            </a:prstGeom>
          </p:spPr>
          <p:txBody>
            <a:bodyPr wrap="none">
              <a:spAutoFit/>
            </a:bodyPr>
            <a:lstStyle/>
            <a:p>
              <a:pPr algn="ctr">
                <a:lnSpc>
                  <a:spcPts val="4320"/>
                </a:lnSpc>
              </a:pPr>
              <a:r>
                <a:rPr lang="en-US" sz="5400" b="1" dirty="0">
                  <a:effectLst>
                    <a:outerShdw blurRad="38100" dist="38100" dir="2700000" algn="tl">
                      <a:srgbClr val="000000">
                        <a:alpha val="43137"/>
                      </a:srgbClr>
                    </a:outerShdw>
                  </a:effectLst>
                  <a:latin typeface="Century Gothic" panose="020B0502020202020204" pitchFamily="34" charset="0"/>
                </a:rPr>
                <a:t>Upstream 3</a:t>
              </a:r>
              <a:endParaRPr lang="en-US" sz="4800" b="1" dirty="0">
                <a:latin typeface="Century Gothic" panose="020B0502020202020204" pitchFamily="34" charset="0"/>
              </a:endParaRPr>
            </a:p>
          </p:txBody>
        </p:sp>
        <p:sp>
          <p:nvSpPr>
            <p:cNvPr id="7" name="Rectangle 6"/>
            <p:cNvSpPr/>
            <p:nvPr/>
          </p:nvSpPr>
          <p:spPr>
            <a:xfrm>
              <a:off x="2578641" y="3666396"/>
              <a:ext cx="4142480" cy="643766"/>
            </a:xfrm>
            <a:prstGeom prst="rect">
              <a:avLst/>
            </a:prstGeom>
          </p:spPr>
          <p:txBody>
            <a:bodyPr wrap="none">
              <a:spAutoFit/>
            </a:bodyPr>
            <a:lstStyle/>
            <a:p>
              <a:pPr algn="ctr">
                <a:lnSpc>
                  <a:spcPts val="4320"/>
                </a:lnSpc>
              </a:pPr>
              <a:r>
                <a:rPr lang="en-US" sz="4000" b="1" dirty="0">
                  <a:effectLst>
                    <a:outerShdw blurRad="38100" dist="38100" dir="2700000" algn="tl">
                      <a:srgbClr val="000000">
                        <a:alpha val="43137"/>
                      </a:srgbClr>
                    </a:outerShdw>
                  </a:effectLst>
                  <a:latin typeface="Century Gothic" panose="020B0502020202020204" pitchFamily="34" charset="0"/>
                </a:rPr>
                <a:t>3</a:t>
              </a:r>
              <a:r>
                <a:rPr lang="en-US" sz="4000" b="1" baseline="30000" dirty="0">
                  <a:effectLst>
                    <a:outerShdw blurRad="38100" dist="38100" dir="2700000" algn="tl">
                      <a:srgbClr val="000000">
                        <a:alpha val="43137"/>
                      </a:srgbClr>
                    </a:outerShdw>
                  </a:effectLst>
                  <a:latin typeface="Century Gothic" panose="020B0502020202020204" pitchFamily="34" charset="0"/>
                </a:rPr>
                <a:t>rd</a:t>
              </a:r>
              <a:r>
                <a:rPr lang="en-US" sz="4000" b="1" dirty="0">
                  <a:effectLst>
                    <a:outerShdw blurRad="38100" dist="38100" dir="2700000" algn="tl">
                      <a:srgbClr val="000000">
                        <a:alpha val="43137"/>
                      </a:srgbClr>
                    </a:outerShdw>
                  </a:effectLst>
                  <a:latin typeface="Century Gothic" panose="020B0502020202020204" pitchFamily="34" charset="0"/>
                </a:rPr>
                <a:t> Intermediate</a:t>
              </a:r>
              <a:endParaRPr lang="en-US" sz="2400" b="1" dirty="0">
                <a:effectLst>
                  <a:outerShdw blurRad="38100" dist="38100" dir="2700000" algn="tl">
                    <a:srgbClr val="000000">
                      <a:alpha val="43137"/>
                    </a:srgbClr>
                  </a:outerShdw>
                </a:effectLst>
                <a:latin typeface="Century Gothic" panose="020B0502020202020204" pitchFamily="34" charset="0"/>
              </a:endParaRPr>
            </a:p>
          </p:txBody>
        </p:sp>
        <p:sp>
          <p:nvSpPr>
            <p:cNvPr id="8" name="Rectangle 7"/>
            <p:cNvSpPr/>
            <p:nvPr/>
          </p:nvSpPr>
          <p:spPr>
            <a:xfrm>
              <a:off x="2273270" y="5018841"/>
              <a:ext cx="4753224" cy="1195199"/>
            </a:xfrm>
            <a:prstGeom prst="rect">
              <a:avLst/>
            </a:prstGeom>
          </p:spPr>
          <p:txBody>
            <a:bodyPr wrap="none">
              <a:spAutoFit/>
            </a:bodyPr>
            <a:lstStyle/>
            <a:p>
              <a:pPr algn="ctr">
                <a:lnSpc>
                  <a:spcPts val="4320"/>
                </a:lnSpc>
              </a:pPr>
              <a:r>
                <a:rPr lang="en-US" sz="4000" b="1" dirty="0">
                  <a:latin typeface="Century Gothic" panose="020B0502020202020204" pitchFamily="34" charset="0"/>
                </a:rPr>
                <a:t>Unit </a:t>
              </a:r>
              <a:r>
                <a:rPr lang="en-US" sz="4000" b="1" dirty="0">
                  <a:effectLst>
                    <a:outerShdw blurRad="38100" dist="38100" dir="2700000" algn="tl">
                      <a:srgbClr val="000000">
                        <a:alpha val="43137"/>
                      </a:srgbClr>
                    </a:outerShdw>
                  </a:effectLst>
                  <a:latin typeface="Century Gothic" panose="020B0502020202020204" pitchFamily="34" charset="0"/>
                </a:rPr>
                <a:t>6</a:t>
              </a:r>
            </a:p>
            <a:p>
              <a:pPr algn="ctr">
                <a:lnSpc>
                  <a:spcPts val="4320"/>
                </a:lnSpc>
              </a:pPr>
              <a:r>
                <a:rPr lang="en-US" sz="4000" b="1" dirty="0">
                  <a:solidFill>
                    <a:srgbClr val="FF0000"/>
                  </a:solidFill>
                  <a:effectLst>
                    <a:outerShdw blurRad="38100" dist="38100" dir="2700000" algn="tl">
                      <a:srgbClr val="000000">
                        <a:alpha val="43137"/>
                      </a:srgbClr>
                    </a:outerShdw>
                  </a:effectLst>
                  <a:latin typeface="Century Gothic" panose="020B0502020202020204" pitchFamily="34" charset="0"/>
                </a:rPr>
                <a:t>6b. Let’s celebrate</a:t>
              </a:r>
            </a:p>
          </p:txBody>
        </p:sp>
      </p:grpSp>
      <p:sp>
        <p:nvSpPr>
          <p:cNvPr id="9" name="Rectangle 8"/>
          <p:cNvSpPr/>
          <p:nvPr/>
        </p:nvSpPr>
        <p:spPr>
          <a:xfrm>
            <a:off x="4878646" y="3909916"/>
            <a:ext cx="2893741" cy="643766"/>
          </a:xfrm>
          <a:prstGeom prst="rect">
            <a:avLst/>
          </a:prstGeom>
        </p:spPr>
        <p:txBody>
          <a:bodyPr wrap="none">
            <a:spAutoFit/>
          </a:bodyPr>
          <a:lstStyle/>
          <a:p>
            <a:pPr algn="ctr">
              <a:lnSpc>
                <a:spcPts val="4320"/>
              </a:lnSpc>
            </a:pPr>
            <a:r>
              <a:rPr lang="en-US" sz="4000" b="1" dirty="0">
                <a:effectLst>
                  <a:outerShdw blurRad="38100" dist="38100" dir="2700000" algn="tl">
                    <a:srgbClr val="000000">
                      <a:alpha val="43137"/>
                    </a:srgbClr>
                  </a:outerShdw>
                </a:effectLst>
                <a:latin typeface="Century Gothic" panose="020B0502020202020204" pitchFamily="34" charset="0"/>
              </a:rPr>
              <a:t>Semester 2</a:t>
            </a:r>
            <a:endParaRPr lang="en-US" sz="2400" b="1" dirty="0">
              <a:effectLst>
                <a:outerShdw blurRad="38100" dist="38100" dir="2700000" algn="tl">
                  <a:srgbClr val="000000">
                    <a:alpha val="43137"/>
                  </a:srgbClr>
                </a:outerShdw>
              </a:effectLst>
              <a:latin typeface="Century Gothic" panose="020B0502020202020204" pitchFamily="34" charset="0"/>
            </a:endParaRPr>
          </a:p>
        </p:txBody>
      </p:sp>
      <p:pic>
        <p:nvPicPr>
          <p:cNvPr id="11" name="Picture 10" descr="December 16 is &lt;strong&gt;celebrated&lt;/strong&gt; as &lt;strong&gt;Bahrain&lt;/strong&gt; &lt;strong&gt;National&lt;/strong&gt; &lt;strong&gt;Day&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25" y="2198077"/>
            <a:ext cx="4189081" cy="3042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ecember 16 is &lt;strong&gt;celebrated&lt;/strong&gt; as &lt;strong&gt;Bahrain&lt;/strong&gt; &lt;strong&gt;National&lt;/strong&gt; &lt;strong&gt;Day&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620" y="1225833"/>
            <a:ext cx="3593542" cy="4898240"/>
          </a:xfrm>
          <a:prstGeom prst="rect">
            <a:avLst/>
          </a:prstGeom>
          <a:ln w="57150">
            <a:solidFill>
              <a:schemeClr val="tx1"/>
            </a:solidFill>
          </a:ln>
        </p:spPr>
      </p:pic>
      <p:sp>
        <p:nvSpPr>
          <p:cNvPr id="23" name="Rectangle 22"/>
          <p:cNvSpPr/>
          <p:nvPr/>
        </p:nvSpPr>
        <p:spPr>
          <a:xfrm>
            <a:off x="2630211" y="1225833"/>
            <a:ext cx="2483995" cy="5736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accent1">
                    <a:lumMod val="50000"/>
                  </a:schemeClr>
                </a:solidFill>
                <a:latin typeface="Century Gothic" panose="020B0502020202020204" pitchFamily="34" charset="0"/>
              </a:rPr>
              <a:t>National Day</a:t>
            </a:r>
          </a:p>
        </p:txBody>
      </p:sp>
      <p:sp>
        <p:nvSpPr>
          <p:cNvPr id="33" name="Rectangle 32"/>
          <p:cNvSpPr/>
          <p:nvPr/>
        </p:nvSpPr>
        <p:spPr>
          <a:xfrm>
            <a:off x="533609" y="1978064"/>
            <a:ext cx="6852062" cy="4146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entury Gothic" panose="020B0502020202090204" pitchFamily="34" charset="0"/>
              </a:rPr>
              <a:t>The National day of Bahrain is celebrated on the 16</a:t>
            </a:r>
            <a:r>
              <a:rPr lang="en-US" sz="2400" b="1" baseline="30000" dirty="0">
                <a:latin typeface="Century Gothic" panose="020B0502020202090204" pitchFamily="34" charset="0"/>
              </a:rPr>
              <a:t>th</a:t>
            </a:r>
            <a:r>
              <a:rPr lang="en-US" sz="2400" b="1" dirty="0">
                <a:latin typeface="Century Gothic" panose="020B0502020202090204" pitchFamily="34" charset="0"/>
              </a:rPr>
              <a:t> of December every year. All citizens participate in this celebration. Children wear traditional clothes, sing national and traditional songs. The buildings and streets are decorated </a:t>
            </a:r>
            <a:r>
              <a:rPr lang="en-US" sz="2400" b="1" dirty="0" smtClean="0">
                <a:latin typeface="Century Gothic" panose="020B0502020202090204" pitchFamily="34" charset="0"/>
              </a:rPr>
              <a:t>with </a:t>
            </a:r>
            <a:r>
              <a:rPr lang="en-US" sz="2400" b="1" dirty="0">
                <a:latin typeface="Century Gothic" panose="020B0502020202090204" pitchFamily="34" charset="0"/>
              </a:rPr>
              <a:t>red and white </a:t>
            </a:r>
            <a:r>
              <a:rPr lang="en-US" sz="2400" b="1" dirty="0" smtClean="0">
                <a:latin typeface="Century Gothic" panose="020B0502020202090204" pitchFamily="34" charset="0"/>
              </a:rPr>
              <a:t>lights and </a:t>
            </a:r>
            <a:r>
              <a:rPr lang="en-US" sz="2400" b="1" dirty="0">
                <a:latin typeface="Century Gothic" panose="020B0502020202090204" pitchFamily="34" charset="0"/>
              </a:rPr>
              <a:t>Bahrain </a:t>
            </a:r>
            <a:r>
              <a:rPr lang="en-US" sz="2400" b="1" dirty="0" smtClean="0">
                <a:latin typeface="Century Gothic" panose="020B0502020202090204" pitchFamily="34" charset="0"/>
              </a:rPr>
              <a:t>flags. </a:t>
            </a:r>
            <a:r>
              <a:rPr lang="en-US" sz="2400" b="1" dirty="0">
                <a:latin typeface="Century Gothic" panose="020B0502020202090204" pitchFamily="34" charset="0"/>
              </a:rPr>
              <a:t>People watch fireworks and attend concerts of </a:t>
            </a:r>
            <a:r>
              <a:rPr lang="en-US" sz="2400" b="1" dirty="0" smtClean="0">
                <a:latin typeface="Century Gothic" panose="020B0502020202090204" pitchFamily="34" charset="0"/>
              </a:rPr>
              <a:t>famous Bahraini </a:t>
            </a:r>
            <a:r>
              <a:rPr lang="en-US" sz="2400" b="1" dirty="0">
                <a:latin typeface="Century Gothic" panose="020B0502020202090204" pitchFamily="34" charset="0"/>
              </a:rPr>
              <a:t>singers</a:t>
            </a:r>
            <a:r>
              <a:rPr lang="en-US" sz="2000" b="1" dirty="0">
                <a:latin typeface="Century Gothic" panose="020B0502020202090204" pitchFamily="34" charset="0"/>
              </a:rPr>
              <a:t>. </a:t>
            </a:r>
          </a:p>
        </p:txBody>
      </p:sp>
      <p:sp>
        <p:nvSpPr>
          <p:cNvPr id="28"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
        <p:nvSpPr>
          <p:cNvPr id="34" name="Rectangle 33"/>
          <p:cNvSpPr/>
          <p:nvPr/>
        </p:nvSpPr>
        <p:spPr>
          <a:xfrm>
            <a:off x="3094121" y="153955"/>
            <a:ext cx="5694219" cy="7968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C00000"/>
                </a:solidFill>
                <a:latin typeface="Century Gothic" panose="020B0502020202020204" pitchFamily="34" charset="0"/>
              </a:rPr>
              <a:t>Suggested answer key</a:t>
            </a:r>
          </a:p>
        </p:txBody>
      </p:sp>
    </p:spTree>
    <p:extLst>
      <p:ext uri="{BB962C8B-B14F-4D97-AF65-F5344CB8AC3E}">
        <p14:creationId xmlns:p14="http://schemas.microsoft.com/office/powerpoint/2010/main" val="2562059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t;strong&gt;Ramadan&lt;/strong&gt; Mubarak Free Stock Photo - Public Domain Pictur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6401" y="1225833"/>
            <a:ext cx="3421780" cy="4898240"/>
          </a:xfrm>
          <a:prstGeom prst="rect">
            <a:avLst/>
          </a:prstGeom>
        </p:spPr>
      </p:pic>
      <p:sp>
        <p:nvSpPr>
          <p:cNvPr id="28"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
        <p:nvSpPr>
          <p:cNvPr id="7" name="Rectangle 6">
            <a:extLst>
              <a:ext uri="{FF2B5EF4-FFF2-40B4-BE49-F238E27FC236}">
                <a16:creationId xmlns:a16="http://schemas.microsoft.com/office/drawing/2014/main" xmlns="" id="{9AC41F8D-A84C-46F1-9BD4-A958BE8EA057}"/>
              </a:ext>
            </a:extLst>
          </p:cNvPr>
          <p:cNvSpPr/>
          <p:nvPr/>
        </p:nvSpPr>
        <p:spPr>
          <a:xfrm>
            <a:off x="3094121" y="153955"/>
            <a:ext cx="5694219" cy="79683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C00000"/>
                </a:solidFill>
                <a:latin typeface="Century Gothic" panose="020B0502020202020204" pitchFamily="34" charset="0"/>
              </a:rPr>
              <a:t>Suggested answer key</a:t>
            </a:r>
          </a:p>
        </p:txBody>
      </p:sp>
      <p:sp>
        <p:nvSpPr>
          <p:cNvPr id="8" name="Rectangle 7">
            <a:extLst>
              <a:ext uri="{FF2B5EF4-FFF2-40B4-BE49-F238E27FC236}">
                <a16:creationId xmlns:a16="http://schemas.microsoft.com/office/drawing/2014/main" xmlns="" id="{6066B53A-C2B7-41EA-9EC0-6C9CD5756F24}"/>
              </a:ext>
            </a:extLst>
          </p:cNvPr>
          <p:cNvSpPr/>
          <p:nvPr/>
        </p:nvSpPr>
        <p:spPr>
          <a:xfrm>
            <a:off x="2630211" y="1225833"/>
            <a:ext cx="2483995" cy="5736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accent1">
                    <a:lumMod val="50000"/>
                  </a:schemeClr>
                </a:solidFill>
                <a:latin typeface="Century Gothic" panose="020B0502020202020204" pitchFamily="34" charset="0"/>
              </a:rPr>
              <a:t>Ramadan</a:t>
            </a:r>
          </a:p>
        </p:txBody>
      </p:sp>
      <p:sp>
        <p:nvSpPr>
          <p:cNvPr id="9" name="Rectangle 8">
            <a:extLst>
              <a:ext uri="{FF2B5EF4-FFF2-40B4-BE49-F238E27FC236}">
                <a16:creationId xmlns:a16="http://schemas.microsoft.com/office/drawing/2014/main" xmlns="" id="{428F976E-F410-436F-9D82-A33DDC5ADD00}"/>
              </a:ext>
            </a:extLst>
          </p:cNvPr>
          <p:cNvSpPr/>
          <p:nvPr/>
        </p:nvSpPr>
        <p:spPr>
          <a:xfrm>
            <a:off x="533609" y="1978064"/>
            <a:ext cx="6852062" cy="4146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Century Gothic" panose="020B0502020202090204" pitchFamily="34" charset="0"/>
              </a:rPr>
              <a:t>Ramadan is a holy month. Muslims from all over the world, fast every day from sunrise to sunset. They break their fast by having a big family meal after sunset; they usually cook specific traditional food in this month. They spend the month praying and reading the Holy Quran, doing good deeds as helping people in need in different ways.</a:t>
            </a:r>
            <a:endParaRPr lang="en-US" sz="2400" dirty="0"/>
          </a:p>
        </p:txBody>
      </p:sp>
    </p:spTree>
    <p:extLst>
      <p:ext uri="{BB962C8B-B14F-4D97-AF65-F5344CB8AC3E}">
        <p14:creationId xmlns:p14="http://schemas.microsoft.com/office/powerpoint/2010/main" val="1207368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3</a:t>
            </a:r>
          </a:p>
        </p:txBody>
      </p:sp>
      <p:sp>
        <p:nvSpPr>
          <p:cNvPr id="7"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Tree>
    <p:extLst>
      <p:ext uri="{BB962C8B-B14F-4D97-AF65-F5344CB8AC3E}">
        <p14:creationId xmlns:p14="http://schemas.microsoft.com/office/powerpoint/2010/main" val="4278512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0925" y="138496"/>
            <a:ext cx="1673524" cy="1902740"/>
          </a:xfrm>
          <a:prstGeom prst="rect">
            <a:avLst/>
          </a:prstGeom>
        </p:spPr>
      </p:pic>
      <p:sp>
        <p:nvSpPr>
          <p:cNvPr id="7" name="Rectangle 6">
            <a:extLst>
              <a:ext uri="{FF2B5EF4-FFF2-40B4-BE49-F238E27FC236}">
                <a16:creationId xmlns:a16="http://schemas.microsoft.com/office/drawing/2014/main" xmlns="" id="{3392B682-3DFA-4078-9568-F138775FA34C}"/>
              </a:ext>
            </a:extLst>
          </p:cNvPr>
          <p:cNvSpPr/>
          <p:nvPr/>
        </p:nvSpPr>
        <p:spPr>
          <a:xfrm>
            <a:off x="193692" y="664589"/>
            <a:ext cx="10067233" cy="1746632"/>
          </a:xfrm>
          <a:prstGeom prst="rect">
            <a:avLst/>
          </a:prstGeom>
        </p:spPr>
        <p:txBody>
          <a:bodyPr wrap="square">
            <a:spAutoFit/>
          </a:bodyPr>
          <a:lstStyle/>
          <a:p>
            <a:pPr algn="ctr">
              <a:lnSpc>
                <a:spcPts val="4320"/>
              </a:lnSpc>
            </a:pPr>
            <a:r>
              <a:rPr lang="en-US" sz="3200" b="1" dirty="0">
                <a:ln w="0"/>
                <a:latin typeface="Century Gothic" panose="020B0502020202020204" pitchFamily="34" charset="0"/>
              </a:rPr>
              <a:t>Read </a:t>
            </a:r>
            <a:r>
              <a:rPr lang="en-US" sz="3200" b="1" dirty="0">
                <a:ln w="0"/>
                <a:solidFill>
                  <a:srgbClr val="FF0000"/>
                </a:solidFill>
                <a:latin typeface="Century Gothic" panose="020B0502020202020204" pitchFamily="34" charset="0"/>
              </a:rPr>
              <a:t>the below exchange </a:t>
            </a:r>
            <a:r>
              <a:rPr lang="en-US" sz="3200" b="1" dirty="0">
                <a:ln w="0"/>
                <a:latin typeface="Century Gothic" panose="020B0502020202020204" pitchFamily="34" charset="0"/>
              </a:rPr>
              <a:t>carefully and use the table on the following slide to write a similar one for different occasions </a:t>
            </a:r>
          </a:p>
        </p:txBody>
      </p:sp>
      <p:sp>
        <p:nvSpPr>
          <p:cNvPr id="5" name="Text Placeholder 2"/>
          <p:cNvSpPr txBox="1">
            <a:spLocks/>
          </p:cNvSpPr>
          <p:nvPr/>
        </p:nvSpPr>
        <p:spPr>
          <a:xfrm>
            <a:off x="605410" y="2822940"/>
            <a:ext cx="7820134" cy="2101757"/>
          </a:xfrm>
          <a:prstGeom prst="rect">
            <a:avLst/>
          </a:prstGeom>
        </p:spPr>
        <p:txBody>
          <a:bodyPr vert="horz" lIns="91440" tIns="45720" rIns="91440" bIns="45720" rtlCol="0">
            <a:normAutofit fontScale="92500"/>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rtl="0"/>
            <a:endParaRPr lang="en-US"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algn="just" rtl="0"/>
            <a:r>
              <a:rPr lang="en-US" sz="2800" dirty="0" smtClean="0">
                <a:solidFill>
                  <a:schemeClr val="tx1">
                    <a:lumMod val="85000"/>
                    <a:lumOff val="15000"/>
                  </a:schemeClr>
                </a:solidFill>
                <a:latin typeface="Century Gothic" panose="020B0502020202020204" pitchFamily="34" charset="0"/>
              </a:rPr>
              <a:t>A: The </a:t>
            </a:r>
            <a:r>
              <a:rPr lang="en-US" sz="2800" dirty="0">
                <a:solidFill>
                  <a:schemeClr val="tx1">
                    <a:lumMod val="85000"/>
                    <a:lumOff val="15000"/>
                  </a:schemeClr>
                </a:solidFill>
                <a:latin typeface="Century Gothic" panose="020B0502020202020204" pitchFamily="34" charset="0"/>
              </a:rPr>
              <a:t>school basketball team won the game!</a:t>
            </a:r>
            <a:endParaRPr lang="en-US" sz="2800" b="1" dirty="0">
              <a:solidFill>
                <a:schemeClr val="tx1">
                  <a:lumMod val="85000"/>
                  <a:lumOff val="15000"/>
                </a:schemeClr>
              </a:solidFill>
            </a:endParaRPr>
          </a:p>
          <a:p>
            <a:pPr algn="just" rtl="0"/>
            <a:r>
              <a:rPr lang="en-US" sz="2800" dirty="0">
                <a:solidFill>
                  <a:schemeClr val="accent1">
                    <a:lumMod val="75000"/>
                  </a:schemeClr>
                </a:solidFill>
                <a:latin typeface="Century Gothic" panose="020B0502020202020204" pitchFamily="34" charset="0"/>
              </a:rPr>
              <a:t>B: That’s awesome! Well done! </a:t>
            </a:r>
            <a:endParaRPr lang="en-US" sz="2800" dirty="0">
              <a:solidFill>
                <a:schemeClr val="accent1">
                  <a:lumMod val="75000"/>
                </a:schemeClr>
              </a:solidFill>
            </a:endParaRPr>
          </a:p>
          <a:p>
            <a:pPr algn="just" rtl="0"/>
            <a:r>
              <a:rPr lang="en-US" sz="2800" dirty="0">
                <a:solidFill>
                  <a:schemeClr val="tx1">
                    <a:lumMod val="85000"/>
                    <a:lumOff val="15000"/>
                  </a:schemeClr>
                </a:solidFill>
                <a:latin typeface="Century Gothic" panose="020B0502020202020204" pitchFamily="34" charset="0"/>
              </a:rPr>
              <a:t>A: We are really pleased.</a:t>
            </a:r>
          </a:p>
          <a:p>
            <a:pPr algn="just" rtl="0"/>
            <a:endParaRPr lang="en-US" b="1" dirty="0">
              <a:latin typeface="Century Gothic" panose="020B0502020202020204" pitchFamily="34" charset="0"/>
            </a:endParaRPr>
          </a:p>
        </p:txBody>
      </p:sp>
      <p:grpSp>
        <p:nvGrpSpPr>
          <p:cNvPr id="8" name="Group 7"/>
          <p:cNvGrpSpPr/>
          <p:nvPr/>
        </p:nvGrpSpPr>
        <p:grpSpPr>
          <a:xfrm>
            <a:off x="8767014" y="3735445"/>
            <a:ext cx="3004456" cy="2447629"/>
            <a:chOff x="8767014" y="3735445"/>
            <a:chExt cx="3004456" cy="2447629"/>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7014" y="3735445"/>
              <a:ext cx="3004456" cy="2401388"/>
            </a:xfrm>
            <a:prstGeom prst="rect">
              <a:avLst/>
            </a:prstGeom>
          </p:spPr>
        </p:pic>
        <p:sp>
          <p:nvSpPr>
            <p:cNvPr id="11" name="Rectangle 10"/>
            <p:cNvSpPr/>
            <p:nvPr/>
          </p:nvSpPr>
          <p:spPr>
            <a:xfrm>
              <a:off x="10935271" y="5413633"/>
              <a:ext cx="668773" cy="769441"/>
            </a:xfrm>
            <a:prstGeom prst="rect">
              <a:avLst/>
            </a:prstGeom>
          </p:spPr>
          <p:txBody>
            <a:bodyPr wrap="none">
              <a:spAutoFit/>
            </a:bodyPr>
            <a:lstStyle/>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B</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12" name="Rectangle 11"/>
            <p:cNvSpPr/>
            <p:nvPr/>
          </p:nvSpPr>
          <p:spPr>
            <a:xfrm>
              <a:off x="9041085" y="5364447"/>
              <a:ext cx="758541" cy="769441"/>
            </a:xfrm>
            <a:prstGeom prst="rect">
              <a:avLst/>
            </a:prstGeom>
          </p:spPr>
          <p:txBody>
            <a:bodyPr wrap="none">
              <a:spAutoFit/>
            </a:bodyPr>
            <a:lstStyle/>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grpSp>
      <p:sp>
        <p:nvSpPr>
          <p:cNvPr id="16" name="Footer Placeholder 2">
            <a:extLst>
              <a:ext uri="{FF2B5EF4-FFF2-40B4-BE49-F238E27FC236}">
                <a16:creationId xmlns:a16="http://schemas.microsoft.com/office/drawing/2014/main" xmlns="" id="{E22BB231-678B-457B-A877-2D6EE65F2A3E}"/>
              </a:ext>
            </a:extLst>
          </p:cNvPr>
          <p:cNvSpPr>
            <a:spLocks noGrp="1"/>
          </p:cNvSpPr>
          <p:nvPr>
            <p:ph type="ftr" sz="quarter" idx="11"/>
          </p:nvPr>
        </p:nvSpPr>
        <p:spPr bwMode="auto">
          <a:xfrm>
            <a:off x="1936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Tree>
    <p:extLst>
      <p:ext uri="{BB962C8B-B14F-4D97-AF65-F5344CB8AC3E}">
        <p14:creationId xmlns:p14="http://schemas.microsoft.com/office/powerpoint/2010/main" val="3090623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330" y="1164867"/>
            <a:ext cx="6960870" cy="3520440"/>
          </a:xfrm>
        </p:spPr>
        <p:txBody>
          <a:bodyPr/>
          <a:lstStyle/>
          <a:p>
            <a:r>
              <a:rPr lang="en-US" dirty="0">
                <a:latin typeface="Rockwell" panose="02060603020205020403" pitchFamily="18" charset="0"/>
              </a:rPr>
              <a:t> </a:t>
            </a:r>
          </a:p>
        </p:txBody>
      </p:sp>
      <p:sp>
        <p:nvSpPr>
          <p:cNvPr id="10" name="Rectangle 9"/>
          <p:cNvSpPr/>
          <p:nvPr/>
        </p:nvSpPr>
        <p:spPr>
          <a:xfrm>
            <a:off x="3114763" y="539676"/>
            <a:ext cx="5694219" cy="6251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rgbClr val="FF0000"/>
                </a:solidFill>
                <a:latin typeface="Century Gothic" panose="020B0502020202020204" pitchFamily="34" charset="0"/>
              </a:rPr>
              <a:t>Now, choose and write </a:t>
            </a:r>
          </a:p>
        </p:txBody>
      </p:sp>
      <p:graphicFrame>
        <p:nvGraphicFramePr>
          <p:cNvPr id="4" name="Table 3"/>
          <p:cNvGraphicFramePr>
            <a:graphicFrameLocks noGrp="1"/>
          </p:cNvGraphicFramePr>
          <p:nvPr>
            <p:extLst>
              <p:ext uri="{D42A27DB-BD31-4B8C-83A1-F6EECF244321}">
                <p14:modId xmlns:p14="http://schemas.microsoft.com/office/powerpoint/2010/main" val="3572098810"/>
              </p:ext>
            </p:extLst>
          </p:nvPr>
        </p:nvGraphicFramePr>
        <p:xfrm>
          <a:off x="570382" y="1921787"/>
          <a:ext cx="11045372" cy="2494280"/>
        </p:xfrm>
        <a:graphic>
          <a:graphicData uri="http://schemas.openxmlformats.org/drawingml/2006/table">
            <a:tbl>
              <a:tblPr firstRow="1" bandRow="1">
                <a:tableStyleId>{5C22544A-7EE6-4342-B048-85BDC9FD1C3A}</a:tableStyleId>
              </a:tblPr>
              <a:tblGrid>
                <a:gridCol w="3040405">
                  <a:extLst>
                    <a:ext uri="{9D8B030D-6E8A-4147-A177-3AD203B41FA5}">
                      <a16:colId xmlns:a16="http://schemas.microsoft.com/office/drawing/2014/main" xmlns="" val="2124404857"/>
                    </a:ext>
                  </a:extLst>
                </a:gridCol>
                <a:gridCol w="2482281">
                  <a:extLst>
                    <a:ext uri="{9D8B030D-6E8A-4147-A177-3AD203B41FA5}">
                      <a16:colId xmlns:a16="http://schemas.microsoft.com/office/drawing/2014/main" xmlns="" val="63519333"/>
                    </a:ext>
                  </a:extLst>
                </a:gridCol>
                <a:gridCol w="2761343">
                  <a:extLst>
                    <a:ext uri="{9D8B030D-6E8A-4147-A177-3AD203B41FA5}">
                      <a16:colId xmlns:a16="http://schemas.microsoft.com/office/drawing/2014/main" xmlns="" val="3175080878"/>
                    </a:ext>
                  </a:extLst>
                </a:gridCol>
                <a:gridCol w="2761343">
                  <a:extLst>
                    <a:ext uri="{9D8B030D-6E8A-4147-A177-3AD203B41FA5}">
                      <a16:colId xmlns:a16="http://schemas.microsoft.com/office/drawing/2014/main" xmlns="" val="195268708"/>
                    </a:ext>
                  </a:extLst>
                </a:gridCol>
              </a:tblGrid>
              <a:tr h="370840">
                <a:tc>
                  <a:txBody>
                    <a:bodyPr/>
                    <a:lstStyle/>
                    <a:p>
                      <a:pPr algn="ctr"/>
                      <a:r>
                        <a:rPr lang="en-US" b="1" dirty="0">
                          <a:latin typeface="Century Gothic" panose="020B0502020202090204" pitchFamily="34" charset="0"/>
                        </a:rPr>
                        <a:t>Occasion</a:t>
                      </a:r>
                      <a:r>
                        <a:rPr lang="en-US" b="1" baseline="0" dirty="0">
                          <a:latin typeface="Century Gothic" panose="020B0502020202090204" pitchFamily="34" charset="0"/>
                        </a:rPr>
                        <a:t> </a:t>
                      </a:r>
                      <a:endParaRPr lang="en-US" b="1" dirty="0">
                        <a:latin typeface="Century Gothic" panose="020B0502020202090204" pitchFamily="34" charset="0"/>
                      </a:endParaRPr>
                    </a:p>
                  </a:txBody>
                  <a:tcPr/>
                </a:tc>
                <a:tc>
                  <a:txBody>
                    <a:bodyPr/>
                    <a:lstStyle/>
                    <a:p>
                      <a:pPr algn="ctr"/>
                      <a:r>
                        <a:rPr lang="en-US" b="1" dirty="0">
                          <a:latin typeface="Century Gothic" panose="020B0502020202090204" pitchFamily="34" charset="0"/>
                        </a:rPr>
                        <a:t>Feeling</a:t>
                      </a:r>
                      <a:r>
                        <a:rPr lang="en-US" b="1" baseline="0" dirty="0">
                          <a:latin typeface="Century Gothic" panose="020B0502020202090204" pitchFamily="34" charset="0"/>
                        </a:rPr>
                        <a:t> </a:t>
                      </a:r>
                      <a:endParaRPr lang="en-US" b="1" dirty="0">
                        <a:latin typeface="Century Gothic" panose="020B0502020202090204" pitchFamily="34" charset="0"/>
                      </a:endParaRPr>
                    </a:p>
                  </a:txBody>
                  <a:tcPr/>
                </a:tc>
                <a:tc>
                  <a:txBody>
                    <a:bodyPr/>
                    <a:lstStyle/>
                    <a:p>
                      <a:pPr algn="ctr"/>
                      <a:r>
                        <a:rPr lang="en-US" b="1" dirty="0">
                          <a:latin typeface="Century Gothic" panose="020B0502020202090204" pitchFamily="34" charset="0"/>
                        </a:rPr>
                        <a:t>Congratulating</a:t>
                      </a:r>
                      <a:r>
                        <a:rPr lang="en-US" b="1" baseline="0" dirty="0">
                          <a:latin typeface="Century Gothic" panose="020B0502020202090204" pitchFamily="34" charset="0"/>
                        </a:rPr>
                        <a:t> </a:t>
                      </a:r>
                      <a:endParaRPr lang="en-US" b="1" dirty="0">
                        <a:latin typeface="Century Gothic" panose="020B0502020202090204" pitchFamily="34" charset="0"/>
                      </a:endParaRPr>
                    </a:p>
                  </a:txBody>
                  <a:tcPr/>
                </a:tc>
                <a:tc>
                  <a:txBody>
                    <a:bodyPr/>
                    <a:lstStyle/>
                    <a:p>
                      <a:pPr algn="ctr"/>
                      <a:r>
                        <a:rPr lang="en-US" b="1" dirty="0">
                          <a:latin typeface="Century Gothic" panose="020B0502020202090204" pitchFamily="34" charset="0"/>
                        </a:rPr>
                        <a:t>Thanking </a:t>
                      </a:r>
                    </a:p>
                  </a:txBody>
                  <a:tcPr/>
                </a:tc>
                <a:extLst>
                  <a:ext uri="{0D108BD9-81ED-4DB2-BD59-A6C34878D82A}">
                    <a16:rowId xmlns:a16="http://schemas.microsoft.com/office/drawing/2014/main" xmlns="" val="3508224417"/>
                  </a:ext>
                </a:extLst>
              </a:tr>
              <a:tr h="370840">
                <a:tc>
                  <a:txBody>
                    <a:bodyPr/>
                    <a:lstStyle/>
                    <a:p>
                      <a:pPr algn="ctr"/>
                      <a:r>
                        <a:rPr lang="en-US" b="1" dirty="0">
                          <a:latin typeface="Century Gothic" panose="020B0502020202090204" pitchFamily="34" charset="0"/>
                        </a:rPr>
                        <a:t>have a new baby sister </a:t>
                      </a:r>
                    </a:p>
                  </a:txBody>
                  <a:tcPr/>
                </a:tc>
                <a:tc>
                  <a:txBody>
                    <a:bodyPr/>
                    <a:lstStyle/>
                    <a:p>
                      <a:pPr algn="ctr"/>
                      <a:r>
                        <a:rPr lang="en-US" b="1" dirty="0">
                          <a:latin typeface="Century Gothic" panose="020B0502020202090204" pitchFamily="34" charset="0"/>
                        </a:rPr>
                        <a:t>thrilled  </a:t>
                      </a:r>
                    </a:p>
                  </a:txBody>
                  <a:tcPr/>
                </a:tc>
                <a:tc>
                  <a:txBody>
                    <a:bodyPr/>
                    <a:lstStyle/>
                    <a:p>
                      <a:pPr algn="ctr"/>
                      <a:r>
                        <a:rPr lang="en-US" b="1" dirty="0">
                          <a:latin typeface="Century Gothic" panose="020B0502020202090204" pitchFamily="34" charset="0"/>
                        </a:rPr>
                        <a:t>well done!</a:t>
                      </a:r>
                    </a:p>
                  </a:txBody>
                  <a:tcPr/>
                </a:tc>
                <a:tc>
                  <a:txBody>
                    <a:bodyPr/>
                    <a:lstStyle/>
                    <a:p>
                      <a:pPr algn="ctr"/>
                      <a:r>
                        <a:rPr lang="en-US" b="1" dirty="0">
                          <a:latin typeface="Century Gothic" panose="020B0502020202090204" pitchFamily="34" charset="0"/>
                        </a:rPr>
                        <a:t>thanks.</a:t>
                      </a:r>
                    </a:p>
                  </a:txBody>
                  <a:tcPr/>
                </a:tc>
                <a:extLst>
                  <a:ext uri="{0D108BD9-81ED-4DB2-BD59-A6C34878D82A}">
                    <a16:rowId xmlns:a16="http://schemas.microsoft.com/office/drawing/2014/main" xmlns="" val="1342457070"/>
                  </a:ext>
                </a:extLst>
              </a:tr>
              <a:tr h="370840">
                <a:tc>
                  <a:txBody>
                    <a:bodyPr/>
                    <a:lstStyle/>
                    <a:p>
                      <a:pPr algn="ctr"/>
                      <a:r>
                        <a:rPr lang="en-US" b="1" dirty="0">
                          <a:latin typeface="Century Gothic" panose="020B0502020202090204" pitchFamily="34" charset="0"/>
                        </a:rPr>
                        <a:t>graduated</a:t>
                      </a:r>
                      <a:r>
                        <a:rPr lang="en-US" b="1" baseline="0" dirty="0">
                          <a:latin typeface="Century Gothic" panose="020B0502020202090204" pitchFamily="34" charset="0"/>
                        </a:rPr>
                        <a:t> from secondary school</a:t>
                      </a:r>
                      <a:endParaRPr lang="en-US" b="1" dirty="0">
                        <a:latin typeface="Century Gothic" panose="020B0502020202090204" pitchFamily="34" charset="0"/>
                      </a:endParaRPr>
                    </a:p>
                  </a:txBody>
                  <a:tcPr/>
                </a:tc>
                <a:tc>
                  <a:txBody>
                    <a:bodyPr/>
                    <a:lstStyle/>
                    <a:p>
                      <a:pPr algn="ctr"/>
                      <a:r>
                        <a:rPr lang="en-US" b="1" dirty="0">
                          <a:latin typeface="Century Gothic" panose="020B0502020202090204" pitchFamily="34" charset="0"/>
                        </a:rPr>
                        <a:t>satisfied </a:t>
                      </a:r>
                    </a:p>
                  </a:txBody>
                  <a:tcPr/>
                </a:tc>
                <a:tc>
                  <a:txBody>
                    <a:bodyPr/>
                    <a:lstStyle/>
                    <a:p>
                      <a:pPr algn="ctr"/>
                      <a:r>
                        <a:rPr lang="en-US" b="1" dirty="0">
                          <a:latin typeface="Century Gothic" panose="020B0502020202090204" pitchFamily="34" charset="0"/>
                        </a:rPr>
                        <a:t>that’s great! </a:t>
                      </a:r>
                    </a:p>
                  </a:txBody>
                  <a:tcPr/>
                </a:tc>
                <a:tc>
                  <a:txBody>
                    <a:bodyPr/>
                    <a:lstStyle/>
                    <a:p>
                      <a:pPr algn="ctr"/>
                      <a:r>
                        <a:rPr lang="en-US" b="1" dirty="0">
                          <a:latin typeface="Century Gothic" panose="020B0502020202090204" pitchFamily="34" charset="0"/>
                        </a:rPr>
                        <a:t>thanks a lot. </a:t>
                      </a:r>
                    </a:p>
                  </a:txBody>
                  <a:tcPr/>
                </a:tc>
                <a:extLst>
                  <a:ext uri="{0D108BD9-81ED-4DB2-BD59-A6C34878D82A}">
                    <a16:rowId xmlns:a16="http://schemas.microsoft.com/office/drawing/2014/main" xmlns="" val="1169904051"/>
                  </a:ext>
                </a:extLst>
              </a:tr>
              <a:tr h="370840">
                <a:tc>
                  <a:txBody>
                    <a:bodyPr/>
                    <a:lstStyle/>
                    <a:p>
                      <a:pPr algn="ctr"/>
                      <a:r>
                        <a:rPr lang="en-US" b="1" dirty="0">
                          <a:latin typeface="Century Gothic" panose="020B0502020202090204" pitchFamily="34" charset="0"/>
                        </a:rPr>
                        <a:t>pass</a:t>
                      </a:r>
                      <a:r>
                        <a:rPr lang="en-US" b="1" baseline="0" dirty="0">
                          <a:latin typeface="Century Gothic" panose="020B0502020202090204" pitchFamily="34" charset="0"/>
                        </a:rPr>
                        <a:t> my driving test </a:t>
                      </a:r>
                      <a:endParaRPr lang="en-US" b="1" dirty="0">
                        <a:latin typeface="Century Gothic" panose="020B0502020202090204" pitchFamily="34" charset="0"/>
                      </a:endParaRPr>
                    </a:p>
                  </a:txBody>
                  <a:tcPr/>
                </a:tc>
                <a:tc>
                  <a:txBody>
                    <a:bodyPr/>
                    <a:lstStyle/>
                    <a:p>
                      <a:pPr algn="ctr"/>
                      <a:r>
                        <a:rPr lang="en-US" b="1" dirty="0">
                          <a:latin typeface="Century Gothic" panose="020B0502020202090204" pitchFamily="34" charset="0"/>
                        </a:rPr>
                        <a:t>relieved</a:t>
                      </a:r>
                      <a:r>
                        <a:rPr lang="en-US" b="1" baseline="0" dirty="0">
                          <a:latin typeface="Century Gothic" panose="020B0502020202090204" pitchFamily="34" charset="0"/>
                        </a:rPr>
                        <a:t> </a:t>
                      </a:r>
                      <a:endParaRPr lang="en-US" b="1" dirty="0">
                        <a:latin typeface="Century Gothic" panose="020B0502020202090204" pitchFamily="34" charset="0"/>
                      </a:endParaRPr>
                    </a:p>
                  </a:txBody>
                  <a:tcPr/>
                </a:tc>
                <a:tc>
                  <a:txBody>
                    <a:bodyPr/>
                    <a:lstStyle/>
                    <a:p>
                      <a:pPr algn="ctr"/>
                      <a:r>
                        <a:rPr lang="en-US" b="1" dirty="0">
                          <a:latin typeface="Century Gothic" panose="020B0502020202090204" pitchFamily="34" charset="0"/>
                        </a:rPr>
                        <a:t>that’s wonderful!</a:t>
                      </a:r>
                    </a:p>
                  </a:txBody>
                  <a:tcPr/>
                </a:tc>
                <a:tc>
                  <a:txBody>
                    <a:bodyPr/>
                    <a:lstStyle/>
                    <a:p>
                      <a:pPr algn="ctr"/>
                      <a:r>
                        <a:rPr lang="en-US" b="1" dirty="0">
                          <a:latin typeface="Century Gothic" panose="020B0502020202090204" pitchFamily="34" charset="0"/>
                        </a:rPr>
                        <a:t>you</a:t>
                      </a:r>
                      <a:r>
                        <a:rPr lang="en-US" b="1" baseline="0" dirty="0">
                          <a:latin typeface="Century Gothic" panose="020B0502020202090204" pitchFamily="34" charset="0"/>
                        </a:rPr>
                        <a:t>’re too kind.</a:t>
                      </a:r>
                      <a:endParaRPr lang="en-US" b="1" dirty="0">
                        <a:latin typeface="Century Gothic" panose="020B0502020202090204" pitchFamily="34" charset="0"/>
                      </a:endParaRPr>
                    </a:p>
                  </a:txBody>
                  <a:tcPr/>
                </a:tc>
                <a:extLst>
                  <a:ext uri="{0D108BD9-81ED-4DB2-BD59-A6C34878D82A}">
                    <a16:rowId xmlns:a16="http://schemas.microsoft.com/office/drawing/2014/main" xmlns="" val="3520877827"/>
                  </a:ext>
                </a:extLst>
              </a:tr>
              <a:tr h="370840">
                <a:tc>
                  <a:txBody>
                    <a:bodyPr/>
                    <a:lstStyle/>
                    <a:p>
                      <a:pPr algn="ctr"/>
                      <a:r>
                        <a:rPr lang="en-US" b="1" dirty="0">
                          <a:latin typeface="Century Gothic" panose="020B0502020202090204" pitchFamily="34" charset="0"/>
                        </a:rPr>
                        <a:t>buy </a:t>
                      </a:r>
                      <a:r>
                        <a:rPr lang="en-US" b="1" baseline="0" dirty="0">
                          <a:latin typeface="Century Gothic" panose="020B0502020202090204" pitchFamily="34" charset="0"/>
                        </a:rPr>
                        <a:t>a new house (or car) </a:t>
                      </a:r>
                      <a:endParaRPr lang="en-US" b="1" dirty="0">
                        <a:latin typeface="Century Gothic" panose="020B0502020202090204" pitchFamily="34" charset="0"/>
                      </a:endParaRPr>
                    </a:p>
                  </a:txBody>
                  <a:tcPr/>
                </a:tc>
                <a:tc>
                  <a:txBody>
                    <a:bodyPr/>
                    <a:lstStyle/>
                    <a:p>
                      <a:pPr algn="ctr"/>
                      <a:r>
                        <a:rPr lang="en-US" b="1" dirty="0">
                          <a:latin typeface="Century Gothic" panose="020B0502020202090204" pitchFamily="34" charset="0"/>
                        </a:rPr>
                        <a:t>excited </a:t>
                      </a:r>
                    </a:p>
                  </a:txBody>
                  <a:tcPr/>
                </a:tc>
                <a:tc>
                  <a:txBody>
                    <a:bodyPr/>
                    <a:lstStyle/>
                    <a:p>
                      <a:pPr algn="ctr"/>
                      <a:r>
                        <a:rPr lang="en-US" b="1" dirty="0">
                          <a:latin typeface="Century Gothic" panose="020B0502020202090204" pitchFamily="34" charset="0"/>
                        </a:rPr>
                        <a:t>congratulations!</a:t>
                      </a:r>
                    </a:p>
                  </a:txBody>
                  <a:tcPr/>
                </a:tc>
                <a:tc>
                  <a:txBody>
                    <a:bodyPr/>
                    <a:lstStyle/>
                    <a:p>
                      <a:pPr algn="ctr"/>
                      <a:r>
                        <a:rPr lang="en-US" b="1" dirty="0">
                          <a:latin typeface="Century Gothic" panose="020B0502020202090204" pitchFamily="34" charset="0"/>
                        </a:rPr>
                        <a:t>thank you.</a:t>
                      </a:r>
                    </a:p>
                  </a:txBody>
                  <a:tcPr/>
                </a:tc>
                <a:extLst>
                  <a:ext uri="{0D108BD9-81ED-4DB2-BD59-A6C34878D82A}">
                    <a16:rowId xmlns:a16="http://schemas.microsoft.com/office/drawing/2014/main" xmlns="" val="2343569406"/>
                  </a:ext>
                </a:extLst>
              </a:tr>
              <a:tr h="370840">
                <a:tc>
                  <a:txBody>
                    <a:bodyPr/>
                    <a:lstStyle/>
                    <a:p>
                      <a:pPr algn="ctr"/>
                      <a:r>
                        <a:rPr lang="en-US" b="1" dirty="0">
                          <a:latin typeface="Century Gothic" panose="020B0502020202090204" pitchFamily="34" charset="0"/>
                        </a:rPr>
                        <a:t>get a new </a:t>
                      </a:r>
                      <a:r>
                        <a:rPr lang="en-GB" b="1" noProof="0" dirty="0">
                          <a:latin typeface="Century Gothic" panose="020B0502020202090204" pitchFamily="34" charset="0"/>
                        </a:rPr>
                        <a:t>mobile</a:t>
                      </a:r>
                      <a:r>
                        <a:rPr lang="en-US" b="1" baseline="0" dirty="0">
                          <a:latin typeface="Century Gothic" panose="020B0502020202090204" pitchFamily="34" charset="0"/>
                        </a:rPr>
                        <a:t> phone</a:t>
                      </a:r>
                      <a:endParaRPr lang="en-US" b="1" dirty="0">
                        <a:latin typeface="Century Gothic" panose="020B0502020202090204" pitchFamily="34" charset="0"/>
                      </a:endParaRPr>
                    </a:p>
                  </a:txBody>
                  <a:tcPr/>
                </a:tc>
                <a:tc>
                  <a:txBody>
                    <a:bodyPr/>
                    <a:lstStyle/>
                    <a:p>
                      <a:pPr algn="ctr"/>
                      <a:r>
                        <a:rPr lang="en-US" b="1" dirty="0">
                          <a:latin typeface="Century Gothic" panose="020B0502020202090204" pitchFamily="34" charset="0"/>
                        </a:rPr>
                        <a:t>pleased </a:t>
                      </a:r>
                    </a:p>
                  </a:txBody>
                  <a:tcPr/>
                </a:tc>
                <a:tc>
                  <a:txBody>
                    <a:bodyPr/>
                    <a:lstStyle/>
                    <a:p>
                      <a:pPr algn="ctr"/>
                      <a:r>
                        <a:rPr lang="en-US" b="1" dirty="0">
                          <a:latin typeface="Century Gothic" panose="020B0502020202090204" pitchFamily="34" charset="0"/>
                        </a:rPr>
                        <a:t>that’s awesome! </a:t>
                      </a:r>
                    </a:p>
                  </a:txBody>
                  <a:tcPr/>
                </a:tc>
                <a:tc>
                  <a:txBody>
                    <a:bodyPr/>
                    <a:lstStyle/>
                    <a:p>
                      <a:pPr algn="ctr"/>
                      <a:r>
                        <a:rPr lang="en-US" b="1" dirty="0">
                          <a:latin typeface="Century Gothic" panose="020B0502020202090204" pitchFamily="34" charset="0"/>
                        </a:rPr>
                        <a:t>thank you very much </a:t>
                      </a:r>
                    </a:p>
                  </a:txBody>
                  <a:tcPr/>
                </a:tc>
                <a:extLst>
                  <a:ext uri="{0D108BD9-81ED-4DB2-BD59-A6C34878D82A}">
                    <a16:rowId xmlns:a16="http://schemas.microsoft.com/office/drawing/2014/main" xmlns="" val="273891081"/>
                  </a:ext>
                </a:extLst>
              </a:tr>
            </a:tbl>
          </a:graphicData>
        </a:graphic>
      </p:graphicFrame>
      <p:sp>
        <p:nvSpPr>
          <p:cNvPr id="6" name="Footer Placeholder 2">
            <a:extLst>
              <a:ext uri="{FF2B5EF4-FFF2-40B4-BE49-F238E27FC236}">
                <a16:creationId xmlns:a16="http://schemas.microsoft.com/office/drawing/2014/main" xmlns="" id="{E66D16A0-C9E3-443F-81A0-E4A69EB43B84}"/>
              </a:ext>
            </a:extLst>
          </p:cNvPr>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Tree>
    <p:extLst>
      <p:ext uri="{BB962C8B-B14F-4D97-AF65-F5344CB8AC3E}">
        <p14:creationId xmlns:p14="http://schemas.microsoft.com/office/powerpoint/2010/main" val="4100452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44752" y="148232"/>
            <a:ext cx="5694219" cy="6251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Century Gothic" panose="020B0502020202020204" pitchFamily="34" charset="0"/>
              </a:rPr>
              <a:t>Suggested answer key</a:t>
            </a:r>
          </a:p>
        </p:txBody>
      </p:sp>
      <p:sp>
        <p:nvSpPr>
          <p:cNvPr id="8"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
        <p:nvSpPr>
          <p:cNvPr id="12" name="Text Placeholder 2"/>
          <p:cNvSpPr txBox="1">
            <a:spLocks/>
          </p:cNvSpPr>
          <p:nvPr/>
        </p:nvSpPr>
        <p:spPr>
          <a:xfrm>
            <a:off x="1220952" y="831168"/>
            <a:ext cx="7820134" cy="2101757"/>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rtl="0"/>
            <a:endParaRPr lang="en-US"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algn="just" rtl="0"/>
            <a:r>
              <a:rPr lang="en-US" dirty="0">
                <a:solidFill>
                  <a:schemeClr val="tx1">
                    <a:lumMod val="85000"/>
                    <a:lumOff val="15000"/>
                  </a:schemeClr>
                </a:solidFill>
                <a:latin typeface="Century Gothic" panose="020B0502020202020204" pitchFamily="34" charset="0"/>
              </a:rPr>
              <a:t>A: I have a new baby sister.</a:t>
            </a:r>
            <a:endParaRPr lang="en-US" b="1" dirty="0">
              <a:solidFill>
                <a:schemeClr val="tx1">
                  <a:lumMod val="85000"/>
                  <a:lumOff val="15000"/>
                </a:schemeClr>
              </a:solidFill>
            </a:endParaRPr>
          </a:p>
          <a:p>
            <a:pPr algn="just" rtl="0"/>
            <a:r>
              <a:rPr lang="en-US" dirty="0">
                <a:solidFill>
                  <a:schemeClr val="accent1">
                    <a:lumMod val="75000"/>
                  </a:schemeClr>
                </a:solidFill>
                <a:latin typeface="Century Gothic" panose="020B0502020202020204" pitchFamily="34" charset="0"/>
              </a:rPr>
              <a:t>B: That’s wonderful! Congratulations. </a:t>
            </a:r>
            <a:endParaRPr lang="en-US" dirty="0">
              <a:solidFill>
                <a:schemeClr val="accent1">
                  <a:lumMod val="75000"/>
                </a:schemeClr>
              </a:solidFill>
            </a:endParaRPr>
          </a:p>
          <a:p>
            <a:pPr algn="just" rtl="0"/>
            <a:r>
              <a:rPr lang="en-US" dirty="0">
                <a:solidFill>
                  <a:schemeClr val="tx1">
                    <a:lumMod val="85000"/>
                    <a:lumOff val="15000"/>
                  </a:schemeClr>
                </a:solidFill>
                <a:latin typeface="Century Gothic" panose="020B0502020202020204" pitchFamily="34" charset="0"/>
              </a:rPr>
              <a:t>A: Thanks. I'm </a:t>
            </a:r>
            <a:r>
              <a:rPr lang="en-US" dirty="0" smtClean="0">
                <a:solidFill>
                  <a:schemeClr val="tx1">
                    <a:lumMod val="85000"/>
                    <a:lumOff val="15000"/>
                  </a:schemeClr>
                </a:solidFill>
                <a:latin typeface="Century Gothic" panose="020B0502020202020204" pitchFamily="34" charset="0"/>
              </a:rPr>
              <a:t>so happy.</a:t>
            </a:r>
            <a:endParaRPr lang="en-US" b="1" dirty="0">
              <a:solidFill>
                <a:schemeClr val="tx1">
                  <a:lumMod val="85000"/>
                  <a:lumOff val="15000"/>
                </a:schemeClr>
              </a:solidFill>
              <a:latin typeface="Century Gothic" panose="020B0502020202020204" pitchFamily="34" charset="0"/>
            </a:endParaRPr>
          </a:p>
        </p:txBody>
      </p:sp>
      <p:sp>
        <p:nvSpPr>
          <p:cNvPr id="13" name="Text Placeholder 2"/>
          <p:cNvSpPr txBox="1">
            <a:spLocks/>
          </p:cNvSpPr>
          <p:nvPr/>
        </p:nvSpPr>
        <p:spPr>
          <a:xfrm>
            <a:off x="1089799" y="2610487"/>
            <a:ext cx="9404124" cy="2101757"/>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rtl="0"/>
            <a:endParaRPr lang="en-US"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algn="just" rtl="0"/>
            <a:r>
              <a:rPr lang="en-US" dirty="0">
                <a:solidFill>
                  <a:schemeClr val="tx1">
                    <a:lumMod val="85000"/>
                    <a:lumOff val="15000"/>
                  </a:schemeClr>
                </a:solidFill>
                <a:latin typeface="Century Gothic" panose="020B0502020202020204" pitchFamily="34" charset="0"/>
              </a:rPr>
              <a:t>A: I have just graduated from secondary school.</a:t>
            </a:r>
            <a:endParaRPr lang="en-US" b="1" dirty="0">
              <a:solidFill>
                <a:schemeClr val="tx1">
                  <a:lumMod val="85000"/>
                  <a:lumOff val="15000"/>
                </a:schemeClr>
              </a:solidFill>
            </a:endParaRPr>
          </a:p>
          <a:p>
            <a:pPr algn="just" rtl="0"/>
            <a:r>
              <a:rPr lang="en-US" dirty="0">
                <a:solidFill>
                  <a:schemeClr val="accent1">
                    <a:lumMod val="75000"/>
                  </a:schemeClr>
                </a:solidFill>
                <a:latin typeface="Century Gothic" panose="020B0502020202020204" pitchFamily="34" charset="0"/>
              </a:rPr>
              <a:t>B: </a:t>
            </a:r>
            <a:r>
              <a:rPr lang="en-US" dirty="0" smtClean="0">
                <a:solidFill>
                  <a:schemeClr val="accent1">
                    <a:lumMod val="75000"/>
                  </a:schemeClr>
                </a:solidFill>
                <a:latin typeface="Century Gothic" panose="020B0502020202020204" pitchFamily="34" charset="0"/>
              </a:rPr>
              <a:t>Congratulations, good job dear. </a:t>
            </a:r>
            <a:endParaRPr lang="en-US" dirty="0">
              <a:solidFill>
                <a:schemeClr val="accent1">
                  <a:lumMod val="75000"/>
                </a:schemeClr>
              </a:solidFill>
            </a:endParaRPr>
          </a:p>
          <a:p>
            <a:pPr algn="just" rtl="0"/>
            <a:r>
              <a:rPr lang="en-US" dirty="0">
                <a:solidFill>
                  <a:schemeClr val="tx1">
                    <a:lumMod val="85000"/>
                    <a:lumOff val="15000"/>
                  </a:schemeClr>
                </a:solidFill>
                <a:latin typeface="Century Gothic" panose="020B0502020202020204" pitchFamily="34" charset="0"/>
              </a:rPr>
              <a:t>A: Thanks a lot. </a:t>
            </a:r>
            <a:endParaRPr lang="en-US" b="1" dirty="0">
              <a:solidFill>
                <a:schemeClr val="tx1">
                  <a:lumMod val="85000"/>
                  <a:lumOff val="15000"/>
                </a:schemeClr>
              </a:solidFill>
              <a:latin typeface="Century Gothic" panose="020B0502020202020204" pitchFamily="34" charset="0"/>
            </a:endParaRPr>
          </a:p>
        </p:txBody>
      </p:sp>
      <p:sp>
        <p:nvSpPr>
          <p:cNvPr id="14" name="Text Placeholder 2"/>
          <p:cNvSpPr txBox="1">
            <a:spLocks/>
          </p:cNvSpPr>
          <p:nvPr/>
        </p:nvSpPr>
        <p:spPr>
          <a:xfrm>
            <a:off x="1220952" y="4389806"/>
            <a:ext cx="7820134" cy="2101757"/>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rtl="0"/>
            <a:endParaRPr lang="en-US"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algn="just" rtl="0"/>
            <a:r>
              <a:rPr lang="en-US" dirty="0">
                <a:solidFill>
                  <a:schemeClr val="tx1">
                    <a:lumMod val="85000"/>
                    <a:lumOff val="15000"/>
                  </a:schemeClr>
                </a:solidFill>
                <a:latin typeface="Century Gothic" panose="020B0502020202020204" pitchFamily="34" charset="0"/>
              </a:rPr>
              <a:t>A: I passed my driving test!</a:t>
            </a:r>
            <a:endParaRPr lang="en-US" b="1" dirty="0">
              <a:solidFill>
                <a:schemeClr val="tx1">
                  <a:lumMod val="85000"/>
                  <a:lumOff val="15000"/>
                </a:schemeClr>
              </a:solidFill>
            </a:endParaRPr>
          </a:p>
          <a:p>
            <a:pPr algn="just" rtl="0"/>
            <a:r>
              <a:rPr lang="en-US" dirty="0">
                <a:solidFill>
                  <a:schemeClr val="accent1">
                    <a:lumMod val="75000"/>
                  </a:schemeClr>
                </a:solidFill>
                <a:latin typeface="Century Gothic" panose="020B0502020202020204" pitchFamily="34" charset="0"/>
              </a:rPr>
              <a:t>B: </a:t>
            </a:r>
            <a:r>
              <a:rPr lang="en-US" dirty="0" smtClean="0">
                <a:solidFill>
                  <a:schemeClr val="accent1">
                    <a:lumMod val="75000"/>
                  </a:schemeClr>
                </a:solidFill>
                <a:latin typeface="Century Gothic" panose="020B0502020202020204" pitchFamily="34" charset="0"/>
              </a:rPr>
              <a:t>Awesome, </a:t>
            </a:r>
            <a:r>
              <a:rPr lang="en-US" dirty="0">
                <a:solidFill>
                  <a:schemeClr val="accent1">
                    <a:lumMod val="75000"/>
                  </a:schemeClr>
                </a:solidFill>
                <a:latin typeface="Century Gothic" panose="020B0502020202020204" pitchFamily="34" charset="0"/>
              </a:rPr>
              <a:t>c</a:t>
            </a:r>
            <a:r>
              <a:rPr lang="en-US" dirty="0" smtClean="0">
                <a:solidFill>
                  <a:schemeClr val="accent1">
                    <a:lumMod val="75000"/>
                  </a:schemeClr>
                </a:solidFill>
                <a:latin typeface="Century Gothic" panose="020B0502020202020204" pitchFamily="34" charset="0"/>
              </a:rPr>
              <a:t>ongratulations</a:t>
            </a:r>
            <a:r>
              <a:rPr lang="en-US" dirty="0">
                <a:solidFill>
                  <a:schemeClr val="accent1">
                    <a:lumMod val="75000"/>
                  </a:schemeClr>
                </a:solidFill>
                <a:latin typeface="Century Gothic" panose="020B0502020202020204" pitchFamily="34" charset="0"/>
              </a:rPr>
              <a:t>! </a:t>
            </a:r>
            <a:endParaRPr lang="en-US" dirty="0">
              <a:solidFill>
                <a:schemeClr val="accent1">
                  <a:lumMod val="75000"/>
                </a:schemeClr>
              </a:solidFill>
            </a:endParaRPr>
          </a:p>
          <a:p>
            <a:pPr algn="just" rtl="0"/>
            <a:r>
              <a:rPr lang="en-US" dirty="0">
                <a:solidFill>
                  <a:schemeClr val="tx1">
                    <a:lumMod val="85000"/>
                    <a:lumOff val="15000"/>
                  </a:schemeClr>
                </a:solidFill>
                <a:latin typeface="Century Gothic" panose="020B0502020202020204" pitchFamily="34" charset="0"/>
              </a:rPr>
              <a:t>A: Thanks. </a:t>
            </a:r>
            <a:r>
              <a:rPr lang="en-US" dirty="0" smtClean="0">
                <a:solidFill>
                  <a:schemeClr val="tx1">
                    <a:lumMod val="85000"/>
                    <a:lumOff val="15000"/>
                  </a:schemeClr>
                </a:solidFill>
                <a:latin typeface="Century Gothic" panose="020B0502020202020204" pitchFamily="34" charset="0"/>
              </a:rPr>
              <a:t>I'm relieved</a:t>
            </a:r>
            <a:r>
              <a:rPr lang="en-US" sz="2800" dirty="0">
                <a:solidFill>
                  <a:schemeClr val="tx1">
                    <a:lumMod val="85000"/>
                    <a:lumOff val="15000"/>
                  </a:schemeClr>
                </a:solidFill>
                <a:latin typeface="Century Gothic" panose="020B0502020202020204" pitchFamily="34" charset="0"/>
              </a:rPr>
              <a:t>.</a:t>
            </a:r>
            <a:endParaRPr lang="en-US" b="1" dirty="0">
              <a:solidFill>
                <a:schemeClr val="tx1">
                  <a:lumMod val="85000"/>
                  <a:lumOff val="15000"/>
                </a:schemeClr>
              </a:solidFill>
              <a:latin typeface="Century Gothic" panose="020B0502020202020204" pitchFamily="34" charset="0"/>
            </a:endParaRPr>
          </a:p>
        </p:txBody>
      </p:sp>
      <p:sp>
        <p:nvSpPr>
          <p:cNvPr id="15" name="Diamond 14"/>
          <p:cNvSpPr/>
          <p:nvPr/>
        </p:nvSpPr>
        <p:spPr>
          <a:xfrm>
            <a:off x="454888" y="1615021"/>
            <a:ext cx="634911" cy="636992"/>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1</a:t>
            </a:r>
          </a:p>
        </p:txBody>
      </p:sp>
      <p:sp>
        <p:nvSpPr>
          <p:cNvPr id="16" name="Diamond 15"/>
          <p:cNvSpPr/>
          <p:nvPr/>
        </p:nvSpPr>
        <p:spPr>
          <a:xfrm>
            <a:off x="387262" y="3337721"/>
            <a:ext cx="634911" cy="636992"/>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2</a:t>
            </a:r>
          </a:p>
        </p:txBody>
      </p:sp>
      <p:sp>
        <p:nvSpPr>
          <p:cNvPr id="17" name="Diamond 16"/>
          <p:cNvSpPr/>
          <p:nvPr/>
        </p:nvSpPr>
        <p:spPr>
          <a:xfrm>
            <a:off x="387262" y="5151452"/>
            <a:ext cx="634911" cy="636992"/>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3</a:t>
            </a:r>
          </a:p>
        </p:txBody>
      </p:sp>
      <p:grpSp>
        <p:nvGrpSpPr>
          <p:cNvPr id="18" name="Group 17">
            <a:extLst>
              <a:ext uri="{FF2B5EF4-FFF2-40B4-BE49-F238E27FC236}">
                <a16:creationId xmlns:a16="http://schemas.microsoft.com/office/drawing/2014/main" xmlns="" id="{6BC95985-CE6D-40C3-ABBF-73C09E71D487}"/>
              </a:ext>
            </a:extLst>
          </p:cNvPr>
          <p:cNvGrpSpPr/>
          <p:nvPr/>
        </p:nvGrpSpPr>
        <p:grpSpPr>
          <a:xfrm>
            <a:off x="8800282" y="3399439"/>
            <a:ext cx="3004456" cy="2447629"/>
            <a:chOff x="8767014" y="3735445"/>
            <a:chExt cx="3004456" cy="2447629"/>
          </a:xfrm>
        </p:grpSpPr>
        <p:pic>
          <p:nvPicPr>
            <p:cNvPr id="19" name="Picture 18">
              <a:extLst>
                <a:ext uri="{FF2B5EF4-FFF2-40B4-BE49-F238E27FC236}">
                  <a16:creationId xmlns:a16="http://schemas.microsoft.com/office/drawing/2014/main" xmlns="" id="{0E4B9E49-876C-4255-B49A-4282BAA23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7014" y="3735445"/>
              <a:ext cx="3004456" cy="2401388"/>
            </a:xfrm>
            <a:prstGeom prst="rect">
              <a:avLst/>
            </a:prstGeom>
          </p:spPr>
        </p:pic>
        <p:sp>
          <p:nvSpPr>
            <p:cNvPr id="20" name="Rectangle 19">
              <a:extLst>
                <a:ext uri="{FF2B5EF4-FFF2-40B4-BE49-F238E27FC236}">
                  <a16:creationId xmlns:a16="http://schemas.microsoft.com/office/drawing/2014/main" xmlns="" id="{741597AF-B306-4A24-AC65-AABC1DB9CC38}"/>
                </a:ext>
              </a:extLst>
            </p:cNvPr>
            <p:cNvSpPr/>
            <p:nvPr/>
          </p:nvSpPr>
          <p:spPr>
            <a:xfrm>
              <a:off x="10935271" y="5413633"/>
              <a:ext cx="668773" cy="769441"/>
            </a:xfrm>
            <a:prstGeom prst="rect">
              <a:avLst/>
            </a:prstGeom>
          </p:spPr>
          <p:txBody>
            <a:bodyPr wrap="none">
              <a:spAutoFit/>
            </a:bodyPr>
            <a:lstStyle/>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B</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21" name="Rectangle 20">
              <a:extLst>
                <a:ext uri="{FF2B5EF4-FFF2-40B4-BE49-F238E27FC236}">
                  <a16:creationId xmlns:a16="http://schemas.microsoft.com/office/drawing/2014/main" xmlns="" id="{3CB1F9CD-0F1E-4231-8477-DB1BF68DD762}"/>
                </a:ext>
              </a:extLst>
            </p:cNvPr>
            <p:cNvSpPr/>
            <p:nvPr/>
          </p:nvSpPr>
          <p:spPr>
            <a:xfrm>
              <a:off x="9041085" y="5364447"/>
              <a:ext cx="758541" cy="769441"/>
            </a:xfrm>
            <a:prstGeom prst="rect">
              <a:avLst/>
            </a:prstGeom>
          </p:spPr>
          <p:txBody>
            <a:bodyPr wrap="none">
              <a:spAutoFit/>
            </a:bodyPr>
            <a:lstStyle/>
            <a:p>
              <a:pPr algn="ct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grpSp>
    </p:spTree>
    <p:extLst>
      <p:ext uri="{BB962C8B-B14F-4D97-AF65-F5344CB8AC3E}">
        <p14:creationId xmlns:p14="http://schemas.microsoft.com/office/powerpoint/2010/main" val="1547033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4</a:t>
            </a:r>
          </a:p>
        </p:txBody>
      </p:sp>
      <p:sp>
        <p:nvSpPr>
          <p:cNvPr id="5" name="Footer Placeholder 2">
            <a:extLst>
              <a:ext uri="{FF2B5EF4-FFF2-40B4-BE49-F238E27FC236}">
                <a16:creationId xmlns:a16="http://schemas.microsoft.com/office/drawing/2014/main" xmlns="" id="{EF6FB268-F059-4C22-A7CF-A6B43E9105A1}"/>
              </a:ext>
            </a:extLst>
          </p:cNvPr>
          <p:cNvSpPr txBox="1">
            <a:spLocks/>
          </p:cNvSpPr>
          <p:nvPr/>
        </p:nvSpPr>
        <p:spPr bwMode="auto">
          <a:xfrm>
            <a:off x="307992" y="6342188"/>
            <a:ext cx="11307762"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US">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a:solidFill>
                  <a:schemeClr val="tx1"/>
                </a:solidFill>
              </a:rPr>
              <a:t>Ministry of Education- second Semester -2020-2021                                    				                                       English- 3</a:t>
            </a:r>
            <a:r>
              <a:rPr lang="en-US" baseline="30000">
                <a:solidFill>
                  <a:schemeClr val="tx1"/>
                </a:solidFill>
              </a:rPr>
              <a:t>rd</a:t>
            </a:r>
            <a:r>
              <a:rPr lang="en-US">
                <a:solidFill>
                  <a:schemeClr val="tx1"/>
                </a:solidFill>
              </a:rPr>
              <a:t>  Inter- 6b. Let’s celebrate</a:t>
            </a:r>
            <a:endParaRPr lang="en-US" dirty="0">
              <a:solidFill>
                <a:schemeClr val="tx1"/>
              </a:solidFill>
            </a:endParaRPr>
          </a:p>
        </p:txBody>
      </p:sp>
    </p:spTree>
    <p:extLst>
      <p:ext uri="{BB962C8B-B14F-4D97-AF65-F5344CB8AC3E}">
        <p14:creationId xmlns:p14="http://schemas.microsoft.com/office/powerpoint/2010/main" val="1278813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5330" y="1164867"/>
            <a:ext cx="6960870" cy="3520440"/>
          </a:xfrm>
        </p:spPr>
        <p:txBody>
          <a:bodyPr/>
          <a:lstStyle/>
          <a:p>
            <a:r>
              <a:rPr lang="en-US" dirty="0">
                <a:latin typeface="Rockwell" panose="02060603020205020403" pitchFamily="18" charset="0"/>
              </a:rPr>
              <a:t> </a:t>
            </a:r>
          </a:p>
        </p:txBody>
      </p:sp>
      <p:sp>
        <p:nvSpPr>
          <p:cNvPr id="10" name="Rectangle 9"/>
          <p:cNvSpPr/>
          <p:nvPr/>
        </p:nvSpPr>
        <p:spPr>
          <a:xfrm>
            <a:off x="535576" y="264906"/>
            <a:ext cx="11456127" cy="129192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4320"/>
              </a:lnSpc>
            </a:pPr>
            <a:r>
              <a:rPr lang="en-US" sz="2600" b="1" dirty="0">
                <a:ln w="0"/>
                <a:solidFill>
                  <a:srgbClr val="FF0000"/>
                </a:solidFill>
                <a:latin typeface="Century Gothic" panose="020B0502020202020204" pitchFamily="34" charset="0"/>
              </a:rPr>
              <a:t> Look at the example, then discuss your feelings about an occasion or event you’ve attended using the information in the table </a:t>
            </a:r>
          </a:p>
        </p:txBody>
      </p:sp>
      <p:graphicFrame>
        <p:nvGraphicFramePr>
          <p:cNvPr id="4" name="Table 3"/>
          <p:cNvGraphicFramePr>
            <a:graphicFrameLocks noGrp="1"/>
          </p:cNvGraphicFramePr>
          <p:nvPr>
            <p:extLst>
              <p:ext uri="{D42A27DB-BD31-4B8C-83A1-F6EECF244321}">
                <p14:modId xmlns:p14="http://schemas.microsoft.com/office/powerpoint/2010/main" val="3397029655"/>
              </p:ext>
            </p:extLst>
          </p:nvPr>
        </p:nvGraphicFramePr>
        <p:xfrm>
          <a:off x="1475884" y="1924728"/>
          <a:ext cx="8971977" cy="2804160"/>
        </p:xfrm>
        <a:graphic>
          <a:graphicData uri="http://schemas.openxmlformats.org/drawingml/2006/table">
            <a:tbl>
              <a:tblPr firstRow="1" bandRow="1">
                <a:tableStyleId>{5C22544A-7EE6-4342-B048-85BDC9FD1C3A}</a:tableStyleId>
              </a:tblPr>
              <a:tblGrid>
                <a:gridCol w="3292896">
                  <a:extLst>
                    <a:ext uri="{9D8B030D-6E8A-4147-A177-3AD203B41FA5}">
                      <a16:colId xmlns:a16="http://schemas.microsoft.com/office/drawing/2014/main" xmlns="" val="2124404857"/>
                    </a:ext>
                  </a:extLst>
                </a:gridCol>
                <a:gridCol w="2688422">
                  <a:extLst>
                    <a:ext uri="{9D8B030D-6E8A-4147-A177-3AD203B41FA5}">
                      <a16:colId xmlns:a16="http://schemas.microsoft.com/office/drawing/2014/main" xmlns="" val="63519333"/>
                    </a:ext>
                  </a:extLst>
                </a:gridCol>
                <a:gridCol w="2990659">
                  <a:extLst>
                    <a:ext uri="{9D8B030D-6E8A-4147-A177-3AD203B41FA5}">
                      <a16:colId xmlns:a16="http://schemas.microsoft.com/office/drawing/2014/main" xmlns="" val="3175080878"/>
                    </a:ext>
                  </a:extLst>
                </a:gridCol>
              </a:tblGrid>
              <a:tr h="370840">
                <a:tc>
                  <a:txBody>
                    <a:bodyPr/>
                    <a:lstStyle/>
                    <a:p>
                      <a:pPr algn="ctr"/>
                      <a:r>
                        <a:rPr lang="en-US" sz="2200" b="1" dirty="0">
                          <a:latin typeface="Century Gothic" panose="020B0502020202090204" pitchFamily="34" charset="0"/>
                        </a:rPr>
                        <a:t>Occasion</a:t>
                      </a:r>
                      <a:r>
                        <a:rPr lang="en-US" sz="2200" b="1" baseline="0" dirty="0">
                          <a:latin typeface="Century Gothic" panose="020B0502020202090204" pitchFamily="34" charset="0"/>
                        </a:rPr>
                        <a:t> / Event </a:t>
                      </a:r>
                      <a:endParaRPr lang="en-US" sz="2200" b="1" dirty="0">
                        <a:latin typeface="Century Gothic" panose="020B0502020202090204" pitchFamily="34" charset="0"/>
                      </a:endParaRPr>
                    </a:p>
                  </a:txBody>
                  <a:tcPr anchor="ctr"/>
                </a:tc>
                <a:tc>
                  <a:txBody>
                    <a:bodyPr/>
                    <a:lstStyle/>
                    <a:p>
                      <a:pPr algn="ctr"/>
                      <a:r>
                        <a:rPr lang="en-US" sz="2200" b="1" dirty="0">
                          <a:latin typeface="Century Gothic" panose="020B0502020202090204" pitchFamily="34" charset="0"/>
                        </a:rPr>
                        <a:t>Positive</a:t>
                      </a:r>
                      <a:r>
                        <a:rPr lang="en-US" sz="2200" b="1" baseline="0" dirty="0">
                          <a:latin typeface="Century Gothic" panose="020B0502020202090204" pitchFamily="34" charset="0"/>
                        </a:rPr>
                        <a:t> feeling </a:t>
                      </a:r>
                      <a:endParaRPr lang="en-US" sz="2200" b="1" dirty="0">
                        <a:latin typeface="Century Gothic" panose="020B0502020202090204" pitchFamily="34" charset="0"/>
                      </a:endParaRPr>
                    </a:p>
                  </a:txBody>
                  <a:tcPr anchor="ctr"/>
                </a:tc>
                <a:tc>
                  <a:txBody>
                    <a:bodyPr/>
                    <a:lstStyle/>
                    <a:p>
                      <a:pPr algn="ctr"/>
                      <a:r>
                        <a:rPr lang="en-US" sz="2200" b="1" dirty="0">
                          <a:latin typeface="Century Gothic" panose="020B0502020202090204" pitchFamily="34" charset="0"/>
                        </a:rPr>
                        <a:t>Negative feeling </a:t>
                      </a:r>
                      <a:r>
                        <a:rPr lang="en-US" sz="2200" b="1" baseline="0" dirty="0">
                          <a:latin typeface="Century Gothic" panose="020B0502020202090204" pitchFamily="34" charset="0"/>
                        </a:rPr>
                        <a:t> </a:t>
                      </a:r>
                      <a:endParaRPr lang="en-US" sz="2200" b="1" dirty="0">
                        <a:latin typeface="Century Gothic" panose="020B0502020202090204" pitchFamily="34" charset="0"/>
                      </a:endParaRPr>
                    </a:p>
                  </a:txBody>
                  <a:tcPr anchor="ctr"/>
                </a:tc>
                <a:extLst>
                  <a:ext uri="{0D108BD9-81ED-4DB2-BD59-A6C34878D82A}">
                    <a16:rowId xmlns:a16="http://schemas.microsoft.com/office/drawing/2014/main" xmlns="" val="3508224417"/>
                  </a:ext>
                </a:extLst>
              </a:tr>
              <a:tr h="370840">
                <a:tc>
                  <a:txBody>
                    <a:bodyPr/>
                    <a:lstStyle/>
                    <a:p>
                      <a:pPr algn="ctr"/>
                      <a:r>
                        <a:rPr lang="en-US" sz="2200" b="1" dirty="0">
                          <a:latin typeface="Century Gothic" panose="020B0502020202090204" pitchFamily="34" charset="0"/>
                        </a:rPr>
                        <a:t>your sister’s engagement</a:t>
                      </a:r>
                      <a:r>
                        <a:rPr lang="en-US" sz="2200" b="1" baseline="0" dirty="0">
                          <a:latin typeface="Century Gothic" panose="020B0502020202090204" pitchFamily="34" charset="0"/>
                        </a:rPr>
                        <a:t> party </a:t>
                      </a:r>
                      <a:endParaRPr lang="en-US" sz="2200" b="1" dirty="0">
                        <a:latin typeface="Century Gothic" panose="020B0502020202090204" pitchFamily="34" charset="0"/>
                      </a:endParaRPr>
                    </a:p>
                  </a:txBody>
                  <a:tcPr anchor="ctr"/>
                </a:tc>
                <a:tc>
                  <a:txBody>
                    <a:bodyPr/>
                    <a:lstStyle/>
                    <a:p>
                      <a:pPr algn="ctr"/>
                      <a:r>
                        <a:rPr lang="en-US" sz="2200" b="1" dirty="0">
                          <a:latin typeface="Century Gothic" panose="020B0502020202090204" pitchFamily="34" charset="0"/>
                        </a:rPr>
                        <a:t>interesting</a:t>
                      </a:r>
                      <a:r>
                        <a:rPr lang="en-US" sz="2200" b="1" baseline="0" dirty="0">
                          <a:latin typeface="Century Gothic" panose="020B0502020202090204" pitchFamily="34" charset="0"/>
                        </a:rPr>
                        <a:t> </a:t>
                      </a:r>
                      <a:r>
                        <a:rPr lang="en-US" sz="2200" b="1" dirty="0">
                          <a:latin typeface="Century Gothic" panose="020B0502020202090204" pitchFamily="34" charset="0"/>
                        </a:rPr>
                        <a:t>  </a:t>
                      </a:r>
                    </a:p>
                  </a:txBody>
                  <a:tcPr anchor="ctr"/>
                </a:tc>
                <a:tc>
                  <a:txBody>
                    <a:bodyPr/>
                    <a:lstStyle/>
                    <a:p>
                      <a:pPr algn="ctr"/>
                      <a:r>
                        <a:rPr lang="en-US" sz="2200" b="1" dirty="0">
                          <a:latin typeface="Century Gothic" panose="020B0502020202090204" pitchFamily="34" charset="0"/>
                        </a:rPr>
                        <a:t>boring </a:t>
                      </a:r>
                    </a:p>
                  </a:txBody>
                  <a:tcPr anchor="ctr"/>
                </a:tc>
                <a:extLst>
                  <a:ext uri="{0D108BD9-81ED-4DB2-BD59-A6C34878D82A}">
                    <a16:rowId xmlns:a16="http://schemas.microsoft.com/office/drawing/2014/main" xmlns="" val="1342457070"/>
                  </a:ext>
                </a:extLst>
              </a:tr>
              <a:tr h="370840">
                <a:tc>
                  <a:txBody>
                    <a:bodyPr/>
                    <a:lstStyle/>
                    <a:p>
                      <a:pPr algn="ctr"/>
                      <a:r>
                        <a:rPr lang="en-US" sz="2200" b="1" baseline="0" dirty="0">
                          <a:latin typeface="Century Gothic" panose="020B0502020202090204" pitchFamily="34" charset="0"/>
                        </a:rPr>
                        <a:t> a movie or play </a:t>
                      </a:r>
                      <a:endParaRPr lang="en-US" sz="2200" b="1" dirty="0">
                        <a:latin typeface="Century Gothic" panose="020B0502020202090204" pitchFamily="34" charset="0"/>
                      </a:endParaRPr>
                    </a:p>
                  </a:txBody>
                  <a:tcPr anchor="ctr"/>
                </a:tc>
                <a:tc>
                  <a:txBody>
                    <a:bodyPr/>
                    <a:lstStyle/>
                    <a:p>
                      <a:pPr algn="ctr"/>
                      <a:r>
                        <a:rPr lang="en-US" sz="2200" b="1" dirty="0">
                          <a:latin typeface="Century Gothic" panose="020B0502020202090204" pitchFamily="34" charset="0"/>
                        </a:rPr>
                        <a:t>entertaining </a:t>
                      </a:r>
                      <a:r>
                        <a:rPr lang="en-US" sz="2200" b="1" baseline="0" dirty="0">
                          <a:latin typeface="Century Gothic" panose="020B0502020202090204" pitchFamily="34" charset="0"/>
                        </a:rPr>
                        <a:t> </a:t>
                      </a:r>
                      <a:endParaRPr lang="en-US" sz="2200" b="1" dirty="0">
                        <a:latin typeface="Century Gothic" panose="020B0502020202090204" pitchFamily="34" charset="0"/>
                      </a:endParaRPr>
                    </a:p>
                  </a:txBody>
                  <a:tcPr anchor="ctr"/>
                </a:tc>
                <a:tc>
                  <a:txBody>
                    <a:bodyPr/>
                    <a:lstStyle/>
                    <a:p>
                      <a:pPr algn="ctr"/>
                      <a:r>
                        <a:rPr lang="en-US" sz="2200" b="1" dirty="0">
                          <a:latin typeface="Century Gothic" panose="020B0502020202090204" pitchFamily="34" charset="0"/>
                        </a:rPr>
                        <a:t>crowded </a:t>
                      </a:r>
                    </a:p>
                  </a:txBody>
                  <a:tcPr anchor="ctr"/>
                </a:tc>
                <a:extLst>
                  <a:ext uri="{0D108BD9-81ED-4DB2-BD59-A6C34878D82A}">
                    <a16:rowId xmlns:a16="http://schemas.microsoft.com/office/drawing/2014/main" xmlns="" val="1169904051"/>
                  </a:ext>
                </a:extLst>
              </a:tr>
              <a:tr h="370840">
                <a:tc>
                  <a:txBody>
                    <a:bodyPr/>
                    <a:lstStyle/>
                    <a:p>
                      <a:pPr algn="ctr"/>
                      <a:r>
                        <a:rPr lang="en-US" sz="2200" b="1" dirty="0">
                          <a:latin typeface="Century Gothic" panose="020B0502020202090204" pitchFamily="34" charset="0"/>
                        </a:rPr>
                        <a:t>your</a:t>
                      </a:r>
                      <a:r>
                        <a:rPr lang="en-US" sz="2200" b="1" baseline="0" dirty="0">
                          <a:latin typeface="Century Gothic" panose="020B0502020202090204" pitchFamily="34" charset="0"/>
                        </a:rPr>
                        <a:t> friend’s graduation party </a:t>
                      </a:r>
                      <a:endParaRPr lang="en-US" sz="2200" b="1" dirty="0">
                        <a:latin typeface="Century Gothic" panose="020B0502020202090204" pitchFamily="34" charset="0"/>
                      </a:endParaRPr>
                    </a:p>
                  </a:txBody>
                  <a:tcPr anchor="ctr"/>
                </a:tc>
                <a:tc>
                  <a:txBody>
                    <a:bodyPr/>
                    <a:lstStyle/>
                    <a:p>
                      <a:pPr algn="ctr"/>
                      <a:r>
                        <a:rPr lang="en-US" sz="2200" b="1" dirty="0">
                          <a:latin typeface="Century Gothic" panose="020B0502020202090204" pitchFamily="34" charset="0"/>
                        </a:rPr>
                        <a:t>fun</a:t>
                      </a:r>
                      <a:r>
                        <a:rPr lang="en-US" sz="2200" b="1" baseline="0" dirty="0">
                          <a:latin typeface="Century Gothic" panose="020B0502020202090204" pitchFamily="34" charset="0"/>
                        </a:rPr>
                        <a:t> </a:t>
                      </a:r>
                      <a:endParaRPr lang="en-US" sz="2200" b="1" dirty="0">
                        <a:latin typeface="Century Gothic" panose="020B0502020202090204" pitchFamily="34" charset="0"/>
                      </a:endParaRPr>
                    </a:p>
                  </a:txBody>
                  <a:tcPr anchor="ctr"/>
                </a:tc>
                <a:tc>
                  <a:txBody>
                    <a:bodyPr/>
                    <a:lstStyle/>
                    <a:p>
                      <a:pPr algn="ctr"/>
                      <a:r>
                        <a:rPr lang="en-US" sz="2200" b="1" dirty="0">
                          <a:latin typeface="Century Gothic" panose="020B0502020202090204" pitchFamily="34" charset="0"/>
                        </a:rPr>
                        <a:t>dull </a:t>
                      </a:r>
                    </a:p>
                  </a:txBody>
                  <a:tcPr anchor="ctr"/>
                </a:tc>
                <a:extLst>
                  <a:ext uri="{0D108BD9-81ED-4DB2-BD59-A6C34878D82A}">
                    <a16:rowId xmlns:a16="http://schemas.microsoft.com/office/drawing/2014/main" xmlns="" val="3520877827"/>
                  </a:ext>
                </a:extLst>
              </a:tr>
              <a:tr h="370840">
                <a:tc>
                  <a:txBody>
                    <a:bodyPr/>
                    <a:lstStyle/>
                    <a:p>
                      <a:pPr algn="ctr"/>
                      <a:r>
                        <a:rPr lang="en-US" sz="2200" b="1" dirty="0">
                          <a:latin typeface="Century Gothic" panose="020B0502020202090204" pitchFamily="34" charset="0"/>
                        </a:rPr>
                        <a:t>a</a:t>
                      </a:r>
                      <a:r>
                        <a:rPr lang="en-US" sz="2200" b="1" baseline="0" dirty="0">
                          <a:latin typeface="Century Gothic" panose="020B0502020202090204" pitchFamily="34" charset="0"/>
                        </a:rPr>
                        <a:t> </a:t>
                      </a:r>
                      <a:r>
                        <a:rPr lang="en-US" sz="2200" b="1" dirty="0">
                          <a:latin typeface="Century Gothic" panose="020B0502020202090204" pitchFamily="34" charset="0"/>
                        </a:rPr>
                        <a:t>concert </a:t>
                      </a:r>
                    </a:p>
                  </a:txBody>
                  <a:tcPr anchor="ctr"/>
                </a:tc>
                <a:tc>
                  <a:txBody>
                    <a:bodyPr/>
                    <a:lstStyle/>
                    <a:p>
                      <a:pPr algn="ctr"/>
                      <a:r>
                        <a:rPr lang="en-US" sz="2200" b="1" dirty="0">
                          <a:latin typeface="Century Gothic" panose="020B0502020202090204" pitchFamily="34" charset="0"/>
                        </a:rPr>
                        <a:t>amusing  </a:t>
                      </a:r>
                    </a:p>
                  </a:txBody>
                  <a:tcPr anchor="ctr"/>
                </a:tc>
                <a:tc>
                  <a:txBody>
                    <a:bodyPr/>
                    <a:lstStyle/>
                    <a:p>
                      <a:pPr algn="ctr"/>
                      <a:r>
                        <a:rPr lang="en-US" sz="2200" b="1" dirty="0">
                          <a:latin typeface="Century Gothic" panose="020B0502020202090204" pitchFamily="34" charset="0"/>
                        </a:rPr>
                        <a:t>terrible</a:t>
                      </a:r>
                    </a:p>
                  </a:txBody>
                  <a:tcPr anchor="ctr"/>
                </a:tc>
                <a:extLst>
                  <a:ext uri="{0D108BD9-81ED-4DB2-BD59-A6C34878D82A}">
                    <a16:rowId xmlns:a16="http://schemas.microsoft.com/office/drawing/2014/main" xmlns="" val="2343569406"/>
                  </a:ext>
                </a:extLst>
              </a:tr>
            </a:tbl>
          </a:graphicData>
        </a:graphic>
      </p:graphicFrame>
      <p:sp>
        <p:nvSpPr>
          <p:cNvPr id="8"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
        <p:nvSpPr>
          <p:cNvPr id="6" name="Text Placeholder 2"/>
          <p:cNvSpPr txBox="1">
            <a:spLocks/>
          </p:cNvSpPr>
          <p:nvPr/>
        </p:nvSpPr>
        <p:spPr>
          <a:xfrm>
            <a:off x="1814952" y="4539133"/>
            <a:ext cx="8220241" cy="1902382"/>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endParaRPr lang="en-US"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algn="l" rtl="0"/>
            <a:r>
              <a:rPr lang="en-US" dirty="0">
                <a:solidFill>
                  <a:schemeClr val="tx1">
                    <a:lumMod val="85000"/>
                    <a:lumOff val="15000"/>
                  </a:schemeClr>
                </a:solidFill>
                <a:latin typeface="Century Gothic" panose="020B0502020202020204" pitchFamily="34" charset="0"/>
              </a:rPr>
              <a:t>A: Mona’s graduation party was </a:t>
            </a:r>
            <a:r>
              <a:rPr lang="en-US" dirty="0" smtClean="0">
                <a:solidFill>
                  <a:schemeClr val="tx1">
                    <a:lumMod val="85000"/>
                    <a:lumOff val="15000"/>
                  </a:schemeClr>
                </a:solidFill>
                <a:latin typeface="Century Gothic" panose="020B0502020202020204" pitchFamily="34" charset="0"/>
              </a:rPr>
              <a:t>interesting! I enjoyed it a lot.</a:t>
            </a:r>
            <a:endParaRPr lang="en-US" b="1" dirty="0">
              <a:solidFill>
                <a:schemeClr val="tx1">
                  <a:lumMod val="85000"/>
                  <a:lumOff val="15000"/>
                </a:schemeClr>
              </a:solidFill>
            </a:endParaRPr>
          </a:p>
          <a:p>
            <a:pPr algn="l" rtl="0"/>
            <a:r>
              <a:rPr lang="en-US" dirty="0">
                <a:solidFill>
                  <a:schemeClr val="accent1">
                    <a:lumMod val="75000"/>
                  </a:schemeClr>
                </a:solidFill>
                <a:latin typeface="Century Gothic" panose="020B0502020202020204" pitchFamily="34" charset="0"/>
              </a:rPr>
              <a:t>B: Well, I found it dull and boring. </a:t>
            </a:r>
            <a:endParaRPr lang="en-US" b="1" dirty="0">
              <a:solidFill>
                <a:schemeClr val="accent1">
                  <a:lumMod val="75000"/>
                </a:schemeClr>
              </a:solidFill>
              <a:latin typeface="Century Gothic" panose="020B0502020202020204" pitchFamily="34" charset="0"/>
            </a:endParaRPr>
          </a:p>
        </p:txBody>
      </p:sp>
      <p:grpSp>
        <p:nvGrpSpPr>
          <p:cNvPr id="7" name="Group 6"/>
          <p:cNvGrpSpPr/>
          <p:nvPr/>
        </p:nvGrpSpPr>
        <p:grpSpPr>
          <a:xfrm>
            <a:off x="10447861" y="4776947"/>
            <a:ext cx="1482360" cy="1579707"/>
            <a:chOff x="8767014" y="3735445"/>
            <a:chExt cx="3004456" cy="2658823"/>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7014" y="3735445"/>
              <a:ext cx="3004456" cy="2401388"/>
            </a:xfrm>
            <a:prstGeom prst="rect">
              <a:avLst/>
            </a:prstGeom>
          </p:spPr>
        </p:pic>
        <p:sp>
          <p:nvSpPr>
            <p:cNvPr id="11" name="Rectangle 10"/>
            <p:cNvSpPr/>
            <p:nvPr/>
          </p:nvSpPr>
          <p:spPr>
            <a:xfrm>
              <a:off x="10910031" y="5078628"/>
              <a:ext cx="448149" cy="1295055"/>
            </a:xfrm>
            <a:prstGeom prst="rect">
              <a:avLst/>
            </a:prstGeom>
          </p:spPr>
          <p:txBody>
            <a:bodyPr wrap="square">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B</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12" name="Rectangle 11"/>
            <p:cNvSpPr/>
            <p:nvPr/>
          </p:nvSpPr>
          <p:spPr>
            <a:xfrm>
              <a:off x="8997573" y="5099213"/>
              <a:ext cx="1076062" cy="1295055"/>
            </a:xfrm>
            <a:prstGeom prst="rect">
              <a:avLst/>
            </a:prstGeom>
          </p:spPr>
          <p:txBody>
            <a:bodyPr wrap="none">
              <a:spAutoFit/>
            </a:bodyPr>
            <a:lstStyle/>
            <a:p>
              <a:pPr algn="ctr"/>
              <a:r>
                <a:rPr lang="en-US" sz="20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grpSp>
    </p:spTree>
    <p:extLst>
      <p:ext uri="{BB962C8B-B14F-4D97-AF65-F5344CB8AC3E}">
        <p14:creationId xmlns:p14="http://schemas.microsoft.com/office/powerpoint/2010/main" val="3965645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944752" y="148232"/>
            <a:ext cx="5694219" cy="62519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FF0000"/>
                </a:solidFill>
                <a:latin typeface="Century Gothic" panose="020B0502020202020204" pitchFamily="34" charset="0"/>
              </a:rPr>
              <a:t>Suggested answer key</a:t>
            </a:r>
          </a:p>
        </p:txBody>
      </p:sp>
      <p:sp>
        <p:nvSpPr>
          <p:cNvPr id="8"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grpSp>
        <p:nvGrpSpPr>
          <p:cNvPr id="6" name="Group 5"/>
          <p:cNvGrpSpPr/>
          <p:nvPr/>
        </p:nvGrpSpPr>
        <p:grpSpPr>
          <a:xfrm>
            <a:off x="9296832" y="2049098"/>
            <a:ext cx="2495112" cy="1972148"/>
            <a:chOff x="8767014" y="3735445"/>
            <a:chExt cx="3004456" cy="2553586"/>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7014" y="3735445"/>
              <a:ext cx="3004456" cy="2401388"/>
            </a:xfrm>
            <a:prstGeom prst="rect">
              <a:avLst/>
            </a:prstGeom>
          </p:spPr>
        </p:pic>
        <p:sp>
          <p:nvSpPr>
            <p:cNvPr id="9" name="Rectangle 8"/>
            <p:cNvSpPr/>
            <p:nvPr/>
          </p:nvSpPr>
          <p:spPr>
            <a:xfrm>
              <a:off x="10994581" y="5200122"/>
              <a:ext cx="448150" cy="1088909"/>
            </a:xfrm>
            <a:prstGeom prst="rect">
              <a:avLst/>
            </a:prstGeom>
          </p:spPr>
          <p:txBody>
            <a:bodyPr wrap="square">
              <a:spAutoFit/>
            </a:bodyPr>
            <a:lstStyle/>
            <a:p>
              <a:pPr algn="ct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B</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sp>
          <p:nvSpPr>
            <p:cNvPr id="11" name="Rectangle 10"/>
            <p:cNvSpPr/>
            <p:nvPr/>
          </p:nvSpPr>
          <p:spPr>
            <a:xfrm>
              <a:off x="9172377" y="5200123"/>
              <a:ext cx="607859" cy="769442"/>
            </a:xfrm>
            <a:prstGeom prst="rect">
              <a:avLst/>
            </a:prstGeom>
          </p:spPr>
          <p:txBody>
            <a:bodyPr wrap="none">
              <a:spAutoFit/>
            </a:bodyPr>
            <a:lstStyle/>
            <a:p>
              <a:pPr algn="ctr"/>
              <a:r>
                <a:rPr lang="en-US" sz="2800" b="1" dirty="0">
                  <a:solidFill>
                    <a:schemeClr val="bg1"/>
                  </a:solidFill>
                  <a:effectLst>
                    <a:outerShdw blurRad="38100" dist="38100" dir="2700000" algn="tl">
                      <a:srgbClr val="000000">
                        <a:alpha val="43137"/>
                      </a:srgbClr>
                    </a:outerShdw>
                  </a:effectLst>
                  <a:latin typeface="Century Gothic" panose="020B0502020202020204" pitchFamily="34" charset="0"/>
                </a:rPr>
                <a:t>A</a:t>
              </a:r>
              <a:r>
                <a:rPr lang="en-US" sz="4400" b="1" dirty="0">
                  <a:solidFill>
                    <a:schemeClr val="accent1">
                      <a:lumMod val="75000"/>
                    </a:schemeClr>
                  </a:solidFill>
                  <a:effectLst>
                    <a:outerShdw blurRad="38100" dist="38100" dir="2700000" algn="tl">
                      <a:srgbClr val="000000">
                        <a:alpha val="43137"/>
                      </a:srgbClr>
                    </a:outerShdw>
                  </a:effectLst>
                  <a:latin typeface="Century Gothic" panose="020B0502020202020204" pitchFamily="34" charset="0"/>
                </a:rPr>
                <a:t> </a:t>
              </a:r>
            </a:p>
          </p:txBody>
        </p:sp>
      </p:grpSp>
      <p:sp>
        <p:nvSpPr>
          <p:cNvPr id="12" name="Text Placeholder 2"/>
          <p:cNvSpPr txBox="1">
            <a:spLocks/>
          </p:cNvSpPr>
          <p:nvPr/>
        </p:nvSpPr>
        <p:spPr>
          <a:xfrm>
            <a:off x="1207890" y="992604"/>
            <a:ext cx="7820134" cy="2101757"/>
          </a:xfrm>
          <a:prstGeom prst="rect">
            <a:avLst/>
          </a:prstGeom>
        </p:spPr>
        <p:txBody>
          <a:bodyPr vert="horz" lIns="91440" tIns="45720" rIns="91440" bIns="45720" rtlCol="0">
            <a:normAutofit lnSpcReduction="10000"/>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endParaRPr lang="en-US"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algn="l" rtl="0"/>
            <a:r>
              <a:rPr lang="en-US" dirty="0">
                <a:solidFill>
                  <a:schemeClr val="tx1">
                    <a:lumMod val="85000"/>
                    <a:lumOff val="15000"/>
                  </a:schemeClr>
                </a:solidFill>
                <a:latin typeface="Century Gothic" panose="020B0502020202020204" pitchFamily="34" charset="0"/>
              </a:rPr>
              <a:t>A: The concert of my </a:t>
            </a:r>
            <a:r>
              <a:rPr lang="en-GB" dirty="0">
                <a:solidFill>
                  <a:schemeClr val="tx1">
                    <a:lumMod val="85000"/>
                    <a:lumOff val="15000"/>
                  </a:schemeClr>
                </a:solidFill>
                <a:latin typeface="Century Gothic" panose="020B0502020202020204" pitchFamily="34" charset="0"/>
              </a:rPr>
              <a:t>favourite</a:t>
            </a:r>
            <a:r>
              <a:rPr lang="en-US" dirty="0">
                <a:solidFill>
                  <a:schemeClr val="tx1">
                    <a:lumMod val="85000"/>
                    <a:lumOff val="15000"/>
                  </a:schemeClr>
                </a:solidFill>
                <a:latin typeface="Century Gothic" panose="020B0502020202020204" pitchFamily="34" charset="0"/>
              </a:rPr>
              <a:t> band, last week, </a:t>
            </a:r>
            <a:r>
              <a:rPr lang="en-US" dirty="0" smtClean="0">
                <a:solidFill>
                  <a:schemeClr val="tx1">
                    <a:lumMod val="85000"/>
                    <a:lumOff val="15000"/>
                  </a:schemeClr>
                </a:solidFill>
                <a:latin typeface="Century Gothic" panose="020B0502020202020204" pitchFamily="34" charset="0"/>
              </a:rPr>
              <a:t> </a:t>
            </a:r>
          </a:p>
          <a:p>
            <a:pPr algn="l" rtl="0"/>
            <a:r>
              <a:rPr lang="en-US" dirty="0">
                <a:solidFill>
                  <a:schemeClr val="tx1">
                    <a:lumMod val="85000"/>
                    <a:lumOff val="15000"/>
                  </a:schemeClr>
                </a:solidFill>
                <a:latin typeface="Century Gothic" panose="020B0502020202020204" pitchFamily="34" charset="0"/>
              </a:rPr>
              <a:t> </a:t>
            </a:r>
            <a:r>
              <a:rPr lang="en-US" dirty="0" smtClean="0">
                <a:solidFill>
                  <a:schemeClr val="tx1">
                    <a:lumMod val="85000"/>
                    <a:lumOff val="15000"/>
                  </a:schemeClr>
                </a:solidFill>
                <a:latin typeface="Century Gothic" panose="020B0502020202020204" pitchFamily="34" charset="0"/>
              </a:rPr>
              <a:t>    was amazing</a:t>
            </a:r>
            <a:r>
              <a:rPr lang="en-US" dirty="0">
                <a:solidFill>
                  <a:schemeClr val="tx1">
                    <a:lumMod val="85000"/>
                    <a:lumOff val="15000"/>
                  </a:schemeClr>
                </a:solidFill>
                <a:latin typeface="Century Gothic" panose="020B0502020202020204" pitchFamily="34" charset="0"/>
              </a:rPr>
              <a:t>, I really had fun.</a:t>
            </a:r>
            <a:endParaRPr lang="en-US" b="1" dirty="0">
              <a:solidFill>
                <a:schemeClr val="tx1">
                  <a:lumMod val="85000"/>
                  <a:lumOff val="15000"/>
                </a:schemeClr>
              </a:solidFill>
            </a:endParaRPr>
          </a:p>
          <a:p>
            <a:pPr algn="l" rtl="0"/>
            <a:r>
              <a:rPr lang="en-US" dirty="0">
                <a:solidFill>
                  <a:schemeClr val="accent1">
                    <a:lumMod val="75000"/>
                  </a:schemeClr>
                </a:solidFill>
                <a:latin typeface="Century Gothic" panose="020B0502020202020204" pitchFamily="34" charset="0"/>
              </a:rPr>
              <a:t>B: Well, I found the hall rather crowded. There were </a:t>
            </a:r>
            <a:r>
              <a:rPr lang="en-US" dirty="0" smtClean="0">
                <a:solidFill>
                  <a:schemeClr val="accent1">
                    <a:lumMod val="75000"/>
                  </a:schemeClr>
                </a:solidFill>
                <a:latin typeface="Century Gothic" panose="020B0502020202020204" pitchFamily="34" charset="0"/>
              </a:rPr>
              <a:t> </a:t>
            </a:r>
          </a:p>
          <a:p>
            <a:pPr algn="l" rtl="0"/>
            <a:r>
              <a:rPr lang="en-US" dirty="0">
                <a:solidFill>
                  <a:schemeClr val="accent1">
                    <a:lumMod val="75000"/>
                  </a:schemeClr>
                </a:solidFill>
                <a:latin typeface="Century Gothic" panose="020B0502020202020204" pitchFamily="34" charset="0"/>
              </a:rPr>
              <a:t> </a:t>
            </a:r>
            <a:r>
              <a:rPr lang="en-US" dirty="0" smtClean="0">
                <a:solidFill>
                  <a:schemeClr val="accent1">
                    <a:lumMod val="75000"/>
                  </a:schemeClr>
                </a:solidFill>
                <a:latin typeface="Century Gothic" panose="020B0502020202020204" pitchFamily="34" charset="0"/>
              </a:rPr>
              <a:t>   many </a:t>
            </a:r>
            <a:r>
              <a:rPr lang="en-US" dirty="0">
                <a:solidFill>
                  <a:schemeClr val="accent1">
                    <a:lumMod val="75000"/>
                  </a:schemeClr>
                </a:solidFill>
                <a:latin typeface="Century Gothic" panose="020B0502020202020204" pitchFamily="34" charset="0"/>
              </a:rPr>
              <a:t>people. </a:t>
            </a:r>
            <a:endParaRPr lang="en-US" dirty="0">
              <a:solidFill>
                <a:schemeClr val="accent1">
                  <a:lumMod val="75000"/>
                </a:schemeClr>
              </a:solidFill>
            </a:endParaRPr>
          </a:p>
        </p:txBody>
      </p:sp>
      <p:sp>
        <p:nvSpPr>
          <p:cNvPr id="13" name="Text Placeholder 2"/>
          <p:cNvSpPr txBox="1">
            <a:spLocks/>
          </p:cNvSpPr>
          <p:nvPr/>
        </p:nvSpPr>
        <p:spPr>
          <a:xfrm>
            <a:off x="1022173" y="3739974"/>
            <a:ext cx="9404124" cy="2101757"/>
          </a:xfrm>
          <a:prstGeom prst="rect">
            <a:avLst/>
          </a:prstGeom>
        </p:spPr>
        <p:txBody>
          <a:bodyPr vert="horz" lIns="91440" tIns="45720" rIns="91440" bIns="45720" rtlCol="0">
            <a:normAutofit/>
          </a:bodyPr>
          <a:lstStyle>
            <a:lvl1pPr marL="0" indent="0" algn="r" defTabSz="914400" rtl="1"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endParaRPr lang="en-US" dirty="0">
              <a:solidFill>
                <a:schemeClr val="tx1">
                  <a:lumMod val="75000"/>
                  <a:lumOff val="25000"/>
                </a:schemeClr>
              </a:solidFill>
              <a:effectLst>
                <a:outerShdw blurRad="38100" dist="38100" dir="2700000" algn="tl">
                  <a:srgbClr val="000000">
                    <a:alpha val="43137"/>
                  </a:srgbClr>
                </a:outerShdw>
              </a:effectLst>
              <a:latin typeface="Century Gothic" panose="020B0502020202020204" pitchFamily="34" charset="0"/>
            </a:endParaRPr>
          </a:p>
          <a:p>
            <a:pPr algn="l" rtl="0"/>
            <a:r>
              <a:rPr lang="en-US" dirty="0">
                <a:solidFill>
                  <a:schemeClr val="tx1">
                    <a:lumMod val="85000"/>
                    <a:lumOff val="15000"/>
                  </a:schemeClr>
                </a:solidFill>
                <a:latin typeface="Century Gothic" panose="020B0502020202020204" pitchFamily="34" charset="0"/>
              </a:rPr>
              <a:t>A: The movie last night was really entertaining. I enjoyed every </a:t>
            </a:r>
            <a:r>
              <a:rPr lang="en-US" dirty="0" smtClean="0">
                <a:solidFill>
                  <a:schemeClr val="tx1">
                    <a:lumMod val="85000"/>
                    <a:lumOff val="15000"/>
                  </a:schemeClr>
                </a:solidFill>
                <a:latin typeface="Century Gothic" panose="020B0502020202020204" pitchFamily="34" charset="0"/>
              </a:rPr>
              <a:t>     </a:t>
            </a:r>
          </a:p>
          <a:p>
            <a:pPr algn="l" rtl="0"/>
            <a:r>
              <a:rPr lang="en-US" dirty="0">
                <a:solidFill>
                  <a:schemeClr val="tx1">
                    <a:lumMod val="85000"/>
                    <a:lumOff val="15000"/>
                  </a:schemeClr>
                </a:solidFill>
                <a:latin typeface="Century Gothic" panose="020B0502020202020204" pitchFamily="34" charset="0"/>
              </a:rPr>
              <a:t> </a:t>
            </a:r>
            <a:r>
              <a:rPr lang="en-US" dirty="0" smtClean="0">
                <a:solidFill>
                  <a:schemeClr val="tx1">
                    <a:lumMod val="85000"/>
                    <a:lumOff val="15000"/>
                  </a:schemeClr>
                </a:solidFill>
                <a:latin typeface="Century Gothic" panose="020B0502020202020204" pitchFamily="34" charset="0"/>
              </a:rPr>
              <a:t>    scene</a:t>
            </a:r>
            <a:r>
              <a:rPr lang="en-US" dirty="0">
                <a:solidFill>
                  <a:schemeClr val="tx1">
                    <a:lumMod val="85000"/>
                    <a:lumOff val="15000"/>
                  </a:schemeClr>
                </a:solidFill>
                <a:latin typeface="Century Gothic" panose="020B0502020202020204" pitchFamily="34" charset="0"/>
              </a:rPr>
              <a:t>.</a:t>
            </a:r>
            <a:endParaRPr lang="en-US" b="1" dirty="0">
              <a:solidFill>
                <a:schemeClr val="tx1">
                  <a:lumMod val="85000"/>
                  <a:lumOff val="15000"/>
                </a:schemeClr>
              </a:solidFill>
            </a:endParaRPr>
          </a:p>
          <a:p>
            <a:pPr algn="l" rtl="0"/>
            <a:r>
              <a:rPr lang="en-US" dirty="0">
                <a:solidFill>
                  <a:schemeClr val="accent1">
                    <a:lumMod val="75000"/>
                  </a:schemeClr>
                </a:solidFill>
                <a:latin typeface="Century Gothic" panose="020B0502020202020204" pitchFamily="34" charset="0"/>
              </a:rPr>
              <a:t>B: You are right. </a:t>
            </a:r>
            <a:r>
              <a:rPr lang="en-US" dirty="0" smtClean="0">
                <a:solidFill>
                  <a:schemeClr val="accent1">
                    <a:lumMod val="75000"/>
                  </a:schemeClr>
                </a:solidFill>
                <a:latin typeface="Century Gothic" panose="020B0502020202020204" pitchFamily="34" charset="0"/>
              </a:rPr>
              <a:t>It was enjoyable. </a:t>
            </a:r>
            <a:endParaRPr lang="en-US" dirty="0">
              <a:solidFill>
                <a:schemeClr val="accent1">
                  <a:lumMod val="75000"/>
                </a:schemeClr>
              </a:solidFill>
            </a:endParaRPr>
          </a:p>
        </p:txBody>
      </p:sp>
      <p:sp>
        <p:nvSpPr>
          <p:cNvPr id="15" name="Diamond 14"/>
          <p:cNvSpPr/>
          <p:nvPr/>
        </p:nvSpPr>
        <p:spPr>
          <a:xfrm>
            <a:off x="454888" y="1615021"/>
            <a:ext cx="634911" cy="636992"/>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1</a:t>
            </a:r>
          </a:p>
        </p:txBody>
      </p:sp>
      <p:sp>
        <p:nvSpPr>
          <p:cNvPr id="16" name="Diamond 15"/>
          <p:cNvSpPr/>
          <p:nvPr/>
        </p:nvSpPr>
        <p:spPr>
          <a:xfrm>
            <a:off x="369314" y="4413971"/>
            <a:ext cx="634911" cy="636992"/>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panose="020B0502020202020204" pitchFamily="34" charset="0"/>
              </a:rPr>
              <a:t>2</a:t>
            </a:r>
          </a:p>
        </p:txBody>
      </p:sp>
    </p:spTree>
    <p:extLst>
      <p:ext uri="{BB962C8B-B14F-4D97-AF65-F5344CB8AC3E}">
        <p14:creationId xmlns:p14="http://schemas.microsoft.com/office/powerpoint/2010/main" val="1311862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5</a:t>
            </a:r>
          </a:p>
        </p:txBody>
      </p:sp>
      <p:sp>
        <p:nvSpPr>
          <p:cNvPr id="4"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Tree>
    <p:extLst>
      <p:ext uri="{BB962C8B-B14F-4D97-AF65-F5344CB8AC3E}">
        <p14:creationId xmlns:p14="http://schemas.microsoft.com/office/powerpoint/2010/main" val="4111095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7020" y="1628800"/>
            <a:ext cx="6858000" cy="2387600"/>
          </a:xfrm>
        </p:spPr>
        <p:txBody>
          <a:bodyPr>
            <a:normAutofit/>
          </a:bodyPr>
          <a:lstStyle/>
          <a:p>
            <a:r>
              <a:rPr lang="en-US" dirty="0"/>
              <a:t/>
            </a:r>
            <a:br>
              <a:rPr lang="en-US" dirty="0"/>
            </a:b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891" y="117566"/>
            <a:ext cx="1646183" cy="1268068"/>
          </a:xfrm>
          <a:prstGeom prst="rect">
            <a:avLst/>
          </a:prstGeom>
        </p:spPr>
      </p:pic>
      <p:sp>
        <p:nvSpPr>
          <p:cNvPr id="11" name="Content Placeholder 2"/>
          <p:cNvSpPr txBox="1">
            <a:spLocks/>
          </p:cNvSpPr>
          <p:nvPr/>
        </p:nvSpPr>
        <p:spPr>
          <a:xfrm>
            <a:off x="742573" y="2382028"/>
            <a:ext cx="11066894" cy="4050792"/>
          </a:xfrm>
          <a:prstGeom prst="rect">
            <a:avLst/>
          </a:prstGeom>
        </p:spPr>
        <p:txBody>
          <a:bodyPr vert="horz" lIns="91440" tIns="45720" rIns="91440" bIns="45720" rtlCol="0">
            <a:norm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1"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1"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1"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rtl="0">
              <a:buFont typeface="Arial" panose="020B0604020202020204" pitchFamily="34" charset="0"/>
              <a:buChar char="•"/>
            </a:pPr>
            <a:endParaRPr lang="en-US" sz="3400" dirty="0">
              <a:latin typeface="Century Gothic" panose="020B0502020202020204" pitchFamily="34" charset="0"/>
            </a:endParaRPr>
          </a:p>
          <a:p>
            <a:pPr marL="571500" indent="-571500" algn="l" rtl="0">
              <a:buFont typeface="Arial" panose="020B0604020202020204" pitchFamily="34" charset="0"/>
              <a:buChar char="•"/>
            </a:pPr>
            <a:r>
              <a:rPr lang="en-US" sz="3400" dirty="0" smtClean="0">
                <a:latin typeface="Century Gothic" panose="020B0502020202020204" pitchFamily="34" charset="0"/>
              </a:rPr>
              <a:t>read </a:t>
            </a:r>
            <a:r>
              <a:rPr lang="en-US" sz="3400" dirty="0">
                <a:latin typeface="Century Gothic" panose="020B0502020202020204" pitchFamily="34" charset="0"/>
              </a:rPr>
              <a:t>for specific information.</a:t>
            </a:r>
          </a:p>
          <a:p>
            <a:pPr marL="571500" indent="-571500" algn="l" rtl="0">
              <a:buFont typeface="Arial" panose="020B0604020202020204" pitchFamily="34" charset="0"/>
              <a:buChar char="•"/>
            </a:pPr>
            <a:r>
              <a:rPr lang="en-US" sz="3400" dirty="0">
                <a:latin typeface="Century Gothic" panose="020B0502020202020204" pitchFamily="34" charset="0"/>
              </a:rPr>
              <a:t>use adjectives to describe celebrations.</a:t>
            </a:r>
          </a:p>
          <a:p>
            <a:pPr marL="571500" indent="-571500" algn="l" rtl="0">
              <a:buFont typeface="Arial" panose="020B0604020202020204" pitchFamily="34" charset="0"/>
              <a:buChar char="•"/>
            </a:pPr>
            <a:r>
              <a:rPr lang="en-US" sz="3400" dirty="0">
                <a:latin typeface="Century Gothic" panose="020B0502020202020204" pitchFamily="34" charset="0"/>
              </a:rPr>
              <a:t>use adjectives to discuss likes and dislikes related to celebrations.</a:t>
            </a:r>
          </a:p>
          <a:p>
            <a:pPr marL="571500" indent="-571500" algn="l" rtl="0">
              <a:buFont typeface="Arial" panose="020B0604020202020204" pitchFamily="34" charset="0"/>
              <a:buChar char="•"/>
            </a:pPr>
            <a:r>
              <a:rPr lang="en-US" sz="3400" dirty="0">
                <a:latin typeface="Century Gothic" panose="020B0502020202020204" pitchFamily="34" charset="0"/>
              </a:rPr>
              <a:t>write a short paragraph describing an event celebrated in Bahrain.</a:t>
            </a:r>
          </a:p>
        </p:txBody>
      </p:sp>
      <p:sp>
        <p:nvSpPr>
          <p:cNvPr id="12" name="Rectangle 11"/>
          <p:cNvSpPr/>
          <p:nvPr/>
        </p:nvSpPr>
        <p:spPr>
          <a:xfrm>
            <a:off x="2959303" y="1205290"/>
            <a:ext cx="5694219" cy="769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b="1" dirty="0">
                <a:latin typeface="Century Gothic" panose="020B0502020202020204" pitchFamily="34" charset="0"/>
              </a:rPr>
              <a:t>Objectives</a:t>
            </a:r>
            <a:endParaRPr lang="ar-BH" sz="4400" dirty="0">
              <a:latin typeface="Century Gothic" panose="020B0502020202020204" pitchFamily="34" charset="0"/>
            </a:endParaRPr>
          </a:p>
        </p:txBody>
      </p:sp>
      <p:sp>
        <p:nvSpPr>
          <p:cNvPr id="7" name="TextBox 6"/>
          <p:cNvSpPr txBox="1"/>
          <p:nvPr/>
        </p:nvSpPr>
        <p:spPr>
          <a:xfrm>
            <a:off x="353097" y="2218004"/>
            <a:ext cx="11456370" cy="1200329"/>
          </a:xfrm>
          <a:prstGeom prst="rect">
            <a:avLst/>
          </a:prstGeom>
          <a:noFill/>
        </p:spPr>
        <p:txBody>
          <a:bodyPr wrap="square" rtlCol="1">
            <a:spAutoFit/>
          </a:bodyPr>
          <a:lstStyle/>
          <a:p>
            <a:r>
              <a:rPr lang="en-US" altLang="en-US" sz="3600" b="1" dirty="0">
                <a:latin typeface="Century Gothic" panose="020B0502020202020204" pitchFamily="34" charset="0"/>
              </a:rPr>
              <a:t>At the end of this lesson the student will be able to:</a:t>
            </a:r>
          </a:p>
          <a:p>
            <a:endParaRPr lang="ar-BH" sz="3600" dirty="0"/>
          </a:p>
        </p:txBody>
      </p:sp>
    </p:spTree>
    <p:extLst>
      <p:ext uri="{BB962C8B-B14F-4D97-AF65-F5344CB8AC3E}">
        <p14:creationId xmlns:p14="http://schemas.microsoft.com/office/powerpoint/2010/main" val="2153468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3143" y="245748"/>
            <a:ext cx="10911923" cy="1122871"/>
          </a:xfrm>
          <a:prstGeom prst="rect">
            <a:avLst/>
          </a:prstGeom>
        </p:spPr>
        <p:txBody>
          <a:bodyPr wrap="square">
            <a:spAutoFit/>
          </a:bodyPr>
          <a:lstStyle/>
          <a:p>
            <a:pPr algn="ctr">
              <a:lnSpc>
                <a:spcPct val="107000"/>
              </a:lnSpc>
              <a:spcAft>
                <a:spcPts val="800"/>
              </a:spcAft>
            </a:pPr>
            <a:r>
              <a:rPr lang="en-GB" sz="3200" b="1" dirty="0">
                <a:solidFill>
                  <a:srgbClr val="FF0000"/>
                </a:solidFill>
                <a:latin typeface="Century Gothic" panose="020B0502020202020204" pitchFamily="34" charset="0"/>
              </a:rPr>
              <a:t>Match the greeting cards to the correct occasions / events in the table on the next slide</a:t>
            </a:r>
            <a:endParaRPr lang="en-US" sz="3200" b="1" dirty="0">
              <a:solidFill>
                <a:srgbClr val="FF0000"/>
              </a:solidFill>
              <a:latin typeface="Century Gothic" panose="020B0502020202020204" pitchFamily="34" charset="0"/>
              <a:ea typeface="Calibri" panose="020F0502020204030204" pitchFamily="34" charset="0"/>
              <a:cs typeface="Arial" panose="020B0604020202020204" pitchFamily="34" charset="0"/>
            </a:endParaRPr>
          </a:p>
        </p:txBody>
      </p:sp>
      <p:sp>
        <p:nvSpPr>
          <p:cNvPr id="6"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grpSp>
        <p:nvGrpSpPr>
          <p:cNvPr id="32" name="Group 31"/>
          <p:cNvGrpSpPr/>
          <p:nvPr/>
        </p:nvGrpSpPr>
        <p:grpSpPr>
          <a:xfrm>
            <a:off x="507985" y="1765312"/>
            <a:ext cx="1806437" cy="1806437"/>
            <a:chOff x="493143" y="1921118"/>
            <a:chExt cx="1806437" cy="1806437"/>
          </a:xfrm>
        </p:grpSpPr>
        <p:pic>
          <p:nvPicPr>
            <p:cNvPr id="4" name="Picture 3" descr="Happy &lt;strong&gt;Birthday&lt;/strong&gt; &lt;strong&gt;Card&lt;/strong&gt; &lt;strong&gt;Template&lt;/strong&gt; | 123Freevecto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143" y="1921118"/>
              <a:ext cx="1806437" cy="1806437"/>
            </a:xfrm>
            <a:prstGeom prst="rect">
              <a:avLst/>
            </a:prstGeom>
          </p:spPr>
        </p:pic>
        <p:sp>
          <p:nvSpPr>
            <p:cNvPr id="5" name="TextBox 4"/>
            <p:cNvSpPr txBox="1"/>
            <p:nvPr/>
          </p:nvSpPr>
          <p:spPr>
            <a:xfrm>
              <a:off x="1000983" y="2527296"/>
              <a:ext cx="890447" cy="646331"/>
            </a:xfrm>
            <a:prstGeom prst="rect">
              <a:avLst/>
            </a:prstGeom>
            <a:noFill/>
          </p:spPr>
          <p:txBody>
            <a:bodyPr wrap="square" rtlCol="0">
              <a:spAutoFit/>
            </a:bodyPr>
            <a:lstStyle/>
            <a:p>
              <a:pPr algn="ctr"/>
              <a:r>
                <a:rPr lang="en-US" b="1" dirty="0">
                  <a:latin typeface="Bahnschrift Condensed" panose="020B0502040204020203" pitchFamily="34" charset="0"/>
                </a:rPr>
                <a:t>Happy   </a:t>
              </a:r>
            </a:p>
            <a:p>
              <a:pPr algn="ctr"/>
              <a:r>
                <a:rPr lang="en-US" b="1" dirty="0">
                  <a:latin typeface="Bahnschrift Condensed" panose="020B0502040204020203" pitchFamily="34" charset="0"/>
                </a:rPr>
                <a:t>17th</a:t>
              </a:r>
            </a:p>
          </p:txBody>
        </p:sp>
      </p:grpSp>
      <p:grpSp>
        <p:nvGrpSpPr>
          <p:cNvPr id="15" name="Group 14"/>
          <p:cNvGrpSpPr/>
          <p:nvPr/>
        </p:nvGrpSpPr>
        <p:grpSpPr>
          <a:xfrm>
            <a:off x="2433451" y="1409829"/>
            <a:ext cx="2287793" cy="2130915"/>
            <a:chOff x="2484622" y="1515903"/>
            <a:chExt cx="2287793" cy="2130915"/>
          </a:xfrm>
        </p:grpSpPr>
        <p:sp>
          <p:nvSpPr>
            <p:cNvPr id="12" name="Oval 11"/>
            <p:cNvSpPr/>
            <p:nvPr/>
          </p:nvSpPr>
          <p:spPr>
            <a:xfrm>
              <a:off x="2484622" y="1912656"/>
              <a:ext cx="2287793" cy="1734162"/>
            </a:xfrm>
            <a:prstGeom prst="ellipse">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F2C09"/>
                  </a:solidFill>
                  <a:latin typeface="Bahnschrift Condensed" panose="020B0502040204020203" pitchFamily="34" charset="0"/>
                </a:rPr>
                <a:t>Congratulations </a:t>
              </a:r>
            </a:p>
            <a:p>
              <a:pPr algn="ctr"/>
              <a:r>
                <a:rPr lang="en-US" dirty="0">
                  <a:solidFill>
                    <a:srgbClr val="5F2C09"/>
                  </a:solidFill>
                  <a:latin typeface="Bahnschrift Condensed" panose="020B0502040204020203" pitchFamily="34" charset="0"/>
                </a:rPr>
                <a:t>O</a:t>
              </a:r>
              <a:r>
                <a:rPr lang="en-US" dirty="0" smtClean="0">
                  <a:solidFill>
                    <a:srgbClr val="5F2C09"/>
                  </a:solidFill>
                  <a:latin typeface="Bahnschrift Condensed" panose="020B0502040204020203" pitchFamily="34" charset="0"/>
                </a:rPr>
                <a:t>n </a:t>
              </a:r>
              <a:r>
                <a:rPr lang="en-US" dirty="0">
                  <a:solidFill>
                    <a:srgbClr val="5F2C09"/>
                  </a:solidFill>
                  <a:latin typeface="Bahnschrift Condensed" panose="020B0502040204020203" pitchFamily="34" charset="0"/>
                </a:rPr>
                <a:t>the birth of your daughter  </a:t>
              </a:r>
              <a:endParaRPr lang="en-US" dirty="0">
                <a:latin typeface="Bahnschrift Condensed" panose="020B0502040204020203" pitchFamily="34" charset="0"/>
              </a:endParaRPr>
            </a:p>
          </p:txBody>
        </p:sp>
        <p:pic>
          <p:nvPicPr>
            <p:cNvPr id="7" name="Picture 6" descr="Free vector graphic: &lt;strong&gt;Baby&lt;/strong&gt;, &lt;strong&gt;Born&lt;/strong&gt;, Cot, Gift, Present - Fre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4138" y="1515903"/>
              <a:ext cx="817198" cy="611664"/>
            </a:xfrm>
            <a:prstGeom prst="rect">
              <a:avLst/>
            </a:prstGeom>
          </p:spPr>
        </p:pic>
      </p:grpSp>
      <p:pic>
        <p:nvPicPr>
          <p:cNvPr id="14" name="Picture 13" descr="Writing My Life Away © : &lt;strong&gt;Get&lt;/strong&gt; &lt;strong&gt;Well&lt;/strong&gt; &lt;strong&gt;Soon&lt;/strong&g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6276" y="1765312"/>
            <a:ext cx="1923116" cy="1673115"/>
          </a:xfrm>
          <a:prstGeom prst="rect">
            <a:avLst/>
          </a:prstGeom>
        </p:spPr>
      </p:pic>
      <p:grpSp>
        <p:nvGrpSpPr>
          <p:cNvPr id="8" name="Group 7"/>
          <p:cNvGrpSpPr/>
          <p:nvPr/>
        </p:nvGrpSpPr>
        <p:grpSpPr>
          <a:xfrm>
            <a:off x="9777988" y="3549637"/>
            <a:ext cx="2058353" cy="2480521"/>
            <a:chOff x="7584874" y="1498147"/>
            <a:chExt cx="2044727" cy="2009313"/>
          </a:xfrm>
        </p:grpSpPr>
        <p:sp>
          <p:nvSpPr>
            <p:cNvPr id="17" name="TextBox 16"/>
            <p:cNvSpPr txBox="1"/>
            <p:nvPr/>
          </p:nvSpPr>
          <p:spPr>
            <a:xfrm>
              <a:off x="8052861" y="2430242"/>
              <a:ext cx="1108755" cy="1077218"/>
            </a:xfrm>
            <a:prstGeom prst="rect">
              <a:avLst/>
            </a:prstGeom>
            <a:solidFill>
              <a:srgbClr val="FF9999"/>
            </a:solidFill>
          </p:spPr>
          <p:txBody>
            <a:bodyPr wrap="square" rtlCol="0">
              <a:spAutoFit/>
            </a:bodyPr>
            <a:lstStyle/>
            <a:p>
              <a:pPr algn="ctr"/>
              <a:r>
                <a:rPr lang="en-US" sz="1600" b="1" dirty="0">
                  <a:latin typeface="Andalus" panose="02020603050405020304" pitchFamily="18" charset="-78"/>
                  <a:cs typeface="Andalus" panose="02020603050405020304" pitchFamily="18" charset="-78"/>
                </a:rPr>
                <a:t>Many Happy </a:t>
              </a:r>
            </a:p>
            <a:p>
              <a:pPr algn="ctr"/>
              <a:r>
                <a:rPr lang="en-US" sz="1600" b="1" dirty="0">
                  <a:latin typeface="Andalus" panose="02020603050405020304" pitchFamily="18" charset="-78"/>
                  <a:cs typeface="Andalus" panose="02020603050405020304" pitchFamily="18" charset="-78"/>
                </a:rPr>
                <a:t>Returns of the Day</a:t>
              </a:r>
            </a:p>
          </p:txBody>
        </p:sp>
        <p:pic>
          <p:nvPicPr>
            <p:cNvPr id="2" name="Picture 1" descr="Floral design wedding invitation | Royalty fre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4874" y="1498147"/>
              <a:ext cx="2044727" cy="1381193"/>
            </a:xfrm>
            <a:prstGeom prst="rect">
              <a:avLst/>
            </a:prstGeom>
          </p:spPr>
        </p:pic>
      </p:grpSp>
      <p:pic>
        <p:nvPicPr>
          <p:cNvPr id="9" name="Picture 8" descr="Today in History: &lt;strong&gt;Happy&lt;/strong&gt; &lt;strong&gt;Anniversary&lt;/strong&gt;, Mom and Dad! | The ..."/>
          <p:cNvPicPr>
            <a:picLocks noChangeAspect="1"/>
          </p:cNvPicPr>
          <p:nvPr/>
        </p:nvPicPr>
        <p:blipFill rotWithShape="1">
          <a:blip r:embed="rId6">
            <a:extLst>
              <a:ext uri="{28A0092B-C50C-407E-A947-70E740481C1C}">
                <a14:useLocalDpi xmlns:a14="http://schemas.microsoft.com/office/drawing/2010/main" val="0"/>
              </a:ext>
            </a:extLst>
          </a:blip>
          <a:srcRect t="25130" b="25380"/>
          <a:stretch/>
        </p:blipFill>
        <p:spPr>
          <a:xfrm>
            <a:off x="507985" y="4234828"/>
            <a:ext cx="2587264" cy="1671225"/>
          </a:xfrm>
          <a:prstGeom prst="rect">
            <a:avLst/>
          </a:prstGeom>
        </p:spPr>
      </p:pic>
      <p:sp>
        <p:nvSpPr>
          <p:cNvPr id="10" name="Rounded Rectangle 9"/>
          <p:cNvSpPr/>
          <p:nvPr/>
        </p:nvSpPr>
        <p:spPr>
          <a:xfrm>
            <a:off x="5427053" y="4115043"/>
            <a:ext cx="1487989" cy="1882298"/>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lackadder ITC" panose="04020505051007020D02" pitchFamily="82" charset="0"/>
              </a:rPr>
              <a:t>Best Wishes for the new year </a:t>
            </a:r>
          </a:p>
        </p:txBody>
      </p:sp>
      <p:sp>
        <p:nvSpPr>
          <p:cNvPr id="16" name="Oval 15"/>
          <p:cNvSpPr/>
          <p:nvPr/>
        </p:nvSpPr>
        <p:spPr>
          <a:xfrm>
            <a:off x="4859627" y="1766856"/>
            <a:ext cx="2308100" cy="1734162"/>
          </a:xfrm>
          <a:prstGeom prst="ellipse">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F2C09"/>
                </a:solidFill>
                <a:latin typeface="Bahnschrift Condensed" panose="020B0502040204020203" pitchFamily="34" charset="0"/>
              </a:rPr>
              <a:t>Congratulations</a:t>
            </a:r>
          </a:p>
          <a:p>
            <a:pPr algn="ctr"/>
            <a:r>
              <a:rPr lang="en-US" dirty="0">
                <a:solidFill>
                  <a:srgbClr val="5F2C09"/>
                </a:solidFill>
                <a:latin typeface="Bahnschrift Condensed" panose="020B0502040204020203" pitchFamily="34" charset="0"/>
              </a:rPr>
              <a:t>All the best for the future </a:t>
            </a:r>
            <a:endParaRPr lang="en-US" dirty="0">
              <a:latin typeface="Bahnschrift Condensed" panose="020B0502040204020203" pitchFamily="34" charset="0"/>
            </a:endParaRPr>
          </a:p>
        </p:txBody>
      </p:sp>
      <p:sp>
        <p:nvSpPr>
          <p:cNvPr id="19" name="Rounded Rectangle 18"/>
          <p:cNvSpPr/>
          <p:nvPr/>
        </p:nvSpPr>
        <p:spPr>
          <a:xfrm>
            <a:off x="9589444" y="1806582"/>
            <a:ext cx="2164162" cy="1595413"/>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rush Script MT" panose="03060802040406070304" pitchFamily="66" charset="0"/>
              </a:rPr>
              <a:t>Best Wishes</a:t>
            </a:r>
          </a:p>
          <a:p>
            <a:pPr algn="ctr"/>
            <a:r>
              <a:rPr lang="en-US" sz="2800" b="1" dirty="0">
                <a:latin typeface="Brush Script MT" panose="03060802040406070304" pitchFamily="66" charset="0"/>
              </a:rPr>
              <a:t>For your future together </a:t>
            </a:r>
          </a:p>
        </p:txBody>
      </p:sp>
      <p:sp>
        <p:nvSpPr>
          <p:cNvPr id="20" name="Rounded Rectangle 19"/>
          <p:cNvSpPr/>
          <p:nvPr/>
        </p:nvSpPr>
        <p:spPr>
          <a:xfrm>
            <a:off x="3567466" y="4142566"/>
            <a:ext cx="1515151" cy="1854116"/>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rush Script MT" panose="03060802040406070304" pitchFamily="66" charset="0"/>
              </a:rPr>
              <a:t>Well done! </a:t>
            </a:r>
          </a:p>
        </p:txBody>
      </p:sp>
      <p:sp>
        <p:nvSpPr>
          <p:cNvPr id="21" name="Rounded Rectangle 20"/>
          <p:cNvSpPr/>
          <p:nvPr/>
        </p:nvSpPr>
        <p:spPr>
          <a:xfrm>
            <a:off x="7411561" y="4192545"/>
            <a:ext cx="2164162" cy="1713508"/>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Bodoni MT Condensed" panose="02070606080606020203" pitchFamily="18" charset="0"/>
              </a:rPr>
              <a:t>Best Wishes</a:t>
            </a:r>
          </a:p>
          <a:p>
            <a:pPr algn="ctr"/>
            <a:r>
              <a:rPr lang="en-US" sz="2800" b="1" dirty="0">
                <a:latin typeface="Bodoni MT Condensed" panose="02070606080606020203" pitchFamily="18" charset="0"/>
              </a:rPr>
              <a:t>For a speed recovery </a:t>
            </a:r>
          </a:p>
        </p:txBody>
      </p:sp>
      <p:sp>
        <p:nvSpPr>
          <p:cNvPr id="11" name="TextBox 10"/>
          <p:cNvSpPr txBox="1"/>
          <p:nvPr/>
        </p:nvSpPr>
        <p:spPr>
          <a:xfrm>
            <a:off x="3342674" y="3484074"/>
            <a:ext cx="517784"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2</a:t>
            </a:r>
          </a:p>
        </p:txBody>
      </p:sp>
      <p:sp>
        <p:nvSpPr>
          <p:cNvPr id="22" name="TextBox 21"/>
          <p:cNvSpPr txBox="1"/>
          <p:nvPr/>
        </p:nvSpPr>
        <p:spPr>
          <a:xfrm>
            <a:off x="1186399" y="3494373"/>
            <a:ext cx="517784"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1</a:t>
            </a:r>
          </a:p>
        </p:txBody>
      </p:sp>
      <p:sp>
        <p:nvSpPr>
          <p:cNvPr id="23" name="TextBox 22"/>
          <p:cNvSpPr txBox="1"/>
          <p:nvPr/>
        </p:nvSpPr>
        <p:spPr>
          <a:xfrm>
            <a:off x="5754785" y="3484074"/>
            <a:ext cx="517784"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3</a:t>
            </a:r>
          </a:p>
        </p:txBody>
      </p:sp>
      <p:sp>
        <p:nvSpPr>
          <p:cNvPr id="24" name="TextBox 23"/>
          <p:cNvSpPr txBox="1"/>
          <p:nvPr/>
        </p:nvSpPr>
        <p:spPr>
          <a:xfrm>
            <a:off x="8018942" y="3484074"/>
            <a:ext cx="517784"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4</a:t>
            </a:r>
          </a:p>
        </p:txBody>
      </p:sp>
      <p:sp>
        <p:nvSpPr>
          <p:cNvPr id="25" name="TextBox 24"/>
          <p:cNvSpPr txBox="1"/>
          <p:nvPr/>
        </p:nvSpPr>
        <p:spPr>
          <a:xfrm>
            <a:off x="10412633" y="3484074"/>
            <a:ext cx="517784"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5</a:t>
            </a:r>
          </a:p>
        </p:txBody>
      </p:sp>
      <p:sp>
        <p:nvSpPr>
          <p:cNvPr id="26" name="TextBox 25"/>
          <p:cNvSpPr txBox="1"/>
          <p:nvPr/>
        </p:nvSpPr>
        <p:spPr>
          <a:xfrm>
            <a:off x="1549655" y="5906053"/>
            <a:ext cx="517784"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6</a:t>
            </a:r>
          </a:p>
        </p:txBody>
      </p:sp>
      <p:sp>
        <p:nvSpPr>
          <p:cNvPr id="27" name="TextBox 26"/>
          <p:cNvSpPr txBox="1"/>
          <p:nvPr/>
        </p:nvSpPr>
        <p:spPr>
          <a:xfrm>
            <a:off x="4066149" y="5942675"/>
            <a:ext cx="517784"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7</a:t>
            </a:r>
          </a:p>
        </p:txBody>
      </p:sp>
      <p:sp>
        <p:nvSpPr>
          <p:cNvPr id="28" name="TextBox 27"/>
          <p:cNvSpPr txBox="1"/>
          <p:nvPr/>
        </p:nvSpPr>
        <p:spPr>
          <a:xfrm>
            <a:off x="5912155" y="5942675"/>
            <a:ext cx="517784"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8</a:t>
            </a:r>
          </a:p>
        </p:txBody>
      </p:sp>
      <p:sp>
        <p:nvSpPr>
          <p:cNvPr id="30" name="TextBox 29"/>
          <p:cNvSpPr txBox="1"/>
          <p:nvPr/>
        </p:nvSpPr>
        <p:spPr>
          <a:xfrm>
            <a:off x="8234750" y="5856625"/>
            <a:ext cx="517784"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9</a:t>
            </a:r>
          </a:p>
        </p:txBody>
      </p:sp>
      <p:sp>
        <p:nvSpPr>
          <p:cNvPr id="31" name="TextBox 30"/>
          <p:cNvSpPr txBox="1"/>
          <p:nvPr/>
        </p:nvSpPr>
        <p:spPr>
          <a:xfrm>
            <a:off x="10406810" y="5924563"/>
            <a:ext cx="800708" cy="523220"/>
          </a:xfrm>
          <a:prstGeom prst="rect">
            <a:avLst/>
          </a:prstGeom>
          <a:noFill/>
        </p:spPr>
        <p:txBody>
          <a:bodyPr wrap="square" rtlCol="0">
            <a:spAutoFit/>
          </a:bodyPr>
          <a:lstStyle/>
          <a:p>
            <a:pPr algn="ctr"/>
            <a:r>
              <a:rPr lang="en-US" sz="2800" b="1" dirty="0">
                <a:solidFill>
                  <a:srgbClr val="FF0000"/>
                </a:solidFill>
                <a:latin typeface="Century Gothic" panose="020B0502020202090204" pitchFamily="34" charset="0"/>
              </a:rPr>
              <a:t>10</a:t>
            </a:r>
          </a:p>
        </p:txBody>
      </p:sp>
    </p:spTree>
    <p:extLst>
      <p:ext uri="{BB962C8B-B14F-4D97-AF65-F5344CB8AC3E}">
        <p14:creationId xmlns:p14="http://schemas.microsoft.com/office/powerpoint/2010/main" val="3056692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graphicFrame>
        <p:nvGraphicFramePr>
          <p:cNvPr id="11" name="Table 10"/>
          <p:cNvGraphicFramePr>
            <a:graphicFrameLocks noGrp="1"/>
          </p:cNvGraphicFramePr>
          <p:nvPr>
            <p:extLst>
              <p:ext uri="{D42A27DB-BD31-4B8C-83A1-F6EECF244321}">
                <p14:modId xmlns:p14="http://schemas.microsoft.com/office/powerpoint/2010/main" val="3529465165"/>
              </p:ext>
            </p:extLst>
          </p:nvPr>
        </p:nvGraphicFramePr>
        <p:xfrm>
          <a:off x="2150753" y="1824071"/>
          <a:ext cx="8128000" cy="3688080"/>
        </p:xfrm>
        <a:graphic>
          <a:graphicData uri="http://schemas.openxmlformats.org/drawingml/2006/table">
            <a:tbl>
              <a:tblPr firstRow="1" bandRow="1">
                <a:tableStyleId>{5C22544A-7EE6-4342-B048-85BDC9FD1C3A}</a:tableStyleId>
              </a:tblPr>
              <a:tblGrid>
                <a:gridCol w="4440052">
                  <a:extLst>
                    <a:ext uri="{9D8B030D-6E8A-4147-A177-3AD203B41FA5}">
                      <a16:colId xmlns:a16="http://schemas.microsoft.com/office/drawing/2014/main" xmlns="" val="3680796514"/>
                    </a:ext>
                  </a:extLst>
                </a:gridCol>
                <a:gridCol w="3687948">
                  <a:extLst>
                    <a:ext uri="{9D8B030D-6E8A-4147-A177-3AD203B41FA5}">
                      <a16:colId xmlns:a16="http://schemas.microsoft.com/office/drawing/2014/main" xmlns="" val="2809756946"/>
                    </a:ext>
                  </a:extLst>
                </a:gridCol>
              </a:tblGrid>
              <a:tr h="370840">
                <a:tc>
                  <a:txBody>
                    <a:bodyPr/>
                    <a:lstStyle/>
                    <a:p>
                      <a:pPr algn="ctr"/>
                      <a:r>
                        <a:rPr lang="en-US" sz="2600" b="1" dirty="0">
                          <a:latin typeface="Century Gothic" panose="020B0502020202090204" pitchFamily="34" charset="0"/>
                        </a:rPr>
                        <a:t>Occasion </a:t>
                      </a:r>
                      <a:r>
                        <a:rPr lang="en-US" sz="2600" b="1" baseline="0" dirty="0">
                          <a:latin typeface="Century Gothic" panose="020B0502020202090204" pitchFamily="34" charset="0"/>
                        </a:rPr>
                        <a:t>/ Event </a:t>
                      </a:r>
                      <a:endParaRPr lang="en-US" sz="2600" b="1" dirty="0">
                        <a:latin typeface="Century Gothic" panose="020B0502020202090204" pitchFamily="34" charset="0"/>
                      </a:endParaRPr>
                    </a:p>
                  </a:txBody>
                  <a:tcPr/>
                </a:tc>
                <a:tc>
                  <a:txBody>
                    <a:bodyPr/>
                    <a:lstStyle/>
                    <a:p>
                      <a:pPr algn="ctr"/>
                      <a:r>
                        <a:rPr lang="en-US" sz="2600" b="1" dirty="0">
                          <a:latin typeface="Century Gothic" panose="020B0502020202090204" pitchFamily="34" charset="0"/>
                        </a:rPr>
                        <a:t>Answer</a:t>
                      </a:r>
                      <a:r>
                        <a:rPr lang="en-US" sz="2600" b="1" baseline="0" dirty="0">
                          <a:latin typeface="Century Gothic" panose="020B0502020202090204" pitchFamily="34" charset="0"/>
                        </a:rPr>
                        <a:t> </a:t>
                      </a:r>
                      <a:endParaRPr lang="en-US" sz="2600" b="1" dirty="0">
                        <a:latin typeface="Century Gothic" panose="020B0502020202090204" pitchFamily="34" charset="0"/>
                      </a:endParaRPr>
                    </a:p>
                  </a:txBody>
                  <a:tcPr/>
                </a:tc>
                <a:extLst>
                  <a:ext uri="{0D108BD9-81ED-4DB2-BD59-A6C34878D82A}">
                    <a16:rowId xmlns:a16="http://schemas.microsoft.com/office/drawing/2014/main" xmlns="" val="2958476752"/>
                  </a:ext>
                </a:extLst>
              </a:tr>
              <a:tr h="370840">
                <a:tc>
                  <a:txBody>
                    <a:bodyPr/>
                    <a:lstStyle/>
                    <a:p>
                      <a:pPr algn="ctr"/>
                      <a:r>
                        <a:rPr lang="en-US" sz="2400" b="1" dirty="0">
                          <a:latin typeface="Century Gothic" panose="020B0502020202090204" pitchFamily="34" charset="0"/>
                        </a:rPr>
                        <a:t>Graduation </a:t>
                      </a:r>
                    </a:p>
                  </a:txBody>
                  <a:tcPr/>
                </a:tc>
                <a:tc>
                  <a:txBody>
                    <a:bodyPr/>
                    <a:lstStyle/>
                    <a:p>
                      <a:pPr algn="ctr"/>
                      <a:r>
                        <a:rPr lang="en-US" sz="2400" b="1" dirty="0">
                          <a:solidFill>
                            <a:srgbClr val="FF0000"/>
                          </a:solidFill>
                          <a:latin typeface="Century Gothic" panose="020B0502020202090204" pitchFamily="34" charset="0"/>
                        </a:rPr>
                        <a:t>3,</a:t>
                      </a:r>
                      <a:r>
                        <a:rPr lang="en-US" sz="2400" b="1" baseline="0" dirty="0">
                          <a:solidFill>
                            <a:srgbClr val="FF0000"/>
                          </a:solidFill>
                          <a:latin typeface="Century Gothic" panose="020B0502020202090204" pitchFamily="34" charset="0"/>
                        </a:rPr>
                        <a:t> 7</a:t>
                      </a:r>
                      <a:endParaRPr lang="en-US" sz="2400" b="1" dirty="0">
                        <a:solidFill>
                          <a:srgbClr val="FF0000"/>
                        </a:solidFill>
                        <a:latin typeface="Century Gothic" panose="020B0502020202090204" pitchFamily="34" charset="0"/>
                      </a:endParaRPr>
                    </a:p>
                  </a:txBody>
                  <a:tcPr/>
                </a:tc>
                <a:extLst>
                  <a:ext uri="{0D108BD9-81ED-4DB2-BD59-A6C34878D82A}">
                    <a16:rowId xmlns:a16="http://schemas.microsoft.com/office/drawing/2014/main" xmlns="" val="63625151"/>
                  </a:ext>
                </a:extLst>
              </a:tr>
              <a:tr h="370840">
                <a:tc>
                  <a:txBody>
                    <a:bodyPr/>
                    <a:lstStyle/>
                    <a:p>
                      <a:pPr algn="ctr"/>
                      <a:r>
                        <a:rPr lang="en-US" sz="2400" b="1" dirty="0">
                          <a:latin typeface="Century Gothic" panose="020B0502020202090204" pitchFamily="34" charset="0"/>
                        </a:rPr>
                        <a:t>New</a:t>
                      </a:r>
                      <a:r>
                        <a:rPr lang="en-US" sz="2400" b="1" baseline="0" dirty="0">
                          <a:latin typeface="Century Gothic" panose="020B0502020202090204" pitchFamily="34" charset="0"/>
                        </a:rPr>
                        <a:t> Year </a:t>
                      </a:r>
                      <a:endParaRPr lang="en-US" sz="2400" b="1" dirty="0">
                        <a:latin typeface="Century Gothic" panose="020B0502020202090204" pitchFamily="34" charset="0"/>
                      </a:endParaRPr>
                    </a:p>
                  </a:txBody>
                  <a:tcPr/>
                </a:tc>
                <a:tc>
                  <a:txBody>
                    <a:bodyPr/>
                    <a:lstStyle/>
                    <a:p>
                      <a:pPr algn="ctr"/>
                      <a:r>
                        <a:rPr lang="en-US" sz="2400" b="1" dirty="0">
                          <a:solidFill>
                            <a:srgbClr val="FF0000"/>
                          </a:solidFill>
                          <a:latin typeface="Century Gothic" panose="020B0502020202090204" pitchFamily="34" charset="0"/>
                        </a:rPr>
                        <a:t>8</a:t>
                      </a:r>
                    </a:p>
                  </a:txBody>
                  <a:tcPr/>
                </a:tc>
                <a:extLst>
                  <a:ext uri="{0D108BD9-81ED-4DB2-BD59-A6C34878D82A}">
                    <a16:rowId xmlns:a16="http://schemas.microsoft.com/office/drawing/2014/main" xmlns="" val="3592026554"/>
                  </a:ext>
                </a:extLst>
              </a:tr>
              <a:tr h="370840">
                <a:tc>
                  <a:txBody>
                    <a:bodyPr/>
                    <a:lstStyle/>
                    <a:p>
                      <a:pPr algn="ctr"/>
                      <a:r>
                        <a:rPr lang="en-US" sz="2400" b="1" dirty="0">
                          <a:latin typeface="Century Gothic" panose="020B0502020202090204" pitchFamily="34" charset="0"/>
                        </a:rPr>
                        <a:t>Accident</a:t>
                      </a:r>
                      <a:r>
                        <a:rPr lang="en-US" sz="2400" b="1" baseline="0" dirty="0">
                          <a:latin typeface="Century Gothic" panose="020B0502020202090204" pitchFamily="34" charset="0"/>
                        </a:rPr>
                        <a:t> </a:t>
                      </a:r>
                      <a:endParaRPr lang="en-US" sz="2400" b="1" dirty="0">
                        <a:latin typeface="Century Gothic" panose="020B0502020202090204" pitchFamily="34" charset="0"/>
                      </a:endParaRPr>
                    </a:p>
                  </a:txBody>
                  <a:tcPr/>
                </a:tc>
                <a:tc>
                  <a:txBody>
                    <a:bodyPr/>
                    <a:lstStyle/>
                    <a:p>
                      <a:pPr algn="ctr"/>
                      <a:r>
                        <a:rPr lang="en-US" sz="2400" b="1" dirty="0">
                          <a:solidFill>
                            <a:srgbClr val="FF0000"/>
                          </a:solidFill>
                          <a:latin typeface="Century Gothic" panose="020B0502020202090204" pitchFamily="34" charset="0"/>
                        </a:rPr>
                        <a:t>4, 9</a:t>
                      </a:r>
                    </a:p>
                  </a:txBody>
                  <a:tcPr/>
                </a:tc>
                <a:extLst>
                  <a:ext uri="{0D108BD9-81ED-4DB2-BD59-A6C34878D82A}">
                    <a16:rowId xmlns:a16="http://schemas.microsoft.com/office/drawing/2014/main" xmlns="" val="227663411"/>
                  </a:ext>
                </a:extLst>
              </a:tr>
              <a:tr h="370840">
                <a:tc>
                  <a:txBody>
                    <a:bodyPr/>
                    <a:lstStyle/>
                    <a:p>
                      <a:pPr algn="ctr"/>
                      <a:r>
                        <a:rPr lang="en-US" sz="2400" b="1" dirty="0">
                          <a:latin typeface="Century Gothic" panose="020B0502020202090204" pitchFamily="34" charset="0"/>
                        </a:rPr>
                        <a:t>Birthday</a:t>
                      </a:r>
                    </a:p>
                  </a:txBody>
                  <a:tcPr/>
                </a:tc>
                <a:tc>
                  <a:txBody>
                    <a:bodyPr/>
                    <a:lstStyle/>
                    <a:p>
                      <a:pPr algn="ctr"/>
                      <a:r>
                        <a:rPr lang="en-US" sz="2400" b="1" dirty="0">
                          <a:solidFill>
                            <a:srgbClr val="FF0000"/>
                          </a:solidFill>
                          <a:latin typeface="Century Gothic" panose="020B0502020202090204" pitchFamily="34" charset="0"/>
                        </a:rPr>
                        <a:t>1, 10</a:t>
                      </a:r>
                    </a:p>
                  </a:txBody>
                  <a:tcPr/>
                </a:tc>
                <a:extLst>
                  <a:ext uri="{0D108BD9-81ED-4DB2-BD59-A6C34878D82A}">
                    <a16:rowId xmlns:a16="http://schemas.microsoft.com/office/drawing/2014/main" xmlns="" val="3986635945"/>
                  </a:ext>
                </a:extLst>
              </a:tr>
              <a:tr h="370840">
                <a:tc>
                  <a:txBody>
                    <a:bodyPr/>
                    <a:lstStyle/>
                    <a:p>
                      <a:pPr algn="ctr"/>
                      <a:r>
                        <a:rPr lang="en-US" sz="2400" b="1" dirty="0">
                          <a:latin typeface="Century Gothic" panose="020B0502020202090204" pitchFamily="34" charset="0"/>
                        </a:rPr>
                        <a:t>Wedding</a:t>
                      </a:r>
                      <a:r>
                        <a:rPr lang="en-US" sz="2400" b="1" baseline="0" dirty="0">
                          <a:latin typeface="Century Gothic" panose="020B0502020202090204" pitchFamily="34" charset="0"/>
                        </a:rPr>
                        <a:t> </a:t>
                      </a:r>
                      <a:endParaRPr lang="en-US" sz="2400" b="1" dirty="0">
                        <a:latin typeface="Century Gothic" panose="020B0502020202090204" pitchFamily="34" charset="0"/>
                      </a:endParaRPr>
                    </a:p>
                  </a:txBody>
                  <a:tcPr/>
                </a:tc>
                <a:tc>
                  <a:txBody>
                    <a:bodyPr/>
                    <a:lstStyle/>
                    <a:p>
                      <a:pPr algn="ctr"/>
                      <a:r>
                        <a:rPr lang="en-US" sz="2400" b="1" dirty="0">
                          <a:solidFill>
                            <a:srgbClr val="FF0000"/>
                          </a:solidFill>
                          <a:latin typeface="Century Gothic" panose="020B0502020202090204" pitchFamily="34" charset="0"/>
                        </a:rPr>
                        <a:t>5</a:t>
                      </a:r>
                    </a:p>
                  </a:txBody>
                  <a:tcPr/>
                </a:tc>
                <a:extLst>
                  <a:ext uri="{0D108BD9-81ED-4DB2-BD59-A6C34878D82A}">
                    <a16:rowId xmlns:a16="http://schemas.microsoft.com/office/drawing/2014/main" xmlns="" val="3251826174"/>
                  </a:ext>
                </a:extLst>
              </a:tr>
              <a:tr h="370840">
                <a:tc>
                  <a:txBody>
                    <a:bodyPr/>
                    <a:lstStyle/>
                    <a:p>
                      <a:pPr algn="ctr"/>
                      <a:r>
                        <a:rPr lang="en-US" sz="2400" b="1" dirty="0">
                          <a:latin typeface="Century Gothic" panose="020B0502020202090204" pitchFamily="34" charset="0"/>
                        </a:rPr>
                        <a:t>Newborn</a:t>
                      </a:r>
                      <a:r>
                        <a:rPr lang="en-US" sz="2400" b="1" baseline="0" dirty="0">
                          <a:latin typeface="Century Gothic" panose="020B0502020202090204" pitchFamily="34" charset="0"/>
                        </a:rPr>
                        <a:t> Baby </a:t>
                      </a:r>
                      <a:endParaRPr lang="en-US" sz="2400" b="1" dirty="0">
                        <a:latin typeface="Century Gothic" panose="020B0502020202090204" pitchFamily="34" charset="0"/>
                      </a:endParaRPr>
                    </a:p>
                  </a:txBody>
                  <a:tcPr/>
                </a:tc>
                <a:tc>
                  <a:txBody>
                    <a:bodyPr/>
                    <a:lstStyle/>
                    <a:p>
                      <a:pPr algn="ctr"/>
                      <a:r>
                        <a:rPr lang="en-US" sz="2400" b="1" dirty="0">
                          <a:solidFill>
                            <a:srgbClr val="FF0000"/>
                          </a:solidFill>
                          <a:latin typeface="Century Gothic" panose="020B0502020202090204" pitchFamily="34" charset="0"/>
                        </a:rPr>
                        <a:t>2</a:t>
                      </a:r>
                    </a:p>
                  </a:txBody>
                  <a:tcPr/>
                </a:tc>
                <a:extLst>
                  <a:ext uri="{0D108BD9-81ED-4DB2-BD59-A6C34878D82A}">
                    <a16:rowId xmlns:a16="http://schemas.microsoft.com/office/drawing/2014/main" xmlns="" val="3536219394"/>
                  </a:ext>
                </a:extLst>
              </a:tr>
              <a:tr h="370840">
                <a:tc>
                  <a:txBody>
                    <a:bodyPr/>
                    <a:lstStyle/>
                    <a:p>
                      <a:pPr algn="ctr"/>
                      <a:r>
                        <a:rPr lang="en-US" sz="2400" b="1" dirty="0">
                          <a:latin typeface="Century Gothic" panose="020B0502020202090204" pitchFamily="34" charset="0"/>
                        </a:rPr>
                        <a:t>Anniversary</a:t>
                      </a:r>
                      <a:r>
                        <a:rPr lang="en-US" sz="2400" b="1" baseline="0" dirty="0">
                          <a:latin typeface="Century Gothic" panose="020B0502020202090204" pitchFamily="34" charset="0"/>
                        </a:rPr>
                        <a:t> </a:t>
                      </a:r>
                      <a:endParaRPr lang="en-US" sz="2400" b="1" dirty="0">
                        <a:latin typeface="Century Gothic" panose="020B0502020202090204" pitchFamily="34" charset="0"/>
                      </a:endParaRPr>
                    </a:p>
                  </a:txBody>
                  <a:tcPr/>
                </a:tc>
                <a:tc>
                  <a:txBody>
                    <a:bodyPr/>
                    <a:lstStyle/>
                    <a:p>
                      <a:pPr algn="ctr"/>
                      <a:r>
                        <a:rPr lang="en-US" sz="2400" b="1" dirty="0">
                          <a:solidFill>
                            <a:srgbClr val="FF0000"/>
                          </a:solidFill>
                          <a:latin typeface="Century Gothic" panose="020B0502020202090204" pitchFamily="34" charset="0"/>
                        </a:rPr>
                        <a:t>6</a:t>
                      </a:r>
                    </a:p>
                  </a:txBody>
                  <a:tcPr/>
                </a:tc>
                <a:extLst>
                  <a:ext uri="{0D108BD9-81ED-4DB2-BD59-A6C34878D82A}">
                    <a16:rowId xmlns:a16="http://schemas.microsoft.com/office/drawing/2014/main" xmlns="" val="2806484249"/>
                  </a:ext>
                </a:extLst>
              </a:tr>
            </a:tbl>
          </a:graphicData>
        </a:graphic>
      </p:graphicFrame>
      <p:sp>
        <p:nvSpPr>
          <p:cNvPr id="4" name="Rectangle 3"/>
          <p:cNvSpPr/>
          <p:nvPr/>
        </p:nvSpPr>
        <p:spPr>
          <a:xfrm>
            <a:off x="3569401" y="673074"/>
            <a:ext cx="4784943" cy="641920"/>
          </a:xfrm>
          <a:prstGeom prst="rect">
            <a:avLst/>
          </a:prstGeom>
          <a:solidFill>
            <a:schemeClr val="accent1">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4320"/>
              </a:lnSpc>
            </a:pPr>
            <a:r>
              <a:rPr lang="en-US" sz="2800" b="1" dirty="0">
                <a:solidFill>
                  <a:srgbClr val="C00000"/>
                </a:solidFill>
                <a:latin typeface="Century Gothic" panose="020B0502020202020204" pitchFamily="34" charset="0"/>
              </a:rPr>
              <a:t>Suggested Answer Key </a:t>
            </a:r>
          </a:p>
        </p:txBody>
      </p:sp>
    </p:spTree>
    <p:extLst>
      <p:ext uri="{BB962C8B-B14F-4D97-AF65-F5344CB8AC3E}">
        <p14:creationId xmlns:p14="http://schemas.microsoft.com/office/powerpoint/2010/main" val="1785783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6</a:t>
            </a:r>
          </a:p>
        </p:txBody>
      </p:sp>
      <p:sp>
        <p:nvSpPr>
          <p:cNvPr id="4"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Tree>
    <p:extLst>
      <p:ext uri="{BB962C8B-B14F-4D97-AF65-F5344CB8AC3E}">
        <p14:creationId xmlns:p14="http://schemas.microsoft.com/office/powerpoint/2010/main" val="1506130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5055" y="299174"/>
            <a:ext cx="11834133" cy="1343302"/>
          </a:xfrm>
        </p:spPr>
        <p:txBody>
          <a:bodyPr>
            <a:noAutofit/>
          </a:bodyPr>
          <a:lstStyle/>
          <a:p>
            <a:pPr algn="l" rtl="0"/>
            <a:r>
              <a:rPr lang="en-US" sz="2800" b="1" dirty="0">
                <a:solidFill>
                  <a:srgbClr val="FF0000"/>
                </a:solidFill>
                <a:latin typeface="Century Gothic" panose="020B0502020202020204" pitchFamily="34" charset="0"/>
              </a:rPr>
              <a:t>Write a short paragraph about an event in Bahrain. In your writing include the following points:</a:t>
            </a:r>
          </a:p>
        </p:txBody>
      </p:sp>
      <p:graphicFrame>
        <p:nvGraphicFramePr>
          <p:cNvPr id="9" name="Table 8"/>
          <p:cNvGraphicFramePr>
            <a:graphicFrameLocks noGrp="1"/>
          </p:cNvGraphicFramePr>
          <p:nvPr>
            <p:extLst>
              <p:ext uri="{D42A27DB-BD31-4B8C-83A1-F6EECF244321}">
                <p14:modId xmlns:p14="http://schemas.microsoft.com/office/powerpoint/2010/main" val="1350004125"/>
              </p:ext>
            </p:extLst>
          </p:nvPr>
        </p:nvGraphicFramePr>
        <p:xfrm>
          <a:off x="4659682" y="1642476"/>
          <a:ext cx="7125231" cy="3784274"/>
        </p:xfrm>
        <a:graphic>
          <a:graphicData uri="http://schemas.openxmlformats.org/drawingml/2006/table">
            <a:tbl>
              <a:tblPr firstRow="1" bandRow="1">
                <a:tableStyleId>{5C22544A-7EE6-4342-B048-85BDC9FD1C3A}</a:tableStyleId>
              </a:tblPr>
              <a:tblGrid>
                <a:gridCol w="4811840">
                  <a:extLst>
                    <a:ext uri="{9D8B030D-6E8A-4147-A177-3AD203B41FA5}">
                      <a16:colId xmlns:a16="http://schemas.microsoft.com/office/drawing/2014/main" xmlns="" val="2880003579"/>
                    </a:ext>
                  </a:extLst>
                </a:gridCol>
                <a:gridCol w="963227">
                  <a:extLst>
                    <a:ext uri="{9D8B030D-6E8A-4147-A177-3AD203B41FA5}">
                      <a16:colId xmlns:a16="http://schemas.microsoft.com/office/drawing/2014/main" xmlns="" val="3807752464"/>
                    </a:ext>
                  </a:extLst>
                </a:gridCol>
                <a:gridCol w="1350164">
                  <a:extLst>
                    <a:ext uri="{9D8B030D-6E8A-4147-A177-3AD203B41FA5}">
                      <a16:colId xmlns:a16="http://schemas.microsoft.com/office/drawing/2014/main" xmlns="" val="4241724051"/>
                    </a:ext>
                  </a:extLst>
                </a:gridCol>
              </a:tblGrid>
              <a:tr h="705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 Self assessment </a:t>
                      </a:r>
                      <a:endParaRPr lang="ar-BH" sz="2000" b="1" dirty="0">
                        <a:solidFill>
                          <a:schemeClr val="bg1"/>
                        </a:solidFill>
                        <a:latin typeface="Century Gothic" panose="020B0502020202020204" pitchFamily="34" charset="0"/>
                      </a:endParaRPr>
                    </a:p>
                  </a:txBody>
                  <a:tcPr anchor="ctr"/>
                </a:tc>
                <a:tc>
                  <a:txBody>
                    <a:bodyPr/>
                    <a:lstStyle/>
                    <a:p>
                      <a:pPr algn="ctr"/>
                      <a:r>
                        <a:rPr lang="en-US" sz="2000" dirty="0">
                          <a:latin typeface="Century Gothic" panose="020B0502020202020204" pitchFamily="34" charset="0"/>
                        </a:rPr>
                        <a:t>Mark </a:t>
                      </a:r>
                    </a:p>
                  </a:txBody>
                  <a:tcPr anchor="ctr"/>
                </a:tc>
                <a:tc>
                  <a:txBody>
                    <a:bodyPr/>
                    <a:lstStyle/>
                    <a:p>
                      <a:pPr algn="ctr" rtl="0"/>
                      <a:r>
                        <a:rPr lang="en-US" sz="2000" dirty="0">
                          <a:latin typeface="Century Gothic" panose="020B0502020202020204" pitchFamily="34" charset="0"/>
                        </a:rPr>
                        <a:t>My</a:t>
                      </a:r>
                      <a:r>
                        <a:rPr lang="en-US" sz="2000" baseline="0" dirty="0">
                          <a:latin typeface="Century Gothic" panose="020B0502020202020204" pitchFamily="34" charset="0"/>
                        </a:rPr>
                        <a:t> Score </a:t>
                      </a:r>
                      <a:endParaRPr lang="en-US" sz="2000" dirty="0">
                        <a:latin typeface="Century Gothic" panose="020B0502020202020204" pitchFamily="34" charset="0"/>
                      </a:endParaRPr>
                    </a:p>
                  </a:txBody>
                  <a:tcPr anchor="ctr"/>
                </a:tc>
                <a:extLst>
                  <a:ext uri="{0D108BD9-81ED-4DB2-BD59-A6C34878D82A}">
                    <a16:rowId xmlns:a16="http://schemas.microsoft.com/office/drawing/2014/main" xmlns="" val="724846854"/>
                  </a:ext>
                </a:extLst>
              </a:tr>
              <a:tr h="370840">
                <a:tc>
                  <a:txBody>
                    <a:bodyPr/>
                    <a:lstStyle/>
                    <a:p>
                      <a:pPr algn="l" rtl="0"/>
                      <a:r>
                        <a:rPr lang="en-US" sz="2000" dirty="0">
                          <a:latin typeface="Century Gothic" panose="020B0502020202020204" pitchFamily="34" charset="0"/>
                        </a:rPr>
                        <a:t>I</a:t>
                      </a:r>
                      <a:r>
                        <a:rPr lang="en-US" sz="2000" baseline="0" dirty="0">
                          <a:latin typeface="Century Gothic" panose="020B0502020202020204" pitchFamily="34" charset="0"/>
                        </a:rPr>
                        <a:t> write the </a:t>
                      </a:r>
                      <a:r>
                        <a:rPr lang="en-US" sz="2000" b="1" baseline="0" dirty="0">
                          <a:effectLst>
                            <a:outerShdw blurRad="38100" dist="38100" dir="2700000" algn="tl">
                              <a:srgbClr val="000000">
                                <a:alpha val="43137"/>
                              </a:srgbClr>
                            </a:outerShdw>
                          </a:effectLst>
                          <a:latin typeface="Century Gothic" panose="020B0502020202020204" pitchFamily="34" charset="0"/>
                        </a:rPr>
                        <a:t>name of the event </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1</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1712682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Century Gothic" panose="020B0502020202020204" pitchFamily="34" charset="0"/>
                        </a:rPr>
                        <a:t>I</a:t>
                      </a:r>
                      <a:r>
                        <a:rPr lang="en-US" sz="2000" baseline="0" dirty="0">
                          <a:latin typeface="Century Gothic" panose="020B0502020202020204" pitchFamily="34" charset="0"/>
                        </a:rPr>
                        <a:t> write </a:t>
                      </a:r>
                      <a:r>
                        <a:rPr lang="en-US" sz="2000" b="1" baseline="0" dirty="0">
                          <a:effectLst>
                            <a:outerShdw blurRad="38100" dist="38100" dir="2700000" algn="tl">
                              <a:srgbClr val="000000">
                                <a:alpha val="43137"/>
                              </a:srgbClr>
                            </a:outerShdw>
                          </a:effectLst>
                          <a:latin typeface="Century Gothic" panose="020B0502020202020204" pitchFamily="34" charset="0"/>
                        </a:rPr>
                        <a:t>when the event is celebrated</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1</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501026279"/>
                  </a:ext>
                </a:extLst>
              </a:tr>
              <a:tr h="370840">
                <a:tc>
                  <a:txBody>
                    <a:bodyPr/>
                    <a:lstStyle/>
                    <a:p>
                      <a:pPr algn="l" rtl="0"/>
                      <a:r>
                        <a:rPr lang="en-US" sz="2000" dirty="0">
                          <a:latin typeface="Century Gothic" panose="020B0502020202020204" pitchFamily="34" charset="0"/>
                        </a:rPr>
                        <a:t>I</a:t>
                      </a:r>
                      <a:r>
                        <a:rPr lang="en-US" sz="2000" baseline="0" dirty="0">
                          <a:latin typeface="Century Gothic" panose="020B0502020202020204" pitchFamily="34" charset="0"/>
                        </a:rPr>
                        <a:t> write the </a:t>
                      </a:r>
                      <a:r>
                        <a:rPr lang="en-US" sz="2000" b="1" baseline="0" dirty="0">
                          <a:effectLst>
                            <a:outerShdw blurRad="38100" dist="38100" dir="2700000" algn="tl">
                              <a:srgbClr val="000000">
                                <a:alpha val="43137"/>
                              </a:srgbClr>
                            </a:outerShdw>
                          </a:effectLst>
                          <a:latin typeface="Century Gothic" panose="020B0502020202020204" pitchFamily="34" charset="0"/>
                        </a:rPr>
                        <a:t>reason behind the celebration </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1</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10003"/>
                  </a:ext>
                </a:extLst>
              </a:tr>
              <a:tr h="370840">
                <a:tc>
                  <a:txBody>
                    <a:bodyPr/>
                    <a:lstStyle/>
                    <a:p>
                      <a:pPr algn="l" rtl="0"/>
                      <a:r>
                        <a:rPr lang="en-US" sz="2000" dirty="0">
                          <a:latin typeface="Century Gothic" panose="020B0502020202020204" pitchFamily="34" charset="0"/>
                        </a:rPr>
                        <a:t>I</a:t>
                      </a:r>
                      <a:r>
                        <a:rPr lang="en-US" sz="2000" baseline="0" dirty="0">
                          <a:latin typeface="Century Gothic" panose="020B0502020202020204" pitchFamily="34" charset="0"/>
                        </a:rPr>
                        <a:t> write about </a:t>
                      </a:r>
                      <a:r>
                        <a:rPr lang="en-US" sz="2000" b="1" baseline="0" dirty="0">
                          <a:effectLst>
                            <a:outerShdw blurRad="38100" dist="38100" dir="2700000" algn="tl">
                              <a:srgbClr val="000000">
                                <a:alpha val="43137"/>
                              </a:srgbClr>
                            </a:outerShdw>
                          </a:effectLst>
                          <a:latin typeface="Century Gothic" panose="020B0502020202020204" pitchFamily="34" charset="0"/>
                        </a:rPr>
                        <a:t>the activities done </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1</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10004"/>
                  </a:ext>
                </a:extLst>
              </a:tr>
              <a:tr h="370840">
                <a:tc>
                  <a:txBody>
                    <a:bodyPr/>
                    <a:lstStyle/>
                    <a:p>
                      <a:pPr algn="l" rtl="0"/>
                      <a:r>
                        <a:rPr lang="en-US" sz="2000" dirty="0">
                          <a:latin typeface="Century Gothic" panose="020B0502020202020204" pitchFamily="34" charset="0"/>
                        </a:rPr>
                        <a:t>I write </a:t>
                      </a:r>
                      <a:r>
                        <a:rPr lang="en-US" sz="2000" b="1" dirty="0">
                          <a:effectLst>
                            <a:outerShdw blurRad="38100" dist="38100" dir="2700000" algn="tl">
                              <a:srgbClr val="000000">
                                <a:alpha val="43137"/>
                              </a:srgbClr>
                            </a:outerShdw>
                          </a:effectLst>
                          <a:latin typeface="Century Gothic" panose="020B0502020202020204" pitchFamily="34" charset="0"/>
                        </a:rPr>
                        <a:t>between (40-60)</a:t>
                      </a:r>
                      <a:r>
                        <a:rPr lang="en-US" sz="2000" b="1" baseline="0" dirty="0">
                          <a:effectLst>
                            <a:outerShdw blurRad="38100" dist="38100" dir="2700000" algn="tl">
                              <a:srgbClr val="000000">
                                <a:alpha val="43137"/>
                              </a:srgbClr>
                            </a:outerShdw>
                          </a:effectLst>
                          <a:latin typeface="Century Gothic" panose="020B0502020202020204" pitchFamily="34" charset="0"/>
                        </a:rPr>
                        <a:t> words</a:t>
                      </a:r>
                      <a:endParaRPr lang="en-US" sz="2000" dirty="0">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a:latin typeface="Century Gothic" panose="020B0502020202020204" pitchFamily="34" charset="0"/>
                      </a:endParaRPr>
                    </a:p>
                  </a:txBody>
                  <a:tcPr/>
                </a:tc>
                <a:extLst>
                  <a:ext uri="{0D108BD9-81ED-4DB2-BD59-A6C34878D82A}">
                    <a16:rowId xmlns:a16="http://schemas.microsoft.com/office/drawing/2014/main" xmlns="" val="650726980"/>
                  </a:ext>
                </a:extLst>
              </a:tr>
              <a:tr h="370840">
                <a:tc>
                  <a:txBody>
                    <a:bodyPr/>
                    <a:lstStyle/>
                    <a:p>
                      <a:pPr algn="l" rtl="0"/>
                      <a:r>
                        <a:rPr lang="en-US" sz="2000" dirty="0">
                          <a:latin typeface="Century Gothic" panose="020B0502020202020204" pitchFamily="34" charset="0"/>
                        </a:rPr>
                        <a:t>I use</a:t>
                      </a:r>
                      <a:r>
                        <a:rPr lang="en-US" sz="2000" baseline="0" dirty="0">
                          <a:latin typeface="Century Gothic" panose="020B0502020202020204" pitchFamily="34" charset="0"/>
                        </a:rPr>
                        <a:t> correct </a:t>
                      </a:r>
                      <a:r>
                        <a:rPr lang="en-US" sz="2000" b="1" baseline="0" dirty="0">
                          <a:effectLst>
                            <a:outerShdw blurRad="38100" dist="38100" dir="2700000" algn="tl">
                              <a:srgbClr val="000000">
                                <a:alpha val="43137"/>
                              </a:srgbClr>
                            </a:outerShdw>
                          </a:effectLst>
                          <a:latin typeface="Century Gothic" panose="020B0502020202020204" pitchFamily="34" charset="0"/>
                        </a:rPr>
                        <a:t>spelling and grammar</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2369150805"/>
                  </a:ext>
                </a:extLst>
              </a:tr>
              <a:tr h="370840">
                <a:tc>
                  <a:txBody>
                    <a:bodyPr/>
                    <a:lstStyle/>
                    <a:p>
                      <a:pPr algn="l" rtl="0"/>
                      <a:r>
                        <a:rPr lang="en-US" sz="2000" dirty="0">
                          <a:latin typeface="Century Gothic" panose="020B0502020202020204" pitchFamily="34" charset="0"/>
                        </a:rPr>
                        <a:t>I use correct </a:t>
                      </a:r>
                      <a:r>
                        <a:rPr lang="en-US" sz="2000" b="1" dirty="0">
                          <a:effectLst>
                            <a:outerShdw blurRad="38100" dist="38100" dir="2700000" algn="tl">
                              <a:srgbClr val="000000">
                                <a:alpha val="43137"/>
                              </a:srgbClr>
                            </a:outerShdw>
                          </a:effectLst>
                          <a:latin typeface="Century Gothic" panose="020B0502020202020204" pitchFamily="34" charset="0"/>
                        </a:rPr>
                        <a:t>punctuation</a:t>
                      </a:r>
                      <a:r>
                        <a:rPr lang="en-US" sz="2000" b="1" baseline="0" dirty="0">
                          <a:effectLst>
                            <a:outerShdw blurRad="38100" dist="38100" dir="2700000" algn="tl">
                              <a:srgbClr val="000000">
                                <a:alpha val="43137"/>
                              </a:srgbClr>
                            </a:outerShdw>
                          </a:effectLst>
                          <a:latin typeface="Century Gothic" panose="020B0502020202020204" pitchFamily="34" charset="0"/>
                        </a:rPr>
                        <a:t> marks</a:t>
                      </a:r>
                      <a:endParaRPr lang="en-US" sz="2000" b="1" dirty="0">
                        <a:effectLst>
                          <a:outerShdw blurRad="38100" dist="38100" dir="2700000" algn="tl">
                            <a:srgbClr val="000000">
                              <a:alpha val="43137"/>
                            </a:srgbClr>
                          </a:outerShdw>
                        </a:effectLst>
                        <a:latin typeface="Century Gothic" panose="020B0502020202020204" pitchFamily="34" charset="0"/>
                      </a:endParaRPr>
                    </a:p>
                  </a:txBody>
                  <a:tcPr/>
                </a:tc>
                <a:tc>
                  <a:txBody>
                    <a:bodyPr/>
                    <a:lstStyle/>
                    <a:p>
                      <a:pPr algn="ctr"/>
                      <a:r>
                        <a:rPr lang="en-US" sz="2000" b="1" dirty="0">
                          <a:latin typeface="Century Gothic" panose="020B0502020202020204" pitchFamily="34" charset="0"/>
                        </a:rPr>
                        <a:t>2</a:t>
                      </a:r>
                    </a:p>
                  </a:txBody>
                  <a:tcPr anchor="ctr"/>
                </a:tc>
                <a:tc>
                  <a:txBody>
                    <a:bodyPr/>
                    <a:lstStyle/>
                    <a:p>
                      <a:endParaRPr lang="en-US" sz="2000" dirty="0">
                        <a:latin typeface="Century Gothic" panose="020B0502020202020204" pitchFamily="34" charset="0"/>
                      </a:endParaRPr>
                    </a:p>
                  </a:txBody>
                  <a:tcPr/>
                </a:tc>
                <a:extLst>
                  <a:ext uri="{0D108BD9-81ED-4DB2-BD59-A6C34878D82A}">
                    <a16:rowId xmlns:a16="http://schemas.microsoft.com/office/drawing/2014/main" xmlns="" val="3581893885"/>
                  </a:ext>
                </a:extLst>
              </a:tr>
            </a:tbl>
          </a:graphicData>
        </a:graphic>
      </p:graphicFrame>
      <p:sp>
        <p:nvSpPr>
          <p:cNvPr id="5" name="Footer Placeholder 2">
            <a:extLst>
              <a:ext uri="{FF2B5EF4-FFF2-40B4-BE49-F238E27FC236}">
                <a16:creationId xmlns:a16="http://schemas.microsoft.com/office/drawing/2014/main" xmlns="" id="{AFF29216-1F10-4F67-B57F-933AF45C328F}"/>
              </a:ext>
            </a:extLst>
          </p:cNvPr>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
        <p:nvSpPr>
          <p:cNvPr id="10" name="TextBox 9">
            <a:extLst>
              <a:ext uri="{FF2B5EF4-FFF2-40B4-BE49-F238E27FC236}">
                <a16:creationId xmlns:a16="http://schemas.microsoft.com/office/drawing/2014/main" xmlns="" id="{170BD2F5-EDFD-4CC6-89FA-1A09E75E33B0}"/>
              </a:ext>
            </a:extLst>
          </p:cNvPr>
          <p:cNvSpPr txBox="1"/>
          <p:nvPr/>
        </p:nvSpPr>
        <p:spPr>
          <a:xfrm>
            <a:off x="165055" y="2157274"/>
            <a:ext cx="4494627" cy="1938992"/>
          </a:xfrm>
          <a:prstGeom prst="rect">
            <a:avLst/>
          </a:prstGeom>
          <a:noFill/>
        </p:spPr>
        <p:txBody>
          <a:bodyPr wrap="square" rtlCol="0">
            <a:spAutoFit/>
          </a:bodyPr>
          <a:lstStyle/>
          <a:p>
            <a:pPr marL="457200" indent="-457200">
              <a:buFont typeface="Arial" panose="020B0604020202020204" pitchFamily="34" charset="0"/>
              <a:buChar char="•"/>
            </a:pPr>
            <a:r>
              <a:rPr lang="en-US" sz="2400" b="1" dirty="0">
                <a:solidFill>
                  <a:schemeClr val="accent1">
                    <a:lumMod val="50000"/>
                  </a:schemeClr>
                </a:solidFill>
                <a:latin typeface="Century Gothic" panose="020B0502020202020204" pitchFamily="34" charset="0"/>
              </a:rPr>
              <a:t>name of the event</a:t>
            </a:r>
          </a:p>
          <a:p>
            <a:pPr marL="457200" indent="-457200">
              <a:buFont typeface="Arial" panose="020B0604020202020204" pitchFamily="34" charset="0"/>
              <a:buChar char="•"/>
            </a:pPr>
            <a:r>
              <a:rPr lang="en-US" sz="2400" b="1" dirty="0">
                <a:solidFill>
                  <a:schemeClr val="accent1">
                    <a:lumMod val="50000"/>
                  </a:schemeClr>
                </a:solidFill>
                <a:latin typeface="Century Gothic" panose="020B0502020202020204" pitchFamily="34" charset="0"/>
              </a:rPr>
              <a:t>when it is celebrated </a:t>
            </a:r>
          </a:p>
          <a:p>
            <a:pPr marL="457200" indent="-457200">
              <a:buFont typeface="Arial" panose="020B0604020202020204" pitchFamily="34" charset="0"/>
              <a:buChar char="•"/>
            </a:pPr>
            <a:r>
              <a:rPr lang="en-US" sz="2400" b="1" dirty="0">
                <a:solidFill>
                  <a:schemeClr val="accent1">
                    <a:lumMod val="50000"/>
                  </a:schemeClr>
                </a:solidFill>
                <a:latin typeface="Century Gothic" panose="020B0502020202020204" pitchFamily="34" charset="0"/>
              </a:rPr>
              <a:t>reason behind the celebration </a:t>
            </a:r>
          </a:p>
          <a:p>
            <a:pPr marL="457200" indent="-457200">
              <a:buFont typeface="Arial" panose="020B0604020202020204" pitchFamily="34" charset="0"/>
              <a:buChar char="•"/>
            </a:pPr>
            <a:r>
              <a:rPr lang="en-US" sz="2400" b="1" dirty="0">
                <a:solidFill>
                  <a:schemeClr val="accent1">
                    <a:lumMod val="50000"/>
                  </a:schemeClr>
                </a:solidFill>
                <a:latin typeface="Century Gothic" panose="020B0502020202020204" pitchFamily="34" charset="0"/>
              </a:rPr>
              <a:t>activities done </a:t>
            </a:r>
            <a:endParaRPr lang="en-GB" sz="2400" dirty="0"/>
          </a:p>
        </p:txBody>
      </p:sp>
    </p:spTree>
    <p:extLst>
      <p:ext uri="{BB962C8B-B14F-4D97-AF65-F5344CB8AC3E}">
        <p14:creationId xmlns:p14="http://schemas.microsoft.com/office/powerpoint/2010/main" val="2349177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815549" y="249939"/>
            <a:ext cx="6052879" cy="64192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4320"/>
              </a:lnSpc>
            </a:pPr>
            <a:r>
              <a:rPr lang="en-US" sz="2800" b="1" dirty="0">
                <a:solidFill>
                  <a:srgbClr val="C00000"/>
                </a:solidFill>
                <a:latin typeface="Century Gothic" panose="020B0502020202020204" pitchFamily="34" charset="0"/>
              </a:rPr>
              <a:t>Suggested </a:t>
            </a:r>
            <a:r>
              <a:rPr lang="en-US" sz="2800" b="1" dirty="0" smtClean="0">
                <a:solidFill>
                  <a:srgbClr val="C00000"/>
                </a:solidFill>
                <a:latin typeface="Century Gothic" panose="020B0502020202020204" pitchFamily="34" charset="0"/>
              </a:rPr>
              <a:t>answer </a:t>
            </a:r>
            <a:r>
              <a:rPr lang="en-US" sz="2800" b="1" dirty="0">
                <a:solidFill>
                  <a:srgbClr val="C00000"/>
                </a:solidFill>
                <a:latin typeface="Century Gothic" panose="020B0502020202020204" pitchFamily="34" charset="0"/>
              </a:rPr>
              <a:t>k</a:t>
            </a:r>
            <a:r>
              <a:rPr lang="en-US" sz="2800" b="1" dirty="0" smtClean="0">
                <a:solidFill>
                  <a:srgbClr val="C00000"/>
                </a:solidFill>
                <a:latin typeface="Century Gothic" panose="020B0502020202020204" pitchFamily="34" charset="0"/>
              </a:rPr>
              <a:t>ey </a:t>
            </a:r>
            <a:endParaRPr lang="en-US" sz="2800" b="1" dirty="0">
              <a:solidFill>
                <a:srgbClr val="C00000"/>
              </a:solidFill>
              <a:latin typeface="Century Gothic" panose="020B0502020202020204" pitchFamily="34" charset="0"/>
            </a:endParaRPr>
          </a:p>
        </p:txBody>
      </p:sp>
      <p:sp>
        <p:nvSpPr>
          <p:cNvPr id="21" name="Rectangle 20"/>
          <p:cNvSpPr/>
          <p:nvPr/>
        </p:nvSpPr>
        <p:spPr>
          <a:xfrm>
            <a:off x="2640184" y="1185322"/>
            <a:ext cx="3301320" cy="61366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chemeClr val="tx1"/>
                </a:solidFill>
                <a:latin typeface="Century Gothic" panose="020B0502020202020204" pitchFamily="34" charset="0"/>
              </a:rPr>
              <a:t>Eid Al-</a:t>
            </a:r>
            <a:r>
              <a:rPr lang="en-US" sz="2800" b="1" dirty="0" err="1">
                <a:solidFill>
                  <a:schemeClr val="tx1"/>
                </a:solidFill>
                <a:latin typeface="Century Gothic" panose="020B0502020202020204" pitchFamily="34" charset="0"/>
              </a:rPr>
              <a:t>Fitr</a:t>
            </a:r>
            <a:endParaRPr lang="en-US" sz="2800" b="1" dirty="0">
              <a:solidFill>
                <a:schemeClr val="tx1"/>
              </a:solidFill>
              <a:latin typeface="Century Gothic" panose="020B0502020202020204" pitchFamily="34" charset="0"/>
            </a:endParaRPr>
          </a:p>
        </p:txBody>
      </p:sp>
      <p:pic>
        <p:nvPicPr>
          <p:cNvPr id="4" name="Picture 3" descr="Islamic Fas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8393" y="1900307"/>
            <a:ext cx="3359888" cy="4173390"/>
          </a:xfrm>
          <a:prstGeom prst="rect">
            <a:avLst/>
          </a:prstGeom>
        </p:spPr>
      </p:pic>
      <p:sp>
        <p:nvSpPr>
          <p:cNvPr id="31" name="Rectangle 30"/>
          <p:cNvSpPr/>
          <p:nvPr/>
        </p:nvSpPr>
        <p:spPr>
          <a:xfrm>
            <a:off x="781808" y="1900308"/>
            <a:ext cx="7127752" cy="417338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Century Gothic" panose="020B0502020202090204" pitchFamily="34" charset="0"/>
              </a:rPr>
              <a:t> </a:t>
            </a:r>
            <a:r>
              <a:rPr lang="en-US" sz="2000" b="1" dirty="0" smtClean="0">
                <a:latin typeface="Century Gothic" panose="020B0502020202090204" pitchFamily="34" charset="0"/>
              </a:rPr>
              <a:t>The </a:t>
            </a:r>
            <a:r>
              <a:rPr lang="en-US" sz="2000" b="1" dirty="0">
                <a:latin typeface="Century Gothic" panose="020B0502020202090204" pitchFamily="34" charset="0"/>
              </a:rPr>
              <a:t>feast of breaking the Fast or Eid Al – </a:t>
            </a:r>
            <a:r>
              <a:rPr lang="en-US" sz="2000" b="1" dirty="0" err="1">
                <a:latin typeface="Century Gothic" panose="020B0502020202090204" pitchFamily="34" charset="0"/>
              </a:rPr>
              <a:t>Fitr</a:t>
            </a:r>
            <a:r>
              <a:rPr lang="en-US" sz="2000" b="1" dirty="0">
                <a:latin typeface="Century Gothic" panose="020B0502020202090204" pitchFamily="34" charset="0"/>
              </a:rPr>
              <a:t> is a very important day in the Islamic calendar. It is celebrated on the 1</a:t>
            </a:r>
            <a:r>
              <a:rPr lang="en-US" sz="2000" b="1" baseline="30000" dirty="0">
                <a:latin typeface="Century Gothic" panose="020B0502020202090204" pitchFamily="34" charset="0"/>
              </a:rPr>
              <a:t>st</a:t>
            </a:r>
            <a:r>
              <a:rPr lang="en-US" sz="2000" b="1" dirty="0">
                <a:latin typeface="Century Gothic" panose="020B0502020202090204" pitchFamily="34" charset="0"/>
              </a:rPr>
              <a:t> of </a:t>
            </a:r>
            <a:r>
              <a:rPr lang="en-US" sz="2000" b="1" dirty="0" smtClean="0">
                <a:latin typeface="Century Gothic" panose="020B0502020202090204" pitchFamily="34" charset="0"/>
              </a:rPr>
              <a:t>Shawwal, Muslims </a:t>
            </a:r>
            <a:r>
              <a:rPr lang="en-US" sz="2000" b="1" dirty="0">
                <a:latin typeface="Century Gothic" panose="020B0502020202090204" pitchFamily="34" charset="0"/>
              </a:rPr>
              <a:t>celebrate </a:t>
            </a:r>
            <a:r>
              <a:rPr lang="en-US" sz="2000" b="1" dirty="0" smtClean="0">
                <a:latin typeface="Century Gothic" panose="020B0502020202090204" pitchFamily="34" charset="0"/>
              </a:rPr>
              <a:t>the completion of Ramadan. </a:t>
            </a:r>
            <a:r>
              <a:rPr lang="en-US" sz="2000" b="1" dirty="0">
                <a:latin typeface="Century Gothic" panose="020B0502020202090204" pitchFamily="34" charset="0"/>
              </a:rPr>
              <a:t>On this day Muslims around the world wear new clothes and go to perform the Eid Prayer in the mosques, early in the morning. After the prayer, people visit their relatives and friends and exchange greetings. They also eat special traditional food that is cooked especially for this occasion. It is a joy to see children wearing new and beautiful clothes.</a:t>
            </a:r>
            <a:r>
              <a:rPr lang="en-US" sz="2000" b="1" dirty="0">
                <a:latin typeface="Century Gothic" panose="020B0502020202020204" pitchFamily="34" charset="0"/>
              </a:rPr>
              <a:t> </a:t>
            </a:r>
            <a:r>
              <a:rPr lang="en-GB" sz="2000" b="1" dirty="0">
                <a:latin typeface="Century Gothic" panose="020B0502020202020204" pitchFamily="34" charset="0"/>
              </a:rPr>
              <a:t>It is also a delight seeing how happy they are receiving lots of money and candy from their parents and </a:t>
            </a:r>
            <a:r>
              <a:rPr lang="en-GB" sz="2000" b="1" dirty="0" smtClean="0">
                <a:latin typeface="Century Gothic" panose="020B0502020202020204" pitchFamily="34" charset="0"/>
              </a:rPr>
              <a:t>relatives. It </a:t>
            </a:r>
            <a:r>
              <a:rPr lang="en-GB" sz="2000" b="1" dirty="0">
                <a:latin typeface="Century Gothic" panose="020B0502020202020204" pitchFamily="34" charset="0"/>
              </a:rPr>
              <a:t>is called “</a:t>
            </a:r>
            <a:r>
              <a:rPr lang="en-GB" sz="2000" b="1" dirty="0" err="1">
                <a:latin typeface="Century Gothic" panose="020B0502020202020204" pitchFamily="34" charset="0"/>
              </a:rPr>
              <a:t>Eidiyah</a:t>
            </a:r>
            <a:r>
              <a:rPr lang="en-GB" sz="2000" b="1" dirty="0">
                <a:latin typeface="Century Gothic" panose="020B0502020202020204" pitchFamily="34" charset="0"/>
              </a:rPr>
              <a:t>”</a:t>
            </a:r>
            <a:endParaRPr lang="en-US" sz="2000" b="1" dirty="0">
              <a:latin typeface="Century Gothic" panose="020B0502020202020204" pitchFamily="34" charset="0"/>
            </a:endParaRPr>
          </a:p>
        </p:txBody>
      </p:sp>
      <p:sp>
        <p:nvSpPr>
          <p:cNvPr id="8" name="Footer Placeholder 2">
            <a:extLst>
              <a:ext uri="{FF2B5EF4-FFF2-40B4-BE49-F238E27FC236}">
                <a16:creationId xmlns:a16="http://schemas.microsoft.com/office/drawing/2014/main" xmlns="" id="{8D32BBAF-7565-4326-A17C-3498861B223E}"/>
              </a:ext>
            </a:extLst>
          </p:cNvPr>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Tree>
    <p:extLst>
      <p:ext uri="{BB962C8B-B14F-4D97-AF65-F5344CB8AC3E}">
        <p14:creationId xmlns:p14="http://schemas.microsoft.com/office/powerpoint/2010/main" val="1463796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Image result for check image"/>
          <p:cNvSpPr>
            <a:spLocks noChangeAspect="1" noChangeArrowheads="1"/>
          </p:cNvSpPr>
          <p:nvPr/>
        </p:nvSpPr>
        <p:spPr bwMode="auto">
          <a:xfrm>
            <a:off x="1587500" y="-136525"/>
            <a:ext cx="11620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ar-BH" altLang="ar-BH" sz="1800"/>
          </a:p>
        </p:txBody>
      </p:sp>
      <p:sp>
        <p:nvSpPr>
          <p:cNvPr id="52227" name="Title 1"/>
          <p:cNvSpPr txBox="1">
            <a:spLocks/>
          </p:cNvSpPr>
          <p:nvPr/>
        </p:nvSpPr>
        <p:spPr bwMode="auto">
          <a:xfrm>
            <a:off x="2201863" y="22701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5400" b="1" dirty="0">
                <a:solidFill>
                  <a:schemeClr val="accent5">
                    <a:lumMod val="75000"/>
                  </a:schemeClr>
                </a:solidFill>
                <a:latin typeface="Century Gothic" panose="020B0502020202020204" pitchFamily="34" charset="0"/>
              </a:rPr>
              <a:t>End of the lesson</a:t>
            </a:r>
          </a:p>
        </p:txBody>
      </p:sp>
      <p:sp>
        <p:nvSpPr>
          <p:cNvPr id="52228" name="Title 1"/>
          <p:cNvSpPr txBox="1">
            <a:spLocks/>
          </p:cNvSpPr>
          <p:nvPr/>
        </p:nvSpPr>
        <p:spPr bwMode="auto">
          <a:xfrm>
            <a:off x="2214563" y="3616325"/>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n-US" altLang="ar-BH" sz="5400" b="1" dirty="0">
                <a:solidFill>
                  <a:schemeClr val="accent5">
                    <a:lumMod val="75000"/>
                  </a:schemeClr>
                </a:solidFill>
                <a:latin typeface="Century Gothic" panose="020B0502020202020204" pitchFamily="34" charset="0"/>
              </a:rPr>
              <a:t>Thank You</a:t>
            </a:r>
          </a:p>
        </p:txBody>
      </p:sp>
      <p:sp>
        <p:nvSpPr>
          <p:cNvPr id="8" name="Footer Placeholder 2">
            <a:extLst>
              <a:ext uri="{FF2B5EF4-FFF2-40B4-BE49-F238E27FC236}">
                <a16:creationId xmlns:a16="http://schemas.microsoft.com/office/drawing/2014/main" xmlns="" id="{EC825F27-FD63-4822-9375-1316FF578056}"/>
              </a:ext>
            </a:extLst>
          </p:cNvPr>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Tree>
    <p:extLst>
      <p:ext uri="{BB962C8B-B14F-4D97-AF65-F5344CB8AC3E}">
        <p14:creationId xmlns:p14="http://schemas.microsoft.com/office/powerpoint/2010/main" val="2802263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5510" y="619897"/>
            <a:ext cx="10684063" cy="589777"/>
          </a:xfrm>
          <a:prstGeom prst="rect">
            <a:avLst/>
          </a:prstGeom>
          <a:noFill/>
        </p:spPr>
        <p:txBody>
          <a:bodyPr wrap="square" rtlCol="0">
            <a:spAutoFit/>
          </a:bodyPr>
          <a:lstStyle/>
          <a:p>
            <a:pPr algn="ctr">
              <a:lnSpc>
                <a:spcPts val="4320"/>
              </a:lnSpc>
            </a:pPr>
            <a:r>
              <a:rPr lang="en-US" sz="3000" b="1" dirty="0">
                <a:solidFill>
                  <a:srgbClr val="FF0000"/>
                </a:solidFill>
                <a:latin typeface="Century Gothic" panose="020B0502020202020204" pitchFamily="34" charset="0"/>
              </a:rPr>
              <a:t>Name the celebrations in the pictures below </a:t>
            </a:r>
          </a:p>
        </p:txBody>
      </p:sp>
      <p:sp>
        <p:nvSpPr>
          <p:cNvPr id="38"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
        <p:nvSpPr>
          <p:cNvPr id="24" name="Rectangle 23">
            <a:extLst>
              <a:ext uri="{FF2B5EF4-FFF2-40B4-BE49-F238E27FC236}">
                <a16:creationId xmlns:a16="http://schemas.microsoft.com/office/drawing/2014/main" xmlns="" id="{C56D1CD2-5AA6-471E-ACF9-0AF8DA5A6EF4}"/>
              </a:ext>
            </a:extLst>
          </p:cNvPr>
          <p:cNvSpPr/>
          <p:nvPr/>
        </p:nvSpPr>
        <p:spPr>
          <a:xfrm>
            <a:off x="3100433" y="120450"/>
            <a:ext cx="5694219" cy="4746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C00000"/>
                </a:solidFill>
                <a:latin typeface="Century Gothic" panose="020B0502020202020204" pitchFamily="34" charset="0"/>
              </a:rPr>
              <a:t>Introduction</a:t>
            </a:r>
          </a:p>
        </p:txBody>
      </p:sp>
      <p:grpSp>
        <p:nvGrpSpPr>
          <p:cNvPr id="34" name="Group 33">
            <a:extLst>
              <a:ext uri="{FF2B5EF4-FFF2-40B4-BE49-F238E27FC236}">
                <a16:creationId xmlns:a16="http://schemas.microsoft.com/office/drawing/2014/main" xmlns="" id="{BFD7AF41-02D4-4317-9B3F-463B0FA73C5A}"/>
              </a:ext>
            </a:extLst>
          </p:cNvPr>
          <p:cNvGrpSpPr/>
          <p:nvPr/>
        </p:nvGrpSpPr>
        <p:grpSpPr>
          <a:xfrm>
            <a:off x="8936573" y="1338716"/>
            <a:ext cx="2427051" cy="1778493"/>
            <a:chOff x="3364149" y="3549686"/>
            <a:chExt cx="2427051" cy="1817424"/>
          </a:xfrm>
          <a:effectLst/>
        </p:grpSpPr>
        <p:pic>
          <p:nvPicPr>
            <p:cNvPr id="35" name="Picture 34" descr="&lt;strong&gt;Ramadan&lt;/strong&gt; Mubarak Free Stock Photo - Public Domain Pictures">
              <a:extLst>
                <a:ext uri="{FF2B5EF4-FFF2-40B4-BE49-F238E27FC236}">
                  <a16:creationId xmlns:a16="http://schemas.microsoft.com/office/drawing/2014/main" xmlns="" id="{3CF96E28-71C4-44DE-98F6-20C06CD64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149" y="3577113"/>
              <a:ext cx="2427051" cy="1789997"/>
            </a:xfrm>
            <a:prstGeom prst="rect">
              <a:avLst/>
            </a:prstGeom>
            <a:ln>
              <a:noFill/>
            </a:ln>
            <a:effectLst>
              <a:outerShdw blurRad="292100" dist="139700" dir="2700000" algn="tl" rotWithShape="0">
                <a:srgbClr val="333333">
                  <a:alpha val="65000"/>
                </a:srgbClr>
              </a:outerShdw>
            </a:effectLst>
          </p:spPr>
        </p:pic>
        <p:sp>
          <p:nvSpPr>
            <p:cNvPr id="36" name="Diamond 35">
              <a:extLst>
                <a:ext uri="{FF2B5EF4-FFF2-40B4-BE49-F238E27FC236}">
                  <a16:creationId xmlns:a16="http://schemas.microsoft.com/office/drawing/2014/main" xmlns="" id="{DBAF38E2-0AC5-4B17-B1C7-5D1E27B5AAD7}"/>
                </a:ext>
              </a:extLst>
            </p:cNvPr>
            <p:cNvSpPr/>
            <p:nvPr/>
          </p:nvSpPr>
          <p:spPr>
            <a:xfrm>
              <a:off x="5231291" y="3549686"/>
              <a:ext cx="559909" cy="714395"/>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Century Gothic" panose="020B0502020202020204" pitchFamily="34" charset="0"/>
                </a:rPr>
                <a:t>3</a:t>
              </a:r>
            </a:p>
          </p:txBody>
        </p:sp>
      </p:grpSp>
      <p:grpSp>
        <p:nvGrpSpPr>
          <p:cNvPr id="37" name="Group 36">
            <a:extLst>
              <a:ext uri="{FF2B5EF4-FFF2-40B4-BE49-F238E27FC236}">
                <a16:creationId xmlns:a16="http://schemas.microsoft.com/office/drawing/2014/main" xmlns="" id="{4389B301-6EF7-43D4-A8A2-D342DD19C8CF}"/>
              </a:ext>
            </a:extLst>
          </p:cNvPr>
          <p:cNvGrpSpPr/>
          <p:nvPr/>
        </p:nvGrpSpPr>
        <p:grpSpPr>
          <a:xfrm>
            <a:off x="4917757" y="1369626"/>
            <a:ext cx="2597724" cy="1741465"/>
            <a:chOff x="4561411" y="1869633"/>
            <a:chExt cx="2597724" cy="1658006"/>
          </a:xfrm>
          <a:effectLst/>
        </p:grpSpPr>
        <p:pic>
          <p:nvPicPr>
            <p:cNvPr id="39" name="Picture 38" descr="December 16 is &lt;strong&gt;celebrated&lt;/strong&gt; as &lt;strong&gt;Bahrain&lt;/strong&gt; &lt;strong&gt;National&lt;/strong&gt; &lt;strong&gt;Day&lt;/strong&gt; ...">
              <a:extLst>
                <a:ext uri="{FF2B5EF4-FFF2-40B4-BE49-F238E27FC236}">
                  <a16:creationId xmlns:a16="http://schemas.microsoft.com/office/drawing/2014/main" xmlns="" id="{FD0424E9-BFE1-47D0-A47E-9CD266FE8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411" y="1869633"/>
              <a:ext cx="2597724" cy="1658006"/>
            </a:xfrm>
            <a:prstGeom prst="rect">
              <a:avLst/>
            </a:prstGeom>
            <a:ln>
              <a:solidFill>
                <a:schemeClr val="bg1"/>
              </a:solidFill>
            </a:ln>
            <a:effectLst>
              <a:outerShdw blurRad="292100" dist="139700" dir="2700000" algn="tl" rotWithShape="0">
                <a:srgbClr val="333333">
                  <a:alpha val="65000"/>
                </a:srgbClr>
              </a:outerShdw>
            </a:effectLst>
          </p:spPr>
        </p:pic>
        <p:sp>
          <p:nvSpPr>
            <p:cNvPr id="40" name="Diamond 39">
              <a:extLst>
                <a:ext uri="{FF2B5EF4-FFF2-40B4-BE49-F238E27FC236}">
                  <a16:creationId xmlns:a16="http://schemas.microsoft.com/office/drawing/2014/main" xmlns="" id="{A1BF082B-AB5A-45FA-BC85-FE70DB7C1DF6}"/>
                </a:ext>
              </a:extLst>
            </p:cNvPr>
            <p:cNvSpPr/>
            <p:nvPr/>
          </p:nvSpPr>
          <p:spPr>
            <a:xfrm>
              <a:off x="6519044" y="1869633"/>
              <a:ext cx="590143" cy="677667"/>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2</a:t>
              </a:r>
            </a:p>
          </p:txBody>
        </p:sp>
      </p:grpSp>
      <p:grpSp>
        <p:nvGrpSpPr>
          <p:cNvPr id="41" name="Group 40">
            <a:extLst>
              <a:ext uri="{FF2B5EF4-FFF2-40B4-BE49-F238E27FC236}">
                <a16:creationId xmlns:a16="http://schemas.microsoft.com/office/drawing/2014/main" xmlns="" id="{D1BE625D-3903-4F9A-97FB-9AABA353DBAD}"/>
              </a:ext>
            </a:extLst>
          </p:cNvPr>
          <p:cNvGrpSpPr/>
          <p:nvPr/>
        </p:nvGrpSpPr>
        <p:grpSpPr>
          <a:xfrm>
            <a:off x="1019694" y="1366236"/>
            <a:ext cx="2483994" cy="1750974"/>
            <a:chOff x="865047" y="1814990"/>
            <a:chExt cx="2483994" cy="1712649"/>
          </a:xfrm>
          <a:effectLst/>
        </p:grpSpPr>
        <p:pic>
          <p:nvPicPr>
            <p:cNvPr id="42" name="Picture 41" descr="Islamic Fasts">
              <a:extLst>
                <a:ext uri="{FF2B5EF4-FFF2-40B4-BE49-F238E27FC236}">
                  <a16:creationId xmlns:a16="http://schemas.microsoft.com/office/drawing/2014/main" xmlns="" id="{C6E464F8-9968-400A-85DE-07C991145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47" y="1814990"/>
              <a:ext cx="2483994" cy="1712649"/>
            </a:xfrm>
            <a:prstGeom prst="rect">
              <a:avLst/>
            </a:prstGeom>
            <a:ln>
              <a:noFill/>
            </a:ln>
            <a:effectLst>
              <a:outerShdw blurRad="292100" dist="139700" dir="2700000" algn="tl" rotWithShape="0">
                <a:srgbClr val="333333">
                  <a:alpha val="65000"/>
                </a:srgbClr>
              </a:outerShdw>
            </a:effectLst>
          </p:spPr>
        </p:pic>
        <p:sp>
          <p:nvSpPr>
            <p:cNvPr id="43" name="Diamond 42">
              <a:extLst>
                <a:ext uri="{FF2B5EF4-FFF2-40B4-BE49-F238E27FC236}">
                  <a16:creationId xmlns:a16="http://schemas.microsoft.com/office/drawing/2014/main" xmlns="" id="{47C9BE5A-0077-48BD-B2D2-950D729DAE53}"/>
                </a:ext>
              </a:extLst>
            </p:cNvPr>
            <p:cNvSpPr/>
            <p:nvPr/>
          </p:nvSpPr>
          <p:spPr>
            <a:xfrm>
              <a:off x="2735839" y="1850099"/>
              <a:ext cx="567462" cy="666096"/>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1</a:t>
              </a:r>
            </a:p>
          </p:txBody>
        </p:sp>
      </p:grpSp>
      <p:grpSp>
        <p:nvGrpSpPr>
          <p:cNvPr id="44" name="Group 43">
            <a:extLst>
              <a:ext uri="{FF2B5EF4-FFF2-40B4-BE49-F238E27FC236}">
                <a16:creationId xmlns:a16="http://schemas.microsoft.com/office/drawing/2014/main" xmlns="" id="{E3D0EA57-57AB-4075-9F3F-C5B682826F38}"/>
              </a:ext>
            </a:extLst>
          </p:cNvPr>
          <p:cNvGrpSpPr/>
          <p:nvPr/>
        </p:nvGrpSpPr>
        <p:grpSpPr>
          <a:xfrm>
            <a:off x="2919434" y="3959853"/>
            <a:ext cx="2483994" cy="1750974"/>
            <a:chOff x="2133709" y="3982448"/>
            <a:chExt cx="2483994" cy="1750974"/>
          </a:xfrm>
          <a:effectLst/>
        </p:grpSpPr>
        <p:pic>
          <p:nvPicPr>
            <p:cNvPr id="45" name="Picture 44" descr="&lt;strong&gt;Formula&lt;/strong&gt; &lt;strong&gt;1&lt;/strong&gt; | Gp &lt;strong&gt;Bahrain&lt;/strong&gt; 2019, Anteprima: gli orari del ...">
              <a:extLst>
                <a:ext uri="{FF2B5EF4-FFF2-40B4-BE49-F238E27FC236}">
                  <a16:creationId xmlns:a16="http://schemas.microsoft.com/office/drawing/2014/main" xmlns="" id="{1A8E71D7-F2D2-48AC-833A-0BF067304E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709" y="3982448"/>
              <a:ext cx="2483994" cy="1750974"/>
            </a:xfrm>
            <a:prstGeom prst="rect">
              <a:avLst/>
            </a:prstGeom>
            <a:ln>
              <a:solidFill>
                <a:schemeClr val="bg1"/>
              </a:solidFill>
            </a:ln>
            <a:effectLst>
              <a:outerShdw blurRad="292100" dist="139700" dir="2700000" algn="tl" rotWithShape="0">
                <a:srgbClr val="333333">
                  <a:alpha val="65000"/>
                </a:srgbClr>
              </a:outerShdw>
            </a:effectLst>
          </p:spPr>
        </p:pic>
        <p:sp>
          <p:nvSpPr>
            <p:cNvPr id="46" name="Diamond 45">
              <a:extLst>
                <a:ext uri="{FF2B5EF4-FFF2-40B4-BE49-F238E27FC236}">
                  <a16:creationId xmlns:a16="http://schemas.microsoft.com/office/drawing/2014/main" xmlns="" id="{0CDCCEFD-8593-4E9C-A348-20D2C0234F96}"/>
                </a:ext>
              </a:extLst>
            </p:cNvPr>
            <p:cNvSpPr/>
            <p:nvPr/>
          </p:nvSpPr>
          <p:spPr>
            <a:xfrm>
              <a:off x="3982011" y="4028743"/>
              <a:ext cx="567768" cy="675875"/>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4</a:t>
              </a:r>
            </a:p>
          </p:txBody>
        </p:sp>
      </p:grpSp>
      <p:grpSp>
        <p:nvGrpSpPr>
          <p:cNvPr id="47" name="Group 46">
            <a:extLst>
              <a:ext uri="{FF2B5EF4-FFF2-40B4-BE49-F238E27FC236}">
                <a16:creationId xmlns:a16="http://schemas.microsoft.com/office/drawing/2014/main" xmlns="" id="{0E6D596B-AF07-486D-9B92-7D8262BCB230}"/>
              </a:ext>
            </a:extLst>
          </p:cNvPr>
          <p:cNvGrpSpPr/>
          <p:nvPr/>
        </p:nvGrpSpPr>
        <p:grpSpPr>
          <a:xfrm>
            <a:off x="6958428" y="3959853"/>
            <a:ext cx="2483994" cy="1750974"/>
            <a:chOff x="6351674" y="3968474"/>
            <a:chExt cx="2483994" cy="1764948"/>
          </a:xfrm>
          <a:effectLst/>
        </p:grpSpPr>
        <p:pic>
          <p:nvPicPr>
            <p:cNvPr id="48" name="Picture 47" descr="Gargee'an - Wikipedia">
              <a:extLst>
                <a:ext uri="{FF2B5EF4-FFF2-40B4-BE49-F238E27FC236}">
                  <a16:creationId xmlns:a16="http://schemas.microsoft.com/office/drawing/2014/main" xmlns="" id="{6239F468-210C-4A0E-8B0C-D4A0C5C42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1674" y="3968474"/>
              <a:ext cx="2483994" cy="1764948"/>
            </a:xfrm>
            <a:prstGeom prst="rect">
              <a:avLst/>
            </a:prstGeom>
            <a:ln>
              <a:solidFill>
                <a:schemeClr val="bg1"/>
              </a:solidFill>
            </a:ln>
            <a:effectLst>
              <a:outerShdw blurRad="292100" dist="139700" dir="2700000" algn="tl" rotWithShape="0">
                <a:srgbClr val="333333">
                  <a:alpha val="65000"/>
                </a:srgbClr>
              </a:outerShdw>
            </a:effectLst>
          </p:spPr>
        </p:pic>
        <p:sp>
          <p:nvSpPr>
            <p:cNvPr id="49" name="Diamond 48">
              <a:extLst>
                <a:ext uri="{FF2B5EF4-FFF2-40B4-BE49-F238E27FC236}">
                  <a16:creationId xmlns:a16="http://schemas.microsoft.com/office/drawing/2014/main" xmlns="" id="{1462D4EC-E36B-4F77-A7E0-258BB1B8DC38}"/>
                </a:ext>
              </a:extLst>
            </p:cNvPr>
            <p:cNvSpPr/>
            <p:nvPr/>
          </p:nvSpPr>
          <p:spPr>
            <a:xfrm>
              <a:off x="6455748" y="4875392"/>
              <a:ext cx="567462" cy="808031"/>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5</a:t>
              </a:r>
            </a:p>
          </p:txBody>
        </p:sp>
      </p:grpSp>
    </p:spTree>
    <p:extLst>
      <p:ext uri="{BB962C8B-B14F-4D97-AF65-F5344CB8AC3E}">
        <p14:creationId xmlns:p14="http://schemas.microsoft.com/office/powerpoint/2010/main" val="750804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100433" y="120450"/>
            <a:ext cx="5694219" cy="47463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C00000"/>
                </a:solidFill>
                <a:latin typeface="Century Gothic" panose="020B0502020202020204" pitchFamily="34" charset="0"/>
              </a:rPr>
              <a:t>Suggested answer key </a:t>
            </a:r>
          </a:p>
        </p:txBody>
      </p:sp>
      <p:sp>
        <p:nvSpPr>
          <p:cNvPr id="21" name="Rectangle 20"/>
          <p:cNvSpPr/>
          <p:nvPr/>
        </p:nvSpPr>
        <p:spPr>
          <a:xfrm>
            <a:off x="1012670" y="3110311"/>
            <a:ext cx="2483995"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Eid Al-</a:t>
            </a:r>
            <a:r>
              <a:rPr lang="en-US" sz="2800" b="1" dirty="0" err="1">
                <a:latin typeface="Century Gothic" panose="020B0502020202020204" pitchFamily="34" charset="0"/>
              </a:rPr>
              <a:t>Fitr</a:t>
            </a:r>
            <a:endParaRPr lang="en-US" sz="2800" b="1" dirty="0">
              <a:latin typeface="Century Gothic" panose="020B0502020202020204" pitchFamily="34" charset="0"/>
            </a:endParaRPr>
          </a:p>
        </p:txBody>
      </p:sp>
      <p:sp>
        <p:nvSpPr>
          <p:cNvPr id="23" name="Rectangle 22"/>
          <p:cNvSpPr/>
          <p:nvPr/>
        </p:nvSpPr>
        <p:spPr>
          <a:xfrm>
            <a:off x="4917757" y="3113197"/>
            <a:ext cx="2604747"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National Day</a:t>
            </a:r>
          </a:p>
        </p:txBody>
      </p:sp>
      <p:sp>
        <p:nvSpPr>
          <p:cNvPr id="24" name="Rectangle 23"/>
          <p:cNvSpPr/>
          <p:nvPr/>
        </p:nvSpPr>
        <p:spPr>
          <a:xfrm>
            <a:off x="8929550" y="3106865"/>
            <a:ext cx="2427051"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Ramadan</a:t>
            </a:r>
          </a:p>
        </p:txBody>
      </p:sp>
      <p:sp>
        <p:nvSpPr>
          <p:cNvPr id="25" name="Rectangle 24"/>
          <p:cNvSpPr/>
          <p:nvPr/>
        </p:nvSpPr>
        <p:spPr>
          <a:xfrm>
            <a:off x="2919434" y="5737960"/>
            <a:ext cx="2483995"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Formula 1 </a:t>
            </a:r>
          </a:p>
        </p:txBody>
      </p:sp>
      <p:sp>
        <p:nvSpPr>
          <p:cNvPr id="27" name="Rectangle 26"/>
          <p:cNvSpPr/>
          <p:nvPr/>
        </p:nvSpPr>
        <p:spPr>
          <a:xfrm>
            <a:off x="6958427" y="5735931"/>
            <a:ext cx="2483995"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a:t>
            </a:r>
            <a:r>
              <a:rPr lang="en-US" sz="2800" b="1" dirty="0" err="1">
                <a:latin typeface="Century Gothic" panose="020B0502020202020204" pitchFamily="34" charset="0"/>
              </a:rPr>
              <a:t>Gergaoon</a:t>
            </a:r>
            <a:r>
              <a:rPr lang="en-US" sz="2800" b="1" dirty="0">
                <a:latin typeface="Century Gothic" panose="020B0502020202020204" pitchFamily="34" charset="0"/>
              </a:rPr>
              <a:t>” </a:t>
            </a:r>
          </a:p>
        </p:txBody>
      </p:sp>
      <p:sp>
        <p:nvSpPr>
          <p:cNvPr id="31"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grpSp>
        <p:nvGrpSpPr>
          <p:cNvPr id="32" name="Group 31">
            <a:extLst>
              <a:ext uri="{FF2B5EF4-FFF2-40B4-BE49-F238E27FC236}">
                <a16:creationId xmlns:a16="http://schemas.microsoft.com/office/drawing/2014/main" xmlns="" id="{E8C8F706-A189-4754-B1FB-26180512F520}"/>
              </a:ext>
            </a:extLst>
          </p:cNvPr>
          <p:cNvGrpSpPr/>
          <p:nvPr/>
        </p:nvGrpSpPr>
        <p:grpSpPr>
          <a:xfrm>
            <a:off x="8936573" y="1338716"/>
            <a:ext cx="2427051" cy="1778493"/>
            <a:chOff x="3364149" y="3549686"/>
            <a:chExt cx="2427051" cy="1817424"/>
          </a:xfrm>
          <a:effectLst/>
        </p:grpSpPr>
        <p:pic>
          <p:nvPicPr>
            <p:cNvPr id="33" name="Picture 32" descr="&lt;strong&gt;Ramadan&lt;/strong&gt; Mubarak Free Stock Photo - Public Domain Pictures">
              <a:extLst>
                <a:ext uri="{FF2B5EF4-FFF2-40B4-BE49-F238E27FC236}">
                  <a16:creationId xmlns:a16="http://schemas.microsoft.com/office/drawing/2014/main" xmlns="" id="{13261715-24EE-40D3-B514-F24581F12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149" y="3577113"/>
              <a:ext cx="2427051" cy="1789997"/>
            </a:xfrm>
            <a:prstGeom prst="rect">
              <a:avLst/>
            </a:prstGeom>
            <a:ln>
              <a:noFill/>
            </a:ln>
            <a:effectLst>
              <a:outerShdw blurRad="292100" dist="139700" dir="2700000" algn="tl" rotWithShape="0">
                <a:srgbClr val="333333">
                  <a:alpha val="65000"/>
                </a:srgbClr>
              </a:outerShdw>
            </a:effectLst>
          </p:spPr>
        </p:pic>
        <p:sp>
          <p:nvSpPr>
            <p:cNvPr id="34" name="Diamond 33">
              <a:extLst>
                <a:ext uri="{FF2B5EF4-FFF2-40B4-BE49-F238E27FC236}">
                  <a16:creationId xmlns:a16="http://schemas.microsoft.com/office/drawing/2014/main" xmlns="" id="{584A9069-2073-49CA-9DE4-568D236099CF}"/>
                </a:ext>
              </a:extLst>
            </p:cNvPr>
            <p:cNvSpPr/>
            <p:nvPr/>
          </p:nvSpPr>
          <p:spPr>
            <a:xfrm>
              <a:off x="5231291" y="3549686"/>
              <a:ext cx="559909" cy="714395"/>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Century Gothic" panose="020B0502020202020204" pitchFamily="34" charset="0"/>
                </a:rPr>
                <a:t>3</a:t>
              </a:r>
            </a:p>
          </p:txBody>
        </p:sp>
      </p:grpSp>
      <p:grpSp>
        <p:nvGrpSpPr>
          <p:cNvPr id="35" name="Group 34">
            <a:extLst>
              <a:ext uri="{FF2B5EF4-FFF2-40B4-BE49-F238E27FC236}">
                <a16:creationId xmlns:a16="http://schemas.microsoft.com/office/drawing/2014/main" xmlns="" id="{DAF193DD-9789-419E-B2A9-4276E62C5D70}"/>
              </a:ext>
            </a:extLst>
          </p:cNvPr>
          <p:cNvGrpSpPr/>
          <p:nvPr/>
        </p:nvGrpSpPr>
        <p:grpSpPr>
          <a:xfrm>
            <a:off x="4917757" y="1369626"/>
            <a:ext cx="2597724" cy="1741465"/>
            <a:chOff x="4561411" y="1869633"/>
            <a:chExt cx="2597724" cy="1658006"/>
          </a:xfrm>
          <a:effectLst/>
        </p:grpSpPr>
        <p:pic>
          <p:nvPicPr>
            <p:cNvPr id="36" name="Picture 35" descr="December 16 is &lt;strong&gt;celebrated&lt;/strong&gt; as &lt;strong&gt;Bahrain&lt;/strong&gt; &lt;strong&gt;National&lt;/strong&gt; &lt;strong&gt;Day&lt;/strong&gt; ...">
              <a:extLst>
                <a:ext uri="{FF2B5EF4-FFF2-40B4-BE49-F238E27FC236}">
                  <a16:creationId xmlns:a16="http://schemas.microsoft.com/office/drawing/2014/main" xmlns="" id="{8807FAA2-2839-4098-8EC6-220DF5ADD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411" y="1869633"/>
              <a:ext cx="2597724" cy="1658006"/>
            </a:xfrm>
            <a:prstGeom prst="rect">
              <a:avLst/>
            </a:prstGeom>
            <a:ln>
              <a:solidFill>
                <a:schemeClr val="bg1"/>
              </a:solidFill>
            </a:ln>
            <a:effectLst>
              <a:outerShdw blurRad="292100" dist="139700" dir="2700000" algn="tl" rotWithShape="0">
                <a:srgbClr val="333333">
                  <a:alpha val="65000"/>
                </a:srgbClr>
              </a:outerShdw>
            </a:effectLst>
          </p:spPr>
        </p:pic>
        <p:sp>
          <p:nvSpPr>
            <p:cNvPr id="37" name="Diamond 36">
              <a:extLst>
                <a:ext uri="{FF2B5EF4-FFF2-40B4-BE49-F238E27FC236}">
                  <a16:creationId xmlns:a16="http://schemas.microsoft.com/office/drawing/2014/main" xmlns="" id="{FD6C745D-2811-4006-9E1B-CA7D3007D00B}"/>
                </a:ext>
              </a:extLst>
            </p:cNvPr>
            <p:cNvSpPr/>
            <p:nvPr/>
          </p:nvSpPr>
          <p:spPr>
            <a:xfrm>
              <a:off x="6519044" y="1869633"/>
              <a:ext cx="590143" cy="677667"/>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2</a:t>
              </a:r>
            </a:p>
          </p:txBody>
        </p:sp>
      </p:grpSp>
      <p:grpSp>
        <p:nvGrpSpPr>
          <p:cNvPr id="38" name="Group 37">
            <a:extLst>
              <a:ext uri="{FF2B5EF4-FFF2-40B4-BE49-F238E27FC236}">
                <a16:creationId xmlns:a16="http://schemas.microsoft.com/office/drawing/2014/main" xmlns="" id="{F1F79ECC-9C1D-4215-928C-59519AE2BB93}"/>
              </a:ext>
            </a:extLst>
          </p:cNvPr>
          <p:cNvGrpSpPr/>
          <p:nvPr/>
        </p:nvGrpSpPr>
        <p:grpSpPr>
          <a:xfrm>
            <a:off x="1019694" y="1366236"/>
            <a:ext cx="2483994" cy="1750974"/>
            <a:chOff x="865047" y="1814990"/>
            <a:chExt cx="2483994" cy="1712649"/>
          </a:xfrm>
          <a:effectLst/>
        </p:grpSpPr>
        <p:pic>
          <p:nvPicPr>
            <p:cNvPr id="39" name="Picture 38" descr="Islamic Fasts">
              <a:extLst>
                <a:ext uri="{FF2B5EF4-FFF2-40B4-BE49-F238E27FC236}">
                  <a16:creationId xmlns:a16="http://schemas.microsoft.com/office/drawing/2014/main" xmlns="" id="{299EEA97-E8CC-43BC-BB58-9E087E11D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47" y="1814990"/>
              <a:ext cx="2483994" cy="1712649"/>
            </a:xfrm>
            <a:prstGeom prst="rect">
              <a:avLst/>
            </a:prstGeom>
            <a:ln>
              <a:noFill/>
            </a:ln>
            <a:effectLst>
              <a:outerShdw blurRad="292100" dist="139700" dir="2700000" algn="tl" rotWithShape="0">
                <a:srgbClr val="333333">
                  <a:alpha val="65000"/>
                </a:srgbClr>
              </a:outerShdw>
            </a:effectLst>
          </p:spPr>
        </p:pic>
        <p:sp>
          <p:nvSpPr>
            <p:cNvPr id="40" name="Diamond 39">
              <a:extLst>
                <a:ext uri="{FF2B5EF4-FFF2-40B4-BE49-F238E27FC236}">
                  <a16:creationId xmlns:a16="http://schemas.microsoft.com/office/drawing/2014/main" xmlns="" id="{FCCC1B09-CEA1-469E-BF83-39AD421C66F0}"/>
                </a:ext>
              </a:extLst>
            </p:cNvPr>
            <p:cNvSpPr/>
            <p:nvPr/>
          </p:nvSpPr>
          <p:spPr>
            <a:xfrm>
              <a:off x="2735839" y="1850099"/>
              <a:ext cx="567462" cy="666096"/>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1</a:t>
              </a:r>
            </a:p>
          </p:txBody>
        </p:sp>
      </p:grpSp>
      <p:grpSp>
        <p:nvGrpSpPr>
          <p:cNvPr id="41" name="Group 40">
            <a:extLst>
              <a:ext uri="{FF2B5EF4-FFF2-40B4-BE49-F238E27FC236}">
                <a16:creationId xmlns:a16="http://schemas.microsoft.com/office/drawing/2014/main" xmlns="" id="{95A7D564-196F-46BA-B5D5-0F5B078FFDB4}"/>
              </a:ext>
            </a:extLst>
          </p:cNvPr>
          <p:cNvGrpSpPr/>
          <p:nvPr/>
        </p:nvGrpSpPr>
        <p:grpSpPr>
          <a:xfrm>
            <a:off x="2919434" y="3959853"/>
            <a:ext cx="2483994" cy="1750974"/>
            <a:chOff x="2133709" y="3982448"/>
            <a:chExt cx="2483994" cy="1750974"/>
          </a:xfrm>
          <a:effectLst/>
        </p:grpSpPr>
        <p:pic>
          <p:nvPicPr>
            <p:cNvPr id="42" name="Picture 41" descr="&lt;strong&gt;Formula&lt;/strong&gt; &lt;strong&gt;1&lt;/strong&gt; | Gp &lt;strong&gt;Bahrain&lt;/strong&gt; 2019, Anteprima: gli orari del ...">
              <a:extLst>
                <a:ext uri="{FF2B5EF4-FFF2-40B4-BE49-F238E27FC236}">
                  <a16:creationId xmlns:a16="http://schemas.microsoft.com/office/drawing/2014/main" xmlns="" id="{F50BF97A-EBC0-47B0-B3F2-08B080D875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709" y="3982448"/>
              <a:ext cx="2483994" cy="1750974"/>
            </a:xfrm>
            <a:prstGeom prst="rect">
              <a:avLst/>
            </a:prstGeom>
            <a:ln>
              <a:solidFill>
                <a:schemeClr val="bg1"/>
              </a:solidFill>
            </a:ln>
            <a:effectLst>
              <a:outerShdw blurRad="292100" dist="139700" dir="2700000" algn="tl" rotWithShape="0">
                <a:srgbClr val="333333">
                  <a:alpha val="65000"/>
                </a:srgbClr>
              </a:outerShdw>
            </a:effectLst>
          </p:spPr>
        </p:pic>
        <p:sp>
          <p:nvSpPr>
            <p:cNvPr id="43" name="Diamond 42">
              <a:extLst>
                <a:ext uri="{FF2B5EF4-FFF2-40B4-BE49-F238E27FC236}">
                  <a16:creationId xmlns:a16="http://schemas.microsoft.com/office/drawing/2014/main" xmlns="" id="{5748F18F-8567-4D69-8241-02D5A77DB520}"/>
                </a:ext>
              </a:extLst>
            </p:cNvPr>
            <p:cNvSpPr/>
            <p:nvPr/>
          </p:nvSpPr>
          <p:spPr>
            <a:xfrm>
              <a:off x="3982011" y="4028743"/>
              <a:ext cx="567768" cy="675875"/>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4</a:t>
              </a:r>
            </a:p>
          </p:txBody>
        </p:sp>
      </p:grpSp>
      <p:grpSp>
        <p:nvGrpSpPr>
          <p:cNvPr id="44" name="Group 43">
            <a:extLst>
              <a:ext uri="{FF2B5EF4-FFF2-40B4-BE49-F238E27FC236}">
                <a16:creationId xmlns:a16="http://schemas.microsoft.com/office/drawing/2014/main" xmlns="" id="{E860E101-CB09-49B1-BD27-92562F5D7CBD}"/>
              </a:ext>
            </a:extLst>
          </p:cNvPr>
          <p:cNvGrpSpPr/>
          <p:nvPr/>
        </p:nvGrpSpPr>
        <p:grpSpPr>
          <a:xfrm>
            <a:off x="6958428" y="3959853"/>
            <a:ext cx="2483994" cy="1750974"/>
            <a:chOff x="6351674" y="3968474"/>
            <a:chExt cx="2483994" cy="1764948"/>
          </a:xfrm>
          <a:effectLst/>
        </p:grpSpPr>
        <p:pic>
          <p:nvPicPr>
            <p:cNvPr id="45" name="Picture 44" descr="Gargee'an - Wikipedia">
              <a:extLst>
                <a:ext uri="{FF2B5EF4-FFF2-40B4-BE49-F238E27FC236}">
                  <a16:creationId xmlns:a16="http://schemas.microsoft.com/office/drawing/2014/main" xmlns="" id="{9AC5E55E-4C1A-41B6-871E-D8F1F6143C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1674" y="3968474"/>
              <a:ext cx="2483994" cy="1764948"/>
            </a:xfrm>
            <a:prstGeom prst="rect">
              <a:avLst/>
            </a:prstGeom>
            <a:ln>
              <a:solidFill>
                <a:schemeClr val="bg1"/>
              </a:solidFill>
            </a:ln>
            <a:effectLst>
              <a:outerShdw blurRad="292100" dist="139700" dir="2700000" algn="tl" rotWithShape="0">
                <a:srgbClr val="333333">
                  <a:alpha val="65000"/>
                </a:srgbClr>
              </a:outerShdw>
            </a:effectLst>
          </p:spPr>
        </p:pic>
        <p:sp>
          <p:nvSpPr>
            <p:cNvPr id="46" name="Diamond 45">
              <a:extLst>
                <a:ext uri="{FF2B5EF4-FFF2-40B4-BE49-F238E27FC236}">
                  <a16:creationId xmlns:a16="http://schemas.microsoft.com/office/drawing/2014/main" xmlns="" id="{4182B041-1A7C-4BA6-A363-00586C631C2C}"/>
                </a:ext>
              </a:extLst>
            </p:cNvPr>
            <p:cNvSpPr/>
            <p:nvPr/>
          </p:nvSpPr>
          <p:spPr>
            <a:xfrm>
              <a:off x="6455748" y="4875392"/>
              <a:ext cx="567462" cy="808031"/>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5</a:t>
              </a:r>
            </a:p>
          </p:txBody>
        </p:sp>
      </p:grpSp>
    </p:spTree>
    <p:extLst>
      <p:ext uri="{BB962C8B-B14F-4D97-AF65-F5344CB8AC3E}">
        <p14:creationId xmlns:p14="http://schemas.microsoft.com/office/powerpoint/2010/main" val="3939329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1</a:t>
            </a:r>
          </a:p>
        </p:txBody>
      </p:sp>
      <p:sp>
        <p:nvSpPr>
          <p:cNvPr id="4"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Tree>
    <p:extLst>
      <p:ext uri="{BB962C8B-B14F-4D97-AF65-F5344CB8AC3E}">
        <p14:creationId xmlns:p14="http://schemas.microsoft.com/office/powerpoint/2010/main" val="349938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569946" y="3456065"/>
            <a:ext cx="2481480" cy="294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Century Gothic" panose="020B0502020202020204" pitchFamily="34" charset="0"/>
              </a:rPr>
              <a:t> </a:t>
            </a:r>
            <a:r>
              <a:rPr lang="en-US" b="1" dirty="0">
                <a:latin typeface="Century Gothic" panose="020B0502020202020204" pitchFamily="34" charset="0"/>
              </a:rPr>
              <a:t>Wear traditional clothes, visit houses in the </a:t>
            </a:r>
            <a:r>
              <a:rPr lang="en-GB" b="1" dirty="0">
                <a:latin typeface="Century Gothic" panose="020B0502020202020204" pitchFamily="34" charset="0"/>
              </a:rPr>
              <a:t>neighbourhood</a:t>
            </a:r>
            <a:r>
              <a:rPr lang="en-US" b="1" dirty="0">
                <a:latin typeface="Century Gothic" panose="020B0502020202020204" pitchFamily="34" charset="0"/>
              </a:rPr>
              <a:t> and sing traditional songs.</a:t>
            </a:r>
          </a:p>
          <a:p>
            <a:pPr algn="ctr"/>
            <a:r>
              <a:rPr lang="en-US" b="1" dirty="0">
                <a:latin typeface="Century Gothic" panose="020B0502020202020204" pitchFamily="34" charset="0"/>
              </a:rPr>
              <a:t>Children receive sweets and nuts as gifts. </a:t>
            </a:r>
          </a:p>
        </p:txBody>
      </p:sp>
      <p:sp>
        <p:nvSpPr>
          <p:cNvPr id="36" name="Rectangle 35"/>
          <p:cNvSpPr/>
          <p:nvPr/>
        </p:nvSpPr>
        <p:spPr>
          <a:xfrm>
            <a:off x="6211608" y="3461033"/>
            <a:ext cx="2458064" cy="293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latin typeface="Century Gothic" panose="020B0502020202090204" pitchFamily="34" charset="0"/>
              </a:rPr>
              <a:t>Wear new clothes, </a:t>
            </a:r>
          </a:p>
          <a:p>
            <a:pPr algn="ctr"/>
            <a:r>
              <a:rPr lang="en-US" b="1" dirty="0">
                <a:latin typeface="Century Gothic" panose="020B0502020202090204" pitchFamily="34" charset="0"/>
              </a:rPr>
              <a:t>visit relatives and friends. </a:t>
            </a:r>
          </a:p>
          <a:p>
            <a:pPr algn="ctr"/>
            <a:r>
              <a:rPr lang="en-US" b="1" dirty="0">
                <a:latin typeface="Century Gothic" panose="020B0502020202090204" pitchFamily="34" charset="0"/>
              </a:rPr>
              <a:t>Exchange greetings and eat special food. </a:t>
            </a:r>
          </a:p>
          <a:p>
            <a:pPr algn="ctr"/>
            <a:r>
              <a:rPr lang="en-US" b="1" dirty="0">
                <a:latin typeface="Century Gothic" panose="020B0502020202090204" pitchFamily="34" charset="0"/>
              </a:rPr>
              <a:t>Children receive lots of money on this day. </a:t>
            </a:r>
          </a:p>
        </p:txBody>
      </p:sp>
      <p:sp>
        <p:nvSpPr>
          <p:cNvPr id="37" name="Rectangle 36"/>
          <p:cNvSpPr/>
          <p:nvPr/>
        </p:nvSpPr>
        <p:spPr>
          <a:xfrm>
            <a:off x="3326929" y="3454401"/>
            <a:ext cx="2604747" cy="294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latin typeface="Century Gothic" panose="020B0502020202090204" pitchFamily="34" charset="0"/>
              </a:rPr>
              <a:t>Fast every day from sunrise to sunset</a:t>
            </a:r>
            <a:r>
              <a:rPr lang="en-US" b="1" dirty="0">
                <a:latin typeface="Century Gothic" panose="020B0502020202090204" pitchFamily="34" charset="0"/>
              </a:rPr>
              <a:t>, do good deeds such as helping poor people. Pray and read the Quran.</a:t>
            </a:r>
          </a:p>
          <a:p>
            <a:pPr algn="ctr"/>
            <a:r>
              <a:rPr lang="en-US" b="1" dirty="0">
                <a:latin typeface="Century Gothic" panose="020B0502020202090204" pitchFamily="34" charset="0"/>
              </a:rPr>
              <a:t>Cook traditional food and have a big meal after sunset.</a:t>
            </a:r>
          </a:p>
        </p:txBody>
      </p:sp>
      <p:sp>
        <p:nvSpPr>
          <p:cNvPr id="38" name="Rectangle 37"/>
          <p:cNvSpPr/>
          <p:nvPr/>
        </p:nvSpPr>
        <p:spPr>
          <a:xfrm>
            <a:off x="8945174" y="3461033"/>
            <a:ext cx="2483995" cy="2939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Century Gothic" panose="020B0502020202020204" pitchFamily="34" charset="0"/>
              </a:rPr>
              <a:t> </a:t>
            </a:r>
            <a:r>
              <a:rPr lang="en-US" b="1" dirty="0">
                <a:latin typeface="Century Gothic" panose="020B0502020202020204" pitchFamily="34" charset="0"/>
              </a:rPr>
              <a:t>Wear traditional clothes, decorate streets and buildings with lights and flags.</a:t>
            </a:r>
          </a:p>
          <a:p>
            <a:pPr algn="ctr"/>
            <a:r>
              <a:rPr lang="en-US" b="1" dirty="0">
                <a:latin typeface="Century Gothic" panose="020B0502020202020204" pitchFamily="34" charset="0"/>
              </a:rPr>
              <a:t>Sing notional songs and watch fireworks. </a:t>
            </a:r>
          </a:p>
        </p:txBody>
      </p:sp>
      <p:sp>
        <p:nvSpPr>
          <p:cNvPr id="20" name="Rectangle 19"/>
          <p:cNvSpPr/>
          <p:nvPr/>
        </p:nvSpPr>
        <p:spPr>
          <a:xfrm>
            <a:off x="1655114" y="162158"/>
            <a:ext cx="8952122" cy="6419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C00000"/>
                </a:solidFill>
                <a:latin typeface="Century Gothic" panose="020B0502020202020204" pitchFamily="34" charset="0"/>
              </a:rPr>
              <a:t>Match the festivals with the correct customs </a:t>
            </a:r>
          </a:p>
        </p:txBody>
      </p:sp>
      <p:sp>
        <p:nvSpPr>
          <p:cNvPr id="40" name="Diamond 39"/>
          <p:cNvSpPr/>
          <p:nvPr/>
        </p:nvSpPr>
        <p:spPr>
          <a:xfrm>
            <a:off x="2482035" y="5828314"/>
            <a:ext cx="634911" cy="636992"/>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tx1"/>
              </a:solidFill>
              <a:latin typeface="Century Gothic" panose="020B0502020202020204" pitchFamily="34" charset="0"/>
            </a:endParaRPr>
          </a:p>
        </p:txBody>
      </p:sp>
      <p:sp>
        <p:nvSpPr>
          <p:cNvPr id="42" name="Diamond 41"/>
          <p:cNvSpPr/>
          <p:nvPr/>
        </p:nvSpPr>
        <p:spPr>
          <a:xfrm>
            <a:off x="5376197" y="5786372"/>
            <a:ext cx="634911" cy="678934"/>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tx1"/>
              </a:solidFill>
              <a:latin typeface="Century Gothic" panose="020B0502020202020204" pitchFamily="34" charset="0"/>
            </a:endParaRPr>
          </a:p>
        </p:txBody>
      </p:sp>
      <p:sp>
        <p:nvSpPr>
          <p:cNvPr id="43" name="Diamond 42"/>
          <p:cNvSpPr/>
          <p:nvPr/>
        </p:nvSpPr>
        <p:spPr>
          <a:xfrm>
            <a:off x="8109763" y="5772940"/>
            <a:ext cx="634911" cy="678934"/>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tx1"/>
              </a:solidFill>
              <a:latin typeface="Century Gothic" panose="020B0502020202020204" pitchFamily="34" charset="0"/>
            </a:endParaRPr>
          </a:p>
        </p:txBody>
      </p:sp>
      <p:sp>
        <p:nvSpPr>
          <p:cNvPr id="34"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
        <p:nvSpPr>
          <p:cNvPr id="53" name="Rectangle 52">
            <a:extLst>
              <a:ext uri="{FF2B5EF4-FFF2-40B4-BE49-F238E27FC236}">
                <a16:creationId xmlns:a16="http://schemas.microsoft.com/office/drawing/2014/main" xmlns="" id="{9480D78B-BF31-4E1B-930F-25753C6CC78C}"/>
              </a:ext>
            </a:extLst>
          </p:cNvPr>
          <p:cNvSpPr/>
          <p:nvPr/>
        </p:nvSpPr>
        <p:spPr>
          <a:xfrm>
            <a:off x="560407" y="2782239"/>
            <a:ext cx="2483995"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Eid Al-</a:t>
            </a:r>
            <a:r>
              <a:rPr lang="en-US" sz="2800" b="1" dirty="0" err="1">
                <a:latin typeface="Century Gothic" panose="020B0502020202020204" pitchFamily="34" charset="0"/>
              </a:rPr>
              <a:t>Fitr</a:t>
            </a:r>
            <a:endParaRPr lang="en-US" sz="2800" b="1" dirty="0">
              <a:latin typeface="Century Gothic" panose="020B0502020202020204" pitchFamily="34" charset="0"/>
            </a:endParaRPr>
          </a:p>
        </p:txBody>
      </p:sp>
      <p:sp>
        <p:nvSpPr>
          <p:cNvPr id="54" name="Rectangle 53">
            <a:extLst>
              <a:ext uri="{FF2B5EF4-FFF2-40B4-BE49-F238E27FC236}">
                <a16:creationId xmlns:a16="http://schemas.microsoft.com/office/drawing/2014/main" xmlns="" id="{2F128C04-D0E8-4291-A67C-06C6FFAD1212}"/>
              </a:ext>
            </a:extLst>
          </p:cNvPr>
          <p:cNvSpPr/>
          <p:nvPr/>
        </p:nvSpPr>
        <p:spPr>
          <a:xfrm>
            <a:off x="3326929" y="2796080"/>
            <a:ext cx="2604747"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National Day</a:t>
            </a:r>
          </a:p>
        </p:txBody>
      </p:sp>
      <p:sp>
        <p:nvSpPr>
          <p:cNvPr id="55" name="Rectangle 54">
            <a:extLst>
              <a:ext uri="{FF2B5EF4-FFF2-40B4-BE49-F238E27FC236}">
                <a16:creationId xmlns:a16="http://schemas.microsoft.com/office/drawing/2014/main" xmlns="" id="{3958951D-FE7E-4280-AAC4-2471F913C4D7}"/>
              </a:ext>
            </a:extLst>
          </p:cNvPr>
          <p:cNvSpPr/>
          <p:nvPr/>
        </p:nvSpPr>
        <p:spPr>
          <a:xfrm>
            <a:off x="6235598" y="2790132"/>
            <a:ext cx="2427051"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Ramadan</a:t>
            </a:r>
          </a:p>
        </p:txBody>
      </p:sp>
      <p:sp>
        <p:nvSpPr>
          <p:cNvPr id="57" name="Rectangle 56">
            <a:extLst>
              <a:ext uri="{FF2B5EF4-FFF2-40B4-BE49-F238E27FC236}">
                <a16:creationId xmlns:a16="http://schemas.microsoft.com/office/drawing/2014/main" xmlns="" id="{1D4C29D9-C8EA-46D4-83BE-F78AE73F46E8}"/>
              </a:ext>
            </a:extLst>
          </p:cNvPr>
          <p:cNvSpPr/>
          <p:nvPr/>
        </p:nvSpPr>
        <p:spPr>
          <a:xfrm>
            <a:off x="8945174" y="2786560"/>
            <a:ext cx="2483995"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a:t>
            </a:r>
            <a:r>
              <a:rPr lang="en-US" sz="2800" b="1" dirty="0" err="1">
                <a:latin typeface="Century Gothic" panose="020B0502020202020204" pitchFamily="34" charset="0"/>
              </a:rPr>
              <a:t>Gergaoon</a:t>
            </a:r>
            <a:r>
              <a:rPr lang="en-US" sz="2800" b="1" dirty="0">
                <a:latin typeface="Century Gothic" panose="020B0502020202020204" pitchFamily="34" charset="0"/>
              </a:rPr>
              <a:t>” </a:t>
            </a:r>
          </a:p>
        </p:txBody>
      </p:sp>
      <p:grpSp>
        <p:nvGrpSpPr>
          <p:cNvPr id="58" name="Group 57">
            <a:extLst>
              <a:ext uri="{FF2B5EF4-FFF2-40B4-BE49-F238E27FC236}">
                <a16:creationId xmlns:a16="http://schemas.microsoft.com/office/drawing/2014/main" xmlns="" id="{047A1FD8-50D8-4982-A916-F2F4AA876D92}"/>
              </a:ext>
            </a:extLst>
          </p:cNvPr>
          <p:cNvGrpSpPr/>
          <p:nvPr/>
        </p:nvGrpSpPr>
        <p:grpSpPr>
          <a:xfrm>
            <a:off x="6242621" y="1021983"/>
            <a:ext cx="2427051" cy="1778493"/>
            <a:chOff x="3364149" y="3549686"/>
            <a:chExt cx="2427051" cy="1817424"/>
          </a:xfrm>
          <a:effectLst/>
        </p:grpSpPr>
        <p:pic>
          <p:nvPicPr>
            <p:cNvPr id="59" name="Picture 58" descr="&lt;strong&gt;Ramadan&lt;/strong&gt; Mubarak Free Stock Photo - Public Domain Pictures">
              <a:extLst>
                <a:ext uri="{FF2B5EF4-FFF2-40B4-BE49-F238E27FC236}">
                  <a16:creationId xmlns:a16="http://schemas.microsoft.com/office/drawing/2014/main" xmlns="" id="{14692D81-DB1E-4D60-824B-E7DCB5960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149" y="3577113"/>
              <a:ext cx="2427051" cy="1789997"/>
            </a:xfrm>
            <a:prstGeom prst="rect">
              <a:avLst/>
            </a:prstGeom>
            <a:ln>
              <a:noFill/>
            </a:ln>
            <a:effectLst>
              <a:outerShdw blurRad="292100" dist="139700" dir="2700000" algn="tl" rotWithShape="0">
                <a:srgbClr val="333333">
                  <a:alpha val="65000"/>
                </a:srgbClr>
              </a:outerShdw>
            </a:effectLst>
          </p:spPr>
        </p:pic>
        <p:sp>
          <p:nvSpPr>
            <p:cNvPr id="60" name="Diamond 59">
              <a:extLst>
                <a:ext uri="{FF2B5EF4-FFF2-40B4-BE49-F238E27FC236}">
                  <a16:creationId xmlns:a16="http://schemas.microsoft.com/office/drawing/2014/main" xmlns="" id="{F4679230-CA54-4125-A410-9AF687663AAE}"/>
                </a:ext>
              </a:extLst>
            </p:cNvPr>
            <p:cNvSpPr/>
            <p:nvPr/>
          </p:nvSpPr>
          <p:spPr>
            <a:xfrm>
              <a:off x="5231291" y="3549686"/>
              <a:ext cx="559909" cy="714395"/>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Century Gothic" panose="020B0502020202020204" pitchFamily="34" charset="0"/>
                </a:rPr>
                <a:t>3</a:t>
              </a:r>
            </a:p>
          </p:txBody>
        </p:sp>
      </p:grpSp>
      <p:grpSp>
        <p:nvGrpSpPr>
          <p:cNvPr id="61" name="Group 60">
            <a:extLst>
              <a:ext uri="{FF2B5EF4-FFF2-40B4-BE49-F238E27FC236}">
                <a16:creationId xmlns:a16="http://schemas.microsoft.com/office/drawing/2014/main" xmlns="" id="{D521AE7D-5CFF-4278-84F5-825FCDDA08AF}"/>
              </a:ext>
            </a:extLst>
          </p:cNvPr>
          <p:cNvGrpSpPr/>
          <p:nvPr/>
        </p:nvGrpSpPr>
        <p:grpSpPr>
          <a:xfrm>
            <a:off x="3326929" y="1052509"/>
            <a:ext cx="2597724" cy="1741465"/>
            <a:chOff x="4561411" y="1869633"/>
            <a:chExt cx="2597724" cy="1658006"/>
          </a:xfrm>
          <a:effectLst/>
        </p:grpSpPr>
        <p:pic>
          <p:nvPicPr>
            <p:cNvPr id="62" name="Picture 61" descr="December 16 is &lt;strong&gt;celebrated&lt;/strong&gt; as &lt;strong&gt;Bahrain&lt;/strong&gt; &lt;strong&gt;National&lt;/strong&gt; &lt;strong&gt;Day&lt;/strong&gt; ...">
              <a:extLst>
                <a:ext uri="{FF2B5EF4-FFF2-40B4-BE49-F238E27FC236}">
                  <a16:creationId xmlns:a16="http://schemas.microsoft.com/office/drawing/2014/main" xmlns="" id="{E13F8C36-58D5-4D28-A9FC-DD7970470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411" y="1869633"/>
              <a:ext cx="2597724" cy="1658006"/>
            </a:xfrm>
            <a:prstGeom prst="rect">
              <a:avLst/>
            </a:prstGeom>
            <a:ln>
              <a:solidFill>
                <a:schemeClr val="bg1"/>
              </a:solidFill>
            </a:ln>
            <a:effectLst>
              <a:outerShdw blurRad="292100" dist="139700" dir="2700000" algn="tl" rotWithShape="0">
                <a:srgbClr val="333333">
                  <a:alpha val="65000"/>
                </a:srgbClr>
              </a:outerShdw>
            </a:effectLst>
          </p:spPr>
        </p:pic>
        <p:sp>
          <p:nvSpPr>
            <p:cNvPr id="63" name="Diamond 62">
              <a:extLst>
                <a:ext uri="{FF2B5EF4-FFF2-40B4-BE49-F238E27FC236}">
                  <a16:creationId xmlns:a16="http://schemas.microsoft.com/office/drawing/2014/main" xmlns="" id="{5770A30C-BBA3-4468-9BAF-77687E8E8CD1}"/>
                </a:ext>
              </a:extLst>
            </p:cNvPr>
            <p:cNvSpPr/>
            <p:nvPr/>
          </p:nvSpPr>
          <p:spPr>
            <a:xfrm>
              <a:off x="6519044" y="1869633"/>
              <a:ext cx="590143" cy="677667"/>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2</a:t>
              </a:r>
            </a:p>
          </p:txBody>
        </p:sp>
      </p:grpSp>
      <p:grpSp>
        <p:nvGrpSpPr>
          <p:cNvPr id="64" name="Group 63">
            <a:extLst>
              <a:ext uri="{FF2B5EF4-FFF2-40B4-BE49-F238E27FC236}">
                <a16:creationId xmlns:a16="http://schemas.microsoft.com/office/drawing/2014/main" xmlns="" id="{D7FC118D-8556-4B67-9F7D-09F758EBADC1}"/>
              </a:ext>
            </a:extLst>
          </p:cNvPr>
          <p:cNvGrpSpPr/>
          <p:nvPr/>
        </p:nvGrpSpPr>
        <p:grpSpPr>
          <a:xfrm>
            <a:off x="567431" y="1038164"/>
            <a:ext cx="2483994" cy="1750974"/>
            <a:chOff x="865047" y="1814990"/>
            <a:chExt cx="2483994" cy="1712649"/>
          </a:xfrm>
          <a:effectLst/>
        </p:grpSpPr>
        <p:pic>
          <p:nvPicPr>
            <p:cNvPr id="65" name="Picture 64" descr="Islamic Fasts">
              <a:extLst>
                <a:ext uri="{FF2B5EF4-FFF2-40B4-BE49-F238E27FC236}">
                  <a16:creationId xmlns:a16="http://schemas.microsoft.com/office/drawing/2014/main" xmlns="" id="{243B99AA-CA6E-4DF8-98A9-9C067DC83F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47" y="1814990"/>
              <a:ext cx="2483994" cy="1712649"/>
            </a:xfrm>
            <a:prstGeom prst="rect">
              <a:avLst/>
            </a:prstGeom>
            <a:ln>
              <a:noFill/>
            </a:ln>
            <a:effectLst>
              <a:outerShdw blurRad="292100" dist="139700" dir="2700000" algn="tl" rotWithShape="0">
                <a:srgbClr val="333333">
                  <a:alpha val="65000"/>
                </a:srgbClr>
              </a:outerShdw>
            </a:effectLst>
          </p:spPr>
        </p:pic>
        <p:sp>
          <p:nvSpPr>
            <p:cNvPr id="66" name="Diamond 65">
              <a:extLst>
                <a:ext uri="{FF2B5EF4-FFF2-40B4-BE49-F238E27FC236}">
                  <a16:creationId xmlns:a16="http://schemas.microsoft.com/office/drawing/2014/main" xmlns="" id="{C7136D9A-B39C-41E9-817A-EAA2EE318281}"/>
                </a:ext>
              </a:extLst>
            </p:cNvPr>
            <p:cNvSpPr/>
            <p:nvPr/>
          </p:nvSpPr>
          <p:spPr>
            <a:xfrm>
              <a:off x="2735839" y="1850099"/>
              <a:ext cx="567462" cy="666096"/>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1</a:t>
              </a:r>
            </a:p>
          </p:txBody>
        </p:sp>
      </p:grpSp>
      <p:grpSp>
        <p:nvGrpSpPr>
          <p:cNvPr id="70" name="Group 69">
            <a:extLst>
              <a:ext uri="{FF2B5EF4-FFF2-40B4-BE49-F238E27FC236}">
                <a16:creationId xmlns:a16="http://schemas.microsoft.com/office/drawing/2014/main" xmlns="" id="{A490E255-94A1-4E29-ABAF-047DC4EDC61E}"/>
              </a:ext>
            </a:extLst>
          </p:cNvPr>
          <p:cNvGrpSpPr/>
          <p:nvPr/>
        </p:nvGrpSpPr>
        <p:grpSpPr>
          <a:xfrm>
            <a:off x="8945175" y="1010482"/>
            <a:ext cx="2483994" cy="1750974"/>
            <a:chOff x="6351674" y="3968474"/>
            <a:chExt cx="2483994" cy="1764948"/>
          </a:xfrm>
          <a:effectLst/>
        </p:grpSpPr>
        <p:pic>
          <p:nvPicPr>
            <p:cNvPr id="71" name="Picture 70" descr="Gargee'an - Wikipedia">
              <a:extLst>
                <a:ext uri="{FF2B5EF4-FFF2-40B4-BE49-F238E27FC236}">
                  <a16:creationId xmlns:a16="http://schemas.microsoft.com/office/drawing/2014/main" xmlns="" id="{552564E8-D04D-4164-99D1-56C32DF8FD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674" y="3968474"/>
              <a:ext cx="2483994" cy="1764948"/>
            </a:xfrm>
            <a:prstGeom prst="rect">
              <a:avLst/>
            </a:prstGeom>
            <a:ln>
              <a:solidFill>
                <a:schemeClr val="bg1"/>
              </a:solidFill>
            </a:ln>
            <a:effectLst>
              <a:outerShdw blurRad="292100" dist="139700" dir="2700000" algn="tl" rotWithShape="0">
                <a:srgbClr val="333333">
                  <a:alpha val="65000"/>
                </a:srgbClr>
              </a:outerShdw>
            </a:effectLst>
          </p:spPr>
        </p:pic>
        <p:sp>
          <p:nvSpPr>
            <p:cNvPr id="72" name="Diamond 71">
              <a:extLst>
                <a:ext uri="{FF2B5EF4-FFF2-40B4-BE49-F238E27FC236}">
                  <a16:creationId xmlns:a16="http://schemas.microsoft.com/office/drawing/2014/main" xmlns="" id="{172B0737-77A4-4CB6-BC49-FCB6DD3E87E4}"/>
                </a:ext>
              </a:extLst>
            </p:cNvPr>
            <p:cNvSpPr/>
            <p:nvPr/>
          </p:nvSpPr>
          <p:spPr>
            <a:xfrm>
              <a:off x="6455748" y="4875392"/>
              <a:ext cx="567462" cy="808031"/>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4</a:t>
              </a:r>
            </a:p>
          </p:txBody>
        </p:sp>
      </p:grpSp>
      <p:sp>
        <p:nvSpPr>
          <p:cNvPr id="73" name="Diamond 72">
            <a:extLst>
              <a:ext uri="{FF2B5EF4-FFF2-40B4-BE49-F238E27FC236}">
                <a16:creationId xmlns:a16="http://schemas.microsoft.com/office/drawing/2014/main" xmlns="" id="{8A820917-2450-4E2A-AE8E-E739DAD0D068}"/>
              </a:ext>
            </a:extLst>
          </p:cNvPr>
          <p:cNvSpPr/>
          <p:nvPr/>
        </p:nvSpPr>
        <p:spPr>
          <a:xfrm>
            <a:off x="10887550" y="5807343"/>
            <a:ext cx="634911" cy="636992"/>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94867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655114" y="162158"/>
            <a:ext cx="8952122" cy="6419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rgbClr val="C00000"/>
                </a:solidFill>
                <a:latin typeface="Century Gothic" panose="020B0502020202020204" pitchFamily="34" charset="0"/>
              </a:rPr>
              <a:t>Suggested answer key</a:t>
            </a:r>
          </a:p>
        </p:txBody>
      </p:sp>
      <p:sp>
        <p:nvSpPr>
          <p:cNvPr id="35" name="Rectangle 34">
            <a:extLst>
              <a:ext uri="{FF2B5EF4-FFF2-40B4-BE49-F238E27FC236}">
                <a16:creationId xmlns:a16="http://schemas.microsoft.com/office/drawing/2014/main" xmlns="" id="{21FBD618-5276-4422-99CF-8AA7044A419F}"/>
              </a:ext>
            </a:extLst>
          </p:cNvPr>
          <p:cNvSpPr/>
          <p:nvPr/>
        </p:nvSpPr>
        <p:spPr>
          <a:xfrm>
            <a:off x="569946" y="3456065"/>
            <a:ext cx="2481480" cy="294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Century Gothic" panose="020B0502020202020204" pitchFamily="34" charset="0"/>
              </a:rPr>
              <a:t> </a:t>
            </a:r>
            <a:r>
              <a:rPr lang="en-US" b="1" dirty="0">
                <a:latin typeface="Century Gothic" panose="020B0502020202020204" pitchFamily="34" charset="0"/>
              </a:rPr>
              <a:t>Wear traditional clothes, visit houses in the </a:t>
            </a:r>
            <a:r>
              <a:rPr lang="en-GB" b="1" dirty="0">
                <a:latin typeface="Century Gothic" panose="020B0502020202020204" pitchFamily="34" charset="0"/>
              </a:rPr>
              <a:t>neighbourhood</a:t>
            </a:r>
            <a:r>
              <a:rPr lang="en-US" b="1" dirty="0">
                <a:latin typeface="Century Gothic" panose="020B0502020202020204" pitchFamily="34" charset="0"/>
              </a:rPr>
              <a:t> and sing traditional songs.</a:t>
            </a:r>
          </a:p>
          <a:p>
            <a:pPr algn="ctr"/>
            <a:r>
              <a:rPr lang="en-US" b="1" dirty="0">
                <a:latin typeface="Century Gothic" panose="020B0502020202020204" pitchFamily="34" charset="0"/>
              </a:rPr>
              <a:t>Children receive sweets and nuts as gifts.</a:t>
            </a:r>
          </a:p>
        </p:txBody>
      </p:sp>
      <p:sp>
        <p:nvSpPr>
          <p:cNvPr id="36" name="Rectangle 35">
            <a:extLst>
              <a:ext uri="{FF2B5EF4-FFF2-40B4-BE49-F238E27FC236}">
                <a16:creationId xmlns:a16="http://schemas.microsoft.com/office/drawing/2014/main" xmlns="" id="{73A5B3B4-95B4-49CC-918A-0C0C0574F9BF}"/>
              </a:ext>
            </a:extLst>
          </p:cNvPr>
          <p:cNvSpPr/>
          <p:nvPr/>
        </p:nvSpPr>
        <p:spPr>
          <a:xfrm>
            <a:off x="6211608" y="3461033"/>
            <a:ext cx="2458064" cy="293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latin typeface="Century Gothic" panose="020B0502020202090204" pitchFamily="34" charset="0"/>
              </a:rPr>
              <a:t>Wear new clothes, </a:t>
            </a:r>
          </a:p>
          <a:p>
            <a:pPr algn="ctr"/>
            <a:r>
              <a:rPr lang="en-US" b="1" dirty="0">
                <a:latin typeface="Century Gothic" panose="020B0502020202090204" pitchFamily="34" charset="0"/>
              </a:rPr>
              <a:t>visit relatives and friends. </a:t>
            </a:r>
          </a:p>
          <a:p>
            <a:pPr algn="ctr"/>
            <a:r>
              <a:rPr lang="en-US" b="1" dirty="0">
                <a:latin typeface="Century Gothic" panose="020B0502020202090204" pitchFamily="34" charset="0"/>
              </a:rPr>
              <a:t>Exchange greetings and eat special food. </a:t>
            </a:r>
          </a:p>
          <a:p>
            <a:pPr algn="ctr"/>
            <a:r>
              <a:rPr lang="en-US" b="1" dirty="0">
                <a:latin typeface="Century Gothic" panose="020B0502020202090204" pitchFamily="34" charset="0"/>
              </a:rPr>
              <a:t>Children receive lots of money on this day. </a:t>
            </a:r>
          </a:p>
        </p:txBody>
      </p:sp>
      <p:sp>
        <p:nvSpPr>
          <p:cNvPr id="37" name="Rectangle 36">
            <a:extLst>
              <a:ext uri="{FF2B5EF4-FFF2-40B4-BE49-F238E27FC236}">
                <a16:creationId xmlns:a16="http://schemas.microsoft.com/office/drawing/2014/main" xmlns="" id="{45731824-84F1-4C43-8734-C636BFBD249A}"/>
              </a:ext>
            </a:extLst>
          </p:cNvPr>
          <p:cNvSpPr/>
          <p:nvPr/>
        </p:nvSpPr>
        <p:spPr>
          <a:xfrm>
            <a:off x="3326929" y="3454401"/>
            <a:ext cx="2604747" cy="294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latin typeface="Century Gothic" panose="020B0502020202090204" pitchFamily="34" charset="0"/>
              </a:rPr>
              <a:t>Fast every day from sunrise to sunset</a:t>
            </a:r>
            <a:r>
              <a:rPr lang="en-US" b="1" dirty="0">
                <a:latin typeface="Century Gothic" panose="020B0502020202090204" pitchFamily="34" charset="0"/>
              </a:rPr>
              <a:t>, do good deeds such as helping poor people. Pray and read the Quran.</a:t>
            </a:r>
          </a:p>
          <a:p>
            <a:pPr algn="ctr"/>
            <a:r>
              <a:rPr lang="en-US" b="1" dirty="0">
                <a:latin typeface="Century Gothic" panose="020B0502020202090204" pitchFamily="34" charset="0"/>
              </a:rPr>
              <a:t>Cook traditional food and have a big meal after sunset.</a:t>
            </a:r>
          </a:p>
        </p:txBody>
      </p:sp>
      <p:sp>
        <p:nvSpPr>
          <p:cNvPr id="38" name="Rectangle 37">
            <a:extLst>
              <a:ext uri="{FF2B5EF4-FFF2-40B4-BE49-F238E27FC236}">
                <a16:creationId xmlns:a16="http://schemas.microsoft.com/office/drawing/2014/main" xmlns="" id="{4876D2D9-96B4-4E7D-A719-2CED0F7953F6}"/>
              </a:ext>
            </a:extLst>
          </p:cNvPr>
          <p:cNvSpPr/>
          <p:nvPr/>
        </p:nvSpPr>
        <p:spPr>
          <a:xfrm>
            <a:off x="8945174" y="3461033"/>
            <a:ext cx="2483995" cy="2939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Century Gothic" panose="020B0502020202020204" pitchFamily="34" charset="0"/>
              </a:rPr>
              <a:t> </a:t>
            </a:r>
            <a:r>
              <a:rPr lang="en-US" b="1" dirty="0">
                <a:latin typeface="Century Gothic" panose="020B0502020202020204" pitchFamily="34" charset="0"/>
              </a:rPr>
              <a:t>Wear traditional clothes, decorate streets and buildings with lights and flags.</a:t>
            </a:r>
          </a:p>
          <a:p>
            <a:pPr algn="ctr"/>
            <a:r>
              <a:rPr lang="en-US" b="1" dirty="0">
                <a:latin typeface="Century Gothic" panose="020B0502020202020204" pitchFamily="34" charset="0"/>
              </a:rPr>
              <a:t>Sing notional songs and watch fireworks.</a:t>
            </a:r>
          </a:p>
        </p:txBody>
      </p:sp>
      <p:sp>
        <p:nvSpPr>
          <p:cNvPr id="39" name="Diamond 38">
            <a:extLst>
              <a:ext uri="{FF2B5EF4-FFF2-40B4-BE49-F238E27FC236}">
                <a16:creationId xmlns:a16="http://schemas.microsoft.com/office/drawing/2014/main" xmlns="" id="{60F7C617-678C-4842-A27C-15F9B639947D}"/>
              </a:ext>
            </a:extLst>
          </p:cNvPr>
          <p:cNvSpPr/>
          <p:nvPr/>
        </p:nvSpPr>
        <p:spPr>
          <a:xfrm>
            <a:off x="2482035" y="5828314"/>
            <a:ext cx="634911" cy="636992"/>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4</a:t>
            </a:r>
          </a:p>
        </p:txBody>
      </p:sp>
      <p:sp>
        <p:nvSpPr>
          <p:cNvPr id="44" name="Diamond 43">
            <a:extLst>
              <a:ext uri="{FF2B5EF4-FFF2-40B4-BE49-F238E27FC236}">
                <a16:creationId xmlns:a16="http://schemas.microsoft.com/office/drawing/2014/main" xmlns="" id="{22C29F23-787E-4D4A-9646-C44155D2B4B4}"/>
              </a:ext>
            </a:extLst>
          </p:cNvPr>
          <p:cNvSpPr/>
          <p:nvPr/>
        </p:nvSpPr>
        <p:spPr>
          <a:xfrm>
            <a:off x="5376197" y="5786372"/>
            <a:ext cx="634911" cy="678934"/>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3</a:t>
            </a:r>
          </a:p>
        </p:txBody>
      </p:sp>
      <p:sp>
        <p:nvSpPr>
          <p:cNvPr id="45" name="Diamond 44">
            <a:extLst>
              <a:ext uri="{FF2B5EF4-FFF2-40B4-BE49-F238E27FC236}">
                <a16:creationId xmlns:a16="http://schemas.microsoft.com/office/drawing/2014/main" xmlns="" id="{B9E453EB-96E2-42C8-A8CE-DC4C24238C36}"/>
              </a:ext>
            </a:extLst>
          </p:cNvPr>
          <p:cNvSpPr/>
          <p:nvPr/>
        </p:nvSpPr>
        <p:spPr>
          <a:xfrm>
            <a:off x="8109763" y="5772940"/>
            <a:ext cx="634911" cy="678934"/>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1</a:t>
            </a:r>
          </a:p>
        </p:txBody>
      </p:sp>
      <p:sp>
        <p:nvSpPr>
          <p:cNvPr id="46" name="Footer Placeholder 2">
            <a:extLst>
              <a:ext uri="{FF2B5EF4-FFF2-40B4-BE49-F238E27FC236}">
                <a16:creationId xmlns:a16="http://schemas.microsoft.com/office/drawing/2014/main" xmlns="" id="{6560AE9F-CC6A-421D-BBED-1BDD34C47F49}"/>
              </a:ext>
            </a:extLst>
          </p:cNvPr>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
        <p:nvSpPr>
          <p:cNvPr id="47" name="Rectangle 46">
            <a:extLst>
              <a:ext uri="{FF2B5EF4-FFF2-40B4-BE49-F238E27FC236}">
                <a16:creationId xmlns:a16="http://schemas.microsoft.com/office/drawing/2014/main" xmlns="" id="{BA521484-A834-4A69-AAFB-0F24D59B3C22}"/>
              </a:ext>
            </a:extLst>
          </p:cNvPr>
          <p:cNvSpPr/>
          <p:nvPr/>
        </p:nvSpPr>
        <p:spPr>
          <a:xfrm>
            <a:off x="560407" y="2782239"/>
            <a:ext cx="2483995"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Eid Al-</a:t>
            </a:r>
            <a:r>
              <a:rPr lang="en-US" sz="2800" b="1" dirty="0" err="1">
                <a:latin typeface="Century Gothic" panose="020B0502020202020204" pitchFamily="34" charset="0"/>
              </a:rPr>
              <a:t>Fitr</a:t>
            </a:r>
            <a:endParaRPr lang="en-US" sz="2800" b="1" dirty="0">
              <a:latin typeface="Century Gothic" panose="020B0502020202020204" pitchFamily="34" charset="0"/>
            </a:endParaRPr>
          </a:p>
        </p:txBody>
      </p:sp>
      <p:sp>
        <p:nvSpPr>
          <p:cNvPr id="48" name="Rectangle 47">
            <a:extLst>
              <a:ext uri="{FF2B5EF4-FFF2-40B4-BE49-F238E27FC236}">
                <a16:creationId xmlns:a16="http://schemas.microsoft.com/office/drawing/2014/main" xmlns="" id="{02621C79-8B8B-4B86-BE6B-999B0206542F}"/>
              </a:ext>
            </a:extLst>
          </p:cNvPr>
          <p:cNvSpPr/>
          <p:nvPr/>
        </p:nvSpPr>
        <p:spPr>
          <a:xfrm>
            <a:off x="3326929" y="2796080"/>
            <a:ext cx="2604747"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National Day</a:t>
            </a:r>
          </a:p>
        </p:txBody>
      </p:sp>
      <p:sp>
        <p:nvSpPr>
          <p:cNvPr id="49" name="Rectangle 48">
            <a:extLst>
              <a:ext uri="{FF2B5EF4-FFF2-40B4-BE49-F238E27FC236}">
                <a16:creationId xmlns:a16="http://schemas.microsoft.com/office/drawing/2014/main" xmlns="" id="{5F734BEE-0F6C-4272-8B06-6D5B2391B025}"/>
              </a:ext>
            </a:extLst>
          </p:cNvPr>
          <p:cNvSpPr/>
          <p:nvPr/>
        </p:nvSpPr>
        <p:spPr>
          <a:xfrm>
            <a:off x="6235598" y="2790132"/>
            <a:ext cx="2427051"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Ramadan</a:t>
            </a:r>
          </a:p>
        </p:txBody>
      </p:sp>
      <p:sp>
        <p:nvSpPr>
          <p:cNvPr id="50" name="Rectangle 49">
            <a:extLst>
              <a:ext uri="{FF2B5EF4-FFF2-40B4-BE49-F238E27FC236}">
                <a16:creationId xmlns:a16="http://schemas.microsoft.com/office/drawing/2014/main" xmlns="" id="{7D5C8C7C-B713-4F26-B3D1-F58C7DD6246B}"/>
              </a:ext>
            </a:extLst>
          </p:cNvPr>
          <p:cNvSpPr/>
          <p:nvPr/>
        </p:nvSpPr>
        <p:spPr>
          <a:xfrm>
            <a:off x="8945174" y="2786560"/>
            <a:ext cx="2483995"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a:t>
            </a:r>
            <a:r>
              <a:rPr lang="en-US" sz="2800" b="1" dirty="0" err="1">
                <a:latin typeface="Century Gothic" panose="020B0502020202020204" pitchFamily="34" charset="0"/>
              </a:rPr>
              <a:t>Gergaoon</a:t>
            </a:r>
            <a:r>
              <a:rPr lang="en-US" sz="2800" b="1" dirty="0">
                <a:latin typeface="Century Gothic" panose="020B0502020202020204" pitchFamily="34" charset="0"/>
              </a:rPr>
              <a:t>” </a:t>
            </a:r>
          </a:p>
        </p:txBody>
      </p:sp>
      <p:grpSp>
        <p:nvGrpSpPr>
          <p:cNvPr id="51" name="Group 50">
            <a:extLst>
              <a:ext uri="{FF2B5EF4-FFF2-40B4-BE49-F238E27FC236}">
                <a16:creationId xmlns:a16="http://schemas.microsoft.com/office/drawing/2014/main" xmlns="" id="{61ABACB4-8A7A-4870-A2B5-48287221C03C}"/>
              </a:ext>
            </a:extLst>
          </p:cNvPr>
          <p:cNvGrpSpPr/>
          <p:nvPr/>
        </p:nvGrpSpPr>
        <p:grpSpPr>
          <a:xfrm>
            <a:off x="6242621" y="1021983"/>
            <a:ext cx="2427051" cy="1778493"/>
            <a:chOff x="3364149" y="3549686"/>
            <a:chExt cx="2427051" cy="1817424"/>
          </a:xfrm>
          <a:effectLst/>
        </p:grpSpPr>
        <p:pic>
          <p:nvPicPr>
            <p:cNvPr id="52" name="Picture 51" descr="&lt;strong&gt;Ramadan&lt;/strong&gt; Mubarak Free Stock Photo - Public Domain Pictures">
              <a:extLst>
                <a:ext uri="{FF2B5EF4-FFF2-40B4-BE49-F238E27FC236}">
                  <a16:creationId xmlns:a16="http://schemas.microsoft.com/office/drawing/2014/main" xmlns="" id="{92EB1AB1-3A55-4476-89B8-B812AEE8C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149" y="3577113"/>
              <a:ext cx="2427051" cy="1789997"/>
            </a:xfrm>
            <a:prstGeom prst="rect">
              <a:avLst/>
            </a:prstGeom>
            <a:ln>
              <a:noFill/>
            </a:ln>
            <a:effectLst>
              <a:outerShdw blurRad="292100" dist="139700" dir="2700000" algn="tl" rotWithShape="0">
                <a:srgbClr val="333333">
                  <a:alpha val="65000"/>
                </a:srgbClr>
              </a:outerShdw>
            </a:effectLst>
          </p:spPr>
        </p:pic>
        <p:sp>
          <p:nvSpPr>
            <p:cNvPr id="53" name="Diamond 52">
              <a:extLst>
                <a:ext uri="{FF2B5EF4-FFF2-40B4-BE49-F238E27FC236}">
                  <a16:creationId xmlns:a16="http://schemas.microsoft.com/office/drawing/2014/main" xmlns="" id="{56EDB85E-BB08-4D19-89BA-FA9588A52500}"/>
                </a:ext>
              </a:extLst>
            </p:cNvPr>
            <p:cNvSpPr/>
            <p:nvPr/>
          </p:nvSpPr>
          <p:spPr>
            <a:xfrm>
              <a:off x="5231291" y="3549686"/>
              <a:ext cx="559909" cy="714395"/>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Century Gothic" panose="020B0502020202020204" pitchFamily="34" charset="0"/>
                </a:rPr>
                <a:t>3</a:t>
              </a:r>
            </a:p>
          </p:txBody>
        </p:sp>
      </p:grpSp>
      <p:grpSp>
        <p:nvGrpSpPr>
          <p:cNvPr id="54" name="Group 53">
            <a:extLst>
              <a:ext uri="{FF2B5EF4-FFF2-40B4-BE49-F238E27FC236}">
                <a16:creationId xmlns:a16="http://schemas.microsoft.com/office/drawing/2014/main" xmlns="" id="{35CF76F8-D34A-4880-A3E8-C6ADB46D430D}"/>
              </a:ext>
            </a:extLst>
          </p:cNvPr>
          <p:cNvGrpSpPr/>
          <p:nvPr/>
        </p:nvGrpSpPr>
        <p:grpSpPr>
          <a:xfrm>
            <a:off x="3326929" y="1052509"/>
            <a:ext cx="2597724" cy="1741465"/>
            <a:chOff x="4561411" y="1869633"/>
            <a:chExt cx="2597724" cy="1658006"/>
          </a:xfrm>
          <a:effectLst/>
        </p:grpSpPr>
        <p:pic>
          <p:nvPicPr>
            <p:cNvPr id="55" name="Picture 54" descr="December 16 is &lt;strong&gt;celebrated&lt;/strong&gt; as &lt;strong&gt;Bahrain&lt;/strong&gt; &lt;strong&gt;National&lt;/strong&gt; &lt;strong&gt;Day&lt;/strong&gt; ...">
              <a:extLst>
                <a:ext uri="{FF2B5EF4-FFF2-40B4-BE49-F238E27FC236}">
                  <a16:creationId xmlns:a16="http://schemas.microsoft.com/office/drawing/2014/main" xmlns="" id="{F68F3266-7749-4E9C-8818-642BD69C8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411" y="1869633"/>
              <a:ext cx="2597724" cy="1658006"/>
            </a:xfrm>
            <a:prstGeom prst="rect">
              <a:avLst/>
            </a:prstGeom>
            <a:ln>
              <a:solidFill>
                <a:schemeClr val="bg1"/>
              </a:solidFill>
            </a:ln>
            <a:effectLst>
              <a:outerShdw blurRad="292100" dist="139700" dir="2700000" algn="tl" rotWithShape="0">
                <a:srgbClr val="333333">
                  <a:alpha val="65000"/>
                </a:srgbClr>
              </a:outerShdw>
            </a:effectLst>
          </p:spPr>
        </p:pic>
        <p:sp>
          <p:nvSpPr>
            <p:cNvPr id="56" name="Diamond 55">
              <a:extLst>
                <a:ext uri="{FF2B5EF4-FFF2-40B4-BE49-F238E27FC236}">
                  <a16:creationId xmlns:a16="http://schemas.microsoft.com/office/drawing/2014/main" xmlns="" id="{B36CE8F4-123D-4CCA-92F9-1BD1CD80A821}"/>
                </a:ext>
              </a:extLst>
            </p:cNvPr>
            <p:cNvSpPr/>
            <p:nvPr/>
          </p:nvSpPr>
          <p:spPr>
            <a:xfrm>
              <a:off x="6519044" y="1869633"/>
              <a:ext cx="590143" cy="677667"/>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2</a:t>
              </a:r>
            </a:p>
          </p:txBody>
        </p:sp>
      </p:grpSp>
      <p:grpSp>
        <p:nvGrpSpPr>
          <p:cNvPr id="57" name="Group 56">
            <a:extLst>
              <a:ext uri="{FF2B5EF4-FFF2-40B4-BE49-F238E27FC236}">
                <a16:creationId xmlns:a16="http://schemas.microsoft.com/office/drawing/2014/main" xmlns="" id="{47F7E77A-924F-4B40-9098-CF71C7D4F92E}"/>
              </a:ext>
            </a:extLst>
          </p:cNvPr>
          <p:cNvGrpSpPr/>
          <p:nvPr/>
        </p:nvGrpSpPr>
        <p:grpSpPr>
          <a:xfrm>
            <a:off x="567431" y="1038164"/>
            <a:ext cx="2483994" cy="1750974"/>
            <a:chOff x="865047" y="1814990"/>
            <a:chExt cx="2483994" cy="1712649"/>
          </a:xfrm>
          <a:effectLst/>
        </p:grpSpPr>
        <p:pic>
          <p:nvPicPr>
            <p:cNvPr id="58" name="Picture 57" descr="Islamic Fasts">
              <a:extLst>
                <a:ext uri="{FF2B5EF4-FFF2-40B4-BE49-F238E27FC236}">
                  <a16:creationId xmlns:a16="http://schemas.microsoft.com/office/drawing/2014/main" xmlns="" id="{149E126C-3388-455D-B99E-5985993C4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47" y="1814990"/>
              <a:ext cx="2483994" cy="1712649"/>
            </a:xfrm>
            <a:prstGeom prst="rect">
              <a:avLst/>
            </a:prstGeom>
            <a:ln>
              <a:noFill/>
            </a:ln>
            <a:effectLst>
              <a:outerShdw blurRad="292100" dist="139700" dir="2700000" algn="tl" rotWithShape="0">
                <a:srgbClr val="333333">
                  <a:alpha val="65000"/>
                </a:srgbClr>
              </a:outerShdw>
            </a:effectLst>
          </p:spPr>
        </p:pic>
        <p:sp>
          <p:nvSpPr>
            <p:cNvPr id="59" name="Diamond 58">
              <a:extLst>
                <a:ext uri="{FF2B5EF4-FFF2-40B4-BE49-F238E27FC236}">
                  <a16:creationId xmlns:a16="http://schemas.microsoft.com/office/drawing/2014/main" xmlns="" id="{0EFFC2CD-00B1-4EEF-9F0B-8148C8CB215F}"/>
                </a:ext>
              </a:extLst>
            </p:cNvPr>
            <p:cNvSpPr/>
            <p:nvPr/>
          </p:nvSpPr>
          <p:spPr>
            <a:xfrm>
              <a:off x="2735839" y="1850099"/>
              <a:ext cx="567462" cy="666096"/>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1</a:t>
              </a:r>
            </a:p>
          </p:txBody>
        </p:sp>
      </p:grpSp>
      <p:grpSp>
        <p:nvGrpSpPr>
          <p:cNvPr id="60" name="Group 59">
            <a:extLst>
              <a:ext uri="{FF2B5EF4-FFF2-40B4-BE49-F238E27FC236}">
                <a16:creationId xmlns:a16="http://schemas.microsoft.com/office/drawing/2014/main" xmlns="" id="{6D524C59-6DB3-49FF-A1CC-86EC296E1E56}"/>
              </a:ext>
            </a:extLst>
          </p:cNvPr>
          <p:cNvGrpSpPr/>
          <p:nvPr/>
        </p:nvGrpSpPr>
        <p:grpSpPr>
          <a:xfrm>
            <a:off x="8945175" y="1010482"/>
            <a:ext cx="2483994" cy="1750974"/>
            <a:chOff x="6351674" y="3968474"/>
            <a:chExt cx="2483994" cy="1764948"/>
          </a:xfrm>
          <a:effectLst/>
        </p:grpSpPr>
        <p:pic>
          <p:nvPicPr>
            <p:cNvPr id="61" name="Picture 60" descr="Gargee'an - Wikipedia">
              <a:extLst>
                <a:ext uri="{FF2B5EF4-FFF2-40B4-BE49-F238E27FC236}">
                  <a16:creationId xmlns:a16="http://schemas.microsoft.com/office/drawing/2014/main" xmlns="" id="{C5E8399A-C037-4B7B-B2CA-F45F2662CA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674" y="3968474"/>
              <a:ext cx="2483994" cy="1764948"/>
            </a:xfrm>
            <a:prstGeom prst="rect">
              <a:avLst/>
            </a:prstGeom>
            <a:ln>
              <a:solidFill>
                <a:schemeClr val="bg1"/>
              </a:solidFill>
            </a:ln>
            <a:effectLst>
              <a:outerShdw blurRad="292100" dist="139700" dir="2700000" algn="tl" rotWithShape="0">
                <a:srgbClr val="333333">
                  <a:alpha val="65000"/>
                </a:srgbClr>
              </a:outerShdw>
            </a:effectLst>
          </p:spPr>
        </p:pic>
        <p:sp>
          <p:nvSpPr>
            <p:cNvPr id="62" name="Diamond 61">
              <a:extLst>
                <a:ext uri="{FF2B5EF4-FFF2-40B4-BE49-F238E27FC236}">
                  <a16:creationId xmlns:a16="http://schemas.microsoft.com/office/drawing/2014/main" xmlns="" id="{464A386D-C38F-474C-A36B-709D67F00AE3}"/>
                </a:ext>
              </a:extLst>
            </p:cNvPr>
            <p:cNvSpPr/>
            <p:nvPr/>
          </p:nvSpPr>
          <p:spPr>
            <a:xfrm>
              <a:off x="6455748" y="4875392"/>
              <a:ext cx="567462" cy="808031"/>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4</a:t>
              </a:r>
            </a:p>
          </p:txBody>
        </p:sp>
      </p:grpSp>
      <p:sp>
        <p:nvSpPr>
          <p:cNvPr id="63" name="Diamond 62">
            <a:extLst>
              <a:ext uri="{FF2B5EF4-FFF2-40B4-BE49-F238E27FC236}">
                <a16:creationId xmlns:a16="http://schemas.microsoft.com/office/drawing/2014/main" xmlns="" id="{EB1FEDA5-5437-4BB5-9E94-6589E9F4668D}"/>
              </a:ext>
            </a:extLst>
          </p:cNvPr>
          <p:cNvSpPr/>
          <p:nvPr/>
        </p:nvSpPr>
        <p:spPr>
          <a:xfrm>
            <a:off x="10887550" y="5807343"/>
            <a:ext cx="634911" cy="636992"/>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2</a:t>
            </a:r>
          </a:p>
        </p:txBody>
      </p:sp>
    </p:spTree>
    <p:extLst>
      <p:ext uri="{BB962C8B-B14F-4D97-AF65-F5344CB8AC3E}">
        <p14:creationId xmlns:p14="http://schemas.microsoft.com/office/powerpoint/2010/main" val="53550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5763" y="2681288"/>
            <a:ext cx="10902950" cy="1131887"/>
          </a:xfrm>
          <a:prstGeom prst="rect">
            <a:avLst/>
          </a:prstGeom>
        </p:spPr>
        <p:txBody>
          <a:bodyPr anchor="b">
            <a:normAutofit fontScale="85000" lnSpcReduction="20000"/>
          </a:bodyPr>
          <a:lstStyle>
            <a:lvl1pPr algn="r" defTabSz="457200" rtl="1" eaLnBrk="1" latinLnBrk="0" hangingPunct="1">
              <a:spcBef>
                <a:spcPct val="0"/>
              </a:spcBef>
              <a:buNone/>
              <a:defRPr sz="54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fontAlgn="auto">
              <a:spcAft>
                <a:spcPts val="0"/>
              </a:spcAft>
              <a:defRPr/>
            </a:pPr>
            <a:r>
              <a:rPr lang="en-US" sz="9600" dirty="0">
                <a:solidFill>
                  <a:schemeClr val="tx1"/>
                </a:solidFill>
                <a:latin typeface="Century Gothic" panose="020B0502020202020204" pitchFamily="34" charset="0"/>
              </a:rPr>
              <a:t>Task 2</a:t>
            </a:r>
          </a:p>
        </p:txBody>
      </p:sp>
      <p:sp>
        <p:nvSpPr>
          <p:cNvPr id="4"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Tree>
    <p:extLst>
      <p:ext uri="{BB962C8B-B14F-4D97-AF65-F5344CB8AC3E}">
        <p14:creationId xmlns:p14="http://schemas.microsoft.com/office/powerpoint/2010/main" val="3352009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15995" y="162158"/>
            <a:ext cx="10692234" cy="6419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4320"/>
              </a:lnSpc>
            </a:pPr>
            <a:r>
              <a:rPr lang="en-US" sz="2800" b="1" dirty="0">
                <a:solidFill>
                  <a:srgbClr val="C00000"/>
                </a:solidFill>
                <a:latin typeface="Century Gothic" panose="020B0502020202020204" pitchFamily="34" charset="0"/>
              </a:rPr>
              <a:t>Describe one of the celebrations using their customs</a:t>
            </a:r>
          </a:p>
        </p:txBody>
      </p:sp>
      <p:sp>
        <p:nvSpPr>
          <p:cNvPr id="28" name="Footer Placeholder 2"/>
          <p:cNvSpPr>
            <a:spLocks noGrp="1"/>
          </p:cNvSpPr>
          <p:nvPr>
            <p:ph type="ftr" sz="quarter" idx="11"/>
          </p:nvPr>
        </p:nvSpPr>
        <p:spPr bwMode="auto">
          <a:xfrm>
            <a:off x="307992" y="6342188"/>
            <a:ext cx="11307762"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solidFill>
                  <a:srgbClr val="FF0000"/>
                </a:solidFill>
              </a:rPr>
              <a:t>_________________________________________________________________________________________________________________________________________________</a:t>
            </a:r>
          </a:p>
          <a:p>
            <a:pPr algn="l" fontAlgn="base">
              <a:spcBef>
                <a:spcPct val="0"/>
              </a:spcBef>
              <a:spcAft>
                <a:spcPct val="0"/>
              </a:spcAft>
              <a:defRPr/>
            </a:pPr>
            <a:r>
              <a:rPr lang="en-US" dirty="0">
                <a:solidFill>
                  <a:schemeClr val="tx1"/>
                </a:solidFill>
              </a:rPr>
              <a:t>Ministry of Education- second Semester -2020-2021                                    				                                       English- 3</a:t>
            </a:r>
            <a:r>
              <a:rPr lang="en-US" baseline="30000" dirty="0">
                <a:solidFill>
                  <a:schemeClr val="tx1"/>
                </a:solidFill>
              </a:rPr>
              <a:t>rd</a:t>
            </a:r>
            <a:r>
              <a:rPr lang="en-US" dirty="0">
                <a:solidFill>
                  <a:schemeClr val="tx1"/>
                </a:solidFill>
              </a:rPr>
              <a:t>  Inter- 6b. Let’s celebrate</a:t>
            </a:r>
          </a:p>
        </p:txBody>
      </p:sp>
      <p:sp>
        <p:nvSpPr>
          <p:cNvPr id="31" name="Rectangle 30">
            <a:extLst>
              <a:ext uri="{FF2B5EF4-FFF2-40B4-BE49-F238E27FC236}">
                <a16:creationId xmlns:a16="http://schemas.microsoft.com/office/drawing/2014/main" xmlns="" id="{AC4EA599-5113-4940-BE3B-87B4A75C8F8C}"/>
              </a:ext>
            </a:extLst>
          </p:cNvPr>
          <p:cNvSpPr/>
          <p:nvPr/>
        </p:nvSpPr>
        <p:spPr>
          <a:xfrm>
            <a:off x="569946" y="3456065"/>
            <a:ext cx="2481480" cy="2944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latin typeface="Century Gothic" panose="020B0502020202090204" pitchFamily="34" charset="0"/>
              </a:rPr>
              <a:t>Wear new clothes, </a:t>
            </a:r>
          </a:p>
          <a:p>
            <a:pPr algn="ctr"/>
            <a:r>
              <a:rPr lang="en-US" b="1" dirty="0">
                <a:latin typeface="Century Gothic" panose="020B0502020202090204" pitchFamily="34" charset="0"/>
              </a:rPr>
              <a:t>visit relatives and friends. </a:t>
            </a:r>
          </a:p>
          <a:p>
            <a:pPr algn="ctr"/>
            <a:r>
              <a:rPr lang="en-US" b="1" dirty="0">
                <a:latin typeface="Century Gothic" panose="020B0502020202090204" pitchFamily="34" charset="0"/>
              </a:rPr>
              <a:t>Exchange greetings and eat special food. </a:t>
            </a:r>
          </a:p>
          <a:p>
            <a:pPr algn="ctr"/>
            <a:r>
              <a:rPr lang="en-US" b="1" dirty="0">
                <a:latin typeface="Century Gothic" panose="020B0502020202090204" pitchFamily="34" charset="0"/>
              </a:rPr>
              <a:t>Children receive lots of money on this day.</a:t>
            </a:r>
          </a:p>
        </p:txBody>
      </p:sp>
      <p:sp>
        <p:nvSpPr>
          <p:cNvPr id="32" name="Rectangle 31">
            <a:extLst>
              <a:ext uri="{FF2B5EF4-FFF2-40B4-BE49-F238E27FC236}">
                <a16:creationId xmlns:a16="http://schemas.microsoft.com/office/drawing/2014/main" xmlns="" id="{D93C3A0A-89F3-4B6E-8CFA-A24D5A29C5FE}"/>
              </a:ext>
            </a:extLst>
          </p:cNvPr>
          <p:cNvSpPr/>
          <p:nvPr/>
        </p:nvSpPr>
        <p:spPr>
          <a:xfrm>
            <a:off x="6211608" y="3461033"/>
            <a:ext cx="2458064" cy="293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b="1" dirty="0">
                <a:latin typeface="Century Gothic" panose="020B0502020202090204" pitchFamily="34" charset="0"/>
              </a:rPr>
              <a:t>Fast every day from sunrise to sunset</a:t>
            </a:r>
            <a:r>
              <a:rPr lang="en-US" b="1" dirty="0">
                <a:latin typeface="Century Gothic" panose="020B0502020202090204" pitchFamily="34" charset="0"/>
              </a:rPr>
              <a:t>, do good deeds such as helping poor people. Pray and read the Quran.</a:t>
            </a:r>
          </a:p>
          <a:p>
            <a:pPr algn="ctr"/>
            <a:r>
              <a:rPr lang="en-US" b="1" dirty="0">
                <a:latin typeface="Century Gothic" panose="020B0502020202090204" pitchFamily="34" charset="0"/>
              </a:rPr>
              <a:t>Cook traditional food and have a big meal after sunset.</a:t>
            </a:r>
          </a:p>
        </p:txBody>
      </p:sp>
      <p:sp>
        <p:nvSpPr>
          <p:cNvPr id="33" name="Rectangle 32">
            <a:extLst>
              <a:ext uri="{FF2B5EF4-FFF2-40B4-BE49-F238E27FC236}">
                <a16:creationId xmlns:a16="http://schemas.microsoft.com/office/drawing/2014/main" xmlns="" id="{691DF637-922B-40D5-A1CD-9FC91BDB6AD3}"/>
              </a:ext>
            </a:extLst>
          </p:cNvPr>
          <p:cNvSpPr/>
          <p:nvPr/>
        </p:nvSpPr>
        <p:spPr>
          <a:xfrm>
            <a:off x="3326929" y="3454401"/>
            <a:ext cx="2604747" cy="294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Century Gothic" panose="020B0502020202020204" pitchFamily="34" charset="0"/>
              </a:rPr>
              <a:t> </a:t>
            </a:r>
            <a:r>
              <a:rPr lang="en-US" b="1" dirty="0">
                <a:latin typeface="Century Gothic" panose="020B0502020202020204" pitchFamily="34" charset="0"/>
              </a:rPr>
              <a:t>Wear traditional clothes, decorate streets and buildings with lights and flags.</a:t>
            </a:r>
          </a:p>
          <a:p>
            <a:pPr algn="ctr"/>
            <a:r>
              <a:rPr lang="en-US" b="1" dirty="0">
                <a:latin typeface="Century Gothic" panose="020B0502020202020204" pitchFamily="34" charset="0"/>
              </a:rPr>
              <a:t>Sing notional songs and watch fireworks.</a:t>
            </a:r>
          </a:p>
        </p:txBody>
      </p:sp>
      <p:sp>
        <p:nvSpPr>
          <p:cNvPr id="38" name="Rectangle 37">
            <a:extLst>
              <a:ext uri="{FF2B5EF4-FFF2-40B4-BE49-F238E27FC236}">
                <a16:creationId xmlns:a16="http://schemas.microsoft.com/office/drawing/2014/main" xmlns="" id="{E5B27EF9-1287-4B6F-B4B2-50627156A586}"/>
              </a:ext>
            </a:extLst>
          </p:cNvPr>
          <p:cNvSpPr/>
          <p:nvPr/>
        </p:nvSpPr>
        <p:spPr>
          <a:xfrm>
            <a:off x="8945174" y="3461033"/>
            <a:ext cx="2483995" cy="2939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Century Gothic" panose="020B0502020202020204" pitchFamily="34" charset="0"/>
              </a:rPr>
              <a:t> </a:t>
            </a:r>
            <a:r>
              <a:rPr lang="en-US" b="1" dirty="0">
                <a:latin typeface="Century Gothic" panose="020B0502020202020204" pitchFamily="34" charset="0"/>
              </a:rPr>
              <a:t>Wear traditional clothes, visit houses in the </a:t>
            </a:r>
            <a:r>
              <a:rPr lang="en-GB" b="1" dirty="0">
                <a:latin typeface="Century Gothic" panose="020B0502020202020204" pitchFamily="34" charset="0"/>
              </a:rPr>
              <a:t>neighbourhood</a:t>
            </a:r>
            <a:r>
              <a:rPr lang="en-US" b="1" dirty="0">
                <a:latin typeface="Century Gothic" panose="020B0502020202020204" pitchFamily="34" charset="0"/>
              </a:rPr>
              <a:t> and sing traditional songs.</a:t>
            </a:r>
          </a:p>
          <a:p>
            <a:pPr algn="ctr"/>
            <a:r>
              <a:rPr lang="en-US" b="1" dirty="0">
                <a:latin typeface="Century Gothic" panose="020B0502020202020204" pitchFamily="34" charset="0"/>
              </a:rPr>
              <a:t>Children receive sweets and nuts as gifts.</a:t>
            </a:r>
          </a:p>
        </p:txBody>
      </p:sp>
      <p:sp>
        <p:nvSpPr>
          <p:cNvPr id="42" name="Rectangle 41">
            <a:extLst>
              <a:ext uri="{FF2B5EF4-FFF2-40B4-BE49-F238E27FC236}">
                <a16:creationId xmlns:a16="http://schemas.microsoft.com/office/drawing/2014/main" xmlns="" id="{E9FD4DED-FDB5-429F-A858-8F9CFC8E17EF}"/>
              </a:ext>
            </a:extLst>
          </p:cNvPr>
          <p:cNvSpPr/>
          <p:nvPr/>
        </p:nvSpPr>
        <p:spPr>
          <a:xfrm>
            <a:off x="560407" y="2782239"/>
            <a:ext cx="2483995"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Eid Al-</a:t>
            </a:r>
            <a:r>
              <a:rPr lang="en-US" sz="2800" b="1" dirty="0" err="1">
                <a:latin typeface="Century Gothic" panose="020B0502020202020204" pitchFamily="34" charset="0"/>
              </a:rPr>
              <a:t>Fitr</a:t>
            </a:r>
            <a:endParaRPr lang="en-US" sz="2800" b="1" dirty="0">
              <a:latin typeface="Century Gothic" panose="020B0502020202020204" pitchFamily="34" charset="0"/>
            </a:endParaRPr>
          </a:p>
        </p:txBody>
      </p:sp>
      <p:sp>
        <p:nvSpPr>
          <p:cNvPr id="43" name="Rectangle 42">
            <a:extLst>
              <a:ext uri="{FF2B5EF4-FFF2-40B4-BE49-F238E27FC236}">
                <a16:creationId xmlns:a16="http://schemas.microsoft.com/office/drawing/2014/main" xmlns="" id="{AAE3EF4E-F406-4241-8D60-761EBA250C35}"/>
              </a:ext>
            </a:extLst>
          </p:cNvPr>
          <p:cNvSpPr/>
          <p:nvPr/>
        </p:nvSpPr>
        <p:spPr>
          <a:xfrm>
            <a:off x="3326929" y="2796080"/>
            <a:ext cx="2604747"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National Day</a:t>
            </a:r>
          </a:p>
        </p:txBody>
      </p:sp>
      <p:sp>
        <p:nvSpPr>
          <p:cNvPr id="44" name="Rectangle 43">
            <a:extLst>
              <a:ext uri="{FF2B5EF4-FFF2-40B4-BE49-F238E27FC236}">
                <a16:creationId xmlns:a16="http://schemas.microsoft.com/office/drawing/2014/main" xmlns="" id="{DD26F313-4D16-450A-9638-46E9E7C6E29B}"/>
              </a:ext>
            </a:extLst>
          </p:cNvPr>
          <p:cNvSpPr/>
          <p:nvPr/>
        </p:nvSpPr>
        <p:spPr>
          <a:xfrm>
            <a:off x="6235598" y="2790132"/>
            <a:ext cx="2427051"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Ramadan</a:t>
            </a:r>
          </a:p>
        </p:txBody>
      </p:sp>
      <p:sp>
        <p:nvSpPr>
          <p:cNvPr id="45" name="Rectangle 44">
            <a:extLst>
              <a:ext uri="{FF2B5EF4-FFF2-40B4-BE49-F238E27FC236}">
                <a16:creationId xmlns:a16="http://schemas.microsoft.com/office/drawing/2014/main" xmlns="" id="{2D8D3C6E-1204-4A48-8753-A681DC659A76}"/>
              </a:ext>
            </a:extLst>
          </p:cNvPr>
          <p:cNvSpPr/>
          <p:nvPr/>
        </p:nvSpPr>
        <p:spPr>
          <a:xfrm>
            <a:off x="8945174" y="2786560"/>
            <a:ext cx="2483995" cy="573644"/>
          </a:xfrm>
          <a:prstGeom prst="rect">
            <a:avLst/>
          </a:prstGeom>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latin typeface="Century Gothic" panose="020B0502020202020204" pitchFamily="34" charset="0"/>
              </a:rPr>
              <a:t>“</a:t>
            </a:r>
            <a:r>
              <a:rPr lang="en-US" sz="2800" b="1" dirty="0" err="1">
                <a:latin typeface="Century Gothic" panose="020B0502020202020204" pitchFamily="34" charset="0"/>
              </a:rPr>
              <a:t>Gergaoon</a:t>
            </a:r>
            <a:r>
              <a:rPr lang="en-US" sz="2800" b="1" dirty="0">
                <a:latin typeface="Century Gothic" panose="020B0502020202020204" pitchFamily="34" charset="0"/>
              </a:rPr>
              <a:t>” </a:t>
            </a:r>
          </a:p>
        </p:txBody>
      </p:sp>
      <p:grpSp>
        <p:nvGrpSpPr>
          <p:cNvPr id="46" name="Group 45">
            <a:extLst>
              <a:ext uri="{FF2B5EF4-FFF2-40B4-BE49-F238E27FC236}">
                <a16:creationId xmlns:a16="http://schemas.microsoft.com/office/drawing/2014/main" xmlns="" id="{2FE4EFBC-F8A2-4F2C-A6D4-0342BEA7F65C}"/>
              </a:ext>
            </a:extLst>
          </p:cNvPr>
          <p:cNvGrpSpPr/>
          <p:nvPr/>
        </p:nvGrpSpPr>
        <p:grpSpPr>
          <a:xfrm>
            <a:off x="6242621" y="1021983"/>
            <a:ext cx="2427051" cy="1778493"/>
            <a:chOff x="3364149" y="3549686"/>
            <a:chExt cx="2427051" cy="1817424"/>
          </a:xfrm>
          <a:effectLst/>
        </p:grpSpPr>
        <p:pic>
          <p:nvPicPr>
            <p:cNvPr id="47" name="Picture 46" descr="&lt;strong&gt;Ramadan&lt;/strong&gt; Mubarak Free Stock Photo - Public Domain Pictures">
              <a:extLst>
                <a:ext uri="{FF2B5EF4-FFF2-40B4-BE49-F238E27FC236}">
                  <a16:creationId xmlns:a16="http://schemas.microsoft.com/office/drawing/2014/main" xmlns="" id="{F0EF681C-1851-4250-A9E4-0A253504B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149" y="3577113"/>
              <a:ext cx="2427051" cy="1789997"/>
            </a:xfrm>
            <a:prstGeom prst="rect">
              <a:avLst/>
            </a:prstGeom>
            <a:ln>
              <a:noFill/>
            </a:ln>
            <a:effectLst>
              <a:outerShdw blurRad="292100" dist="139700" dir="2700000" algn="tl" rotWithShape="0">
                <a:srgbClr val="333333">
                  <a:alpha val="65000"/>
                </a:srgbClr>
              </a:outerShdw>
            </a:effectLst>
          </p:spPr>
        </p:pic>
        <p:sp>
          <p:nvSpPr>
            <p:cNvPr id="48" name="Diamond 47">
              <a:extLst>
                <a:ext uri="{FF2B5EF4-FFF2-40B4-BE49-F238E27FC236}">
                  <a16:creationId xmlns:a16="http://schemas.microsoft.com/office/drawing/2014/main" xmlns="" id="{EBE99DE1-9FCD-4EB0-AC41-F22E453B6155}"/>
                </a:ext>
              </a:extLst>
            </p:cNvPr>
            <p:cNvSpPr/>
            <p:nvPr/>
          </p:nvSpPr>
          <p:spPr>
            <a:xfrm>
              <a:off x="5231291" y="3549686"/>
              <a:ext cx="559909" cy="714395"/>
            </a:xfrm>
            <a:prstGeom prst="diamond">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Century Gothic" panose="020B0502020202020204" pitchFamily="34" charset="0"/>
                </a:rPr>
                <a:t>3</a:t>
              </a:r>
            </a:p>
          </p:txBody>
        </p:sp>
      </p:grpSp>
      <p:grpSp>
        <p:nvGrpSpPr>
          <p:cNvPr id="49" name="Group 48">
            <a:extLst>
              <a:ext uri="{FF2B5EF4-FFF2-40B4-BE49-F238E27FC236}">
                <a16:creationId xmlns:a16="http://schemas.microsoft.com/office/drawing/2014/main" xmlns="" id="{B098FC20-98E1-4A9C-930A-FB327AA6D771}"/>
              </a:ext>
            </a:extLst>
          </p:cNvPr>
          <p:cNvGrpSpPr/>
          <p:nvPr/>
        </p:nvGrpSpPr>
        <p:grpSpPr>
          <a:xfrm>
            <a:off x="3326929" y="1052509"/>
            <a:ext cx="2597724" cy="1741465"/>
            <a:chOff x="4561411" y="1869633"/>
            <a:chExt cx="2597724" cy="1658006"/>
          </a:xfrm>
          <a:effectLst/>
        </p:grpSpPr>
        <p:pic>
          <p:nvPicPr>
            <p:cNvPr id="50" name="Picture 49" descr="December 16 is &lt;strong&gt;celebrated&lt;/strong&gt; as &lt;strong&gt;Bahrain&lt;/strong&gt; &lt;strong&gt;National&lt;/strong&gt; &lt;strong&gt;Day&lt;/strong&gt; ...">
              <a:extLst>
                <a:ext uri="{FF2B5EF4-FFF2-40B4-BE49-F238E27FC236}">
                  <a16:creationId xmlns:a16="http://schemas.microsoft.com/office/drawing/2014/main" xmlns="" id="{D6F997DE-7F5D-4A18-B8AA-77160F3A8B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411" y="1869633"/>
              <a:ext cx="2597724" cy="1658006"/>
            </a:xfrm>
            <a:prstGeom prst="rect">
              <a:avLst/>
            </a:prstGeom>
            <a:ln>
              <a:solidFill>
                <a:schemeClr val="bg1"/>
              </a:solidFill>
            </a:ln>
            <a:effectLst>
              <a:outerShdw blurRad="292100" dist="139700" dir="2700000" algn="tl" rotWithShape="0">
                <a:srgbClr val="333333">
                  <a:alpha val="65000"/>
                </a:srgbClr>
              </a:outerShdw>
            </a:effectLst>
          </p:spPr>
        </p:pic>
        <p:sp>
          <p:nvSpPr>
            <p:cNvPr id="51" name="Diamond 50">
              <a:extLst>
                <a:ext uri="{FF2B5EF4-FFF2-40B4-BE49-F238E27FC236}">
                  <a16:creationId xmlns:a16="http://schemas.microsoft.com/office/drawing/2014/main" xmlns="" id="{A2E05F02-B7FB-4062-A259-25C53AAD88FC}"/>
                </a:ext>
              </a:extLst>
            </p:cNvPr>
            <p:cNvSpPr/>
            <p:nvPr/>
          </p:nvSpPr>
          <p:spPr>
            <a:xfrm>
              <a:off x="6519044" y="1869633"/>
              <a:ext cx="590143" cy="677667"/>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2</a:t>
              </a:r>
            </a:p>
          </p:txBody>
        </p:sp>
      </p:grpSp>
      <p:grpSp>
        <p:nvGrpSpPr>
          <p:cNvPr id="52" name="Group 51">
            <a:extLst>
              <a:ext uri="{FF2B5EF4-FFF2-40B4-BE49-F238E27FC236}">
                <a16:creationId xmlns:a16="http://schemas.microsoft.com/office/drawing/2014/main" xmlns="" id="{9115BE42-74E4-4A71-A29A-715B66D0A130}"/>
              </a:ext>
            </a:extLst>
          </p:cNvPr>
          <p:cNvGrpSpPr/>
          <p:nvPr/>
        </p:nvGrpSpPr>
        <p:grpSpPr>
          <a:xfrm>
            <a:off x="567431" y="1038164"/>
            <a:ext cx="2483994" cy="1750974"/>
            <a:chOff x="865047" y="1814990"/>
            <a:chExt cx="2483994" cy="1712649"/>
          </a:xfrm>
          <a:effectLst/>
        </p:grpSpPr>
        <p:pic>
          <p:nvPicPr>
            <p:cNvPr id="53" name="Picture 52" descr="Islamic Fasts">
              <a:extLst>
                <a:ext uri="{FF2B5EF4-FFF2-40B4-BE49-F238E27FC236}">
                  <a16:creationId xmlns:a16="http://schemas.microsoft.com/office/drawing/2014/main" xmlns="" id="{D3C6ADBF-1BD3-4B39-8553-D16101830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047" y="1814990"/>
              <a:ext cx="2483994" cy="1712649"/>
            </a:xfrm>
            <a:prstGeom prst="rect">
              <a:avLst/>
            </a:prstGeom>
            <a:ln>
              <a:noFill/>
            </a:ln>
            <a:effectLst>
              <a:outerShdw blurRad="292100" dist="139700" dir="2700000" algn="tl" rotWithShape="0">
                <a:srgbClr val="333333">
                  <a:alpha val="65000"/>
                </a:srgbClr>
              </a:outerShdw>
            </a:effectLst>
          </p:spPr>
        </p:pic>
        <p:sp>
          <p:nvSpPr>
            <p:cNvPr id="54" name="Diamond 53">
              <a:extLst>
                <a:ext uri="{FF2B5EF4-FFF2-40B4-BE49-F238E27FC236}">
                  <a16:creationId xmlns:a16="http://schemas.microsoft.com/office/drawing/2014/main" xmlns="" id="{46B394B6-606C-4D17-9007-35D658E37050}"/>
                </a:ext>
              </a:extLst>
            </p:cNvPr>
            <p:cNvSpPr/>
            <p:nvPr/>
          </p:nvSpPr>
          <p:spPr>
            <a:xfrm>
              <a:off x="2735839" y="1850099"/>
              <a:ext cx="567462" cy="666096"/>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1</a:t>
              </a:r>
            </a:p>
          </p:txBody>
        </p:sp>
      </p:grpSp>
      <p:grpSp>
        <p:nvGrpSpPr>
          <p:cNvPr id="55" name="Group 54">
            <a:extLst>
              <a:ext uri="{FF2B5EF4-FFF2-40B4-BE49-F238E27FC236}">
                <a16:creationId xmlns:a16="http://schemas.microsoft.com/office/drawing/2014/main" xmlns="" id="{BEFD95D0-F1F3-4990-881C-9DC2204CF880}"/>
              </a:ext>
            </a:extLst>
          </p:cNvPr>
          <p:cNvGrpSpPr/>
          <p:nvPr/>
        </p:nvGrpSpPr>
        <p:grpSpPr>
          <a:xfrm>
            <a:off x="8945175" y="1010482"/>
            <a:ext cx="2483994" cy="1750974"/>
            <a:chOff x="6351674" y="3968474"/>
            <a:chExt cx="2483994" cy="1764948"/>
          </a:xfrm>
          <a:effectLst/>
        </p:grpSpPr>
        <p:pic>
          <p:nvPicPr>
            <p:cNvPr id="56" name="Picture 55" descr="Gargee'an - Wikipedia">
              <a:extLst>
                <a:ext uri="{FF2B5EF4-FFF2-40B4-BE49-F238E27FC236}">
                  <a16:creationId xmlns:a16="http://schemas.microsoft.com/office/drawing/2014/main" xmlns="" id="{E46468EE-2473-43D3-9B78-9C5D0560C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1674" y="3968474"/>
              <a:ext cx="2483994" cy="1764948"/>
            </a:xfrm>
            <a:prstGeom prst="rect">
              <a:avLst/>
            </a:prstGeom>
            <a:ln>
              <a:solidFill>
                <a:schemeClr val="bg1"/>
              </a:solidFill>
            </a:ln>
            <a:effectLst>
              <a:outerShdw blurRad="292100" dist="139700" dir="2700000" algn="tl" rotWithShape="0">
                <a:srgbClr val="333333">
                  <a:alpha val="65000"/>
                </a:srgbClr>
              </a:outerShdw>
            </a:effectLst>
          </p:spPr>
        </p:pic>
        <p:sp>
          <p:nvSpPr>
            <p:cNvPr id="57" name="Diamond 56">
              <a:extLst>
                <a:ext uri="{FF2B5EF4-FFF2-40B4-BE49-F238E27FC236}">
                  <a16:creationId xmlns:a16="http://schemas.microsoft.com/office/drawing/2014/main" xmlns="" id="{4773D4A1-3025-44EB-ABF5-13EF9983135D}"/>
                </a:ext>
              </a:extLst>
            </p:cNvPr>
            <p:cNvSpPr/>
            <p:nvPr/>
          </p:nvSpPr>
          <p:spPr>
            <a:xfrm>
              <a:off x="6455748" y="4875392"/>
              <a:ext cx="567462" cy="808031"/>
            </a:xfrm>
            <a:prstGeom prst="diamond">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entury Gothic" panose="020B0502020202020204" pitchFamily="34" charset="0"/>
                </a:rPr>
                <a:t>4</a:t>
              </a:r>
            </a:p>
          </p:txBody>
        </p:sp>
      </p:grpSp>
    </p:spTree>
    <p:extLst>
      <p:ext uri="{BB962C8B-B14F-4D97-AF65-F5344CB8AC3E}">
        <p14:creationId xmlns:p14="http://schemas.microsoft.com/office/powerpoint/2010/main" val="14105343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3687</TotalTime>
  <Words>1476</Words>
  <Application>Microsoft Office PowerPoint</Application>
  <PresentationFormat>Widescreen</PresentationFormat>
  <Paragraphs>312</Paragraphs>
  <Slides>25</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Andalus</vt:lpstr>
      <vt:lpstr>Arial</vt:lpstr>
      <vt:lpstr>Bahnschrift Condensed</vt:lpstr>
      <vt:lpstr>Blackadder ITC</vt:lpstr>
      <vt:lpstr>Bodoni MT Condensed</vt:lpstr>
      <vt:lpstr>Brush Script MT</vt:lpstr>
      <vt:lpstr>Calibri</vt:lpstr>
      <vt:lpstr>Calibri Light</vt:lpstr>
      <vt:lpstr>Century Gothic</vt:lpstr>
      <vt:lpstr>Rockwell</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551</cp:revision>
  <dcterms:created xsi:type="dcterms:W3CDTF">2020-03-04T10:26:47Z</dcterms:created>
  <dcterms:modified xsi:type="dcterms:W3CDTF">2021-02-18T08:23:06Z</dcterms:modified>
</cp:coreProperties>
</file>