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86" r:id="rId3"/>
    <p:sldId id="332" r:id="rId4"/>
    <p:sldId id="336" r:id="rId5"/>
    <p:sldId id="348" r:id="rId6"/>
    <p:sldId id="323" r:id="rId7"/>
    <p:sldId id="337" r:id="rId8"/>
    <p:sldId id="349" r:id="rId9"/>
    <p:sldId id="321" r:id="rId10"/>
    <p:sldId id="334" r:id="rId11"/>
    <p:sldId id="338" r:id="rId12"/>
    <p:sldId id="350" r:id="rId13"/>
    <p:sldId id="341" r:id="rId14"/>
    <p:sldId id="355" r:id="rId15"/>
    <p:sldId id="351" r:id="rId16"/>
    <p:sldId id="340" r:id="rId17"/>
    <p:sldId id="358" r:id="rId18"/>
    <p:sldId id="357" r:id="rId19"/>
    <p:sldId id="356" r:id="rId20"/>
    <p:sldId id="359" r:id="rId21"/>
    <p:sldId id="345" r:id="rId22"/>
    <p:sldId id="352" r:id="rId23"/>
    <p:sldId id="331" r:id="rId24"/>
    <p:sldId id="298" r:id="rId25"/>
    <p:sldId id="3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Al-Jazzaf" initials="MA" lastIdx="1" clrIdx="0">
    <p:extLst>
      <p:ext uri="{19B8F6BF-5375-455C-9EA6-DF929625EA0E}">
        <p15:presenceInfo xmlns:p15="http://schemas.microsoft.com/office/powerpoint/2012/main" userId="Mariam Al-Jazz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717CD"/>
    <a:srgbClr val="5F2C09"/>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varScale="1">
        <p:scale>
          <a:sx n="64" d="100"/>
          <a:sy n="64"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461A2-103A-4B6F-B9C5-B9DB91047CBE}"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6607-64D2-4ADD-826F-7B8DD8483340}" type="slidenum">
              <a:rPr lang="en-US" smtClean="0"/>
              <a:t>‹#›</a:t>
            </a:fld>
            <a:endParaRPr lang="en-US"/>
          </a:p>
        </p:txBody>
      </p:sp>
    </p:spTree>
    <p:extLst>
      <p:ext uri="{BB962C8B-B14F-4D97-AF65-F5344CB8AC3E}">
        <p14:creationId xmlns:p14="http://schemas.microsoft.com/office/powerpoint/2010/main" val="536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5</a:t>
            </a:fld>
            <a:endParaRPr lang="ar-SA" altLang="ar-BH">
              <a:latin typeface="Calibri" panose="020F0502020204030204" pitchFamily="34" charset="0"/>
            </a:endParaRPr>
          </a:p>
        </p:txBody>
      </p:sp>
    </p:spTree>
    <p:extLst>
      <p:ext uri="{BB962C8B-B14F-4D97-AF65-F5344CB8AC3E}">
        <p14:creationId xmlns:p14="http://schemas.microsoft.com/office/powerpoint/2010/main" val="21570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8</a:t>
            </a:fld>
            <a:endParaRPr lang="ar-SA" altLang="ar-BH">
              <a:latin typeface="Calibri" panose="020F0502020204030204" pitchFamily="34" charset="0"/>
            </a:endParaRPr>
          </a:p>
        </p:txBody>
      </p:sp>
    </p:spTree>
    <p:extLst>
      <p:ext uri="{BB962C8B-B14F-4D97-AF65-F5344CB8AC3E}">
        <p14:creationId xmlns:p14="http://schemas.microsoft.com/office/powerpoint/2010/main" val="325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12</a:t>
            </a:fld>
            <a:endParaRPr lang="ar-SA" altLang="ar-BH">
              <a:latin typeface="Calibri" panose="020F0502020204030204" pitchFamily="34" charset="0"/>
            </a:endParaRPr>
          </a:p>
        </p:txBody>
      </p:sp>
    </p:spTree>
    <p:extLst>
      <p:ext uri="{BB962C8B-B14F-4D97-AF65-F5344CB8AC3E}">
        <p14:creationId xmlns:p14="http://schemas.microsoft.com/office/powerpoint/2010/main" val="410406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15</a:t>
            </a:fld>
            <a:endParaRPr lang="ar-SA" altLang="ar-BH">
              <a:latin typeface="Calibri" panose="020F0502020204030204" pitchFamily="34" charset="0"/>
            </a:endParaRPr>
          </a:p>
        </p:txBody>
      </p:sp>
    </p:spTree>
    <p:extLst>
      <p:ext uri="{BB962C8B-B14F-4D97-AF65-F5344CB8AC3E}">
        <p14:creationId xmlns:p14="http://schemas.microsoft.com/office/powerpoint/2010/main" val="376461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18</a:t>
            </a:fld>
            <a:endParaRPr lang="ar-SA" altLang="ar-BH">
              <a:latin typeface="Calibri" panose="020F0502020204030204" pitchFamily="34" charset="0"/>
            </a:endParaRPr>
          </a:p>
        </p:txBody>
      </p:sp>
    </p:spTree>
    <p:extLst>
      <p:ext uri="{BB962C8B-B14F-4D97-AF65-F5344CB8AC3E}">
        <p14:creationId xmlns:p14="http://schemas.microsoft.com/office/powerpoint/2010/main" val="2671376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22</a:t>
            </a:fld>
            <a:endParaRPr lang="ar-SA" altLang="ar-BH">
              <a:latin typeface="Calibri" panose="020F0502020204030204" pitchFamily="34" charset="0"/>
            </a:endParaRPr>
          </a:p>
        </p:txBody>
      </p:sp>
    </p:spTree>
    <p:extLst>
      <p:ext uri="{BB962C8B-B14F-4D97-AF65-F5344CB8AC3E}">
        <p14:creationId xmlns:p14="http://schemas.microsoft.com/office/powerpoint/2010/main" val="328909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3103-295C-4848-A148-E4CC982F2B06}"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DE4C-C70D-46AC-A0A8-8187E5B894AC}"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72374-EC0B-44C4-9F76-0A9A856723CE}"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EC848-36F6-4382-B58A-317AB4CD23B1}"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33EDC8-A7C6-4DCD-B058-A4CE1B69EA19}"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B3E25-D088-44C1-99B1-52D6A0B6CEB5}"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8FD7A-DAD2-4E0C-B505-5FA783D832BF}" type="datetime1">
              <a:rPr lang="en-US" smtClean="0"/>
              <a:t>2/18/2021</a:t>
            </a:fld>
            <a:endParaRPr lang="en-US"/>
          </a:p>
        </p:txBody>
      </p:sp>
      <p:sp>
        <p:nvSpPr>
          <p:cNvPr id="8" name="Footer Placeholder 7"/>
          <p:cNvSpPr>
            <a:spLocks noGrp="1"/>
          </p:cNvSpPr>
          <p:nvPr>
            <p:ph type="ftr" sz="quarter" idx="11"/>
          </p:nvPr>
        </p:nvSpPr>
        <p:spPr/>
        <p:txBody>
          <a:bodyPr/>
          <a:lstStyle/>
          <a:p>
            <a:r>
              <a:rPr lang="en-US"/>
              <a:t>Ministry of Education 2020</a:t>
            </a:r>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DCDEF-0361-4F43-914C-1FC57953ACD4}" type="datetime1">
              <a:rPr lang="en-US" smtClean="0"/>
              <a:t>2/18/2021</a:t>
            </a:fld>
            <a:endParaRPr lang="en-US"/>
          </a:p>
        </p:txBody>
      </p:sp>
      <p:sp>
        <p:nvSpPr>
          <p:cNvPr id="4" name="Footer Placeholder 3"/>
          <p:cNvSpPr>
            <a:spLocks noGrp="1"/>
          </p:cNvSpPr>
          <p:nvPr>
            <p:ph type="ftr" sz="quarter" idx="11"/>
          </p:nvPr>
        </p:nvSpPr>
        <p:spPr/>
        <p:txBody>
          <a:bodyPr/>
          <a:lstStyle/>
          <a:p>
            <a:r>
              <a:rPr lang="en-US"/>
              <a:t>Ministry of Education 2020</a:t>
            </a:r>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B011-FCFE-4FCD-85B1-20E7F9D29C8E}" type="datetime1">
              <a:rPr lang="en-US" smtClean="0"/>
              <a:t>2/18/2021</a:t>
            </a:fld>
            <a:endParaRPr lang="en-US"/>
          </a:p>
        </p:txBody>
      </p:sp>
      <p:sp>
        <p:nvSpPr>
          <p:cNvPr id="3" name="Footer Placeholder 2"/>
          <p:cNvSpPr>
            <a:spLocks noGrp="1"/>
          </p:cNvSpPr>
          <p:nvPr>
            <p:ph type="ftr" sz="quarter" idx="11"/>
          </p:nvPr>
        </p:nvSpPr>
        <p:spPr/>
        <p:txBody>
          <a:bodyPr/>
          <a:lstStyle/>
          <a:p>
            <a:r>
              <a:rPr lang="en-US"/>
              <a:t>Ministry of Education 2020</a:t>
            </a:r>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553E7-34C6-4576-AB77-7E7B7D8CE3CE}"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3397B-7611-4701-8AC1-138589819B9D}"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5E62B-435D-4941-96D5-1D1C8B16B660}" type="datetime1">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Education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grpSp>
        <p:nvGrpSpPr>
          <p:cNvPr id="5" name="Group 4"/>
          <p:cNvGrpSpPr/>
          <p:nvPr/>
        </p:nvGrpSpPr>
        <p:grpSpPr>
          <a:xfrm>
            <a:off x="2519006" y="2249928"/>
            <a:ext cx="7287572" cy="3613410"/>
            <a:chOff x="905829" y="2636912"/>
            <a:chExt cx="7287572" cy="2792520"/>
          </a:xfrm>
        </p:grpSpPr>
        <p:sp>
          <p:nvSpPr>
            <p:cNvPr id="6" name="Rectangle 5"/>
            <p:cNvSpPr/>
            <p:nvPr/>
          </p:nvSpPr>
          <p:spPr>
            <a:xfrm>
              <a:off x="2464830" y="2636912"/>
              <a:ext cx="4370106" cy="673646"/>
            </a:xfrm>
            <a:prstGeom prst="rect">
              <a:avLst/>
            </a:prstGeom>
          </p:spPr>
          <p:txBody>
            <a:bodyPr wrap="none">
              <a:spAutoFit/>
            </a:bodyPr>
            <a:lstStyle/>
            <a:p>
              <a:pPr algn="ctr">
                <a:lnSpc>
                  <a:spcPts val="4320"/>
                </a:lnSpc>
              </a:pPr>
              <a:r>
                <a:rPr lang="en-US" sz="6000" b="1" dirty="0">
                  <a:effectLst>
                    <a:outerShdw blurRad="38100" dist="38100" dir="2700000" algn="tl">
                      <a:srgbClr val="000000">
                        <a:alpha val="43137"/>
                      </a:srgbClr>
                    </a:outerShdw>
                  </a:effectLst>
                  <a:latin typeface="Century Gothic" panose="020B0502020202020204" pitchFamily="34" charset="0"/>
                </a:rPr>
                <a:t>Upstream 3</a:t>
              </a:r>
              <a:endParaRPr lang="en-US" sz="5400" b="1" dirty="0">
                <a:latin typeface="Century Gothic" panose="020B0502020202020204" pitchFamily="34" charset="0"/>
              </a:endParaRPr>
            </a:p>
          </p:txBody>
        </p:sp>
        <p:sp>
          <p:nvSpPr>
            <p:cNvPr id="7" name="Rectangle 6"/>
            <p:cNvSpPr/>
            <p:nvPr/>
          </p:nvSpPr>
          <p:spPr>
            <a:xfrm>
              <a:off x="2083235" y="3310558"/>
              <a:ext cx="4932761" cy="923675"/>
            </a:xfrm>
            <a:prstGeom prst="rect">
              <a:avLst/>
            </a:prstGeom>
          </p:spPr>
          <p:txBody>
            <a:bodyPr wrap="none">
              <a:spAutoFit/>
            </a:bodyPr>
            <a:lstStyle/>
            <a:p>
              <a:pPr algn="ctr">
                <a:lnSpc>
                  <a:spcPts val="4320"/>
                </a:lnSpc>
              </a:pPr>
              <a:r>
                <a:rPr lang="en-US" sz="4800" b="1" dirty="0">
                  <a:effectLst>
                    <a:outerShdw blurRad="38100" dist="38100" dir="2700000" algn="tl">
                      <a:srgbClr val="000000">
                        <a:alpha val="43137"/>
                      </a:srgbClr>
                    </a:outerShdw>
                  </a:effectLst>
                  <a:latin typeface="Century Gothic" panose="020B0502020202020204" pitchFamily="34" charset="0"/>
                </a:rPr>
                <a:t>3</a:t>
              </a:r>
              <a:r>
                <a:rPr lang="en-US" sz="4800" b="1" baseline="30000" dirty="0">
                  <a:effectLst>
                    <a:outerShdw blurRad="38100" dist="38100" dir="2700000" algn="tl">
                      <a:srgbClr val="000000">
                        <a:alpha val="43137"/>
                      </a:srgbClr>
                    </a:outerShdw>
                  </a:effectLst>
                  <a:latin typeface="Century Gothic" panose="020B0502020202020204" pitchFamily="34" charset="0"/>
                </a:rPr>
                <a:t>rd</a:t>
              </a:r>
              <a:r>
                <a:rPr lang="en-US" sz="4800" b="1" dirty="0">
                  <a:effectLst>
                    <a:outerShdw blurRad="38100" dist="38100" dir="2700000" algn="tl">
                      <a:srgbClr val="000000">
                        <a:alpha val="43137"/>
                      </a:srgbClr>
                    </a:outerShdw>
                  </a:effectLst>
                  <a:latin typeface="Century Gothic" panose="020B0502020202020204" pitchFamily="34" charset="0"/>
                </a:rPr>
                <a:t> </a:t>
              </a:r>
              <a:r>
                <a:rPr lang="en-US" sz="4800" b="1" dirty="0" smtClean="0">
                  <a:effectLst>
                    <a:outerShdw blurRad="38100" dist="38100" dir="2700000" algn="tl">
                      <a:srgbClr val="000000">
                        <a:alpha val="43137"/>
                      </a:srgbClr>
                    </a:outerShdw>
                  </a:effectLst>
                  <a:latin typeface="Century Gothic" panose="020B0502020202020204" pitchFamily="34" charset="0"/>
                </a:rPr>
                <a:t>Intermediate</a:t>
              </a:r>
            </a:p>
            <a:p>
              <a:pPr algn="ctr">
                <a:lnSpc>
                  <a:spcPts val="4320"/>
                </a:lnSpc>
              </a:pPr>
              <a:r>
                <a:rPr lang="en-US" sz="4800" b="1" dirty="0" smtClean="0">
                  <a:effectLst>
                    <a:outerShdw blurRad="38100" dist="38100" dir="2700000" algn="tl">
                      <a:srgbClr val="000000">
                        <a:alpha val="43137"/>
                      </a:srgbClr>
                    </a:outerShdw>
                  </a:effectLst>
                  <a:latin typeface="Century Gothic" panose="020B0502020202020204" pitchFamily="34" charset="0"/>
                </a:rPr>
                <a:t>Semester 2</a:t>
              </a:r>
            </a:p>
          </p:txBody>
        </p:sp>
        <p:sp>
          <p:nvSpPr>
            <p:cNvPr id="8" name="Rectangle 7"/>
            <p:cNvSpPr/>
            <p:nvPr/>
          </p:nvSpPr>
          <p:spPr>
            <a:xfrm>
              <a:off x="905829" y="4234233"/>
              <a:ext cx="7287572" cy="1195199"/>
            </a:xfrm>
            <a:prstGeom prst="rect">
              <a:avLst/>
            </a:prstGeom>
          </p:spPr>
          <p:txBody>
            <a:bodyPr wrap="none">
              <a:spAutoFit/>
            </a:bodyPr>
            <a:lstStyle/>
            <a:p>
              <a:pPr algn="ctr">
                <a:lnSpc>
                  <a:spcPts val="4320"/>
                </a:lnSpc>
              </a:pPr>
              <a:r>
                <a:rPr lang="en-US" sz="4800" b="1" dirty="0">
                  <a:latin typeface="Century Gothic" panose="020B0502020202020204" pitchFamily="34" charset="0"/>
                </a:rPr>
                <a:t>Unit </a:t>
              </a:r>
              <a:r>
                <a:rPr lang="en-US" sz="4800" b="1" dirty="0">
                  <a:effectLst>
                    <a:outerShdw blurRad="38100" dist="38100" dir="2700000" algn="tl">
                      <a:srgbClr val="000000">
                        <a:alpha val="43137"/>
                      </a:srgbClr>
                    </a:outerShdw>
                  </a:effectLst>
                  <a:latin typeface="Century Gothic" panose="020B0502020202020204" pitchFamily="34" charset="0"/>
                </a:rPr>
                <a:t>6</a:t>
              </a:r>
            </a:p>
            <a:p>
              <a:pPr algn="ctr">
                <a:lnSpc>
                  <a:spcPts val="4320"/>
                </a:lnSpc>
              </a:pPr>
              <a:r>
                <a:rPr lang="en-US" sz="4800" b="1" dirty="0">
                  <a:solidFill>
                    <a:srgbClr val="FF0000"/>
                  </a:solidFill>
                  <a:effectLst>
                    <a:outerShdw blurRad="38100" dist="38100" dir="2700000" algn="tl">
                      <a:srgbClr val="000000">
                        <a:alpha val="43137"/>
                      </a:srgbClr>
                    </a:outerShdw>
                  </a:effectLst>
                  <a:latin typeface="Century Gothic" panose="020B0502020202020204" pitchFamily="34" charset="0"/>
                </a:rPr>
                <a:t>6a. An amazing journey</a:t>
              </a:r>
            </a:p>
          </p:txBody>
        </p:sp>
      </p:grpSp>
      <p:pic>
        <p:nvPicPr>
          <p:cNvPr id="9" name="Picture 8" descr="&lt;strong&gt;الكعبة&lt;/strong&gt; - ويكيبيديا"/>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59" y="1896034"/>
            <a:ext cx="3234668" cy="2877671"/>
          </a:xfrm>
          <a:prstGeom prst="rect">
            <a:avLst/>
          </a:prstGeom>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06828" y="1143116"/>
            <a:ext cx="11259248" cy="5241718"/>
          </a:xfrm>
        </p:spPr>
        <p:txBody>
          <a:bodyPr>
            <a:noAutofit/>
          </a:bodyPr>
          <a:lstStyle/>
          <a:p>
            <a:pPr algn="l" rtl="0">
              <a:lnSpc>
                <a:spcPct val="100000"/>
              </a:lnSpc>
            </a:pPr>
            <a:endParaRPr lang="en-US" sz="2200" b="1" dirty="0">
              <a:solidFill>
                <a:schemeClr val="tx1"/>
              </a:solidFill>
              <a:latin typeface="Century Gothic" panose="020B0502020202020204" pitchFamily="34" charset="0"/>
            </a:endParaRPr>
          </a:p>
          <a:p>
            <a:pPr algn="just" rtl="0">
              <a:lnSpc>
                <a:spcPct val="100000"/>
              </a:lnSpc>
            </a:pPr>
            <a:r>
              <a:rPr lang="en-US" sz="2200" dirty="0">
                <a:solidFill>
                  <a:schemeClr val="tx1"/>
                </a:solidFill>
                <a:latin typeface="Century Gothic" panose="020B0502020202020204" pitchFamily="34" charset="0"/>
              </a:rPr>
              <a:t>The </a:t>
            </a:r>
            <a:r>
              <a:rPr lang="en-US" sz="2200" b="1" dirty="0">
                <a:solidFill>
                  <a:srgbClr val="C00000"/>
                </a:solidFill>
                <a:latin typeface="Century Gothic" panose="020B0502020202020204" pitchFamily="34" charset="0"/>
              </a:rPr>
              <a:t>pilgrimage</a:t>
            </a:r>
            <a:r>
              <a:rPr lang="en-US" sz="2200" dirty="0">
                <a:solidFill>
                  <a:schemeClr val="tx1"/>
                </a:solidFill>
                <a:latin typeface="Century Gothic" panose="020B0502020202020204" pitchFamily="34" charset="0"/>
              </a:rPr>
              <a:t> to Mecca </a:t>
            </a:r>
            <a:r>
              <a:rPr lang="en-US" sz="2200" dirty="0" smtClean="0">
                <a:solidFill>
                  <a:schemeClr val="tx1"/>
                </a:solidFill>
                <a:latin typeface="Century Gothic" panose="020B0502020202020204" pitchFamily="34" charset="0"/>
              </a:rPr>
              <a:t>or the </a:t>
            </a:r>
            <a:r>
              <a:rPr lang="en-US" sz="2200" dirty="0">
                <a:solidFill>
                  <a:schemeClr val="tx1"/>
                </a:solidFill>
                <a:latin typeface="Century Gothic" panose="020B0502020202020204" pitchFamily="34" charset="0"/>
              </a:rPr>
              <a:t>Hajj as Muslims call it, is the biggest </a:t>
            </a:r>
            <a:r>
              <a:rPr lang="en-US" sz="2200" b="1" dirty="0">
                <a:solidFill>
                  <a:srgbClr val="C00000"/>
                </a:solidFill>
                <a:latin typeface="Century Gothic" panose="020B0502020202020204" pitchFamily="34" charset="0"/>
              </a:rPr>
              <a:t>annual</a:t>
            </a:r>
            <a:r>
              <a:rPr lang="en-US" sz="2200" dirty="0">
                <a:solidFill>
                  <a:schemeClr val="tx1"/>
                </a:solidFill>
                <a:latin typeface="Century Gothic" panose="020B0502020202020204" pitchFamily="34" charset="0"/>
              </a:rPr>
              <a:t> pilgrimage in the world where millions of Muslims head toward the holy city of Mecca in Saudi Arabia seeking to deepen their faith and practicing the fifth pillar of Islam. As Islam states, all </a:t>
            </a:r>
            <a:r>
              <a:rPr lang="en-US" sz="2200" b="1" dirty="0">
                <a:solidFill>
                  <a:srgbClr val="C00000"/>
                </a:solidFill>
                <a:latin typeface="Century Gothic" panose="020B0502020202020204" pitchFamily="34" charset="0"/>
              </a:rPr>
              <a:t>able-bodied</a:t>
            </a:r>
            <a:r>
              <a:rPr lang="en-US" sz="2200" dirty="0">
                <a:solidFill>
                  <a:schemeClr val="tx1"/>
                </a:solidFill>
                <a:latin typeface="Century Gothic" panose="020B0502020202020204" pitchFamily="34" charset="0"/>
              </a:rPr>
              <a:t> Muslims are required to perform it once in their lifetime. </a:t>
            </a:r>
            <a:r>
              <a:rPr lang="en-US" sz="2200" dirty="0" smtClean="0">
                <a:solidFill>
                  <a:schemeClr val="tx1"/>
                </a:solidFill>
                <a:latin typeface="Century Gothic" panose="020B0502020202020204" pitchFamily="34" charset="0"/>
              </a:rPr>
              <a:t>The Hajj </a:t>
            </a:r>
            <a:r>
              <a:rPr lang="en-US" sz="2200" dirty="0">
                <a:solidFill>
                  <a:schemeClr val="tx1"/>
                </a:solidFill>
                <a:latin typeface="Century Gothic" panose="020B0502020202020204" pitchFamily="34" charset="0"/>
              </a:rPr>
              <a:t>is a </a:t>
            </a:r>
            <a:r>
              <a:rPr lang="en-US" sz="2200" b="1" dirty="0">
                <a:solidFill>
                  <a:srgbClr val="C00000"/>
                </a:solidFill>
                <a:latin typeface="Century Gothic" panose="020B0502020202020204" pitchFamily="34" charset="0"/>
              </a:rPr>
              <a:t>life</a:t>
            </a:r>
            <a:r>
              <a:rPr lang="en-US" sz="2200" b="1" dirty="0">
                <a:solidFill>
                  <a:srgbClr val="FF0000"/>
                </a:solidFill>
                <a:latin typeface="Century Gothic" panose="020B0502020202020204" pitchFamily="34" charset="0"/>
              </a:rPr>
              <a:t> </a:t>
            </a:r>
            <a:r>
              <a:rPr lang="en-US" sz="2200" b="1" dirty="0">
                <a:solidFill>
                  <a:srgbClr val="C00000"/>
                </a:solidFill>
                <a:latin typeface="Century Gothic" panose="020B0502020202020204" pitchFamily="34" charset="0"/>
              </a:rPr>
              <a:t>changing</a:t>
            </a:r>
            <a:r>
              <a:rPr lang="en-US" sz="2200" b="1" dirty="0">
                <a:solidFill>
                  <a:srgbClr val="FF0000"/>
                </a:solidFill>
                <a:latin typeface="Century Gothic" panose="020B0502020202020204" pitchFamily="34" charset="0"/>
              </a:rPr>
              <a:t> </a:t>
            </a:r>
            <a:r>
              <a:rPr lang="en-US" sz="2200" dirty="0">
                <a:solidFill>
                  <a:schemeClr val="tx1"/>
                </a:solidFill>
                <a:latin typeface="Century Gothic" panose="020B0502020202020204" pitchFamily="34" charset="0"/>
              </a:rPr>
              <a:t>journey; it’s seen as a chance to wipe past sins clean and start fresh. </a:t>
            </a:r>
          </a:p>
          <a:p>
            <a:pPr algn="just" rtl="0">
              <a:lnSpc>
                <a:spcPct val="100000"/>
              </a:lnSpc>
            </a:pPr>
            <a:r>
              <a:rPr lang="en-US" sz="2200" dirty="0">
                <a:solidFill>
                  <a:schemeClr val="tx1"/>
                </a:solidFill>
                <a:latin typeface="Century Gothic" panose="020B0502020202020204" pitchFamily="34" charset="0"/>
              </a:rPr>
              <a:t>Once Hajj starts and pilgrims reach Mecca, men wear </a:t>
            </a:r>
            <a:r>
              <a:rPr lang="en-US" sz="2200" b="1" dirty="0" smtClean="0">
                <a:solidFill>
                  <a:srgbClr val="C00000"/>
                </a:solidFill>
                <a:latin typeface="Century Gothic" panose="020B0502020202020204" pitchFamily="34" charset="0"/>
              </a:rPr>
              <a:t>traditional</a:t>
            </a:r>
            <a:r>
              <a:rPr lang="en-US" sz="2200" b="1" dirty="0" smtClean="0">
                <a:solidFill>
                  <a:srgbClr val="FF0000"/>
                </a:solidFill>
                <a:latin typeface="Century Gothic" panose="020B0502020202020204" pitchFamily="34" charset="0"/>
              </a:rPr>
              <a:t> </a:t>
            </a:r>
            <a:r>
              <a:rPr lang="en-US" sz="2200" dirty="0">
                <a:solidFill>
                  <a:schemeClr val="tx1"/>
                </a:solidFill>
                <a:latin typeface="Century Gothic" panose="020B0502020202020204" pitchFamily="34" charset="0"/>
              </a:rPr>
              <a:t>items of clothing called an ‘ihram’. </a:t>
            </a:r>
            <a:r>
              <a:rPr lang="en-GB" sz="2200" dirty="0">
                <a:solidFill>
                  <a:schemeClr val="tx1"/>
                </a:solidFill>
                <a:latin typeface="Century Gothic" panose="020B0502020202020204" pitchFamily="34" charset="0"/>
              </a:rPr>
              <a:t>It is a two-piece of white cloth that they wrap around the body. Women wear clothes that cover the whole body but not their faces</a:t>
            </a:r>
            <a:r>
              <a:rPr lang="en-US" sz="2200" dirty="0">
                <a:solidFill>
                  <a:schemeClr val="tx1"/>
                </a:solidFill>
                <a:latin typeface="Century Gothic" panose="020B0502020202020204" pitchFamily="34" charset="0"/>
              </a:rPr>
              <a:t>. Pilgrims wear so as apart of </a:t>
            </a:r>
            <a:r>
              <a:rPr lang="en-GB" sz="2200" dirty="0">
                <a:solidFill>
                  <a:schemeClr val="tx1"/>
                </a:solidFill>
                <a:latin typeface="Century Gothic" panose="020B0502020202020204" pitchFamily="34" charset="0"/>
              </a:rPr>
              <a:t>entering</a:t>
            </a:r>
            <a:r>
              <a:rPr lang="en-US" sz="2200" dirty="0">
                <a:solidFill>
                  <a:schemeClr val="tx1"/>
                </a:solidFill>
                <a:latin typeface="Century Gothic" panose="020B0502020202020204" pitchFamily="34" charset="0"/>
              </a:rPr>
              <a:t> a state of spiritual purity known as “ihram” aimed at shedding symbols of materialism, giving up worldly pleasures and focusing on the inner self over the outward appearance and to show how all people are </a:t>
            </a:r>
            <a:r>
              <a:rPr lang="en-US" sz="2200" b="1" dirty="0">
                <a:solidFill>
                  <a:srgbClr val="C00000"/>
                </a:solidFill>
                <a:latin typeface="Century Gothic" panose="020B0502020202020204" pitchFamily="34" charset="0"/>
              </a:rPr>
              <a:t>equal</a:t>
            </a:r>
            <a:r>
              <a:rPr lang="en-US" sz="2200" dirty="0">
                <a:solidFill>
                  <a:schemeClr val="tx1"/>
                </a:solidFill>
                <a:latin typeface="Century Gothic" panose="020B0502020202020204" pitchFamily="34" charset="0"/>
              </a:rPr>
              <a:t> </a:t>
            </a:r>
            <a:r>
              <a:rPr lang="en-US" sz="2200" dirty="0" smtClean="0">
                <a:solidFill>
                  <a:schemeClr val="tx1"/>
                </a:solidFill>
                <a:latin typeface="Century Gothic" panose="020B0502020202020204" pitchFamily="34" charset="0"/>
              </a:rPr>
              <a:t>before Allah</a:t>
            </a:r>
            <a:r>
              <a:rPr lang="en-US" sz="2200" dirty="0">
                <a:solidFill>
                  <a:schemeClr val="tx1"/>
                </a:solidFill>
                <a:latin typeface="Century Gothic" panose="020B0502020202020204" pitchFamily="34" charset="0"/>
              </a:rPr>
              <a:t>.</a:t>
            </a:r>
          </a:p>
        </p:txBody>
      </p:sp>
      <p:sp>
        <p:nvSpPr>
          <p:cNvPr id="11" name="Rectangle 10"/>
          <p:cNvSpPr/>
          <p:nvPr/>
        </p:nvSpPr>
        <p:spPr>
          <a:xfrm>
            <a:off x="4848153" y="595799"/>
            <a:ext cx="2173993" cy="677108"/>
          </a:xfrm>
          <a:prstGeom prst="rect">
            <a:avLst/>
          </a:prstGeom>
        </p:spPr>
        <p:txBody>
          <a:bodyPr wrap="none">
            <a:spAutoFit/>
          </a:bodyPr>
          <a:lstStyle/>
          <a:p>
            <a:r>
              <a:rPr lang="en-US" sz="3800" b="1" dirty="0" smtClean="0">
                <a:solidFill>
                  <a:srgbClr val="FF0000"/>
                </a:solidFill>
                <a:latin typeface="Century Gothic" panose="020B0502020202020204" pitchFamily="34" charset="0"/>
              </a:rPr>
              <a:t>The Hajj </a:t>
            </a:r>
            <a:endParaRPr lang="en-US" sz="38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880" y="158090"/>
            <a:ext cx="1214805" cy="1381191"/>
          </a:xfrm>
          <a:prstGeom prst="rect">
            <a:avLst/>
          </a:prstGeom>
        </p:spPr>
      </p:pic>
      <p:sp>
        <p:nvSpPr>
          <p:cNvPr id="8" name="Footer Placeholder 2">
            <a:extLst>
              <a:ext uri="{FF2B5EF4-FFF2-40B4-BE49-F238E27FC236}">
                <a16:creationId xmlns:a16="http://schemas.microsoft.com/office/drawing/2014/main" xmlns="" id="{7F8EF458-B34D-40B8-B97E-6CF2739DAA84}"/>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914942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393765" y="2070410"/>
            <a:ext cx="11221983" cy="3563752"/>
          </a:xfrm>
        </p:spPr>
        <p:txBody>
          <a:bodyPr>
            <a:normAutofit fontScale="92500"/>
          </a:bodyPr>
          <a:lstStyle/>
          <a:p>
            <a:pPr algn="just" rtl="0">
              <a:lnSpc>
                <a:spcPct val="110000"/>
              </a:lnSpc>
            </a:pPr>
            <a:r>
              <a:rPr lang="en-US" dirty="0">
                <a:solidFill>
                  <a:schemeClr val="tx1"/>
                </a:solidFill>
                <a:latin typeface="Century Gothic" panose="020B0502020202020204" pitchFamily="34" charset="0"/>
              </a:rPr>
              <a:t>The Hajj takes place during the month of </a:t>
            </a:r>
            <a:r>
              <a:rPr lang="en-US" dirty="0" err="1">
                <a:solidFill>
                  <a:schemeClr val="tx1"/>
                </a:solidFill>
                <a:latin typeface="Century Gothic" panose="020B0502020202020204" pitchFamily="34" charset="0"/>
              </a:rPr>
              <a:t>Dhu</a:t>
            </a:r>
            <a:r>
              <a:rPr lang="en-US" dirty="0">
                <a:solidFill>
                  <a:schemeClr val="tx1"/>
                </a:solidFill>
                <a:latin typeface="Century Gothic" panose="020B0502020202020204" pitchFamily="34" charset="0"/>
              </a:rPr>
              <a:t> Al-</a:t>
            </a:r>
            <a:r>
              <a:rPr lang="en-US" dirty="0" err="1">
                <a:solidFill>
                  <a:schemeClr val="tx1"/>
                </a:solidFill>
                <a:latin typeface="Century Gothic" panose="020B0502020202020204" pitchFamily="34" charset="0"/>
              </a:rPr>
              <a:t>Hijjah</a:t>
            </a:r>
            <a:r>
              <a:rPr lang="en-US" dirty="0">
                <a:solidFill>
                  <a:schemeClr val="tx1"/>
                </a:solidFill>
                <a:latin typeface="Century Gothic" panose="020B0502020202020204" pitchFamily="34" charset="0"/>
              </a:rPr>
              <a:t>, which is the final month of the </a:t>
            </a:r>
            <a:r>
              <a:rPr lang="en-US" b="1" dirty="0">
                <a:solidFill>
                  <a:srgbClr val="C00000"/>
                </a:solidFill>
                <a:latin typeface="Century Gothic" panose="020B0502020202020204" pitchFamily="34" charset="0"/>
              </a:rPr>
              <a:t>lunar</a:t>
            </a:r>
            <a:r>
              <a:rPr lang="en-US" dirty="0">
                <a:solidFill>
                  <a:schemeClr val="tx1"/>
                </a:solidFill>
                <a:latin typeface="Century Gothic" panose="020B0502020202020204" pitchFamily="34" charset="0"/>
              </a:rPr>
              <a:t> calendar. During the Hajj period, Muslims take </a:t>
            </a:r>
            <a:r>
              <a:rPr lang="en-US" dirty="0" smtClean="0">
                <a:solidFill>
                  <a:schemeClr val="tx1"/>
                </a:solidFill>
                <a:latin typeface="Century Gothic" panose="020B0502020202020204" pitchFamily="34" charset="0"/>
              </a:rPr>
              <a:t>part </a:t>
            </a:r>
            <a:r>
              <a:rPr lang="en-US" dirty="0">
                <a:solidFill>
                  <a:schemeClr val="tx1"/>
                </a:solidFill>
                <a:latin typeface="Century Gothic" panose="020B0502020202020204" pitchFamily="34" charset="0"/>
              </a:rPr>
              <a:t>in different </a:t>
            </a:r>
            <a:r>
              <a:rPr lang="en-US" b="1" dirty="0">
                <a:solidFill>
                  <a:srgbClr val="C00000"/>
                </a:solidFill>
                <a:latin typeface="Century Gothic" panose="020B0502020202020204" pitchFamily="34" charset="0"/>
              </a:rPr>
              <a:t>religious ceremonies</a:t>
            </a:r>
            <a:r>
              <a:rPr lang="en-US" dirty="0">
                <a:solidFill>
                  <a:srgbClr val="C00000"/>
                </a:solidFill>
                <a:latin typeface="Century Gothic" panose="020B0502020202020204" pitchFamily="34" charset="0"/>
              </a:rPr>
              <a:t>. </a:t>
            </a:r>
            <a:r>
              <a:rPr lang="en-US" dirty="0">
                <a:solidFill>
                  <a:schemeClr val="tx1"/>
                </a:solidFill>
                <a:latin typeface="Century Gothic" panose="020B0502020202020204" pitchFamily="34" charset="0"/>
              </a:rPr>
              <a:t>On 7</a:t>
            </a:r>
            <a:r>
              <a:rPr lang="en-US" baseline="30000" dirty="0">
                <a:solidFill>
                  <a:schemeClr val="tx1"/>
                </a:solidFill>
                <a:latin typeface="Century Gothic" panose="020B0502020202020204" pitchFamily="34" charset="0"/>
              </a:rPr>
              <a:t>th</a:t>
            </a:r>
            <a:r>
              <a:rPr lang="en-US" dirty="0">
                <a:solidFill>
                  <a:schemeClr val="tx1"/>
                </a:solidFill>
                <a:latin typeface="Century Gothic" panose="020B0502020202020204" pitchFamily="34" charset="0"/>
              </a:rPr>
              <a:t> day of this </a:t>
            </a:r>
            <a:r>
              <a:rPr lang="en-US" b="1" dirty="0">
                <a:solidFill>
                  <a:srgbClr val="C00000"/>
                </a:solidFill>
                <a:latin typeface="Century Gothic" panose="020B0502020202020204" pitchFamily="34" charset="0"/>
              </a:rPr>
              <a:t>sacred</a:t>
            </a:r>
            <a:r>
              <a:rPr lang="en-US" dirty="0">
                <a:solidFill>
                  <a:schemeClr val="tx1"/>
                </a:solidFill>
                <a:latin typeface="Century Gothic" panose="020B0502020202020204" pitchFamily="34" charset="0"/>
              </a:rPr>
              <a:t> month the great Hajj starts (Al-Hajj Al-Akbar). This day pilgrims leave Mecca and travel to the town of Mena and spend a night there. On the 9</a:t>
            </a:r>
            <a:r>
              <a:rPr lang="en-US" baseline="30000" dirty="0">
                <a:solidFill>
                  <a:schemeClr val="tx1"/>
                </a:solidFill>
                <a:latin typeface="Century Gothic" panose="020B0502020202020204" pitchFamily="34" charset="0"/>
              </a:rPr>
              <a:t>th</a:t>
            </a:r>
            <a:r>
              <a:rPr lang="en-US" dirty="0">
                <a:solidFill>
                  <a:schemeClr val="tx1"/>
                </a:solidFill>
                <a:latin typeface="Century Gothic" panose="020B0502020202020204" pitchFamily="34" charset="0"/>
              </a:rPr>
              <a:t> day, they head towards Mount Arafat and stay there till sunset. After that they leave to Muzdalifah where they gather some </a:t>
            </a:r>
            <a:r>
              <a:rPr lang="en-US" b="1" dirty="0">
                <a:solidFill>
                  <a:srgbClr val="C00000"/>
                </a:solidFill>
                <a:latin typeface="Century Gothic" panose="020B0502020202020204" pitchFamily="34" charset="0"/>
              </a:rPr>
              <a:t>pebbles</a:t>
            </a:r>
            <a:r>
              <a:rPr lang="en-US" dirty="0">
                <a:solidFill>
                  <a:schemeClr val="tx1"/>
                </a:solidFill>
                <a:latin typeface="Century Gothic" panose="020B0502020202020204" pitchFamily="34" charset="0"/>
              </a:rPr>
              <a:t> for the </a:t>
            </a:r>
            <a:r>
              <a:rPr lang="en-US" b="1" dirty="0">
                <a:solidFill>
                  <a:srgbClr val="C00000"/>
                </a:solidFill>
                <a:latin typeface="Century Gothic" panose="020B0502020202020204" pitchFamily="34" charset="0"/>
              </a:rPr>
              <a:t>stoning</a:t>
            </a:r>
            <a:r>
              <a:rPr lang="en-US" dirty="0">
                <a:solidFill>
                  <a:schemeClr val="tx1"/>
                </a:solidFill>
                <a:latin typeface="Century Gothic" panose="020B0502020202020204" pitchFamily="34" charset="0"/>
              </a:rPr>
              <a:t> </a:t>
            </a:r>
            <a:r>
              <a:rPr lang="en-US" dirty="0" smtClean="0">
                <a:solidFill>
                  <a:schemeClr val="tx1"/>
                </a:solidFill>
                <a:latin typeface="Century Gothic" panose="020B0502020202020204" pitchFamily="34" charset="0"/>
              </a:rPr>
              <a:t>of the </a:t>
            </a:r>
            <a:r>
              <a:rPr lang="en-US" dirty="0" err="1" smtClean="0">
                <a:solidFill>
                  <a:schemeClr val="tx1"/>
                </a:solidFill>
                <a:latin typeface="Century Gothic" panose="020B0502020202020204" pitchFamily="34" charset="0"/>
              </a:rPr>
              <a:t>Jamaraat</a:t>
            </a:r>
            <a:r>
              <a:rPr lang="en-US" dirty="0">
                <a:solidFill>
                  <a:schemeClr val="tx1"/>
                </a:solidFill>
                <a:latin typeface="Century Gothic" panose="020B0502020202020204" pitchFamily="34" charset="0"/>
              </a:rPr>
              <a:t>. Eid Al-</a:t>
            </a:r>
            <a:r>
              <a:rPr lang="en-US" dirty="0" err="1">
                <a:solidFill>
                  <a:schemeClr val="tx1"/>
                </a:solidFill>
                <a:latin typeface="Century Gothic" panose="020B0502020202020204" pitchFamily="34" charset="0"/>
              </a:rPr>
              <a:t>Adha</a:t>
            </a:r>
            <a:r>
              <a:rPr lang="en-US" dirty="0">
                <a:solidFill>
                  <a:schemeClr val="tx1"/>
                </a:solidFill>
                <a:latin typeface="Century Gothic" panose="020B0502020202020204" pitchFamily="34" charset="0"/>
              </a:rPr>
              <a:t> comes on the 10</a:t>
            </a:r>
            <a:r>
              <a:rPr lang="en-US" baseline="30000" dirty="0">
                <a:solidFill>
                  <a:schemeClr val="tx1"/>
                </a:solidFill>
                <a:latin typeface="Century Gothic" panose="020B0502020202020204" pitchFamily="34" charset="0"/>
              </a:rPr>
              <a:t>th</a:t>
            </a:r>
            <a:r>
              <a:rPr lang="en-US" dirty="0">
                <a:solidFill>
                  <a:schemeClr val="tx1"/>
                </a:solidFill>
                <a:latin typeface="Century Gothic" panose="020B0502020202020204" pitchFamily="34" charset="0"/>
              </a:rPr>
              <a:t> day of the month when pilgrims return to Mena and throw seven pebbles at the largest </a:t>
            </a:r>
            <a:r>
              <a:rPr lang="en-US" dirty="0" err="1">
                <a:solidFill>
                  <a:schemeClr val="tx1"/>
                </a:solidFill>
                <a:latin typeface="Century Gothic" panose="020B0502020202020204" pitchFamily="34" charset="0"/>
              </a:rPr>
              <a:t>Jamraah</a:t>
            </a:r>
            <a:r>
              <a:rPr lang="en-US" dirty="0">
                <a:solidFill>
                  <a:schemeClr val="tx1"/>
                </a:solidFill>
                <a:latin typeface="Century Gothic" panose="020B0502020202020204" pitchFamily="34" charset="0"/>
              </a:rPr>
              <a:t> (</a:t>
            </a:r>
            <a:r>
              <a:rPr lang="en-US" dirty="0" err="1">
                <a:solidFill>
                  <a:schemeClr val="tx1"/>
                </a:solidFill>
                <a:latin typeface="Century Gothic" panose="020B0502020202020204" pitchFamily="34" charset="0"/>
              </a:rPr>
              <a:t>Jamrat</a:t>
            </a:r>
            <a:r>
              <a:rPr lang="en-US" dirty="0">
                <a:solidFill>
                  <a:schemeClr val="tx1"/>
                </a:solidFill>
                <a:latin typeface="Century Gothic" panose="020B0502020202020204" pitchFamily="34" charset="0"/>
              </a:rPr>
              <a:t> Al-Aqaba). </a:t>
            </a:r>
            <a:endParaRPr lang="en-US" dirty="0">
              <a:solidFill>
                <a:srgbClr val="FF0000"/>
              </a:solidFill>
              <a:latin typeface="Century Gothic" panose="020B0502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65" y="285111"/>
            <a:ext cx="1137386" cy="1293168"/>
          </a:xfrm>
          <a:prstGeom prst="rect">
            <a:avLst/>
          </a:prstGeom>
        </p:spPr>
      </p:pic>
      <p:sp>
        <p:nvSpPr>
          <p:cNvPr id="5" name="Footer Placeholder 2">
            <a:extLst>
              <a:ext uri="{FF2B5EF4-FFF2-40B4-BE49-F238E27FC236}">
                <a16:creationId xmlns:a16="http://schemas.microsoft.com/office/drawing/2014/main" xmlns="" id="{2DC8C591-F841-45F1-A414-7F8DBD514634}"/>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86129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3</a:t>
            </a:r>
          </a:p>
        </p:txBody>
      </p:sp>
      <p:sp>
        <p:nvSpPr>
          <p:cNvPr id="5" name="Footer Placeholder 2">
            <a:extLst>
              <a:ext uri="{FF2B5EF4-FFF2-40B4-BE49-F238E27FC236}">
                <a16:creationId xmlns:a16="http://schemas.microsoft.com/office/drawing/2014/main" xmlns="" id="{3209F779-CB93-43B5-A440-6FF6C8D044ED}"/>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278813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18089806"/>
              </p:ext>
            </p:extLst>
          </p:nvPr>
        </p:nvGraphicFramePr>
        <p:xfrm>
          <a:off x="400471" y="1279973"/>
          <a:ext cx="11085342" cy="4846320"/>
        </p:xfrm>
        <a:graphic>
          <a:graphicData uri="http://schemas.openxmlformats.org/drawingml/2006/table">
            <a:tbl>
              <a:tblPr firstRow="1" bandRow="1">
                <a:tableStyleId>{5C22544A-7EE6-4342-B048-85BDC9FD1C3A}</a:tableStyleId>
              </a:tblPr>
              <a:tblGrid>
                <a:gridCol w="506436">
                  <a:extLst>
                    <a:ext uri="{9D8B030D-6E8A-4147-A177-3AD203B41FA5}">
                      <a16:colId xmlns:a16="http://schemas.microsoft.com/office/drawing/2014/main" xmlns="" val="20000"/>
                    </a:ext>
                  </a:extLst>
                </a:gridCol>
                <a:gridCol w="8252492">
                  <a:extLst>
                    <a:ext uri="{9D8B030D-6E8A-4147-A177-3AD203B41FA5}">
                      <a16:colId xmlns:a16="http://schemas.microsoft.com/office/drawing/2014/main" xmlns="" val="20001"/>
                    </a:ext>
                  </a:extLst>
                </a:gridCol>
                <a:gridCol w="2326414">
                  <a:extLst>
                    <a:ext uri="{9D8B030D-6E8A-4147-A177-3AD203B41FA5}">
                      <a16:colId xmlns:a16="http://schemas.microsoft.com/office/drawing/2014/main" xmlns="" val="20002"/>
                    </a:ext>
                  </a:extLst>
                </a:gridCol>
              </a:tblGrid>
              <a:tr h="384132">
                <a:tc>
                  <a:txBody>
                    <a:bodyPr/>
                    <a:lstStyle/>
                    <a:p>
                      <a:pPr algn="ctr"/>
                      <a:endParaRPr lang="en-US" sz="1800" b="1" dirty="0">
                        <a:latin typeface="Century Gothic" panose="020B0502020202090204" pitchFamily="34" charset="0"/>
                      </a:endParaRPr>
                    </a:p>
                    <a:p>
                      <a:pPr algn="ctr"/>
                      <a:r>
                        <a:rPr lang="en-US" sz="1800" b="1" dirty="0">
                          <a:latin typeface="Century Gothic" panose="020B0502020202090204" pitchFamily="34" charset="0"/>
                        </a:rPr>
                        <a:t>No</a:t>
                      </a:r>
                      <a:r>
                        <a:rPr lang="en-US" sz="2000" b="1" dirty="0"/>
                        <a:t> </a:t>
                      </a:r>
                    </a:p>
                  </a:txBody>
                  <a:tcPr anchor="ctr"/>
                </a:tc>
                <a:tc>
                  <a:txBody>
                    <a:bodyPr/>
                    <a:lstStyle/>
                    <a:p>
                      <a:pPr algn="ctr"/>
                      <a:r>
                        <a:rPr lang="en-US" sz="2400" dirty="0"/>
                        <a:t>Meaning </a:t>
                      </a:r>
                    </a:p>
                  </a:txBody>
                  <a:tcPr anchor="ctr"/>
                </a:tc>
                <a:tc>
                  <a:txBody>
                    <a:bodyPr/>
                    <a:lstStyle/>
                    <a:p>
                      <a:pPr algn="ctr"/>
                      <a:r>
                        <a:rPr lang="en-US" sz="2000" b="1" dirty="0">
                          <a:solidFill>
                            <a:schemeClr val="bg1"/>
                          </a:solidFill>
                          <a:latin typeface="Century Gothic" panose="020B0502020202090204" pitchFamily="34" charset="0"/>
                        </a:rPr>
                        <a:t>Answer</a:t>
                      </a:r>
                      <a:r>
                        <a:rPr lang="en-US" sz="2000" b="1" baseline="0" dirty="0">
                          <a:solidFill>
                            <a:schemeClr val="bg1"/>
                          </a:solidFill>
                          <a:latin typeface="Century Gothic" panose="020B0502020202090204" pitchFamily="34" charset="0"/>
                        </a:rPr>
                        <a:t> </a:t>
                      </a:r>
                      <a:endParaRPr lang="en-US" sz="2000" b="1" dirty="0">
                        <a:solidFill>
                          <a:schemeClr val="bg1"/>
                        </a:solidFill>
                        <a:latin typeface="Century Gothic" panose="020B0502020202090204" pitchFamily="34" charset="0"/>
                      </a:endParaRPr>
                    </a:p>
                  </a:txBody>
                  <a:tcPr anchor="ctr"/>
                </a:tc>
                <a:extLst>
                  <a:ext uri="{0D108BD9-81ED-4DB2-BD59-A6C34878D82A}">
                    <a16:rowId xmlns:a16="http://schemas.microsoft.com/office/drawing/2014/main" xmlns="" val="10000"/>
                  </a:ext>
                </a:extLst>
              </a:tr>
              <a:tr h="384132">
                <a:tc>
                  <a:txBody>
                    <a:bodyPr/>
                    <a:lstStyle/>
                    <a:p>
                      <a:pPr algn="ctr"/>
                      <a:r>
                        <a:rPr lang="en-US" sz="2000" b="1" dirty="0">
                          <a:latin typeface="Century Gothic" panose="020B0502020202020204" pitchFamily="34" charset="0"/>
                        </a:rPr>
                        <a:t>1</a:t>
                      </a:r>
                    </a:p>
                  </a:txBody>
                  <a:tcPr/>
                </a:tc>
                <a:tc>
                  <a:txBody>
                    <a:bodyPr/>
                    <a:lstStyle/>
                    <a:p>
                      <a:pPr algn="l"/>
                      <a:r>
                        <a:rPr lang="en-US" sz="2000" b="1" dirty="0">
                          <a:latin typeface="Century Gothic" panose="020B0502020202090204" pitchFamily="34" charset="0"/>
                        </a:rPr>
                        <a:t>yearly </a:t>
                      </a:r>
                    </a:p>
                  </a:txBody>
                  <a:tcPr/>
                </a:tc>
                <a:tc>
                  <a:txBody>
                    <a:bodyPr/>
                    <a:lstStyle/>
                    <a:p>
                      <a:pPr algn="ct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0001"/>
                  </a:ext>
                </a:extLst>
              </a:tr>
              <a:tr h="384132">
                <a:tc>
                  <a:txBody>
                    <a:bodyPr/>
                    <a:lstStyle/>
                    <a:p>
                      <a:pPr algn="ctr"/>
                      <a:r>
                        <a:rPr lang="en-US" sz="2000" b="1" dirty="0">
                          <a:latin typeface="Century Gothic" panose="020B0502020202020204" pitchFamily="34" charset="0"/>
                        </a:rPr>
                        <a:t>2</a:t>
                      </a:r>
                    </a:p>
                  </a:txBody>
                  <a:tcPr/>
                </a:tc>
                <a:tc>
                  <a:txBody>
                    <a:bodyPr/>
                    <a:lstStyle/>
                    <a:p>
                      <a:pPr algn="l"/>
                      <a:r>
                        <a:rPr lang="en-US" sz="2000" b="1" dirty="0">
                          <a:latin typeface="Century Gothic" panose="020B0502020202090204" pitchFamily="34" charset="0"/>
                        </a:rPr>
                        <a:t>Holy /</a:t>
                      </a:r>
                      <a:r>
                        <a:rPr lang="en-US" sz="2000" b="1" baseline="0" dirty="0">
                          <a:latin typeface="Century Gothic" panose="020B0502020202090204" pitchFamily="34" charset="0"/>
                        </a:rPr>
                        <a:t> godly </a:t>
                      </a:r>
                      <a:endParaRPr lang="en-US" sz="2000" b="1" dirty="0">
                        <a:latin typeface="Century Gothic" panose="020B0502020202090204" pitchFamily="34" charset="0"/>
                      </a:endParaRPr>
                    </a:p>
                  </a:txBody>
                  <a:tcPr/>
                </a:tc>
                <a:tc>
                  <a:txBody>
                    <a:bodyPr/>
                    <a:lstStyle/>
                    <a:p>
                      <a:pPr algn="ct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0002"/>
                  </a:ext>
                </a:extLst>
              </a:tr>
              <a:tr h="384132">
                <a:tc>
                  <a:txBody>
                    <a:bodyPr/>
                    <a:lstStyle/>
                    <a:p>
                      <a:pPr algn="ctr"/>
                      <a:r>
                        <a:rPr lang="en-US" sz="2000" b="1" dirty="0">
                          <a:latin typeface="Century Gothic" panose="020B0502020202020204" pitchFamily="34" charset="0"/>
                        </a:rPr>
                        <a:t>3</a:t>
                      </a:r>
                    </a:p>
                  </a:txBody>
                  <a:tcPr/>
                </a:tc>
                <a:tc>
                  <a:txBody>
                    <a:bodyPr/>
                    <a:lstStyle/>
                    <a:p>
                      <a:pPr algn="l"/>
                      <a:r>
                        <a:rPr lang="en-US" sz="2000" b="1" dirty="0">
                          <a:latin typeface="Century Gothic" panose="020B0502020202090204" pitchFamily="34" charset="0"/>
                        </a:rPr>
                        <a:t>small stones </a:t>
                      </a:r>
                    </a:p>
                  </a:txBody>
                  <a:tcPr/>
                </a:tc>
                <a:tc>
                  <a:txBody>
                    <a:bodyPr/>
                    <a:lstStyle/>
                    <a:p>
                      <a:pPr algn="ct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0003"/>
                  </a:ext>
                </a:extLst>
              </a:tr>
              <a:tr h="384132">
                <a:tc>
                  <a:txBody>
                    <a:bodyPr/>
                    <a:lstStyle/>
                    <a:p>
                      <a:pPr algn="ctr"/>
                      <a:r>
                        <a:rPr lang="en-US" sz="2000" b="1" dirty="0">
                          <a:latin typeface="Century Gothic" panose="020B0502020202020204" pitchFamily="34" charset="0"/>
                        </a:rPr>
                        <a:t>4</a:t>
                      </a:r>
                    </a:p>
                  </a:txBody>
                  <a:tcPr/>
                </a:tc>
                <a:tc>
                  <a:txBody>
                    <a:bodyPr/>
                    <a:lstStyle/>
                    <a:p>
                      <a:pPr algn="l"/>
                      <a:r>
                        <a:rPr lang="en-US" sz="2000" b="1" dirty="0">
                          <a:latin typeface="Century Gothic" panose="020B0502020202090204" pitchFamily="34" charset="0"/>
                        </a:rPr>
                        <a:t>traditional</a:t>
                      </a:r>
                      <a:r>
                        <a:rPr lang="en-US" sz="2000" b="1" baseline="0" dirty="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0004"/>
                  </a:ext>
                </a:extLst>
              </a:tr>
              <a:tr h="384132">
                <a:tc>
                  <a:txBody>
                    <a:bodyPr/>
                    <a:lstStyle/>
                    <a:p>
                      <a:pPr algn="ctr"/>
                      <a:r>
                        <a:rPr lang="en-US" sz="2000" b="1" dirty="0">
                          <a:latin typeface="Century Gothic" panose="020B0502020202020204" pitchFamily="34" charset="0"/>
                        </a:rPr>
                        <a:t>5</a:t>
                      </a:r>
                    </a:p>
                  </a:txBody>
                  <a:tcPr/>
                </a:tc>
                <a:tc>
                  <a:txBody>
                    <a:bodyPr/>
                    <a:lstStyle/>
                    <a:p>
                      <a:pPr algn="l"/>
                      <a:r>
                        <a:rPr lang="en-US" sz="2000" b="1" baseline="0" dirty="0">
                          <a:latin typeface="Century Gothic" panose="020B0502020202090204" pitchFamily="34" charset="0"/>
                        </a:rPr>
                        <a:t>alike </a:t>
                      </a:r>
                      <a:endParaRPr lang="en-US" sz="2000" b="1" dirty="0">
                        <a:latin typeface="Century Gothic" panose="020B0502020202090204" pitchFamily="34" charset="0"/>
                      </a:endParaRPr>
                    </a:p>
                  </a:txBody>
                  <a:tcPr/>
                </a:tc>
                <a:tc>
                  <a:txBody>
                    <a:bodyPr/>
                    <a:lstStyle/>
                    <a:p>
                      <a:pPr algn="ctr"/>
                      <a:endParaRPr lang="en-US" sz="20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10005"/>
                  </a:ext>
                </a:extLst>
              </a:tr>
              <a:tr h="384132">
                <a:tc>
                  <a:txBody>
                    <a:bodyPr/>
                    <a:lstStyle/>
                    <a:p>
                      <a:pPr algn="ctr"/>
                      <a:r>
                        <a:rPr lang="en-US" sz="2000" b="1" dirty="0">
                          <a:latin typeface="Century Gothic" panose="020B0502020202020204" pitchFamily="34" charset="0"/>
                        </a:rPr>
                        <a:t>6</a:t>
                      </a:r>
                    </a:p>
                  </a:txBody>
                  <a:tcPr/>
                </a:tc>
                <a:tc>
                  <a:txBody>
                    <a:bodyPr/>
                    <a:lstStyle/>
                    <a:p>
                      <a:pPr algn="l" rtl="0"/>
                      <a:r>
                        <a:rPr lang="en-US" sz="2000" b="1" baseline="0" dirty="0">
                          <a:latin typeface="Century Gothic" panose="020B0502020202020204" pitchFamily="34" charset="0"/>
                        </a:rPr>
                        <a:t>a religious journey </a:t>
                      </a:r>
                      <a:endParaRPr lang="en-US" sz="2000" b="1" dirty="0">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657511113"/>
                  </a:ext>
                </a:extLst>
              </a:tr>
              <a:tr h="384132">
                <a:tc>
                  <a:txBody>
                    <a:bodyPr/>
                    <a:lstStyle/>
                    <a:p>
                      <a:pPr algn="ctr"/>
                      <a:r>
                        <a:rPr lang="en-US" sz="2000" b="1" dirty="0">
                          <a:latin typeface="Century Gothic" panose="020B0502020202020204" pitchFamily="34" charset="0"/>
                        </a:rPr>
                        <a:t>7</a:t>
                      </a:r>
                    </a:p>
                  </a:txBody>
                  <a:tcPr/>
                </a:tc>
                <a:tc>
                  <a:txBody>
                    <a:bodyPr/>
                    <a:lstStyle/>
                    <a:p>
                      <a:pPr algn="l" rtl="0"/>
                      <a:r>
                        <a:rPr lang="en-US" sz="2000" b="1" dirty="0">
                          <a:latin typeface="Century Gothic" panose="020B0502020202020204" pitchFamily="34" charset="0"/>
                        </a:rPr>
                        <a:t>something</a:t>
                      </a:r>
                      <a:r>
                        <a:rPr lang="en-US" sz="2000" b="1" baseline="0" dirty="0">
                          <a:latin typeface="Century Gothic" panose="020B0502020202020204" pitchFamily="34" charset="0"/>
                        </a:rPr>
                        <a:t> so intense that it changes the way you think, feel and behave </a:t>
                      </a:r>
                      <a:endParaRPr lang="en-US" sz="2000" b="1" dirty="0">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4073765226"/>
                  </a:ext>
                </a:extLst>
              </a:tr>
              <a:tr h="384132">
                <a:tc>
                  <a:txBody>
                    <a:bodyPr/>
                    <a:lstStyle/>
                    <a:p>
                      <a:pPr algn="ctr"/>
                      <a:r>
                        <a:rPr lang="en-US" sz="2000" b="1" dirty="0">
                          <a:latin typeface="Century Gothic" panose="020B0502020202020204" pitchFamily="34" charset="0"/>
                        </a:rPr>
                        <a:t>8</a:t>
                      </a:r>
                    </a:p>
                  </a:txBody>
                  <a:tcPr/>
                </a:tc>
                <a:tc>
                  <a:txBody>
                    <a:bodyPr/>
                    <a:lstStyle/>
                    <a:p>
                      <a:pPr algn="l" rtl="0"/>
                      <a:r>
                        <a:rPr lang="en-US" sz="2000" b="1" dirty="0">
                          <a:latin typeface="Century Gothic" panose="020B0502020202020204" pitchFamily="34" charset="0"/>
                        </a:rPr>
                        <a:t>throwing stones</a:t>
                      </a:r>
                      <a:r>
                        <a:rPr lang="en-US" sz="2000" b="1" baseline="0" dirty="0">
                          <a:latin typeface="Century Gothic" panose="020B0502020202020204" pitchFamily="34" charset="0"/>
                        </a:rPr>
                        <a:t> at something </a:t>
                      </a:r>
                      <a:endParaRPr lang="en-US" sz="2000" b="1" dirty="0">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141154332"/>
                  </a:ext>
                </a:extLst>
              </a:tr>
              <a:tr h="384132">
                <a:tc>
                  <a:txBody>
                    <a:bodyPr/>
                    <a:lstStyle/>
                    <a:p>
                      <a:pPr algn="ctr"/>
                      <a:r>
                        <a:rPr lang="en-US" sz="2000" b="1" dirty="0">
                          <a:latin typeface="Century Gothic" panose="020B0502020202020204" pitchFamily="34" charset="0"/>
                        </a:rPr>
                        <a:t>9</a:t>
                      </a:r>
                    </a:p>
                  </a:txBody>
                  <a:tcPr/>
                </a:tc>
                <a:tc>
                  <a:txBody>
                    <a:bodyPr/>
                    <a:lstStyle/>
                    <a:p>
                      <a:pPr algn="l" rtl="0"/>
                      <a:r>
                        <a:rPr lang="en-US" sz="2000" b="1" dirty="0">
                          <a:latin typeface="Century Gothic" panose="020B0502020202020204" pitchFamily="34" charset="0"/>
                        </a:rPr>
                        <a:t>physically strong and healthy </a:t>
                      </a:r>
                    </a:p>
                  </a:txBody>
                  <a:tcPr/>
                </a:tc>
                <a:tc>
                  <a:txBody>
                    <a:bodyPr/>
                    <a:lstStyle/>
                    <a:p>
                      <a:pPr algn="ct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106337610"/>
                  </a:ext>
                </a:extLst>
              </a:tr>
            </a:tbl>
          </a:graphicData>
        </a:graphic>
      </p:graphicFrame>
      <p:sp>
        <p:nvSpPr>
          <p:cNvPr id="11" name="Rectangle 10"/>
          <p:cNvSpPr/>
          <p:nvPr/>
        </p:nvSpPr>
        <p:spPr>
          <a:xfrm>
            <a:off x="400471" y="231483"/>
            <a:ext cx="11085342" cy="90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600" b="1" dirty="0">
                <a:solidFill>
                  <a:srgbClr val="C00000"/>
                </a:solidFill>
                <a:latin typeface="Century Gothic" panose="020B0502020202020204" pitchFamily="34" charset="0"/>
              </a:rPr>
              <a:t>Match words / phrases in bold from the text with their correct meaning   </a:t>
            </a:r>
          </a:p>
        </p:txBody>
      </p:sp>
      <p:sp>
        <p:nvSpPr>
          <p:cNvPr id="6" name="Footer Placeholder 2">
            <a:extLst>
              <a:ext uri="{FF2B5EF4-FFF2-40B4-BE49-F238E27FC236}">
                <a16:creationId xmlns:a16="http://schemas.microsoft.com/office/drawing/2014/main" xmlns="" id="{C0C355B5-2A3A-4A1A-9B77-F2AA2446EA8A}"/>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342973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70506" y="217414"/>
            <a:ext cx="7598909" cy="6266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latin typeface="Century Gothic" panose="020B0502020202020204" pitchFamily="34" charset="0"/>
              </a:rPr>
              <a:t>Suggested Answer Key</a:t>
            </a:r>
          </a:p>
        </p:txBody>
      </p:sp>
      <p:graphicFrame>
        <p:nvGraphicFramePr>
          <p:cNvPr id="6" name="Table 5">
            <a:extLst>
              <a:ext uri="{FF2B5EF4-FFF2-40B4-BE49-F238E27FC236}">
                <a16:creationId xmlns:a16="http://schemas.microsoft.com/office/drawing/2014/main" xmlns="" id="{F0E86763-BCDA-446A-818C-A58CA30E1088}"/>
              </a:ext>
            </a:extLst>
          </p:cNvPr>
          <p:cNvGraphicFramePr>
            <a:graphicFrameLocks noGrp="1"/>
          </p:cNvGraphicFramePr>
          <p:nvPr>
            <p:extLst>
              <p:ext uri="{D42A27DB-BD31-4B8C-83A1-F6EECF244321}">
                <p14:modId xmlns:p14="http://schemas.microsoft.com/office/powerpoint/2010/main" val="1679011184"/>
              </p:ext>
            </p:extLst>
          </p:nvPr>
        </p:nvGraphicFramePr>
        <p:xfrm>
          <a:off x="400471" y="1279973"/>
          <a:ext cx="11085342" cy="4846320"/>
        </p:xfrm>
        <a:graphic>
          <a:graphicData uri="http://schemas.openxmlformats.org/drawingml/2006/table">
            <a:tbl>
              <a:tblPr firstRow="1" bandRow="1">
                <a:tableStyleId>{5C22544A-7EE6-4342-B048-85BDC9FD1C3A}</a:tableStyleId>
              </a:tblPr>
              <a:tblGrid>
                <a:gridCol w="506436">
                  <a:extLst>
                    <a:ext uri="{9D8B030D-6E8A-4147-A177-3AD203B41FA5}">
                      <a16:colId xmlns:a16="http://schemas.microsoft.com/office/drawing/2014/main" xmlns="" val="20000"/>
                    </a:ext>
                  </a:extLst>
                </a:gridCol>
                <a:gridCol w="8252492">
                  <a:extLst>
                    <a:ext uri="{9D8B030D-6E8A-4147-A177-3AD203B41FA5}">
                      <a16:colId xmlns:a16="http://schemas.microsoft.com/office/drawing/2014/main" xmlns="" val="20001"/>
                    </a:ext>
                  </a:extLst>
                </a:gridCol>
                <a:gridCol w="2326414">
                  <a:extLst>
                    <a:ext uri="{9D8B030D-6E8A-4147-A177-3AD203B41FA5}">
                      <a16:colId xmlns:a16="http://schemas.microsoft.com/office/drawing/2014/main" xmlns="" val="20002"/>
                    </a:ext>
                  </a:extLst>
                </a:gridCol>
              </a:tblGrid>
              <a:tr h="384132">
                <a:tc>
                  <a:txBody>
                    <a:bodyPr/>
                    <a:lstStyle/>
                    <a:p>
                      <a:pPr algn="ctr"/>
                      <a:endParaRPr lang="en-US" sz="1800" b="1" dirty="0">
                        <a:latin typeface="Century Gothic" panose="020B0502020202090204" pitchFamily="34" charset="0"/>
                      </a:endParaRPr>
                    </a:p>
                    <a:p>
                      <a:pPr algn="ctr"/>
                      <a:r>
                        <a:rPr lang="en-US" sz="1800" b="1" dirty="0">
                          <a:latin typeface="Century Gothic" panose="020B0502020202090204" pitchFamily="34" charset="0"/>
                        </a:rPr>
                        <a:t>No</a:t>
                      </a:r>
                      <a:r>
                        <a:rPr lang="en-US" sz="2000" b="1" dirty="0"/>
                        <a:t> </a:t>
                      </a:r>
                    </a:p>
                  </a:txBody>
                  <a:tcPr anchor="ctr"/>
                </a:tc>
                <a:tc>
                  <a:txBody>
                    <a:bodyPr/>
                    <a:lstStyle/>
                    <a:p>
                      <a:pPr algn="ctr"/>
                      <a:r>
                        <a:rPr lang="en-US" sz="2400" dirty="0"/>
                        <a:t>Meaning </a:t>
                      </a:r>
                    </a:p>
                  </a:txBody>
                  <a:tcPr anchor="ctr"/>
                </a:tc>
                <a:tc>
                  <a:txBody>
                    <a:bodyPr/>
                    <a:lstStyle/>
                    <a:p>
                      <a:pPr algn="ctr"/>
                      <a:r>
                        <a:rPr lang="en-US" sz="2000" b="1" dirty="0">
                          <a:solidFill>
                            <a:schemeClr val="bg1"/>
                          </a:solidFill>
                          <a:latin typeface="Century Gothic" panose="020B0502020202090204" pitchFamily="34" charset="0"/>
                        </a:rPr>
                        <a:t>Answer</a:t>
                      </a:r>
                      <a:r>
                        <a:rPr lang="en-US" sz="2000" b="1" baseline="0" dirty="0">
                          <a:solidFill>
                            <a:schemeClr val="bg1"/>
                          </a:solidFill>
                          <a:latin typeface="Century Gothic" panose="020B0502020202090204" pitchFamily="34" charset="0"/>
                        </a:rPr>
                        <a:t> </a:t>
                      </a:r>
                      <a:endParaRPr lang="en-US" sz="2000" b="1" dirty="0">
                        <a:solidFill>
                          <a:schemeClr val="bg1"/>
                        </a:solidFill>
                        <a:latin typeface="Century Gothic" panose="020B0502020202090204" pitchFamily="34" charset="0"/>
                      </a:endParaRPr>
                    </a:p>
                  </a:txBody>
                  <a:tcPr anchor="ctr"/>
                </a:tc>
                <a:extLst>
                  <a:ext uri="{0D108BD9-81ED-4DB2-BD59-A6C34878D82A}">
                    <a16:rowId xmlns:a16="http://schemas.microsoft.com/office/drawing/2014/main" xmlns="" val="10000"/>
                  </a:ext>
                </a:extLst>
              </a:tr>
              <a:tr h="384132">
                <a:tc>
                  <a:txBody>
                    <a:bodyPr/>
                    <a:lstStyle/>
                    <a:p>
                      <a:pPr algn="ctr"/>
                      <a:r>
                        <a:rPr lang="en-US" sz="2000" b="1" dirty="0">
                          <a:latin typeface="Century Gothic" panose="020B0502020202020204" pitchFamily="34" charset="0"/>
                        </a:rPr>
                        <a:t>1</a:t>
                      </a:r>
                    </a:p>
                  </a:txBody>
                  <a:tcPr/>
                </a:tc>
                <a:tc>
                  <a:txBody>
                    <a:bodyPr/>
                    <a:lstStyle/>
                    <a:p>
                      <a:pPr algn="l"/>
                      <a:r>
                        <a:rPr lang="en-US" sz="2000" b="1" dirty="0">
                          <a:latin typeface="Century Gothic" panose="020B0502020202090204" pitchFamily="34" charset="0"/>
                        </a:rPr>
                        <a:t>yearly </a:t>
                      </a:r>
                    </a:p>
                  </a:txBody>
                  <a:tcPr/>
                </a:tc>
                <a:tc>
                  <a:txBody>
                    <a:bodyPr/>
                    <a:lstStyle/>
                    <a:p>
                      <a:pPr algn="ctr"/>
                      <a:r>
                        <a:rPr lang="en-US" sz="2000" b="1" dirty="0">
                          <a:solidFill>
                            <a:srgbClr val="FF0000"/>
                          </a:solidFill>
                          <a:latin typeface="Century Gothic" panose="020B0502020202090204" pitchFamily="34" charset="0"/>
                        </a:rPr>
                        <a:t>annual </a:t>
                      </a:r>
                    </a:p>
                  </a:txBody>
                  <a:tcPr/>
                </a:tc>
                <a:extLst>
                  <a:ext uri="{0D108BD9-81ED-4DB2-BD59-A6C34878D82A}">
                    <a16:rowId xmlns:a16="http://schemas.microsoft.com/office/drawing/2014/main" xmlns="" val="10001"/>
                  </a:ext>
                </a:extLst>
              </a:tr>
              <a:tr h="384132">
                <a:tc>
                  <a:txBody>
                    <a:bodyPr/>
                    <a:lstStyle/>
                    <a:p>
                      <a:pPr algn="ctr"/>
                      <a:r>
                        <a:rPr lang="en-US" sz="2000" b="1" dirty="0">
                          <a:latin typeface="Century Gothic" panose="020B0502020202020204" pitchFamily="34" charset="0"/>
                        </a:rPr>
                        <a:t>2</a:t>
                      </a:r>
                    </a:p>
                  </a:txBody>
                  <a:tcPr/>
                </a:tc>
                <a:tc>
                  <a:txBody>
                    <a:bodyPr/>
                    <a:lstStyle/>
                    <a:p>
                      <a:pPr algn="l"/>
                      <a:r>
                        <a:rPr lang="en-US" sz="2000" b="1" dirty="0">
                          <a:latin typeface="Century Gothic" panose="020B0502020202090204" pitchFamily="34" charset="0"/>
                        </a:rPr>
                        <a:t>Holy /</a:t>
                      </a:r>
                      <a:r>
                        <a:rPr lang="en-US" sz="2000" b="1" baseline="0" dirty="0">
                          <a:latin typeface="Century Gothic" panose="020B0502020202090204" pitchFamily="34" charset="0"/>
                        </a:rPr>
                        <a:t> godly </a:t>
                      </a:r>
                      <a:endParaRPr lang="en-US" sz="2000" b="1" dirty="0">
                        <a:latin typeface="Century Gothic" panose="020B0502020202090204" pitchFamily="34" charset="0"/>
                      </a:endParaRPr>
                    </a:p>
                  </a:txBody>
                  <a:tcPr/>
                </a:tc>
                <a:tc>
                  <a:txBody>
                    <a:bodyPr/>
                    <a:lstStyle/>
                    <a:p>
                      <a:pPr algn="ctr"/>
                      <a:r>
                        <a:rPr lang="en-US" sz="2000" b="1" dirty="0">
                          <a:solidFill>
                            <a:srgbClr val="FF0000"/>
                          </a:solidFill>
                          <a:latin typeface="Century Gothic" panose="020B0502020202090204" pitchFamily="34" charset="0"/>
                        </a:rPr>
                        <a:t>sacred </a:t>
                      </a:r>
                    </a:p>
                  </a:txBody>
                  <a:tcPr/>
                </a:tc>
                <a:extLst>
                  <a:ext uri="{0D108BD9-81ED-4DB2-BD59-A6C34878D82A}">
                    <a16:rowId xmlns:a16="http://schemas.microsoft.com/office/drawing/2014/main" xmlns="" val="10002"/>
                  </a:ext>
                </a:extLst>
              </a:tr>
              <a:tr h="384132">
                <a:tc>
                  <a:txBody>
                    <a:bodyPr/>
                    <a:lstStyle/>
                    <a:p>
                      <a:pPr algn="ctr"/>
                      <a:r>
                        <a:rPr lang="en-US" sz="2000" b="1" dirty="0">
                          <a:latin typeface="Century Gothic" panose="020B0502020202020204" pitchFamily="34" charset="0"/>
                        </a:rPr>
                        <a:t>3</a:t>
                      </a:r>
                    </a:p>
                  </a:txBody>
                  <a:tcPr/>
                </a:tc>
                <a:tc>
                  <a:txBody>
                    <a:bodyPr/>
                    <a:lstStyle/>
                    <a:p>
                      <a:pPr algn="l"/>
                      <a:r>
                        <a:rPr lang="en-US" sz="2000" b="1" dirty="0">
                          <a:latin typeface="Century Gothic" panose="020B0502020202090204" pitchFamily="34" charset="0"/>
                        </a:rPr>
                        <a:t>small stones </a:t>
                      </a:r>
                    </a:p>
                  </a:txBody>
                  <a:tcPr/>
                </a:tc>
                <a:tc>
                  <a:txBody>
                    <a:bodyPr/>
                    <a:lstStyle/>
                    <a:p>
                      <a:pPr algn="ctr"/>
                      <a:r>
                        <a:rPr lang="en-US" sz="2000" b="1" dirty="0">
                          <a:solidFill>
                            <a:srgbClr val="FF0000"/>
                          </a:solidFill>
                          <a:latin typeface="Century Gothic" panose="020B0502020202090204" pitchFamily="34" charset="0"/>
                        </a:rPr>
                        <a:t>pebbles </a:t>
                      </a:r>
                    </a:p>
                  </a:txBody>
                  <a:tcPr/>
                </a:tc>
                <a:extLst>
                  <a:ext uri="{0D108BD9-81ED-4DB2-BD59-A6C34878D82A}">
                    <a16:rowId xmlns:a16="http://schemas.microsoft.com/office/drawing/2014/main" xmlns="" val="10003"/>
                  </a:ext>
                </a:extLst>
              </a:tr>
              <a:tr h="384132">
                <a:tc>
                  <a:txBody>
                    <a:bodyPr/>
                    <a:lstStyle/>
                    <a:p>
                      <a:pPr algn="ctr"/>
                      <a:r>
                        <a:rPr lang="en-US" sz="2000" b="1" dirty="0">
                          <a:latin typeface="Century Gothic" panose="020B0502020202020204" pitchFamily="34" charset="0"/>
                        </a:rPr>
                        <a:t>4</a:t>
                      </a:r>
                    </a:p>
                  </a:txBody>
                  <a:tcPr/>
                </a:tc>
                <a:tc>
                  <a:txBody>
                    <a:bodyPr/>
                    <a:lstStyle/>
                    <a:p>
                      <a:pPr algn="l"/>
                      <a:r>
                        <a:rPr lang="en-US" sz="2000" b="1" dirty="0">
                          <a:latin typeface="Century Gothic" panose="020B0502020202090204" pitchFamily="34" charset="0"/>
                        </a:rPr>
                        <a:t>traditional</a:t>
                      </a:r>
                      <a:r>
                        <a:rPr lang="en-US" sz="2000" b="1" baseline="0" dirty="0">
                          <a:latin typeface="Century Gothic" panose="020B0502020202090204" pitchFamily="34" charset="0"/>
                        </a:rPr>
                        <a:t> </a:t>
                      </a:r>
                      <a:endParaRPr lang="en-US" sz="2000" b="1" dirty="0">
                        <a:latin typeface="Century Gothic" panose="020B0502020202090204" pitchFamily="34" charset="0"/>
                      </a:endParaRPr>
                    </a:p>
                  </a:txBody>
                  <a:tcPr/>
                </a:tc>
                <a:tc>
                  <a:txBody>
                    <a:bodyPr/>
                    <a:lstStyle/>
                    <a:p>
                      <a:pPr algn="ctr"/>
                      <a:r>
                        <a:rPr lang="en-US" sz="2000" b="1" dirty="0">
                          <a:solidFill>
                            <a:srgbClr val="FF0000"/>
                          </a:solidFill>
                          <a:latin typeface="Century Gothic" panose="020B0502020202090204" pitchFamily="34" charset="0"/>
                        </a:rPr>
                        <a:t>customary</a:t>
                      </a:r>
                    </a:p>
                  </a:txBody>
                  <a:tcPr/>
                </a:tc>
                <a:extLst>
                  <a:ext uri="{0D108BD9-81ED-4DB2-BD59-A6C34878D82A}">
                    <a16:rowId xmlns:a16="http://schemas.microsoft.com/office/drawing/2014/main" xmlns="" val="10004"/>
                  </a:ext>
                </a:extLst>
              </a:tr>
              <a:tr h="384132">
                <a:tc>
                  <a:txBody>
                    <a:bodyPr/>
                    <a:lstStyle/>
                    <a:p>
                      <a:pPr algn="ctr"/>
                      <a:r>
                        <a:rPr lang="en-US" sz="2000" b="1" dirty="0">
                          <a:latin typeface="Century Gothic" panose="020B0502020202020204" pitchFamily="34" charset="0"/>
                        </a:rPr>
                        <a:t>5</a:t>
                      </a:r>
                    </a:p>
                  </a:txBody>
                  <a:tcPr/>
                </a:tc>
                <a:tc>
                  <a:txBody>
                    <a:bodyPr/>
                    <a:lstStyle/>
                    <a:p>
                      <a:pPr algn="l"/>
                      <a:r>
                        <a:rPr lang="en-US" sz="2000" b="1" baseline="0" dirty="0">
                          <a:latin typeface="Century Gothic" panose="020B0502020202090204" pitchFamily="34" charset="0"/>
                        </a:rPr>
                        <a:t>alike </a:t>
                      </a:r>
                      <a:endParaRPr lang="en-US" sz="2000" b="1" dirty="0">
                        <a:latin typeface="Century Gothic" panose="020B0502020202090204" pitchFamily="34" charset="0"/>
                      </a:endParaRPr>
                    </a:p>
                  </a:txBody>
                  <a:tcPr/>
                </a:tc>
                <a:tc>
                  <a:txBody>
                    <a:bodyPr/>
                    <a:lstStyle/>
                    <a:p>
                      <a:pPr algn="ctr"/>
                      <a:r>
                        <a:rPr lang="en-US" sz="2000" b="1" dirty="0">
                          <a:solidFill>
                            <a:srgbClr val="FF0000"/>
                          </a:solidFill>
                          <a:latin typeface="Century Gothic" panose="020B0502020202090204" pitchFamily="34" charset="0"/>
                        </a:rPr>
                        <a:t>equal</a:t>
                      </a:r>
                    </a:p>
                  </a:txBody>
                  <a:tcPr/>
                </a:tc>
                <a:extLst>
                  <a:ext uri="{0D108BD9-81ED-4DB2-BD59-A6C34878D82A}">
                    <a16:rowId xmlns:a16="http://schemas.microsoft.com/office/drawing/2014/main" xmlns="" val="10005"/>
                  </a:ext>
                </a:extLst>
              </a:tr>
              <a:tr h="384132">
                <a:tc>
                  <a:txBody>
                    <a:bodyPr/>
                    <a:lstStyle/>
                    <a:p>
                      <a:pPr algn="ctr"/>
                      <a:r>
                        <a:rPr lang="en-US" sz="2000" b="1" dirty="0">
                          <a:latin typeface="Century Gothic" panose="020B0502020202020204" pitchFamily="34" charset="0"/>
                        </a:rPr>
                        <a:t>6</a:t>
                      </a:r>
                    </a:p>
                  </a:txBody>
                  <a:tcPr/>
                </a:tc>
                <a:tc>
                  <a:txBody>
                    <a:bodyPr/>
                    <a:lstStyle/>
                    <a:p>
                      <a:pPr algn="l" rtl="0"/>
                      <a:r>
                        <a:rPr lang="en-US" sz="2000" b="1" baseline="0" dirty="0">
                          <a:latin typeface="Century Gothic" panose="020B0502020202020204" pitchFamily="34" charset="0"/>
                        </a:rPr>
                        <a:t>a religious journey </a:t>
                      </a:r>
                      <a:endParaRPr lang="en-US" sz="2000" b="1" dirty="0">
                        <a:latin typeface="Century Gothic" panose="020B0502020202020204" pitchFamily="34" charset="0"/>
                      </a:endParaRPr>
                    </a:p>
                  </a:txBody>
                  <a:tcPr/>
                </a:tc>
                <a:tc>
                  <a:txBody>
                    <a:bodyPr/>
                    <a:lstStyle/>
                    <a:p>
                      <a:pPr algn="ctr"/>
                      <a:r>
                        <a:rPr lang="en-US" sz="2000" b="1" dirty="0">
                          <a:solidFill>
                            <a:srgbClr val="FF0000"/>
                          </a:solidFill>
                          <a:latin typeface="Century Gothic" panose="020B0502020202020204" pitchFamily="34" charset="0"/>
                        </a:rPr>
                        <a:t>pilgrimage</a:t>
                      </a:r>
                      <a:r>
                        <a:rPr lang="en-US" sz="2000" b="1" baseline="0" dirty="0">
                          <a:solidFill>
                            <a:srgbClr val="FF0000"/>
                          </a:solidFill>
                          <a:latin typeface="Century Gothic" panose="020B0502020202020204" pitchFamily="34" charset="0"/>
                        </a:rPr>
                        <a:t> </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657511113"/>
                  </a:ext>
                </a:extLst>
              </a:tr>
              <a:tr h="384132">
                <a:tc>
                  <a:txBody>
                    <a:bodyPr/>
                    <a:lstStyle/>
                    <a:p>
                      <a:pPr algn="ctr"/>
                      <a:r>
                        <a:rPr lang="en-US" sz="2000" b="1" dirty="0">
                          <a:latin typeface="Century Gothic" panose="020B0502020202020204" pitchFamily="34" charset="0"/>
                        </a:rPr>
                        <a:t>7</a:t>
                      </a:r>
                    </a:p>
                  </a:txBody>
                  <a:tcPr/>
                </a:tc>
                <a:tc>
                  <a:txBody>
                    <a:bodyPr/>
                    <a:lstStyle/>
                    <a:p>
                      <a:pPr algn="l" rtl="0"/>
                      <a:r>
                        <a:rPr lang="en-US" sz="2000" b="1" dirty="0">
                          <a:latin typeface="Century Gothic" panose="020B0502020202020204" pitchFamily="34" charset="0"/>
                        </a:rPr>
                        <a:t>something</a:t>
                      </a:r>
                      <a:r>
                        <a:rPr lang="en-US" sz="2000" b="1" baseline="0" dirty="0">
                          <a:latin typeface="Century Gothic" panose="020B0502020202020204" pitchFamily="34" charset="0"/>
                        </a:rPr>
                        <a:t> so intense that it changes the way you think, feel and behave </a:t>
                      </a:r>
                      <a:endParaRPr lang="en-US" sz="2000" b="1" dirty="0">
                        <a:latin typeface="Century Gothic" panose="020B0502020202020204" pitchFamily="34" charset="0"/>
                      </a:endParaRPr>
                    </a:p>
                  </a:txBody>
                  <a:tcPr/>
                </a:tc>
                <a:tc>
                  <a:txBody>
                    <a:bodyPr/>
                    <a:lstStyle/>
                    <a:p>
                      <a:pPr algn="ctr"/>
                      <a:r>
                        <a:rPr lang="en-US" sz="2000" b="1" dirty="0">
                          <a:solidFill>
                            <a:srgbClr val="FF0000"/>
                          </a:solidFill>
                          <a:latin typeface="Century Gothic" panose="020B0502020202020204" pitchFamily="34" charset="0"/>
                        </a:rPr>
                        <a:t>l</a:t>
                      </a:r>
                      <a:r>
                        <a:rPr lang="en-US" sz="2000" b="1" dirty="0" smtClean="0">
                          <a:solidFill>
                            <a:srgbClr val="FF0000"/>
                          </a:solidFill>
                          <a:latin typeface="Century Gothic" panose="020B0502020202020204" pitchFamily="34" charset="0"/>
                        </a:rPr>
                        <a:t>ife</a:t>
                      </a:r>
                      <a:r>
                        <a:rPr lang="en-US" sz="2000" b="1" baseline="0" dirty="0" smtClean="0">
                          <a:solidFill>
                            <a:srgbClr val="FF0000"/>
                          </a:solidFill>
                          <a:latin typeface="Century Gothic" panose="020B0502020202020204" pitchFamily="34" charset="0"/>
                        </a:rPr>
                        <a:t>-changing </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xmlns="" val="4073765226"/>
                  </a:ext>
                </a:extLst>
              </a:tr>
              <a:tr h="384132">
                <a:tc>
                  <a:txBody>
                    <a:bodyPr/>
                    <a:lstStyle/>
                    <a:p>
                      <a:pPr algn="ctr"/>
                      <a:r>
                        <a:rPr lang="en-US" sz="2000" b="1" dirty="0">
                          <a:latin typeface="Century Gothic" panose="020B0502020202020204" pitchFamily="34" charset="0"/>
                        </a:rPr>
                        <a:t>8</a:t>
                      </a:r>
                    </a:p>
                  </a:txBody>
                  <a:tcPr/>
                </a:tc>
                <a:tc>
                  <a:txBody>
                    <a:bodyPr/>
                    <a:lstStyle/>
                    <a:p>
                      <a:pPr algn="l" rtl="0"/>
                      <a:r>
                        <a:rPr lang="en-US" sz="2000" b="1" dirty="0">
                          <a:latin typeface="Century Gothic" panose="020B0502020202020204" pitchFamily="34" charset="0"/>
                        </a:rPr>
                        <a:t>throwing stones</a:t>
                      </a:r>
                      <a:r>
                        <a:rPr lang="en-US" sz="2000" b="1" baseline="0" dirty="0">
                          <a:latin typeface="Century Gothic" panose="020B0502020202020204" pitchFamily="34" charset="0"/>
                        </a:rPr>
                        <a:t> at something </a:t>
                      </a:r>
                      <a:endParaRPr lang="en-US" sz="2000" b="1" dirty="0">
                        <a:latin typeface="Century Gothic" panose="020B0502020202020204" pitchFamily="34" charset="0"/>
                      </a:endParaRPr>
                    </a:p>
                  </a:txBody>
                  <a:tcPr/>
                </a:tc>
                <a:tc>
                  <a:txBody>
                    <a:bodyPr/>
                    <a:lstStyle/>
                    <a:p>
                      <a:pPr algn="ctr"/>
                      <a:r>
                        <a:rPr lang="en-US" sz="2000" b="1" dirty="0">
                          <a:solidFill>
                            <a:srgbClr val="FF0000"/>
                          </a:solidFill>
                          <a:latin typeface="Century Gothic" panose="020B0502020202020204" pitchFamily="34" charset="0"/>
                        </a:rPr>
                        <a:t>stoning </a:t>
                      </a:r>
                    </a:p>
                  </a:txBody>
                  <a:tcPr/>
                </a:tc>
                <a:extLst>
                  <a:ext uri="{0D108BD9-81ED-4DB2-BD59-A6C34878D82A}">
                    <a16:rowId xmlns:a16="http://schemas.microsoft.com/office/drawing/2014/main" xmlns="" val="141154332"/>
                  </a:ext>
                </a:extLst>
              </a:tr>
              <a:tr h="384132">
                <a:tc>
                  <a:txBody>
                    <a:bodyPr/>
                    <a:lstStyle/>
                    <a:p>
                      <a:pPr algn="ctr"/>
                      <a:r>
                        <a:rPr lang="en-US" sz="2000" b="1" dirty="0">
                          <a:latin typeface="Century Gothic" panose="020B0502020202020204" pitchFamily="34" charset="0"/>
                        </a:rPr>
                        <a:t>9</a:t>
                      </a:r>
                    </a:p>
                  </a:txBody>
                  <a:tcPr/>
                </a:tc>
                <a:tc>
                  <a:txBody>
                    <a:bodyPr/>
                    <a:lstStyle/>
                    <a:p>
                      <a:pPr algn="l" rtl="0"/>
                      <a:r>
                        <a:rPr lang="en-US" sz="2000" b="1" dirty="0">
                          <a:latin typeface="Century Gothic" panose="020B0502020202020204" pitchFamily="34" charset="0"/>
                        </a:rPr>
                        <a:t>physically strong and healthy </a:t>
                      </a:r>
                    </a:p>
                  </a:txBody>
                  <a:tcPr/>
                </a:tc>
                <a:tc>
                  <a:txBody>
                    <a:bodyPr/>
                    <a:lstStyle/>
                    <a:p>
                      <a:pPr algn="ctr"/>
                      <a:r>
                        <a:rPr lang="en-US" sz="2000" b="1" dirty="0">
                          <a:solidFill>
                            <a:srgbClr val="FF0000"/>
                          </a:solidFill>
                          <a:latin typeface="Century Gothic" panose="020B0502020202020204" pitchFamily="34" charset="0"/>
                        </a:rPr>
                        <a:t>abled-body</a:t>
                      </a:r>
                    </a:p>
                  </a:txBody>
                  <a:tcPr/>
                </a:tc>
                <a:extLst>
                  <a:ext uri="{0D108BD9-81ED-4DB2-BD59-A6C34878D82A}">
                    <a16:rowId xmlns:a16="http://schemas.microsoft.com/office/drawing/2014/main" xmlns="" val="106337610"/>
                  </a:ext>
                </a:extLst>
              </a:tr>
            </a:tbl>
          </a:graphicData>
        </a:graphic>
      </p:graphicFrame>
      <p:sp>
        <p:nvSpPr>
          <p:cNvPr id="7" name="Footer Placeholder 2">
            <a:extLst>
              <a:ext uri="{FF2B5EF4-FFF2-40B4-BE49-F238E27FC236}">
                <a16:creationId xmlns:a16="http://schemas.microsoft.com/office/drawing/2014/main" xmlns="" id="{AB031A57-487C-48DD-A059-78E9C84A9246}"/>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305819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4</a:t>
            </a:r>
          </a:p>
        </p:txBody>
      </p:sp>
      <p:sp>
        <p:nvSpPr>
          <p:cNvPr id="5" name="Footer Placeholder 2">
            <a:extLst>
              <a:ext uri="{FF2B5EF4-FFF2-40B4-BE49-F238E27FC236}">
                <a16:creationId xmlns:a16="http://schemas.microsoft.com/office/drawing/2014/main" xmlns="" id="{6449706F-1D4D-4D05-864B-69FFC971D5E7}"/>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56974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392B682-3DFA-4078-9568-F138775FA34C}"/>
              </a:ext>
            </a:extLst>
          </p:cNvPr>
          <p:cNvSpPr/>
          <p:nvPr/>
        </p:nvSpPr>
        <p:spPr>
          <a:xfrm>
            <a:off x="406828" y="437751"/>
            <a:ext cx="11512731" cy="1129989"/>
          </a:xfrm>
          <a:prstGeom prst="rect">
            <a:avLst/>
          </a:prstGeom>
        </p:spPr>
        <p:txBody>
          <a:bodyPr wrap="square">
            <a:spAutoFit/>
          </a:bodyPr>
          <a:lstStyle/>
          <a:p>
            <a:pPr>
              <a:lnSpc>
                <a:spcPts val="4320"/>
              </a:lnSpc>
            </a:pPr>
            <a:r>
              <a:rPr lang="en-US" sz="2600" b="1" dirty="0">
                <a:ln w="0"/>
                <a:solidFill>
                  <a:srgbClr val="FF0000"/>
                </a:solidFill>
                <a:latin typeface="Century Gothic" panose="020B0502020202020204" pitchFamily="34" charset="0"/>
              </a:rPr>
              <a:t>Read the text again and mark the statements </a:t>
            </a:r>
            <a:r>
              <a:rPr lang="en-US" sz="2600" b="1" dirty="0" smtClean="0">
                <a:ln w="0"/>
                <a:solidFill>
                  <a:srgbClr val="FF0000"/>
                </a:solidFill>
                <a:latin typeface="Century Gothic" panose="020B0502020202020204" pitchFamily="34" charset="0"/>
              </a:rPr>
              <a:t>below T </a:t>
            </a:r>
            <a:r>
              <a:rPr lang="en-US" sz="2600" b="1" dirty="0">
                <a:ln w="0"/>
                <a:solidFill>
                  <a:srgbClr val="FF0000"/>
                </a:solidFill>
                <a:latin typeface="Century Gothic" panose="020B0502020202020204" pitchFamily="34" charset="0"/>
              </a:rPr>
              <a:t>(True), F (False) or DS (Doesn’t Say).</a:t>
            </a:r>
          </a:p>
        </p:txBody>
      </p:sp>
      <p:sp>
        <p:nvSpPr>
          <p:cNvPr id="6" name="Footer Placeholder 2">
            <a:extLst>
              <a:ext uri="{FF2B5EF4-FFF2-40B4-BE49-F238E27FC236}">
                <a16:creationId xmlns:a16="http://schemas.microsoft.com/office/drawing/2014/main" xmlns="" id="{4796B2BA-0B7C-42CB-8EB7-414A35B6AB5E}"/>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graphicFrame>
        <p:nvGraphicFramePr>
          <p:cNvPr id="9" name="Table 8">
            <a:extLst>
              <a:ext uri="{FF2B5EF4-FFF2-40B4-BE49-F238E27FC236}">
                <a16:creationId xmlns:a16="http://schemas.microsoft.com/office/drawing/2014/main" xmlns="" id="{AE9F4553-564E-49AF-8834-FB01EFB3D0E8}"/>
              </a:ext>
            </a:extLst>
          </p:cNvPr>
          <p:cNvGraphicFramePr>
            <a:graphicFrameLocks noGrp="1"/>
          </p:cNvGraphicFramePr>
          <p:nvPr>
            <p:extLst>
              <p:ext uri="{D42A27DB-BD31-4B8C-83A1-F6EECF244321}">
                <p14:modId xmlns:p14="http://schemas.microsoft.com/office/powerpoint/2010/main" val="2859319977"/>
              </p:ext>
            </p:extLst>
          </p:nvPr>
        </p:nvGraphicFramePr>
        <p:xfrm>
          <a:off x="269442" y="1821024"/>
          <a:ext cx="11445147" cy="4062960"/>
        </p:xfrm>
        <a:graphic>
          <a:graphicData uri="http://schemas.openxmlformats.org/drawingml/2006/table">
            <a:tbl>
              <a:tblPr firstRow="1" bandRow="1">
                <a:tableStyleId>{5C22544A-7EE6-4342-B048-85BDC9FD1C3A}</a:tableStyleId>
              </a:tblPr>
              <a:tblGrid>
                <a:gridCol w="731974">
                  <a:extLst>
                    <a:ext uri="{9D8B030D-6E8A-4147-A177-3AD203B41FA5}">
                      <a16:colId xmlns:a16="http://schemas.microsoft.com/office/drawing/2014/main" xmlns="" val="20000"/>
                    </a:ext>
                  </a:extLst>
                </a:gridCol>
                <a:gridCol w="9281263">
                  <a:extLst>
                    <a:ext uri="{9D8B030D-6E8A-4147-A177-3AD203B41FA5}">
                      <a16:colId xmlns:a16="http://schemas.microsoft.com/office/drawing/2014/main" xmlns="" val="20001"/>
                    </a:ext>
                  </a:extLst>
                </a:gridCol>
                <a:gridCol w="1431910">
                  <a:extLst>
                    <a:ext uri="{9D8B030D-6E8A-4147-A177-3AD203B41FA5}">
                      <a16:colId xmlns:a16="http://schemas.microsoft.com/office/drawing/2014/main" xmlns="" val="20002"/>
                    </a:ext>
                  </a:extLst>
                </a:gridCol>
              </a:tblGrid>
              <a:tr h="648000">
                <a:tc>
                  <a:txBody>
                    <a:bodyPr/>
                    <a:lstStyle/>
                    <a:p>
                      <a:pPr algn="ctr"/>
                      <a:r>
                        <a:rPr lang="en-US" sz="2400" b="1" dirty="0">
                          <a:solidFill>
                            <a:schemeClr val="bg1"/>
                          </a:solidFill>
                          <a:latin typeface="Centuray gothic"/>
                        </a:rPr>
                        <a:t>No</a:t>
                      </a:r>
                    </a:p>
                  </a:txBody>
                  <a:tcPr anchor="ctr"/>
                </a:tc>
                <a:tc>
                  <a:txBody>
                    <a:bodyPr/>
                    <a:lstStyle/>
                    <a:p>
                      <a:pPr algn="ctr"/>
                      <a:r>
                        <a:rPr lang="en-US" sz="2400" dirty="0">
                          <a:solidFill>
                            <a:schemeClr val="bg1"/>
                          </a:solidFill>
                          <a:latin typeface="Centuray gothic"/>
                        </a:rPr>
                        <a:t>Statement</a:t>
                      </a:r>
                      <a:r>
                        <a:rPr lang="en-US" sz="2400" baseline="0" dirty="0">
                          <a:solidFill>
                            <a:schemeClr val="bg1"/>
                          </a:solidFill>
                          <a:latin typeface="Centuray gothic"/>
                        </a:rPr>
                        <a:t> </a:t>
                      </a:r>
                      <a:endParaRPr lang="en-US" sz="2400" dirty="0">
                        <a:solidFill>
                          <a:schemeClr val="bg1"/>
                        </a:solidFill>
                        <a:latin typeface="Centuray gothic"/>
                      </a:endParaRPr>
                    </a:p>
                  </a:txBody>
                  <a:tcPr anchor="ctr"/>
                </a:tc>
                <a:tc>
                  <a:txBody>
                    <a:bodyPr/>
                    <a:lstStyle/>
                    <a:p>
                      <a:pPr algn="ctr"/>
                      <a:r>
                        <a:rPr lang="en-US" sz="2400" b="1" dirty="0">
                          <a:solidFill>
                            <a:schemeClr val="bg1"/>
                          </a:solidFill>
                          <a:latin typeface="Centuray gothic"/>
                        </a:rPr>
                        <a:t>Answer</a:t>
                      </a:r>
                      <a:r>
                        <a:rPr lang="en-US" sz="2400" b="1" baseline="0" dirty="0">
                          <a:solidFill>
                            <a:schemeClr val="bg1"/>
                          </a:solidFill>
                          <a:latin typeface="Centuray gothic"/>
                        </a:rPr>
                        <a:t> </a:t>
                      </a:r>
                      <a:endParaRPr lang="en-US" sz="2400" b="1" dirty="0">
                        <a:solidFill>
                          <a:schemeClr val="bg1"/>
                        </a:solidFill>
                        <a:latin typeface="Centuray gothic"/>
                      </a:endParaRPr>
                    </a:p>
                  </a:txBody>
                  <a:tcPr anchor="ctr"/>
                </a:tc>
                <a:extLst>
                  <a:ext uri="{0D108BD9-81ED-4DB2-BD59-A6C34878D82A}">
                    <a16:rowId xmlns:a16="http://schemas.microsoft.com/office/drawing/2014/main" xmlns="" val="10000"/>
                  </a:ext>
                </a:extLst>
              </a:tr>
              <a:tr h="648000">
                <a:tc>
                  <a:txBody>
                    <a:bodyPr/>
                    <a:lstStyle/>
                    <a:p>
                      <a:pPr algn="ctr"/>
                      <a:r>
                        <a:rPr lang="en-US" sz="2400" b="1" dirty="0">
                          <a:latin typeface="Centuray gothic"/>
                        </a:rPr>
                        <a:t>1</a:t>
                      </a:r>
                    </a:p>
                  </a:txBody>
                  <a:tcPr anchor="ctr"/>
                </a:tc>
                <a:tc>
                  <a:txBody>
                    <a:bodyPr/>
                    <a:lstStyle/>
                    <a:p>
                      <a:pPr algn="l" rtl="0"/>
                      <a:r>
                        <a:rPr lang="en-US" sz="2400" b="1" dirty="0">
                          <a:latin typeface="Century Gothic" panose="020B0502020202090204" pitchFamily="34" charset="0"/>
                        </a:rPr>
                        <a:t>The</a:t>
                      </a:r>
                      <a:r>
                        <a:rPr lang="en-US" sz="2400" b="1" baseline="0" dirty="0">
                          <a:latin typeface="Century Gothic" panose="020B0502020202090204" pitchFamily="34" charset="0"/>
                        </a:rPr>
                        <a:t> Hajj is preformed twice every year. </a:t>
                      </a:r>
                      <a:endParaRPr lang="en-US" sz="2400" b="1" dirty="0">
                        <a:latin typeface="Century Gothic" panose="020B0502020202090204" pitchFamily="34" charset="0"/>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1"/>
                  </a:ext>
                </a:extLst>
              </a:tr>
              <a:tr h="648000">
                <a:tc>
                  <a:txBody>
                    <a:bodyPr/>
                    <a:lstStyle/>
                    <a:p>
                      <a:pPr algn="ctr"/>
                      <a:r>
                        <a:rPr lang="en-US" sz="2400" b="1" dirty="0">
                          <a:latin typeface="Centuray gothic"/>
                        </a:rPr>
                        <a:t>2</a:t>
                      </a:r>
                    </a:p>
                  </a:txBody>
                  <a:tcPr anchor="ctr"/>
                </a:tc>
                <a:tc>
                  <a:txBody>
                    <a:bodyPr/>
                    <a:lstStyle/>
                    <a:p>
                      <a:pPr algn="l" rtl="0"/>
                      <a:r>
                        <a:rPr lang="en-US" sz="2400" b="1" dirty="0">
                          <a:latin typeface="Century Gothic" panose="020B0502020202090204" pitchFamily="34" charset="0"/>
                        </a:rPr>
                        <a:t>Women have to cover their face in the Hajj.</a:t>
                      </a:r>
                      <a:r>
                        <a:rPr lang="en-US" sz="2400" b="1" baseline="0" dirty="0">
                          <a:latin typeface="Century Gothic" panose="020B0502020202090204" pitchFamily="34" charset="0"/>
                        </a:rPr>
                        <a:t> </a:t>
                      </a:r>
                      <a:endParaRPr lang="en-US" sz="2400" b="1" dirty="0">
                        <a:latin typeface="Century Gothic" panose="020B0502020202090204" pitchFamily="34" charset="0"/>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2"/>
                  </a:ext>
                </a:extLst>
              </a:tr>
              <a:tr h="648000">
                <a:tc>
                  <a:txBody>
                    <a:bodyPr/>
                    <a:lstStyle/>
                    <a:p>
                      <a:pPr algn="ctr"/>
                      <a:r>
                        <a:rPr lang="en-US" sz="2400" b="1" dirty="0">
                          <a:latin typeface="Centuray gothic"/>
                        </a:rPr>
                        <a:t>3</a:t>
                      </a:r>
                    </a:p>
                  </a:txBody>
                  <a:tcPr anchor="ctr"/>
                </a:tc>
                <a:tc>
                  <a:txBody>
                    <a:bodyPr/>
                    <a:lstStyle/>
                    <a:p>
                      <a:pPr algn="l" rtl="0"/>
                      <a:r>
                        <a:rPr lang="en-US" sz="2400" b="1" dirty="0">
                          <a:latin typeface="Century Gothic" panose="020B0502020202090204" pitchFamily="34" charset="0"/>
                        </a:rPr>
                        <a:t>Pilgrims</a:t>
                      </a:r>
                      <a:r>
                        <a:rPr lang="en-US" sz="2400" b="1" baseline="0" dirty="0">
                          <a:latin typeface="Century Gothic" panose="020B0502020202090204" pitchFamily="34" charset="0"/>
                        </a:rPr>
                        <a:t> are not allowed to wear regular clothes. </a:t>
                      </a:r>
                      <a:endParaRPr lang="en-US" sz="2400" b="1" dirty="0">
                        <a:latin typeface="Century Gothic" panose="020B0502020202090204" pitchFamily="34" charset="0"/>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3"/>
                  </a:ext>
                </a:extLst>
              </a:tr>
              <a:tr h="648000">
                <a:tc>
                  <a:txBody>
                    <a:bodyPr/>
                    <a:lstStyle/>
                    <a:p>
                      <a:pPr algn="ctr"/>
                      <a:r>
                        <a:rPr lang="en-US" sz="2400" b="1" dirty="0">
                          <a:latin typeface="Centuray gothic"/>
                        </a:rPr>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entury Gothic" panose="020B0502020202090204" pitchFamily="34" charset="0"/>
                        </a:rPr>
                        <a:t>Old</a:t>
                      </a:r>
                      <a:r>
                        <a:rPr lang="en-US" sz="2400" b="1" baseline="0" dirty="0">
                          <a:latin typeface="Century Gothic" panose="020B0502020202090204" pitchFamily="34" charset="0"/>
                        </a:rPr>
                        <a:t> people can also </a:t>
                      </a:r>
                      <a:r>
                        <a:rPr lang="en-US" sz="2400" b="1" baseline="0" dirty="0" smtClean="0">
                          <a:latin typeface="Century Gothic" panose="020B0502020202090204" pitchFamily="34" charset="0"/>
                        </a:rPr>
                        <a:t>perform the Hajj</a:t>
                      </a:r>
                      <a:r>
                        <a:rPr lang="en-US" sz="2400" b="1" baseline="0" dirty="0">
                          <a:latin typeface="Century Gothic" panose="020B0502020202090204" pitchFamily="34" charset="0"/>
                        </a:rPr>
                        <a:t>.</a:t>
                      </a:r>
                      <a:endParaRPr lang="en-US" sz="2400" b="1" dirty="0">
                        <a:latin typeface="Century Gothic" panose="020B0502020202090204" pitchFamily="34" charset="0"/>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4"/>
                  </a:ext>
                </a:extLst>
              </a:tr>
              <a:tr h="648000">
                <a:tc>
                  <a:txBody>
                    <a:bodyPr/>
                    <a:lstStyle/>
                    <a:p>
                      <a:pPr algn="ctr"/>
                      <a:r>
                        <a:rPr lang="en-US" sz="2400" b="1" dirty="0">
                          <a:latin typeface="Centuray gothic"/>
                        </a:rPr>
                        <a:t>5</a:t>
                      </a:r>
                    </a:p>
                  </a:txBody>
                  <a:tcPr anchor="ctr"/>
                </a:tc>
                <a:tc>
                  <a:txBody>
                    <a:bodyPr/>
                    <a:lstStyle/>
                    <a:p>
                      <a:pPr algn="l" rtl="0"/>
                      <a:r>
                        <a:rPr lang="en-US" sz="2400" b="1" dirty="0">
                          <a:latin typeface="Century Gothic" panose="020B0502020202090204" pitchFamily="34" charset="0"/>
                        </a:rPr>
                        <a:t>Pilgrims</a:t>
                      </a:r>
                      <a:r>
                        <a:rPr lang="en-US" sz="2400" b="1" baseline="0" dirty="0">
                          <a:latin typeface="Century Gothic" panose="020B0502020202090204" pitchFamily="34" charset="0"/>
                        </a:rPr>
                        <a:t> throw seven pebbles on the 10 day of the Islamic month.   </a:t>
                      </a:r>
                      <a:endParaRPr lang="en-US" sz="2400" b="1" dirty="0">
                        <a:latin typeface="Century Gothic" panose="020B0502020202090204" pitchFamily="34" charset="0"/>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573975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63402730"/>
              </p:ext>
            </p:extLst>
          </p:nvPr>
        </p:nvGraphicFramePr>
        <p:xfrm>
          <a:off x="269442" y="1821024"/>
          <a:ext cx="11445147" cy="4062960"/>
        </p:xfrm>
        <a:graphic>
          <a:graphicData uri="http://schemas.openxmlformats.org/drawingml/2006/table">
            <a:tbl>
              <a:tblPr firstRow="1" bandRow="1">
                <a:tableStyleId>{5C22544A-7EE6-4342-B048-85BDC9FD1C3A}</a:tableStyleId>
              </a:tblPr>
              <a:tblGrid>
                <a:gridCol w="731974">
                  <a:extLst>
                    <a:ext uri="{9D8B030D-6E8A-4147-A177-3AD203B41FA5}">
                      <a16:colId xmlns:a16="http://schemas.microsoft.com/office/drawing/2014/main" xmlns="" val="20000"/>
                    </a:ext>
                  </a:extLst>
                </a:gridCol>
                <a:gridCol w="9281263">
                  <a:extLst>
                    <a:ext uri="{9D8B030D-6E8A-4147-A177-3AD203B41FA5}">
                      <a16:colId xmlns:a16="http://schemas.microsoft.com/office/drawing/2014/main" xmlns="" val="20001"/>
                    </a:ext>
                  </a:extLst>
                </a:gridCol>
                <a:gridCol w="1431910">
                  <a:extLst>
                    <a:ext uri="{9D8B030D-6E8A-4147-A177-3AD203B41FA5}">
                      <a16:colId xmlns:a16="http://schemas.microsoft.com/office/drawing/2014/main" xmlns="" val="20002"/>
                    </a:ext>
                  </a:extLst>
                </a:gridCol>
              </a:tblGrid>
              <a:tr h="648000">
                <a:tc>
                  <a:txBody>
                    <a:bodyPr/>
                    <a:lstStyle/>
                    <a:p>
                      <a:pPr algn="ctr"/>
                      <a:r>
                        <a:rPr lang="en-US" sz="2400" b="1" dirty="0">
                          <a:solidFill>
                            <a:schemeClr val="bg1"/>
                          </a:solidFill>
                          <a:latin typeface="Centuray gothic"/>
                        </a:rPr>
                        <a:t>No</a:t>
                      </a:r>
                    </a:p>
                  </a:txBody>
                  <a:tcPr anchor="ctr"/>
                </a:tc>
                <a:tc>
                  <a:txBody>
                    <a:bodyPr/>
                    <a:lstStyle/>
                    <a:p>
                      <a:pPr algn="ctr"/>
                      <a:r>
                        <a:rPr lang="en-US" sz="2400" dirty="0">
                          <a:solidFill>
                            <a:schemeClr val="bg1"/>
                          </a:solidFill>
                          <a:latin typeface="Centuray gothic"/>
                        </a:rPr>
                        <a:t>Statement</a:t>
                      </a:r>
                      <a:r>
                        <a:rPr lang="en-US" sz="2400" baseline="0" dirty="0">
                          <a:solidFill>
                            <a:schemeClr val="bg1"/>
                          </a:solidFill>
                          <a:latin typeface="Centuray gothic"/>
                        </a:rPr>
                        <a:t> </a:t>
                      </a:r>
                      <a:endParaRPr lang="en-US" sz="2400" dirty="0">
                        <a:solidFill>
                          <a:schemeClr val="bg1"/>
                        </a:solidFill>
                        <a:latin typeface="Centuray gothic"/>
                      </a:endParaRPr>
                    </a:p>
                  </a:txBody>
                  <a:tcPr anchor="ctr"/>
                </a:tc>
                <a:tc>
                  <a:txBody>
                    <a:bodyPr/>
                    <a:lstStyle/>
                    <a:p>
                      <a:pPr algn="ctr"/>
                      <a:r>
                        <a:rPr lang="en-US" sz="2400" b="1" dirty="0">
                          <a:solidFill>
                            <a:schemeClr val="bg1"/>
                          </a:solidFill>
                          <a:latin typeface="Centuray gothic"/>
                        </a:rPr>
                        <a:t>Answer</a:t>
                      </a:r>
                      <a:r>
                        <a:rPr lang="en-US" sz="2400" b="1" baseline="0" dirty="0">
                          <a:solidFill>
                            <a:schemeClr val="bg1"/>
                          </a:solidFill>
                          <a:latin typeface="Centuray gothic"/>
                        </a:rPr>
                        <a:t> </a:t>
                      </a:r>
                      <a:endParaRPr lang="en-US" sz="2400" b="1" dirty="0">
                        <a:solidFill>
                          <a:schemeClr val="bg1"/>
                        </a:solidFill>
                        <a:latin typeface="Centuray gothic"/>
                      </a:endParaRPr>
                    </a:p>
                  </a:txBody>
                  <a:tcPr anchor="ctr"/>
                </a:tc>
                <a:extLst>
                  <a:ext uri="{0D108BD9-81ED-4DB2-BD59-A6C34878D82A}">
                    <a16:rowId xmlns:a16="http://schemas.microsoft.com/office/drawing/2014/main" xmlns="" val="10000"/>
                  </a:ext>
                </a:extLst>
              </a:tr>
              <a:tr h="648000">
                <a:tc>
                  <a:txBody>
                    <a:bodyPr/>
                    <a:lstStyle/>
                    <a:p>
                      <a:pPr algn="ctr"/>
                      <a:r>
                        <a:rPr lang="en-US" sz="2400" b="1" dirty="0">
                          <a:latin typeface="Centuray gothic"/>
                        </a:rPr>
                        <a:t>1</a:t>
                      </a:r>
                    </a:p>
                  </a:txBody>
                  <a:tcPr anchor="ctr"/>
                </a:tc>
                <a:tc>
                  <a:txBody>
                    <a:bodyPr/>
                    <a:lstStyle/>
                    <a:p>
                      <a:pPr algn="l" rtl="0"/>
                      <a:r>
                        <a:rPr lang="en-US" sz="2400" b="1" dirty="0">
                          <a:latin typeface="Century Gothic" panose="020B0502020202090204" pitchFamily="34" charset="0"/>
                        </a:rPr>
                        <a:t>The</a:t>
                      </a:r>
                      <a:r>
                        <a:rPr lang="en-US" sz="2400" b="1" baseline="0" dirty="0">
                          <a:latin typeface="Century Gothic" panose="020B0502020202090204" pitchFamily="34" charset="0"/>
                        </a:rPr>
                        <a:t> Hajj is preformed twice every year. </a:t>
                      </a:r>
                      <a:endParaRPr lang="en-US" sz="2400" b="1" dirty="0">
                        <a:latin typeface="Century Gothic" panose="020B0502020202090204" pitchFamily="34" charset="0"/>
                      </a:endParaRPr>
                    </a:p>
                  </a:txBody>
                  <a:tcPr anchor="ctr"/>
                </a:tc>
                <a:tc>
                  <a:txBody>
                    <a:bodyPr/>
                    <a:lstStyle/>
                    <a:p>
                      <a:pPr algn="ctr"/>
                      <a:r>
                        <a:rPr lang="en-US" sz="2400" b="1" dirty="0">
                          <a:solidFill>
                            <a:srgbClr val="FF0000"/>
                          </a:solidFill>
                          <a:latin typeface="Centuray gothic"/>
                        </a:rPr>
                        <a:t>F</a:t>
                      </a:r>
                    </a:p>
                  </a:txBody>
                  <a:tcPr anchor="ctr"/>
                </a:tc>
                <a:extLst>
                  <a:ext uri="{0D108BD9-81ED-4DB2-BD59-A6C34878D82A}">
                    <a16:rowId xmlns:a16="http://schemas.microsoft.com/office/drawing/2014/main" xmlns="" val="10001"/>
                  </a:ext>
                </a:extLst>
              </a:tr>
              <a:tr h="648000">
                <a:tc>
                  <a:txBody>
                    <a:bodyPr/>
                    <a:lstStyle/>
                    <a:p>
                      <a:pPr algn="ctr"/>
                      <a:r>
                        <a:rPr lang="en-US" sz="2400" b="1" dirty="0">
                          <a:latin typeface="Centuray gothic"/>
                        </a:rPr>
                        <a:t>2</a:t>
                      </a:r>
                    </a:p>
                  </a:txBody>
                  <a:tcPr anchor="ctr"/>
                </a:tc>
                <a:tc>
                  <a:txBody>
                    <a:bodyPr/>
                    <a:lstStyle/>
                    <a:p>
                      <a:pPr algn="l" rtl="0"/>
                      <a:r>
                        <a:rPr lang="en-US" sz="2400" b="1" dirty="0">
                          <a:latin typeface="Century Gothic" panose="020B0502020202090204" pitchFamily="34" charset="0"/>
                        </a:rPr>
                        <a:t>Women have to cover their face in the Hajj.</a:t>
                      </a:r>
                      <a:r>
                        <a:rPr lang="en-US" sz="2400" b="1" baseline="0" dirty="0">
                          <a:latin typeface="Century Gothic" panose="020B0502020202090204" pitchFamily="34" charset="0"/>
                        </a:rPr>
                        <a:t> </a:t>
                      </a:r>
                      <a:endParaRPr lang="en-US" sz="2400" b="1" dirty="0">
                        <a:latin typeface="Century Gothic" panose="020B0502020202090204" pitchFamily="34" charset="0"/>
                      </a:endParaRPr>
                    </a:p>
                  </a:txBody>
                  <a:tcPr anchor="ctr"/>
                </a:tc>
                <a:tc>
                  <a:txBody>
                    <a:bodyPr/>
                    <a:lstStyle/>
                    <a:p>
                      <a:pPr algn="ctr"/>
                      <a:r>
                        <a:rPr lang="en-US" sz="2400" b="1" dirty="0">
                          <a:solidFill>
                            <a:srgbClr val="FF0000"/>
                          </a:solidFill>
                          <a:latin typeface="Centuray gothic"/>
                        </a:rPr>
                        <a:t>F</a:t>
                      </a:r>
                    </a:p>
                  </a:txBody>
                  <a:tcPr anchor="ctr"/>
                </a:tc>
                <a:extLst>
                  <a:ext uri="{0D108BD9-81ED-4DB2-BD59-A6C34878D82A}">
                    <a16:rowId xmlns:a16="http://schemas.microsoft.com/office/drawing/2014/main" xmlns="" val="10002"/>
                  </a:ext>
                </a:extLst>
              </a:tr>
              <a:tr h="648000">
                <a:tc>
                  <a:txBody>
                    <a:bodyPr/>
                    <a:lstStyle/>
                    <a:p>
                      <a:pPr algn="ctr"/>
                      <a:r>
                        <a:rPr lang="en-US" sz="2400" b="1" dirty="0">
                          <a:latin typeface="Centuray gothic"/>
                        </a:rPr>
                        <a:t>3</a:t>
                      </a:r>
                    </a:p>
                  </a:txBody>
                  <a:tcPr anchor="ctr"/>
                </a:tc>
                <a:tc>
                  <a:txBody>
                    <a:bodyPr/>
                    <a:lstStyle/>
                    <a:p>
                      <a:pPr algn="l" rtl="0"/>
                      <a:r>
                        <a:rPr lang="en-US" sz="2400" b="1" dirty="0">
                          <a:latin typeface="Century Gothic" panose="020B0502020202090204" pitchFamily="34" charset="0"/>
                        </a:rPr>
                        <a:t>Pilgrims</a:t>
                      </a:r>
                      <a:r>
                        <a:rPr lang="en-US" sz="2400" b="1" baseline="0" dirty="0">
                          <a:latin typeface="Century Gothic" panose="020B0502020202090204" pitchFamily="34" charset="0"/>
                        </a:rPr>
                        <a:t> are not allowed to wear regular clothes. </a:t>
                      </a:r>
                      <a:endParaRPr lang="en-US" sz="2400" b="1" dirty="0">
                        <a:latin typeface="Century Gothic" panose="020B0502020202090204" pitchFamily="34" charset="0"/>
                      </a:endParaRPr>
                    </a:p>
                  </a:txBody>
                  <a:tcPr anchor="ctr"/>
                </a:tc>
                <a:tc>
                  <a:txBody>
                    <a:bodyPr/>
                    <a:lstStyle/>
                    <a:p>
                      <a:pPr algn="ctr"/>
                      <a:r>
                        <a:rPr lang="en-US" sz="2400" b="1" dirty="0">
                          <a:solidFill>
                            <a:srgbClr val="FF0000"/>
                          </a:solidFill>
                          <a:latin typeface="Centuray gothic"/>
                        </a:rPr>
                        <a:t>DS</a:t>
                      </a:r>
                    </a:p>
                  </a:txBody>
                  <a:tcPr anchor="ctr"/>
                </a:tc>
                <a:extLst>
                  <a:ext uri="{0D108BD9-81ED-4DB2-BD59-A6C34878D82A}">
                    <a16:rowId xmlns:a16="http://schemas.microsoft.com/office/drawing/2014/main" xmlns="" val="10003"/>
                  </a:ext>
                </a:extLst>
              </a:tr>
              <a:tr h="648000">
                <a:tc>
                  <a:txBody>
                    <a:bodyPr/>
                    <a:lstStyle/>
                    <a:p>
                      <a:pPr algn="ctr"/>
                      <a:r>
                        <a:rPr lang="en-US" sz="2400" b="1" dirty="0">
                          <a:latin typeface="Centuray gothic"/>
                        </a:rPr>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latin typeface="Century Gothic" panose="020B0502020202090204" pitchFamily="34" charset="0"/>
                        </a:rPr>
                        <a:t>Old</a:t>
                      </a:r>
                      <a:r>
                        <a:rPr lang="en-US" sz="2400" b="1" baseline="0" dirty="0">
                          <a:latin typeface="Century Gothic" panose="020B0502020202090204" pitchFamily="34" charset="0"/>
                        </a:rPr>
                        <a:t> people can also </a:t>
                      </a:r>
                      <a:r>
                        <a:rPr lang="en-US" sz="2400" b="1" baseline="0" dirty="0" smtClean="0">
                          <a:latin typeface="Century Gothic" panose="020B0502020202090204" pitchFamily="34" charset="0"/>
                        </a:rPr>
                        <a:t>perform the </a:t>
                      </a:r>
                      <a:r>
                        <a:rPr lang="en-US" sz="2400" b="1" baseline="0" dirty="0">
                          <a:latin typeface="Century Gothic" panose="020B0502020202090204" pitchFamily="34" charset="0"/>
                        </a:rPr>
                        <a:t>Hajj.</a:t>
                      </a:r>
                      <a:endParaRPr lang="en-US" sz="2400" b="1" dirty="0">
                        <a:latin typeface="Century Gothic" panose="020B0502020202090204" pitchFamily="34" charset="0"/>
                      </a:endParaRP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enturay gothic"/>
                        </a:rPr>
                        <a:t>DS</a:t>
                      </a:r>
                    </a:p>
                  </a:txBody>
                  <a:tcPr anchor="ctr"/>
                </a:tc>
                <a:extLst>
                  <a:ext uri="{0D108BD9-81ED-4DB2-BD59-A6C34878D82A}">
                    <a16:rowId xmlns:a16="http://schemas.microsoft.com/office/drawing/2014/main" xmlns="" val="10004"/>
                  </a:ext>
                </a:extLst>
              </a:tr>
              <a:tr h="648000">
                <a:tc>
                  <a:txBody>
                    <a:bodyPr/>
                    <a:lstStyle/>
                    <a:p>
                      <a:pPr algn="ctr"/>
                      <a:r>
                        <a:rPr lang="en-US" sz="2400" b="1" dirty="0">
                          <a:latin typeface="Centuray gothic"/>
                        </a:rPr>
                        <a:t>5</a:t>
                      </a:r>
                    </a:p>
                  </a:txBody>
                  <a:tcPr anchor="ctr"/>
                </a:tc>
                <a:tc>
                  <a:txBody>
                    <a:bodyPr/>
                    <a:lstStyle/>
                    <a:p>
                      <a:pPr algn="l" rtl="0"/>
                      <a:r>
                        <a:rPr lang="en-US" sz="2400" b="1" dirty="0">
                          <a:latin typeface="Century Gothic" panose="020B0502020202090204" pitchFamily="34" charset="0"/>
                        </a:rPr>
                        <a:t>Pilgrims</a:t>
                      </a:r>
                      <a:r>
                        <a:rPr lang="en-US" sz="2400" b="1" baseline="0" dirty="0">
                          <a:latin typeface="Century Gothic" panose="020B0502020202090204" pitchFamily="34" charset="0"/>
                        </a:rPr>
                        <a:t> throw seven pebbles on the 10 day of the Islamic month.   </a:t>
                      </a:r>
                      <a:endParaRPr lang="en-US" sz="2400" b="1" dirty="0">
                        <a:latin typeface="Century Gothic" panose="020B0502020202090204" pitchFamily="34" charset="0"/>
                      </a:endParaRPr>
                    </a:p>
                  </a:txBody>
                  <a:tcPr anchor="ctr"/>
                </a:tc>
                <a:tc>
                  <a:txBody>
                    <a:bodyPr/>
                    <a:lstStyle/>
                    <a:p>
                      <a:pPr algn="ctr"/>
                      <a:r>
                        <a:rPr lang="en-US" sz="2400" b="1" dirty="0">
                          <a:solidFill>
                            <a:srgbClr val="FF0000"/>
                          </a:solidFill>
                          <a:latin typeface="Centuray gothic"/>
                        </a:rPr>
                        <a:t>T</a:t>
                      </a:r>
                    </a:p>
                  </a:txBody>
                  <a:tcPr anchor="ctr"/>
                </a:tc>
                <a:extLst>
                  <a:ext uri="{0D108BD9-81ED-4DB2-BD59-A6C34878D82A}">
                    <a16:rowId xmlns:a16="http://schemas.microsoft.com/office/drawing/2014/main" xmlns="" val="10005"/>
                  </a:ext>
                </a:extLst>
              </a:tr>
            </a:tbl>
          </a:graphicData>
        </a:graphic>
      </p:graphicFrame>
      <p:sp>
        <p:nvSpPr>
          <p:cNvPr id="5" name="Rectangle 4"/>
          <p:cNvSpPr/>
          <p:nvPr/>
        </p:nvSpPr>
        <p:spPr>
          <a:xfrm>
            <a:off x="3468901" y="446011"/>
            <a:ext cx="5309339" cy="86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Suggested Answer Key </a:t>
            </a:r>
          </a:p>
        </p:txBody>
      </p:sp>
      <p:sp>
        <p:nvSpPr>
          <p:cNvPr id="7" name="Footer Placeholder 2">
            <a:extLst>
              <a:ext uri="{FF2B5EF4-FFF2-40B4-BE49-F238E27FC236}">
                <a16:creationId xmlns:a16="http://schemas.microsoft.com/office/drawing/2014/main" xmlns="" id="{DEF1DE77-9739-404D-B407-18101A35C0E5}"/>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502863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5</a:t>
            </a:r>
          </a:p>
        </p:txBody>
      </p:sp>
      <p:sp>
        <p:nvSpPr>
          <p:cNvPr id="5" name="Footer Placeholder 2">
            <a:extLst>
              <a:ext uri="{FF2B5EF4-FFF2-40B4-BE49-F238E27FC236}">
                <a16:creationId xmlns:a16="http://schemas.microsoft.com/office/drawing/2014/main" xmlns="" id="{ADD98306-E784-42F4-A96D-088FCA28F724}"/>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3946814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392B682-3DFA-4078-9568-F138775FA34C}"/>
              </a:ext>
            </a:extLst>
          </p:cNvPr>
          <p:cNvSpPr/>
          <p:nvPr/>
        </p:nvSpPr>
        <p:spPr>
          <a:xfrm>
            <a:off x="3195180" y="985030"/>
            <a:ext cx="5924811" cy="643766"/>
          </a:xfrm>
          <a:prstGeom prst="rect">
            <a:avLst/>
          </a:prstGeom>
        </p:spPr>
        <p:txBody>
          <a:bodyPr wrap="square">
            <a:spAutoFit/>
          </a:bodyPr>
          <a:lstStyle/>
          <a:p>
            <a:pPr>
              <a:lnSpc>
                <a:spcPts val="4320"/>
              </a:lnSpc>
            </a:pPr>
            <a:r>
              <a:rPr lang="en-US" sz="4000" b="1" dirty="0">
                <a:ln w="0"/>
                <a:solidFill>
                  <a:srgbClr val="FF0000"/>
                </a:solidFill>
                <a:latin typeface="Century Gothic" panose="020B0502020202020204" pitchFamily="34" charset="0"/>
              </a:rPr>
              <a:t>What is a collocation?</a:t>
            </a:r>
          </a:p>
        </p:txBody>
      </p:sp>
      <p:sp>
        <p:nvSpPr>
          <p:cNvPr id="5" name="Rectangle 4">
            <a:extLst>
              <a:ext uri="{FF2B5EF4-FFF2-40B4-BE49-F238E27FC236}">
                <a16:creationId xmlns:a16="http://schemas.microsoft.com/office/drawing/2014/main" xmlns="" id="{3392B682-3DFA-4078-9568-F138775FA34C}"/>
              </a:ext>
            </a:extLst>
          </p:cNvPr>
          <p:cNvSpPr/>
          <p:nvPr/>
        </p:nvSpPr>
        <p:spPr>
          <a:xfrm>
            <a:off x="1392477" y="2164949"/>
            <a:ext cx="10106416" cy="1146789"/>
          </a:xfrm>
          <a:prstGeom prst="rect">
            <a:avLst/>
          </a:prstGeom>
        </p:spPr>
        <p:txBody>
          <a:bodyPr wrap="square">
            <a:spAutoFit/>
          </a:bodyPr>
          <a:lstStyle/>
          <a:p>
            <a:pPr algn="ctr">
              <a:lnSpc>
                <a:spcPts val="4320"/>
              </a:lnSpc>
            </a:pPr>
            <a:r>
              <a:rPr lang="en-US" sz="3200" b="1" dirty="0">
                <a:ln w="0"/>
                <a:solidFill>
                  <a:schemeClr val="accent5">
                    <a:lumMod val="75000"/>
                  </a:schemeClr>
                </a:solidFill>
                <a:latin typeface="Century Gothic" panose="020B0502020202020204" pitchFamily="34" charset="0"/>
              </a:rPr>
              <a:t>Two or more words that appear together to form fixed relationships. </a:t>
            </a:r>
          </a:p>
        </p:txBody>
      </p:sp>
      <p:sp>
        <p:nvSpPr>
          <p:cNvPr id="6" name="Rectangle 5">
            <a:extLst>
              <a:ext uri="{FF2B5EF4-FFF2-40B4-BE49-F238E27FC236}">
                <a16:creationId xmlns:a16="http://schemas.microsoft.com/office/drawing/2014/main" xmlns="" id="{3392B682-3DFA-4078-9568-F138775FA34C}"/>
              </a:ext>
            </a:extLst>
          </p:cNvPr>
          <p:cNvSpPr/>
          <p:nvPr/>
        </p:nvSpPr>
        <p:spPr>
          <a:xfrm>
            <a:off x="1040704" y="3807598"/>
            <a:ext cx="2491636" cy="643766"/>
          </a:xfrm>
          <a:prstGeom prst="rect">
            <a:avLst/>
          </a:prstGeom>
        </p:spPr>
        <p:txBody>
          <a:bodyPr wrap="square">
            <a:spAutoFit/>
          </a:bodyPr>
          <a:lstStyle/>
          <a:p>
            <a:pPr>
              <a:lnSpc>
                <a:spcPts val="4320"/>
              </a:lnSpc>
            </a:pPr>
            <a:r>
              <a:rPr lang="en-US" sz="3600" b="1" dirty="0">
                <a:ln w="0"/>
                <a:solidFill>
                  <a:srgbClr val="FF0000"/>
                </a:solidFill>
                <a:latin typeface="Century Gothic" panose="020B0502020202020204" pitchFamily="34" charset="0"/>
              </a:rPr>
              <a:t>Examples</a:t>
            </a:r>
          </a:p>
        </p:txBody>
      </p:sp>
      <p:sp>
        <p:nvSpPr>
          <p:cNvPr id="9" name="Rectangle 8">
            <a:extLst>
              <a:ext uri="{FF2B5EF4-FFF2-40B4-BE49-F238E27FC236}">
                <a16:creationId xmlns:a16="http://schemas.microsoft.com/office/drawing/2014/main" xmlns="" id="{3392B682-3DFA-4078-9568-F138775FA34C}"/>
              </a:ext>
            </a:extLst>
          </p:cNvPr>
          <p:cNvSpPr/>
          <p:nvPr/>
        </p:nvSpPr>
        <p:spPr>
          <a:xfrm>
            <a:off x="806507" y="4717674"/>
            <a:ext cx="10908083" cy="595356"/>
          </a:xfrm>
          <a:prstGeom prst="rect">
            <a:avLst/>
          </a:prstGeom>
        </p:spPr>
        <p:txBody>
          <a:bodyPr wrap="square">
            <a:spAutoFit/>
          </a:bodyPr>
          <a:lstStyle/>
          <a:p>
            <a:pPr>
              <a:lnSpc>
                <a:spcPts val="4320"/>
              </a:lnSpc>
            </a:pPr>
            <a:r>
              <a:rPr lang="en-US" sz="3200" b="1" dirty="0">
                <a:ln w="0"/>
                <a:solidFill>
                  <a:schemeClr val="accent5">
                    <a:lumMod val="75000"/>
                  </a:schemeClr>
                </a:solidFill>
                <a:latin typeface="Century Gothic" panose="020B0502020202020204" pitchFamily="34" charset="0"/>
              </a:rPr>
              <a:t>H</a:t>
            </a:r>
            <a:r>
              <a:rPr lang="en-US" sz="3200" b="1" dirty="0" smtClean="0">
                <a:ln w="0"/>
                <a:solidFill>
                  <a:schemeClr val="accent5">
                    <a:lumMod val="75000"/>
                  </a:schemeClr>
                </a:solidFill>
                <a:latin typeface="Century Gothic" panose="020B0502020202020204" pitchFamily="34" charset="0"/>
              </a:rPr>
              <a:t>olly </a:t>
            </a:r>
            <a:r>
              <a:rPr lang="en-US" sz="3200" b="1" dirty="0">
                <a:ln w="0"/>
                <a:solidFill>
                  <a:schemeClr val="accent5">
                    <a:lumMod val="75000"/>
                  </a:schemeClr>
                </a:solidFill>
                <a:latin typeface="Century Gothic" panose="020B0502020202020204" pitchFamily="34" charset="0"/>
              </a:rPr>
              <a:t>Quran, free time, cash flow, make money…etc. </a:t>
            </a:r>
          </a:p>
        </p:txBody>
      </p:sp>
      <p:sp>
        <p:nvSpPr>
          <p:cNvPr id="10" name="Footer Placeholder 2">
            <a:extLst>
              <a:ext uri="{FF2B5EF4-FFF2-40B4-BE49-F238E27FC236}">
                <a16:creationId xmlns:a16="http://schemas.microsoft.com/office/drawing/2014/main" xmlns="" id="{4678D822-55F2-40A3-98A7-B1461B4191FE}"/>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371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020" y="1628800"/>
            <a:ext cx="6858000" cy="2387600"/>
          </a:xfrm>
        </p:spPr>
        <p:txBody>
          <a:bodyPr>
            <a:normAutofit/>
          </a:bodyPr>
          <a:lstStyle/>
          <a:p>
            <a:r>
              <a:rPr lang="en-US" dirty="0"/>
              <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1" y="117566"/>
            <a:ext cx="1646183" cy="1268068"/>
          </a:xfrm>
          <a:prstGeom prst="rect">
            <a:avLst/>
          </a:prstGeom>
        </p:spPr>
      </p:pic>
      <p:sp>
        <p:nvSpPr>
          <p:cNvPr id="11" name="Content Placeholder 2"/>
          <p:cNvSpPr txBox="1">
            <a:spLocks/>
          </p:cNvSpPr>
          <p:nvPr/>
        </p:nvSpPr>
        <p:spPr>
          <a:xfrm>
            <a:off x="742573" y="2807208"/>
            <a:ext cx="11066894" cy="4050792"/>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a:buFont typeface="Arial" panose="020B0604020202020204" pitchFamily="34" charset="0"/>
              <a:buChar char="•"/>
            </a:pPr>
            <a:endParaRPr lang="en-US" sz="3400" dirty="0">
              <a:latin typeface="Century Gothic" panose="020B0502020202020204" pitchFamily="34" charset="0"/>
            </a:endParaRPr>
          </a:p>
          <a:p>
            <a:pPr marL="571500" indent="-571500" algn="l" rtl="0">
              <a:buFont typeface="Arial" panose="020B0604020202020204" pitchFamily="34" charset="0"/>
              <a:buChar char="•"/>
            </a:pPr>
            <a:r>
              <a:rPr lang="en-US" sz="3400" dirty="0">
                <a:latin typeface="Century Gothic" panose="020B0502020202020204" pitchFamily="34" charset="0"/>
              </a:rPr>
              <a:t>practice reading for specific information.</a:t>
            </a:r>
          </a:p>
          <a:p>
            <a:pPr marL="571500" indent="-571500" algn="l" rtl="0">
              <a:buFont typeface="Arial" panose="020B0604020202020204" pitchFamily="34" charset="0"/>
              <a:buChar char="•"/>
            </a:pPr>
            <a:r>
              <a:rPr lang="en-US" sz="3400" dirty="0">
                <a:latin typeface="Century Gothic" panose="020B0502020202020204" pitchFamily="34" charset="0"/>
              </a:rPr>
              <a:t>practice </a:t>
            </a:r>
            <a:r>
              <a:rPr lang="en-US" sz="3400" dirty="0" smtClean="0">
                <a:latin typeface="Century Gothic" panose="020B0502020202020204" pitchFamily="34" charset="0"/>
              </a:rPr>
              <a:t>forming </a:t>
            </a:r>
            <a:r>
              <a:rPr lang="en-US" sz="3400" dirty="0">
                <a:latin typeface="Century Gothic" panose="020B0502020202020204" pitchFamily="34" charset="0"/>
              </a:rPr>
              <a:t>collocations. </a:t>
            </a:r>
          </a:p>
          <a:p>
            <a:pPr marL="571500" indent="-571500" algn="l" rtl="0">
              <a:buFont typeface="Arial" panose="020B0604020202020204" pitchFamily="34" charset="0"/>
              <a:buChar char="•"/>
            </a:pPr>
            <a:r>
              <a:rPr lang="en-US" sz="3400" dirty="0">
                <a:latin typeface="Century Gothic" panose="020B0502020202020204" pitchFamily="34" charset="0"/>
              </a:rPr>
              <a:t>write a short paragraph about someone's experience at Mecca.</a:t>
            </a:r>
          </a:p>
        </p:txBody>
      </p:sp>
      <p:sp>
        <p:nvSpPr>
          <p:cNvPr id="12" name="Rectangle 11"/>
          <p:cNvSpPr/>
          <p:nvPr/>
        </p:nvSpPr>
        <p:spPr>
          <a:xfrm>
            <a:off x="2959303" y="120529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atin typeface="Century Gothic" panose="020B0502020202020204" pitchFamily="34" charset="0"/>
              </a:rPr>
              <a:t>Objectives</a:t>
            </a:r>
            <a:endParaRPr lang="ar-BH" sz="4400" dirty="0">
              <a:latin typeface="Century Gothic" panose="020B0502020202020204" pitchFamily="34" charset="0"/>
            </a:endParaRPr>
          </a:p>
        </p:txBody>
      </p:sp>
      <p:sp>
        <p:nvSpPr>
          <p:cNvPr id="7" name="TextBox 6"/>
          <p:cNvSpPr txBox="1"/>
          <p:nvPr/>
        </p:nvSpPr>
        <p:spPr>
          <a:xfrm>
            <a:off x="353096" y="2564042"/>
            <a:ext cx="11546629" cy="1200329"/>
          </a:xfrm>
          <a:prstGeom prst="rect">
            <a:avLst/>
          </a:prstGeom>
          <a:noFill/>
        </p:spPr>
        <p:txBody>
          <a:bodyPr wrap="square" rtlCol="1">
            <a:spAutoFit/>
          </a:bodyPr>
          <a:lstStyle/>
          <a:p>
            <a:r>
              <a:rPr lang="en-US" altLang="en-US" sz="3600" b="1" dirty="0">
                <a:latin typeface="Century Gothic" panose="020B0502020202020204" pitchFamily="34" charset="0"/>
              </a:rPr>
              <a:t>At the end of this lesson the student will be able to:</a:t>
            </a:r>
          </a:p>
          <a:p>
            <a:endParaRPr lang="ar-BH" sz="3600" dirty="0"/>
          </a:p>
        </p:txBody>
      </p:sp>
    </p:spTree>
    <p:extLst>
      <p:ext uri="{BB962C8B-B14F-4D97-AF65-F5344CB8AC3E}">
        <p14:creationId xmlns:p14="http://schemas.microsoft.com/office/powerpoint/2010/main" val="215346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392B682-3DFA-4078-9568-F138775FA34C}"/>
              </a:ext>
            </a:extLst>
          </p:cNvPr>
          <p:cNvSpPr/>
          <p:nvPr/>
        </p:nvSpPr>
        <p:spPr>
          <a:xfrm>
            <a:off x="679269" y="487855"/>
            <a:ext cx="11312434" cy="1135567"/>
          </a:xfrm>
          <a:prstGeom prst="rect">
            <a:avLst/>
          </a:prstGeom>
        </p:spPr>
        <p:txBody>
          <a:bodyPr wrap="square">
            <a:spAutoFit/>
          </a:bodyPr>
          <a:lstStyle/>
          <a:p>
            <a:pPr>
              <a:lnSpc>
                <a:spcPts val="4320"/>
              </a:lnSpc>
            </a:pPr>
            <a:r>
              <a:rPr lang="en-US" sz="2800" b="1" dirty="0">
                <a:ln w="0"/>
                <a:solidFill>
                  <a:srgbClr val="FF0000"/>
                </a:solidFill>
                <a:latin typeface="Century Gothic" panose="020B0502020202020204" pitchFamily="34" charset="0"/>
              </a:rPr>
              <a:t>Match the words in list A to the right word in list B to form the correct collocation.   </a:t>
            </a:r>
          </a:p>
        </p:txBody>
      </p:sp>
      <p:graphicFrame>
        <p:nvGraphicFramePr>
          <p:cNvPr id="5" name="Table 4">
            <a:extLst>
              <a:ext uri="{FF2B5EF4-FFF2-40B4-BE49-F238E27FC236}">
                <a16:creationId xmlns:a16="http://schemas.microsoft.com/office/drawing/2014/main" xmlns="" id="{94A2B600-1EEE-45C3-8A5B-7224041B8CDC}"/>
              </a:ext>
            </a:extLst>
          </p:cNvPr>
          <p:cNvGraphicFramePr>
            <a:graphicFrameLocks noGrp="1"/>
          </p:cNvGraphicFramePr>
          <p:nvPr>
            <p:extLst>
              <p:ext uri="{D42A27DB-BD31-4B8C-83A1-F6EECF244321}">
                <p14:modId xmlns:p14="http://schemas.microsoft.com/office/powerpoint/2010/main" val="776818130"/>
              </p:ext>
            </p:extLst>
          </p:nvPr>
        </p:nvGraphicFramePr>
        <p:xfrm>
          <a:off x="540327" y="2062391"/>
          <a:ext cx="11056695" cy="3888000"/>
        </p:xfrm>
        <a:graphic>
          <a:graphicData uri="http://schemas.openxmlformats.org/drawingml/2006/table">
            <a:tbl>
              <a:tblPr firstRow="1" bandRow="1">
                <a:tableStyleId>{5C22544A-7EE6-4342-B048-85BDC9FD1C3A}</a:tableStyleId>
              </a:tblPr>
              <a:tblGrid>
                <a:gridCol w="840226">
                  <a:extLst>
                    <a:ext uri="{9D8B030D-6E8A-4147-A177-3AD203B41FA5}">
                      <a16:colId xmlns:a16="http://schemas.microsoft.com/office/drawing/2014/main" xmlns="" val="20000"/>
                    </a:ext>
                  </a:extLst>
                </a:gridCol>
                <a:gridCol w="2739899">
                  <a:extLst>
                    <a:ext uri="{9D8B030D-6E8A-4147-A177-3AD203B41FA5}">
                      <a16:colId xmlns:a16="http://schemas.microsoft.com/office/drawing/2014/main" xmlns="" val="20001"/>
                    </a:ext>
                  </a:extLst>
                </a:gridCol>
                <a:gridCol w="843074">
                  <a:extLst>
                    <a:ext uri="{9D8B030D-6E8A-4147-A177-3AD203B41FA5}">
                      <a16:colId xmlns:a16="http://schemas.microsoft.com/office/drawing/2014/main" xmlns="" val="3796450889"/>
                    </a:ext>
                  </a:extLst>
                </a:gridCol>
                <a:gridCol w="2804309">
                  <a:extLst>
                    <a:ext uri="{9D8B030D-6E8A-4147-A177-3AD203B41FA5}">
                      <a16:colId xmlns:a16="http://schemas.microsoft.com/office/drawing/2014/main" xmlns="" val="3653498577"/>
                    </a:ext>
                  </a:extLst>
                </a:gridCol>
                <a:gridCol w="3829187">
                  <a:extLst>
                    <a:ext uri="{9D8B030D-6E8A-4147-A177-3AD203B41FA5}">
                      <a16:colId xmlns:a16="http://schemas.microsoft.com/office/drawing/2014/main" xmlns="" val="20002"/>
                    </a:ext>
                  </a:extLst>
                </a:gridCol>
              </a:tblGrid>
              <a:tr h="648000">
                <a:tc>
                  <a:txBody>
                    <a:bodyPr/>
                    <a:lstStyle/>
                    <a:p>
                      <a:pPr algn="ctr"/>
                      <a:endParaRPr lang="en-US" sz="2800" b="1" dirty="0">
                        <a:latin typeface="Centuray gothic"/>
                      </a:endParaRPr>
                    </a:p>
                  </a:txBody>
                  <a:tcPr anchor="ctr"/>
                </a:tc>
                <a:tc>
                  <a:txBody>
                    <a:bodyPr/>
                    <a:lstStyle/>
                    <a:p>
                      <a:pPr algn="ctr"/>
                      <a:r>
                        <a:rPr lang="en-US" sz="2800" baseline="0" dirty="0">
                          <a:solidFill>
                            <a:schemeClr val="bg1"/>
                          </a:solidFill>
                          <a:latin typeface="Centuray gothic"/>
                        </a:rPr>
                        <a:t>list A</a:t>
                      </a:r>
                      <a:endParaRPr lang="en-US" sz="2800" dirty="0">
                        <a:solidFill>
                          <a:schemeClr val="bg1"/>
                        </a:solidFill>
                        <a:latin typeface="Centuray gothic"/>
                      </a:endParaRPr>
                    </a:p>
                  </a:txBody>
                  <a:tcPr anchor="ctr"/>
                </a:tc>
                <a:tc>
                  <a:txBody>
                    <a:bodyPr/>
                    <a:lstStyle/>
                    <a:p>
                      <a:pPr algn="ctr"/>
                      <a:endParaRPr lang="en-US" sz="2800" dirty="0">
                        <a:solidFill>
                          <a:schemeClr val="bg1"/>
                        </a:solidFill>
                        <a:latin typeface="Centuray gothic"/>
                      </a:endParaRPr>
                    </a:p>
                  </a:txBody>
                  <a:tcPr anchor="ctr"/>
                </a:tc>
                <a:tc>
                  <a:txBody>
                    <a:bodyPr/>
                    <a:lstStyle/>
                    <a:p>
                      <a:pPr algn="ctr"/>
                      <a:r>
                        <a:rPr lang="en-US" sz="2800" dirty="0">
                          <a:solidFill>
                            <a:schemeClr val="bg1"/>
                          </a:solidFill>
                          <a:latin typeface="Centuray gothic"/>
                        </a:rPr>
                        <a:t>list B</a:t>
                      </a:r>
                    </a:p>
                  </a:txBody>
                  <a:tcPr anchor="ctr"/>
                </a:tc>
                <a:tc>
                  <a:txBody>
                    <a:bodyPr/>
                    <a:lstStyle/>
                    <a:p>
                      <a:pPr algn="ctr"/>
                      <a:r>
                        <a:rPr lang="en-US" sz="2800" b="1" dirty="0">
                          <a:solidFill>
                            <a:schemeClr val="bg1"/>
                          </a:solidFill>
                          <a:latin typeface="Centuray gothic"/>
                        </a:rPr>
                        <a:t>answer</a:t>
                      </a:r>
                      <a:r>
                        <a:rPr lang="en-US" sz="2800" b="1" baseline="0" dirty="0">
                          <a:solidFill>
                            <a:schemeClr val="bg1"/>
                          </a:solidFill>
                          <a:latin typeface="Centuray gothic"/>
                        </a:rPr>
                        <a:t> </a:t>
                      </a:r>
                      <a:endParaRPr lang="en-US" sz="2800" b="1" dirty="0">
                        <a:solidFill>
                          <a:schemeClr val="bg1"/>
                        </a:solidFill>
                        <a:latin typeface="Centuray gothic"/>
                      </a:endParaRPr>
                    </a:p>
                  </a:txBody>
                  <a:tcPr anchor="ctr"/>
                </a:tc>
                <a:extLst>
                  <a:ext uri="{0D108BD9-81ED-4DB2-BD59-A6C34878D82A}">
                    <a16:rowId xmlns:a16="http://schemas.microsoft.com/office/drawing/2014/main" xmlns="" val="10000"/>
                  </a:ext>
                </a:extLst>
              </a:tr>
              <a:tr h="648000">
                <a:tc>
                  <a:txBody>
                    <a:bodyPr/>
                    <a:lstStyle/>
                    <a:p>
                      <a:pPr algn="ctr"/>
                      <a:r>
                        <a:rPr lang="en-US" sz="2800" b="1" dirty="0">
                          <a:latin typeface="Centuray gothic"/>
                        </a:rPr>
                        <a:t>1</a:t>
                      </a:r>
                    </a:p>
                  </a:txBody>
                  <a:tcPr anchor="ctr"/>
                </a:tc>
                <a:tc>
                  <a:txBody>
                    <a:bodyPr/>
                    <a:lstStyle/>
                    <a:p>
                      <a:pPr algn="ctr"/>
                      <a:r>
                        <a:rPr lang="en-US" sz="2400" b="1" dirty="0">
                          <a:latin typeface="Centuray gothic"/>
                        </a:rPr>
                        <a:t>traditional</a:t>
                      </a:r>
                    </a:p>
                  </a:txBody>
                  <a:tcPr anchor="ctr"/>
                </a:tc>
                <a:tc>
                  <a:txBody>
                    <a:bodyPr/>
                    <a:lstStyle/>
                    <a:p>
                      <a:pPr algn="ctr"/>
                      <a:r>
                        <a:rPr lang="en-US" sz="2400" b="1" dirty="0">
                          <a:latin typeface="Centuray gothic"/>
                        </a:rPr>
                        <a:t>a</a:t>
                      </a:r>
                    </a:p>
                  </a:txBody>
                  <a:tcPr anchor="ctr"/>
                </a:tc>
                <a:tc>
                  <a:txBody>
                    <a:bodyPr/>
                    <a:lstStyle/>
                    <a:p>
                      <a:pPr algn="ctr"/>
                      <a:r>
                        <a:rPr lang="en-US" sz="2400" b="1" dirty="0">
                          <a:latin typeface="Centuray gothic"/>
                        </a:rPr>
                        <a:t>month</a:t>
                      </a: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1"/>
                  </a:ext>
                </a:extLst>
              </a:tr>
              <a:tr h="648000">
                <a:tc>
                  <a:txBody>
                    <a:bodyPr/>
                    <a:lstStyle/>
                    <a:p>
                      <a:pPr algn="ctr"/>
                      <a:r>
                        <a:rPr lang="en-US" sz="2800" b="1" dirty="0">
                          <a:latin typeface="Centuray gothic"/>
                        </a:rPr>
                        <a:t>2</a:t>
                      </a:r>
                    </a:p>
                  </a:txBody>
                  <a:tcPr anchor="ctr"/>
                </a:tc>
                <a:tc>
                  <a:txBody>
                    <a:bodyPr/>
                    <a:lstStyle/>
                    <a:p>
                      <a:pPr algn="ctr"/>
                      <a:r>
                        <a:rPr lang="en-US" sz="2400" b="1" dirty="0">
                          <a:latin typeface="Centuray gothic"/>
                        </a:rPr>
                        <a:t>religious</a:t>
                      </a:r>
                    </a:p>
                  </a:txBody>
                  <a:tcPr anchor="ctr"/>
                </a:tc>
                <a:tc>
                  <a:txBody>
                    <a:bodyPr/>
                    <a:lstStyle/>
                    <a:p>
                      <a:pPr algn="ctr"/>
                      <a:r>
                        <a:rPr lang="en-US" sz="2400" b="1" dirty="0">
                          <a:latin typeface="Centuray gothic"/>
                        </a:rPr>
                        <a:t>b</a:t>
                      </a:r>
                    </a:p>
                  </a:txBody>
                  <a:tcPr anchor="ctr"/>
                </a:tc>
                <a:tc>
                  <a:txBody>
                    <a:bodyPr/>
                    <a:lstStyle/>
                    <a:p>
                      <a:pPr algn="ctr"/>
                      <a:r>
                        <a:rPr lang="en-US" sz="2400" b="1" dirty="0">
                          <a:latin typeface="Centuray gothic"/>
                        </a:rPr>
                        <a:t>pilgrimage</a:t>
                      </a:r>
                      <a:r>
                        <a:rPr lang="en-US" sz="2400" b="1" baseline="0" dirty="0">
                          <a:latin typeface="Centuray gothic"/>
                        </a:rPr>
                        <a:t> </a:t>
                      </a:r>
                      <a:endParaRPr lang="en-US" sz="2400" b="1" dirty="0">
                        <a:latin typeface="Centuray gothic"/>
                      </a:endParaRP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2"/>
                  </a:ext>
                </a:extLst>
              </a:tr>
              <a:tr h="648000">
                <a:tc>
                  <a:txBody>
                    <a:bodyPr/>
                    <a:lstStyle/>
                    <a:p>
                      <a:pPr algn="ctr"/>
                      <a:r>
                        <a:rPr lang="en-US" sz="2800" b="1" dirty="0">
                          <a:latin typeface="Centuray gothic"/>
                        </a:rPr>
                        <a:t>3</a:t>
                      </a:r>
                    </a:p>
                  </a:txBody>
                  <a:tcPr anchor="ctr"/>
                </a:tc>
                <a:tc>
                  <a:txBody>
                    <a:bodyPr/>
                    <a:lstStyle/>
                    <a:p>
                      <a:pPr algn="ctr"/>
                      <a:r>
                        <a:rPr lang="en-US" sz="2400" b="1" dirty="0">
                          <a:latin typeface="Centuray gothic"/>
                        </a:rPr>
                        <a:t>annual</a:t>
                      </a:r>
                    </a:p>
                  </a:txBody>
                  <a:tcPr anchor="ctr"/>
                </a:tc>
                <a:tc>
                  <a:txBody>
                    <a:bodyPr/>
                    <a:lstStyle/>
                    <a:p>
                      <a:pPr algn="ctr"/>
                      <a:r>
                        <a:rPr lang="en-US" sz="2400" b="1" dirty="0">
                          <a:latin typeface="Centuray gothic"/>
                        </a:rPr>
                        <a:t>c</a:t>
                      </a:r>
                    </a:p>
                  </a:txBody>
                  <a:tcPr anchor="ctr"/>
                </a:tc>
                <a:tc>
                  <a:txBody>
                    <a:bodyPr/>
                    <a:lstStyle/>
                    <a:p>
                      <a:pPr algn="ctr"/>
                      <a:r>
                        <a:rPr lang="en-US" sz="2400" b="1" dirty="0">
                          <a:latin typeface="Centuray gothic"/>
                        </a:rPr>
                        <a:t>journey</a:t>
                      </a: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3"/>
                  </a:ext>
                </a:extLst>
              </a:tr>
              <a:tr h="648000">
                <a:tc>
                  <a:txBody>
                    <a:bodyPr/>
                    <a:lstStyle/>
                    <a:p>
                      <a:pPr algn="ctr"/>
                      <a:r>
                        <a:rPr lang="en-US" sz="2800" b="1" dirty="0">
                          <a:latin typeface="Centuray gothic"/>
                        </a:rPr>
                        <a:t>4</a:t>
                      </a:r>
                    </a:p>
                  </a:txBody>
                  <a:tcPr anchor="ctr"/>
                </a:tc>
                <a:tc>
                  <a:txBody>
                    <a:bodyPr/>
                    <a:lstStyle/>
                    <a:p>
                      <a:pPr algn="ctr"/>
                      <a:r>
                        <a:rPr lang="en-US" sz="2400" b="1" dirty="0">
                          <a:latin typeface="Centuray gothic"/>
                        </a:rPr>
                        <a:t>sacred</a:t>
                      </a:r>
                    </a:p>
                  </a:txBody>
                  <a:tcPr anchor="ctr"/>
                </a:tc>
                <a:tc>
                  <a:txBody>
                    <a:bodyPr/>
                    <a:lstStyle/>
                    <a:p>
                      <a:pPr algn="ctr"/>
                      <a:r>
                        <a:rPr lang="en-US" sz="2400" b="1" dirty="0">
                          <a:latin typeface="Centuray gothic"/>
                        </a:rPr>
                        <a:t>d</a:t>
                      </a:r>
                    </a:p>
                  </a:txBody>
                  <a:tcPr anchor="ctr"/>
                </a:tc>
                <a:tc>
                  <a:txBody>
                    <a:bodyPr/>
                    <a:lstStyle/>
                    <a:p>
                      <a:pPr algn="ctr"/>
                      <a:r>
                        <a:rPr lang="en-US" sz="2400" b="1" dirty="0">
                          <a:latin typeface="Centuray gothic"/>
                        </a:rPr>
                        <a:t>clothing</a:t>
                      </a: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4"/>
                  </a:ext>
                </a:extLst>
              </a:tr>
              <a:tr h="648000">
                <a:tc>
                  <a:txBody>
                    <a:bodyPr/>
                    <a:lstStyle/>
                    <a:p>
                      <a:pPr algn="ctr"/>
                      <a:r>
                        <a:rPr lang="en-US" sz="2800" b="1" dirty="0">
                          <a:latin typeface="Centuray gothic"/>
                        </a:rPr>
                        <a:t>5</a:t>
                      </a:r>
                    </a:p>
                  </a:txBody>
                  <a:tcPr anchor="ctr"/>
                </a:tc>
                <a:tc>
                  <a:txBody>
                    <a:bodyPr/>
                    <a:lstStyle/>
                    <a:p>
                      <a:pPr algn="ctr"/>
                      <a:r>
                        <a:rPr lang="en-US" sz="2400" b="1" dirty="0">
                          <a:latin typeface="Centuray gothic"/>
                        </a:rPr>
                        <a:t>Life-changing </a:t>
                      </a:r>
                    </a:p>
                  </a:txBody>
                  <a:tcPr anchor="ctr"/>
                </a:tc>
                <a:tc>
                  <a:txBody>
                    <a:bodyPr/>
                    <a:lstStyle/>
                    <a:p>
                      <a:pPr algn="ctr"/>
                      <a:r>
                        <a:rPr lang="en-US" sz="2400" b="1" dirty="0">
                          <a:latin typeface="Centuray gothic"/>
                        </a:rPr>
                        <a:t>e</a:t>
                      </a:r>
                    </a:p>
                  </a:txBody>
                  <a:tcPr anchor="ctr"/>
                </a:tc>
                <a:tc>
                  <a:txBody>
                    <a:bodyPr/>
                    <a:lstStyle/>
                    <a:p>
                      <a:pPr algn="ctr"/>
                      <a:r>
                        <a:rPr lang="en-US" sz="2400" b="1" dirty="0">
                          <a:latin typeface="Centuray gothic"/>
                        </a:rPr>
                        <a:t>ceremony </a:t>
                      </a:r>
                    </a:p>
                  </a:txBody>
                  <a:tcPr anchor="ctr"/>
                </a:tc>
                <a:tc>
                  <a:txBody>
                    <a:bodyPr/>
                    <a:lstStyle/>
                    <a:p>
                      <a:pPr algn="ctr"/>
                      <a:endParaRPr lang="en-US" sz="2400" b="1" dirty="0">
                        <a:solidFill>
                          <a:srgbClr val="FF0000"/>
                        </a:solidFill>
                        <a:latin typeface="Centuray gothic"/>
                      </a:endParaRPr>
                    </a:p>
                  </a:txBody>
                  <a:tcPr anchor="ctr"/>
                </a:tc>
                <a:extLst>
                  <a:ext uri="{0D108BD9-81ED-4DB2-BD59-A6C34878D82A}">
                    <a16:rowId xmlns:a16="http://schemas.microsoft.com/office/drawing/2014/main" xmlns="" val="10005"/>
                  </a:ext>
                </a:extLst>
              </a:tr>
            </a:tbl>
          </a:graphicData>
        </a:graphic>
      </p:graphicFrame>
      <p:sp>
        <p:nvSpPr>
          <p:cNvPr id="6" name="Footer Placeholder 2">
            <a:extLst>
              <a:ext uri="{FF2B5EF4-FFF2-40B4-BE49-F238E27FC236}">
                <a16:creationId xmlns:a16="http://schemas.microsoft.com/office/drawing/2014/main" xmlns="" id="{1368B5E3-3F48-492D-95CD-DA3198166A41}"/>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316813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68901" y="446011"/>
            <a:ext cx="5309339" cy="860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Suggested Answer Key </a:t>
            </a:r>
          </a:p>
        </p:txBody>
      </p:sp>
      <p:graphicFrame>
        <p:nvGraphicFramePr>
          <p:cNvPr id="7" name="Table 6"/>
          <p:cNvGraphicFramePr>
            <a:graphicFrameLocks noGrp="1"/>
          </p:cNvGraphicFramePr>
          <p:nvPr>
            <p:extLst>
              <p:ext uri="{D42A27DB-BD31-4B8C-83A1-F6EECF244321}">
                <p14:modId xmlns:p14="http://schemas.microsoft.com/office/powerpoint/2010/main" val="1650521649"/>
              </p:ext>
            </p:extLst>
          </p:nvPr>
        </p:nvGraphicFramePr>
        <p:xfrm>
          <a:off x="540327" y="2062391"/>
          <a:ext cx="11056695" cy="3888000"/>
        </p:xfrm>
        <a:graphic>
          <a:graphicData uri="http://schemas.openxmlformats.org/drawingml/2006/table">
            <a:tbl>
              <a:tblPr firstRow="1" bandRow="1">
                <a:tableStyleId>{5C22544A-7EE6-4342-B048-85BDC9FD1C3A}</a:tableStyleId>
              </a:tblPr>
              <a:tblGrid>
                <a:gridCol w="840226">
                  <a:extLst>
                    <a:ext uri="{9D8B030D-6E8A-4147-A177-3AD203B41FA5}">
                      <a16:colId xmlns:a16="http://schemas.microsoft.com/office/drawing/2014/main" xmlns="" val="20000"/>
                    </a:ext>
                  </a:extLst>
                </a:gridCol>
                <a:gridCol w="2739899">
                  <a:extLst>
                    <a:ext uri="{9D8B030D-6E8A-4147-A177-3AD203B41FA5}">
                      <a16:colId xmlns:a16="http://schemas.microsoft.com/office/drawing/2014/main" xmlns="" val="20001"/>
                    </a:ext>
                  </a:extLst>
                </a:gridCol>
                <a:gridCol w="843074">
                  <a:extLst>
                    <a:ext uri="{9D8B030D-6E8A-4147-A177-3AD203B41FA5}">
                      <a16:colId xmlns:a16="http://schemas.microsoft.com/office/drawing/2014/main" xmlns="" val="3796450889"/>
                    </a:ext>
                  </a:extLst>
                </a:gridCol>
                <a:gridCol w="2804309">
                  <a:extLst>
                    <a:ext uri="{9D8B030D-6E8A-4147-A177-3AD203B41FA5}">
                      <a16:colId xmlns:a16="http://schemas.microsoft.com/office/drawing/2014/main" xmlns="" val="3653498577"/>
                    </a:ext>
                  </a:extLst>
                </a:gridCol>
                <a:gridCol w="3829187">
                  <a:extLst>
                    <a:ext uri="{9D8B030D-6E8A-4147-A177-3AD203B41FA5}">
                      <a16:colId xmlns:a16="http://schemas.microsoft.com/office/drawing/2014/main" xmlns="" val="20002"/>
                    </a:ext>
                  </a:extLst>
                </a:gridCol>
              </a:tblGrid>
              <a:tr h="648000">
                <a:tc>
                  <a:txBody>
                    <a:bodyPr/>
                    <a:lstStyle/>
                    <a:p>
                      <a:pPr algn="ctr"/>
                      <a:endParaRPr lang="en-US" sz="2800" b="1" dirty="0">
                        <a:latin typeface="Centuray gothic"/>
                      </a:endParaRPr>
                    </a:p>
                  </a:txBody>
                  <a:tcPr anchor="ctr"/>
                </a:tc>
                <a:tc>
                  <a:txBody>
                    <a:bodyPr/>
                    <a:lstStyle/>
                    <a:p>
                      <a:pPr algn="ctr"/>
                      <a:r>
                        <a:rPr lang="en-US" sz="2800" baseline="0" dirty="0">
                          <a:solidFill>
                            <a:schemeClr val="bg1"/>
                          </a:solidFill>
                          <a:latin typeface="Centuray gothic"/>
                        </a:rPr>
                        <a:t>list A</a:t>
                      </a:r>
                      <a:endParaRPr lang="en-US" sz="2800" dirty="0">
                        <a:solidFill>
                          <a:schemeClr val="bg1"/>
                        </a:solidFill>
                        <a:latin typeface="Centuray gothic"/>
                      </a:endParaRPr>
                    </a:p>
                  </a:txBody>
                  <a:tcPr anchor="ctr"/>
                </a:tc>
                <a:tc>
                  <a:txBody>
                    <a:bodyPr/>
                    <a:lstStyle/>
                    <a:p>
                      <a:pPr algn="ctr"/>
                      <a:endParaRPr lang="en-US" sz="2800" dirty="0">
                        <a:solidFill>
                          <a:schemeClr val="bg1"/>
                        </a:solidFill>
                        <a:latin typeface="Centuray gothic"/>
                      </a:endParaRPr>
                    </a:p>
                  </a:txBody>
                  <a:tcPr anchor="ctr"/>
                </a:tc>
                <a:tc>
                  <a:txBody>
                    <a:bodyPr/>
                    <a:lstStyle/>
                    <a:p>
                      <a:pPr algn="ctr"/>
                      <a:r>
                        <a:rPr lang="en-US" sz="2800" dirty="0">
                          <a:solidFill>
                            <a:schemeClr val="bg1"/>
                          </a:solidFill>
                          <a:latin typeface="Centuray gothic"/>
                        </a:rPr>
                        <a:t>list B</a:t>
                      </a:r>
                    </a:p>
                  </a:txBody>
                  <a:tcPr anchor="ctr"/>
                </a:tc>
                <a:tc>
                  <a:txBody>
                    <a:bodyPr/>
                    <a:lstStyle/>
                    <a:p>
                      <a:pPr algn="ctr"/>
                      <a:r>
                        <a:rPr lang="en-US" sz="2800" b="1" dirty="0">
                          <a:solidFill>
                            <a:schemeClr val="bg1"/>
                          </a:solidFill>
                          <a:latin typeface="Centuray gothic"/>
                        </a:rPr>
                        <a:t>answer</a:t>
                      </a:r>
                      <a:r>
                        <a:rPr lang="en-US" sz="2800" b="1" baseline="0" dirty="0">
                          <a:solidFill>
                            <a:schemeClr val="bg1"/>
                          </a:solidFill>
                          <a:latin typeface="Centuray gothic"/>
                        </a:rPr>
                        <a:t> </a:t>
                      </a:r>
                      <a:endParaRPr lang="en-US" sz="2800" b="1" dirty="0">
                        <a:solidFill>
                          <a:schemeClr val="bg1"/>
                        </a:solidFill>
                        <a:latin typeface="Centuray gothic"/>
                      </a:endParaRPr>
                    </a:p>
                  </a:txBody>
                  <a:tcPr anchor="ctr"/>
                </a:tc>
                <a:extLst>
                  <a:ext uri="{0D108BD9-81ED-4DB2-BD59-A6C34878D82A}">
                    <a16:rowId xmlns:a16="http://schemas.microsoft.com/office/drawing/2014/main" xmlns="" val="10000"/>
                  </a:ext>
                </a:extLst>
              </a:tr>
              <a:tr h="648000">
                <a:tc>
                  <a:txBody>
                    <a:bodyPr/>
                    <a:lstStyle/>
                    <a:p>
                      <a:pPr algn="ctr"/>
                      <a:r>
                        <a:rPr lang="en-US" sz="2800" b="1" dirty="0">
                          <a:latin typeface="Centuray gothic"/>
                        </a:rPr>
                        <a:t>1</a:t>
                      </a:r>
                    </a:p>
                  </a:txBody>
                  <a:tcPr anchor="ctr"/>
                </a:tc>
                <a:tc>
                  <a:txBody>
                    <a:bodyPr/>
                    <a:lstStyle/>
                    <a:p>
                      <a:pPr algn="ctr"/>
                      <a:r>
                        <a:rPr lang="en-US" sz="2400" b="1" dirty="0">
                          <a:latin typeface="Centuray gothic"/>
                        </a:rPr>
                        <a:t>traditional</a:t>
                      </a:r>
                    </a:p>
                  </a:txBody>
                  <a:tcPr anchor="ctr"/>
                </a:tc>
                <a:tc>
                  <a:txBody>
                    <a:bodyPr/>
                    <a:lstStyle/>
                    <a:p>
                      <a:pPr algn="ctr"/>
                      <a:r>
                        <a:rPr lang="en-US" sz="2400" b="1" dirty="0">
                          <a:latin typeface="Centuray gothic"/>
                        </a:rPr>
                        <a:t>a</a:t>
                      </a:r>
                    </a:p>
                  </a:txBody>
                  <a:tcPr anchor="ctr"/>
                </a:tc>
                <a:tc>
                  <a:txBody>
                    <a:bodyPr/>
                    <a:lstStyle/>
                    <a:p>
                      <a:pPr algn="ctr"/>
                      <a:r>
                        <a:rPr lang="en-US" sz="2400" b="1" dirty="0">
                          <a:latin typeface="Centuray gothic"/>
                        </a:rPr>
                        <a:t>month</a:t>
                      </a:r>
                    </a:p>
                  </a:txBody>
                  <a:tcPr anchor="ctr"/>
                </a:tc>
                <a:tc>
                  <a:txBody>
                    <a:bodyPr/>
                    <a:lstStyle/>
                    <a:p>
                      <a:pPr algn="ctr"/>
                      <a:r>
                        <a:rPr lang="en-US" sz="2400" b="1" dirty="0">
                          <a:solidFill>
                            <a:srgbClr val="FF0000"/>
                          </a:solidFill>
                          <a:latin typeface="Centuray gothic"/>
                        </a:rPr>
                        <a:t>traditional clothing </a:t>
                      </a:r>
                    </a:p>
                  </a:txBody>
                  <a:tcPr anchor="ctr"/>
                </a:tc>
                <a:extLst>
                  <a:ext uri="{0D108BD9-81ED-4DB2-BD59-A6C34878D82A}">
                    <a16:rowId xmlns:a16="http://schemas.microsoft.com/office/drawing/2014/main" xmlns="" val="10001"/>
                  </a:ext>
                </a:extLst>
              </a:tr>
              <a:tr h="648000">
                <a:tc>
                  <a:txBody>
                    <a:bodyPr/>
                    <a:lstStyle/>
                    <a:p>
                      <a:pPr algn="ctr"/>
                      <a:r>
                        <a:rPr lang="en-US" sz="2800" b="1" dirty="0">
                          <a:latin typeface="Centuray gothic"/>
                        </a:rPr>
                        <a:t>2</a:t>
                      </a:r>
                    </a:p>
                  </a:txBody>
                  <a:tcPr anchor="ctr"/>
                </a:tc>
                <a:tc>
                  <a:txBody>
                    <a:bodyPr/>
                    <a:lstStyle/>
                    <a:p>
                      <a:pPr algn="ctr"/>
                      <a:r>
                        <a:rPr lang="en-US" sz="2400" b="1" dirty="0">
                          <a:latin typeface="Centuray gothic"/>
                        </a:rPr>
                        <a:t>religious</a:t>
                      </a:r>
                    </a:p>
                  </a:txBody>
                  <a:tcPr anchor="ctr"/>
                </a:tc>
                <a:tc>
                  <a:txBody>
                    <a:bodyPr/>
                    <a:lstStyle/>
                    <a:p>
                      <a:pPr algn="ctr"/>
                      <a:r>
                        <a:rPr lang="en-US" sz="2400" b="1" dirty="0">
                          <a:latin typeface="Centuray gothic"/>
                        </a:rPr>
                        <a:t>b</a:t>
                      </a:r>
                    </a:p>
                  </a:txBody>
                  <a:tcPr anchor="ctr"/>
                </a:tc>
                <a:tc>
                  <a:txBody>
                    <a:bodyPr/>
                    <a:lstStyle/>
                    <a:p>
                      <a:pPr algn="ctr"/>
                      <a:r>
                        <a:rPr lang="en-US" sz="2400" b="1" dirty="0">
                          <a:latin typeface="Centuray gothic"/>
                        </a:rPr>
                        <a:t>pilgrimage</a:t>
                      </a:r>
                      <a:r>
                        <a:rPr lang="en-US" sz="2400" b="1" baseline="0" dirty="0">
                          <a:latin typeface="Centuray gothic"/>
                        </a:rPr>
                        <a:t> </a:t>
                      </a:r>
                      <a:endParaRPr lang="en-US" sz="2400" b="1" dirty="0">
                        <a:latin typeface="Centuray gothic"/>
                      </a:endParaRPr>
                    </a:p>
                  </a:txBody>
                  <a:tcPr anchor="ctr"/>
                </a:tc>
                <a:tc>
                  <a:txBody>
                    <a:bodyPr/>
                    <a:lstStyle/>
                    <a:p>
                      <a:pPr algn="ctr"/>
                      <a:r>
                        <a:rPr lang="en-US" sz="2400" b="1" dirty="0">
                          <a:solidFill>
                            <a:srgbClr val="FF0000"/>
                          </a:solidFill>
                          <a:latin typeface="Centuray gothic"/>
                        </a:rPr>
                        <a:t>religious ceremony </a:t>
                      </a:r>
                    </a:p>
                  </a:txBody>
                  <a:tcPr anchor="ctr"/>
                </a:tc>
                <a:extLst>
                  <a:ext uri="{0D108BD9-81ED-4DB2-BD59-A6C34878D82A}">
                    <a16:rowId xmlns:a16="http://schemas.microsoft.com/office/drawing/2014/main" xmlns="" val="10002"/>
                  </a:ext>
                </a:extLst>
              </a:tr>
              <a:tr h="648000">
                <a:tc>
                  <a:txBody>
                    <a:bodyPr/>
                    <a:lstStyle/>
                    <a:p>
                      <a:pPr algn="ctr"/>
                      <a:r>
                        <a:rPr lang="en-US" sz="2800" b="1" dirty="0">
                          <a:latin typeface="Centuray gothic"/>
                        </a:rPr>
                        <a:t>3</a:t>
                      </a:r>
                    </a:p>
                  </a:txBody>
                  <a:tcPr anchor="ctr"/>
                </a:tc>
                <a:tc>
                  <a:txBody>
                    <a:bodyPr/>
                    <a:lstStyle/>
                    <a:p>
                      <a:pPr algn="ctr"/>
                      <a:r>
                        <a:rPr lang="en-US" sz="2400" b="1" dirty="0">
                          <a:latin typeface="Centuray gothic"/>
                        </a:rPr>
                        <a:t>annual</a:t>
                      </a:r>
                    </a:p>
                  </a:txBody>
                  <a:tcPr anchor="ctr"/>
                </a:tc>
                <a:tc>
                  <a:txBody>
                    <a:bodyPr/>
                    <a:lstStyle/>
                    <a:p>
                      <a:pPr algn="ctr"/>
                      <a:r>
                        <a:rPr lang="en-US" sz="2400" b="1" dirty="0">
                          <a:latin typeface="Centuray gothic"/>
                        </a:rPr>
                        <a:t>c</a:t>
                      </a:r>
                    </a:p>
                  </a:txBody>
                  <a:tcPr anchor="ctr"/>
                </a:tc>
                <a:tc>
                  <a:txBody>
                    <a:bodyPr/>
                    <a:lstStyle/>
                    <a:p>
                      <a:pPr algn="ctr"/>
                      <a:r>
                        <a:rPr lang="en-US" sz="2400" b="1" dirty="0">
                          <a:latin typeface="Centuray gothic"/>
                        </a:rPr>
                        <a:t>journey</a:t>
                      </a:r>
                    </a:p>
                  </a:txBody>
                  <a:tcPr anchor="ctr"/>
                </a:tc>
                <a:tc>
                  <a:txBody>
                    <a:bodyPr/>
                    <a:lstStyle/>
                    <a:p>
                      <a:pPr algn="ctr"/>
                      <a:r>
                        <a:rPr lang="en-US" sz="2400" b="1" dirty="0">
                          <a:solidFill>
                            <a:srgbClr val="FF0000"/>
                          </a:solidFill>
                          <a:latin typeface="Centuray gothic"/>
                        </a:rPr>
                        <a:t>annual</a:t>
                      </a:r>
                      <a:r>
                        <a:rPr lang="en-US" sz="2400" b="1" baseline="0" dirty="0">
                          <a:solidFill>
                            <a:srgbClr val="FF0000"/>
                          </a:solidFill>
                          <a:latin typeface="Centuray gothic"/>
                        </a:rPr>
                        <a:t> pilgrimage </a:t>
                      </a:r>
                      <a:endParaRPr lang="en-US" sz="2400" b="1" dirty="0">
                        <a:solidFill>
                          <a:srgbClr val="FF0000"/>
                        </a:solidFill>
                        <a:latin typeface="Centuray gothic"/>
                      </a:endParaRPr>
                    </a:p>
                  </a:txBody>
                  <a:tcPr anchor="ctr"/>
                </a:tc>
                <a:extLst>
                  <a:ext uri="{0D108BD9-81ED-4DB2-BD59-A6C34878D82A}">
                    <a16:rowId xmlns:a16="http://schemas.microsoft.com/office/drawing/2014/main" xmlns="" val="10003"/>
                  </a:ext>
                </a:extLst>
              </a:tr>
              <a:tr h="648000">
                <a:tc>
                  <a:txBody>
                    <a:bodyPr/>
                    <a:lstStyle/>
                    <a:p>
                      <a:pPr algn="ctr"/>
                      <a:r>
                        <a:rPr lang="en-US" sz="2800" b="1" dirty="0">
                          <a:latin typeface="Centuray gothic"/>
                        </a:rPr>
                        <a:t>4</a:t>
                      </a:r>
                    </a:p>
                  </a:txBody>
                  <a:tcPr anchor="ctr"/>
                </a:tc>
                <a:tc>
                  <a:txBody>
                    <a:bodyPr/>
                    <a:lstStyle/>
                    <a:p>
                      <a:pPr algn="ctr"/>
                      <a:r>
                        <a:rPr lang="en-US" sz="2400" b="1" dirty="0">
                          <a:latin typeface="Centuray gothic"/>
                        </a:rPr>
                        <a:t>sacred</a:t>
                      </a:r>
                    </a:p>
                  </a:txBody>
                  <a:tcPr anchor="ctr"/>
                </a:tc>
                <a:tc>
                  <a:txBody>
                    <a:bodyPr/>
                    <a:lstStyle/>
                    <a:p>
                      <a:pPr algn="ctr"/>
                      <a:r>
                        <a:rPr lang="en-US" sz="2400" b="1" dirty="0">
                          <a:latin typeface="Centuray gothic"/>
                        </a:rPr>
                        <a:t>d</a:t>
                      </a:r>
                    </a:p>
                  </a:txBody>
                  <a:tcPr anchor="ctr"/>
                </a:tc>
                <a:tc>
                  <a:txBody>
                    <a:bodyPr/>
                    <a:lstStyle/>
                    <a:p>
                      <a:pPr algn="ctr"/>
                      <a:r>
                        <a:rPr lang="en-US" sz="2400" b="1" dirty="0">
                          <a:latin typeface="Centuray gothic"/>
                        </a:rPr>
                        <a:t>clothing</a:t>
                      </a:r>
                    </a:p>
                  </a:txBody>
                  <a:tcPr anchor="ctr"/>
                </a:tc>
                <a:tc>
                  <a:txBody>
                    <a:bodyPr/>
                    <a:lstStyle/>
                    <a:p>
                      <a:pPr algn="ctr"/>
                      <a:r>
                        <a:rPr lang="en-US" sz="2400" b="1" dirty="0">
                          <a:solidFill>
                            <a:srgbClr val="FF0000"/>
                          </a:solidFill>
                          <a:latin typeface="Centuray gothic"/>
                        </a:rPr>
                        <a:t>sacred</a:t>
                      </a:r>
                      <a:r>
                        <a:rPr lang="en-US" sz="2400" b="1" baseline="0" dirty="0">
                          <a:solidFill>
                            <a:srgbClr val="FF0000"/>
                          </a:solidFill>
                          <a:latin typeface="Centuray gothic"/>
                        </a:rPr>
                        <a:t> month </a:t>
                      </a:r>
                      <a:endParaRPr lang="en-US" sz="2400" b="1" dirty="0">
                        <a:solidFill>
                          <a:srgbClr val="FF0000"/>
                        </a:solidFill>
                        <a:latin typeface="Centuray gothic"/>
                      </a:endParaRPr>
                    </a:p>
                  </a:txBody>
                  <a:tcPr anchor="ctr"/>
                </a:tc>
                <a:extLst>
                  <a:ext uri="{0D108BD9-81ED-4DB2-BD59-A6C34878D82A}">
                    <a16:rowId xmlns:a16="http://schemas.microsoft.com/office/drawing/2014/main" xmlns="" val="10004"/>
                  </a:ext>
                </a:extLst>
              </a:tr>
              <a:tr h="648000">
                <a:tc>
                  <a:txBody>
                    <a:bodyPr/>
                    <a:lstStyle/>
                    <a:p>
                      <a:pPr algn="ctr"/>
                      <a:r>
                        <a:rPr lang="en-US" sz="2800" b="1" dirty="0">
                          <a:latin typeface="Centuray gothic"/>
                        </a:rPr>
                        <a:t>5</a:t>
                      </a:r>
                    </a:p>
                  </a:txBody>
                  <a:tcPr anchor="ctr"/>
                </a:tc>
                <a:tc>
                  <a:txBody>
                    <a:bodyPr/>
                    <a:lstStyle/>
                    <a:p>
                      <a:pPr algn="ctr"/>
                      <a:r>
                        <a:rPr lang="en-US" sz="2400" b="1" dirty="0">
                          <a:latin typeface="Centuray gothic"/>
                        </a:rPr>
                        <a:t>l</a:t>
                      </a:r>
                      <a:r>
                        <a:rPr lang="en-US" sz="2400" b="1" dirty="0" smtClean="0">
                          <a:latin typeface="Centuray gothic"/>
                        </a:rPr>
                        <a:t>ife-changing </a:t>
                      </a:r>
                      <a:endParaRPr lang="en-US" sz="2400" b="1" dirty="0">
                        <a:latin typeface="Centuray gothic"/>
                      </a:endParaRPr>
                    </a:p>
                  </a:txBody>
                  <a:tcPr anchor="ctr"/>
                </a:tc>
                <a:tc>
                  <a:txBody>
                    <a:bodyPr/>
                    <a:lstStyle/>
                    <a:p>
                      <a:pPr algn="ctr"/>
                      <a:r>
                        <a:rPr lang="en-US" sz="2400" b="1" dirty="0">
                          <a:latin typeface="Centuray gothic"/>
                        </a:rPr>
                        <a:t>e</a:t>
                      </a:r>
                    </a:p>
                  </a:txBody>
                  <a:tcPr anchor="ctr"/>
                </a:tc>
                <a:tc>
                  <a:txBody>
                    <a:bodyPr/>
                    <a:lstStyle/>
                    <a:p>
                      <a:pPr algn="ctr"/>
                      <a:r>
                        <a:rPr lang="en-US" sz="2400" b="1" dirty="0">
                          <a:latin typeface="Centuray gothic"/>
                        </a:rPr>
                        <a:t>ceremony </a:t>
                      </a:r>
                    </a:p>
                  </a:txBody>
                  <a:tcPr anchor="ctr"/>
                </a:tc>
                <a:tc>
                  <a:txBody>
                    <a:bodyPr/>
                    <a:lstStyle/>
                    <a:p>
                      <a:pPr algn="ctr"/>
                      <a:r>
                        <a:rPr lang="en-US" sz="2400" b="1" dirty="0">
                          <a:solidFill>
                            <a:srgbClr val="FF0000"/>
                          </a:solidFill>
                          <a:latin typeface="Centuray gothic"/>
                        </a:rPr>
                        <a:t>l</a:t>
                      </a:r>
                      <a:r>
                        <a:rPr lang="en-US" sz="2400" b="1" dirty="0" smtClean="0">
                          <a:solidFill>
                            <a:srgbClr val="FF0000"/>
                          </a:solidFill>
                          <a:latin typeface="Centuray gothic"/>
                        </a:rPr>
                        <a:t>ife</a:t>
                      </a:r>
                      <a:r>
                        <a:rPr lang="en-US" sz="2400" b="1" baseline="0" dirty="0" smtClean="0">
                          <a:solidFill>
                            <a:srgbClr val="FF0000"/>
                          </a:solidFill>
                          <a:latin typeface="Centuray gothic"/>
                        </a:rPr>
                        <a:t>-changing </a:t>
                      </a:r>
                      <a:r>
                        <a:rPr lang="en-US" sz="2400" b="1" baseline="0" dirty="0">
                          <a:solidFill>
                            <a:srgbClr val="FF0000"/>
                          </a:solidFill>
                          <a:latin typeface="Centuray gothic"/>
                        </a:rPr>
                        <a:t>journey</a:t>
                      </a:r>
                      <a:endParaRPr lang="en-US" sz="2400" b="1" dirty="0">
                        <a:solidFill>
                          <a:srgbClr val="FF0000"/>
                        </a:solidFill>
                        <a:latin typeface="Centuray gothic"/>
                      </a:endParaRPr>
                    </a:p>
                  </a:txBody>
                  <a:tcPr anchor="ctr"/>
                </a:tc>
                <a:extLst>
                  <a:ext uri="{0D108BD9-81ED-4DB2-BD59-A6C34878D82A}">
                    <a16:rowId xmlns:a16="http://schemas.microsoft.com/office/drawing/2014/main" xmlns="" val="10005"/>
                  </a:ext>
                </a:extLst>
              </a:tr>
            </a:tbl>
          </a:graphicData>
        </a:graphic>
      </p:graphicFrame>
      <p:sp>
        <p:nvSpPr>
          <p:cNvPr id="6" name="Footer Placeholder 2">
            <a:extLst>
              <a:ext uri="{FF2B5EF4-FFF2-40B4-BE49-F238E27FC236}">
                <a16:creationId xmlns:a16="http://schemas.microsoft.com/office/drawing/2014/main" xmlns="" id="{5EA62B08-ED78-4DF6-9F1F-818072F87B1B}"/>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1756478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6</a:t>
            </a:r>
          </a:p>
        </p:txBody>
      </p:sp>
      <p:sp>
        <p:nvSpPr>
          <p:cNvPr id="5" name="Footer Placeholder 2">
            <a:extLst>
              <a:ext uri="{FF2B5EF4-FFF2-40B4-BE49-F238E27FC236}">
                <a16:creationId xmlns:a16="http://schemas.microsoft.com/office/drawing/2014/main" xmlns="" id="{5B671000-38C8-432F-B102-040BDA650109}"/>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4111095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0971" y="509647"/>
            <a:ext cx="11206052" cy="1343302"/>
          </a:xfrm>
        </p:spPr>
        <p:txBody>
          <a:bodyPr>
            <a:noAutofit/>
          </a:bodyPr>
          <a:lstStyle/>
          <a:p>
            <a:pPr algn="l" rtl="0"/>
            <a:r>
              <a:rPr lang="en-US" sz="2800" b="1" dirty="0">
                <a:solidFill>
                  <a:srgbClr val="FF0000"/>
                </a:solidFill>
                <a:latin typeface="Century Gothic" panose="020B0502020202020204" pitchFamily="34" charset="0"/>
              </a:rPr>
              <a:t>Write a short paragraph about </a:t>
            </a:r>
            <a:r>
              <a:rPr lang="en-US" sz="2800" b="1" dirty="0" smtClean="0">
                <a:solidFill>
                  <a:srgbClr val="FF0000"/>
                </a:solidFill>
                <a:latin typeface="Century Gothic" panose="020B0502020202020204" pitchFamily="34" charset="0"/>
              </a:rPr>
              <a:t>the experience of </a:t>
            </a:r>
            <a:r>
              <a:rPr lang="en-US" sz="2800" b="1" dirty="0">
                <a:solidFill>
                  <a:srgbClr val="FF0000"/>
                </a:solidFill>
                <a:latin typeface="Century Gothic" panose="020B0502020202020204" pitchFamily="34" charset="0"/>
              </a:rPr>
              <a:t>someone you </a:t>
            </a:r>
            <a:r>
              <a:rPr lang="en-US" sz="2800" b="1" dirty="0" smtClean="0">
                <a:solidFill>
                  <a:srgbClr val="FF0000"/>
                </a:solidFill>
                <a:latin typeface="Century Gothic" panose="020B0502020202020204" pitchFamily="34" charset="0"/>
              </a:rPr>
              <a:t>know at Mecca. </a:t>
            </a:r>
            <a:r>
              <a:rPr lang="en-US" sz="2800" b="1" dirty="0">
                <a:solidFill>
                  <a:srgbClr val="FF0000"/>
                </a:solidFill>
                <a:latin typeface="Century Gothic" panose="020B0502020202020204" pitchFamily="34" charset="0"/>
              </a:rPr>
              <a:t>In your writing include the following points:</a:t>
            </a:r>
          </a:p>
          <a:p>
            <a:pPr algn="l" rtl="0"/>
            <a:endParaRPr lang="en-US" sz="3200" b="1" dirty="0">
              <a:solidFill>
                <a:srgbClr val="FF0000"/>
              </a:solidFill>
              <a:effectLst>
                <a:outerShdw blurRad="38100" dist="38100" dir="2700000" algn="tl">
                  <a:srgbClr val="000000">
                    <a:alpha val="43137"/>
                  </a:srgbClr>
                </a:outerShdw>
              </a:effectLst>
              <a:latin typeface="Century Gothic" panose="020B0502020202020204" pitchFamily="34" charset="0"/>
            </a:endParaRPr>
          </a:p>
          <a:p>
            <a:pPr marL="457200" indent="-457200" algn="l" rtl="0">
              <a:buFont typeface="Arial" panose="020B0604020202020204" pitchFamily="34" charset="0"/>
              <a:buChar char="•"/>
            </a:pPr>
            <a:r>
              <a:rPr lang="en-US" sz="2800" b="1" dirty="0">
                <a:solidFill>
                  <a:schemeClr val="tx1"/>
                </a:solidFill>
                <a:latin typeface="Century Gothic" panose="020B0502020202020204" pitchFamily="34" charset="0"/>
              </a:rPr>
              <a:t>w</a:t>
            </a:r>
            <a:r>
              <a:rPr lang="en-US" sz="2800" b="1" dirty="0" smtClean="0">
                <a:solidFill>
                  <a:schemeClr val="tx1"/>
                </a:solidFill>
                <a:latin typeface="Century Gothic" panose="020B0502020202020204" pitchFamily="34" charset="0"/>
              </a:rPr>
              <a:t>hen they went Hajj</a:t>
            </a:r>
            <a:endParaRPr lang="en-US" sz="2800" b="1" dirty="0">
              <a:solidFill>
                <a:schemeClr val="tx1"/>
              </a:solidFill>
              <a:latin typeface="Century Gothic" panose="020B0502020202020204" pitchFamily="34" charset="0"/>
            </a:endParaRPr>
          </a:p>
          <a:p>
            <a:pPr marL="457200" indent="-457200" algn="l" rtl="0">
              <a:buFont typeface="Arial" panose="020B0604020202020204" pitchFamily="34" charset="0"/>
              <a:buChar char="•"/>
            </a:pPr>
            <a:r>
              <a:rPr lang="en-US" sz="2800" b="1" dirty="0">
                <a:solidFill>
                  <a:schemeClr val="tx1"/>
                </a:solidFill>
                <a:latin typeface="Century Gothic" panose="020B0502020202020204" pitchFamily="34" charset="0"/>
              </a:rPr>
              <a:t>w</a:t>
            </a:r>
            <a:r>
              <a:rPr lang="en-US" sz="2800" b="1" dirty="0" smtClean="0">
                <a:solidFill>
                  <a:schemeClr val="tx1"/>
                </a:solidFill>
                <a:latin typeface="Century Gothic" panose="020B0502020202020204" pitchFamily="34" charset="0"/>
              </a:rPr>
              <a:t>hat happened</a:t>
            </a:r>
            <a:endParaRPr lang="en-US" sz="2800" b="1" dirty="0">
              <a:solidFill>
                <a:schemeClr val="tx1"/>
              </a:solidFill>
              <a:latin typeface="Century Gothic" panose="020B0502020202020204" pitchFamily="34" charset="0"/>
            </a:endParaRPr>
          </a:p>
          <a:p>
            <a:pPr marL="457200" indent="-457200" algn="l" rtl="0">
              <a:buFont typeface="Arial" panose="020B0604020202020204" pitchFamily="34" charset="0"/>
              <a:buChar char="•"/>
            </a:pPr>
            <a:r>
              <a:rPr lang="en-US" sz="2800" b="1" dirty="0">
                <a:solidFill>
                  <a:schemeClr val="tx1"/>
                </a:solidFill>
                <a:latin typeface="Century Gothic" panose="020B0502020202020204" pitchFamily="34" charset="0"/>
              </a:rPr>
              <a:t>h</a:t>
            </a:r>
            <a:r>
              <a:rPr lang="en-US" sz="2800" b="1" dirty="0" smtClean="0">
                <a:solidFill>
                  <a:schemeClr val="tx1"/>
                </a:solidFill>
                <a:latin typeface="Century Gothic" panose="020B0502020202020204" pitchFamily="34" charset="0"/>
              </a:rPr>
              <a:t>ow </a:t>
            </a:r>
            <a:r>
              <a:rPr lang="en-US" sz="2800" b="1" dirty="0">
                <a:solidFill>
                  <a:schemeClr val="tx1"/>
                </a:solidFill>
                <a:latin typeface="Century Gothic" panose="020B0502020202020204" pitchFamily="34" charset="0"/>
              </a:rPr>
              <a:t>they </a:t>
            </a:r>
            <a:r>
              <a:rPr lang="en-US" sz="2800" b="1" dirty="0" smtClean="0">
                <a:solidFill>
                  <a:schemeClr val="tx1"/>
                </a:solidFill>
                <a:latin typeface="Century Gothic" panose="020B0502020202020204" pitchFamily="34" charset="0"/>
              </a:rPr>
              <a:t>felt </a:t>
            </a:r>
            <a:endParaRPr lang="en-US" sz="2800" b="1" dirty="0">
              <a:solidFill>
                <a:schemeClr val="tx1"/>
              </a:solidFill>
              <a:latin typeface="Century Gothic" panose="020B0502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117771495"/>
              </p:ext>
            </p:extLst>
          </p:nvPr>
        </p:nvGraphicFramePr>
        <p:xfrm>
          <a:off x="4744933" y="2575329"/>
          <a:ext cx="6852090" cy="3083234"/>
        </p:xfrm>
        <a:graphic>
          <a:graphicData uri="http://schemas.openxmlformats.org/drawingml/2006/table">
            <a:tbl>
              <a:tblPr firstRow="1" bandRow="1">
                <a:tableStyleId>{5C22544A-7EE6-4342-B048-85BDC9FD1C3A}</a:tableStyleId>
              </a:tblPr>
              <a:tblGrid>
                <a:gridCol w="4878175">
                  <a:extLst>
                    <a:ext uri="{9D8B030D-6E8A-4147-A177-3AD203B41FA5}">
                      <a16:colId xmlns:a16="http://schemas.microsoft.com/office/drawing/2014/main" xmlns="" val="2880003579"/>
                    </a:ext>
                  </a:extLst>
                </a:gridCol>
                <a:gridCol w="1016865">
                  <a:extLst>
                    <a:ext uri="{9D8B030D-6E8A-4147-A177-3AD203B41FA5}">
                      <a16:colId xmlns:a16="http://schemas.microsoft.com/office/drawing/2014/main" xmlns="" val="3807752464"/>
                    </a:ext>
                  </a:extLst>
                </a:gridCol>
                <a:gridCol w="957050">
                  <a:extLst>
                    <a:ext uri="{9D8B030D-6E8A-4147-A177-3AD203B41FA5}">
                      <a16:colId xmlns:a16="http://schemas.microsoft.com/office/drawing/2014/main" xmlns="" val="4241724051"/>
                    </a:ext>
                  </a:extLst>
                </a:gridCol>
              </a:tblGrid>
              <a:tr h="705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 Self Assessment </a:t>
                      </a:r>
                      <a:endParaRPr lang="ar-BH" sz="2000" b="1" dirty="0">
                        <a:solidFill>
                          <a:schemeClr val="bg1"/>
                        </a:solidFill>
                        <a:latin typeface="Century Gothic" panose="020B0502020202020204" pitchFamily="34" charset="0"/>
                      </a:endParaRPr>
                    </a:p>
                  </a:txBody>
                  <a:tcPr anchor="ctr"/>
                </a:tc>
                <a:tc>
                  <a:txBody>
                    <a:bodyPr/>
                    <a:lstStyle/>
                    <a:p>
                      <a:pPr algn="ctr"/>
                      <a:r>
                        <a:rPr lang="en-US" sz="2000" dirty="0">
                          <a:latin typeface="Century Gothic" panose="020B0502020202020204" pitchFamily="34" charset="0"/>
                        </a:rPr>
                        <a:t>Mark </a:t>
                      </a:r>
                    </a:p>
                  </a:txBody>
                  <a:tcPr anchor="ctr"/>
                </a:tc>
                <a:tc>
                  <a:txBody>
                    <a:bodyPr/>
                    <a:lstStyle/>
                    <a:p>
                      <a:pPr algn="ctr" rtl="0"/>
                      <a:r>
                        <a:rPr lang="en-US" sz="2000" dirty="0">
                          <a:latin typeface="Century Gothic" panose="020B0502020202020204" pitchFamily="34" charset="0"/>
                        </a:rPr>
                        <a:t>My</a:t>
                      </a:r>
                      <a:r>
                        <a:rPr lang="en-US" sz="2000" baseline="0" dirty="0">
                          <a:latin typeface="Century Gothic" panose="020B0502020202020204" pitchFamily="34" charset="0"/>
                        </a:rPr>
                        <a:t> Score </a:t>
                      </a:r>
                      <a:endParaRPr lang="en-US" sz="2000" dirty="0">
                        <a:latin typeface="Century Gothic" panose="020B0502020202020204" pitchFamily="34" charset="0"/>
                      </a:endParaRPr>
                    </a:p>
                  </a:txBody>
                  <a:tcPr anchor="ctr"/>
                </a:tc>
                <a:extLst>
                  <a:ext uri="{0D108BD9-81ED-4DB2-BD59-A6C34878D82A}">
                    <a16:rowId xmlns:a16="http://schemas.microsoft.com/office/drawing/2014/main" xmlns="" val="724846854"/>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about </a:t>
                      </a:r>
                      <a:r>
                        <a:rPr lang="en-US" sz="2000" b="1" baseline="0" dirty="0">
                          <a:effectLst>
                            <a:outerShdw blurRad="38100" dist="38100" dir="2700000" algn="tl">
                              <a:srgbClr val="000000">
                                <a:alpha val="43137"/>
                              </a:srgbClr>
                            </a:outerShdw>
                          </a:effectLst>
                          <a:latin typeface="Century Gothic" panose="020B0502020202020204" pitchFamily="34" charset="0"/>
                        </a:rPr>
                        <a:t>when they went </a:t>
                      </a: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171268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I</a:t>
                      </a:r>
                      <a:r>
                        <a:rPr lang="en-US" sz="2000" baseline="0" dirty="0">
                          <a:latin typeface="Century Gothic" panose="020B0502020202020204" pitchFamily="34" charset="0"/>
                        </a:rPr>
                        <a:t> write about  </a:t>
                      </a:r>
                      <a:r>
                        <a:rPr lang="en-US" sz="2000" b="1" baseline="0" dirty="0">
                          <a:effectLst>
                            <a:outerShdw blurRad="38100" dist="38100" dir="2700000" algn="tl">
                              <a:srgbClr val="000000">
                                <a:alpha val="43137"/>
                              </a:srgbClr>
                            </a:outerShdw>
                          </a:effectLst>
                          <a:latin typeface="Century Gothic" panose="020B0502020202020204" pitchFamily="34" charset="0"/>
                        </a:rPr>
                        <a:t>what happened</a:t>
                      </a: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501026279"/>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about </a:t>
                      </a:r>
                      <a:r>
                        <a:rPr lang="en-US" sz="2000" b="1" baseline="0" dirty="0">
                          <a:effectLst>
                            <a:outerShdw blurRad="38100" dist="38100" dir="2700000" algn="tl">
                              <a:srgbClr val="000000">
                                <a:alpha val="43137"/>
                              </a:srgbClr>
                            </a:outerShdw>
                          </a:effectLst>
                          <a:latin typeface="Century Gothic" panose="020B0502020202020204" pitchFamily="34" charset="0"/>
                        </a:rPr>
                        <a:t>their personal feelings</a:t>
                      </a: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10003"/>
                  </a:ext>
                </a:extLst>
              </a:tr>
              <a:tr h="370840">
                <a:tc>
                  <a:txBody>
                    <a:bodyPr/>
                    <a:lstStyle/>
                    <a:p>
                      <a:pPr algn="l" rtl="0"/>
                      <a:r>
                        <a:rPr lang="en-US" sz="2000" dirty="0">
                          <a:latin typeface="Century Gothic" panose="020B0502020202020204" pitchFamily="34" charset="0"/>
                        </a:rPr>
                        <a:t>I write </a:t>
                      </a:r>
                      <a:r>
                        <a:rPr lang="en-US" sz="2000" b="1" dirty="0">
                          <a:effectLst>
                            <a:outerShdw blurRad="38100" dist="38100" dir="2700000" algn="tl">
                              <a:srgbClr val="000000">
                                <a:alpha val="43137"/>
                              </a:srgbClr>
                            </a:outerShdw>
                          </a:effectLst>
                          <a:latin typeface="Century Gothic" panose="020B0502020202020204" pitchFamily="34" charset="0"/>
                        </a:rPr>
                        <a:t>between (40-60)</a:t>
                      </a:r>
                      <a:r>
                        <a:rPr lang="en-US" sz="2000" b="1" baseline="0" dirty="0">
                          <a:effectLst>
                            <a:outerShdw blurRad="38100" dist="38100" dir="2700000" algn="tl">
                              <a:srgbClr val="000000">
                                <a:alpha val="43137"/>
                              </a:srgbClr>
                            </a:outerShdw>
                          </a:effectLst>
                          <a:latin typeface="Century Gothic" panose="020B0502020202020204" pitchFamily="34" charset="0"/>
                        </a:rPr>
                        <a:t> words</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a:latin typeface="Century Gothic" panose="020B0502020202020204" pitchFamily="34" charset="0"/>
                      </a:endParaRPr>
                    </a:p>
                  </a:txBody>
                  <a:tcPr/>
                </a:tc>
                <a:extLst>
                  <a:ext uri="{0D108BD9-81ED-4DB2-BD59-A6C34878D82A}">
                    <a16:rowId xmlns:a16="http://schemas.microsoft.com/office/drawing/2014/main" xmlns="" val="650726980"/>
                  </a:ext>
                </a:extLst>
              </a:tr>
              <a:tr h="370840">
                <a:tc>
                  <a:txBody>
                    <a:bodyPr/>
                    <a:lstStyle/>
                    <a:p>
                      <a:pPr algn="l" rtl="0"/>
                      <a:r>
                        <a:rPr lang="en-US" sz="2000" dirty="0">
                          <a:latin typeface="Century Gothic" panose="020B0502020202020204" pitchFamily="34" charset="0"/>
                        </a:rPr>
                        <a:t>I use</a:t>
                      </a:r>
                      <a:r>
                        <a:rPr lang="en-US" sz="2000" baseline="0" dirty="0">
                          <a:latin typeface="Century Gothic" panose="020B0502020202020204" pitchFamily="34" charset="0"/>
                        </a:rPr>
                        <a:t> correct </a:t>
                      </a:r>
                      <a:r>
                        <a:rPr lang="en-US" sz="2000" b="1" baseline="0" dirty="0">
                          <a:effectLst>
                            <a:outerShdw blurRad="38100" dist="38100" dir="2700000" algn="tl">
                              <a:srgbClr val="000000">
                                <a:alpha val="43137"/>
                              </a:srgbClr>
                            </a:outerShdw>
                          </a:effectLst>
                          <a:latin typeface="Century Gothic" panose="020B0502020202020204" pitchFamily="34" charset="0"/>
                        </a:rPr>
                        <a:t>spelling and grammar</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2369150805"/>
                  </a:ext>
                </a:extLst>
              </a:tr>
              <a:tr h="370840">
                <a:tc>
                  <a:txBody>
                    <a:bodyPr/>
                    <a:lstStyle/>
                    <a:p>
                      <a:pPr algn="l" rtl="0"/>
                      <a:r>
                        <a:rPr lang="en-US" sz="2000" dirty="0">
                          <a:latin typeface="Century Gothic" panose="020B0502020202020204" pitchFamily="34" charset="0"/>
                        </a:rPr>
                        <a:t>I use correct </a:t>
                      </a:r>
                      <a:r>
                        <a:rPr lang="en-US" sz="2000" b="1" dirty="0">
                          <a:effectLst>
                            <a:outerShdw blurRad="38100" dist="38100" dir="2700000" algn="tl">
                              <a:srgbClr val="000000">
                                <a:alpha val="43137"/>
                              </a:srgbClr>
                            </a:outerShdw>
                          </a:effectLst>
                          <a:latin typeface="Century Gothic" panose="020B0502020202020204" pitchFamily="34" charset="0"/>
                        </a:rPr>
                        <a:t>punctuation</a:t>
                      </a:r>
                      <a:r>
                        <a:rPr lang="en-US" sz="2000" b="1" baseline="0" dirty="0">
                          <a:effectLst>
                            <a:outerShdw blurRad="38100" dist="38100" dir="2700000" algn="tl">
                              <a:srgbClr val="000000">
                                <a:alpha val="43137"/>
                              </a:srgbClr>
                            </a:outerShdw>
                          </a:effectLst>
                          <a:latin typeface="Century Gothic" panose="020B0502020202020204" pitchFamily="34" charset="0"/>
                        </a:rPr>
                        <a:t> marks</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3581893885"/>
                  </a:ext>
                </a:extLst>
              </a:tr>
            </a:tbl>
          </a:graphicData>
        </a:graphic>
      </p:graphicFrame>
      <p:sp>
        <p:nvSpPr>
          <p:cNvPr id="6" name="Footer Placeholder 2">
            <a:extLst>
              <a:ext uri="{FF2B5EF4-FFF2-40B4-BE49-F238E27FC236}">
                <a16:creationId xmlns:a16="http://schemas.microsoft.com/office/drawing/2014/main" xmlns="" id="{1872C0CC-D60E-4622-84D9-7FCC8E8A744C}"/>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34917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261" y="1340802"/>
            <a:ext cx="11678620" cy="4401205"/>
          </a:xfrm>
          <a:prstGeom prst="rect">
            <a:avLst/>
          </a:prstGeom>
        </p:spPr>
        <p:txBody>
          <a:bodyPr wrap="square">
            <a:spAutoFit/>
          </a:bodyPr>
          <a:lstStyle/>
          <a:p>
            <a:r>
              <a:rPr lang="en-US" sz="2800" dirty="0">
                <a:latin typeface="Century Gothic" panose="020B0502020202020204" pitchFamily="34" charset="0"/>
              </a:rPr>
              <a:t>My </a:t>
            </a:r>
            <a:r>
              <a:rPr lang="en-US" sz="2800" dirty="0" smtClean="0">
                <a:latin typeface="Century Gothic" panose="020B0502020202020204" pitchFamily="34" charset="0"/>
              </a:rPr>
              <a:t>brother went to Hajj </a:t>
            </a:r>
            <a:r>
              <a:rPr lang="en-US" sz="2800" dirty="0">
                <a:latin typeface="Century Gothic" panose="020B0502020202020204" pitchFamily="34" charset="0"/>
              </a:rPr>
              <a:t>in </a:t>
            </a:r>
            <a:r>
              <a:rPr lang="en-US" sz="2800" dirty="0" smtClean="0">
                <a:latin typeface="Century Gothic" panose="020B0502020202020204" pitchFamily="34" charset="0"/>
              </a:rPr>
              <a:t>2019. He </a:t>
            </a:r>
            <a:r>
              <a:rPr lang="en-US" sz="2800" dirty="0">
                <a:latin typeface="Century Gothic" panose="020B0502020202020204" pitchFamily="34" charset="0"/>
              </a:rPr>
              <a:t>took a flight from Bahrain to Saudi Arabia on December </a:t>
            </a:r>
            <a:r>
              <a:rPr lang="en-US" sz="2800" dirty="0" smtClean="0">
                <a:latin typeface="Century Gothic" panose="020B0502020202020204" pitchFamily="34" charset="0"/>
              </a:rPr>
              <a:t>2</a:t>
            </a:r>
            <a:r>
              <a:rPr lang="en-US" sz="2800" baseline="30000" dirty="0" smtClean="0">
                <a:latin typeface="Century Gothic" panose="020B0502020202020204" pitchFamily="34" charset="0"/>
              </a:rPr>
              <a:t>nd </a:t>
            </a:r>
            <a:r>
              <a:rPr lang="en-US" sz="2800" dirty="0" smtClean="0">
                <a:latin typeface="Century Gothic" panose="020B0502020202020204" pitchFamily="34" charset="0"/>
              </a:rPr>
              <a:t>. On the plane he changed his clothes and wore his ihram.</a:t>
            </a:r>
            <a:endParaRPr lang="en-US" sz="2800" dirty="0">
              <a:latin typeface="Century Gothic" panose="020B0502020202020204" pitchFamily="34" charset="0"/>
            </a:endParaRPr>
          </a:p>
          <a:p>
            <a:r>
              <a:rPr lang="en-US" sz="2800" dirty="0" smtClean="0">
                <a:latin typeface="Century Gothic" panose="020B0502020202020204" pitchFamily="34" charset="0"/>
              </a:rPr>
              <a:t>He arrived in Jeddah</a:t>
            </a:r>
            <a:r>
              <a:rPr lang="en-US" sz="2800" dirty="0">
                <a:latin typeface="Century Gothic" panose="020B0502020202020204" pitchFamily="34" charset="0"/>
              </a:rPr>
              <a:t>, </a:t>
            </a:r>
            <a:r>
              <a:rPr lang="en-US" sz="2800" dirty="0" smtClean="0">
                <a:latin typeface="Century Gothic" panose="020B0502020202020204" pitchFamily="34" charset="0"/>
              </a:rPr>
              <a:t>where he took the bus to Mecca. He spent two days there before going to Mena. On the 9</a:t>
            </a:r>
            <a:r>
              <a:rPr lang="en-US" sz="2800" baseline="30000" dirty="0" smtClean="0">
                <a:latin typeface="Century Gothic" panose="020B0502020202020204" pitchFamily="34" charset="0"/>
              </a:rPr>
              <a:t>th</a:t>
            </a:r>
            <a:r>
              <a:rPr lang="en-US" sz="2800" dirty="0" smtClean="0">
                <a:latin typeface="Century Gothic" panose="020B0502020202020204" pitchFamily="34" charset="0"/>
              </a:rPr>
              <a:t> of </a:t>
            </a:r>
            <a:r>
              <a:rPr lang="en-US" sz="2800" dirty="0" err="1">
                <a:latin typeface="Century Gothic" panose="020B0502020202020204" pitchFamily="34" charset="0"/>
              </a:rPr>
              <a:t>Dhu</a:t>
            </a:r>
            <a:r>
              <a:rPr lang="en-US" sz="2800" dirty="0">
                <a:latin typeface="Century Gothic" panose="020B0502020202020204" pitchFamily="34" charset="0"/>
              </a:rPr>
              <a:t> Al-</a:t>
            </a:r>
            <a:r>
              <a:rPr lang="en-US" sz="2800" dirty="0" err="1">
                <a:latin typeface="Century Gothic" panose="020B0502020202020204" pitchFamily="34" charset="0"/>
              </a:rPr>
              <a:t>Hijjah</a:t>
            </a:r>
            <a:r>
              <a:rPr lang="en-US" sz="2800" dirty="0">
                <a:latin typeface="Century Gothic" panose="020B0502020202020204" pitchFamily="34" charset="0"/>
              </a:rPr>
              <a:t> </a:t>
            </a:r>
            <a:r>
              <a:rPr lang="en-US" sz="2800" dirty="0" smtClean="0">
                <a:latin typeface="Century Gothic" panose="020B0502020202020204" pitchFamily="34" charset="0"/>
              </a:rPr>
              <a:t>he went to mount Arafat with the pilgrims. He said the view of all the pilgrims there praising Allah was really majestic. “Hajj is a very spiritual experience where you feel the greatness of Allah the almighty” added my brother. He promised to take me to Hajj after two years.</a:t>
            </a:r>
          </a:p>
        </p:txBody>
      </p:sp>
      <p:sp>
        <p:nvSpPr>
          <p:cNvPr id="6" name="Rectangle 5"/>
          <p:cNvSpPr/>
          <p:nvPr/>
        </p:nvSpPr>
        <p:spPr>
          <a:xfrm>
            <a:off x="2801897" y="248631"/>
            <a:ext cx="6282490" cy="707886"/>
          </a:xfrm>
          <a:prstGeom prst="rect">
            <a:avLst/>
          </a:prstGeom>
        </p:spPr>
        <p:txBody>
          <a:bodyPr wrap="none">
            <a:spAutoFit/>
          </a:bodyPr>
          <a:lstStyle/>
          <a:p>
            <a:pPr algn="ctr"/>
            <a:r>
              <a:rPr lang="en-US" sz="4000" b="1" dirty="0">
                <a:solidFill>
                  <a:schemeClr val="accent1">
                    <a:lumMod val="75000"/>
                  </a:schemeClr>
                </a:solidFill>
                <a:latin typeface="Century Gothic" panose="020B0502020202020204" pitchFamily="34" charset="0"/>
              </a:rPr>
              <a:t>A suggested answer key</a:t>
            </a:r>
          </a:p>
        </p:txBody>
      </p:sp>
      <p:sp>
        <p:nvSpPr>
          <p:cNvPr id="7" name="Footer Placeholder 2">
            <a:extLst>
              <a:ext uri="{FF2B5EF4-FFF2-40B4-BE49-F238E27FC236}">
                <a16:creationId xmlns:a16="http://schemas.microsoft.com/office/drawing/2014/main" xmlns="" id="{340BD5A8-03D3-4F3E-B2A9-28213A7323B7}"/>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4531724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mage result for check image"/>
          <p:cNvSpPr>
            <a:spLocks noChangeAspect="1" noChangeArrowheads="1"/>
          </p:cNvSpPr>
          <p:nvPr/>
        </p:nvSpPr>
        <p:spPr bwMode="auto">
          <a:xfrm>
            <a:off x="1587500" y="-136525"/>
            <a:ext cx="1162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BH" altLang="ar-BH" sz="1800"/>
          </a:p>
        </p:txBody>
      </p:sp>
      <p:sp>
        <p:nvSpPr>
          <p:cNvPr id="52227" name="Title 1"/>
          <p:cNvSpPr txBox="1">
            <a:spLocks/>
          </p:cNvSpPr>
          <p:nvPr/>
        </p:nvSpPr>
        <p:spPr bwMode="auto">
          <a:xfrm>
            <a:off x="2201863" y="22701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End of the lesson</a:t>
            </a:r>
          </a:p>
        </p:txBody>
      </p:sp>
      <p:sp>
        <p:nvSpPr>
          <p:cNvPr id="52228" name="Title 1"/>
          <p:cNvSpPr txBox="1">
            <a:spLocks/>
          </p:cNvSpPr>
          <p:nvPr/>
        </p:nvSpPr>
        <p:spPr bwMode="auto">
          <a:xfrm>
            <a:off x="2214563" y="36163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Thank You</a:t>
            </a:r>
          </a:p>
        </p:txBody>
      </p:sp>
      <p:sp>
        <p:nvSpPr>
          <p:cNvPr id="7" name="Footer Placeholder 2">
            <a:extLst>
              <a:ext uri="{FF2B5EF4-FFF2-40B4-BE49-F238E27FC236}">
                <a16:creationId xmlns:a16="http://schemas.microsoft.com/office/drawing/2014/main" xmlns="" id="{9D525D9E-C478-4BE1-8562-38EF250303B3}"/>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80226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5339" y="1528592"/>
            <a:ext cx="11326117" cy="90281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None/>
            </a:pPr>
            <a:r>
              <a:rPr lang="en-US" sz="3000" b="1" dirty="0">
                <a:latin typeface="Century Gothic" panose="020B0502020202020204" pitchFamily="34" charset="0"/>
              </a:rPr>
              <a:t>The Great Mosque / Pilgrims / Mecca / Pray / The Ka’bah  </a:t>
            </a:r>
          </a:p>
        </p:txBody>
      </p:sp>
      <p:sp>
        <p:nvSpPr>
          <p:cNvPr id="9" name="Rectangle 8"/>
          <p:cNvSpPr/>
          <p:nvPr/>
        </p:nvSpPr>
        <p:spPr>
          <a:xfrm>
            <a:off x="1828937" y="502460"/>
            <a:ext cx="8595224"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Describe the pictures using the given words  </a:t>
            </a:r>
          </a:p>
          <a:p>
            <a:pPr algn="ctr"/>
            <a:r>
              <a:rPr lang="en-US" sz="2800" b="1" dirty="0">
                <a:latin typeface="Century Gothic" panose="020B0502020202020204" pitchFamily="34" charset="0"/>
              </a:rPr>
              <a:t> </a:t>
            </a:r>
            <a:endParaRPr lang="ar-BH" sz="2800" dirty="0">
              <a:latin typeface="Century Gothic" panose="020B0502020202020204" pitchFamily="34" charset="0"/>
            </a:endParaRPr>
          </a:p>
        </p:txBody>
      </p:sp>
      <p:sp>
        <p:nvSpPr>
          <p:cNvPr id="11" name="Footer Placeholder 2"/>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pic>
        <p:nvPicPr>
          <p:cNvPr id="2" name="Picture 1" descr="&lt;strong&gt;الكعبة&lt;/strong&gt; - ويكيبيديا"/>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0155" y="2390501"/>
            <a:ext cx="4088284" cy="3471628"/>
          </a:xfrm>
          <a:prstGeom prst="rect">
            <a:avLst/>
          </a:prstGeom>
        </p:spPr>
      </p:pic>
      <p:pic>
        <p:nvPicPr>
          <p:cNvPr id="6" name="Picture 5" descr="الحج عند الشيعة - ويكيبيديا"/>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24" y="3102385"/>
            <a:ext cx="2915208" cy="2282994"/>
          </a:xfrm>
          <a:prstGeom prst="rect">
            <a:avLst/>
          </a:prstGeom>
        </p:spPr>
      </p:pic>
      <p:pic>
        <p:nvPicPr>
          <p:cNvPr id="7" name="Picture 6" descr="الصفا &lt;strong&gt;والمروة&lt;/strong&gt; - ويكيبيديا"/>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5325" y="3102385"/>
            <a:ext cx="2915208" cy="2282994"/>
          </a:xfrm>
          <a:prstGeom prst="rect">
            <a:avLst/>
          </a:prstGeom>
        </p:spPr>
      </p:pic>
    </p:spTree>
    <p:extLst>
      <p:ext uri="{BB962C8B-B14F-4D97-AF65-F5344CB8AC3E}">
        <p14:creationId xmlns:p14="http://schemas.microsoft.com/office/powerpoint/2010/main" val="332314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057355" y="1645701"/>
            <a:ext cx="10843552" cy="3776535"/>
          </a:xfrm>
        </p:spPr>
        <p:txBody>
          <a:bodyPr>
            <a:normAutofit/>
          </a:bodyPr>
          <a:lstStyle/>
          <a:p>
            <a:pPr rtl="0"/>
            <a:endParaRPr lang="en-US" sz="4600" b="1" dirty="0">
              <a:latin typeface="Century Gothic" panose="020B0502020202020204" pitchFamily="34" charset="0"/>
            </a:endParaRPr>
          </a:p>
          <a:p>
            <a:pPr rtl="0"/>
            <a:endParaRPr lang="en-US" sz="4600" b="1" dirty="0">
              <a:solidFill>
                <a:srgbClr val="FF0000"/>
              </a:solidFill>
              <a:latin typeface="Century Gothic" panose="020B0502020202020204" pitchFamily="34" charset="0"/>
            </a:endParaRPr>
          </a:p>
          <a:p>
            <a:pPr rtl="0"/>
            <a:endParaRPr lang="en-US" dirty="0">
              <a:latin typeface="Century Gothic" panose="020B0502020202020204" pitchFamily="34" charset="0"/>
            </a:endParaRPr>
          </a:p>
          <a:p>
            <a:pPr rtl="0"/>
            <a:endParaRPr lang="en-US" dirty="0">
              <a:latin typeface="Century Gothic" panose="020B0502020202020204" pitchFamily="34" charset="0"/>
            </a:endParaRPr>
          </a:p>
        </p:txBody>
      </p:sp>
      <p:sp>
        <p:nvSpPr>
          <p:cNvPr id="9" name="Rectangle 8"/>
          <p:cNvSpPr/>
          <p:nvPr/>
        </p:nvSpPr>
        <p:spPr>
          <a:xfrm>
            <a:off x="3148284" y="69549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Suggested Answer Key </a:t>
            </a:r>
          </a:p>
        </p:txBody>
      </p:sp>
      <p:sp>
        <p:nvSpPr>
          <p:cNvPr id="14" name="Content Placeholder 2"/>
          <p:cNvSpPr txBox="1">
            <a:spLocks/>
          </p:cNvSpPr>
          <p:nvPr/>
        </p:nvSpPr>
        <p:spPr>
          <a:xfrm>
            <a:off x="944620" y="1878558"/>
            <a:ext cx="10843552" cy="2518078"/>
          </a:xfrm>
          <a:prstGeom prst="rect">
            <a:avLst/>
          </a:prstGeom>
        </p:spPr>
        <p:txBody>
          <a:bodyPr vert="horz" lIns="91440" tIns="45720" rIns="91440" bIns="45720" rtlCol="0">
            <a:normAutofit lnSpcReduction="10000"/>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endParaRPr lang="en-GB" sz="3600" dirty="0">
              <a:latin typeface="Century Gothic" panose="020B0502020202020204" pitchFamily="34" charset="0"/>
            </a:endParaRPr>
          </a:p>
          <a:p>
            <a:pPr algn="just" rtl="0"/>
            <a:r>
              <a:rPr lang="en-GB" sz="3600" dirty="0">
                <a:latin typeface="Century Gothic" panose="020B0502020202020204" pitchFamily="34" charset="0"/>
              </a:rPr>
              <a:t>People </a:t>
            </a:r>
            <a:r>
              <a:rPr lang="en-GB" sz="3600" dirty="0" smtClean="0">
                <a:latin typeface="Century Gothic" panose="020B0502020202020204" pitchFamily="34" charset="0"/>
              </a:rPr>
              <a:t>travelling </a:t>
            </a:r>
            <a:r>
              <a:rPr lang="en-GB" sz="3600" dirty="0">
                <a:latin typeface="Century Gothic" panose="020B0502020202020204" pitchFamily="34" charset="0"/>
              </a:rPr>
              <a:t>to Mecca every year are called pilgrims. They </a:t>
            </a:r>
            <a:r>
              <a:rPr lang="en-GB" sz="3600" dirty="0" smtClean="0">
                <a:latin typeface="Century Gothic" panose="020B0502020202020204" pitchFamily="34" charset="0"/>
              </a:rPr>
              <a:t>walk counter-clockwise seven times around </a:t>
            </a:r>
            <a:r>
              <a:rPr lang="en-GB" sz="3600" dirty="0">
                <a:latin typeface="Century Gothic" panose="020B0502020202020204" pitchFamily="34" charset="0"/>
              </a:rPr>
              <a:t>the Kaaba, and they pray in the Great Mosque.</a:t>
            </a:r>
            <a:endParaRPr lang="en-US" sz="3600" dirty="0">
              <a:latin typeface="Century Gothic" panose="020B0502020202020204" pitchFamily="34" charset="0"/>
            </a:endParaRPr>
          </a:p>
        </p:txBody>
      </p:sp>
      <p:sp>
        <p:nvSpPr>
          <p:cNvPr id="7" name="Footer Placeholder 2">
            <a:extLst>
              <a:ext uri="{FF2B5EF4-FFF2-40B4-BE49-F238E27FC236}">
                <a16:creationId xmlns:a16="http://schemas.microsoft.com/office/drawing/2014/main" xmlns="" id="{8CC66C45-25AC-4697-A3D7-2467CED3FF86}"/>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23053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1</a:t>
            </a:r>
          </a:p>
        </p:txBody>
      </p:sp>
      <p:sp>
        <p:nvSpPr>
          <p:cNvPr id="5" name="Footer Placeholder 2">
            <a:extLst>
              <a:ext uri="{FF2B5EF4-FFF2-40B4-BE49-F238E27FC236}">
                <a16:creationId xmlns:a16="http://schemas.microsoft.com/office/drawing/2014/main" xmlns="" id="{8508CADC-B1A2-4A7D-AC6A-B721CC7D9806}"/>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34993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64837" y="180240"/>
            <a:ext cx="11307762"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800" b="1" dirty="0">
              <a:latin typeface="Century Gothic" panose="020B0502020202020204" pitchFamily="34" charset="0"/>
            </a:endParaRPr>
          </a:p>
          <a:p>
            <a:pPr algn="ctr"/>
            <a:r>
              <a:rPr lang="en-US" sz="2800" b="1" dirty="0">
                <a:latin typeface="Century Gothic" panose="020B0502020202020204" pitchFamily="34" charset="0"/>
              </a:rPr>
              <a:t>How much do you know </a:t>
            </a:r>
            <a:r>
              <a:rPr lang="en-US" sz="2800" b="1" dirty="0" smtClean="0">
                <a:latin typeface="Century Gothic" panose="020B0502020202020204" pitchFamily="34" charset="0"/>
              </a:rPr>
              <a:t>about the </a:t>
            </a:r>
            <a:r>
              <a:rPr lang="en-US" sz="2800" b="1" dirty="0">
                <a:latin typeface="Century Gothic" panose="020B0502020202020204" pitchFamily="34" charset="0"/>
              </a:rPr>
              <a:t>Hajj? Choose the correct answer</a:t>
            </a:r>
          </a:p>
          <a:p>
            <a:pPr algn="ctr"/>
            <a:r>
              <a:rPr lang="en-US" sz="2800" b="1" dirty="0">
                <a:latin typeface="Century Gothic" panose="020B0502020202020204" pitchFamily="34" charset="0"/>
              </a:rPr>
              <a:t> </a:t>
            </a:r>
            <a:endParaRPr lang="ar-BH" sz="2800" dirty="0">
              <a:latin typeface="Century Gothic" panose="020B0502020202020204" pitchFamily="34" charset="0"/>
            </a:endParaRPr>
          </a:p>
        </p:txBody>
      </p:sp>
      <p:sp>
        <p:nvSpPr>
          <p:cNvPr id="2" name="Rectangle 1"/>
          <p:cNvSpPr/>
          <p:nvPr/>
        </p:nvSpPr>
        <p:spPr>
          <a:xfrm>
            <a:off x="2062399" y="1070619"/>
            <a:ext cx="7761485" cy="50556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Century Gothic" panose="020B0502020202090204" pitchFamily="34" charset="0"/>
              </a:rPr>
              <a:t>1- Every </a:t>
            </a:r>
            <a:r>
              <a:rPr lang="en-US" sz="2200" b="1" dirty="0" smtClean="0">
                <a:solidFill>
                  <a:schemeClr val="tx1"/>
                </a:solidFill>
                <a:latin typeface="Century Gothic" panose="020B0502020202090204" pitchFamily="34" charset="0"/>
              </a:rPr>
              <a:t>Muslim </a:t>
            </a:r>
            <a:r>
              <a:rPr lang="en-US" sz="2200" b="1" dirty="0">
                <a:solidFill>
                  <a:schemeClr val="tx1"/>
                </a:solidFill>
                <a:latin typeface="Century Gothic" panose="020B0502020202090204" pitchFamily="34" charset="0"/>
              </a:rPr>
              <a:t>should </a:t>
            </a:r>
            <a:r>
              <a:rPr lang="en-US" sz="2200" b="1" dirty="0" smtClean="0">
                <a:solidFill>
                  <a:schemeClr val="tx1"/>
                </a:solidFill>
                <a:latin typeface="Century Gothic" panose="020B0502020202090204" pitchFamily="34" charset="0"/>
              </a:rPr>
              <a:t>take part in the </a:t>
            </a:r>
            <a:r>
              <a:rPr lang="en-US" sz="2200" b="1" dirty="0">
                <a:solidFill>
                  <a:schemeClr val="tx1"/>
                </a:solidFill>
                <a:latin typeface="Century Gothic" panose="020B0502020202090204" pitchFamily="34" charset="0"/>
              </a:rPr>
              <a:t>Hajj …</a:t>
            </a:r>
          </a:p>
          <a:p>
            <a:r>
              <a:rPr lang="en-US" sz="2200" dirty="0">
                <a:solidFill>
                  <a:schemeClr val="tx1"/>
                </a:solidFill>
                <a:latin typeface="Century Gothic" panose="020B0502020202090204" pitchFamily="34" charset="0"/>
              </a:rPr>
              <a:t>a. every year</a:t>
            </a:r>
          </a:p>
          <a:p>
            <a:r>
              <a:rPr lang="en-US" sz="2200" dirty="0">
                <a:solidFill>
                  <a:schemeClr val="tx1"/>
                </a:solidFill>
                <a:latin typeface="Century Gothic" panose="020B0502020202090204" pitchFamily="34" charset="0"/>
              </a:rPr>
              <a:t>b. twice in lifetime</a:t>
            </a:r>
          </a:p>
          <a:p>
            <a:r>
              <a:rPr lang="en-US" sz="2200" dirty="0">
                <a:solidFill>
                  <a:schemeClr val="tx1"/>
                </a:solidFill>
                <a:latin typeface="Century Gothic" panose="020B0502020202090204" pitchFamily="34" charset="0"/>
              </a:rPr>
              <a:t>c. at least once</a:t>
            </a:r>
          </a:p>
          <a:p>
            <a:endParaRPr lang="en-US" sz="2200" dirty="0"/>
          </a:p>
          <a:p>
            <a:r>
              <a:rPr lang="en-US" sz="2200" b="1" dirty="0">
                <a:solidFill>
                  <a:schemeClr val="tx1"/>
                </a:solidFill>
                <a:latin typeface="Century Gothic" panose="020B0502020202090204" pitchFamily="34" charset="0"/>
              </a:rPr>
              <a:t>2- </a:t>
            </a:r>
            <a:r>
              <a:rPr lang="en-US" sz="2200" b="1" dirty="0" smtClean="0">
                <a:solidFill>
                  <a:schemeClr val="tx1"/>
                </a:solidFill>
                <a:latin typeface="Century Gothic" panose="020B0502020202090204" pitchFamily="34" charset="0"/>
              </a:rPr>
              <a:t>During the </a:t>
            </a:r>
            <a:r>
              <a:rPr lang="en-US" sz="2200" b="1" dirty="0">
                <a:solidFill>
                  <a:schemeClr val="tx1"/>
                </a:solidFill>
                <a:latin typeface="Century Gothic" panose="020B0502020202090204" pitchFamily="34" charset="0"/>
              </a:rPr>
              <a:t>Hajj </a:t>
            </a:r>
            <a:r>
              <a:rPr lang="en-US" sz="2200" b="1" dirty="0" smtClean="0">
                <a:solidFill>
                  <a:schemeClr val="tx1"/>
                </a:solidFill>
                <a:latin typeface="Century Gothic" panose="020B0502020202090204" pitchFamily="34" charset="0"/>
              </a:rPr>
              <a:t>men wear </a:t>
            </a:r>
            <a:r>
              <a:rPr lang="en-US" sz="2200" b="1" dirty="0">
                <a:solidFill>
                  <a:schemeClr val="tx1"/>
                </a:solidFill>
                <a:latin typeface="Century Gothic" panose="020B0502020202090204" pitchFamily="34" charset="0"/>
              </a:rPr>
              <a:t>…</a:t>
            </a:r>
          </a:p>
          <a:p>
            <a:r>
              <a:rPr lang="en-US" sz="2200" dirty="0">
                <a:solidFill>
                  <a:schemeClr val="tx1"/>
                </a:solidFill>
                <a:latin typeface="Century Gothic" panose="020B0502020202090204" pitchFamily="34" charset="0"/>
              </a:rPr>
              <a:t>a. </a:t>
            </a:r>
            <a:r>
              <a:rPr lang="en-US" sz="2200" dirty="0" smtClean="0">
                <a:solidFill>
                  <a:schemeClr val="tx1"/>
                </a:solidFill>
                <a:latin typeface="Century Gothic" panose="020B0502020202090204" pitchFamily="34" charset="0"/>
              </a:rPr>
              <a:t>traditional </a:t>
            </a:r>
            <a:r>
              <a:rPr lang="en-US" sz="2200" dirty="0">
                <a:solidFill>
                  <a:schemeClr val="tx1"/>
                </a:solidFill>
                <a:latin typeface="Century Gothic" panose="020B0502020202090204" pitchFamily="34" charset="0"/>
              </a:rPr>
              <a:t>items of clothing </a:t>
            </a:r>
          </a:p>
          <a:p>
            <a:r>
              <a:rPr lang="en-US" sz="2200" dirty="0">
                <a:solidFill>
                  <a:schemeClr val="tx1"/>
                </a:solidFill>
                <a:latin typeface="Century Gothic" panose="020B0502020202090204" pitchFamily="34" charset="0"/>
              </a:rPr>
              <a:t>b. </a:t>
            </a:r>
            <a:r>
              <a:rPr lang="en-US" sz="2200" dirty="0" smtClean="0">
                <a:solidFill>
                  <a:schemeClr val="tx1"/>
                </a:solidFill>
                <a:latin typeface="Century Gothic" panose="020B0502020202090204" pitchFamily="34" charset="0"/>
              </a:rPr>
              <a:t>special </a:t>
            </a:r>
            <a:r>
              <a:rPr lang="en-US" sz="2200" dirty="0">
                <a:solidFill>
                  <a:schemeClr val="tx1"/>
                </a:solidFill>
                <a:latin typeface="Century Gothic" panose="020B0502020202090204" pitchFamily="34" charset="0"/>
              </a:rPr>
              <a:t>items of clothing</a:t>
            </a:r>
          </a:p>
          <a:p>
            <a:r>
              <a:rPr lang="en-US" sz="2200" dirty="0">
                <a:solidFill>
                  <a:schemeClr val="tx1"/>
                </a:solidFill>
                <a:latin typeface="Century Gothic" panose="020B0502020202090204" pitchFamily="34" charset="0"/>
              </a:rPr>
              <a:t>c. formal items of clothing </a:t>
            </a:r>
          </a:p>
          <a:p>
            <a:endParaRPr lang="en-US" sz="2200" dirty="0"/>
          </a:p>
          <a:p>
            <a:r>
              <a:rPr lang="en-US" sz="2200" b="1" dirty="0">
                <a:solidFill>
                  <a:schemeClr val="tx1"/>
                </a:solidFill>
                <a:latin typeface="Century Gothic" panose="020B0502020202090204" pitchFamily="34" charset="0"/>
              </a:rPr>
              <a:t>3- Ihram shows that … </a:t>
            </a:r>
          </a:p>
          <a:p>
            <a:r>
              <a:rPr lang="en-US" sz="2200" dirty="0">
                <a:solidFill>
                  <a:schemeClr val="tx1"/>
                </a:solidFill>
                <a:latin typeface="Century Gothic" panose="020B0502020202090204" pitchFamily="34" charset="0"/>
              </a:rPr>
              <a:t>a. all </a:t>
            </a:r>
            <a:r>
              <a:rPr lang="en-US" sz="2200" dirty="0" smtClean="0">
                <a:solidFill>
                  <a:schemeClr val="tx1"/>
                </a:solidFill>
                <a:latin typeface="Century Gothic" panose="020B0502020202090204" pitchFamily="34" charset="0"/>
              </a:rPr>
              <a:t>Muslims </a:t>
            </a:r>
            <a:r>
              <a:rPr lang="en-US" sz="2200" dirty="0">
                <a:solidFill>
                  <a:schemeClr val="tx1"/>
                </a:solidFill>
                <a:latin typeface="Century Gothic" panose="020B0502020202090204" pitchFamily="34" charset="0"/>
              </a:rPr>
              <a:t>have been to Macca</a:t>
            </a:r>
          </a:p>
          <a:p>
            <a:r>
              <a:rPr lang="en-US" sz="2200" dirty="0">
                <a:solidFill>
                  <a:schemeClr val="tx1"/>
                </a:solidFill>
                <a:latin typeface="Century Gothic" panose="020B0502020202090204" pitchFamily="34" charset="0"/>
              </a:rPr>
              <a:t>b. all </a:t>
            </a:r>
            <a:r>
              <a:rPr lang="en-US" sz="2200" dirty="0" smtClean="0">
                <a:solidFill>
                  <a:schemeClr val="tx1"/>
                </a:solidFill>
                <a:latin typeface="Century Gothic" panose="020B0502020202090204" pitchFamily="34" charset="0"/>
              </a:rPr>
              <a:t>Muslims </a:t>
            </a:r>
            <a:r>
              <a:rPr lang="en-US" sz="2200" dirty="0">
                <a:solidFill>
                  <a:schemeClr val="tx1"/>
                </a:solidFill>
                <a:latin typeface="Century Gothic" panose="020B0502020202090204" pitchFamily="34" charset="0"/>
              </a:rPr>
              <a:t>are equal</a:t>
            </a:r>
          </a:p>
          <a:p>
            <a:r>
              <a:rPr lang="en-US" sz="2200" dirty="0">
                <a:solidFill>
                  <a:schemeClr val="tx1"/>
                </a:solidFill>
                <a:latin typeface="Century Gothic" panose="020B0502020202090204" pitchFamily="34" charset="0"/>
              </a:rPr>
              <a:t>c. Muslims are different</a:t>
            </a:r>
          </a:p>
        </p:txBody>
      </p:sp>
      <p:sp>
        <p:nvSpPr>
          <p:cNvPr id="5" name="Footer Placeholder 2">
            <a:extLst>
              <a:ext uri="{FF2B5EF4-FFF2-40B4-BE49-F238E27FC236}">
                <a16:creationId xmlns:a16="http://schemas.microsoft.com/office/drawing/2014/main" xmlns="" id="{FE67817B-71CC-425C-B815-7014CE7BB4F5}"/>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42310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959487" y="93182"/>
            <a:ext cx="5694219" cy="796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Suggested Answer Key</a:t>
            </a:r>
          </a:p>
        </p:txBody>
      </p:sp>
      <p:sp>
        <p:nvSpPr>
          <p:cNvPr id="5" name="Footer Placeholder 2">
            <a:extLst>
              <a:ext uri="{FF2B5EF4-FFF2-40B4-BE49-F238E27FC236}">
                <a16:creationId xmlns:a16="http://schemas.microsoft.com/office/drawing/2014/main" xmlns="" id="{73809865-D240-4941-B3B4-CDD35C07356F}"/>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
        <p:nvSpPr>
          <p:cNvPr id="6" name="Rectangle 5">
            <a:extLst>
              <a:ext uri="{FF2B5EF4-FFF2-40B4-BE49-F238E27FC236}">
                <a16:creationId xmlns:a16="http://schemas.microsoft.com/office/drawing/2014/main" xmlns="" id="{57DF6C78-3AF7-44A8-BA4A-97937CD0C81F}"/>
              </a:ext>
            </a:extLst>
          </p:cNvPr>
          <p:cNvSpPr/>
          <p:nvPr/>
        </p:nvSpPr>
        <p:spPr>
          <a:xfrm>
            <a:off x="2062399" y="1070619"/>
            <a:ext cx="7761485" cy="505567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tx1"/>
                </a:solidFill>
                <a:latin typeface="Century Gothic" panose="020B0502020202090204" pitchFamily="34" charset="0"/>
              </a:rPr>
              <a:t>1- Every Muslim should </a:t>
            </a:r>
            <a:r>
              <a:rPr lang="en-US" sz="2200" b="1" dirty="0" smtClean="0">
                <a:solidFill>
                  <a:schemeClr val="tx1"/>
                </a:solidFill>
                <a:latin typeface="Century Gothic" panose="020B0502020202090204" pitchFamily="34" charset="0"/>
              </a:rPr>
              <a:t>take part in the </a:t>
            </a:r>
            <a:r>
              <a:rPr lang="en-US" sz="2200" b="1" dirty="0">
                <a:solidFill>
                  <a:schemeClr val="tx1"/>
                </a:solidFill>
                <a:latin typeface="Century Gothic" panose="020B0502020202090204" pitchFamily="34" charset="0"/>
              </a:rPr>
              <a:t>Hajj …</a:t>
            </a:r>
          </a:p>
          <a:p>
            <a:r>
              <a:rPr lang="en-US" sz="2200" dirty="0">
                <a:solidFill>
                  <a:srgbClr val="C00000"/>
                </a:solidFill>
                <a:latin typeface="Century Gothic" panose="020B0502020202090204" pitchFamily="34" charset="0"/>
              </a:rPr>
              <a:t>c. at least once</a:t>
            </a:r>
          </a:p>
          <a:p>
            <a:endParaRPr lang="en-US" sz="2200" dirty="0"/>
          </a:p>
          <a:p>
            <a:endParaRPr lang="en-US" sz="2200" dirty="0"/>
          </a:p>
          <a:p>
            <a:r>
              <a:rPr lang="en-US" sz="2200" b="1" dirty="0">
                <a:solidFill>
                  <a:schemeClr val="tx1"/>
                </a:solidFill>
                <a:latin typeface="Century Gothic" panose="020B0502020202090204" pitchFamily="34" charset="0"/>
              </a:rPr>
              <a:t>2- </a:t>
            </a:r>
            <a:r>
              <a:rPr lang="en-US" sz="2200" b="1" dirty="0" smtClean="0">
                <a:solidFill>
                  <a:schemeClr val="tx1"/>
                </a:solidFill>
                <a:latin typeface="Century Gothic" panose="020B0502020202090204" pitchFamily="34" charset="0"/>
              </a:rPr>
              <a:t>During the </a:t>
            </a:r>
            <a:r>
              <a:rPr lang="en-US" sz="2200" b="1" dirty="0">
                <a:solidFill>
                  <a:schemeClr val="tx1"/>
                </a:solidFill>
                <a:latin typeface="Century Gothic" panose="020B0502020202090204" pitchFamily="34" charset="0"/>
              </a:rPr>
              <a:t>Hajj </a:t>
            </a:r>
            <a:r>
              <a:rPr lang="en-US" sz="2200" b="1" dirty="0" smtClean="0">
                <a:solidFill>
                  <a:schemeClr val="tx1"/>
                </a:solidFill>
                <a:latin typeface="Century Gothic" panose="020B0502020202090204" pitchFamily="34" charset="0"/>
              </a:rPr>
              <a:t>men wear </a:t>
            </a:r>
            <a:r>
              <a:rPr lang="en-US" sz="2200" b="1" dirty="0">
                <a:solidFill>
                  <a:schemeClr val="tx1"/>
                </a:solidFill>
                <a:latin typeface="Century Gothic" panose="020B0502020202090204" pitchFamily="34" charset="0"/>
              </a:rPr>
              <a:t>…</a:t>
            </a:r>
          </a:p>
          <a:p>
            <a:r>
              <a:rPr lang="en-US" sz="2200" dirty="0">
                <a:solidFill>
                  <a:srgbClr val="C00000"/>
                </a:solidFill>
                <a:latin typeface="Century Gothic" panose="020B0502020202090204" pitchFamily="34" charset="0"/>
              </a:rPr>
              <a:t>b. special items of </a:t>
            </a:r>
            <a:r>
              <a:rPr lang="en-US" sz="2200" dirty="0" smtClean="0">
                <a:solidFill>
                  <a:srgbClr val="C00000"/>
                </a:solidFill>
                <a:latin typeface="Century Gothic" panose="020B0502020202090204" pitchFamily="34" charset="0"/>
              </a:rPr>
              <a:t>clothing</a:t>
            </a:r>
            <a:endParaRPr lang="en-US" sz="2200" dirty="0">
              <a:solidFill>
                <a:srgbClr val="C00000"/>
              </a:solidFill>
              <a:latin typeface="Century Gothic" panose="020B0502020202090204" pitchFamily="34" charset="0"/>
            </a:endParaRPr>
          </a:p>
          <a:p>
            <a:endParaRPr lang="en-US" sz="2200" dirty="0"/>
          </a:p>
          <a:p>
            <a:endParaRPr lang="en-US" sz="2200" dirty="0"/>
          </a:p>
          <a:p>
            <a:r>
              <a:rPr lang="en-US" sz="2200" b="1" dirty="0">
                <a:solidFill>
                  <a:schemeClr val="tx1"/>
                </a:solidFill>
                <a:latin typeface="Century Gothic" panose="020B0502020202090204" pitchFamily="34" charset="0"/>
              </a:rPr>
              <a:t>3- Ihram shows that … </a:t>
            </a:r>
          </a:p>
          <a:p>
            <a:r>
              <a:rPr lang="en-US" sz="2200" dirty="0">
                <a:solidFill>
                  <a:srgbClr val="C00000"/>
                </a:solidFill>
                <a:latin typeface="Century Gothic" panose="020B0502020202090204" pitchFamily="34" charset="0"/>
              </a:rPr>
              <a:t>b. all Muslims are equal</a:t>
            </a:r>
          </a:p>
        </p:txBody>
      </p:sp>
    </p:spTree>
    <p:extLst>
      <p:ext uri="{BB962C8B-B14F-4D97-AF65-F5344CB8AC3E}">
        <p14:creationId xmlns:p14="http://schemas.microsoft.com/office/powerpoint/2010/main" val="315983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2</a:t>
            </a:r>
          </a:p>
        </p:txBody>
      </p:sp>
      <p:sp>
        <p:nvSpPr>
          <p:cNvPr id="5" name="Footer Placeholder 2">
            <a:extLst>
              <a:ext uri="{FF2B5EF4-FFF2-40B4-BE49-F238E27FC236}">
                <a16:creationId xmlns:a16="http://schemas.microsoft.com/office/drawing/2014/main" xmlns="" id="{8128055D-587B-41C6-9132-F8E0637F6696}"/>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4278512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39" y="251230"/>
            <a:ext cx="1673524" cy="1902740"/>
          </a:xfrm>
          <a:prstGeom prst="rect">
            <a:avLst/>
          </a:prstGeom>
        </p:spPr>
      </p:pic>
      <p:sp>
        <p:nvSpPr>
          <p:cNvPr id="7" name="Rectangle 6">
            <a:extLst>
              <a:ext uri="{FF2B5EF4-FFF2-40B4-BE49-F238E27FC236}">
                <a16:creationId xmlns:a16="http://schemas.microsoft.com/office/drawing/2014/main" xmlns="" id="{3392B682-3DFA-4078-9568-F138775FA34C}"/>
              </a:ext>
            </a:extLst>
          </p:cNvPr>
          <p:cNvSpPr/>
          <p:nvPr/>
        </p:nvSpPr>
        <p:spPr>
          <a:xfrm>
            <a:off x="651437" y="2862022"/>
            <a:ext cx="11076216" cy="1746632"/>
          </a:xfrm>
          <a:prstGeom prst="rect">
            <a:avLst/>
          </a:prstGeom>
        </p:spPr>
        <p:txBody>
          <a:bodyPr wrap="square">
            <a:spAutoFit/>
          </a:bodyPr>
          <a:lstStyle/>
          <a:p>
            <a:pPr algn="ctr">
              <a:lnSpc>
                <a:spcPts val="4320"/>
              </a:lnSpc>
            </a:pPr>
            <a:r>
              <a:rPr lang="en-US" sz="4000" b="1" dirty="0">
                <a:ln w="0"/>
                <a:latin typeface="Century Gothic" panose="020B0502020202020204" pitchFamily="34" charset="0"/>
              </a:rPr>
              <a:t>Read the </a:t>
            </a:r>
            <a:r>
              <a:rPr lang="en-US" sz="4000" b="1" dirty="0" smtClean="0">
                <a:ln w="0"/>
                <a:solidFill>
                  <a:srgbClr val="FF0000"/>
                </a:solidFill>
                <a:latin typeface="Century Gothic" panose="020B0502020202020204" pitchFamily="34" charset="0"/>
              </a:rPr>
              <a:t>“The Hajj</a:t>
            </a:r>
            <a:r>
              <a:rPr lang="en-US" sz="4000" b="1" dirty="0">
                <a:ln w="0"/>
                <a:solidFill>
                  <a:srgbClr val="FF0000"/>
                </a:solidFill>
                <a:latin typeface="Century Gothic" panose="020B0502020202020204" pitchFamily="34" charset="0"/>
              </a:rPr>
              <a:t>” </a:t>
            </a:r>
            <a:r>
              <a:rPr lang="en-US" sz="4000" b="1" dirty="0">
                <a:ln w="0"/>
                <a:latin typeface="Century Gothic" panose="020B0502020202020204" pitchFamily="34" charset="0"/>
              </a:rPr>
              <a:t>text carefully and complete </a:t>
            </a:r>
          </a:p>
          <a:p>
            <a:pPr algn="ctr">
              <a:lnSpc>
                <a:spcPts val="4320"/>
              </a:lnSpc>
            </a:pPr>
            <a:r>
              <a:rPr lang="en-US" sz="4000" b="1" dirty="0">
                <a:ln w="0"/>
                <a:latin typeface="Century Gothic" panose="020B0502020202020204" pitchFamily="34" charset="0"/>
              </a:rPr>
              <a:t>the activities on the following slides</a:t>
            </a:r>
          </a:p>
        </p:txBody>
      </p:sp>
      <p:sp>
        <p:nvSpPr>
          <p:cNvPr id="6" name="Footer Placeholder 2">
            <a:extLst>
              <a:ext uri="{FF2B5EF4-FFF2-40B4-BE49-F238E27FC236}">
                <a16:creationId xmlns:a16="http://schemas.microsoft.com/office/drawing/2014/main" xmlns="" id="{0695660C-FEE9-41F0-887B-80E1D3A2CCF7}"/>
              </a:ext>
            </a:extLst>
          </p:cNvPr>
          <p:cNvSpPr>
            <a:spLocks noGrp="1"/>
          </p:cNvSpPr>
          <p:nvPr>
            <p:ph type="ftr" sz="quarter" idx="11"/>
          </p:nvPr>
        </p:nvSpPr>
        <p:spPr bwMode="auto">
          <a:xfrm>
            <a:off x="289261" y="6126293"/>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Inter- 6a An amazing journey</a:t>
            </a:r>
          </a:p>
        </p:txBody>
      </p:sp>
    </p:spTree>
    <p:extLst>
      <p:ext uri="{BB962C8B-B14F-4D97-AF65-F5344CB8AC3E}">
        <p14:creationId xmlns:p14="http://schemas.microsoft.com/office/powerpoint/2010/main" val="3090623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5312</TotalTime>
  <Words>1331</Words>
  <Application>Microsoft Office PowerPoint</Application>
  <PresentationFormat>Widescreen</PresentationFormat>
  <Paragraphs>284</Paragraphs>
  <Slides>25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Centuray gothic</vt:lpstr>
      <vt:lpstr>Century Gothic</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534</cp:revision>
  <dcterms:created xsi:type="dcterms:W3CDTF">2020-03-04T10:26:47Z</dcterms:created>
  <dcterms:modified xsi:type="dcterms:W3CDTF">2021-02-18T08:26:57Z</dcterms:modified>
</cp:coreProperties>
</file>