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86" r:id="rId3"/>
    <p:sldId id="332" r:id="rId4"/>
    <p:sldId id="348" r:id="rId5"/>
    <p:sldId id="323" r:id="rId6"/>
    <p:sldId id="354" r:id="rId7"/>
    <p:sldId id="339" r:id="rId8"/>
    <p:sldId id="355" r:id="rId9"/>
    <p:sldId id="356" r:id="rId10"/>
    <p:sldId id="349" r:id="rId11"/>
    <p:sldId id="357" r:id="rId12"/>
    <p:sldId id="321" r:id="rId13"/>
    <p:sldId id="350" r:id="rId14"/>
    <p:sldId id="361" r:id="rId15"/>
    <p:sldId id="360" r:id="rId16"/>
    <p:sldId id="362" r:id="rId17"/>
    <p:sldId id="351" r:id="rId18"/>
    <p:sldId id="364" r:id="rId19"/>
    <p:sldId id="367" r:id="rId20"/>
    <p:sldId id="368" r:id="rId21"/>
    <p:sldId id="365" r:id="rId22"/>
    <p:sldId id="366" r:id="rId23"/>
    <p:sldId id="352" r:id="rId24"/>
    <p:sldId id="370" r:id="rId25"/>
    <p:sldId id="372" r:id="rId26"/>
    <p:sldId id="371" r:id="rId27"/>
    <p:sldId id="369" r:id="rId28"/>
    <p:sldId id="373" r:id="rId29"/>
    <p:sldId id="374" r:id="rId30"/>
    <p:sldId id="363" r:id="rId31"/>
    <p:sldId id="331" r:id="rId32"/>
    <p:sldId id="298" r:id="rId33"/>
    <p:sldId id="35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m Al-Jazzaf" initials="MA" lastIdx="1" clrIdx="0">
    <p:extLst>
      <p:ext uri="{19B8F6BF-5375-455C-9EA6-DF929625EA0E}">
        <p15:presenceInfo xmlns:p15="http://schemas.microsoft.com/office/powerpoint/2012/main" userId="Mariam Al-Jazza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CCCC"/>
    <a:srgbClr val="FF9999"/>
    <a:srgbClr val="FF99FF"/>
    <a:srgbClr val="4717CD"/>
    <a:srgbClr val="5F2C09"/>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461A2-103A-4B6F-B9C5-B9DB91047CBE}" type="datetimeFigureOut">
              <a:rPr lang="en-US" smtClean="0"/>
              <a:t>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76607-64D2-4ADD-826F-7B8DD8483340}" type="slidenum">
              <a:rPr lang="en-US" smtClean="0"/>
              <a:t>‹#›</a:t>
            </a:fld>
            <a:endParaRPr lang="en-US"/>
          </a:p>
        </p:txBody>
      </p:sp>
    </p:spTree>
    <p:extLst>
      <p:ext uri="{BB962C8B-B14F-4D97-AF65-F5344CB8AC3E}">
        <p14:creationId xmlns:p14="http://schemas.microsoft.com/office/powerpoint/2010/main" val="53669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4</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215707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10</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325361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13</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410406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17</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376461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20</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89120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23</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328909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27</a:t>
            </a:fld>
            <a:endParaRPr lang="ar-SA" altLang="ar-BH" smtClean="0">
              <a:latin typeface="Calibri" panose="020F0502020204030204" pitchFamily="34" charset="0"/>
            </a:endParaRPr>
          </a:p>
        </p:txBody>
      </p:sp>
    </p:spTree>
    <p:extLst>
      <p:ext uri="{BB962C8B-B14F-4D97-AF65-F5344CB8AC3E}">
        <p14:creationId xmlns:p14="http://schemas.microsoft.com/office/powerpoint/2010/main" val="281196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0F3103-295C-4848-A148-E4CC982F2B06}" type="datetime1">
              <a:rPr lang="en-US" smtClean="0"/>
              <a:t>2/10/2021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DE4C-C70D-46AC-A0A8-8187E5B894AC}" type="datetime1">
              <a:rPr lang="en-US" smtClean="0"/>
              <a:t>2/10/2021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72374-EC0B-44C4-9F76-0A9A856723CE}" type="datetime1">
              <a:rPr lang="en-US" smtClean="0"/>
              <a:t>2/10/2021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EC848-36F6-4382-B58A-317AB4CD23B1}" type="datetime1">
              <a:rPr lang="en-US" smtClean="0"/>
              <a:t>2/10/2021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33EDC8-A7C6-4DCD-B058-A4CE1B69EA19}" type="datetime1">
              <a:rPr lang="en-US" smtClean="0"/>
              <a:t>2/10/2021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DB3E25-D088-44C1-99B1-52D6A0B6CEB5}" type="datetime1">
              <a:rPr lang="en-US" smtClean="0"/>
              <a:t>2/10/2021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8FD7A-DAD2-4E0C-B505-5FA783D832BF}" type="datetime1">
              <a:rPr lang="en-US" smtClean="0"/>
              <a:t>2/10/2021</a:t>
            </a:fld>
            <a:endParaRPr lang="en-US"/>
          </a:p>
        </p:txBody>
      </p:sp>
      <p:sp>
        <p:nvSpPr>
          <p:cNvPr id="8" name="Footer Placeholder 7"/>
          <p:cNvSpPr>
            <a:spLocks noGrp="1"/>
          </p:cNvSpPr>
          <p:nvPr>
            <p:ph type="ftr" sz="quarter" idx="11"/>
          </p:nvPr>
        </p:nvSpPr>
        <p:spPr/>
        <p:txBody>
          <a:bodyPr/>
          <a:lstStyle/>
          <a:p>
            <a:r>
              <a:rPr lang="en-US"/>
              <a:t>Ministry of Education 2020</a:t>
            </a:r>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5DCDEF-0361-4F43-914C-1FC57953ACD4}" type="datetime1">
              <a:rPr lang="en-US" smtClean="0"/>
              <a:t>2/10/2021</a:t>
            </a:fld>
            <a:endParaRPr lang="en-US"/>
          </a:p>
        </p:txBody>
      </p:sp>
      <p:sp>
        <p:nvSpPr>
          <p:cNvPr id="4" name="Footer Placeholder 3"/>
          <p:cNvSpPr>
            <a:spLocks noGrp="1"/>
          </p:cNvSpPr>
          <p:nvPr>
            <p:ph type="ftr" sz="quarter" idx="11"/>
          </p:nvPr>
        </p:nvSpPr>
        <p:spPr/>
        <p:txBody>
          <a:bodyPr/>
          <a:lstStyle/>
          <a:p>
            <a:r>
              <a:rPr lang="en-US"/>
              <a:t>Ministry of Education 2020</a:t>
            </a:r>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5B011-FCFE-4FCD-85B1-20E7F9D29C8E}" type="datetime1">
              <a:rPr lang="en-US" smtClean="0"/>
              <a:t>2/10/2021</a:t>
            </a:fld>
            <a:endParaRPr lang="en-US"/>
          </a:p>
        </p:txBody>
      </p:sp>
      <p:sp>
        <p:nvSpPr>
          <p:cNvPr id="3" name="Footer Placeholder 2"/>
          <p:cNvSpPr>
            <a:spLocks noGrp="1"/>
          </p:cNvSpPr>
          <p:nvPr>
            <p:ph type="ftr" sz="quarter" idx="11"/>
          </p:nvPr>
        </p:nvSpPr>
        <p:spPr/>
        <p:txBody>
          <a:bodyPr/>
          <a:lstStyle/>
          <a:p>
            <a:r>
              <a:rPr lang="en-US"/>
              <a:t>Ministry of Education 2020</a:t>
            </a:r>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553E7-34C6-4576-AB77-7E7B7D8CE3CE}" type="datetime1">
              <a:rPr lang="en-US" smtClean="0"/>
              <a:t>2/10/2021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43397B-7611-4701-8AC1-138589819B9D}" type="datetime1">
              <a:rPr lang="en-US" smtClean="0"/>
              <a:t>2/10/2021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5E62B-435D-4941-96D5-1D1C8B16B660}" type="datetime1">
              <a:rPr lang="en-US" smtClean="0"/>
              <a:t>2/10/2021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Ministry of Education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gif"/><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grpSp>
        <p:nvGrpSpPr>
          <p:cNvPr id="5" name="Group 4"/>
          <p:cNvGrpSpPr/>
          <p:nvPr/>
        </p:nvGrpSpPr>
        <p:grpSpPr>
          <a:xfrm>
            <a:off x="3144090" y="2663286"/>
            <a:ext cx="5529079" cy="3011092"/>
            <a:chOff x="1785076" y="2636912"/>
            <a:chExt cx="5529079" cy="3011092"/>
          </a:xfrm>
        </p:grpSpPr>
        <p:sp>
          <p:nvSpPr>
            <p:cNvPr id="6" name="Rectangle 5"/>
            <p:cNvSpPr/>
            <p:nvPr/>
          </p:nvSpPr>
          <p:spPr>
            <a:xfrm>
              <a:off x="2254836" y="2636912"/>
              <a:ext cx="4790094" cy="690382"/>
            </a:xfrm>
            <a:prstGeom prst="rect">
              <a:avLst/>
            </a:prstGeom>
          </p:spPr>
          <p:txBody>
            <a:bodyPr wrap="none">
              <a:spAutoFit/>
            </a:bodyPr>
            <a:lstStyle/>
            <a:p>
              <a:pPr algn="ctr">
                <a:lnSpc>
                  <a:spcPts val="4320"/>
                </a:lnSpc>
              </a:pPr>
              <a:r>
                <a:rPr lang="en-US" sz="6600" b="1" dirty="0" smtClean="0">
                  <a:effectLst>
                    <a:outerShdw blurRad="38100" dist="38100" dir="2700000" algn="tl">
                      <a:srgbClr val="000000">
                        <a:alpha val="43137"/>
                      </a:srgbClr>
                    </a:outerShdw>
                  </a:effectLst>
                  <a:latin typeface="Century Gothic" panose="020B0502020202020204" pitchFamily="34" charset="0"/>
                </a:rPr>
                <a:t>Upstream 3</a:t>
              </a:r>
              <a:endParaRPr lang="en-US" sz="6000" b="1" dirty="0">
                <a:latin typeface="Century Gothic" panose="020B0502020202020204" pitchFamily="34" charset="0"/>
              </a:endParaRPr>
            </a:p>
          </p:txBody>
        </p:sp>
        <p:sp>
          <p:nvSpPr>
            <p:cNvPr id="7" name="Rectangle 6"/>
            <p:cNvSpPr/>
            <p:nvPr/>
          </p:nvSpPr>
          <p:spPr>
            <a:xfrm>
              <a:off x="1785076" y="3661852"/>
              <a:ext cx="5529079" cy="656846"/>
            </a:xfrm>
            <a:prstGeom prst="rect">
              <a:avLst/>
            </a:prstGeom>
          </p:spPr>
          <p:txBody>
            <a:bodyPr wrap="none">
              <a:spAutoFit/>
            </a:bodyPr>
            <a:lstStyle/>
            <a:p>
              <a:pPr algn="ctr">
                <a:lnSpc>
                  <a:spcPts val="4320"/>
                </a:lnSpc>
              </a:pPr>
              <a:r>
                <a:rPr lang="en-US" sz="5400" b="1" dirty="0" smtClean="0">
                  <a:effectLst>
                    <a:outerShdw blurRad="38100" dist="38100" dir="2700000" algn="tl">
                      <a:srgbClr val="000000">
                        <a:alpha val="43137"/>
                      </a:srgbClr>
                    </a:outerShdw>
                  </a:effectLst>
                  <a:latin typeface="Century Gothic" panose="020B0502020202020204" pitchFamily="34" charset="0"/>
                </a:rPr>
                <a:t>3</a:t>
              </a:r>
              <a:r>
                <a:rPr lang="en-US" sz="5400" b="1" baseline="30000" dirty="0" smtClean="0">
                  <a:effectLst>
                    <a:outerShdw blurRad="38100" dist="38100" dir="2700000" algn="tl">
                      <a:srgbClr val="000000">
                        <a:alpha val="43137"/>
                      </a:srgbClr>
                    </a:outerShdw>
                  </a:effectLst>
                  <a:latin typeface="Century Gothic" panose="020B0502020202020204" pitchFamily="34" charset="0"/>
                </a:rPr>
                <a:t>rd</a:t>
              </a:r>
              <a:r>
                <a:rPr lang="en-US" sz="5400" b="1" dirty="0" smtClean="0">
                  <a:effectLst>
                    <a:outerShdw blurRad="38100" dist="38100" dir="2700000" algn="tl">
                      <a:srgbClr val="000000">
                        <a:alpha val="43137"/>
                      </a:srgbClr>
                    </a:outerShdw>
                  </a:effectLst>
                  <a:latin typeface="Century Gothic" panose="020B0502020202020204" pitchFamily="34" charset="0"/>
                </a:rPr>
                <a:t> Intermediate</a:t>
              </a:r>
              <a:endParaRPr lang="en-US" sz="3600" b="1" dirty="0">
                <a:effectLst>
                  <a:outerShdw blurRad="38100" dist="38100" dir="2700000" algn="tl">
                    <a:srgbClr val="000000">
                      <a:alpha val="43137"/>
                    </a:srgbClr>
                  </a:outerShdw>
                </a:effectLst>
                <a:latin typeface="Century Gothic" panose="020B0502020202020204" pitchFamily="34" charset="0"/>
              </a:endParaRPr>
            </a:p>
          </p:txBody>
        </p:sp>
        <p:sp>
          <p:nvSpPr>
            <p:cNvPr id="8" name="Rectangle 7"/>
            <p:cNvSpPr/>
            <p:nvPr/>
          </p:nvSpPr>
          <p:spPr>
            <a:xfrm>
              <a:off x="2300442" y="4452805"/>
              <a:ext cx="4910319" cy="1195199"/>
            </a:xfrm>
            <a:prstGeom prst="rect">
              <a:avLst/>
            </a:prstGeom>
          </p:spPr>
          <p:txBody>
            <a:bodyPr wrap="none">
              <a:spAutoFit/>
            </a:bodyPr>
            <a:lstStyle/>
            <a:p>
              <a:pPr algn="ctr">
                <a:lnSpc>
                  <a:spcPts val="4320"/>
                </a:lnSpc>
              </a:pPr>
              <a:r>
                <a:rPr lang="en-US" sz="4800" b="1" dirty="0">
                  <a:latin typeface="Century Gothic" panose="020B0502020202020204" pitchFamily="34" charset="0"/>
                </a:rPr>
                <a:t>Unit </a:t>
              </a:r>
              <a:r>
                <a:rPr lang="en-US" sz="4800" b="1" dirty="0" smtClean="0">
                  <a:effectLst>
                    <a:outerShdw blurRad="38100" dist="38100" dir="2700000" algn="tl">
                      <a:srgbClr val="000000">
                        <a:alpha val="43137"/>
                      </a:srgbClr>
                    </a:outerShdw>
                  </a:effectLst>
                  <a:latin typeface="Century Gothic" panose="020B0502020202020204" pitchFamily="34" charset="0"/>
                </a:rPr>
                <a:t>5</a:t>
              </a:r>
            </a:p>
            <a:p>
              <a:pPr algn="ctr">
                <a:lnSpc>
                  <a:spcPts val="4320"/>
                </a:lnSpc>
              </a:pPr>
              <a:r>
                <a:rPr lang="en-US" sz="48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5c. Dos &amp;Don'ts </a:t>
              </a:r>
              <a:endParaRPr lang="en-US" sz="48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grpSp>
      <p:pic>
        <p:nvPicPr>
          <p:cNvPr id="9" name="Picture 8" descr="File:UK &lt;strong&gt;traffic&lt;/strong&gt; &lt;strong&gt;sign&lt;/strong&gt; 612.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078" y="3603637"/>
            <a:ext cx="2070741" cy="2070741"/>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4="http://schemas.microsoft.com/office/powerpoint/2010/main">
    <mc:Choice Requires="p14">
      <p:transition spd="slow" p14:dur="2000" advTm="1337"/>
    </mc:Choice>
    <mc:Fallback xmlns="">
      <p:transition spd="slow" advTm="1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a:t>
            </a:r>
            <a:r>
              <a:rPr lang="en-US" sz="9600" dirty="0" smtClean="0">
                <a:solidFill>
                  <a:schemeClr val="tx1"/>
                </a:solidFill>
                <a:latin typeface="Century Gothic" panose="020B0502020202020204" pitchFamily="34" charset="0"/>
              </a:rPr>
              <a:t>2</a:t>
            </a:r>
            <a:endParaRPr lang="en-US" sz="9600" dirty="0">
              <a:solidFill>
                <a:schemeClr val="tx1"/>
              </a:solidFill>
              <a:latin typeface="Century Gothic" panose="020B0502020202020204" pitchFamily="34" charset="0"/>
            </a:endParaRPr>
          </a:p>
        </p:txBody>
      </p:sp>
      <p:sp>
        <p:nvSpPr>
          <p:cNvPr id="4"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Tree>
    <p:extLst>
      <p:ext uri="{BB962C8B-B14F-4D97-AF65-F5344CB8AC3E}">
        <p14:creationId xmlns:p14="http://schemas.microsoft.com/office/powerpoint/2010/main" val="4278512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
        <p:nvSpPr>
          <p:cNvPr id="6" name="Text Placeholder 2"/>
          <p:cNvSpPr>
            <a:spLocks noGrp="1"/>
          </p:cNvSpPr>
          <p:nvPr>
            <p:ph type="body" idx="1"/>
          </p:nvPr>
        </p:nvSpPr>
        <p:spPr>
          <a:xfrm>
            <a:off x="833191" y="693799"/>
            <a:ext cx="11221983" cy="4288669"/>
          </a:xfrm>
        </p:spPr>
        <p:txBody>
          <a:bodyPr>
            <a:noAutofit/>
          </a:bodyPr>
          <a:lstStyle/>
          <a:p>
            <a:pPr algn="l" rtl="0">
              <a:lnSpc>
                <a:spcPct val="150000"/>
              </a:lnSpc>
            </a:pPr>
            <a:endParaRPr lang="en-US" sz="2200" dirty="0" smtClean="0">
              <a:solidFill>
                <a:schemeClr val="tx1"/>
              </a:solidFill>
              <a:latin typeface="Century Gothic" panose="020B0502020202020204" pitchFamily="34" charset="0"/>
            </a:endParaRPr>
          </a:p>
          <a:p>
            <a:pPr algn="l" rtl="0">
              <a:lnSpc>
                <a:spcPct val="150000"/>
              </a:lnSpc>
            </a:pPr>
            <a:r>
              <a:rPr lang="en-US" sz="2200" b="1" dirty="0" smtClean="0">
                <a:solidFill>
                  <a:schemeClr val="tx1"/>
                </a:solidFill>
                <a:latin typeface="Century Gothic" panose="020B0502020202020204" pitchFamily="34" charset="0"/>
              </a:rPr>
              <a:t>1- You </a:t>
            </a:r>
            <a:r>
              <a:rPr lang="en-US" sz="2200" b="1" dirty="0" smtClean="0">
                <a:solidFill>
                  <a:srgbClr val="FF0000"/>
                </a:solidFill>
                <a:latin typeface="Century Gothic" panose="020B0502020202020204" pitchFamily="34" charset="0"/>
              </a:rPr>
              <a:t>............... </a:t>
            </a:r>
            <a:r>
              <a:rPr lang="en-US" sz="2200" b="1" dirty="0">
                <a:solidFill>
                  <a:schemeClr val="tx1"/>
                </a:solidFill>
                <a:latin typeface="Century Gothic" panose="020B0502020202020204" pitchFamily="34" charset="0"/>
              </a:rPr>
              <a:t>d</a:t>
            </a:r>
            <a:r>
              <a:rPr lang="en-US" sz="2200" b="1" dirty="0" smtClean="0">
                <a:solidFill>
                  <a:schemeClr val="tx1"/>
                </a:solidFill>
                <a:latin typeface="Century Gothic" panose="020B0502020202020204" pitchFamily="34" charset="0"/>
              </a:rPr>
              <a:t>rive on the right-hand side in Bahrain.</a:t>
            </a:r>
          </a:p>
          <a:p>
            <a:pPr algn="l" rtl="0">
              <a:lnSpc>
                <a:spcPct val="150000"/>
              </a:lnSpc>
            </a:pPr>
            <a:r>
              <a:rPr lang="en-US" sz="2200" b="1" dirty="0">
                <a:solidFill>
                  <a:schemeClr val="tx1"/>
                </a:solidFill>
                <a:latin typeface="Century Gothic" panose="020B0502020202020204" pitchFamily="34" charset="0"/>
              </a:rPr>
              <a:t>2-My grandfather travels a </a:t>
            </a:r>
            <a:r>
              <a:rPr lang="en-US" sz="2200" b="1" dirty="0" smtClean="0">
                <a:solidFill>
                  <a:schemeClr val="tx1"/>
                </a:solidFill>
                <a:latin typeface="Century Gothic" panose="020B0502020202020204" pitchFamily="34" charset="0"/>
              </a:rPr>
              <a:t>lot. </a:t>
            </a:r>
            <a:r>
              <a:rPr lang="en-US" sz="2200" b="1" dirty="0">
                <a:solidFill>
                  <a:schemeClr val="tx1"/>
                </a:solidFill>
                <a:latin typeface="Century Gothic" panose="020B0502020202020204" pitchFamily="34" charset="0"/>
              </a:rPr>
              <a:t>He </a:t>
            </a:r>
            <a:r>
              <a:rPr lang="en-US" sz="2200" b="1" dirty="0" smtClean="0">
                <a:solidFill>
                  <a:srgbClr val="FF0000"/>
                </a:solidFill>
                <a:latin typeface="Century Gothic" panose="020B0502020202020204" pitchFamily="34" charset="0"/>
              </a:rPr>
              <a:t>…………….</a:t>
            </a:r>
            <a:r>
              <a:rPr lang="en-US" sz="2200" b="1" dirty="0" smtClean="0">
                <a:solidFill>
                  <a:schemeClr val="tx1"/>
                </a:solidFill>
                <a:latin typeface="Century Gothic" panose="020B0502020202020204" pitchFamily="34" charset="0"/>
              </a:rPr>
              <a:t> speak </a:t>
            </a:r>
            <a:r>
              <a:rPr lang="en-US" sz="2200" b="1" dirty="0">
                <a:solidFill>
                  <a:schemeClr val="tx1"/>
                </a:solidFill>
                <a:latin typeface="Century Gothic" panose="020B0502020202020204" pitchFamily="34" charset="0"/>
              </a:rPr>
              <a:t>three languages.</a:t>
            </a:r>
            <a:endParaRPr lang="en-US" sz="2200" b="1" dirty="0" smtClean="0">
              <a:solidFill>
                <a:schemeClr val="tx1"/>
              </a:solidFill>
              <a:latin typeface="Century Gothic" panose="020B0502020202020204" pitchFamily="34" charset="0"/>
            </a:endParaRPr>
          </a:p>
          <a:p>
            <a:pPr algn="l" rtl="0">
              <a:lnSpc>
                <a:spcPct val="150000"/>
              </a:lnSpc>
            </a:pPr>
            <a:r>
              <a:rPr lang="en-US" sz="2200" b="1" dirty="0">
                <a:solidFill>
                  <a:schemeClr val="tx1"/>
                </a:solidFill>
                <a:latin typeface="Century Gothic" panose="020B0502020202020204" pitchFamily="34" charset="0"/>
              </a:rPr>
              <a:t>3</a:t>
            </a:r>
            <a:r>
              <a:rPr lang="en-US" sz="2200" b="1" dirty="0" smtClean="0">
                <a:solidFill>
                  <a:schemeClr val="tx1"/>
                </a:solidFill>
                <a:latin typeface="Century Gothic" panose="020B0502020202020204" pitchFamily="34" charset="0"/>
              </a:rPr>
              <a:t>- I’m tired. I </a:t>
            </a:r>
            <a:r>
              <a:rPr lang="en-US" sz="2200" b="1" dirty="0" smtClean="0">
                <a:solidFill>
                  <a:srgbClr val="FF0000"/>
                </a:solidFill>
                <a:latin typeface="Century Gothic" panose="020B0502020202020204" pitchFamily="34" charset="0"/>
              </a:rPr>
              <a:t>............... </a:t>
            </a:r>
            <a:r>
              <a:rPr lang="en-US" sz="2200" b="1" dirty="0" smtClean="0">
                <a:solidFill>
                  <a:schemeClr val="tx1">
                    <a:lumMod val="95000"/>
                    <a:lumOff val="5000"/>
                  </a:schemeClr>
                </a:solidFill>
                <a:latin typeface="Century Gothic" panose="020B0502020202020204" pitchFamily="34" charset="0"/>
              </a:rPr>
              <a:t>stay up late</a:t>
            </a:r>
            <a:r>
              <a:rPr lang="en-US" sz="2200" b="1" dirty="0" smtClean="0">
                <a:solidFill>
                  <a:schemeClr val="tx1"/>
                </a:solidFill>
                <a:latin typeface="Century Gothic" panose="020B0502020202020204" pitchFamily="34" charset="0"/>
              </a:rPr>
              <a:t>.</a:t>
            </a:r>
          </a:p>
          <a:p>
            <a:pPr algn="l" rtl="0">
              <a:lnSpc>
                <a:spcPct val="150000"/>
              </a:lnSpc>
            </a:pPr>
            <a:r>
              <a:rPr lang="en-US" sz="2200" b="1" dirty="0" smtClean="0">
                <a:solidFill>
                  <a:schemeClr val="tx1"/>
                </a:solidFill>
                <a:latin typeface="Century Gothic" panose="020B0502020202020204" pitchFamily="34" charset="0"/>
              </a:rPr>
              <a:t>4- Children </a:t>
            </a:r>
            <a:r>
              <a:rPr lang="en-US" sz="2200" b="1" dirty="0" smtClean="0">
                <a:solidFill>
                  <a:srgbClr val="FF0000"/>
                </a:solidFill>
                <a:latin typeface="Century Gothic" panose="020B0502020202020204" pitchFamily="34" charset="0"/>
              </a:rPr>
              <a:t>...............  </a:t>
            </a:r>
            <a:r>
              <a:rPr lang="en-US" sz="2200" b="1" dirty="0" smtClean="0">
                <a:solidFill>
                  <a:schemeClr val="tx1"/>
                </a:solidFill>
                <a:latin typeface="Century Gothic" panose="020B0502020202020204" pitchFamily="34" charset="0"/>
              </a:rPr>
              <a:t>go to school until the age of 18.</a:t>
            </a:r>
          </a:p>
          <a:p>
            <a:pPr algn="l" rtl="0">
              <a:lnSpc>
                <a:spcPct val="150000"/>
              </a:lnSpc>
            </a:pPr>
            <a:r>
              <a:rPr lang="en-US" sz="2200" b="1" dirty="0" smtClean="0">
                <a:solidFill>
                  <a:schemeClr val="tx1"/>
                </a:solidFill>
                <a:latin typeface="Century Gothic" panose="020B0502020202020204" pitchFamily="34" charset="0"/>
              </a:rPr>
              <a:t>5-I </a:t>
            </a:r>
            <a:r>
              <a:rPr lang="en-US" sz="2200" b="1" dirty="0" smtClean="0">
                <a:solidFill>
                  <a:srgbClr val="FF0000"/>
                </a:solidFill>
                <a:latin typeface="Century Gothic" panose="020B0502020202020204" pitchFamily="34" charset="0"/>
              </a:rPr>
              <a:t>............... </a:t>
            </a:r>
            <a:r>
              <a:rPr lang="en-US" sz="2200" b="1" dirty="0" smtClean="0">
                <a:solidFill>
                  <a:schemeClr val="tx1"/>
                </a:solidFill>
                <a:latin typeface="Century Gothic" panose="020B0502020202020204" pitchFamily="34" charset="0"/>
              </a:rPr>
              <a:t> ride a bike when I was six.</a:t>
            </a:r>
          </a:p>
          <a:p>
            <a:pPr algn="l" rtl="0">
              <a:lnSpc>
                <a:spcPct val="150000"/>
              </a:lnSpc>
            </a:pPr>
            <a:r>
              <a:rPr lang="en-US" sz="2200" b="1" dirty="0" smtClean="0">
                <a:solidFill>
                  <a:schemeClr val="tx1"/>
                </a:solidFill>
                <a:latin typeface="Century Gothic" panose="020B0502020202020204" pitchFamily="34" charset="0"/>
              </a:rPr>
              <a:t>6- You </a:t>
            </a:r>
            <a:r>
              <a:rPr lang="en-US" sz="2200" b="1" dirty="0" smtClean="0">
                <a:solidFill>
                  <a:srgbClr val="FF0000"/>
                </a:solidFill>
                <a:latin typeface="Century Gothic" panose="020B0502020202020204" pitchFamily="34" charset="0"/>
              </a:rPr>
              <a:t>……………  </a:t>
            </a:r>
            <a:r>
              <a:rPr lang="en-US" sz="2200" b="1" dirty="0" smtClean="0">
                <a:solidFill>
                  <a:schemeClr val="tx1"/>
                </a:solidFill>
                <a:latin typeface="Century Gothic" panose="020B0502020202020204" pitchFamily="34" charset="0"/>
              </a:rPr>
              <a:t>leave until you are done.</a:t>
            </a:r>
          </a:p>
          <a:p>
            <a:pPr algn="l" rtl="0">
              <a:lnSpc>
                <a:spcPct val="150000"/>
              </a:lnSpc>
            </a:pPr>
            <a:r>
              <a:rPr lang="en-US" sz="2200" b="1" dirty="0">
                <a:solidFill>
                  <a:schemeClr val="tx1"/>
                </a:solidFill>
                <a:latin typeface="Century Gothic" panose="020B0502020202020204" pitchFamily="34" charset="0"/>
              </a:rPr>
              <a:t>7- </a:t>
            </a:r>
            <a:r>
              <a:rPr lang="en-US" sz="2200" b="1" dirty="0" smtClean="0">
                <a:solidFill>
                  <a:schemeClr val="tx1"/>
                </a:solidFill>
                <a:latin typeface="Century Gothic" panose="020B0502020202020204" pitchFamily="34" charset="0"/>
              </a:rPr>
              <a:t>You </a:t>
            </a:r>
            <a:r>
              <a:rPr lang="en-US" sz="2200" b="1" dirty="0" smtClean="0">
                <a:solidFill>
                  <a:srgbClr val="FF0000"/>
                </a:solidFill>
                <a:latin typeface="Century Gothic" panose="020B0502020202020204" pitchFamily="34" charset="0"/>
              </a:rPr>
              <a:t>............... </a:t>
            </a:r>
            <a:r>
              <a:rPr lang="en-US" sz="2200" b="1" dirty="0" smtClean="0">
                <a:solidFill>
                  <a:schemeClr val="tx1"/>
                </a:solidFill>
                <a:latin typeface="Century Gothic" panose="020B0502020202020204" pitchFamily="34" charset="0"/>
              </a:rPr>
              <a:t>to </a:t>
            </a:r>
            <a:r>
              <a:rPr lang="en-US" sz="2200" b="1" dirty="0">
                <a:solidFill>
                  <a:schemeClr val="tx1"/>
                </a:solidFill>
                <a:latin typeface="Century Gothic" panose="020B0502020202020204" pitchFamily="34" charset="0"/>
              </a:rPr>
              <a:t>leave a tip in restaurants</a:t>
            </a:r>
            <a:r>
              <a:rPr lang="en-US" sz="2200" b="1" dirty="0" smtClean="0">
                <a:solidFill>
                  <a:schemeClr val="tx1"/>
                </a:solidFill>
                <a:latin typeface="Century Gothic" panose="020B0502020202020204" pitchFamily="34" charset="0"/>
              </a:rPr>
              <a:t>.</a:t>
            </a:r>
          </a:p>
          <a:p>
            <a:pPr algn="l" rtl="0">
              <a:lnSpc>
                <a:spcPct val="150000"/>
              </a:lnSpc>
            </a:pPr>
            <a:r>
              <a:rPr lang="en-US" sz="2200" b="1" dirty="0" smtClean="0">
                <a:solidFill>
                  <a:schemeClr val="tx1"/>
                </a:solidFill>
                <a:latin typeface="Century Gothic" panose="020B0502020202020204" pitchFamily="34" charset="0"/>
              </a:rPr>
              <a:t>8-  Alia was too sick last week. </a:t>
            </a:r>
            <a:r>
              <a:rPr lang="en-US" sz="2200" b="1" dirty="0">
                <a:solidFill>
                  <a:schemeClr val="tx1"/>
                </a:solidFill>
                <a:latin typeface="Century Gothic" panose="020B0502020202020204" pitchFamily="34" charset="0"/>
              </a:rPr>
              <a:t>She </a:t>
            </a:r>
            <a:r>
              <a:rPr lang="en-US" sz="2200" b="1" dirty="0" smtClean="0">
                <a:solidFill>
                  <a:srgbClr val="FF0000"/>
                </a:solidFill>
                <a:latin typeface="Century Gothic" panose="020B0502020202020204" pitchFamily="34" charset="0"/>
              </a:rPr>
              <a:t>...............</a:t>
            </a:r>
            <a:r>
              <a:rPr lang="en-US" sz="2200" b="1" dirty="0" smtClean="0">
                <a:solidFill>
                  <a:schemeClr val="tx1"/>
                </a:solidFill>
                <a:latin typeface="Century Gothic" panose="020B0502020202020204" pitchFamily="34" charset="0"/>
              </a:rPr>
              <a:t> do the required work. </a:t>
            </a:r>
          </a:p>
          <a:p>
            <a:pPr algn="l" rtl="0">
              <a:lnSpc>
                <a:spcPct val="150000"/>
              </a:lnSpc>
            </a:pPr>
            <a:endParaRPr lang="en-US" sz="2200" dirty="0">
              <a:solidFill>
                <a:schemeClr val="tx1"/>
              </a:solidFill>
              <a:latin typeface="Century Gothic" panose="020B0502020202020204" pitchFamily="34" charset="0"/>
            </a:endParaRPr>
          </a:p>
        </p:txBody>
      </p:sp>
      <p:sp>
        <p:nvSpPr>
          <p:cNvPr id="8" name="Rectangle 7"/>
          <p:cNvSpPr/>
          <p:nvPr/>
        </p:nvSpPr>
        <p:spPr>
          <a:xfrm>
            <a:off x="1085100" y="381204"/>
            <a:ext cx="9716081" cy="6251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rgbClr val="C00000"/>
                </a:solidFill>
                <a:latin typeface="Century Gothic" panose="020B0502020202020204" pitchFamily="34" charset="0"/>
              </a:rPr>
              <a:t>Complete the sentences </a:t>
            </a:r>
            <a:r>
              <a:rPr lang="en-US" sz="2800" b="1" dirty="0">
                <a:solidFill>
                  <a:srgbClr val="C00000"/>
                </a:solidFill>
                <a:latin typeface="Century Gothic" panose="020B0502020202020204" pitchFamily="34" charset="0"/>
              </a:rPr>
              <a:t>using the appropriate </a:t>
            </a:r>
            <a:r>
              <a:rPr lang="en-US" sz="2800" b="1" dirty="0" smtClean="0">
                <a:solidFill>
                  <a:srgbClr val="C00000"/>
                </a:solidFill>
                <a:latin typeface="Century Gothic" panose="020B0502020202020204" pitchFamily="34" charset="0"/>
              </a:rPr>
              <a:t>modal</a:t>
            </a:r>
            <a:endParaRPr lang="en-US" sz="28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2391349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
        <p:nvSpPr>
          <p:cNvPr id="6" name="Text Placeholder 2"/>
          <p:cNvSpPr>
            <a:spLocks noGrp="1"/>
          </p:cNvSpPr>
          <p:nvPr>
            <p:ph type="body" idx="1"/>
          </p:nvPr>
        </p:nvSpPr>
        <p:spPr>
          <a:xfrm>
            <a:off x="289262" y="1156114"/>
            <a:ext cx="11741630" cy="4772871"/>
          </a:xfrm>
        </p:spPr>
        <p:txBody>
          <a:bodyPr>
            <a:normAutofit/>
          </a:bodyPr>
          <a:lstStyle/>
          <a:p>
            <a:pPr algn="l" rtl="0"/>
            <a:endParaRPr lang="en-US" dirty="0" smtClean="0">
              <a:solidFill>
                <a:schemeClr val="tx1"/>
              </a:solidFill>
              <a:latin typeface="Century Gothic" panose="020B0502020202020204" pitchFamily="34" charset="0"/>
            </a:endParaRPr>
          </a:p>
          <a:p>
            <a:pPr algn="l" rtl="0"/>
            <a:r>
              <a:rPr lang="en-US" dirty="0" smtClean="0">
                <a:solidFill>
                  <a:schemeClr val="tx1"/>
                </a:solidFill>
                <a:latin typeface="Century Gothic" panose="020B0502020202020204" pitchFamily="34" charset="0"/>
              </a:rPr>
              <a:t>1- You </a:t>
            </a:r>
            <a:r>
              <a:rPr lang="en-US" dirty="0" smtClean="0">
                <a:solidFill>
                  <a:srgbClr val="FF0000"/>
                </a:solidFill>
                <a:latin typeface="Century Gothic" panose="020B0502020202020204" pitchFamily="34" charset="0"/>
              </a:rPr>
              <a:t>must </a:t>
            </a:r>
            <a:r>
              <a:rPr lang="en-US" dirty="0">
                <a:solidFill>
                  <a:schemeClr val="tx1"/>
                </a:solidFill>
                <a:latin typeface="Century Gothic" panose="020B0502020202020204" pitchFamily="34" charset="0"/>
              </a:rPr>
              <a:t>d</a:t>
            </a:r>
            <a:r>
              <a:rPr lang="en-US" dirty="0" smtClean="0">
                <a:solidFill>
                  <a:schemeClr val="tx1"/>
                </a:solidFill>
                <a:latin typeface="Century Gothic" panose="020B0502020202020204" pitchFamily="34" charset="0"/>
              </a:rPr>
              <a:t>rive on the right-hand side in Bahrain.</a:t>
            </a:r>
          </a:p>
          <a:p>
            <a:pPr algn="l" rtl="0"/>
            <a:r>
              <a:rPr lang="en-US" dirty="0">
                <a:solidFill>
                  <a:schemeClr val="tx1"/>
                </a:solidFill>
                <a:latin typeface="Century Gothic" panose="020B0502020202020204" pitchFamily="34" charset="0"/>
              </a:rPr>
              <a:t>2-My grandfather travels a </a:t>
            </a:r>
            <a:r>
              <a:rPr lang="en-US" dirty="0" smtClean="0">
                <a:solidFill>
                  <a:schemeClr val="tx1"/>
                </a:solidFill>
                <a:latin typeface="Century Gothic" panose="020B0502020202020204" pitchFamily="34" charset="0"/>
              </a:rPr>
              <a:t>lot. </a:t>
            </a:r>
            <a:r>
              <a:rPr lang="en-US" dirty="0">
                <a:solidFill>
                  <a:schemeClr val="tx1"/>
                </a:solidFill>
                <a:latin typeface="Century Gothic" panose="020B0502020202020204" pitchFamily="34" charset="0"/>
              </a:rPr>
              <a:t>He </a:t>
            </a:r>
            <a:r>
              <a:rPr lang="en-US" dirty="0" smtClean="0">
                <a:solidFill>
                  <a:srgbClr val="FF0000"/>
                </a:solidFill>
                <a:latin typeface="Century Gothic" panose="020B0502020202020204" pitchFamily="34" charset="0"/>
              </a:rPr>
              <a:t>can</a:t>
            </a:r>
            <a:r>
              <a:rPr lang="en-US" dirty="0" smtClean="0">
                <a:solidFill>
                  <a:schemeClr val="tx1"/>
                </a:solidFill>
                <a:latin typeface="Century Gothic" panose="020B0502020202020204" pitchFamily="34" charset="0"/>
              </a:rPr>
              <a:t> </a:t>
            </a:r>
            <a:r>
              <a:rPr lang="en-US" dirty="0">
                <a:solidFill>
                  <a:schemeClr val="tx1"/>
                </a:solidFill>
                <a:latin typeface="Century Gothic" panose="020B0502020202020204" pitchFamily="34" charset="0"/>
              </a:rPr>
              <a:t>speak three languages.</a:t>
            </a:r>
            <a:endParaRPr lang="en-US" dirty="0" smtClean="0">
              <a:solidFill>
                <a:schemeClr val="tx1"/>
              </a:solidFill>
              <a:latin typeface="Century Gothic" panose="020B0502020202020204" pitchFamily="34" charset="0"/>
            </a:endParaRPr>
          </a:p>
          <a:p>
            <a:pPr algn="l" rtl="0"/>
            <a:r>
              <a:rPr lang="en-US" dirty="0">
                <a:solidFill>
                  <a:schemeClr val="tx1"/>
                </a:solidFill>
                <a:latin typeface="Century Gothic" panose="020B0502020202020204" pitchFamily="34" charset="0"/>
              </a:rPr>
              <a:t>3</a:t>
            </a:r>
            <a:r>
              <a:rPr lang="en-US" dirty="0" smtClean="0">
                <a:solidFill>
                  <a:schemeClr val="tx1"/>
                </a:solidFill>
                <a:latin typeface="Century Gothic" panose="020B0502020202020204" pitchFamily="34" charset="0"/>
              </a:rPr>
              <a:t>- I’m tired. I </a:t>
            </a:r>
            <a:r>
              <a:rPr lang="en-US" dirty="0" smtClean="0">
                <a:solidFill>
                  <a:srgbClr val="FF0000"/>
                </a:solidFill>
                <a:latin typeface="Century Gothic" panose="020B0502020202020204" pitchFamily="34" charset="0"/>
              </a:rPr>
              <a:t>mustn’t </a:t>
            </a:r>
            <a:r>
              <a:rPr lang="en-US" dirty="0" smtClean="0">
                <a:solidFill>
                  <a:schemeClr val="tx1">
                    <a:lumMod val="95000"/>
                    <a:lumOff val="5000"/>
                  </a:schemeClr>
                </a:solidFill>
                <a:latin typeface="Century Gothic" panose="020B0502020202020204" pitchFamily="34" charset="0"/>
              </a:rPr>
              <a:t>stay up late</a:t>
            </a:r>
            <a:r>
              <a:rPr lang="en-US" dirty="0" smtClean="0">
                <a:solidFill>
                  <a:schemeClr val="tx1"/>
                </a:solidFill>
                <a:latin typeface="Century Gothic" panose="020B0502020202020204" pitchFamily="34" charset="0"/>
              </a:rPr>
              <a:t>.</a:t>
            </a:r>
          </a:p>
          <a:p>
            <a:pPr algn="l" rtl="0"/>
            <a:r>
              <a:rPr lang="en-US" dirty="0" smtClean="0">
                <a:solidFill>
                  <a:schemeClr val="tx1"/>
                </a:solidFill>
                <a:latin typeface="Century Gothic" panose="020B0502020202020204" pitchFamily="34" charset="0"/>
              </a:rPr>
              <a:t>4- children </a:t>
            </a:r>
            <a:r>
              <a:rPr lang="en-US" dirty="0" smtClean="0">
                <a:solidFill>
                  <a:srgbClr val="FF0000"/>
                </a:solidFill>
                <a:latin typeface="Century Gothic" panose="020B0502020202020204" pitchFamily="34" charset="0"/>
              </a:rPr>
              <a:t>have to </a:t>
            </a:r>
            <a:r>
              <a:rPr lang="en-US" dirty="0" smtClean="0">
                <a:solidFill>
                  <a:schemeClr val="tx1"/>
                </a:solidFill>
                <a:latin typeface="Century Gothic" panose="020B0502020202020204" pitchFamily="34" charset="0"/>
              </a:rPr>
              <a:t>go to school until the age of 18.</a:t>
            </a:r>
          </a:p>
          <a:p>
            <a:pPr algn="l" rtl="0"/>
            <a:r>
              <a:rPr lang="en-US" dirty="0" smtClean="0">
                <a:solidFill>
                  <a:schemeClr val="tx1"/>
                </a:solidFill>
                <a:latin typeface="Century Gothic" panose="020B0502020202020204" pitchFamily="34" charset="0"/>
              </a:rPr>
              <a:t>5-I </a:t>
            </a:r>
            <a:r>
              <a:rPr lang="en-US" dirty="0" smtClean="0">
                <a:solidFill>
                  <a:srgbClr val="FF0000"/>
                </a:solidFill>
                <a:latin typeface="Century Gothic" panose="020B0502020202020204" pitchFamily="34" charset="0"/>
              </a:rPr>
              <a:t>could</a:t>
            </a:r>
            <a:r>
              <a:rPr lang="en-US" dirty="0" smtClean="0">
                <a:solidFill>
                  <a:schemeClr val="tx1"/>
                </a:solidFill>
                <a:latin typeface="Century Gothic" panose="020B0502020202020204" pitchFamily="34" charset="0"/>
              </a:rPr>
              <a:t> ride a bike when I was six.</a:t>
            </a:r>
          </a:p>
          <a:p>
            <a:pPr algn="l" rtl="0"/>
            <a:r>
              <a:rPr lang="en-US" dirty="0" smtClean="0">
                <a:solidFill>
                  <a:schemeClr val="tx1"/>
                </a:solidFill>
                <a:latin typeface="Century Gothic" panose="020B0502020202020204" pitchFamily="34" charset="0"/>
              </a:rPr>
              <a:t>6- You </a:t>
            </a:r>
            <a:r>
              <a:rPr lang="en-US" dirty="0" smtClean="0">
                <a:solidFill>
                  <a:srgbClr val="FF0000"/>
                </a:solidFill>
                <a:latin typeface="Century Gothic" panose="020B0502020202020204" pitchFamily="34" charset="0"/>
              </a:rPr>
              <a:t>can't</a:t>
            </a:r>
            <a:r>
              <a:rPr lang="en-US" dirty="0" smtClean="0">
                <a:solidFill>
                  <a:schemeClr val="tx1"/>
                </a:solidFill>
                <a:latin typeface="Century Gothic" panose="020B0502020202020204" pitchFamily="34" charset="0"/>
              </a:rPr>
              <a:t> leave until you are done.</a:t>
            </a:r>
          </a:p>
          <a:p>
            <a:pPr algn="l" rtl="0"/>
            <a:r>
              <a:rPr lang="en-US" dirty="0">
                <a:solidFill>
                  <a:schemeClr val="tx1"/>
                </a:solidFill>
                <a:latin typeface="Century Gothic" panose="020B0502020202020204" pitchFamily="34" charset="0"/>
              </a:rPr>
              <a:t>7- </a:t>
            </a:r>
            <a:r>
              <a:rPr lang="en-US" dirty="0" smtClean="0">
                <a:solidFill>
                  <a:schemeClr val="tx1"/>
                </a:solidFill>
                <a:latin typeface="Century Gothic" panose="020B0502020202020204" pitchFamily="34" charset="0"/>
              </a:rPr>
              <a:t>You </a:t>
            </a:r>
            <a:r>
              <a:rPr lang="en-US" dirty="0">
                <a:solidFill>
                  <a:srgbClr val="FF0000"/>
                </a:solidFill>
                <a:latin typeface="Century Gothic" panose="020B0502020202020204" pitchFamily="34" charset="0"/>
              </a:rPr>
              <a:t>don’t have </a:t>
            </a:r>
            <a:r>
              <a:rPr lang="en-US" dirty="0">
                <a:solidFill>
                  <a:schemeClr val="tx1"/>
                </a:solidFill>
                <a:latin typeface="Century Gothic" panose="020B0502020202020204" pitchFamily="34" charset="0"/>
              </a:rPr>
              <a:t>to leave a tip in restaurants</a:t>
            </a:r>
            <a:r>
              <a:rPr lang="en-US" dirty="0" smtClean="0">
                <a:solidFill>
                  <a:schemeClr val="tx1"/>
                </a:solidFill>
                <a:latin typeface="Century Gothic" panose="020B0502020202020204" pitchFamily="34" charset="0"/>
              </a:rPr>
              <a:t>.</a:t>
            </a:r>
          </a:p>
          <a:p>
            <a:pPr algn="l" rtl="0"/>
            <a:r>
              <a:rPr lang="en-US" dirty="0" smtClean="0">
                <a:solidFill>
                  <a:schemeClr val="tx1"/>
                </a:solidFill>
                <a:latin typeface="Century Gothic" panose="020B0502020202020204" pitchFamily="34" charset="0"/>
              </a:rPr>
              <a:t>8- </a:t>
            </a:r>
            <a:r>
              <a:rPr lang="en-US" dirty="0" smtClean="0">
                <a:solidFill>
                  <a:schemeClr val="tx1"/>
                </a:solidFill>
                <a:latin typeface="Century Gothic" panose="020B0502020202020204" pitchFamily="34" charset="0"/>
              </a:rPr>
              <a:t>Alia </a:t>
            </a:r>
            <a:r>
              <a:rPr lang="en-US" dirty="0" smtClean="0">
                <a:solidFill>
                  <a:schemeClr val="tx1"/>
                </a:solidFill>
                <a:latin typeface="Century Gothic" panose="020B0502020202020204" pitchFamily="34" charset="0"/>
              </a:rPr>
              <a:t>was too sick last week. </a:t>
            </a:r>
            <a:r>
              <a:rPr lang="en-US" dirty="0">
                <a:solidFill>
                  <a:schemeClr val="tx1"/>
                </a:solidFill>
                <a:latin typeface="Century Gothic" panose="020B0502020202020204" pitchFamily="34" charset="0"/>
              </a:rPr>
              <a:t>She (</a:t>
            </a:r>
            <a:r>
              <a:rPr lang="en-US" dirty="0">
                <a:solidFill>
                  <a:srgbClr val="FF0000"/>
                </a:solidFill>
                <a:latin typeface="Century Gothic" panose="020B0502020202020204" pitchFamily="34" charset="0"/>
              </a:rPr>
              <a:t> couldn’t) </a:t>
            </a:r>
            <a:r>
              <a:rPr lang="en-US" dirty="0" smtClean="0">
                <a:solidFill>
                  <a:srgbClr val="FF0000"/>
                </a:solidFill>
                <a:latin typeface="Century Gothic" panose="020B0502020202020204" pitchFamily="34" charset="0"/>
              </a:rPr>
              <a:t>wasn’t able to </a:t>
            </a:r>
            <a:r>
              <a:rPr lang="en-US" dirty="0" smtClean="0">
                <a:solidFill>
                  <a:schemeClr val="tx1"/>
                </a:solidFill>
                <a:latin typeface="Century Gothic" panose="020B0502020202020204" pitchFamily="34" charset="0"/>
              </a:rPr>
              <a:t>do the required work. </a:t>
            </a:r>
          </a:p>
          <a:p>
            <a:pPr algn="l" rtl="0"/>
            <a:endParaRPr lang="en-US" dirty="0">
              <a:solidFill>
                <a:schemeClr val="tx1"/>
              </a:solidFill>
              <a:latin typeface="Century Gothic" panose="020B0502020202020204" pitchFamily="34" charset="0"/>
            </a:endParaRPr>
          </a:p>
        </p:txBody>
      </p:sp>
      <p:sp>
        <p:nvSpPr>
          <p:cNvPr id="8" name="Rectangle 7"/>
          <p:cNvSpPr/>
          <p:nvPr/>
        </p:nvSpPr>
        <p:spPr>
          <a:xfrm>
            <a:off x="3266128" y="468849"/>
            <a:ext cx="5694219" cy="6251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rgbClr val="FF0000"/>
                </a:solidFill>
                <a:latin typeface="Century Gothic" panose="020B0502020202020204" pitchFamily="34" charset="0"/>
              </a:rPr>
              <a:t>Suggested answer </a:t>
            </a:r>
            <a:r>
              <a:rPr lang="en-US" sz="2800" b="1" dirty="0">
                <a:solidFill>
                  <a:srgbClr val="FF0000"/>
                </a:solidFill>
                <a:latin typeface="Century Gothic" panose="020B0502020202020204" pitchFamily="34" charset="0"/>
              </a:rPr>
              <a:t>k</a:t>
            </a:r>
            <a:r>
              <a:rPr lang="en-US" sz="2800" b="1" dirty="0" smtClean="0">
                <a:solidFill>
                  <a:srgbClr val="FF0000"/>
                </a:solidFill>
                <a:latin typeface="Century Gothic" panose="020B0502020202020204" pitchFamily="34" charset="0"/>
              </a:rPr>
              <a:t>ey</a:t>
            </a:r>
          </a:p>
        </p:txBody>
      </p:sp>
    </p:spTree>
    <p:extLst>
      <p:ext uri="{BB962C8B-B14F-4D97-AF65-F5344CB8AC3E}">
        <p14:creationId xmlns:p14="http://schemas.microsoft.com/office/powerpoint/2010/main" val="3090623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3</a:t>
            </a:r>
          </a:p>
        </p:txBody>
      </p:sp>
      <p:sp>
        <p:nvSpPr>
          <p:cNvPr id="4"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Tree>
    <p:extLst>
      <p:ext uri="{BB962C8B-B14F-4D97-AF65-F5344CB8AC3E}">
        <p14:creationId xmlns:p14="http://schemas.microsoft.com/office/powerpoint/2010/main" val="1278813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35559" y="453213"/>
            <a:ext cx="9825756" cy="492443"/>
          </a:xfrm>
          <a:prstGeom prst="rect">
            <a:avLst/>
          </a:prstGeom>
        </p:spPr>
        <p:txBody>
          <a:bodyPr wrap="square">
            <a:spAutoFit/>
          </a:bodyPr>
          <a:lstStyle/>
          <a:p>
            <a:r>
              <a:rPr lang="en-US" sz="2600" b="1" dirty="0" smtClean="0">
                <a:solidFill>
                  <a:srgbClr val="FF0000"/>
                </a:solidFill>
                <a:latin typeface="Century Gothic" panose="020B0502020202020204" pitchFamily="34" charset="0"/>
              </a:rPr>
              <a:t>Read the given signs and choose the best answer(a, b, c)  </a:t>
            </a:r>
            <a:endParaRPr lang="en-US" sz="26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51" y="0"/>
            <a:ext cx="1279061" cy="1454249"/>
          </a:xfrm>
          <a:prstGeom prst="rect">
            <a:avLst/>
          </a:prstGeom>
        </p:spPr>
      </p:pic>
      <p:sp>
        <p:nvSpPr>
          <p:cNvPr id="6" name="Footer Placeholder 2">
            <a:extLst/>
          </p:cNvPr>
          <p:cNvSpPr>
            <a:spLocks noGrp="1"/>
          </p:cNvSpPr>
          <p:nvPr>
            <p:ph type="ftr" sz="quarter" idx="11"/>
          </p:nvPr>
        </p:nvSpPr>
        <p:spPr bwMode="auto">
          <a:xfrm>
            <a:off x="289261" y="6361427"/>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pic>
        <p:nvPicPr>
          <p:cNvPr id="2" name="Picture 1" descr="Famous Footwear BOGO &lt;strong&gt;1&lt;/strong&gt;/&lt;strong&gt;2&lt;/strong&gt; Sale + $10 off $50 / 20% Of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566" y="1110342"/>
            <a:ext cx="3230471" cy="1515291"/>
          </a:xfrm>
          <a:prstGeom prst="rect">
            <a:avLst/>
          </a:prstGeom>
        </p:spPr>
      </p:pic>
      <p:sp>
        <p:nvSpPr>
          <p:cNvPr id="9" name="TextBox 8"/>
          <p:cNvSpPr txBox="1"/>
          <p:nvPr/>
        </p:nvSpPr>
        <p:spPr>
          <a:xfrm>
            <a:off x="717250" y="2295673"/>
            <a:ext cx="10020418" cy="3901068"/>
          </a:xfrm>
          <a:prstGeom prst="rect">
            <a:avLst/>
          </a:prstGeom>
          <a:noFill/>
        </p:spPr>
        <p:txBody>
          <a:bodyPr wrap="square" rtlCol="0">
            <a:spAutoFit/>
          </a:bodyPr>
          <a:lstStyle/>
          <a:p>
            <a:pPr>
              <a:lnSpc>
                <a:spcPts val="3300"/>
              </a:lnSpc>
            </a:pPr>
            <a:r>
              <a:rPr lang="en-US" sz="2000" b="1" dirty="0" smtClean="0">
                <a:ln w="0"/>
                <a:latin typeface="Century Gothic" panose="020B0502020202020204" pitchFamily="34" charset="0"/>
              </a:rPr>
              <a:t> </a:t>
            </a:r>
            <a:r>
              <a:rPr lang="en-US" sz="2400" b="1" dirty="0" smtClean="0">
                <a:ln w="0"/>
                <a:latin typeface="Century Gothic" panose="020B0502020202020204" pitchFamily="34" charset="0"/>
              </a:rPr>
              <a:t>The offer At the footwear section says ….. </a:t>
            </a:r>
          </a:p>
          <a:p>
            <a:pPr marL="514350" indent="-514350">
              <a:lnSpc>
                <a:spcPts val="3300"/>
              </a:lnSpc>
              <a:buAutoNum type="alphaLcPeriod"/>
            </a:pPr>
            <a:r>
              <a:rPr lang="en-US" sz="2400" dirty="0" smtClean="0">
                <a:ln w="0"/>
                <a:latin typeface="Century Gothic" panose="020B0502020202020204" pitchFamily="34" charset="0"/>
              </a:rPr>
              <a:t>If you buy one, you can have another one at  half price. </a:t>
            </a:r>
          </a:p>
          <a:p>
            <a:pPr marL="514350" indent="-514350">
              <a:lnSpc>
                <a:spcPts val="3300"/>
              </a:lnSpc>
              <a:buAutoNum type="alphaLcPeriod"/>
            </a:pPr>
            <a:r>
              <a:rPr lang="en-US" sz="2400" dirty="0">
                <a:ln w="0"/>
                <a:latin typeface="Century Gothic" panose="020B0502020202020204" pitchFamily="34" charset="0"/>
              </a:rPr>
              <a:t>I</a:t>
            </a:r>
            <a:r>
              <a:rPr lang="en-US" sz="2400" dirty="0" smtClean="0">
                <a:ln w="0"/>
                <a:latin typeface="Century Gothic" panose="020B0502020202020204" pitchFamily="34" charset="0"/>
              </a:rPr>
              <a:t>f you pay half for one, you can have another one for free.</a:t>
            </a:r>
          </a:p>
          <a:p>
            <a:pPr marL="514350" indent="-514350">
              <a:lnSpc>
                <a:spcPts val="3300"/>
              </a:lnSpc>
              <a:buAutoNum type="alphaLcPeriod"/>
            </a:pPr>
            <a:r>
              <a:rPr lang="en-US" sz="2400" dirty="0" smtClean="0">
                <a:ln w="0"/>
                <a:latin typeface="Century Gothic" panose="020B0502020202020204" pitchFamily="34" charset="0"/>
              </a:rPr>
              <a:t>If you buy two, you can pay half the price </a:t>
            </a:r>
            <a:r>
              <a:rPr lang="en-US" sz="2000" dirty="0" smtClean="0">
                <a:ln w="0"/>
                <a:latin typeface="Century Gothic" panose="020B0502020202020204" pitchFamily="34" charset="0"/>
              </a:rPr>
              <a:t>.</a:t>
            </a:r>
          </a:p>
          <a:p>
            <a:pPr>
              <a:lnSpc>
                <a:spcPts val="3300"/>
              </a:lnSpc>
            </a:pPr>
            <a:endParaRPr lang="en-US" sz="2400" dirty="0" smtClean="0">
              <a:ln w="0"/>
              <a:latin typeface="Century Gothic" panose="020B0502020202020204" pitchFamily="34" charset="0"/>
            </a:endParaRPr>
          </a:p>
          <a:p>
            <a:pPr>
              <a:lnSpc>
                <a:spcPts val="3300"/>
              </a:lnSpc>
            </a:pPr>
            <a:r>
              <a:rPr lang="en-US" sz="2400" b="1" dirty="0" smtClean="0">
                <a:ln w="0"/>
                <a:latin typeface="Century Gothic" panose="020B0502020202020204" pitchFamily="34" charset="0"/>
              </a:rPr>
              <a:t> The sign at the swimming pool says .....</a:t>
            </a:r>
            <a:endParaRPr lang="en-US" sz="2400" dirty="0">
              <a:ln w="0"/>
              <a:latin typeface="Century Gothic" panose="020B0502020202020204" pitchFamily="34" charset="0"/>
            </a:endParaRPr>
          </a:p>
          <a:p>
            <a:pPr marL="457200" indent="-457200">
              <a:lnSpc>
                <a:spcPts val="3300"/>
              </a:lnSpc>
              <a:buAutoNum type="alphaLcPeriod"/>
            </a:pPr>
            <a:r>
              <a:rPr lang="en-US" sz="2400" dirty="0" smtClean="0">
                <a:ln w="0"/>
                <a:latin typeface="Century Gothic" panose="020B0502020202020204" pitchFamily="34" charset="0"/>
              </a:rPr>
              <a:t>Children under 4 years old must swim here.</a:t>
            </a:r>
            <a:endParaRPr lang="en-US" sz="2400" dirty="0">
              <a:ln w="0"/>
              <a:latin typeface="Century Gothic" panose="020B0502020202020204" pitchFamily="34" charset="0"/>
            </a:endParaRPr>
          </a:p>
          <a:p>
            <a:pPr marL="457200" indent="-457200">
              <a:lnSpc>
                <a:spcPts val="3300"/>
              </a:lnSpc>
              <a:buAutoNum type="alphaLcPeriod"/>
            </a:pPr>
            <a:r>
              <a:rPr lang="en-US" sz="2400" dirty="0" smtClean="0">
                <a:ln w="0"/>
                <a:latin typeface="Century Gothic" panose="020B0502020202020204" pitchFamily="34" charset="0"/>
              </a:rPr>
              <a:t>Children under 4 years old mustn’t swim here.</a:t>
            </a:r>
            <a:endParaRPr lang="en-US" sz="2400" dirty="0">
              <a:ln w="0"/>
              <a:latin typeface="Century Gothic" panose="020B0502020202020204" pitchFamily="34" charset="0"/>
            </a:endParaRPr>
          </a:p>
          <a:p>
            <a:pPr marL="457200" indent="-457200">
              <a:lnSpc>
                <a:spcPts val="3300"/>
              </a:lnSpc>
              <a:buAutoNum type="alphaLcPeriod"/>
            </a:pPr>
            <a:r>
              <a:rPr lang="en-US" sz="2400" dirty="0" smtClean="0">
                <a:ln w="0"/>
                <a:latin typeface="Century Gothic" panose="020B0502020202020204" pitchFamily="34" charset="0"/>
              </a:rPr>
              <a:t>Only children under 4 years can swim here .</a:t>
            </a:r>
            <a:endParaRPr lang="en-US" sz="2400" dirty="0">
              <a:ln w="0"/>
              <a:latin typeface="Century Gothic" panose="020B0502020202020204" pitchFamily="34" charset="0"/>
            </a:endParaRPr>
          </a:p>
        </p:txBody>
      </p:sp>
      <p:pic>
        <p:nvPicPr>
          <p:cNvPr id="4" name="Picture 3" descr="&lt;strong&gt;Children Not Allowed&lt;/strong&gt; in The Water | Kenneth Moore | Flick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0566" y="4198305"/>
            <a:ext cx="3230472" cy="2163122"/>
          </a:xfrm>
          <a:prstGeom prst="rect">
            <a:avLst/>
          </a:prstGeom>
        </p:spPr>
      </p:pic>
    </p:spTree>
    <p:extLst>
      <p:ext uri="{BB962C8B-B14F-4D97-AF65-F5344CB8AC3E}">
        <p14:creationId xmlns:p14="http://schemas.microsoft.com/office/powerpoint/2010/main" val="1742658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71" y="160975"/>
            <a:ext cx="1036425" cy="1178380"/>
          </a:xfrm>
          <a:prstGeom prst="rect">
            <a:avLst/>
          </a:prstGeom>
        </p:spPr>
      </p:pic>
      <p:sp>
        <p:nvSpPr>
          <p:cNvPr id="6" name="Footer Placeholder 2">
            <a:extLst/>
          </p:cNvPr>
          <p:cNvSpPr>
            <a:spLocks noGrp="1"/>
          </p:cNvSpPr>
          <p:nvPr>
            <p:ph type="ftr" sz="quarter" idx="11"/>
          </p:nvPr>
        </p:nvSpPr>
        <p:spPr bwMode="auto">
          <a:xfrm>
            <a:off x="289261" y="6361427"/>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
        <p:nvSpPr>
          <p:cNvPr id="9" name="TextBox 8"/>
          <p:cNvSpPr txBox="1"/>
          <p:nvPr/>
        </p:nvSpPr>
        <p:spPr>
          <a:xfrm>
            <a:off x="1263096" y="1194301"/>
            <a:ext cx="10020418" cy="3901068"/>
          </a:xfrm>
          <a:prstGeom prst="rect">
            <a:avLst/>
          </a:prstGeom>
          <a:noFill/>
        </p:spPr>
        <p:txBody>
          <a:bodyPr wrap="square" rtlCol="0">
            <a:spAutoFit/>
          </a:bodyPr>
          <a:lstStyle/>
          <a:p>
            <a:pPr>
              <a:lnSpc>
                <a:spcPts val="3300"/>
              </a:lnSpc>
            </a:pPr>
            <a:r>
              <a:rPr lang="en-US" sz="2400" b="1" dirty="0" smtClean="0">
                <a:ln w="0"/>
                <a:latin typeface="Century Gothic" panose="020B0502020202020204" pitchFamily="34" charset="0"/>
              </a:rPr>
              <a:t>  The sign at the fitting room says ….. </a:t>
            </a:r>
          </a:p>
          <a:p>
            <a:pPr marL="514350" indent="-514350">
              <a:lnSpc>
                <a:spcPts val="3300"/>
              </a:lnSpc>
              <a:buAutoNum type="alphaLcPeriod"/>
            </a:pPr>
            <a:r>
              <a:rPr lang="en-US" sz="2400" dirty="0" smtClean="0">
                <a:ln w="0"/>
                <a:latin typeface="Century Gothic" panose="020B0502020202020204" pitchFamily="34" charset="0"/>
              </a:rPr>
              <a:t>You cannot buy more than four items. </a:t>
            </a:r>
          </a:p>
          <a:p>
            <a:pPr marL="514350" indent="-514350">
              <a:lnSpc>
                <a:spcPts val="3300"/>
              </a:lnSpc>
              <a:buAutoNum type="alphaLcPeriod"/>
            </a:pPr>
            <a:r>
              <a:rPr lang="en-US" sz="2400" dirty="0" smtClean="0">
                <a:ln w="0"/>
                <a:latin typeface="Century Gothic" panose="020B0502020202020204" pitchFamily="34" charset="0"/>
              </a:rPr>
              <a:t>You mustn’t try on more than four items at a time.</a:t>
            </a:r>
          </a:p>
          <a:p>
            <a:pPr marL="514350" indent="-514350">
              <a:lnSpc>
                <a:spcPts val="3300"/>
              </a:lnSpc>
              <a:buAutoNum type="alphaLcPeriod"/>
            </a:pPr>
            <a:r>
              <a:rPr lang="en-US" sz="2400" dirty="0" smtClean="0">
                <a:ln w="0"/>
                <a:latin typeface="Century Gothic" panose="020B0502020202020204" pitchFamily="34" charset="0"/>
              </a:rPr>
              <a:t>You can only try on 4 items.</a:t>
            </a:r>
          </a:p>
          <a:p>
            <a:pPr>
              <a:lnSpc>
                <a:spcPts val="3300"/>
              </a:lnSpc>
            </a:pPr>
            <a:endParaRPr lang="en-US" sz="2000" dirty="0" smtClean="0">
              <a:ln w="0"/>
              <a:latin typeface="Century Gothic" panose="020B0502020202020204" pitchFamily="34" charset="0"/>
            </a:endParaRPr>
          </a:p>
          <a:p>
            <a:pPr>
              <a:lnSpc>
                <a:spcPts val="3300"/>
              </a:lnSpc>
            </a:pPr>
            <a:r>
              <a:rPr lang="en-US" sz="2400" b="1" dirty="0" smtClean="0">
                <a:ln w="0"/>
                <a:latin typeface="Century Gothic" panose="020B0502020202020204" pitchFamily="34" charset="0"/>
              </a:rPr>
              <a:t> The sign at jeweler's means .....</a:t>
            </a:r>
            <a:endParaRPr lang="en-US" sz="2400" dirty="0">
              <a:ln w="0"/>
              <a:latin typeface="Century Gothic" panose="020B0502020202020204" pitchFamily="34" charset="0"/>
            </a:endParaRPr>
          </a:p>
          <a:p>
            <a:pPr marL="457200" indent="-457200">
              <a:lnSpc>
                <a:spcPts val="3300"/>
              </a:lnSpc>
              <a:buAutoNum type="alphaLcPeriod"/>
            </a:pPr>
            <a:r>
              <a:rPr lang="en-US" sz="2400" dirty="0" smtClean="0">
                <a:ln w="0"/>
                <a:latin typeface="Century Gothic" panose="020B0502020202020204" pitchFamily="34" charset="0"/>
              </a:rPr>
              <a:t>If you touch these items, they may  get damage.</a:t>
            </a:r>
            <a:endParaRPr lang="en-US" sz="2400" dirty="0">
              <a:ln w="0"/>
              <a:latin typeface="Century Gothic" panose="020B0502020202020204" pitchFamily="34" charset="0"/>
            </a:endParaRPr>
          </a:p>
          <a:p>
            <a:pPr marL="457200" indent="-457200">
              <a:lnSpc>
                <a:spcPts val="3300"/>
              </a:lnSpc>
              <a:buAutoNum type="alphaLcPeriod"/>
            </a:pPr>
            <a:r>
              <a:rPr lang="en-US" sz="2400" dirty="0" smtClean="0">
                <a:ln w="0"/>
                <a:latin typeface="Century Gothic" panose="020B0502020202020204" pitchFamily="34" charset="0"/>
              </a:rPr>
              <a:t>You may hurt yourself if you touch these items.</a:t>
            </a:r>
            <a:endParaRPr lang="en-US" sz="2400" dirty="0">
              <a:ln w="0"/>
              <a:latin typeface="Century Gothic" panose="020B0502020202020204" pitchFamily="34" charset="0"/>
            </a:endParaRPr>
          </a:p>
          <a:p>
            <a:pPr marL="457200" indent="-457200">
              <a:lnSpc>
                <a:spcPts val="3300"/>
              </a:lnSpc>
              <a:buAutoNum type="alphaLcPeriod"/>
            </a:pPr>
            <a:r>
              <a:rPr lang="en-US" sz="2400" dirty="0" smtClean="0">
                <a:ln w="0"/>
                <a:latin typeface="Century Gothic" panose="020B0502020202020204" pitchFamily="34" charset="0"/>
              </a:rPr>
              <a:t>You mustn’t touch these items.</a:t>
            </a:r>
            <a:endParaRPr lang="en-US" sz="2400" dirty="0">
              <a:ln w="0"/>
              <a:latin typeface="Century Gothic" panose="020B0502020202020204" pitchFamily="34" charset="0"/>
            </a:endParaRPr>
          </a:p>
        </p:txBody>
      </p:sp>
      <p:grpSp>
        <p:nvGrpSpPr>
          <p:cNvPr id="5" name="Group 4"/>
          <p:cNvGrpSpPr/>
          <p:nvPr/>
        </p:nvGrpSpPr>
        <p:grpSpPr>
          <a:xfrm>
            <a:off x="9223938" y="306028"/>
            <a:ext cx="2412274" cy="2713537"/>
            <a:chOff x="8952412" y="964841"/>
            <a:chExt cx="2412274" cy="2713537"/>
          </a:xfrm>
          <a:solidFill>
            <a:srgbClr val="FF99FF"/>
          </a:solidFill>
        </p:grpSpPr>
        <p:pic>
          <p:nvPicPr>
            <p:cNvPr id="3" name="Picture 2" descr="Free vector graphic: &lt;strong&gt;Dresses&lt;/strong&gt;, Black, Short, &lt;strong&gt;Clothing&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412" y="964841"/>
              <a:ext cx="2412274" cy="1733822"/>
            </a:xfrm>
            <a:prstGeom prst="rect">
              <a:avLst/>
            </a:prstGeom>
            <a:grpFill/>
            <a:ln>
              <a:noFill/>
            </a:ln>
          </p:spPr>
        </p:pic>
        <p:sp>
          <p:nvSpPr>
            <p:cNvPr id="4" name="Rectangle 3"/>
            <p:cNvSpPr/>
            <p:nvPr/>
          </p:nvSpPr>
          <p:spPr>
            <a:xfrm>
              <a:off x="8952412" y="2698663"/>
              <a:ext cx="2412274" cy="979715"/>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66"/>
                  </a:solidFill>
                </a:rPr>
                <a:t>No more than 4 items in the fitting rooms</a:t>
              </a:r>
              <a:endParaRPr lang="en-US" b="1" dirty="0">
                <a:solidFill>
                  <a:srgbClr val="FF0066"/>
                </a:solidFill>
              </a:endParaRPr>
            </a:p>
          </p:txBody>
        </p:sp>
      </p:grpSp>
      <p:pic>
        <p:nvPicPr>
          <p:cNvPr id="8" name="Picture 7" descr="No Touching | &lt;strong&gt;Don't touch&lt;/strong&gt; the displays. &lt;strong&gt;Don't touch&lt;/strong&gt; th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8459" y="3599748"/>
            <a:ext cx="2703231" cy="1951782"/>
          </a:xfrm>
          <a:prstGeom prst="rect">
            <a:avLst/>
          </a:prstGeom>
        </p:spPr>
      </p:pic>
    </p:spTree>
    <p:extLst>
      <p:ext uri="{BB962C8B-B14F-4D97-AF65-F5344CB8AC3E}">
        <p14:creationId xmlns:p14="http://schemas.microsoft.com/office/powerpoint/2010/main" val="35692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44091" y="265459"/>
            <a:ext cx="4419770" cy="523220"/>
          </a:xfrm>
          <a:prstGeom prst="rect">
            <a:avLst/>
          </a:prstGeom>
        </p:spPr>
        <p:txBody>
          <a:bodyPr wrap="square">
            <a:spAutoFit/>
          </a:bodyPr>
          <a:lstStyle/>
          <a:p>
            <a:r>
              <a:rPr lang="en-US" sz="2800" b="1" dirty="0">
                <a:solidFill>
                  <a:srgbClr val="FF0000"/>
                </a:solidFill>
                <a:latin typeface="Century Gothic" panose="020B0502020202020204" pitchFamily="34" charset="0"/>
              </a:rPr>
              <a:t>S</a:t>
            </a:r>
            <a:r>
              <a:rPr lang="en-US" sz="2800" b="1" dirty="0" smtClean="0">
                <a:solidFill>
                  <a:srgbClr val="FF0000"/>
                </a:solidFill>
                <a:latin typeface="Century Gothic" panose="020B0502020202020204" pitchFamily="34" charset="0"/>
              </a:rPr>
              <a:t>uggested Answer Key</a:t>
            </a:r>
            <a:endParaRPr lang="en-US" sz="2800" b="1" dirty="0"/>
          </a:p>
        </p:txBody>
      </p:sp>
      <p:sp>
        <p:nvSpPr>
          <p:cNvPr id="6" name="Footer Placeholder 2">
            <a:extLst/>
          </p:cNvPr>
          <p:cNvSpPr>
            <a:spLocks noGrp="1"/>
          </p:cNvSpPr>
          <p:nvPr>
            <p:ph type="ftr" sz="quarter" idx="11"/>
          </p:nvPr>
        </p:nvSpPr>
        <p:spPr bwMode="auto">
          <a:xfrm>
            <a:off x="289261" y="6361427"/>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pic>
        <p:nvPicPr>
          <p:cNvPr id="2" name="Picture 1" descr="Famous Footwear BOGO &lt;strong&gt;1&lt;/strong&gt;/&lt;strong&gt;2&lt;/strong&gt; Sale + $10 off $50 / 20% Off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240" y="1057568"/>
            <a:ext cx="2003960" cy="939981"/>
          </a:xfrm>
          <a:prstGeom prst="rect">
            <a:avLst/>
          </a:prstGeom>
        </p:spPr>
      </p:pic>
      <p:sp>
        <p:nvSpPr>
          <p:cNvPr id="9" name="TextBox 8"/>
          <p:cNvSpPr txBox="1"/>
          <p:nvPr/>
        </p:nvSpPr>
        <p:spPr>
          <a:xfrm>
            <a:off x="543767" y="1115806"/>
            <a:ext cx="10020418" cy="3054682"/>
          </a:xfrm>
          <a:prstGeom prst="rect">
            <a:avLst/>
          </a:prstGeom>
          <a:noFill/>
        </p:spPr>
        <p:txBody>
          <a:bodyPr wrap="square" rtlCol="0">
            <a:spAutoFit/>
          </a:bodyPr>
          <a:lstStyle/>
          <a:p>
            <a:pPr>
              <a:lnSpc>
                <a:spcPts val="3300"/>
              </a:lnSpc>
            </a:pPr>
            <a:r>
              <a:rPr lang="en-US" sz="2000" b="1" dirty="0" smtClean="0">
                <a:ln w="0"/>
                <a:latin typeface="Century Gothic" panose="020B0502020202020204" pitchFamily="34" charset="0"/>
              </a:rPr>
              <a:t> </a:t>
            </a:r>
            <a:r>
              <a:rPr lang="en-US" sz="2400" b="1" dirty="0" smtClean="0">
                <a:ln w="0"/>
                <a:latin typeface="Century Gothic" panose="020B0502020202020204" pitchFamily="34" charset="0"/>
              </a:rPr>
              <a:t>The offer At the footwear section says ….. </a:t>
            </a:r>
          </a:p>
          <a:p>
            <a:pPr marL="514350" indent="-514350">
              <a:lnSpc>
                <a:spcPts val="3300"/>
              </a:lnSpc>
              <a:buAutoNum type="alphaLcPeriod"/>
            </a:pPr>
            <a:r>
              <a:rPr lang="en-US" sz="2400" dirty="0" smtClean="0">
                <a:ln w="0"/>
                <a:solidFill>
                  <a:srgbClr val="FF0000"/>
                </a:solidFill>
                <a:latin typeface="Century Gothic" panose="020B0502020202020204" pitchFamily="34" charset="0"/>
              </a:rPr>
              <a:t>If you buy one, you can have another one at  half price. </a:t>
            </a:r>
            <a:endParaRPr lang="en-US" sz="2000" dirty="0" smtClean="0">
              <a:ln w="0"/>
              <a:solidFill>
                <a:srgbClr val="FF0000"/>
              </a:solidFill>
              <a:latin typeface="Century Gothic" panose="020B0502020202020204" pitchFamily="34" charset="0"/>
            </a:endParaRPr>
          </a:p>
          <a:p>
            <a:pPr>
              <a:lnSpc>
                <a:spcPts val="3300"/>
              </a:lnSpc>
            </a:pPr>
            <a:endParaRPr lang="en-US" sz="2400" dirty="0" smtClean="0">
              <a:ln w="0"/>
              <a:latin typeface="Century Gothic" panose="020B0502020202020204" pitchFamily="34" charset="0"/>
            </a:endParaRPr>
          </a:p>
          <a:p>
            <a:pPr>
              <a:lnSpc>
                <a:spcPts val="3300"/>
              </a:lnSpc>
            </a:pPr>
            <a:r>
              <a:rPr lang="en-US" sz="2400" b="1" dirty="0" smtClean="0">
                <a:ln w="0"/>
                <a:latin typeface="Century Gothic" panose="020B0502020202020204" pitchFamily="34" charset="0"/>
              </a:rPr>
              <a:t> The sign at the swimming pool says .....</a:t>
            </a:r>
            <a:endParaRPr lang="en-US" sz="2400" dirty="0">
              <a:ln w="0"/>
              <a:latin typeface="Century Gothic" panose="020B0502020202020204" pitchFamily="34" charset="0"/>
            </a:endParaRPr>
          </a:p>
          <a:p>
            <a:pPr marL="457200" indent="-457200">
              <a:lnSpc>
                <a:spcPts val="3300"/>
              </a:lnSpc>
              <a:buAutoNum type="alphaUcPeriod" startAt="2"/>
            </a:pPr>
            <a:r>
              <a:rPr lang="en-US" sz="2400" dirty="0" smtClean="0">
                <a:ln w="0"/>
                <a:solidFill>
                  <a:srgbClr val="FF0000"/>
                </a:solidFill>
                <a:latin typeface="Century Gothic" panose="020B0502020202020204" pitchFamily="34" charset="0"/>
              </a:rPr>
              <a:t>Children under 4 years old mustn’t  swim here.</a:t>
            </a:r>
          </a:p>
          <a:p>
            <a:pPr marL="457200" indent="-457200">
              <a:lnSpc>
                <a:spcPts val="3300"/>
              </a:lnSpc>
              <a:buAutoNum type="alphaUcPeriod" startAt="2"/>
            </a:pPr>
            <a:endParaRPr lang="en-US" sz="2400" dirty="0">
              <a:ln w="0"/>
              <a:solidFill>
                <a:srgbClr val="FF0000"/>
              </a:solidFill>
              <a:latin typeface="Century Gothic" panose="020B0502020202020204" pitchFamily="34" charset="0"/>
            </a:endParaRPr>
          </a:p>
          <a:p>
            <a:pPr>
              <a:lnSpc>
                <a:spcPts val="3300"/>
              </a:lnSpc>
            </a:pPr>
            <a:endParaRPr lang="en-US" sz="2400" dirty="0">
              <a:ln w="0"/>
              <a:solidFill>
                <a:srgbClr val="FF0000"/>
              </a:solidFill>
              <a:latin typeface="Century Gothic" panose="020B0502020202020204" pitchFamily="34" charset="0"/>
            </a:endParaRPr>
          </a:p>
        </p:txBody>
      </p:sp>
      <p:pic>
        <p:nvPicPr>
          <p:cNvPr id="4" name="Picture 3" descr="&lt;strong&gt;Children Not Allowed&lt;/strong&gt; in The Water | Kenneth Moore | Flick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753" y="2220650"/>
            <a:ext cx="2003960" cy="1225296"/>
          </a:xfrm>
          <a:prstGeom prst="rect">
            <a:avLst/>
          </a:prstGeom>
        </p:spPr>
      </p:pic>
      <p:sp>
        <p:nvSpPr>
          <p:cNvPr id="8" name="TextBox 7"/>
          <p:cNvSpPr txBox="1"/>
          <p:nvPr/>
        </p:nvSpPr>
        <p:spPr>
          <a:xfrm>
            <a:off x="543767" y="3489307"/>
            <a:ext cx="10020418" cy="2208297"/>
          </a:xfrm>
          <a:prstGeom prst="rect">
            <a:avLst/>
          </a:prstGeom>
          <a:noFill/>
        </p:spPr>
        <p:txBody>
          <a:bodyPr wrap="square" rtlCol="0">
            <a:spAutoFit/>
          </a:bodyPr>
          <a:lstStyle/>
          <a:p>
            <a:pPr>
              <a:lnSpc>
                <a:spcPts val="3300"/>
              </a:lnSpc>
            </a:pPr>
            <a:r>
              <a:rPr lang="en-US" sz="2400" b="1" dirty="0" smtClean="0">
                <a:ln w="0"/>
                <a:latin typeface="Century Gothic" panose="020B0502020202020204" pitchFamily="34" charset="0"/>
              </a:rPr>
              <a:t>  The sign at the fitting room says ….. </a:t>
            </a:r>
          </a:p>
          <a:p>
            <a:pPr>
              <a:lnSpc>
                <a:spcPts val="3300"/>
              </a:lnSpc>
            </a:pPr>
            <a:r>
              <a:rPr lang="en-US" sz="2400" dirty="0" smtClean="0">
                <a:ln w="0"/>
                <a:solidFill>
                  <a:srgbClr val="FF0000"/>
                </a:solidFill>
                <a:latin typeface="Century Gothic" panose="020B0502020202020204" pitchFamily="34" charset="0"/>
              </a:rPr>
              <a:t>b. You mustn’t try on more than four items at a time.</a:t>
            </a:r>
          </a:p>
          <a:p>
            <a:pPr>
              <a:lnSpc>
                <a:spcPts val="3300"/>
              </a:lnSpc>
            </a:pPr>
            <a:endParaRPr lang="en-US" sz="2000" dirty="0" smtClean="0">
              <a:ln w="0"/>
              <a:latin typeface="Century Gothic" panose="020B0502020202020204" pitchFamily="34" charset="0"/>
            </a:endParaRPr>
          </a:p>
          <a:p>
            <a:pPr>
              <a:lnSpc>
                <a:spcPts val="3300"/>
              </a:lnSpc>
            </a:pPr>
            <a:r>
              <a:rPr lang="en-US" sz="2400" b="1" dirty="0" smtClean="0">
                <a:ln w="0"/>
                <a:latin typeface="Century Gothic" panose="020B0502020202020204" pitchFamily="34" charset="0"/>
              </a:rPr>
              <a:t> The sign at jeweler's means .....</a:t>
            </a:r>
            <a:endParaRPr lang="en-US" sz="2400" dirty="0">
              <a:ln w="0"/>
              <a:latin typeface="Century Gothic" panose="020B0502020202020204" pitchFamily="34" charset="0"/>
            </a:endParaRPr>
          </a:p>
          <a:p>
            <a:pPr>
              <a:lnSpc>
                <a:spcPts val="3300"/>
              </a:lnSpc>
            </a:pPr>
            <a:r>
              <a:rPr lang="en-US" sz="2400" dirty="0" smtClean="0">
                <a:ln w="0"/>
                <a:latin typeface="Century Gothic" panose="020B0502020202020204" pitchFamily="34" charset="0"/>
              </a:rPr>
              <a:t>c. </a:t>
            </a:r>
            <a:r>
              <a:rPr lang="en-US" sz="2400" dirty="0" smtClean="0">
                <a:ln w="0"/>
                <a:solidFill>
                  <a:srgbClr val="FF0000"/>
                </a:solidFill>
                <a:latin typeface="Century Gothic" panose="020B0502020202020204" pitchFamily="34" charset="0"/>
              </a:rPr>
              <a:t>You mustn’t touch these items.</a:t>
            </a:r>
            <a:endParaRPr lang="en-US" sz="2400" dirty="0">
              <a:ln w="0"/>
              <a:solidFill>
                <a:srgbClr val="FF0000"/>
              </a:solidFill>
              <a:latin typeface="Century Gothic" panose="020B0502020202020204" pitchFamily="34" charset="0"/>
            </a:endParaRPr>
          </a:p>
        </p:txBody>
      </p:sp>
      <p:grpSp>
        <p:nvGrpSpPr>
          <p:cNvPr id="10" name="Group 9"/>
          <p:cNvGrpSpPr/>
          <p:nvPr/>
        </p:nvGrpSpPr>
        <p:grpSpPr>
          <a:xfrm>
            <a:off x="8586723" y="3851466"/>
            <a:ext cx="1977462" cy="1661412"/>
            <a:chOff x="8952412" y="964841"/>
            <a:chExt cx="2412274" cy="2713537"/>
          </a:xfrm>
          <a:solidFill>
            <a:srgbClr val="FF99FF"/>
          </a:solidFill>
        </p:grpSpPr>
        <p:pic>
          <p:nvPicPr>
            <p:cNvPr id="12" name="Picture 11" descr="Free vector graphic: &lt;strong&gt;Dresses&lt;/strong&gt;, Black, Short, &lt;strong&gt;Clothing&lt;/strong&g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2412" y="964841"/>
              <a:ext cx="2412274" cy="1733822"/>
            </a:xfrm>
            <a:prstGeom prst="rect">
              <a:avLst/>
            </a:prstGeom>
            <a:grpFill/>
            <a:ln>
              <a:noFill/>
            </a:ln>
          </p:spPr>
        </p:pic>
        <p:sp>
          <p:nvSpPr>
            <p:cNvPr id="13" name="Rectangle 12"/>
            <p:cNvSpPr/>
            <p:nvPr/>
          </p:nvSpPr>
          <p:spPr>
            <a:xfrm>
              <a:off x="8952412" y="2698663"/>
              <a:ext cx="2412274" cy="979715"/>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66"/>
                  </a:solidFill>
                </a:rPr>
                <a:t>No more than 4 items in the fitting rooms</a:t>
              </a:r>
              <a:endParaRPr lang="en-US" sz="1400" b="1" dirty="0">
                <a:solidFill>
                  <a:srgbClr val="FF0066"/>
                </a:solidFill>
              </a:endParaRPr>
            </a:p>
          </p:txBody>
        </p:sp>
      </p:grpSp>
      <p:pic>
        <p:nvPicPr>
          <p:cNvPr id="14" name="Picture 13" descr="No Touching | &lt;strong&gt;Don't touch&lt;/strong&gt; the displays. &lt;strong&gt;Don't touch&lt;/strong&gt; th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0482" y="4882490"/>
            <a:ext cx="1719530" cy="1147026"/>
          </a:xfrm>
          <a:prstGeom prst="rect">
            <a:avLst/>
          </a:prstGeom>
        </p:spPr>
      </p:pic>
    </p:spTree>
    <p:extLst>
      <p:ext uri="{BB962C8B-B14F-4D97-AF65-F5344CB8AC3E}">
        <p14:creationId xmlns:p14="http://schemas.microsoft.com/office/powerpoint/2010/main" val="3624538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a:t>
            </a:r>
            <a:r>
              <a:rPr lang="en-US" sz="9600" dirty="0" smtClean="0">
                <a:solidFill>
                  <a:schemeClr val="tx1"/>
                </a:solidFill>
                <a:latin typeface="Century Gothic" panose="020B0502020202020204" pitchFamily="34" charset="0"/>
              </a:rPr>
              <a:t>4</a:t>
            </a:r>
            <a:endParaRPr lang="en-US" sz="9600" dirty="0">
              <a:solidFill>
                <a:schemeClr val="tx1"/>
              </a:solidFill>
              <a:latin typeface="Century Gothic" panose="020B0502020202020204" pitchFamily="34" charset="0"/>
            </a:endParaRPr>
          </a:p>
        </p:txBody>
      </p:sp>
      <p:sp>
        <p:nvSpPr>
          <p:cNvPr id="4"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Tree>
    <p:extLst>
      <p:ext uri="{BB962C8B-B14F-4D97-AF65-F5344CB8AC3E}">
        <p14:creationId xmlns:p14="http://schemas.microsoft.com/office/powerpoint/2010/main" val="1569741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01508309"/>
              </p:ext>
            </p:extLst>
          </p:nvPr>
        </p:nvGraphicFramePr>
        <p:xfrm>
          <a:off x="548641" y="2861631"/>
          <a:ext cx="11048382" cy="3322320"/>
        </p:xfrm>
        <a:graphic>
          <a:graphicData uri="http://schemas.openxmlformats.org/drawingml/2006/table">
            <a:tbl>
              <a:tblPr firstRow="1" bandRow="1">
                <a:tableStyleId>{5C22544A-7EE6-4342-B048-85BDC9FD1C3A}</a:tableStyleId>
              </a:tblPr>
              <a:tblGrid>
                <a:gridCol w="4074672">
                  <a:extLst>
                    <a:ext uri="{9D8B030D-6E8A-4147-A177-3AD203B41FA5}">
                      <a16:colId xmlns:a16="http://schemas.microsoft.com/office/drawing/2014/main" xmlns="" val="3334004946"/>
                    </a:ext>
                  </a:extLst>
                </a:gridCol>
                <a:gridCol w="1645920">
                  <a:extLst>
                    <a:ext uri="{9D8B030D-6E8A-4147-A177-3AD203B41FA5}">
                      <a16:colId xmlns:a16="http://schemas.microsoft.com/office/drawing/2014/main" xmlns="" val="98378993"/>
                    </a:ext>
                  </a:extLst>
                </a:gridCol>
                <a:gridCol w="1803613">
                  <a:extLst>
                    <a:ext uri="{9D8B030D-6E8A-4147-A177-3AD203B41FA5}">
                      <a16:colId xmlns:a16="http://schemas.microsoft.com/office/drawing/2014/main" xmlns="" val="4281657860"/>
                    </a:ext>
                  </a:extLst>
                </a:gridCol>
                <a:gridCol w="1698171">
                  <a:extLst>
                    <a:ext uri="{9D8B030D-6E8A-4147-A177-3AD203B41FA5}">
                      <a16:colId xmlns:a16="http://schemas.microsoft.com/office/drawing/2014/main" xmlns="" val="3973668396"/>
                    </a:ext>
                  </a:extLst>
                </a:gridCol>
                <a:gridCol w="1826006">
                  <a:extLst>
                    <a:ext uri="{9D8B030D-6E8A-4147-A177-3AD203B41FA5}">
                      <a16:colId xmlns:a16="http://schemas.microsoft.com/office/drawing/2014/main" xmlns="" val="589232810"/>
                    </a:ext>
                  </a:extLst>
                </a:gridCol>
              </a:tblGrid>
              <a:tr h="370840">
                <a:tc>
                  <a:txBody>
                    <a:bodyPr/>
                    <a:lstStyle/>
                    <a:p>
                      <a:pPr algn="ctr" rtl="0"/>
                      <a:r>
                        <a:rPr lang="en-US" sz="2400" b="1" dirty="0" smtClean="0">
                          <a:latin typeface="Century Gothic" panose="020B0502020202090204" pitchFamily="34" charset="0"/>
                        </a:rPr>
                        <a:t>Which one talks about</a:t>
                      </a:r>
                      <a:r>
                        <a:rPr lang="en-US" sz="2400" b="1" baseline="0" dirty="0" smtClean="0">
                          <a:latin typeface="Century Gothic" panose="020B0502020202090204" pitchFamily="34" charset="0"/>
                        </a:rPr>
                        <a:t> something that : </a:t>
                      </a:r>
                      <a:endParaRPr lang="en-US" sz="2400" b="1" dirty="0">
                        <a:latin typeface="Century Gothic" panose="020B0502020202090204" pitchFamily="34" charset="0"/>
                      </a:endParaRPr>
                    </a:p>
                  </a:txBody>
                  <a:tcPr/>
                </a:tc>
                <a:tc>
                  <a:txBody>
                    <a:bodyPr/>
                    <a:lstStyle/>
                    <a:p>
                      <a:pPr algn="l" rtl="0"/>
                      <a:r>
                        <a:rPr lang="en-US" sz="2000" b="1" dirty="0" smtClean="0">
                          <a:latin typeface="Century Gothic" panose="020B0502020202090204" pitchFamily="34" charset="0"/>
                        </a:rPr>
                        <a:t>is </a:t>
                      </a:r>
                      <a:r>
                        <a:rPr lang="en-US" sz="2000" b="1" baseline="0" dirty="0" smtClean="0">
                          <a:latin typeface="Century Gothic" panose="020B0502020202090204" pitchFamily="34" charset="0"/>
                        </a:rPr>
                        <a:t>possible</a:t>
                      </a:r>
                      <a:endParaRPr lang="en-US" sz="2000" b="1" dirty="0">
                        <a:latin typeface="Century Gothic" panose="020B0502020202090204" pitchFamily="34" charset="0"/>
                      </a:endParaRPr>
                    </a:p>
                  </a:txBody>
                  <a:tcPr anchor="ctr"/>
                </a:tc>
                <a:tc>
                  <a:txBody>
                    <a:bodyPr/>
                    <a:lstStyle/>
                    <a:p>
                      <a:pPr algn="l" rtl="0"/>
                      <a:r>
                        <a:rPr lang="en-US" sz="2000" b="1" dirty="0" smtClean="0">
                          <a:latin typeface="Century Gothic" panose="020B0502020202090204" pitchFamily="34" charset="0"/>
                        </a:rPr>
                        <a:t>is impossible</a:t>
                      </a:r>
                      <a:endParaRPr lang="en-US" sz="2000" b="1" dirty="0">
                        <a:latin typeface="Century Gothic" panose="020B0502020202090204" pitchFamily="34" charset="0"/>
                      </a:endParaRPr>
                    </a:p>
                  </a:txBody>
                  <a:tcPr anchor="ctr"/>
                </a:tc>
                <a:tc>
                  <a:txBody>
                    <a:bodyPr/>
                    <a:lstStyle/>
                    <a:p>
                      <a:pPr algn="l" rtl="0"/>
                      <a:r>
                        <a:rPr lang="en-US" sz="2000" b="1" dirty="0" smtClean="0">
                          <a:latin typeface="Century Gothic" panose="020B0502020202090204" pitchFamily="34" charset="0"/>
                        </a:rPr>
                        <a:t>was possible in the past </a:t>
                      </a:r>
                      <a:endParaRPr lang="en-US" sz="2000" b="1" dirty="0">
                        <a:latin typeface="Century Gothic" panose="020B0502020202090204" pitchFamily="34" charset="0"/>
                      </a:endParaRPr>
                    </a:p>
                  </a:txBody>
                  <a:tcPr anchor="ctr"/>
                </a:tc>
                <a:tc>
                  <a:txBody>
                    <a:bodyPr/>
                    <a:lstStyle/>
                    <a:p>
                      <a:pPr algn="l" rtl="0"/>
                      <a:r>
                        <a:rPr lang="en-US" sz="2000" b="1" dirty="0" smtClean="0">
                          <a:latin typeface="Century Gothic" panose="020B0502020202090204" pitchFamily="34" charset="0"/>
                        </a:rPr>
                        <a:t>we are quite sure about </a:t>
                      </a:r>
                      <a:endParaRPr lang="en-US" sz="2000" b="1" dirty="0">
                        <a:latin typeface="Century Gothic" panose="020B0502020202090204" pitchFamily="34" charset="0"/>
                      </a:endParaRPr>
                    </a:p>
                  </a:txBody>
                  <a:tcPr anchor="ctr"/>
                </a:tc>
                <a:extLst>
                  <a:ext uri="{0D108BD9-81ED-4DB2-BD59-A6C34878D82A}">
                    <a16:rowId xmlns:a16="http://schemas.microsoft.com/office/drawing/2014/main" xmlns="" val="2741916502"/>
                  </a:ext>
                </a:extLst>
              </a:tr>
              <a:tr h="370840">
                <a:tc>
                  <a:txBody>
                    <a:bodyPr/>
                    <a:lstStyle/>
                    <a:p>
                      <a:pPr algn="l" rtl="0"/>
                      <a:r>
                        <a:rPr lang="en-US" sz="2000" b="1" baseline="0" dirty="0" smtClean="0">
                          <a:latin typeface="Century Gothic" panose="020B0502020202090204" pitchFamily="34" charset="0"/>
                        </a:rPr>
                        <a:t>They must be students  in class.  </a:t>
                      </a:r>
                      <a:endParaRPr lang="en-US" sz="2000" b="1" dirty="0">
                        <a:latin typeface="Century Gothic" panose="020B0502020202090204" pitchFamily="34" charset="0"/>
                      </a:endParaRPr>
                    </a:p>
                  </a:txBody>
                  <a:tcPr/>
                </a:tc>
                <a:tc>
                  <a:txBody>
                    <a:bodyPr/>
                    <a:lstStyle/>
                    <a:p>
                      <a:pPr algn="l"/>
                      <a:endParaRPr lang="en-US" sz="2400" b="1">
                        <a:latin typeface="Century Gothic" panose="020B0502020202090204" pitchFamily="34" charset="0"/>
                      </a:endParaRPr>
                    </a:p>
                  </a:txBody>
                  <a:tcPr/>
                </a:tc>
                <a:tc>
                  <a:txBody>
                    <a:bodyPr/>
                    <a:lstStyle/>
                    <a:p>
                      <a:pPr algn="l"/>
                      <a:endParaRPr lang="en-US" sz="2400" b="1">
                        <a:latin typeface="Century Gothic" panose="020B0502020202090204" pitchFamily="34" charset="0"/>
                      </a:endParaRPr>
                    </a:p>
                  </a:txBody>
                  <a:tcPr/>
                </a:tc>
                <a:tc>
                  <a:txBody>
                    <a:bodyPr/>
                    <a:lstStyle/>
                    <a:p>
                      <a:pPr algn="l"/>
                      <a:endParaRPr lang="en-US" sz="2400" b="1" dirty="0">
                        <a:latin typeface="Century Gothic" panose="020B0502020202090204" pitchFamily="34" charset="0"/>
                      </a:endParaRPr>
                    </a:p>
                  </a:txBody>
                  <a:tcPr/>
                </a:tc>
                <a:tc>
                  <a:txBody>
                    <a:bodyPr/>
                    <a:lstStyle/>
                    <a:p>
                      <a:pPr algn="l"/>
                      <a:endParaRPr lang="en-US" sz="2400" b="1" dirty="0">
                        <a:latin typeface="Century Gothic" panose="020B0502020202090204" pitchFamily="34" charset="0"/>
                      </a:endParaRPr>
                    </a:p>
                  </a:txBody>
                  <a:tcPr/>
                </a:tc>
                <a:extLst>
                  <a:ext uri="{0D108BD9-81ED-4DB2-BD59-A6C34878D82A}">
                    <a16:rowId xmlns:a16="http://schemas.microsoft.com/office/drawing/2014/main" xmlns="" val="923894727"/>
                  </a:ext>
                </a:extLst>
              </a:tr>
              <a:tr h="370840">
                <a:tc>
                  <a:txBody>
                    <a:bodyPr/>
                    <a:lstStyle/>
                    <a:p>
                      <a:pPr algn="l" rtl="0"/>
                      <a:r>
                        <a:rPr lang="en-US" sz="2000" b="1" dirty="0" smtClean="0">
                          <a:latin typeface="Century Gothic" panose="020B0502020202090204" pitchFamily="34" charset="0"/>
                        </a:rPr>
                        <a:t>They</a:t>
                      </a:r>
                      <a:r>
                        <a:rPr lang="en-US" sz="2000" b="1" baseline="0" dirty="0" smtClean="0">
                          <a:latin typeface="Century Gothic" panose="020B0502020202090204" pitchFamily="34" charset="0"/>
                        </a:rPr>
                        <a:t> may / might be friends. </a:t>
                      </a:r>
                      <a:endParaRPr lang="en-US" sz="2000" b="1" dirty="0">
                        <a:latin typeface="Century Gothic" panose="020B0502020202090204" pitchFamily="34" charset="0"/>
                      </a:endParaRPr>
                    </a:p>
                  </a:txBody>
                  <a:tcPr/>
                </a:tc>
                <a:tc>
                  <a:txBody>
                    <a:bodyPr/>
                    <a:lstStyle/>
                    <a:p>
                      <a:pPr algn="l"/>
                      <a:endParaRPr lang="en-US" sz="2400" b="1">
                        <a:latin typeface="Century Gothic" panose="020B0502020202090204" pitchFamily="34" charset="0"/>
                      </a:endParaRPr>
                    </a:p>
                  </a:txBody>
                  <a:tcPr/>
                </a:tc>
                <a:tc>
                  <a:txBody>
                    <a:bodyPr/>
                    <a:lstStyle/>
                    <a:p>
                      <a:pPr algn="l"/>
                      <a:endParaRPr lang="en-US" sz="2400" b="1">
                        <a:latin typeface="Century Gothic" panose="020B0502020202090204" pitchFamily="34" charset="0"/>
                      </a:endParaRPr>
                    </a:p>
                  </a:txBody>
                  <a:tcPr/>
                </a:tc>
                <a:tc>
                  <a:txBody>
                    <a:bodyPr/>
                    <a:lstStyle/>
                    <a:p>
                      <a:pPr algn="l"/>
                      <a:endParaRPr lang="en-US" sz="2400" b="1" dirty="0">
                        <a:latin typeface="Century Gothic" panose="020B0502020202090204" pitchFamily="34" charset="0"/>
                      </a:endParaRPr>
                    </a:p>
                  </a:txBody>
                  <a:tcPr/>
                </a:tc>
                <a:tc>
                  <a:txBody>
                    <a:bodyPr/>
                    <a:lstStyle/>
                    <a:p>
                      <a:pPr algn="l"/>
                      <a:endParaRPr lang="en-US" sz="2400" b="1" dirty="0">
                        <a:latin typeface="Century Gothic" panose="020B0502020202090204" pitchFamily="34" charset="0"/>
                      </a:endParaRPr>
                    </a:p>
                  </a:txBody>
                  <a:tcPr/>
                </a:tc>
                <a:extLst>
                  <a:ext uri="{0D108BD9-81ED-4DB2-BD59-A6C34878D82A}">
                    <a16:rowId xmlns:a16="http://schemas.microsoft.com/office/drawing/2014/main" xmlns="" val="1910627285"/>
                  </a:ext>
                </a:extLst>
              </a:tr>
              <a:tr h="370840">
                <a:tc>
                  <a:txBody>
                    <a:bodyPr/>
                    <a:lstStyle/>
                    <a:p>
                      <a:pPr algn="l" rtl="0"/>
                      <a:r>
                        <a:rPr lang="en-US" sz="2000" b="1" dirty="0" smtClean="0">
                          <a:latin typeface="Century Gothic" panose="020B0502020202090204" pitchFamily="34" charset="0"/>
                        </a:rPr>
                        <a:t>They might have been working</a:t>
                      </a:r>
                      <a:r>
                        <a:rPr lang="en-US" sz="2000" b="1" baseline="0" dirty="0" smtClean="0">
                          <a:latin typeface="Century Gothic" panose="020B0502020202090204" pitchFamily="34" charset="0"/>
                        </a:rPr>
                        <a:t> on a project.</a:t>
                      </a:r>
                      <a:endParaRPr lang="en-US" sz="2000" b="1" dirty="0">
                        <a:latin typeface="Century Gothic" panose="020B0502020202090204" pitchFamily="34" charset="0"/>
                      </a:endParaRPr>
                    </a:p>
                  </a:txBody>
                  <a:tcPr/>
                </a:tc>
                <a:tc>
                  <a:txBody>
                    <a:bodyPr/>
                    <a:lstStyle/>
                    <a:p>
                      <a:pPr algn="l"/>
                      <a:endParaRPr lang="en-US" sz="2400" b="1">
                        <a:latin typeface="Century Gothic" panose="020B0502020202090204" pitchFamily="34" charset="0"/>
                      </a:endParaRPr>
                    </a:p>
                  </a:txBody>
                  <a:tcPr/>
                </a:tc>
                <a:tc>
                  <a:txBody>
                    <a:bodyPr/>
                    <a:lstStyle/>
                    <a:p>
                      <a:pPr algn="l"/>
                      <a:endParaRPr lang="en-US" sz="2400" b="1">
                        <a:latin typeface="Century Gothic" panose="020B0502020202090204" pitchFamily="34" charset="0"/>
                      </a:endParaRPr>
                    </a:p>
                  </a:txBody>
                  <a:tcPr/>
                </a:tc>
                <a:tc>
                  <a:txBody>
                    <a:bodyPr/>
                    <a:lstStyle/>
                    <a:p>
                      <a:pPr algn="l"/>
                      <a:endParaRPr lang="en-US" sz="2400" b="1" dirty="0">
                        <a:latin typeface="Century Gothic" panose="020B0502020202090204" pitchFamily="34" charset="0"/>
                      </a:endParaRPr>
                    </a:p>
                  </a:txBody>
                  <a:tcPr/>
                </a:tc>
                <a:tc>
                  <a:txBody>
                    <a:bodyPr/>
                    <a:lstStyle/>
                    <a:p>
                      <a:pPr algn="l"/>
                      <a:endParaRPr lang="en-US" sz="2400" b="1" dirty="0">
                        <a:latin typeface="Century Gothic" panose="020B0502020202090204" pitchFamily="34" charset="0"/>
                      </a:endParaRPr>
                    </a:p>
                  </a:txBody>
                  <a:tcPr/>
                </a:tc>
                <a:extLst>
                  <a:ext uri="{0D108BD9-81ED-4DB2-BD59-A6C34878D82A}">
                    <a16:rowId xmlns:a16="http://schemas.microsoft.com/office/drawing/2014/main" xmlns="" val="2099225708"/>
                  </a:ext>
                </a:extLst>
              </a:tr>
              <a:tr h="370840">
                <a:tc>
                  <a:txBody>
                    <a:bodyPr/>
                    <a:lstStyle/>
                    <a:p>
                      <a:pPr algn="l" rtl="0"/>
                      <a:r>
                        <a:rPr lang="en-US" sz="2000" b="1" dirty="0" smtClean="0">
                          <a:latin typeface="Century Gothic" panose="020B0502020202090204" pitchFamily="34" charset="0"/>
                        </a:rPr>
                        <a:t>They can’t be</a:t>
                      </a:r>
                      <a:r>
                        <a:rPr lang="en-US" sz="2000" b="1" baseline="0" dirty="0" smtClean="0">
                          <a:latin typeface="Century Gothic" panose="020B0502020202090204" pitchFamily="34" charset="0"/>
                        </a:rPr>
                        <a:t> sitting in a canteen. </a:t>
                      </a:r>
                      <a:endParaRPr lang="en-US" sz="2000" b="1" dirty="0">
                        <a:latin typeface="Century Gothic" panose="020B0502020202090204" pitchFamily="34" charset="0"/>
                      </a:endParaRPr>
                    </a:p>
                  </a:txBody>
                  <a:tcPr/>
                </a:tc>
                <a:tc>
                  <a:txBody>
                    <a:bodyPr/>
                    <a:lstStyle/>
                    <a:p>
                      <a:pPr algn="l"/>
                      <a:endParaRPr lang="en-US" sz="2400" b="1" dirty="0">
                        <a:latin typeface="Century Gothic" panose="020B0502020202090204" pitchFamily="34" charset="0"/>
                      </a:endParaRPr>
                    </a:p>
                  </a:txBody>
                  <a:tcPr/>
                </a:tc>
                <a:tc>
                  <a:txBody>
                    <a:bodyPr/>
                    <a:lstStyle/>
                    <a:p>
                      <a:pPr algn="l"/>
                      <a:endParaRPr lang="en-US" sz="2400" b="1" dirty="0">
                        <a:latin typeface="Century Gothic" panose="020B0502020202090204" pitchFamily="34" charset="0"/>
                      </a:endParaRPr>
                    </a:p>
                  </a:txBody>
                  <a:tcPr/>
                </a:tc>
                <a:tc>
                  <a:txBody>
                    <a:bodyPr/>
                    <a:lstStyle/>
                    <a:p>
                      <a:pPr algn="l"/>
                      <a:endParaRPr lang="en-US" sz="2400" b="1" dirty="0">
                        <a:latin typeface="Century Gothic" panose="020B0502020202090204" pitchFamily="34" charset="0"/>
                      </a:endParaRPr>
                    </a:p>
                  </a:txBody>
                  <a:tcPr/>
                </a:tc>
                <a:tc>
                  <a:txBody>
                    <a:bodyPr/>
                    <a:lstStyle/>
                    <a:p>
                      <a:pPr algn="l"/>
                      <a:endParaRPr lang="en-US" sz="2400" b="1" dirty="0">
                        <a:latin typeface="Century Gothic" panose="020B0502020202090204" pitchFamily="34" charset="0"/>
                      </a:endParaRPr>
                    </a:p>
                  </a:txBody>
                  <a:tcPr/>
                </a:tc>
                <a:extLst>
                  <a:ext uri="{0D108BD9-81ED-4DB2-BD59-A6C34878D82A}">
                    <a16:rowId xmlns:a16="http://schemas.microsoft.com/office/drawing/2014/main" xmlns="" val="954143241"/>
                  </a:ext>
                </a:extLst>
              </a:tr>
            </a:tbl>
          </a:graphicData>
        </a:graphic>
      </p:graphicFrame>
      <p:pic>
        <p:nvPicPr>
          <p:cNvPr id="14" name="Picture 13" descr="Member stories: using digital archives to inspire stud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833" y="714163"/>
            <a:ext cx="6570617" cy="2121342"/>
          </a:xfrm>
          <a:prstGeom prst="rect">
            <a:avLst/>
          </a:prstGeom>
        </p:spPr>
      </p:pic>
      <p:sp>
        <p:nvSpPr>
          <p:cNvPr id="15" name="Rectangle 14"/>
          <p:cNvSpPr/>
          <p:nvPr/>
        </p:nvSpPr>
        <p:spPr>
          <a:xfrm>
            <a:off x="1191695" y="172506"/>
            <a:ext cx="9502894" cy="1135567"/>
          </a:xfrm>
          <a:prstGeom prst="rect">
            <a:avLst/>
          </a:prstGeom>
        </p:spPr>
        <p:txBody>
          <a:bodyPr wrap="square">
            <a:spAutoFit/>
          </a:bodyPr>
          <a:lstStyle/>
          <a:p>
            <a:pPr algn="ctr">
              <a:lnSpc>
                <a:spcPts val="4320"/>
              </a:lnSpc>
            </a:pPr>
            <a:r>
              <a:rPr lang="en-US" sz="2800" b="1" dirty="0" smtClean="0">
                <a:ln w="0"/>
                <a:solidFill>
                  <a:srgbClr val="FF0000"/>
                </a:solidFill>
                <a:latin typeface="Century Gothic" panose="020B0502020202020204" pitchFamily="34" charset="0"/>
              </a:rPr>
              <a:t>Look at the picture and  read the sentences.</a:t>
            </a:r>
          </a:p>
          <a:p>
            <a:pPr algn="ctr">
              <a:lnSpc>
                <a:spcPts val="4320"/>
              </a:lnSpc>
            </a:pPr>
            <a:r>
              <a:rPr lang="en-US" sz="2800" b="1" dirty="0" smtClean="0">
                <a:ln w="0"/>
                <a:solidFill>
                  <a:srgbClr val="FF0000"/>
                </a:solidFill>
                <a:latin typeface="Century Gothic" panose="020B0502020202020204" pitchFamily="34" charset="0"/>
              </a:rPr>
              <a:t> </a:t>
            </a:r>
          </a:p>
        </p:txBody>
      </p:sp>
    </p:spTree>
    <p:extLst>
      <p:ext uri="{BB962C8B-B14F-4D97-AF65-F5344CB8AC3E}">
        <p14:creationId xmlns:p14="http://schemas.microsoft.com/office/powerpoint/2010/main" val="1913432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949669673"/>
              </p:ext>
            </p:extLst>
          </p:nvPr>
        </p:nvGraphicFramePr>
        <p:xfrm>
          <a:off x="548641" y="2861631"/>
          <a:ext cx="11048382" cy="3322320"/>
        </p:xfrm>
        <a:graphic>
          <a:graphicData uri="http://schemas.openxmlformats.org/drawingml/2006/table">
            <a:tbl>
              <a:tblPr firstRow="1" bandRow="1">
                <a:tableStyleId>{5C22544A-7EE6-4342-B048-85BDC9FD1C3A}</a:tableStyleId>
              </a:tblPr>
              <a:tblGrid>
                <a:gridCol w="4074672">
                  <a:extLst>
                    <a:ext uri="{9D8B030D-6E8A-4147-A177-3AD203B41FA5}">
                      <a16:colId xmlns:a16="http://schemas.microsoft.com/office/drawing/2014/main" xmlns="" val="3334004946"/>
                    </a:ext>
                  </a:extLst>
                </a:gridCol>
                <a:gridCol w="1645920">
                  <a:extLst>
                    <a:ext uri="{9D8B030D-6E8A-4147-A177-3AD203B41FA5}">
                      <a16:colId xmlns:a16="http://schemas.microsoft.com/office/drawing/2014/main" xmlns="" val="98378993"/>
                    </a:ext>
                  </a:extLst>
                </a:gridCol>
                <a:gridCol w="1803613">
                  <a:extLst>
                    <a:ext uri="{9D8B030D-6E8A-4147-A177-3AD203B41FA5}">
                      <a16:colId xmlns:a16="http://schemas.microsoft.com/office/drawing/2014/main" xmlns="" val="4281657860"/>
                    </a:ext>
                  </a:extLst>
                </a:gridCol>
                <a:gridCol w="1698171">
                  <a:extLst>
                    <a:ext uri="{9D8B030D-6E8A-4147-A177-3AD203B41FA5}">
                      <a16:colId xmlns:a16="http://schemas.microsoft.com/office/drawing/2014/main" xmlns="" val="3973668396"/>
                    </a:ext>
                  </a:extLst>
                </a:gridCol>
                <a:gridCol w="1826006">
                  <a:extLst>
                    <a:ext uri="{9D8B030D-6E8A-4147-A177-3AD203B41FA5}">
                      <a16:colId xmlns:a16="http://schemas.microsoft.com/office/drawing/2014/main" xmlns="" val="589232810"/>
                    </a:ext>
                  </a:extLst>
                </a:gridCol>
              </a:tblGrid>
              <a:tr h="370840">
                <a:tc>
                  <a:txBody>
                    <a:bodyPr/>
                    <a:lstStyle/>
                    <a:p>
                      <a:pPr algn="ctr" rtl="0"/>
                      <a:r>
                        <a:rPr lang="en-US" sz="2400" b="1" dirty="0" smtClean="0">
                          <a:latin typeface="Century Gothic" panose="020B0502020202090204" pitchFamily="34" charset="0"/>
                        </a:rPr>
                        <a:t>Which one talks about</a:t>
                      </a:r>
                      <a:r>
                        <a:rPr lang="en-US" sz="2400" b="1" baseline="0" dirty="0" smtClean="0">
                          <a:latin typeface="Century Gothic" panose="020B0502020202090204" pitchFamily="34" charset="0"/>
                        </a:rPr>
                        <a:t> something </a:t>
                      </a:r>
                      <a:r>
                        <a:rPr lang="en-US" sz="2400" b="1" baseline="0" dirty="0" smtClean="0">
                          <a:latin typeface="Century Gothic" panose="020B0502020202090204" pitchFamily="34" charset="0"/>
                        </a:rPr>
                        <a:t>that: </a:t>
                      </a:r>
                      <a:endParaRPr lang="en-US" sz="2400" b="1" dirty="0">
                        <a:latin typeface="Century Gothic" panose="020B0502020202090204" pitchFamily="34" charset="0"/>
                      </a:endParaRPr>
                    </a:p>
                  </a:txBody>
                  <a:tcPr/>
                </a:tc>
                <a:tc>
                  <a:txBody>
                    <a:bodyPr/>
                    <a:lstStyle/>
                    <a:p>
                      <a:pPr algn="ctr" rtl="0"/>
                      <a:r>
                        <a:rPr lang="en-US" sz="2000" b="1" dirty="0" smtClean="0">
                          <a:latin typeface="Century Gothic" panose="020B0502020202090204" pitchFamily="34" charset="0"/>
                        </a:rPr>
                        <a:t>is</a:t>
                      </a:r>
                      <a:r>
                        <a:rPr lang="en-US" sz="2000" b="1" baseline="0" dirty="0" smtClean="0">
                          <a:latin typeface="Century Gothic" panose="020B0502020202090204" pitchFamily="34" charset="0"/>
                        </a:rPr>
                        <a:t> possible</a:t>
                      </a:r>
                      <a:endParaRPr lang="en-US" sz="2000" b="1" dirty="0">
                        <a:latin typeface="Century Gothic" panose="020B0502020202090204" pitchFamily="34" charset="0"/>
                      </a:endParaRPr>
                    </a:p>
                  </a:txBody>
                  <a:tcPr anchor="ctr"/>
                </a:tc>
                <a:tc>
                  <a:txBody>
                    <a:bodyPr/>
                    <a:lstStyle/>
                    <a:p>
                      <a:pPr algn="ctr" rtl="0"/>
                      <a:r>
                        <a:rPr lang="en-US" sz="2000" b="1" dirty="0" smtClean="0">
                          <a:latin typeface="Century Gothic" panose="020B0502020202090204" pitchFamily="34" charset="0"/>
                        </a:rPr>
                        <a:t>is impossible</a:t>
                      </a:r>
                      <a:endParaRPr lang="en-US" sz="2000" b="1" dirty="0">
                        <a:latin typeface="Century Gothic" panose="020B0502020202090204" pitchFamily="34" charset="0"/>
                      </a:endParaRPr>
                    </a:p>
                  </a:txBody>
                  <a:tcPr anchor="ctr"/>
                </a:tc>
                <a:tc>
                  <a:txBody>
                    <a:bodyPr/>
                    <a:lstStyle/>
                    <a:p>
                      <a:pPr algn="ctr" rtl="0"/>
                      <a:r>
                        <a:rPr lang="en-US" sz="2000" b="1" dirty="0" smtClean="0">
                          <a:latin typeface="Century Gothic" panose="020B0502020202090204" pitchFamily="34" charset="0"/>
                        </a:rPr>
                        <a:t>was possible in the past </a:t>
                      </a:r>
                      <a:endParaRPr lang="en-US" sz="2000" b="1" dirty="0">
                        <a:latin typeface="Century Gothic" panose="020B0502020202090204" pitchFamily="34" charset="0"/>
                      </a:endParaRPr>
                    </a:p>
                  </a:txBody>
                  <a:tcPr anchor="ctr"/>
                </a:tc>
                <a:tc>
                  <a:txBody>
                    <a:bodyPr/>
                    <a:lstStyle/>
                    <a:p>
                      <a:pPr algn="ctr" rtl="0"/>
                      <a:r>
                        <a:rPr lang="en-US" sz="2000" b="1" dirty="0" smtClean="0">
                          <a:latin typeface="Century Gothic" panose="020B0502020202090204" pitchFamily="34" charset="0"/>
                        </a:rPr>
                        <a:t>we are quite sure about  </a:t>
                      </a:r>
                      <a:endParaRPr lang="en-US" sz="2000" b="1" dirty="0">
                        <a:latin typeface="Century Gothic" panose="020B0502020202090204" pitchFamily="34" charset="0"/>
                      </a:endParaRPr>
                    </a:p>
                  </a:txBody>
                  <a:tcPr anchor="ctr"/>
                </a:tc>
                <a:extLst>
                  <a:ext uri="{0D108BD9-81ED-4DB2-BD59-A6C34878D82A}">
                    <a16:rowId xmlns:a16="http://schemas.microsoft.com/office/drawing/2014/main" xmlns="" val="2741916502"/>
                  </a:ext>
                </a:extLst>
              </a:tr>
              <a:tr h="370840">
                <a:tc>
                  <a:txBody>
                    <a:bodyPr/>
                    <a:lstStyle/>
                    <a:p>
                      <a:pPr algn="just" rtl="0"/>
                      <a:r>
                        <a:rPr lang="en-US" sz="2000" b="1" baseline="0" dirty="0" smtClean="0">
                          <a:latin typeface="Century Gothic" panose="020B0502020202090204" pitchFamily="34" charset="0"/>
                        </a:rPr>
                        <a:t>They must be students  in class  </a:t>
                      </a:r>
                      <a:endParaRPr lang="en-US" sz="2000" b="1" dirty="0">
                        <a:latin typeface="Century Gothic" panose="020B0502020202090204" pitchFamily="34" charset="0"/>
                      </a:endParaRPr>
                    </a:p>
                  </a:txBody>
                  <a:tcPr/>
                </a:tc>
                <a:tc>
                  <a:txBody>
                    <a:bodyPr/>
                    <a:lstStyle/>
                    <a:p>
                      <a:pPr algn="ctr"/>
                      <a:endParaRPr lang="en-US" sz="2400" b="1">
                        <a:solidFill>
                          <a:srgbClr val="FF0000"/>
                        </a:solidFill>
                        <a:latin typeface="Century Gothic" panose="020B0502020202090204" pitchFamily="34" charset="0"/>
                      </a:endParaRPr>
                    </a:p>
                  </a:txBody>
                  <a:tcPr/>
                </a:tc>
                <a:tc>
                  <a:txBody>
                    <a:bodyPr/>
                    <a:lstStyle/>
                    <a:p>
                      <a:pPr algn="ctr"/>
                      <a:endParaRPr lang="en-US" sz="2400" b="1">
                        <a:solidFill>
                          <a:srgbClr val="FF0000"/>
                        </a:solidFill>
                        <a:latin typeface="Century Gothic" panose="020B0502020202090204" pitchFamily="34" charset="0"/>
                      </a:endParaRPr>
                    </a:p>
                  </a:txBody>
                  <a:tcPr/>
                </a:tc>
                <a:tc>
                  <a:txBody>
                    <a:bodyPr/>
                    <a:lstStyle/>
                    <a:p>
                      <a:pPr algn="ctr"/>
                      <a:endParaRPr lang="en-US" sz="2400" b="1" dirty="0">
                        <a:solidFill>
                          <a:srgbClr val="FF0000"/>
                        </a:solidFill>
                        <a:latin typeface="Century Gothic" panose="020B0502020202090204" pitchFamily="34" charset="0"/>
                      </a:endParaRPr>
                    </a:p>
                  </a:txBody>
                  <a:tcPr/>
                </a:tc>
                <a:tc>
                  <a:txBody>
                    <a:bodyPr/>
                    <a:lstStyle/>
                    <a:p>
                      <a:pPr algn="ctr"/>
                      <a:r>
                        <a:rPr lang="en-US" sz="2400" b="1" dirty="0" smtClean="0">
                          <a:solidFill>
                            <a:srgbClr val="FF0000"/>
                          </a:solidFill>
                          <a:latin typeface="Century Gothic" panose="020B0502020202090204" pitchFamily="34" charset="0"/>
                        </a:rPr>
                        <a:t>√</a:t>
                      </a:r>
                      <a:endParaRPr lang="en-US" sz="2400" b="1" dirty="0">
                        <a:solidFill>
                          <a:srgbClr val="FF0000"/>
                        </a:solidFill>
                        <a:latin typeface="Century Gothic" panose="020B0502020202090204" pitchFamily="34" charset="0"/>
                      </a:endParaRPr>
                    </a:p>
                  </a:txBody>
                  <a:tcPr/>
                </a:tc>
                <a:extLst>
                  <a:ext uri="{0D108BD9-81ED-4DB2-BD59-A6C34878D82A}">
                    <a16:rowId xmlns:a16="http://schemas.microsoft.com/office/drawing/2014/main" xmlns="" val="923894727"/>
                  </a:ext>
                </a:extLst>
              </a:tr>
              <a:tr h="370840">
                <a:tc>
                  <a:txBody>
                    <a:bodyPr/>
                    <a:lstStyle/>
                    <a:p>
                      <a:pPr algn="just" rtl="0"/>
                      <a:r>
                        <a:rPr lang="en-US" sz="2000" b="1" dirty="0" smtClean="0">
                          <a:latin typeface="Century Gothic" panose="020B0502020202090204" pitchFamily="34" charset="0"/>
                        </a:rPr>
                        <a:t>They</a:t>
                      </a:r>
                      <a:r>
                        <a:rPr lang="en-US" sz="2000" b="1" baseline="0" dirty="0" smtClean="0">
                          <a:latin typeface="Century Gothic" panose="020B0502020202090204" pitchFamily="34" charset="0"/>
                        </a:rPr>
                        <a:t> may / might be friends </a:t>
                      </a:r>
                      <a:endParaRPr lang="en-US" sz="2000" b="1" dirty="0">
                        <a:latin typeface="Century Gothic" panose="020B0502020202090204" pitchFamily="34"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entury Gothic" panose="020B0502020202090204" pitchFamily="34" charset="0"/>
                        </a:rPr>
                        <a:t>√</a:t>
                      </a:r>
                    </a:p>
                  </a:txBody>
                  <a:tcPr/>
                </a:tc>
                <a:tc>
                  <a:txBody>
                    <a:bodyPr/>
                    <a:lstStyle/>
                    <a:p>
                      <a:pPr algn="ctr"/>
                      <a:endParaRPr lang="en-US" sz="2400" b="1">
                        <a:solidFill>
                          <a:srgbClr val="FF0000"/>
                        </a:solidFill>
                        <a:latin typeface="Century Gothic" panose="020B0502020202090204" pitchFamily="34" charset="0"/>
                      </a:endParaRPr>
                    </a:p>
                  </a:txBody>
                  <a:tcPr/>
                </a:tc>
                <a:tc>
                  <a:txBody>
                    <a:bodyPr/>
                    <a:lstStyle/>
                    <a:p>
                      <a:pPr algn="ctr"/>
                      <a:endParaRPr lang="en-US" sz="2400" b="1" dirty="0">
                        <a:solidFill>
                          <a:srgbClr val="FF0000"/>
                        </a:solidFill>
                        <a:latin typeface="Century Gothic" panose="020B0502020202090204" pitchFamily="34" charset="0"/>
                      </a:endParaRPr>
                    </a:p>
                  </a:txBody>
                  <a:tcPr/>
                </a:tc>
                <a:tc>
                  <a:txBody>
                    <a:bodyPr/>
                    <a:lstStyle/>
                    <a:p>
                      <a:pPr algn="ctr"/>
                      <a:endParaRPr lang="en-US" sz="2400" b="1" dirty="0">
                        <a:solidFill>
                          <a:srgbClr val="FF0000"/>
                        </a:solidFill>
                        <a:latin typeface="Century Gothic" panose="020B0502020202090204" pitchFamily="34" charset="0"/>
                      </a:endParaRPr>
                    </a:p>
                  </a:txBody>
                  <a:tcPr/>
                </a:tc>
                <a:extLst>
                  <a:ext uri="{0D108BD9-81ED-4DB2-BD59-A6C34878D82A}">
                    <a16:rowId xmlns:a16="http://schemas.microsoft.com/office/drawing/2014/main" xmlns="" val="1910627285"/>
                  </a:ext>
                </a:extLst>
              </a:tr>
              <a:tr h="370840">
                <a:tc>
                  <a:txBody>
                    <a:bodyPr/>
                    <a:lstStyle/>
                    <a:p>
                      <a:pPr algn="just" rtl="0"/>
                      <a:r>
                        <a:rPr lang="en-US" sz="2000" b="1" dirty="0" smtClean="0">
                          <a:latin typeface="Century Gothic" panose="020B0502020202090204" pitchFamily="34" charset="0"/>
                        </a:rPr>
                        <a:t>They might have been working</a:t>
                      </a:r>
                      <a:r>
                        <a:rPr lang="en-US" sz="2000" b="1" baseline="0" dirty="0" smtClean="0">
                          <a:latin typeface="Century Gothic" panose="020B0502020202090204" pitchFamily="34" charset="0"/>
                        </a:rPr>
                        <a:t> on a project since morning </a:t>
                      </a:r>
                      <a:endParaRPr lang="en-US" sz="2000" b="1" dirty="0">
                        <a:latin typeface="Century Gothic" panose="020B0502020202090204" pitchFamily="34" charset="0"/>
                      </a:endParaRPr>
                    </a:p>
                  </a:txBody>
                  <a:tcPr/>
                </a:tc>
                <a:tc>
                  <a:txBody>
                    <a:bodyPr/>
                    <a:lstStyle/>
                    <a:p>
                      <a:pPr algn="ctr"/>
                      <a:endParaRPr lang="en-US" sz="2400" b="1">
                        <a:solidFill>
                          <a:srgbClr val="FF0000"/>
                        </a:solidFill>
                        <a:latin typeface="Century Gothic" panose="020B0502020202090204" pitchFamily="34" charset="0"/>
                      </a:endParaRPr>
                    </a:p>
                  </a:txBody>
                  <a:tcPr/>
                </a:tc>
                <a:tc>
                  <a:txBody>
                    <a:bodyPr/>
                    <a:lstStyle/>
                    <a:p>
                      <a:pPr algn="ctr"/>
                      <a:endParaRPr lang="en-US" sz="2400" b="1">
                        <a:solidFill>
                          <a:srgbClr val="FF0000"/>
                        </a:solidFill>
                        <a:latin typeface="Century Gothic" panose="020B0502020202090204" pitchFamily="34"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entury Gothic" panose="020B0502020202090204" pitchFamily="34" charset="0"/>
                        </a:rPr>
                        <a:t>√</a:t>
                      </a:r>
                    </a:p>
                  </a:txBody>
                  <a:tcPr/>
                </a:tc>
                <a:tc>
                  <a:txBody>
                    <a:bodyPr/>
                    <a:lstStyle/>
                    <a:p>
                      <a:pPr algn="ctr"/>
                      <a:endParaRPr lang="en-US" sz="2400" b="1" dirty="0">
                        <a:solidFill>
                          <a:srgbClr val="FF0000"/>
                        </a:solidFill>
                        <a:latin typeface="Century Gothic" panose="020B0502020202090204" pitchFamily="34" charset="0"/>
                      </a:endParaRPr>
                    </a:p>
                  </a:txBody>
                  <a:tcPr/>
                </a:tc>
                <a:extLst>
                  <a:ext uri="{0D108BD9-81ED-4DB2-BD59-A6C34878D82A}">
                    <a16:rowId xmlns:a16="http://schemas.microsoft.com/office/drawing/2014/main" xmlns="" val="2099225708"/>
                  </a:ext>
                </a:extLst>
              </a:tr>
              <a:tr h="370840">
                <a:tc>
                  <a:txBody>
                    <a:bodyPr/>
                    <a:lstStyle/>
                    <a:p>
                      <a:pPr algn="just" rtl="0"/>
                      <a:r>
                        <a:rPr lang="en-US" sz="2000" b="1" dirty="0" smtClean="0">
                          <a:latin typeface="Century Gothic" panose="020B0502020202090204" pitchFamily="34" charset="0"/>
                        </a:rPr>
                        <a:t>They can’t </a:t>
                      </a:r>
                      <a:r>
                        <a:rPr lang="en-US" sz="2000" b="1" dirty="0" smtClean="0">
                          <a:latin typeface="Century Gothic" panose="020B0502020202090204" pitchFamily="34" charset="0"/>
                        </a:rPr>
                        <a:t>be</a:t>
                      </a:r>
                      <a:r>
                        <a:rPr lang="en-US" sz="2000" b="1" baseline="0" dirty="0" smtClean="0">
                          <a:latin typeface="Century Gothic" panose="020B0502020202090204" pitchFamily="34" charset="0"/>
                        </a:rPr>
                        <a:t> </a:t>
                      </a:r>
                      <a:r>
                        <a:rPr lang="en-US" sz="2000" b="1" baseline="0" dirty="0" smtClean="0">
                          <a:latin typeface="Century Gothic" panose="020B0502020202090204" pitchFamily="34" charset="0"/>
                        </a:rPr>
                        <a:t>sitting in a canteen. </a:t>
                      </a:r>
                      <a:endParaRPr lang="en-US" sz="2000" b="1" dirty="0">
                        <a:latin typeface="Century Gothic" panose="020B0502020202090204" pitchFamily="34" charset="0"/>
                      </a:endParaRPr>
                    </a:p>
                  </a:txBody>
                  <a:tcPr/>
                </a:tc>
                <a:tc>
                  <a:txBody>
                    <a:bodyPr/>
                    <a:lstStyle/>
                    <a:p>
                      <a:pPr algn="ctr"/>
                      <a:endParaRPr lang="en-US" sz="2400" b="1" dirty="0">
                        <a:solidFill>
                          <a:srgbClr val="FF0000"/>
                        </a:solidFill>
                        <a:latin typeface="Century Gothic" panose="020B0502020202090204" pitchFamily="34"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entury Gothic" panose="020B0502020202090204" pitchFamily="34" charset="0"/>
                        </a:rPr>
                        <a:t>√</a:t>
                      </a:r>
                    </a:p>
                  </a:txBody>
                  <a:tcPr/>
                </a:tc>
                <a:tc>
                  <a:txBody>
                    <a:bodyPr/>
                    <a:lstStyle/>
                    <a:p>
                      <a:pPr algn="ctr"/>
                      <a:endParaRPr lang="en-US" sz="2400" b="1" dirty="0">
                        <a:solidFill>
                          <a:srgbClr val="FF0000"/>
                        </a:solidFill>
                        <a:latin typeface="Century Gothic" panose="020B0502020202090204" pitchFamily="34" charset="0"/>
                      </a:endParaRPr>
                    </a:p>
                  </a:txBody>
                  <a:tcPr/>
                </a:tc>
                <a:tc>
                  <a:txBody>
                    <a:bodyPr/>
                    <a:lstStyle/>
                    <a:p>
                      <a:pPr algn="ctr"/>
                      <a:endParaRPr lang="en-US" sz="2400" b="1" dirty="0">
                        <a:solidFill>
                          <a:srgbClr val="FF0000"/>
                        </a:solidFill>
                        <a:latin typeface="Century Gothic" panose="020B0502020202090204" pitchFamily="34" charset="0"/>
                      </a:endParaRPr>
                    </a:p>
                  </a:txBody>
                  <a:tcPr/>
                </a:tc>
                <a:extLst>
                  <a:ext uri="{0D108BD9-81ED-4DB2-BD59-A6C34878D82A}">
                    <a16:rowId xmlns:a16="http://schemas.microsoft.com/office/drawing/2014/main" xmlns="" val="954143241"/>
                  </a:ext>
                </a:extLst>
              </a:tr>
            </a:tbl>
          </a:graphicData>
        </a:graphic>
      </p:graphicFrame>
      <p:pic>
        <p:nvPicPr>
          <p:cNvPr id="14" name="Picture 13" descr="Member stories: using digital archives to inspire stud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833" y="701100"/>
            <a:ext cx="6570617" cy="2121342"/>
          </a:xfrm>
          <a:prstGeom prst="rect">
            <a:avLst/>
          </a:prstGeom>
        </p:spPr>
      </p:pic>
      <p:sp>
        <p:nvSpPr>
          <p:cNvPr id="15" name="Rectangle 14"/>
          <p:cNvSpPr/>
          <p:nvPr/>
        </p:nvSpPr>
        <p:spPr>
          <a:xfrm>
            <a:off x="1191694" y="97610"/>
            <a:ext cx="9502894" cy="1135567"/>
          </a:xfrm>
          <a:prstGeom prst="rect">
            <a:avLst/>
          </a:prstGeom>
        </p:spPr>
        <p:txBody>
          <a:bodyPr wrap="square">
            <a:spAutoFit/>
          </a:bodyPr>
          <a:lstStyle/>
          <a:p>
            <a:pPr algn="ctr">
              <a:lnSpc>
                <a:spcPts val="4320"/>
              </a:lnSpc>
            </a:pPr>
            <a:r>
              <a:rPr lang="en-US" sz="2800" b="1" dirty="0" smtClean="0">
                <a:ln w="0"/>
                <a:solidFill>
                  <a:srgbClr val="FF0000"/>
                </a:solidFill>
                <a:latin typeface="Century Gothic" panose="020B0502020202020204" pitchFamily="34" charset="0"/>
              </a:rPr>
              <a:t>Suggested Answer Key</a:t>
            </a:r>
          </a:p>
          <a:p>
            <a:pPr algn="ctr">
              <a:lnSpc>
                <a:spcPts val="4320"/>
              </a:lnSpc>
            </a:pPr>
            <a:r>
              <a:rPr lang="en-US" sz="2800" b="1" dirty="0" smtClean="0">
                <a:ln w="0"/>
                <a:solidFill>
                  <a:srgbClr val="FF0000"/>
                </a:solidFill>
                <a:latin typeface="Century Gothic" panose="020B0502020202020204" pitchFamily="34" charset="0"/>
              </a:rPr>
              <a:t> </a:t>
            </a:r>
          </a:p>
        </p:txBody>
      </p:sp>
    </p:spTree>
    <p:extLst>
      <p:ext uri="{BB962C8B-B14F-4D97-AF65-F5344CB8AC3E}">
        <p14:creationId xmlns:p14="http://schemas.microsoft.com/office/powerpoint/2010/main" val="405079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7020" y="1628800"/>
            <a:ext cx="6858000" cy="2387600"/>
          </a:xfrm>
        </p:spPr>
        <p:txBody>
          <a:bodyPr>
            <a:normAutofit/>
          </a:bodyPr>
          <a:lstStyle/>
          <a:p>
            <a:r>
              <a:rPr lang="en-US" dirty="0"/>
              <a:t/>
            </a:r>
            <a:br>
              <a:rPr lang="en-US" dirty="0"/>
            </a:b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91" y="117566"/>
            <a:ext cx="1646183" cy="1268068"/>
          </a:xfrm>
          <a:prstGeom prst="rect">
            <a:avLst/>
          </a:prstGeom>
        </p:spPr>
      </p:pic>
      <p:sp>
        <p:nvSpPr>
          <p:cNvPr id="11" name="Content Placeholder 2"/>
          <p:cNvSpPr txBox="1">
            <a:spLocks/>
          </p:cNvSpPr>
          <p:nvPr/>
        </p:nvSpPr>
        <p:spPr>
          <a:xfrm>
            <a:off x="742573" y="2804663"/>
            <a:ext cx="11066894" cy="4293958"/>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rtl="0">
              <a:buFont typeface="Arial" panose="020B0604020202020204" pitchFamily="34" charset="0"/>
              <a:buChar char="•"/>
            </a:pPr>
            <a:endParaRPr lang="en-US" sz="3200" dirty="0" smtClean="0">
              <a:latin typeface="Century Gothic" panose="020B0502020202020204" pitchFamily="34" charset="0"/>
            </a:endParaRPr>
          </a:p>
          <a:p>
            <a:pPr marL="571500" indent="-571500" algn="l" rtl="0">
              <a:buFont typeface="Arial" panose="020B0604020202020204" pitchFamily="34" charset="0"/>
              <a:buChar char="•"/>
            </a:pPr>
            <a:r>
              <a:rPr lang="en-US" sz="3200" dirty="0">
                <a:latin typeface="Century Gothic" panose="020B0502020202020204" pitchFamily="34" charset="0"/>
              </a:rPr>
              <a:t>i</a:t>
            </a:r>
            <a:r>
              <a:rPr lang="en-US" sz="3200" dirty="0" smtClean="0">
                <a:latin typeface="Century Gothic" panose="020B0502020202020204" pitchFamily="34" charset="0"/>
              </a:rPr>
              <a:t>dentify the use of </a:t>
            </a:r>
            <a:r>
              <a:rPr lang="en-US" sz="3200" dirty="0">
                <a:latin typeface="Century Gothic" panose="020B0502020202020204" pitchFamily="34" charset="0"/>
              </a:rPr>
              <a:t> </a:t>
            </a:r>
            <a:r>
              <a:rPr lang="en-US" sz="3200" dirty="0" smtClean="0">
                <a:latin typeface="Century Gothic" panose="020B0502020202020204" pitchFamily="34" charset="0"/>
              </a:rPr>
              <a:t>modals.</a:t>
            </a:r>
          </a:p>
          <a:p>
            <a:pPr marL="571500" indent="-571500" algn="l" rtl="0">
              <a:buFont typeface="Arial" panose="020B0604020202020204" pitchFamily="34" charset="0"/>
              <a:buChar char="•"/>
            </a:pPr>
            <a:r>
              <a:rPr lang="en-US" sz="3200" dirty="0">
                <a:latin typeface="Century Gothic" panose="020B0502020202020204" pitchFamily="34" charset="0"/>
              </a:rPr>
              <a:t>p</a:t>
            </a:r>
            <a:r>
              <a:rPr lang="en-US" sz="3200" dirty="0" smtClean="0">
                <a:latin typeface="Century Gothic" panose="020B0502020202020204" pitchFamily="34" charset="0"/>
              </a:rPr>
              <a:t>ractice reading for detailed comprehension .</a:t>
            </a:r>
          </a:p>
          <a:p>
            <a:pPr marL="571500" indent="-571500" algn="l" rtl="0">
              <a:buFont typeface="Arial" panose="020B0604020202020204" pitchFamily="34" charset="0"/>
              <a:buChar char="•"/>
            </a:pPr>
            <a:r>
              <a:rPr lang="en-US" sz="3200" dirty="0" smtClean="0">
                <a:latin typeface="Century Gothic" panose="020B0502020202020204" pitchFamily="34" charset="0"/>
              </a:rPr>
              <a:t>practice listening for specific information. </a:t>
            </a:r>
          </a:p>
          <a:p>
            <a:pPr marL="571500" indent="-571500" algn="l" rtl="0">
              <a:buFont typeface="Arial" panose="020B0604020202020204" pitchFamily="34" charset="0"/>
              <a:buChar char="•"/>
            </a:pPr>
            <a:r>
              <a:rPr lang="en-US" sz="3200" dirty="0" smtClean="0">
                <a:latin typeface="Century Gothic" panose="020B0502020202020204" pitchFamily="34" charset="0"/>
              </a:rPr>
              <a:t>write a short paragraph using present and past modals correctly.</a:t>
            </a:r>
            <a:endParaRPr lang="en-US" sz="3200" dirty="0">
              <a:latin typeface="Century Gothic" panose="020B0502020202020204" pitchFamily="34" charset="0"/>
            </a:endParaRPr>
          </a:p>
        </p:txBody>
      </p:sp>
      <p:sp>
        <p:nvSpPr>
          <p:cNvPr id="12" name="Rectangle 11"/>
          <p:cNvSpPr/>
          <p:nvPr/>
        </p:nvSpPr>
        <p:spPr>
          <a:xfrm>
            <a:off x="2959303" y="1205290"/>
            <a:ext cx="5694219"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b="1" dirty="0">
                <a:latin typeface="Century Gothic" panose="020B0502020202020204" pitchFamily="34" charset="0"/>
              </a:rPr>
              <a:t>Objectives</a:t>
            </a:r>
            <a:endParaRPr lang="ar-BH" sz="4400" dirty="0">
              <a:latin typeface="Century Gothic" panose="020B0502020202020204" pitchFamily="34" charset="0"/>
            </a:endParaRPr>
          </a:p>
        </p:txBody>
      </p:sp>
      <p:sp>
        <p:nvSpPr>
          <p:cNvPr id="7" name="TextBox 6"/>
          <p:cNvSpPr txBox="1"/>
          <p:nvPr/>
        </p:nvSpPr>
        <p:spPr>
          <a:xfrm>
            <a:off x="353097" y="2564042"/>
            <a:ext cx="10906632" cy="584775"/>
          </a:xfrm>
          <a:prstGeom prst="rect">
            <a:avLst/>
          </a:prstGeom>
          <a:noFill/>
        </p:spPr>
        <p:txBody>
          <a:bodyPr wrap="square" rtlCol="1">
            <a:spAutoFit/>
          </a:bodyPr>
          <a:lstStyle/>
          <a:p>
            <a:r>
              <a:rPr lang="en-US" altLang="en-US" sz="3200" b="1" dirty="0">
                <a:latin typeface="Century Gothic" panose="020B0502020202020204" pitchFamily="34" charset="0"/>
              </a:rPr>
              <a:t>At the end of this lesson the student will be able </a:t>
            </a:r>
            <a:r>
              <a:rPr lang="en-US" altLang="en-US" sz="3200" b="1" dirty="0" smtClean="0">
                <a:latin typeface="Century Gothic" panose="020B0502020202020204" pitchFamily="34" charset="0"/>
              </a:rPr>
              <a:t>to:</a:t>
            </a:r>
            <a:endParaRPr lang="en-US" altLang="en-US" sz="3200" b="1" dirty="0">
              <a:latin typeface="Century Gothic" panose="020B0502020202020204" pitchFamily="34" charset="0"/>
            </a:endParaRPr>
          </a:p>
        </p:txBody>
      </p:sp>
    </p:spTree>
    <p:extLst>
      <p:ext uri="{BB962C8B-B14F-4D97-AF65-F5344CB8AC3E}">
        <p14:creationId xmlns:p14="http://schemas.microsoft.com/office/powerpoint/2010/main" val="2153468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a:t>
            </a:r>
            <a:r>
              <a:rPr lang="en-US" sz="9600" dirty="0" smtClean="0">
                <a:solidFill>
                  <a:schemeClr val="tx1"/>
                </a:solidFill>
                <a:latin typeface="Century Gothic" panose="020B0502020202020204" pitchFamily="34" charset="0"/>
              </a:rPr>
              <a:t>5</a:t>
            </a:r>
            <a:endParaRPr lang="en-US" sz="9600" dirty="0">
              <a:solidFill>
                <a:schemeClr val="tx1"/>
              </a:solidFill>
              <a:latin typeface="Century Gothic" panose="020B0502020202020204" pitchFamily="34" charset="0"/>
            </a:endParaRPr>
          </a:p>
        </p:txBody>
      </p:sp>
      <p:sp>
        <p:nvSpPr>
          <p:cNvPr id="4"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Tree>
    <p:extLst>
      <p:ext uri="{BB962C8B-B14F-4D97-AF65-F5344CB8AC3E}">
        <p14:creationId xmlns:p14="http://schemas.microsoft.com/office/powerpoint/2010/main" val="2248838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pic>
        <p:nvPicPr>
          <p:cNvPr id="10" name="Picture 9" descr="4 Tips For &lt;strong&gt;Buying&lt;/strong&gt; &lt;strong&gt;Clothes&lt;/strong&gt; Online Like An Expert | Techno FAQ"/>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3959" y="2097503"/>
            <a:ext cx="6518365" cy="3545652"/>
          </a:xfrm>
          <a:prstGeom prst="rect">
            <a:avLst/>
          </a:prstGeom>
        </p:spPr>
      </p:pic>
      <p:sp>
        <p:nvSpPr>
          <p:cNvPr id="5" name="Rectangle 4"/>
          <p:cNvSpPr/>
          <p:nvPr/>
        </p:nvSpPr>
        <p:spPr>
          <a:xfrm>
            <a:off x="112839" y="983658"/>
            <a:ext cx="12079161" cy="643766"/>
          </a:xfrm>
          <a:prstGeom prst="rect">
            <a:avLst/>
          </a:prstGeom>
        </p:spPr>
        <p:txBody>
          <a:bodyPr wrap="square">
            <a:spAutoFit/>
          </a:bodyPr>
          <a:lstStyle/>
          <a:p>
            <a:pPr algn="ctr">
              <a:lnSpc>
                <a:spcPts val="4320"/>
              </a:lnSpc>
            </a:pPr>
            <a:r>
              <a:rPr lang="en-US" sz="4000" b="1" dirty="0" smtClean="0">
                <a:ln w="0"/>
                <a:solidFill>
                  <a:srgbClr val="FF0000"/>
                </a:solidFill>
                <a:latin typeface="Century Gothic" panose="020B0502020202020204" pitchFamily="34" charset="0"/>
              </a:rPr>
              <a:t>Look at the picture and make assumptions </a:t>
            </a:r>
          </a:p>
        </p:txBody>
      </p:sp>
    </p:spTree>
    <p:extLst>
      <p:ext uri="{BB962C8B-B14F-4D97-AF65-F5344CB8AC3E}">
        <p14:creationId xmlns:p14="http://schemas.microsoft.com/office/powerpoint/2010/main" val="2088787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pic>
        <p:nvPicPr>
          <p:cNvPr id="10" name="Picture 9" descr="4 Tips For &lt;strong&gt;Buying&lt;/strong&gt; &lt;strong&gt;Clothes&lt;/strong&gt; Online Like An Expert | Techno FAQ"/>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531" y="1098077"/>
            <a:ext cx="5316583" cy="2891945"/>
          </a:xfrm>
          <a:prstGeom prst="rect">
            <a:avLst/>
          </a:prstGeom>
        </p:spPr>
      </p:pic>
      <p:sp>
        <p:nvSpPr>
          <p:cNvPr id="5" name="Rectangle 4"/>
          <p:cNvSpPr/>
          <p:nvPr/>
        </p:nvSpPr>
        <p:spPr>
          <a:xfrm>
            <a:off x="1449375" y="303175"/>
            <a:ext cx="9502894" cy="595356"/>
          </a:xfrm>
          <a:prstGeom prst="rect">
            <a:avLst/>
          </a:prstGeom>
        </p:spPr>
        <p:txBody>
          <a:bodyPr wrap="square">
            <a:spAutoFit/>
          </a:bodyPr>
          <a:lstStyle/>
          <a:p>
            <a:pPr algn="ctr">
              <a:lnSpc>
                <a:spcPts val="4320"/>
              </a:lnSpc>
            </a:pPr>
            <a:r>
              <a:rPr lang="en-US" sz="3200" b="1" dirty="0" smtClean="0">
                <a:ln w="0"/>
                <a:solidFill>
                  <a:srgbClr val="FF0000"/>
                </a:solidFill>
                <a:latin typeface="Century Gothic" panose="020B0502020202020204" pitchFamily="34" charset="0"/>
              </a:rPr>
              <a:t>Suggested Answer Key</a:t>
            </a:r>
          </a:p>
        </p:txBody>
      </p:sp>
      <p:sp>
        <p:nvSpPr>
          <p:cNvPr id="7" name="Rectangle 6"/>
          <p:cNvSpPr/>
          <p:nvPr/>
        </p:nvSpPr>
        <p:spPr>
          <a:xfrm>
            <a:off x="958585" y="4154069"/>
            <a:ext cx="10484477" cy="1746632"/>
          </a:xfrm>
          <a:prstGeom prst="rect">
            <a:avLst/>
          </a:prstGeom>
        </p:spPr>
        <p:txBody>
          <a:bodyPr wrap="square">
            <a:spAutoFit/>
          </a:bodyPr>
          <a:lstStyle/>
          <a:p>
            <a:pPr algn="ctr">
              <a:lnSpc>
                <a:spcPts val="4320"/>
              </a:lnSpc>
            </a:pPr>
            <a:r>
              <a:rPr lang="en-US" sz="2800" b="1" dirty="0" smtClean="0">
                <a:ln w="0"/>
                <a:solidFill>
                  <a:schemeClr val="tx1">
                    <a:lumMod val="95000"/>
                    <a:lumOff val="5000"/>
                  </a:schemeClr>
                </a:solidFill>
                <a:latin typeface="Century Gothic" panose="020B0502020202020204" pitchFamily="34" charset="0"/>
              </a:rPr>
              <a:t>She must be happy and surprised.</a:t>
            </a:r>
          </a:p>
          <a:p>
            <a:pPr algn="ctr">
              <a:lnSpc>
                <a:spcPts val="4320"/>
              </a:lnSpc>
            </a:pPr>
            <a:r>
              <a:rPr lang="en-US" sz="2800" b="1" dirty="0" smtClean="0">
                <a:ln w="0"/>
                <a:solidFill>
                  <a:schemeClr val="tx1">
                    <a:lumMod val="95000"/>
                    <a:lumOff val="5000"/>
                  </a:schemeClr>
                </a:solidFill>
                <a:latin typeface="Century Gothic" panose="020B0502020202020204" pitchFamily="34" charset="0"/>
              </a:rPr>
              <a:t>She might have got something she wants.</a:t>
            </a:r>
          </a:p>
          <a:p>
            <a:pPr algn="ctr">
              <a:lnSpc>
                <a:spcPts val="4320"/>
              </a:lnSpc>
            </a:pPr>
            <a:r>
              <a:rPr lang="en-US" sz="2800" b="1" dirty="0" smtClean="0">
                <a:ln w="0"/>
                <a:solidFill>
                  <a:schemeClr val="tx1">
                    <a:lumMod val="95000"/>
                    <a:lumOff val="5000"/>
                  </a:schemeClr>
                </a:solidFill>
                <a:latin typeface="Century Gothic" panose="020B0502020202020204" pitchFamily="34" charset="0"/>
              </a:rPr>
              <a:t>She might have received some good news.</a:t>
            </a:r>
            <a:endParaRPr lang="en-US" sz="2800" b="1" dirty="0" smtClean="0">
              <a:ln w="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803802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6</a:t>
            </a:r>
          </a:p>
        </p:txBody>
      </p:sp>
      <p:sp>
        <p:nvSpPr>
          <p:cNvPr id="4"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Tree>
    <p:extLst>
      <p:ext uri="{BB962C8B-B14F-4D97-AF65-F5344CB8AC3E}">
        <p14:creationId xmlns:p14="http://schemas.microsoft.com/office/powerpoint/2010/main" val="4111095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13743" y="265549"/>
            <a:ext cx="10334268" cy="954107"/>
          </a:xfrm>
          <a:prstGeom prst="rect">
            <a:avLst/>
          </a:prstGeom>
        </p:spPr>
        <p:txBody>
          <a:bodyPr wrap="square">
            <a:spAutoFit/>
          </a:bodyPr>
          <a:lstStyle/>
          <a:p>
            <a:r>
              <a:rPr lang="en-US" sz="2800" b="1" dirty="0" smtClean="0">
                <a:solidFill>
                  <a:srgbClr val="FF0000"/>
                </a:solidFill>
                <a:latin typeface="Century Gothic" panose="020B0502020202020204" pitchFamily="34" charset="0"/>
              </a:rPr>
              <a:t>Read the  two exchanges carefully, then write an exchange for the given situations on the next slide. </a:t>
            </a:r>
            <a:endParaRPr lang="en-US" sz="28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51" y="0"/>
            <a:ext cx="1279061" cy="1454249"/>
          </a:xfrm>
          <a:prstGeom prst="rect">
            <a:avLst/>
          </a:prstGeom>
        </p:spPr>
      </p:pic>
      <p:sp>
        <p:nvSpPr>
          <p:cNvPr id="6" name="Footer Placeholder 2">
            <a:extLst/>
          </p:cNvPr>
          <p:cNvSpPr>
            <a:spLocks noGrp="1"/>
          </p:cNvSpPr>
          <p:nvPr>
            <p:ph type="ftr" sz="quarter" idx="11"/>
          </p:nvPr>
        </p:nvSpPr>
        <p:spPr bwMode="auto">
          <a:xfrm>
            <a:off x="289261" y="6361427"/>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
        <p:nvSpPr>
          <p:cNvPr id="9" name="TextBox 8"/>
          <p:cNvSpPr txBox="1"/>
          <p:nvPr/>
        </p:nvSpPr>
        <p:spPr>
          <a:xfrm>
            <a:off x="1513743" y="1878657"/>
            <a:ext cx="10020418" cy="3054682"/>
          </a:xfrm>
          <a:prstGeom prst="rect">
            <a:avLst/>
          </a:prstGeom>
          <a:noFill/>
        </p:spPr>
        <p:txBody>
          <a:bodyPr wrap="square" rtlCol="0">
            <a:spAutoFit/>
          </a:bodyPr>
          <a:lstStyle/>
          <a:p>
            <a:pPr>
              <a:lnSpc>
                <a:spcPts val="3300"/>
              </a:lnSpc>
            </a:pPr>
            <a:r>
              <a:rPr lang="en-US" sz="2800" b="1" dirty="0" smtClean="0">
                <a:ln w="0"/>
                <a:solidFill>
                  <a:schemeClr val="accent5"/>
                </a:solidFill>
                <a:latin typeface="Century Gothic" panose="020B0502020202020204" pitchFamily="34" charset="0"/>
              </a:rPr>
              <a:t>Informal</a:t>
            </a:r>
            <a:r>
              <a:rPr lang="en-US" sz="2400" b="1" dirty="0" smtClean="0">
                <a:ln w="0"/>
                <a:solidFill>
                  <a:srgbClr val="FF0000"/>
                </a:solidFill>
                <a:latin typeface="Century Gothic" panose="020B0502020202020204" pitchFamily="34" charset="0"/>
              </a:rPr>
              <a:t>                          </a:t>
            </a:r>
            <a:r>
              <a:rPr lang="en-US" sz="2400" b="1" dirty="0" smtClean="0">
                <a:ln w="0"/>
                <a:latin typeface="Century Gothic" panose="020B0502020202020204" pitchFamily="34" charset="0"/>
              </a:rPr>
              <a:t> </a:t>
            </a:r>
          </a:p>
          <a:p>
            <a:pPr>
              <a:lnSpc>
                <a:spcPts val="3300"/>
              </a:lnSpc>
            </a:pPr>
            <a:r>
              <a:rPr lang="en-US" sz="2400" b="1" dirty="0" smtClean="0">
                <a:ln w="0"/>
                <a:latin typeface="Century Gothic" panose="020B0502020202020204" pitchFamily="34" charset="0"/>
              </a:rPr>
              <a:t>A: Can you help me in the garden, Ahmed?</a:t>
            </a:r>
          </a:p>
          <a:p>
            <a:pPr>
              <a:lnSpc>
                <a:spcPts val="3300"/>
              </a:lnSpc>
            </a:pPr>
            <a:r>
              <a:rPr lang="en-US" sz="2400" b="1" dirty="0" smtClean="0">
                <a:ln w="0"/>
                <a:latin typeface="Century Gothic" panose="020B0502020202020204" pitchFamily="34" charset="0"/>
              </a:rPr>
              <a:t> B: I’m sorry, I can’t now. I’m working on my project.</a:t>
            </a:r>
          </a:p>
          <a:p>
            <a:pPr>
              <a:lnSpc>
                <a:spcPts val="3300"/>
              </a:lnSpc>
            </a:pPr>
            <a:endParaRPr lang="en-US" sz="2400" b="1" dirty="0">
              <a:ln w="0"/>
              <a:latin typeface="Century Gothic" panose="020B0502020202020204" pitchFamily="34" charset="0"/>
            </a:endParaRPr>
          </a:p>
          <a:p>
            <a:pPr>
              <a:lnSpc>
                <a:spcPts val="3300"/>
              </a:lnSpc>
            </a:pPr>
            <a:r>
              <a:rPr lang="en-US" sz="2800" b="1" dirty="0" smtClean="0">
                <a:ln w="0"/>
                <a:solidFill>
                  <a:schemeClr val="accent5"/>
                </a:solidFill>
                <a:latin typeface="Century Gothic" panose="020B0502020202020204" pitchFamily="34" charset="0"/>
              </a:rPr>
              <a:t>Formal</a:t>
            </a:r>
          </a:p>
          <a:p>
            <a:pPr>
              <a:lnSpc>
                <a:spcPts val="3300"/>
              </a:lnSpc>
            </a:pPr>
            <a:r>
              <a:rPr lang="en-US" sz="2400" b="1" dirty="0" smtClean="0">
                <a:ln w="0"/>
                <a:latin typeface="Century Gothic" panose="020B0502020202020204" pitchFamily="34" charset="0"/>
              </a:rPr>
              <a:t>A: Could you please send me an e-mail?</a:t>
            </a:r>
          </a:p>
          <a:p>
            <a:pPr>
              <a:lnSpc>
                <a:spcPts val="3300"/>
              </a:lnSpc>
            </a:pPr>
            <a:r>
              <a:rPr lang="en-US" sz="2400" b="1" dirty="0" smtClean="0">
                <a:ln w="0"/>
                <a:latin typeface="Century Gothic" panose="020B0502020202020204" pitchFamily="34" charset="0"/>
              </a:rPr>
              <a:t>B: Certainly.</a:t>
            </a:r>
          </a:p>
        </p:txBody>
      </p:sp>
    </p:spTree>
    <p:extLst>
      <p:ext uri="{BB962C8B-B14F-4D97-AF65-F5344CB8AC3E}">
        <p14:creationId xmlns:p14="http://schemas.microsoft.com/office/powerpoint/2010/main" val="2007586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70655" y="1324039"/>
            <a:ext cx="10334268" cy="523220"/>
          </a:xfrm>
          <a:prstGeom prst="rect">
            <a:avLst/>
          </a:prstGeom>
        </p:spPr>
        <p:txBody>
          <a:bodyPr wrap="square">
            <a:spAutoFit/>
          </a:bodyPr>
          <a:lstStyle/>
          <a:p>
            <a:r>
              <a:rPr lang="en-US" sz="2800" b="1" dirty="0" smtClean="0">
                <a:solidFill>
                  <a:srgbClr val="FF0000"/>
                </a:solidFill>
                <a:latin typeface="Century Gothic" panose="020B0502020202020204" pitchFamily="34" charset="0"/>
              </a:rPr>
              <a:t>Now, write an exchange for each of the below situations.</a:t>
            </a:r>
            <a:endParaRPr lang="en-US" sz="2800" b="1" dirty="0"/>
          </a:p>
        </p:txBody>
      </p:sp>
      <p:sp>
        <p:nvSpPr>
          <p:cNvPr id="6" name="Footer Placeholder 2">
            <a:extLst/>
          </p:cNvPr>
          <p:cNvSpPr>
            <a:spLocks noGrp="1"/>
          </p:cNvSpPr>
          <p:nvPr>
            <p:ph type="ftr" sz="quarter" idx="11"/>
          </p:nvPr>
        </p:nvSpPr>
        <p:spPr bwMode="auto">
          <a:xfrm>
            <a:off x="289261" y="6361427"/>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
        <p:nvSpPr>
          <p:cNvPr id="9" name="TextBox 8"/>
          <p:cNvSpPr txBox="1"/>
          <p:nvPr/>
        </p:nvSpPr>
        <p:spPr>
          <a:xfrm>
            <a:off x="871644" y="3039075"/>
            <a:ext cx="11116490" cy="938719"/>
          </a:xfrm>
          <a:prstGeom prst="rect">
            <a:avLst/>
          </a:prstGeom>
          <a:noFill/>
        </p:spPr>
        <p:txBody>
          <a:bodyPr wrap="square" rtlCol="0">
            <a:spAutoFit/>
          </a:bodyPr>
          <a:lstStyle/>
          <a:p>
            <a:pPr>
              <a:lnSpc>
                <a:spcPts val="3300"/>
              </a:lnSpc>
            </a:pPr>
            <a:r>
              <a:rPr lang="en-US" sz="2800" b="1" dirty="0" smtClean="0">
                <a:ln w="0"/>
                <a:solidFill>
                  <a:schemeClr val="tx1">
                    <a:lumMod val="95000"/>
                    <a:lumOff val="5000"/>
                  </a:schemeClr>
                </a:solidFill>
                <a:latin typeface="Century Gothic" panose="020B0502020202020204" pitchFamily="34" charset="0"/>
              </a:rPr>
              <a:t>1- You want your friend to give you a lift to school tomorrow.                         </a:t>
            </a:r>
            <a:endParaRPr lang="en-US" sz="2800" b="1" dirty="0">
              <a:ln w="0"/>
              <a:solidFill>
                <a:schemeClr val="tx1">
                  <a:lumMod val="95000"/>
                  <a:lumOff val="5000"/>
                </a:schemeClr>
              </a:solidFill>
              <a:latin typeface="Century Gothic" panose="020B0502020202020204" pitchFamily="34" charset="0"/>
            </a:endParaRPr>
          </a:p>
          <a:p>
            <a:pPr>
              <a:lnSpc>
                <a:spcPts val="3300"/>
              </a:lnSpc>
            </a:pPr>
            <a:r>
              <a:rPr lang="en-US" sz="2800" b="1" dirty="0" smtClean="0">
                <a:ln w="0"/>
                <a:solidFill>
                  <a:schemeClr val="tx1">
                    <a:lumMod val="95000"/>
                    <a:lumOff val="5000"/>
                  </a:schemeClr>
                </a:solidFill>
                <a:latin typeface="Century Gothic" panose="020B0502020202020204" pitchFamily="34" charset="0"/>
              </a:rPr>
              <a:t>2- You want your boss to give you a day off work.</a:t>
            </a:r>
          </a:p>
        </p:txBody>
      </p:sp>
    </p:spTree>
    <p:extLst>
      <p:ext uri="{BB962C8B-B14F-4D97-AF65-F5344CB8AC3E}">
        <p14:creationId xmlns:p14="http://schemas.microsoft.com/office/powerpoint/2010/main" val="902709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60109" y="188959"/>
            <a:ext cx="5422634" cy="584775"/>
          </a:xfrm>
          <a:prstGeom prst="rect">
            <a:avLst/>
          </a:prstGeom>
        </p:spPr>
        <p:txBody>
          <a:bodyPr wrap="square">
            <a:spAutoFit/>
          </a:bodyPr>
          <a:lstStyle/>
          <a:p>
            <a:r>
              <a:rPr lang="en-US" sz="3200" b="1" dirty="0" smtClean="0">
                <a:solidFill>
                  <a:srgbClr val="FF0000"/>
                </a:solidFill>
                <a:latin typeface="Century Gothic" panose="020B0502020202020204" pitchFamily="34" charset="0"/>
              </a:rPr>
              <a:t>Suggested</a:t>
            </a:r>
            <a:r>
              <a:rPr lang="en-US" sz="2800" b="1" dirty="0" smtClean="0">
                <a:solidFill>
                  <a:srgbClr val="FF0000"/>
                </a:solidFill>
                <a:latin typeface="Century Gothic" panose="020B0502020202020204" pitchFamily="34" charset="0"/>
              </a:rPr>
              <a:t> Answer Key</a:t>
            </a:r>
            <a:endParaRPr lang="en-US" sz="2800" b="1" dirty="0"/>
          </a:p>
        </p:txBody>
      </p:sp>
      <p:sp>
        <p:nvSpPr>
          <p:cNvPr id="6" name="Footer Placeholder 2">
            <a:extLst/>
          </p:cNvPr>
          <p:cNvSpPr>
            <a:spLocks noGrp="1"/>
          </p:cNvSpPr>
          <p:nvPr>
            <p:ph type="ftr" sz="quarter" idx="11"/>
          </p:nvPr>
        </p:nvSpPr>
        <p:spPr bwMode="auto">
          <a:xfrm>
            <a:off x="289261" y="6361427"/>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
        <p:nvSpPr>
          <p:cNvPr id="9" name="TextBox 8"/>
          <p:cNvSpPr txBox="1"/>
          <p:nvPr/>
        </p:nvSpPr>
        <p:spPr>
          <a:xfrm>
            <a:off x="1031966" y="1878657"/>
            <a:ext cx="10502195" cy="3054682"/>
          </a:xfrm>
          <a:prstGeom prst="rect">
            <a:avLst/>
          </a:prstGeom>
          <a:noFill/>
        </p:spPr>
        <p:txBody>
          <a:bodyPr wrap="square" rtlCol="0">
            <a:spAutoFit/>
          </a:bodyPr>
          <a:lstStyle/>
          <a:p>
            <a:pPr>
              <a:lnSpc>
                <a:spcPts val="3300"/>
              </a:lnSpc>
            </a:pPr>
            <a:r>
              <a:rPr lang="en-US" sz="2800" b="1" dirty="0" smtClean="0">
                <a:ln w="0"/>
                <a:solidFill>
                  <a:srgbClr val="FF0000"/>
                </a:solidFill>
                <a:latin typeface="Century Gothic" panose="020B0502020202020204" pitchFamily="34" charset="0"/>
              </a:rPr>
              <a:t>You want your friend to give you a lift to school tomorrow.                        </a:t>
            </a:r>
            <a:r>
              <a:rPr lang="en-US" sz="2800" b="1" dirty="0" smtClean="0">
                <a:ln w="0"/>
                <a:latin typeface="Century Gothic" panose="020B0502020202020204" pitchFamily="34" charset="0"/>
              </a:rPr>
              <a:t> </a:t>
            </a:r>
          </a:p>
          <a:p>
            <a:pPr>
              <a:lnSpc>
                <a:spcPts val="3300"/>
              </a:lnSpc>
            </a:pPr>
            <a:r>
              <a:rPr lang="en-US" sz="2800" b="1" dirty="0" smtClean="0">
                <a:ln w="0"/>
                <a:latin typeface="Century Gothic" panose="020B0502020202020204" pitchFamily="34" charset="0"/>
              </a:rPr>
              <a:t>A: Can you give me a lift to school tomorrow?</a:t>
            </a:r>
          </a:p>
          <a:p>
            <a:pPr>
              <a:lnSpc>
                <a:spcPts val="3300"/>
              </a:lnSpc>
            </a:pPr>
            <a:r>
              <a:rPr lang="en-US" sz="2800" b="1" dirty="0" smtClean="0">
                <a:ln w="0"/>
                <a:latin typeface="Century Gothic" panose="020B0502020202020204" pitchFamily="34" charset="0"/>
              </a:rPr>
              <a:t> B: Sure.</a:t>
            </a:r>
          </a:p>
          <a:p>
            <a:pPr>
              <a:lnSpc>
                <a:spcPts val="3300"/>
              </a:lnSpc>
            </a:pPr>
            <a:endParaRPr lang="en-US" sz="2800" b="1" dirty="0">
              <a:ln w="0"/>
              <a:latin typeface="Century Gothic" panose="020B0502020202020204" pitchFamily="34" charset="0"/>
            </a:endParaRPr>
          </a:p>
          <a:p>
            <a:pPr>
              <a:lnSpc>
                <a:spcPts val="3300"/>
              </a:lnSpc>
            </a:pPr>
            <a:r>
              <a:rPr lang="en-US" sz="2800" b="1" dirty="0" smtClean="0">
                <a:ln w="0"/>
                <a:solidFill>
                  <a:srgbClr val="FF0000"/>
                </a:solidFill>
                <a:latin typeface="Century Gothic" panose="020B0502020202020204" pitchFamily="34" charset="0"/>
              </a:rPr>
              <a:t>You want your boss to give you a day off work.</a:t>
            </a:r>
          </a:p>
          <a:p>
            <a:pPr>
              <a:lnSpc>
                <a:spcPts val="3300"/>
              </a:lnSpc>
            </a:pPr>
            <a:r>
              <a:rPr lang="en-US" sz="2800" b="1" dirty="0" smtClean="0">
                <a:ln w="0"/>
                <a:latin typeface="Century Gothic" panose="020B0502020202020204" pitchFamily="34" charset="0"/>
              </a:rPr>
              <a:t>A: May I please have a day off work?</a:t>
            </a:r>
          </a:p>
          <a:p>
            <a:pPr>
              <a:lnSpc>
                <a:spcPts val="3300"/>
              </a:lnSpc>
            </a:pPr>
            <a:r>
              <a:rPr lang="en-US" sz="2800" b="1" dirty="0" smtClean="0">
                <a:ln w="0"/>
                <a:latin typeface="Century Gothic" panose="020B0502020202020204" pitchFamily="34" charset="0"/>
              </a:rPr>
              <a:t>B: I’m afraid not.</a:t>
            </a:r>
          </a:p>
        </p:txBody>
      </p:sp>
    </p:spTree>
    <p:extLst>
      <p:ext uri="{BB962C8B-B14F-4D97-AF65-F5344CB8AC3E}">
        <p14:creationId xmlns:p14="http://schemas.microsoft.com/office/powerpoint/2010/main" val="3888010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a:t>
            </a:r>
            <a:r>
              <a:rPr lang="en-US" sz="9600" dirty="0" smtClean="0">
                <a:solidFill>
                  <a:schemeClr val="tx1"/>
                </a:solidFill>
                <a:latin typeface="Century Gothic" panose="020B0502020202020204" pitchFamily="34" charset="0"/>
              </a:rPr>
              <a:t>7</a:t>
            </a:r>
            <a:endParaRPr lang="en-US" sz="9600" dirty="0">
              <a:solidFill>
                <a:schemeClr val="tx1"/>
              </a:solidFill>
              <a:latin typeface="Century Gothic" panose="020B0502020202020204" pitchFamily="34" charset="0"/>
            </a:endParaRPr>
          </a:p>
        </p:txBody>
      </p:sp>
      <p:sp>
        <p:nvSpPr>
          <p:cNvPr id="4"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Tree>
    <p:extLst>
      <p:ext uri="{BB962C8B-B14F-4D97-AF65-F5344CB8AC3E}">
        <p14:creationId xmlns:p14="http://schemas.microsoft.com/office/powerpoint/2010/main" val="2063255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9568" y="1056007"/>
            <a:ext cx="9502894" cy="584134"/>
          </a:xfrm>
          <a:prstGeom prst="rect">
            <a:avLst/>
          </a:prstGeom>
        </p:spPr>
        <p:txBody>
          <a:bodyPr wrap="square">
            <a:spAutoFit/>
          </a:bodyPr>
          <a:lstStyle/>
          <a:p>
            <a:pPr algn="ctr">
              <a:lnSpc>
                <a:spcPts val="4320"/>
              </a:lnSpc>
            </a:pPr>
            <a:r>
              <a:rPr lang="en-US" sz="2800" b="1" dirty="0" smtClean="0">
                <a:ln w="0"/>
                <a:solidFill>
                  <a:srgbClr val="FF0000"/>
                </a:solidFill>
                <a:latin typeface="Century Gothic" panose="020B0502020202020204" pitchFamily="34" charset="0"/>
              </a:rPr>
              <a:t>Before you listen, read the table carefully</a:t>
            </a:r>
          </a:p>
        </p:txBody>
      </p:sp>
      <p:sp>
        <p:nvSpPr>
          <p:cNvPr id="6"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9725249"/>
              </p:ext>
            </p:extLst>
          </p:nvPr>
        </p:nvGraphicFramePr>
        <p:xfrm>
          <a:off x="548641" y="2052076"/>
          <a:ext cx="11048382" cy="3566160"/>
        </p:xfrm>
        <a:graphic>
          <a:graphicData uri="http://schemas.openxmlformats.org/drawingml/2006/table">
            <a:tbl>
              <a:tblPr firstRow="1" bandRow="1">
                <a:tableStyleId>{5C22544A-7EE6-4342-B048-85BDC9FD1C3A}</a:tableStyleId>
              </a:tblPr>
              <a:tblGrid>
                <a:gridCol w="5081450">
                  <a:extLst>
                    <a:ext uri="{9D8B030D-6E8A-4147-A177-3AD203B41FA5}">
                      <a16:colId xmlns:a16="http://schemas.microsoft.com/office/drawing/2014/main" xmlns="" val="3334004946"/>
                    </a:ext>
                  </a:extLst>
                </a:gridCol>
                <a:gridCol w="1685109">
                  <a:extLst>
                    <a:ext uri="{9D8B030D-6E8A-4147-A177-3AD203B41FA5}">
                      <a16:colId xmlns:a16="http://schemas.microsoft.com/office/drawing/2014/main" xmlns="" val="98378993"/>
                    </a:ext>
                  </a:extLst>
                </a:gridCol>
                <a:gridCol w="1423851">
                  <a:extLst>
                    <a:ext uri="{9D8B030D-6E8A-4147-A177-3AD203B41FA5}">
                      <a16:colId xmlns:a16="http://schemas.microsoft.com/office/drawing/2014/main" xmlns="" val="4281657860"/>
                    </a:ext>
                  </a:extLst>
                </a:gridCol>
                <a:gridCol w="1658984">
                  <a:extLst>
                    <a:ext uri="{9D8B030D-6E8A-4147-A177-3AD203B41FA5}">
                      <a16:colId xmlns:a16="http://schemas.microsoft.com/office/drawing/2014/main" xmlns="" val="3973668396"/>
                    </a:ext>
                  </a:extLst>
                </a:gridCol>
                <a:gridCol w="1198988">
                  <a:extLst>
                    <a:ext uri="{9D8B030D-6E8A-4147-A177-3AD203B41FA5}">
                      <a16:colId xmlns:a16="http://schemas.microsoft.com/office/drawing/2014/main" xmlns="" val="589232810"/>
                    </a:ext>
                  </a:extLst>
                </a:gridCol>
              </a:tblGrid>
              <a:tr h="370840">
                <a:tc>
                  <a:txBody>
                    <a:bodyPr/>
                    <a:lstStyle/>
                    <a:p>
                      <a:endParaRPr lang="en-US" sz="2400" b="1" dirty="0">
                        <a:latin typeface="Century Gothic" panose="020B0502020202090204" pitchFamily="34" charset="0"/>
                      </a:endParaRPr>
                    </a:p>
                  </a:txBody>
                  <a:tcPr/>
                </a:tc>
                <a:tc>
                  <a:txBody>
                    <a:bodyPr/>
                    <a:lstStyle/>
                    <a:p>
                      <a:pPr algn="ctr" rtl="0"/>
                      <a:r>
                        <a:rPr lang="en-US" sz="2400" b="1" dirty="0" smtClean="0">
                          <a:latin typeface="Century Gothic" panose="020B0502020202090204" pitchFamily="34" charset="0"/>
                        </a:rPr>
                        <a:t>Must/</a:t>
                      </a:r>
                    </a:p>
                    <a:p>
                      <a:pPr algn="ctr" rtl="0"/>
                      <a:r>
                        <a:rPr lang="en-US" sz="2400" b="1" dirty="0" smtClean="0">
                          <a:latin typeface="Century Gothic" panose="020B0502020202090204" pitchFamily="34" charset="0"/>
                        </a:rPr>
                        <a:t>have to</a:t>
                      </a:r>
                      <a:endParaRPr lang="en-US" sz="2400" b="1" dirty="0">
                        <a:latin typeface="Century Gothic" panose="020B0502020202090204" pitchFamily="34" charset="0"/>
                      </a:endParaRPr>
                    </a:p>
                  </a:txBody>
                  <a:tcPr anchor="ctr"/>
                </a:tc>
                <a:tc>
                  <a:txBody>
                    <a:bodyPr/>
                    <a:lstStyle/>
                    <a:p>
                      <a:pPr algn="ctr" rtl="0"/>
                      <a:r>
                        <a:rPr lang="en-US" sz="2400" b="1" dirty="0" smtClean="0">
                          <a:latin typeface="Century Gothic" panose="020B0502020202090204" pitchFamily="34" charset="0"/>
                        </a:rPr>
                        <a:t>Can’t</a:t>
                      </a:r>
                      <a:endParaRPr lang="en-US" sz="2400" b="1" dirty="0">
                        <a:latin typeface="Century Gothic" panose="020B0502020202090204" pitchFamily="34" charset="0"/>
                      </a:endParaRPr>
                    </a:p>
                  </a:txBody>
                  <a:tcPr anchor="ctr"/>
                </a:tc>
                <a:tc>
                  <a:txBody>
                    <a:bodyPr/>
                    <a:lstStyle/>
                    <a:p>
                      <a:pPr algn="ctr" rtl="0"/>
                      <a:r>
                        <a:rPr lang="en-US" sz="2400" b="1" dirty="0" smtClean="0">
                          <a:latin typeface="Century Gothic" panose="020B0502020202090204" pitchFamily="34" charset="0"/>
                        </a:rPr>
                        <a:t>Don’t have to</a:t>
                      </a:r>
                      <a:endParaRPr lang="en-US" sz="2400" b="1" dirty="0">
                        <a:latin typeface="Century Gothic" panose="020B0502020202090204" pitchFamily="34" charset="0"/>
                      </a:endParaRPr>
                    </a:p>
                  </a:txBody>
                  <a:tcPr anchor="ctr"/>
                </a:tc>
                <a:tc>
                  <a:txBody>
                    <a:bodyPr/>
                    <a:lstStyle/>
                    <a:p>
                      <a:pPr algn="ctr" rtl="0"/>
                      <a:r>
                        <a:rPr lang="en-US" sz="2400" b="1" dirty="0" smtClean="0">
                          <a:latin typeface="Century Gothic" panose="020B0502020202090204" pitchFamily="34" charset="0"/>
                        </a:rPr>
                        <a:t>Can </a:t>
                      </a:r>
                      <a:endParaRPr lang="en-US" sz="2400" b="1" dirty="0">
                        <a:latin typeface="Century Gothic" panose="020B0502020202090204" pitchFamily="34" charset="0"/>
                      </a:endParaRPr>
                    </a:p>
                  </a:txBody>
                  <a:tcPr anchor="ctr"/>
                </a:tc>
                <a:extLst>
                  <a:ext uri="{0D108BD9-81ED-4DB2-BD59-A6C34878D82A}">
                    <a16:rowId xmlns:a16="http://schemas.microsoft.com/office/drawing/2014/main" xmlns="" val="2741916502"/>
                  </a:ext>
                </a:extLst>
              </a:tr>
              <a:tr h="370840">
                <a:tc>
                  <a:txBody>
                    <a:bodyPr/>
                    <a:lstStyle/>
                    <a:p>
                      <a:pPr algn="ctr"/>
                      <a:r>
                        <a:rPr lang="en-US" sz="2400" b="1" dirty="0" smtClean="0">
                          <a:latin typeface="Century Gothic" panose="020B0502020202090204" pitchFamily="34" charset="0"/>
                        </a:rPr>
                        <a:t>be</a:t>
                      </a:r>
                      <a:r>
                        <a:rPr lang="en-US" sz="2400" b="1" baseline="0" dirty="0" smtClean="0">
                          <a:latin typeface="Century Gothic" panose="020B0502020202090204" pitchFamily="34" charset="0"/>
                        </a:rPr>
                        <a:t> p</a:t>
                      </a:r>
                      <a:r>
                        <a:rPr lang="en-US" sz="2400" b="1" dirty="0" smtClean="0">
                          <a:latin typeface="Century Gothic" panose="020B0502020202090204" pitchFamily="34" charset="0"/>
                        </a:rPr>
                        <a:t>olite and patient</a:t>
                      </a:r>
                      <a:r>
                        <a:rPr lang="en-US" sz="2400" b="1" baseline="0" dirty="0" smtClean="0">
                          <a:latin typeface="Century Gothic" panose="020B0502020202090204" pitchFamily="34" charset="0"/>
                        </a:rPr>
                        <a:t> </a:t>
                      </a:r>
                      <a:endParaRPr lang="en-US" sz="2400" b="1" dirty="0">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923894727"/>
                  </a:ext>
                </a:extLst>
              </a:tr>
              <a:tr h="370840">
                <a:tc>
                  <a:txBody>
                    <a:bodyPr/>
                    <a:lstStyle/>
                    <a:p>
                      <a:pPr algn="ctr"/>
                      <a:r>
                        <a:rPr lang="en-US" sz="2400" b="1" dirty="0" smtClean="0">
                          <a:latin typeface="Century Gothic" panose="020B0502020202090204" pitchFamily="34" charset="0"/>
                        </a:rPr>
                        <a:t>wear expensive</a:t>
                      </a:r>
                      <a:r>
                        <a:rPr lang="en-US" sz="2400" b="1" baseline="0" dirty="0" smtClean="0">
                          <a:latin typeface="Century Gothic" panose="020B0502020202090204" pitchFamily="34" charset="0"/>
                        </a:rPr>
                        <a:t> clothes </a:t>
                      </a:r>
                      <a:endParaRPr lang="en-US" sz="2400" b="1" dirty="0">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1910627285"/>
                  </a:ext>
                </a:extLst>
              </a:tr>
              <a:tr h="370840">
                <a:tc>
                  <a:txBody>
                    <a:bodyPr/>
                    <a:lstStyle/>
                    <a:p>
                      <a:pPr algn="ctr"/>
                      <a:r>
                        <a:rPr lang="en-US" sz="2400" b="1" dirty="0" smtClean="0">
                          <a:latin typeface="Century Gothic" panose="020B0502020202090204" pitchFamily="34" charset="0"/>
                        </a:rPr>
                        <a:t>wear</a:t>
                      </a:r>
                      <a:r>
                        <a:rPr lang="en-US" sz="2400" b="1" baseline="0" dirty="0" smtClean="0">
                          <a:latin typeface="Century Gothic" panose="020B0502020202090204" pitchFamily="34" charset="0"/>
                        </a:rPr>
                        <a:t> scrubs and a white coat</a:t>
                      </a:r>
                      <a:endParaRPr lang="en-US" sz="2400" b="1" dirty="0">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2099225708"/>
                  </a:ext>
                </a:extLst>
              </a:tr>
              <a:tr h="370840">
                <a:tc>
                  <a:txBody>
                    <a:bodyPr/>
                    <a:lstStyle/>
                    <a:p>
                      <a:pPr algn="ctr"/>
                      <a:r>
                        <a:rPr lang="en-US" sz="2400" b="1" dirty="0" smtClean="0">
                          <a:latin typeface="Century Gothic" panose="020B0502020202090204" pitchFamily="34" charset="0"/>
                        </a:rPr>
                        <a:t>take</a:t>
                      </a:r>
                      <a:r>
                        <a:rPr lang="en-US" sz="2400" b="1" baseline="0" dirty="0" smtClean="0">
                          <a:latin typeface="Century Gothic" panose="020B0502020202090204" pitchFamily="34" charset="0"/>
                        </a:rPr>
                        <a:t> short breaks </a:t>
                      </a:r>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954143241"/>
                  </a:ext>
                </a:extLst>
              </a:tr>
              <a:tr h="370840">
                <a:tc>
                  <a:txBody>
                    <a:bodyPr/>
                    <a:lstStyle/>
                    <a:p>
                      <a:pPr algn="ctr"/>
                      <a:r>
                        <a:rPr lang="en-US" sz="2400" b="1" dirty="0" smtClean="0">
                          <a:latin typeface="Century Gothic" panose="020B0502020202090204" pitchFamily="34" charset="0"/>
                        </a:rPr>
                        <a:t>eat or drinks</a:t>
                      </a:r>
                      <a:r>
                        <a:rPr lang="en-US" sz="2400" b="1" baseline="0" dirty="0" smtClean="0">
                          <a:latin typeface="Century Gothic" panose="020B0502020202090204" pitchFamily="34" charset="0"/>
                        </a:rPr>
                        <a:t> while working </a:t>
                      </a:r>
                      <a:endParaRPr lang="en-US" sz="2400" b="1" dirty="0">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3594055745"/>
                  </a:ext>
                </a:extLst>
              </a:tr>
              <a:tr h="370840">
                <a:tc>
                  <a:txBody>
                    <a:bodyPr/>
                    <a:lstStyle/>
                    <a:p>
                      <a:pPr algn="ctr"/>
                      <a:r>
                        <a:rPr lang="en-US" sz="2400" b="1" baseline="0" dirty="0" smtClean="0">
                          <a:latin typeface="Century Gothic" panose="020B0502020202090204" pitchFamily="34" charset="0"/>
                        </a:rPr>
                        <a:t> keep mobile phone on </a:t>
                      </a:r>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3761730553"/>
                  </a:ext>
                </a:extLst>
              </a:tr>
            </a:tbl>
          </a:graphicData>
        </a:graphic>
      </p:graphicFrame>
      <p:grpSp>
        <p:nvGrpSpPr>
          <p:cNvPr id="5" name="Group 4"/>
          <p:cNvGrpSpPr/>
          <p:nvPr/>
        </p:nvGrpSpPr>
        <p:grpSpPr>
          <a:xfrm>
            <a:off x="9629811" y="209006"/>
            <a:ext cx="2361892" cy="1843070"/>
            <a:chOff x="8780076" y="3693441"/>
            <a:chExt cx="3004456" cy="2568224"/>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0076" y="3693441"/>
              <a:ext cx="3004456" cy="2401388"/>
            </a:xfrm>
            <a:prstGeom prst="rect">
              <a:avLst/>
            </a:prstGeom>
          </p:spPr>
        </p:pic>
        <p:sp>
          <p:nvSpPr>
            <p:cNvPr id="8" name="Rectangle 7"/>
            <p:cNvSpPr/>
            <p:nvPr/>
          </p:nvSpPr>
          <p:spPr>
            <a:xfrm>
              <a:off x="10927766" y="5207748"/>
              <a:ext cx="698262" cy="1053917"/>
            </a:xfrm>
            <a:prstGeom prst="rect">
              <a:avLst/>
            </a:prstGeom>
          </p:spPr>
          <p:txBody>
            <a:bodyPr wrap="none">
              <a:spAutoFit/>
            </a:bodyPr>
            <a:lstStyle/>
            <a:p>
              <a:pPr algn="ct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B</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sp>
          <p:nvSpPr>
            <p:cNvPr id="9" name="Rectangle 8"/>
            <p:cNvSpPr/>
            <p:nvPr/>
          </p:nvSpPr>
          <p:spPr>
            <a:xfrm>
              <a:off x="9025138" y="5422288"/>
              <a:ext cx="610290" cy="716664"/>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n-US"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grpSp>
    </p:spTree>
    <p:extLst>
      <p:ext uri="{BB962C8B-B14F-4D97-AF65-F5344CB8AC3E}">
        <p14:creationId xmlns:p14="http://schemas.microsoft.com/office/powerpoint/2010/main" val="3238730215"/>
      </p:ext>
    </p:extLst>
  </p:cSld>
  <p:clrMapOvr>
    <a:masterClrMapping/>
  </p:clrMapOvr>
  <mc:AlternateContent xmlns:mc="http://schemas.openxmlformats.org/markup-compatibility/2006" xmlns:p14="http://schemas.microsoft.com/office/powerpoint/2010/main">
    <mc:Choice Requires="p14">
      <p:transition spd="slow" p14:dur="2000" advTm="118566"/>
    </mc:Choice>
    <mc:Fallback xmlns="">
      <p:transition spd="slow" advTm="118566"/>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592" y="448367"/>
            <a:ext cx="9502894" cy="1134798"/>
          </a:xfrm>
          <a:prstGeom prst="rect">
            <a:avLst/>
          </a:prstGeom>
        </p:spPr>
        <p:txBody>
          <a:bodyPr wrap="square">
            <a:spAutoFit/>
          </a:bodyPr>
          <a:lstStyle/>
          <a:p>
            <a:pPr algn="ctr">
              <a:lnSpc>
                <a:spcPts val="4320"/>
              </a:lnSpc>
            </a:pPr>
            <a:r>
              <a:rPr lang="en-US" sz="2800" b="1" dirty="0" smtClean="0">
                <a:ln w="0"/>
                <a:solidFill>
                  <a:srgbClr val="FF0000"/>
                </a:solidFill>
                <a:latin typeface="Century Gothic" panose="020B0502020202020204" pitchFamily="34" charset="0"/>
              </a:rPr>
              <a:t>Listen to Mariam talking about her job and </a:t>
            </a:r>
          </a:p>
          <a:p>
            <a:pPr algn="ctr">
              <a:lnSpc>
                <a:spcPts val="4320"/>
              </a:lnSpc>
            </a:pPr>
            <a:r>
              <a:rPr lang="en-US" sz="2800" b="1" dirty="0" smtClean="0">
                <a:ln w="0"/>
                <a:solidFill>
                  <a:srgbClr val="FF0000"/>
                </a:solidFill>
                <a:latin typeface="Century Gothic" panose="020B0502020202020204" pitchFamily="34" charset="0"/>
              </a:rPr>
              <a:t>tick(</a:t>
            </a:r>
            <a:r>
              <a:rPr lang="en-US" sz="2800" b="1" dirty="0" smtClean="0">
                <a:ln w="0"/>
                <a:solidFill>
                  <a:schemeClr val="tx1">
                    <a:lumMod val="95000"/>
                    <a:lumOff val="5000"/>
                  </a:schemeClr>
                </a:solidFill>
                <a:latin typeface="Agency FB" panose="020B0503020202020204" pitchFamily="34" charset="0"/>
              </a:rPr>
              <a:t>√</a:t>
            </a:r>
            <a:r>
              <a:rPr lang="en-US" sz="2800" b="1" dirty="0" smtClean="0">
                <a:ln w="0"/>
                <a:solidFill>
                  <a:srgbClr val="FF0000"/>
                </a:solidFill>
                <a:latin typeface="Century Gothic" panose="020B0502020202020204" pitchFamily="34" charset="0"/>
              </a:rPr>
              <a:t>) the  correct column</a:t>
            </a:r>
          </a:p>
        </p:txBody>
      </p:sp>
      <p:sp>
        <p:nvSpPr>
          <p:cNvPr id="6"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9725249"/>
              </p:ext>
            </p:extLst>
          </p:nvPr>
        </p:nvGraphicFramePr>
        <p:xfrm>
          <a:off x="548641" y="2052076"/>
          <a:ext cx="11048382" cy="3566160"/>
        </p:xfrm>
        <a:graphic>
          <a:graphicData uri="http://schemas.openxmlformats.org/drawingml/2006/table">
            <a:tbl>
              <a:tblPr firstRow="1" bandRow="1">
                <a:tableStyleId>{5C22544A-7EE6-4342-B048-85BDC9FD1C3A}</a:tableStyleId>
              </a:tblPr>
              <a:tblGrid>
                <a:gridCol w="5081450">
                  <a:extLst>
                    <a:ext uri="{9D8B030D-6E8A-4147-A177-3AD203B41FA5}">
                      <a16:colId xmlns:a16="http://schemas.microsoft.com/office/drawing/2014/main" xmlns="" val="3334004946"/>
                    </a:ext>
                  </a:extLst>
                </a:gridCol>
                <a:gridCol w="1685109">
                  <a:extLst>
                    <a:ext uri="{9D8B030D-6E8A-4147-A177-3AD203B41FA5}">
                      <a16:colId xmlns:a16="http://schemas.microsoft.com/office/drawing/2014/main" xmlns="" val="98378993"/>
                    </a:ext>
                  </a:extLst>
                </a:gridCol>
                <a:gridCol w="1423851">
                  <a:extLst>
                    <a:ext uri="{9D8B030D-6E8A-4147-A177-3AD203B41FA5}">
                      <a16:colId xmlns:a16="http://schemas.microsoft.com/office/drawing/2014/main" xmlns="" val="4281657860"/>
                    </a:ext>
                  </a:extLst>
                </a:gridCol>
                <a:gridCol w="1658984">
                  <a:extLst>
                    <a:ext uri="{9D8B030D-6E8A-4147-A177-3AD203B41FA5}">
                      <a16:colId xmlns:a16="http://schemas.microsoft.com/office/drawing/2014/main" xmlns="" val="3973668396"/>
                    </a:ext>
                  </a:extLst>
                </a:gridCol>
                <a:gridCol w="1198988">
                  <a:extLst>
                    <a:ext uri="{9D8B030D-6E8A-4147-A177-3AD203B41FA5}">
                      <a16:colId xmlns:a16="http://schemas.microsoft.com/office/drawing/2014/main" xmlns="" val="589232810"/>
                    </a:ext>
                  </a:extLst>
                </a:gridCol>
              </a:tblGrid>
              <a:tr h="370840">
                <a:tc>
                  <a:txBody>
                    <a:bodyPr/>
                    <a:lstStyle/>
                    <a:p>
                      <a:endParaRPr lang="en-US" sz="2400" b="1" dirty="0">
                        <a:latin typeface="Century Gothic" panose="020B0502020202090204" pitchFamily="34" charset="0"/>
                      </a:endParaRPr>
                    </a:p>
                  </a:txBody>
                  <a:tcPr/>
                </a:tc>
                <a:tc>
                  <a:txBody>
                    <a:bodyPr/>
                    <a:lstStyle/>
                    <a:p>
                      <a:pPr algn="ctr" rtl="0"/>
                      <a:r>
                        <a:rPr lang="en-US" sz="2400" b="1" dirty="0" smtClean="0">
                          <a:latin typeface="Century Gothic" panose="020B0502020202090204" pitchFamily="34" charset="0"/>
                        </a:rPr>
                        <a:t>Must/</a:t>
                      </a:r>
                    </a:p>
                    <a:p>
                      <a:pPr algn="ctr" rtl="0"/>
                      <a:r>
                        <a:rPr lang="en-US" sz="2400" b="1" dirty="0" smtClean="0">
                          <a:latin typeface="Century Gothic" panose="020B0502020202090204" pitchFamily="34" charset="0"/>
                        </a:rPr>
                        <a:t>have to</a:t>
                      </a:r>
                      <a:endParaRPr lang="en-US" sz="2400" b="1" dirty="0">
                        <a:latin typeface="Century Gothic" panose="020B0502020202090204" pitchFamily="34" charset="0"/>
                      </a:endParaRPr>
                    </a:p>
                  </a:txBody>
                  <a:tcPr anchor="ctr"/>
                </a:tc>
                <a:tc>
                  <a:txBody>
                    <a:bodyPr/>
                    <a:lstStyle/>
                    <a:p>
                      <a:pPr algn="ctr" rtl="0"/>
                      <a:r>
                        <a:rPr lang="en-US" sz="2400" b="1" dirty="0" smtClean="0">
                          <a:latin typeface="Century Gothic" panose="020B0502020202090204" pitchFamily="34" charset="0"/>
                        </a:rPr>
                        <a:t>Can’t</a:t>
                      </a:r>
                      <a:endParaRPr lang="en-US" sz="2400" b="1" dirty="0">
                        <a:latin typeface="Century Gothic" panose="020B0502020202090204" pitchFamily="34" charset="0"/>
                      </a:endParaRPr>
                    </a:p>
                  </a:txBody>
                  <a:tcPr anchor="ctr"/>
                </a:tc>
                <a:tc>
                  <a:txBody>
                    <a:bodyPr/>
                    <a:lstStyle/>
                    <a:p>
                      <a:pPr algn="ctr" rtl="0"/>
                      <a:r>
                        <a:rPr lang="en-US" sz="2400" b="1" dirty="0" smtClean="0">
                          <a:latin typeface="Century Gothic" panose="020B0502020202090204" pitchFamily="34" charset="0"/>
                        </a:rPr>
                        <a:t>Don’t have to</a:t>
                      </a:r>
                      <a:endParaRPr lang="en-US" sz="2400" b="1" dirty="0">
                        <a:latin typeface="Century Gothic" panose="020B0502020202090204" pitchFamily="34" charset="0"/>
                      </a:endParaRPr>
                    </a:p>
                  </a:txBody>
                  <a:tcPr anchor="ctr"/>
                </a:tc>
                <a:tc>
                  <a:txBody>
                    <a:bodyPr/>
                    <a:lstStyle/>
                    <a:p>
                      <a:pPr algn="ctr" rtl="0"/>
                      <a:r>
                        <a:rPr lang="en-US" sz="2400" b="1" dirty="0" smtClean="0">
                          <a:latin typeface="Century Gothic" panose="020B0502020202090204" pitchFamily="34" charset="0"/>
                        </a:rPr>
                        <a:t>Can </a:t>
                      </a:r>
                      <a:endParaRPr lang="en-US" sz="2400" b="1" dirty="0">
                        <a:latin typeface="Century Gothic" panose="020B0502020202090204" pitchFamily="34" charset="0"/>
                      </a:endParaRPr>
                    </a:p>
                  </a:txBody>
                  <a:tcPr anchor="ctr"/>
                </a:tc>
                <a:extLst>
                  <a:ext uri="{0D108BD9-81ED-4DB2-BD59-A6C34878D82A}">
                    <a16:rowId xmlns:a16="http://schemas.microsoft.com/office/drawing/2014/main" xmlns="" val="2741916502"/>
                  </a:ext>
                </a:extLst>
              </a:tr>
              <a:tr h="370840">
                <a:tc>
                  <a:txBody>
                    <a:bodyPr/>
                    <a:lstStyle/>
                    <a:p>
                      <a:pPr algn="ctr"/>
                      <a:r>
                        <a:rPr lang="en-US" sz="2400" b="1" dirty="0" smtClean="0">
                          <a:latin typeface="Century Gothic" panose="020B0502020202090204" pitchFamily="34" charset="0"/>
                        </a:rPr>
                        <a:t>be</a:t>
                      </a:r>
                      <a:r>
                        <a:rPr lang="en-US" sz="2400" b="1" baseline="0" dirty="0" smtClean="0">
                          <a:latin typeface="Century Gothic" panose="020B0502020202090204" pitchFamily="34" charset="0"/>
                        </a:rPr>
                        <a:t> p</a:t>
                      </a:r>
                      <a:r>
                        <a:rPr lang="en-US" sz="2400" b="1" dirty="0" smtClean="0">
                          <a:latin typeface="Century Gothic" panose="020B0502020202090204" pitchFamily="34" charset="0"/>
                        </a:rPr>
                        <a:t>olite and patient</a:t>
                      </a:r>
                      <a:r>
                        <a:rPr lang="en-US" sz="2400" b="1" baseline="0" dirty="0" smtClean="0">
                          <a:latin typeface="Century Gothic" panose="020B0502020202090204" pitchFamily="34" charset="0"/>
                        </a:rPr>
                        <a:t> </a:t>
                      </a:r>
                      <a:endParaRPr lang="en-US" sz="2400" b="1" dirty="0">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923894727"/>
                  </a:ext>
                </a:extLst>
              </a:tr>
              <a:tr h="370840">
                <a:tc>
                  <a:txBody>
                    <a:bodyPr/>
                    <a:lstStyle/>
                    <a:p>
                      <a:pPr algn="ctr"/>
                      <a:r>
                        <a:rPr lang="en-US" sz="2400" b="1" dirty="0" smtClean="0">
                          <a:latin typeface="Century Gothic" panose="020B0502020202090204" pitchFamily="34" charset="0"/>
                        </a:rPr>
                        <a:t>wear expensive</a:t>
                      </a:r>
                      <a:r>
                        <a:rPr lang="en-US" sz="2400" b="1" baseline="0" dirty="0" smtClean="0">
                          <a:latin typeface="Century Gothic" panose="020B0502020202090204" pitchFamily="34" charset="0"/>
                        </a:rPr>
                        <a:t> clothes </a:t>
                      </a:r>
                      <a:endParaRPr lang="en-US" sz="2400" b="1" dirty="0">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1910627285"/>
                  </a:ext>
                </a:extLst>
              </a:tr>
              <a:tr h="370840">
                <a:tc>
                  <a:txBody>
                    <a:bodyPr/>
                    <a:lstStyle/>
                    <a:p>
                      <a:pPr algn="ctr"/>
                      <a:r>
                        <a:rPr lang="en-US" sz="2400" b="1" dirty="0" smtClean="0">
                          <a:latin typeface="Century Gothic" panose="020B0502020202090204" pitchFamily="34" charset="0"/>
                        </a:rPr>
                        <a:t>wear</a:t>
                      </a:r>
                      <a:r>
                        <a:rPr lang="en-US" sz="2400" b="1" baseline="0" dirty="0" smtClean="0">
                          <a:latin typeface="Century Gothic" panose="020B0502020202090204" pitchFamily="34" charset="0"/>
                        </a:rPr>
                        <a:t> scrubs and a white coat</a:t>
                      </a:r>
                      <a:endParaRPr lang="en-US" sz="2400" b="1" dirty="0">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2099225708"/>
                  </a:ext>
                </a:extLst>
              </a:tr>
              <a:tr h="370840">
                <a:tc>
                  <a:txBody>
                    <a:bodyPr/>
                    <a:lstStyle/>
                    <a:p>
                      <a:pPr algn="ctr"/>
                      <a:r>
                        <a:rPr lang="en-US" sz="2400" b="1" dirty="0" smtClean="0">
                          <a:latin typeface="Century Gothic" panose="020B0502020202090204" pitchFamily="34" charset="0"/>
                        </a:rPr>
                        <a:t>take</a:t>
                      </a:r>
                      <a:r>
                        <a:rPr lang="en-US" sz="2400" b="1" baseline="0" dirty="0" smtClean="0">
                          <a:latin typeface="Century Gothic" panose="020B0502020202090204" pitchFamily="34" charset="0"/>
                        </a:rPr>
                        <a:t> short breaks </a:t>
                      </a:r>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954143241"/>
                  </a:ext>
                </a:extLst>
              </a:tr>
              <a:tr h="370840">
                <a:tc>
                  <a:txBody>
                    <a:bodyPr/>
                    <a:lstStyle/>
                    <a:p>
                      <a:pPr algn="ctr"/>
                      <a:r>
                        <a:rPr lang="en-US" sz="2400" b="1" dirty="0" smtClean="0">
                          <a:latin typeface="Century Gothic" panose="020B0502020202090204" pitchFamily="34" charset="0"/>
                        </a:rPr>
                        <a:t>eat or drinks</a:t>
                      </a:r>
                      <a:r>
                        <a:rPr lang="en-US" sz="2400" b="1" baseline="0" dirty="0" smtClean="0">
                          <a:latin typeface="Century Gothic" panose="020B0502020202090204" pitchFamily="34" charset="0"/>
                        </a:rPr>
                        <a:t> while working </a:t>
                      </a:r>
                      <a:endParaRPr lang="en-US" sz="2400" b="1" dirty="0">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3594055745"/>
                  </a:ext>
                </a:extLst>
              </a:tr>
              <a:tr h="370840">
                <a:tc>
                  <a:txBody>
                    <a:bodyPr/>
                    <a:lstStyle/>
                    <a:p>
                      <a:pPr algn="ctr"/>
                      <a:r>
                        <a:rPr lang="en-US" sz="2400" b="1" baseline="0" dirty="0" smtClean="0">
                          <a:latin typeface="Century Gothic" panose="020B0502020202090204" pitchFamily="34" charset="0"/>
                        </a:rPr>
                        <a:t> keep mobile phone on </a:t>
                      </a:r>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3761730553"/>
                  </a:ext>
                </a:extLst>
              </a:tr>
            </a:tbl>
          </a:graphicData>
        </a:graphic>
      </p:graphicFrame>
      <p:grpSp>
        <p:nvGrpSpPr>
          <p:cNvPr id="5" name="Group 4"/>
          <p:cNvGrpSpPr/>
          <p:nvPr/>
        </p:nvGrpSpPr>
        <p:grpSpPr>
          <a:xfrm>
            <a:off x="9629811" y="209006"/>
            <a:ext cx="2361892" cy="1843070"/>
            <a:chOff x="8780076" y="3693441"/>
            <a:chExt cx="3004456" cy="2568224"/>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0076" y="3693441"/>
              <a:ext cx="3004456" cy="2401388"/>
            </a:xfrm>
            <a:prstGeom prst="rect">
              <a:avLst/>
            </a:prstGeom>
          </p:spPr>
        </p:pic>
        <p:sp>
          <p:nvSpPr>
            <p:cNvPr id="8" name="Rectangle 7"/>
            <p:cNvSpPr/>
            <p:nvPr/>
          </p:nvSpPr>
          <p:spPr>
            <a:xfrm>
              <a:off x="10927766" y="5207748"/>
              <a:ext cx="698262" cy="1053917"/>
            </a:xfrm>
            <a:prstGeom prst="rect">
              <a:avLst/>
            </a:prstGeom>
          </p:spPr>
          <p:txBody>
            <a:bodyPr wrap="none">
              <a:spAutoFit/>
            </a:bodyPr>
            <a:lstStyle/>
            <a:p>
              <a:pPr algn="ct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B</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sp>
          <p:nvSpPr>
            <p:cNvPr id="9" name="Rectangle 8"/>
            <p:cNvSpPr/>
            <p:nvPr/>
          </p:nvSpPr>
          <p:spPr>
            <a:xfrm>
              <a:off x="9025138" y="5422288"/>
              <a:ext cx="610290" cy="716664"/>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n-US" sz="28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grpSp>
      <p:pic>
        <p:nvPicPr>
          <p:cNvPr id="20" name="Audio 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9261" y="1240590"/>
            <a:ext cx="609600" cy="609600"/>
          </a:xfrm>
          <a:prstGeom prst="rect">
            <a:avLst/>
          </a:prstGeom>
        </p:spPr>
      </p:pic>
    </p:spTree>
    <p:extLst>
      <p:ext uri="{BB962C8B-B14F-4D97-AF65-F5344CB8AC3E}">
        <p14:creationId xmlns:p14="http://schemas.microsoft.com/office/powerpoint/2010/main" val="3186599575"/>
      </p:ext>
    </p:extLst>
  </p:cSld>
  <p:clrMapOvr>
    <a:masterClrMapping/>
  </p:clrMapOvr>
  <mc:AlternateContent xmlns:mc="http://schemas.openxmlformats.org/markup-compatibility/2006" xmlns:p14="http://schemas.microsoft.com/office/powerpoint/2010/main">
    <mc:Choice Requires="p14">
      <p:transition spd="slow" p14:dur="2000" advTm="81903"/>
    </mc:Choice>
    <mc:Fallback xmlns="">
      <p:transition spd="slow" advTm="81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42890" y="194398"/>
            <a:ext cx="7471818"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Century Gothic" panose="020B0502020202020204" pitchFamily="34" charset="0"/>
              </a:rPr>
              <a:t>What does each traffic sign mean?</a:t>
            </a:r>
            <a:endParaRPr lang="ar-BH" sz="2800" b="1" dirty="0">
              <a:latin typeface="Century Gothic" panose="020B0502020202020204" pitchFamily="34" charset="0"/>
            </a:endParaRPr>
          </a:p>
        </p:txBody>
      </p:sp>
      <p:sp>
        <p:nvSpPr>
          <p:cNvPr id="11" name="Footer Placeholder 2">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&amp;Don'ts </a:t>
            </a:r>
            <a:endParaRPr lang="en-US" dirty="0">
              <a:solidFill>
                <a:schemeClr val="tx1"/>
              </a:solidFill>
            </a:endParaRPr>
          </a:p>
        </p:txBody>
      </p:sp>
      <p:pic>
        <p:nvPicPr>
          <p:cNvPr id="2" name="Picture 1" descr="Ontario &lt;strong&gt;road&lt;/strong&gt; &lt;strong&gt;signs&lt;/strong&gt;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428" y="1925018"/>
            <a:ext cx="1959427" cy="1959427"/>
          </a:xfrm>
          <a:prstGeom prst="rect">
            <a:avLst/>
          </a:prstGeom>
        </p:spPr>
      </p:pic>
      <p:pic>
        <p:nvPicPr>
          <p:cNvPr id="12" name="Picture 11" descr="File:UK &lt;strong&gt;traffic&lt;/strong&gt; &lt;strong&gt;sign&lt;/strong&gt; 612.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0661" y="3138563"/>
            <a:ext cx="2070741" cy="2070741"/>
          </a:xfrm>
          <a:prstGeom prst="rect">
            <a:avLst/>
          </a:prstGeom>
        </p:spPr>
      </p:pic>
      <p:sp>
        <p:nvSpPr>
          <p:cNvPr id="14" name="Rectangle 13"/>
          <p:cNvSpPr/>
          <p:nvPr/>
        </p:nvSpPr>
        <p:spPr>
          <a:xfrm>
            <a:off x="3679581" y="982995"/>
            <a:ext cx="4998434" cy="76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rgbClr val="FF0000"/>
                </a:solidFill>
                <a:latin typeface="Century Gothic" panose="020B0502020202020204" pitchFamily="34" charset="0"/>
              </a:rPr>
              <a:t>Note: </a:t>
            </a:r>
            <a:r>
              <a:rPr lang="en-US" sz="2400" b="1" dirty="0" smtClean="0">
                <a:solidFill>
                  <a:schemeClr val="tx1">
                    <a:lumMod val="95000"/>
                    <a:lumOff val="5000"/>
                  </a:schemeClr>
                </a:solidFill>
                <a:latin typeface="Century Gothic" panose="020B0502020202020204" pitchFamily="34" charset="0"/>
              </a:rPr>
              <a:t>click for the answer </a:t>
            </a:r>
            <a:endParaRPr lang="ar-BH" sz="2400" b="1" dirty="0">
              <a:solidFill>
                <a:schemeClr val="tx1">
                  <a:lumMod val="95000"/>
                  <a:lumOff val="5000"/>
                </a:schemeClr>
              </a:solidFill>
              <a:latin typeface="Century Gothic" panose="020B0502020202020204" pitchFamily="34" charset="0"/>
            </a:endParaRPr>
          </a:p>
        </p:txBody>
      </p:sp>
      <p:sp>
        <p:nvSpPr>
          <p:cNvPr id="15" name="Rectangle 14"/>
          <p:cNvSpPr/>
          <p:nvPr/>
        </p:nvSpPr>
        <p:spPr>
          <a:xfrm>
            <a:off x="3938816" y="4014083"/>
            <a:ext cx="4479965"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Century Gothic" panose="020B0502020202020204" pitchFamily="34" charset="0"/>
              </a:rPr>
              <a:t>You must/have to stop</a:t>
            </a:r>
            <a:endParaRPr lang="ar-BH" sz="2800" b="1" dirty="0">
              <a:latin typeface="Century Gothic" panose="020B0502020202020204" pitchFamily="34" charset="0"/>
            </a:endParaRPr>
          </a:p>
        </p:txBody>
      </p:sp>
      <p:pic>
        <p:nvPicPr>
          <p:cNvPr id="16" name="Picture 15" descr="File:Road &lt;strong&gt;Sign&lt;/strong&gt; &lt;strong&gt;No&lt;/strong&gt; &lt;strong&gt;Parking&lt;/strong&gt;.jp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27" y="3083269"/>
            <a:ext cx="2069373" cy="2069373"/>
          </a:xfrm>
          <a:prstGeom prst="rect">
            <a:avLst/>
          </a:prstGeom>
        </p:spPr>
      </p:pic>
      <p:sp>
        <p:nvSpPr>
          <p:cNvPr id="17" name="Rectangle 16"/>
          <p:cNvSpPr/>
          <p:nvPr/>
        </p:nvSpPr>
        <p:spPr>
          <a:xfrm>
            <a:off x="289261" y="2146757"/>
            <a:ext cx="4361116"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Century Gothic" panose="020B0502020202020204" pitchFamily="34" charset="0"/>
              </a:rPr>
              <a:t>You mustn’t /can’t park here</a:t>
            </a:r>
            <a:endParaRPr lang="ar-BH" sz="2800" b="1" dirty="0">
              <a:latin typeface="Century Gothic" panose="020B0502020202020204" pitchFamily="34" charset="0"/>
            </a:endParaRPr>
          </a:p>
        </p:txBody>
      </p:sp>
      <p:sp>
        <p:nvSpPr>
          <p:cNvPr id="18" name="Rectangle 17"/>
          <p:cNvSpPr/>
          <p:nvPr/>
        </p:nvSpPr>
        <p:spPr>
          <a:xfrm>
            <a:off x="7559630" y="2135183"/>
            <a:ext cx="4479965" cy="954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Century Gothic" panose="020B0502020202020204" pitchFamily="34" charset="0"/>
              </a:rPr>
              <a:t>You mustn’t/can’t turn right here</a:t>
            </a:r>
            <a:endParaRPr lang="ar-BH" sz="2800" b="1" dirty="0">
              <a:latin typeface="Century Gothic" panose="020B0502020202020204" pitchFamily="34" charset="0"/>
            </a:endParaRPr>
          </a:p>
        </p:txBody>
      </p:sp>
    </p:spTree>
    <p:extLst>
      <p:ext uri="{BB962C8B-B14F-4D97-AF65-F5344CB8AC3E}">
        <p14:creationId xmlns:p14="http://schemas.microsoft.com/office/powerpoint/2010/main" val="33231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92652615"/>
              </p:ext>
            </p:extLst>
          </p:nvPr>
        </p:nvGraphicFramePr>
        <p:xfrm>
          <a:off x="418951" y="1985554"/>
          <a:ext cx="11048382" cy="3566160"/>
        </p:xfrm>
        <a:graphic>
          <a:graphicData uri="http://schemas.openxmlformats.org/drawingml/2006/table">
            <a:tbl>
              <a:tblPr firstRow="1" bandRow="1">
                <a:tableStyleId>{5C22544A-7EE6-4342-B048-85BDC9FD1C3A}</a:tableStyleId>
              </a:tblPr>
              <a:tblGrid>
                <a:gridCol w="5081450">
                  <a:extLst>
                    <a:ext uri="{9D8B030D-6E8A-4147-A177-3AD203B41FA5}">
                      <a16:colId xmlns:a16="http://schemas.microsoft.com/office/drawing/2014/main" xmlns="" val="3334004946"/>
                    </a:ext>
                  </a:extLst>
                </a:gridCol>
                <a:gridCol w="1685109">
                  <a:extLst>
                    <a:ext uri="{9D8B030D-6E8A-4147-A177-3AD203B41FA5}">
                      <a16:colId xmlns:a16="http://schemas.microsoft.com/office/drawing/2014/main" xmlns="" val="98378993"/>
                    </a:ext>
                  </a:extLst>
                </a:gridCol>
                <a:gridCol w="1423851">
                  <a:extLst>
                    <a:ext uri="{9D8B030D-6E8A-4147-A177-3AD203B41FA5}">
                      <a16:colId xmlns:a16="http://schemas.microsoft.com/office/drawing/2014/main" xmlns="" val="4281657860"/>
                    </a:ext>
                  </a:extLst>
                </a:gridCol>
                <a:gridCol w="1658984">
                  <a:extLst>
                    <a:ext uri="{9D8B030D-6E8A-4147-A177-3AD203B41FA5}">
                      <a16:colId xmlns:a16="http://schemas.microsoft.com/office/drawing/2014/main" xmlns="" val="3973668396"/>
                    </a:ext>
                  </a:extLst>
                </a:gridCol>
                <a:gridCol w="1198988">
                  <a:extLst>
                    <a:ext uri="{9D8B030D-6E8A-4147-A177-3AD203B41FA5}">
                      <a16:colId xmlns:a16="http://schemas.microsoft.com/office/drawing/2014/main" xmlns="" val="589232810"/>
                    </a:ext>
                  </a:extLst>
                </a:gridCol>
              </a:tblGrid>
              <a:tr h="745790">
                <a:tc>
                  <a:txBody>
                    <a:bodyPr/>
                    <a:lstStyle/>
                    <a:p>
                      <a:endParaRPr lang="en-US" sz="2400" b="1" dirty="0">
                        <a:latin typeface="Century Gothic" panose="020B0502020202090204" pitchFamily="34" charset="0"/>
                      </a:endParaRPr>
                    </a:p>
                  </a:txBody>
                  <a:tcPr/>
                </a:tc>
                <a:tc>
                  <a:txBody>
                    <a:bodyPr/>
                    <a:lstStyle/>
                    <a:p>
                      <a:pPr algn="ctr" rtl="0"/>
                      <a:r>
                        <a:rPr lang="en-US" sz="2400" b="1" dirty="0" smtClean="0">
                          <a:latin typeface="Century Gothic" panose="020B0502020202090204" pitchFamily="34" charset="0"/>
                        </a:rPr>
                        <a:t>Must/</a:t>
                      </a:r>
                    </a:p>
                    <a:p>
                      <a:pPr algn="ctr" rtl="0"/>
                      <a:r>
                        <a:rPr lang="en-US" sz="2400" b="1" dirty="0" smtClean="0">
                          <a:latin typeface="Century Gothic" panose="020B0502020202090204" pitchFamily="34" charset="0"/>
                        </a:rPr>
                        <a:t>have to</a:t>
                      </a:r>
                      <a:endParaRPr lang="en-US" sz="2400" b="1" dirty="0">
                        <a:latin typeface="Century Gothic" panose="020B0502020202090204" pitchFamily="34" charset="0"/>
                      </a:endParaRPr>
                    </a:p>
                  </a:txBody>
                  <a:tcPr anchor="ctr"/>
                </a:tc>
                <a:tc>
                  <a:txBody>
                    <a:bodyPr/>
                    <a:lstStyle/>
                    <a:p>
                      <a:pPr algn="ctr" rtl="0"/>
                      <a:r>
                        <a:rPr lang="en-US" sz="2400" b="1" dirty="0" smtClean="0">
                          <a:latin typeface="Century Gothic" panose="020B0502020202090204" pitchFamily="34" charset="0"/>
                        </a:rPr>
                        <a:t>Can’t</a:t>
                      </a:r>
                      <a:endParaRPr lang="en-US" sz="2400" b="1" dirty="0">
                        <a:latin typeface="Century Gothic" panose="020B0502020202090204" pitchFamily="34" charset="0"/>
                      </a:endParaRPr>
                    </a:p>
                  </a:txBody>
                  <a:tcPr anchor="ctr"/>
                </a:tc>
                <a:tc>
                  <a:txBody>
                    <a:bodyPr/>
                    <a:lstStyle/>
                    <a:p>
                      <a:pPr algn="ctr" rtl="0"/>
                      <a:r>
                        <a:rPr lang="en-US" sz="2400" b="1" dirty="0" smtClean="0">
                          <a:latin typeface="Century Gothic" panose="020B0502020202090204" pitchFamily="34" charset="0"/>
                        </a:rPr>
                        <a:t>Don’t have to</a:t>
                      </a:r>
                      <a:endParaRPr lang="en-US" sz="2400" b="1" dirty="0">
                        <a:latin typeface="Century Gothic" panose="020B0502020202090204" pitchFamily="34" charset="0"/>
                      </a:endParaRPr>
                    </a:p>
                  </a:txBody>
                  <a:tcPr anchor="ctr"/>
                </a:tc>
                <a:tc>
                  <a:txBody>
                    <a:bodyPr/>
                    <a:lstStyle/>
                    <a:p>
                      <a:pPr algn="ctr" rtl="0"/>
                      <a:r>
                        <a:rPr lang="en-US" sz="2400" b="1" dirty="0" smtClean="0">
                          <a:latin typeface="Century Gothic" panose="020B0502020202090204" pitchFamily="34" charset="0"/>
                        </a:rPr>
                        <a:t>Can </a:t>
                      </a:r>
                      <a:endParaRPr lang="en-US" sz="2400" b="1" dirty="0">
                        <a:latin typeface="Century Gothic" panose="020B0502020202090204" pitchFamily="34" charset="0"/>
                      </a:endParaRPr>
                    </a:p>
                  </a:txBody>
                  <a:tcPr anchor="ctr"/>
                </a:tc>
                <a:extLst>
                  <a:ext uri="{0D108BD9-81ED-4DB2-BD59-A6C34878D82A}">
                    <a16:rowId xmlns:a16="http://schemas.microsoft.com/office/drawing/2014/main" xmlns="" val="2741916502"/>
                  </a:ext>
                </a:extLst>
              </a:tr>
              <a:tr h="370840">
                <a:tc>
                  <a:txBody>
                    <a:bodyPr/>
                    <a:lstStyle/>
                    <a:p>
                      <a:pPr algn="ctr"/>
                      <a:r>
                        <a:rPr lang="en-US" sz="2400" b="1" dirty="0" smtClean="0">
                          <a:latin typeface="Century Gothic" panose="020B0502020202090204" pitchFamily="34" charset="0"/>
                        </a:rPr>
                        <a:t>be</a:t>
                      </a:r>
                      <a:r>
                        <a:rPr lang="en-US" sz="2400" b="1" baseline="0" dirty="0" smtClean="0">
                          <a:latin typeface="Century Gothic" panose="020B0502020202090204" pitchFamily="34" charset="0"/>
                        </a:rPr>
                        <a:t> p</a:t>
                      </a:r>
                      <a:r>
                        <a:rPr lang="en-US" sz="2400" b="1" dirty="0" smtClean="0">
                          <a:latin typeface="Century Gothic" panose="020B0502020202090204" pitchFamily="34" charset="0"/>
                        </a:rPr>
                        <a:t>olite and patient</a:t>
                      </a:r>
                      <a:r>
                        <a:rPr lang="en-US" sz="2400" b="1" baseline="0" dirty="0" smtClean="0">
                          <a:latin typeface="Century Gothic" panose="020B0502020202090204" pitchFamily="34" charset="0"/>
                        </a:rPr>
                        <a:t> </a:t>
                      </a:r>
                      <a:endParaRPr lang="en-US" sz="2400" b="1" dirty="0">
                        <a:latin typeface="Century Gothic" panose="020B0502020202090204" pitchFamily="34" charset="0"/>
                      </a:endParaRPr>
                    </a:p>
                  </a:txBody>
                  <a:tcPr/>
                </a:tc>
                <a:tc>
                  <a:txBody>
                    <a:bodyPr/>
                    <a:lstStyle/>
                    <a:p>
                      <a:pPr algn="ctr"/>
                      <a:r>
                        <a:rPr lang="en-US" sz="2400" b="1" dirty="0" smtClean="0">
                          <a:solidFill>
                            <a:srgbClr val="FF0000"/>
                          </a:solidFill>
                          <a:latin typeface="Agency FB" panose="020B0503020202020204" pitchFamily="34" charset="0"/>
                        </a:rPr>
                        <a:t>√</a:t>
                      </a:r>
                      <a:endParaRPr lang="en-US" sz="2400" b="1" dirty="0">
                        <a:solidFill>
                          <a:srgbClr val="FF0000"/>
                        </a:solidFill>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923894727"/>
                  </a:ext>
                </a:extLst>
              </a:tr>
              <a:tr h="370840">
                <a:tc>
                  <a:txBody>
                    <a:bodyPr/>
                    <a:lstStyle/>
                    <a:p>
                      <a:pPr algn="ctr"/>
                      <a:r>
                        <a:rPr lang="en-US" sz="2400" b="1" dirty="0" smtClean="0">
                          <a:latin typeface="Century Gothic" panose="020B0502020202090204" pitchFamily="34" charset="0"/>
                        </a:rPr>
                        <a:t>wear expensive</a:t>
                      </a:r>
                      <a:r>
                        <a:rPr lang="en-US" sz="2400" b="1" baseline="0" dirty="0" smtClean="0">
                          <a:latin typeface="Century Gothic" panose="020B0502020202090204" pitchFamily="34" charset="0"/>
                        </a:rPr>
                        <a:t> clothes </a:t>
                      </a:r>
                      <a:endParaRPr lang="en-US" sz="2400" b="1" dirty="0">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Agency FB" panose="020B0503020202020204" pitchFamily="34" charset="0"/>
                        </a:rPr>
                        <a:t>√</a:t>
                      </a:r>
                      <a:endParaRPr lang="en-US" sz="2400" b="1" dirty="0" smtClean="0">
                        <a:solidFill>
                          <a:srgbClr val="FF0000"/>
                        </a:solidFill>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1910627285"/>
                  </a:ext>
                </a:extLst>
              </a:tr>
              <a:tr h="370840">
                <a:tc>
                  <a:txBody>
                    <a:bodyPr/>
                    <a:lstStyle/>
                    <a:p>
                      <a:pPr algn="ctr"/>
                      <a:r>
                        <a:rPr lang="en-US" sz="2400" b="1" dirty="0" smtClean="0">
                          <a:latin typeface="Century Gothic" panose="020B0502020202090204" pitchFamily="34" charset="0"/>
                        </a:rPr>
                        <a:t>wear</a:t>
                      </a:r>
                      <a:r>
                        <a:rPr lang="en-US" sz="2400" b="1" baseline="0" dirty="0" smtClean="0">
                          <a:latin typeface="Century Gothic" panose="020B0502020202090204" pitchFamily="34" charset="0"/>
                        </a:rPr>
                        <a:t> scrubs and a white coat</a:t>
                      </a:r>
                      <a:endParaRPr lang="en-US" sz="2400" b="1" dirty="0">
                        <a:latin typeface="Century Gothic" panose="020B050202020209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Agency FB" panose="020B0503020202020204" pitchFamily="34" charset="0"/>
                        </a:rPr>
                        <a:t>√</a:t>
                      </a:r>
                      <a:endParaRPr lang="en-US" sz="2400" b="1" dirty="0" smtClean="0">
                        <a:solidFill>
                          <a:srgbClr val="FF0000"/>
                        </a:solidFill>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2099225708"/>
                  </a:ext>
                </a:extLst>
              </a:tr>
              <a:tr h="370840">
                <a:tc>
                  <a:txBody>
                    <a:bodyPr/>
                    <a:lstStyle/>
                    <a:p>
                      <a:pPr algn="ctr"/>
                      <a:r>
                        <a:rPr lang="en-US" sz="2400" b="1" dirty="0" smtClean="0">
                          <a:latin typeface="Century Gothic" panose="020B0502020202090204" pitchFamily="34" charset="0"/>
                        </a:rPr>
                        <a:t>take</a:t>
                      </a:r>
                      <a:r>
                        <a:rPr lang="en-US" sz="2400" b="1" baseline="0" dirty="0" smtClean="0">
                          <a:latin typeface="Century Gothic" panose="020B0502020202090204" pitchFamily="34" charset="0"/>
                        </a:rPr>
                        <a:t> short breaks </a:t>
                      </a:r>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954143241"/>
                  </a:ext>
                </a:extLst>
              </a:tr>
              <a:tr h="370840">
                <a:tc>
                  <a:txBody>
                    <a:bodyPr/>
                    <a:lstStyle/>
                    <a:p>
                      <a:pPr algn="ctr"/>
                      <a:r>
                        <a:rPr lang="en-US" sz="2400" b="1" dirty="0" smtClean="0">
                          <a:latin typeface="Century Gothic" panose="020B0502020202090204" pitchFamily="34" charset="0"/>
                        </a:rPr>
                        <a:t>eat or drinks</a:t>
                      </a:r>
                      <a:r>
                        <a:rPr lang="en-US" sz="2400" b="1" baseline="0" dirty="0" smtClean="0">
                          <a:latin typeface="Century Gothic" panose="020B0502020202090204" pitchFamily="34" charset="0"/>
                        </a:rPr>
                        <a:t> while working </a:t>
                      </a:r>
                      <a:endParaRPr lang="en-US" sz="2400" b="1" dirty="0">
                        <a:latin typeface="Century Gothic" panose="020B0502020202090204" pitchFamily="34" charset="0"/>
                      </a:endParaRPr>
                    </a:p>
                  </a:txBody>
                  <a:tcPr/>
                </a:tc>
                <a:tc>
                  <a:txBody>
                    <a:bodyPr/>
                    <a:lstStyle/>
                    <a:p>
                      <a:endParaRPr lang="en-US" sz="2400" b="1">
                        <a:latin typeface="Century Gothic" panose="020B0502020202090204" pitchFamily="34"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Agency FB" panose="020B0503020202020204" pitchFamily="34" charset="0"/>
                        </a:rPr>
                        <a:t>√</a:t>
                      </a:r>
                      <a:endParaRPr lang="en-US" sz="2400" b="1" dirty="0" smtClean="0">
                        <a:solidFill>
                          <a:srgbClr val="FF0000"/>
                        </a:solidFill>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3594055745"/>
                  </a:ext>
                </a:extLst>
              </a:tr>
              <a:tr h="370840">
                <a:tc>
                  <a:txBody>
                    <a:bodyPr/>
                    <a:lstStyle/>
                    <a:p>
                      <a:pPr algn="ctr"/>
                      <a:r>
                        <a:rPr lang="en-US" sz="2400" b="1" baseline="0" dirty="0" smtClean="0">
                          <a:latin typeface="Century Gothic" panose="020B0502020202090204" pitchFamily="34" charset="0"/>
                        </a:rPr>
                        <a:t> keep mobile phone on </a:t>
                      </a:r>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tc>
                  <a:txBody>
                    <a:bodyPr/>
                    <a:lstStyle/>
                    <a:p>
                      <a:endParaRPr lang="en-US" sz="2400" b="1" dirty="0">
                        <a:latin typeface="Century Gothic" panose="020B0502020202090204" pitchFamily="34" charset="0"/>
                      </a:endParaRPr>
                    </a:p>
                  </a:txBody>
                  <a:tcPr/>
                </a:tc>
                <a:extLst>
                  <a:ext uri="{0D108BD9-81ED-4DB2-BD59-A6C34878D82A}">
                    <a16:rowId xmlns:a16="http://schemas.microsoft.com/office/drawing/2014/main" xmlns="" val="3761730553"/>
                  </a:ext>
                </a:extLst>
              </a:tr>
            </a:tbl>
          </a:graphicData>
        </a:graphic>
      </p:graphicFrame>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2537391"/>
      </p:ext>
    </p:extLst>
  </p:cSld>
  <p:clrMapOvr>
    <a:masterClrMapping/>
  </p:clrMapOvr>
  <mc:AlternateContent xmlns:mc="http://schemas.openxmlformats.org/markup-compatibility/2006" xmlns:p14="http://schemas.microsoft.com/office/powerpoint/2010/main">
    <mc:Choice Requires="p14">
      <p:transition spd="slow" p14:dur="2000" advTm="5490"/>
    </mc:Choice>
    <mc:Fallback xmlns="">
      <p:transition spd="slow" advTm="5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1181" y="713834"/>
            <a:ext cx="11834133" cy="1343302"/>
          </a:xfrm>
        </p:spPr>
        <p:txBody>
          <a:bodyPr>
            <a:noAutofit/>
          </a:bodyPr>
          <a:lstStyle/>
          <a:p>
            <a:pPr algn="l" rtl="0"/>
            <a:r>
              <a:rPr lang="en-US" sz="2800" b="1" dirty="0">
                <a:solidFill>
                  <a:srgbClr val="FF0000"/>
                </a:solidFill>
                <a:latin typeface="Century Gothic" panose="020B0502020202020204" pitchFamily="34" charset="0"/>
              </a:rPr>
              <a:t>W</a:t>
            </a:r>
            <a:r>
              <a:rPr lang="en-US" sz="2800" b="1" dirty="0" smtClean="0">
                <a:solidFill>
                  <a:srgbClr val="FF0000"/>
                </a:solidFill>
                <a:latin typeface="Century Gothic" panose="020B0502020202020204" pitchFamily="34" charset="0"/>
              </a:rPr>
              <a:t>rite a short paragraph about Mariam, using the information and the modals in the table below. In your writing include the following points:</a:t>
            </a:r>
            <a:r>
              <a:rPr lang="en-US" sz="2800" b="1" dirty="0">
                <a:solidFill>
                  <a:srgbClr val="FF0000"/>
                </a:solidFill>
                <a:effectLst>
                  <a:outerShdw blurRad="38100" dist="38100" dir="2700000" algn="tl">
                    <a:srgbClr val="000000">
                      <a:alpha val="43137"/>
                    </a:srgbClr>
                  </a:outerShdw>
                </a:effectLst>
                <a:latin typeface="Century Gothic" panose="020B0502020202020204" pitchFamily="34" charset="0"/>
              </a:rPr>
              <a:t> </a:t>
            </a:r>
            <a:r>
              <a:rPr lang="en-US" sz="28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 </a:t>
            </a:r>
            <a:r>
              <a:rPr lang="en-US" sz="2800" b="1" dirty="0">
                <a:solidFill>
                  <a:schemeClr val="tx1"/>
                </a:solidFill>
                <a:latin typeface="Century Gothic" panose="020B0502020202020204" pitchFamily="34" charset="0"/>
              </a:rPr>
              <a:t>n</a:t>
            </a:r>
            <a:r>
              <a:rPr lang="en-US" sz="2800" b="1" dirty="0" smtClean="0">
                <a:solidFill>
                  <a:schemeClr val="tx1"/>
                </a:solidFill>
                <a:latin typeface="Century Gothic" panose="020B0502020202020204" pitchFamily="34" charset="0"/>
              </a:rPr>
              <a:t>ame /job /</a:t>
            </a:r>
            <a:r>
              <a:rPr lang="en-US" sz="2800" b="1" dirty="0">
                <a:solidFill>
                  <a:schemeClr val="tx1"/>
                </a:solidFill>
                <a:latin typeface="Century Gothic" panose="020B0502020202020204" pitchFamily="34" charset="0"/>
              </a:rPr>
              <a:t>p</a:t>
            </a:r>
            <a:r>
              <a:rPr lang="en-US" sz="2800" b="1" dirty="0" smtClean="0">
                <a:solidFill>
                  <a:schemeClr val="tx1"/>
                </a:solidFill>
                <a:latin typeface="Century Gothic" panose="020B0502020202020204" pitchFamily="34" charset="0"/>
              </a:rPr>
              <a:t>ersonal qualities/job routine </a:t>
            </a:r>
            <a:endParaRPr lang="en-US" sz="2800" b="1" dirty="0">
              <a:solidFill>
                <a:schemeClr val="tx1"/>
              </a:solidFill>
              <a:latin typeface="Century Gothic" panose="020B0502020202020204" pitchFamily="34" charset="0"/>
            </a:endParaRPr>
          </a:p>
          <a:p>
            <a:pPr marL="457200" indent="-457200" algn="l" rtl="0">
              <a:buFont typeface="Arial" panose="020B0604020202020204" pitchFamily="34" charset="0"/>
              <a:buChar char="•"/>
            </a:pPr>
            <a:endParaRPr lang="en-US" sz="2800" b="1" dirty="0" smtClean="0">
              <a:solidFill>
                <a:schemeClr val="tx1"/>
              </a:solidFill>
              <a:latin typeface="Century Gothic" panose="020B0502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527418416"/>
              </p:ext>
            </p:extLst>
          </p:nvPr>
        </p:nvGraphicFramePr>
        <p:xfrm>
          <a:off x="6949586" y="2171476"/>
          <a:ext cx="4937614" cy="3565042"/>
        </p:xfrm>
        <a:graphic>
          <a:graphicData uri="http://schemas.openxmlformats.org/drawingml/2006/table">
            <a:tbl>
              <a:tblPr firstRow="1" bandRow="1">
                <a:tableStyleId>{5C22544A-7EE6-4342-B048-85BDC9FD1C3A}</a:tableStyleId>
              </a:tblPr>
              <a:tblGrid>
                <a:gridCol w="3515211">
                  <a:extLst>
                    <a:ext uri="{9D8B030D-6E8A-4147-A177-3AD203B41FA5}">
                      <a16:colId xmlns:a16="http://schemas.microsoft.com/office/drawing/2014/main" xmlns="" val="2880003579"/>
                    </a:ext>
                  </a:extLst>
                </a:gridCol>
                <a:gridCol w="732753">
                  <a:extLst>
                    <a:ext uri="{9D8B030D-6E8A-4147-A177-3AD203B41FA5}">
                      <a16:colId xmlns:a16="http://schemas.microsoft.com/office/drawing/2014/main" xmlns="" val="3807752464"/>
                    </a:ext>
                  </a:extLst>
                </a:gridCol>
                <a:gridCol w="689650">
                  <a:extLst>
                    <a:ext uri="{9D8B030D-6E8A-4147-A177-3AD203B41FA5}">
                      <a16:colId xmlns:a16="http://schemas.microsoft.com/office/drawing/2014/main" xmlns="" val="4241724051"/>
                    </a:ext>
                  </a:extLst>
                </a:gridCol>
              </a:tblGrid>
              <a:tr h="7308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 Self Assessment </a:t>
                      </a:r>
                      <a:endParaRPr lang="ar-BH" sz="2000" b="1" dirty="0">
                        <a:solidFill>
                          <a:schemeClr val="bg1"/>
                        </a:solidFill>
                        <a:latin typeface="Century Gothic" panose="020B0502020202020204" pitchFamily="34" charset="0"/>
                      </a:endParaRPr>
                    </a:p>
                  </a:txBody>
                  <a:tcPr anchor="ctr"/>
                </a:tc>
                <a:tc>
                  <a:txBody>
                    <a:bodyPr/>
                    <a:lstStyle/>
                    <a:p>
                      <a:pPr algn="ctr"/>
                      <a:r>
                        <a:rPr lang="en-US" sz="1400" dirty="0">
                          <a:latin typeface="Century Gothic" panose="020B0502020202020204" pitchFamily="34" charset="0"/>
                        </a:rPr>
                        <a:t>Mark </a:t>
                      </a:r>
                    </a:p>
                  </a:txBody>
                  <a:tcPr anchor="ctr"/>
                </a:tc>
                <a:tc>
                  <a:txBody>
                    <a:bodyPr/>
                    <a:lstStyle/>
                    <a:p>
                      <a:pPr algn="ctr" rtl="0"/>
                      <a:r>
                        <a:rPr lang="en-US" sz="1400" dirty="0">
                          <a:latin typeface="Century Gothic" panose="020B0502020202020204" pitchFamily="34" charset="0"/>
                        </a:rPr>
                        <a:t>My</a:t>
                      </a:r>
                      <a:r>
                        <a:rPr lang="en-US" sz="1400" baseline="0" dirty="0">
                          <a:latin typeface="Century Gothic" panose="020B0502020202020204" pitchFamily="34" charset="0"/>
                        </a:rPr>
                        <a:t> Score </a:t>
                      </a:r>
                      <a:endParaRPr lang="en-US" sz="1400" dirty="0">
                        <a:latin typeface="Century Gothic" panose="020B0502020202020204" pitchFamily="34" charset="0"/>
                      </a:endParaRPr>
                    </a:p>
                  </a:txBody>
                  <a:tcPr anchor="ctr"/>
                </a:tc>
                <a:extLst>
                  <a:ext uri="{0D108BD9-81ED-4DB2-BD59-A6C34878D82A}">
                    <a16:rowId xmlns:a16="http://schemas.microsoft.com/office/drawing/2014/main" xmlns="" val="724846854"/>
                  </a:ext>
                </a:extLst>
              </a:tr>
              <a:tr h="334994">
                <a:tc>
                  <a:txBody>
                    <a:bodyPr/>
                    <a:lstStyle/>
                    <a:p>
                      <a:pPr algn="l" rtl="0"/>
                      <a:r>
                        <a:rPr lang="en-US" sz="1600" dirty="0">
                          <a:latin typeface="Century Gothic" panose="020B0502020202020204" pitchFamily="34" charset="0"/>
                        </a:rPr>
                        <a:t>I</a:t>
                      </a:r>
                      <a:r>
                        <a:rPr lang="en-US" sz="1600" baseline="0" dirty="0">
                          <a:latin typeface="Century Gothic" panose="020B0502020202020204" pitchFamily="34" charset="0"/>
                        </a:rPr>
                        <a:t> write </a:t>
                      </a:r>
                      <a:r>
                        <a:rPr lang="en-US" sz="1600" baseline="0" dirty="0" smtClean="0">
                          <a:latin typeface="Century Gothic" panose="020B0502020202020204" pitchFamily="34" charset="0"/>
                        </a:rPr>
                        <a:t>the </a:t>
                      </a:r>
                      <a:r>
                        <a:rPr lang="en-US" sz="1600" b="1" baseline="0" dirty="0" smtClean="0">
                          <a:effectLst>
                            <a:outerShdw blurRad="38100" dist="38100" dir="2700000" algn="tl">
                              <a:srgbClr val="000000">
                                <a:alpha val="43137"/>
                              </a:srgbClr>
                            </a:outerShdw>
                          </a:effectLst>
                          <a:latin typeface="Century Gothic" panose="020B0502020202020204" pitchFamily="34" charset="0"/>
                        </a:rPr>
                        <a:t>name and job</a:t>
                      </a:r>
                      <a:endParaRPr lang="en-US" sz="16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1600" b="1" dirty="0" smtClean="0">
                          <a:latin typeface="Century Gothic" panose="020B0502020202020204" pitchFamily="34" charset="0"/>
                        </a:rPr>
                        <a:t>1</a:t>
                      </a:r>
                      <a:endParaRPr lang="en-US" sz="1600" b="1" dirty="0">
                        <a:latin typeface="Century Gothic" panose="020B0502020202020204" pitchFamily="34" charset="0"/>
                      </a:endParaRPr>
                    </a:p>
                  </a:txBody>
                  <a:tcPr anchor="ctr"/>
                </a:tc>
                <a:tc>
                  <a:txBody>
                    <a:bodyPr/>
                    <a:lstStyle/>
                    <a:p>
                      <a:endParaRPr lang="en-US" sz="1600" dirty="0">
                        <a:latin typeface="Century Gothic" panose="020B0502020202020204" pitchFamily="34" charset="0"/>
                      </a:endParaRPr>
                    </a:p>
                  </a:txBody>
                  <a:tcPr/>
                </a:tc>
                <a:extLst>
                  <a:ext uri="{0D108BD9-81ED-4DB2-BD59-A6C34878D82A}">
                    <a16:rowId xmlns:a16="http://schemas.microsoft.com/office/drawing/2014/main" xmlns="" val="17126827"/>
                  </a:ext>
                </a:extLst>
              </a:tr>
              <a:tr h="334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entury Gothic" panose="020B0502020202020204" pitchFamily="34" charset="0"/>
                        </a:rPr>
                        <a:t>I</a:t>
                      </a:r>
                      <a:r>
                        <a:rPr lang="en-US" sz="1600" baseline="0" dirty="0" smtClean="0">
                          <a:latin typeface="Century Gothic" panose="020B0502020202020204" pitchFamily="34" charset="0"/>
                        </a:rPr>
                        <a:t> write about </a:t>
                      </a:r>
                      <a:r>
                        <a:rPr lang="en-US" sz="1600" b="1" baseline="0" dirty="0" smtClean="0">
                          <a:effectLst>
                            <a:outerShdw blurRad="38100" dist="38100" dir="2700000" algn="tl">
                              <a:srgbClr val="000000">
                                <a:alpha val="43137"/>
                              </a:srgbClr>
                            </a:outerShdw>
                          </a:effectLst>
                          <a:latin typeface="Century Gothic" panose="020B0502020202020204" pitchFamily="34" charset="0"/>
                        </a:rPr>
                        <a:t>personal quality</a:t>
                      </a:r>
                      <a:endParaRPr lang="en-US" sz="1600" b="1" dirty="0" smtClean="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1600" b="1" dirty="0" smtClean="0">
                          <a:latin typeface="Century Gothic" panose="020B0502020202020204" pitchFamily="34" charset="0"/>
                        </a:rPr>
                        <a:t>1</a:t>
                      </a:r>
                      <a:endParaRPr lang="en-US" sz="1600" b="1" dirty="0">
                        <a:latin typeface="Century Gothic" panose="020B0502020202020204" pitchFamily="34" charset="0"/>
                      </a:endParaRPr>
                    </a:p>
                  </a:txBody>
                  <a:tcPr anchor="ctr"/>
                </a:tc>
                <a:tc>
                  <a:txBody>
                    <a:bodyPr/>
                    <a:lstStyle/>
                    <a:p>
                      <a:endParaRPr lang="en-US" sz="1600" dirty="0">
                        <a:latin typeface="Century Gothic" panose="020B0502020202020204" pitchFamily="34" charset="0"/>
                      </a:endParaRPr>
                    </a:p>
                  </a:txBody>
                  <a:tcPr/>
                </a:tc>
                <a:extLst>
                  <a:ext uri="{0D108BD9-81ED-4DB2-BD59-A6C34878D82A}">
                    <a16:rowId xmlns:a16="http://schemas.microsoft.com/office/drawing/2014/main" xmlns="" val="501026279"/>
                  </a:ext>
                </a:extLst>
              </a:tr>
              <a:tr h="334994">
                <a:tc>
                  <a:txBody>
                    <a:bodyPr/>
                    <a:lstStyle/>
                    <a:p>
                      <a:pPr algn="l" rtl="0"/>
                      <a:r>
                        <a:rPr lang="en-US" sz="1600" dirty="0" smtClean="0">
                          <a:latin typeface="Century Gothic" panose="020B0502020202020204" pitchFamily="34" charset="0"/>
                        </a:rPr>
                        <a:t>I</a:t>
                      </a:r>
                      <a:r>
                        <a:rPr lang="en-US" sz="1600" baseline="0" dirty="0" smtClean="0">
                          <a:latin typeface="Century Gothic" panose="020B0502020202020204" pitchFamily="34" charset="0"/>
                        </a:rPr>
                        <a:t> write about the </a:t>
                      </a:r>
                      <a:r>
                        <a:rPr lang="en-US" sz="1600" b="1" baseline="0" dirty="0" smtClean="0">
                          <a:effectLst>
                            <a:outerShdw blurRad="38100" dist="38100" dir="2700000" algn="tl">
                              <a:srgbClr val="000000">
                                <a:alpha val="43137"/>
                              </a:srgbClr>
                            </a:outerShdw>
                          </a:effectLst>
                          <a:latin typeface="Century Gothic" panose="020B0502020202020204" pitchFamily="34" charset="0"/>
                        </a:rPr>
                        <a:t>job routine</a:t>
                      </a:r>
                      <a:endParaRPr lang="en-US" sz="16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1600" b="1" dirty="0" smtClean="0">
                          <a:latin typeface="Century Gothic" panose="020B0502020202020204" pitchFamily="34" charset="0"/>
                        </a:rPr>
                        <a:t>2</a:t>
                      </a:r>
                      <a:endParaRPr lang="en-US" sz="1600" b="1" dirty="0">
                        <a:latin typeface="Century Gothic" panose="020B0502020202020204" pitchFamily="34" charset="0"/>
                      </a:endParaRPr>
                    </a:p>
                  </a:txBody>
                  <a:tcPr anchor="ctr"/>
                </a:tc>
                <a:tc>
                  <a:txBody>
                    <a:bodyPr/>
                    <a:lstStyle/>
                    <a:p>
                      <a:endParaRPr lang="en-US" sz="1600" dirty="0">
                        <a:latin typeface="Century Gothic" panose="020B0502020202020204" pitchFamily="34" charset="0"/>
                      </a:endParaRPr>
                    </a:p>
                  </a:txBody>
                  <a:tcPr/>
                </a:tc>
                <a:extLst>
                  <a:ext uri="{0D108BD9-81ED-4DB2-BD59-A6C34878D82A}">
                    <a16:rowId xmlns:a16="http://schemas.microsoft.com/office/drawing/2014/main" xmlns="" val="10003"/>
                  </a:ext>
                </a:extLst>
              </a:tr>
              <a:tr h="334994">
                <a:tc>
                  <a:txBody>
                    <a:bodyPr/>
                    <a:lstStyle/>
                    <a:p>
                      <a:pPr algn="l" rtl="0"/>
                      <a:r>
                        <a:rPr lang="en-US" sz="1600" dirty="0" smtClean="0">
                          <a:latin typeface="Century Gothic" panose="020B0502020202020204" pitchFamily="34" charset="0"/>
                        </a:rPr>
                        <a:t>I</a:t>
                      </a:r>
                      <a:r>
                        <a:rPr lang="en-US" sz="1600" baseline="0" dirty="0" smtClean="0">
                          <a:latin typeface="Century Gothic" panose="020B0502020202020204" pitchFamily="34" charset="0"/>
                        </a:rPr>
                        <a:t> use </a:t>
                      </a:r>
                      <a:r>
                        <a:rPr lang="en-US" sz="1600" b="1" baseline="0" dirty="0" smtClean="0">
                          <a:effectLst>
                            <a:outerShdw blurRad="38100" dist="38100" dir="2700000" algn="tl">
                              <a:srgbClr val="000000">
                                <a:alpha val="43137"/>
                              </a:srgbClr>
                            </a:outerShdw>
                          </a:effectLst>
                          <a:latin typeface="Century Gothic" panose="020B0502020202020204" pitchFamily="34" charset="0"/>
                        </a:rPr>
                        <a:t>suitable modals </a:t>
                      </a:r>
                      <a:endParaRPr lang="en-US" sz="16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1600" b="1" dirty="0" smtClean="0">
                          <a:latin typeface="Century Gothic" panose="020B0502020202020204" pitchFamily="34" charset="0"/>
                        </a:rPr>
                        <a:t>2</a:t>
                      </a:r>
                      <a:endParaRPr lang="en-US" sz="1600" b="1" dirty="0">
                        <a:latin typeface="Century Gothic" panose="020B0502020202020204" pitchFamily="34" charset="0"/>
                      </a:endParaRPr>
                    </a:p>
                  </a:txBody>
                  <a:tcPr anchor="ctr"/>
                </a:tc>
                <a:tc>
                  <a:txBody>
                    <a:bodyPr/>
                    <a:lstStyle/>
                    <a:p>
                      <a:endParaRPr lang="en-US" sz="1600" dirty="0">
                        <a:latin typeface="Century Gothic" panose="020B0502020202020204" pitchFamily="34" charset="0"/>
                      </a:endParaRPr>
                    </a:p>
                  </a:txBody>
                  <a:tcPr/>
                </a:tc>
                <a:extLst>
                  <a:ext uri="{0D108BD9-81ED-4DB2-BD59-A6C34878D82A}">
                    <a16:rowId xmlns:a16="http://schemas.microsoft.com/office/drawing/2014/main" xmlns="" val="10004"/>
                  </a:ext>
                </a:extLst>
              </a:tr>
              <a:tr h="334994">
                <a:tc>
                  <a:txBody>
                    <a:bodyPr/>
                    <a:lstStyle/>
                    <a:p>
                      <a:pPr algn="l" rtl="0"/>
                      <a:r>
                        <a:rPr lang="en-US" sz="1600" dirty="0">
                          <a:latin typeface="Century Gothic" panose="020B0502020202020204" pitchFamily="34" charset="0"/>
                        </a:rPr>
                        <a:t>I write </a:t>
                      </a:r>
                      <a:r>
                        <a:rPr lang="en-US" sz="1600" b="1" dirty="0" smtClean="0">
                          <a:effectLst>
                            <a:outerShdw blurRad="38100" dist="38100" dir="2700000" algn="tl">
                              <a:srgbClr val="000000">
                                <a:alpha val="43137"/>
                              </a:srgbClr>
                            </a:outerShdw>
                          </a:effectLst>
                          <a:latin typeface="Century Gothic" panose="020B0502020202020204" pitchFamily="34" charset="0"/>
                        </a:rPr>
                        <a:t>between (40-60)</a:t>
                      </a:r>
                      <a:r>
                        <a:rPr lang="en-US" sz="1600" b="1" baseline="0" dirty="0" smtClean="0">
                          <a:effectLst>
                            <a:outerShdw blurRad="38100" dist="38100" dir="2700000" algn="tl">
                              <a:srgbClr val="000000">
                                <a:alpha val="43137"/>
                              </a:srgbClr>
                            </a:outerShdw>
                          </a:effectLst>
                          <a:latin typeface="Century Gothic" panose="020B0502020202020204" pitchFamily="34" charset="0"/>
                        </a:rPr>
                        <a:t> words</a:t>
                      </a:r>
                      <a:endParaRPr lang="en-US" sz="1600" dirty="0">
                        <a:latin typeface="Century Gothic" panose="020B0502020202020204" pitchFamily="34" charset="0"/>
                      </a:endParaRPr>
                    </a:p>
                  </a:txBody>
                  <a:tcPr/>
                </a:tc>
                <a:tc>
                  <a:txBody>
                    <a:bodyPr/>
                    <a:lstStyle/>
                    <a:p>
                      <a:pPr algn="ctr"/>
                      <a:r>
                        <a:rPr lang="en-US" sz="1600" b="1" dirty="0" smtClean="0">
                          <a:latin typeface="Century Gothic" panose="020B0502020202020204" pitchFamily="34" charset="0"/>
                        </a:rPr>
                        <a:t>1</a:t>
                      </a:r>
                      <a:endParaRPr lang="en-US" sz="1600" b="1" dirty="0">
                        <a:latin typeface="Century Gothic" panose="020B0502020202020204" pitchFamily="34" charset="0"/>
                      </a:endParaRPr>
                    </a:p>
                  </a:txBody>
                  <a:tcPr anchor="ctr"/>
                </a:tc>
                <a:tc>
                  <a:txBody>
                    <a:bodyPr/>
                    <a:lstStyle/>
                    <a:p>
                      <a:endParaRPr lang="en-US" sz="1600">
                        <a:latin typeface="Century Gothic" panose="020B0502020202020204" pitchFamily="34" charset="0"/>
                      </a:endParaRPr>
                    </a:p>
                  </a:txBody>
                  <a:tcPr/>
                </a:tc>
                <a:extLst>
                  <a:ext uri="{0D108BD9-81ED-4DB2-BD59-A6C34878D82A}">
                    <a16:rowId xmlns:a16="http://schemas.microsoft.com/office/drawing/2014/main" xmlns="" val="650726980"/>
                  </a:ext>
                </a:extLst>
              </a:tr>
              <a:tr h="578626">
                <a:tc>
                  <a:txBody>
                    <a:bodyPr/>
                    <a:lstStyle/>
                    <a:p>
                      <a:pPr algn="l" rtl="0"/>
                      <a:r>
                        <a:rPr lang="en-US" sz="1600" dirty="0">
                          <a:latin typeface="Century Gothic" panose="020B0502020202020204" pitchFamily="34" charset="0"/>
                        </a:rPr>
                        <a:t>I use</a:t>
                      </a:r>
                      <a:r>
                        <a:rPr lang="en-US" sz="1600" baseline="0" dirty="0">
                          <a:latin typeface="Century Gothic" panose="020B0502020202020204" pitchFamily="34" charset="0"/>
                        </a:rPr>
                        <a:t> correct </a:t>
                      </a:r>
                      <a:r>
                        <a:rPr lang="en-US" sz="1600" b="1" baseline="0" dirty="0">
                          <a:effectLst>
                            <a:outerShdw blurRad="38100" dist="38100" dir="2700000" algn="tl">
                              <a:srgbClr val="000000">
                                <a:alpha val="43137"/>
                              </a:srgbClr>
                            </a:outerShdw>
                          </a:effectLst>
                          <a:latin typeface="Century Gothic" panose="020B0502020202020204" pitchFamily="34" charset="0"/>
                        </a:rPr>
                        <a:t>spelling </a:t>
                      </a:r>
                      <a:r>
                        <a:rPr lang="en-US" sz="1600" b="1" baseline="0" dirty="0" smtClean="0">
                          <a:effectLst>
                            <a:outerShdw blurRad="38100" dist="38100" dir="2700000" algn="tl">
                              <a:srgbClr val="000000">
                                <a:alpha val="43137"/>
                              </a:srgbClr>
                            </a:outerShdw>
                          </a:effectLst>
                          <a:latin typeface="Century Gothic" panose="020B0502020202020204" pitchFamily="34" charset="0"/>
                        </a:rPr>
                        <a:t>and grammar</a:t>
                      </a:r>
                      <a:endParaRPr lang="en-US" sz="16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1600" b="1" dirty="0" smtClean="0">
                          <a:latin typeface="Century Gothic" panose="020B0502020202020204" pitchFamily="34" charset="0"/>
                        </a:rPr>
                        <a:t>2</a:t>
                      </a:r>
                      <a:endParaRPr lang="en-US" sz="1600" b="1" dirty="0">
                        <a:latin typeface="Century Gothic" panose="020B0502020202020204" pitchFamily="34" charset="0"/>
                      </a:endParaRPr>
                    </a:p>
                  </a:txBody>
                  <a:tcPr anchor="ctr"/>
                </a:tc>
                <a:tc>
                  <a:txBody>
                    <a:bodyPr/>
                    <a:lstStyle/>
                    <a:p>
                      <a:endParaRPr lang="en-US" sz="1600" dirty="0">
                        <a:latin typeface="Century Gothic" panose="020B0502020202020204" pitchFamily="34" charset="0"/>
                      </a:endParaRPr>
                    </a:p>
                  </a:txBody>
                  <a:tcPr/>
                </a:tc>
                <a:extLst>
                  <a:ext uri="{0D108BD9-81ED-4DB2-BD59-A6C34878D82A}">
                    <a16:rowId xmlns:a16="http://schemas.microsoft.com/office/drawing/2014/main" xmlns="" val="2369150805"/>
                  </a:ext>
                </a:extLst>
              </a:tr>
              <a:tr h="578626">
                <a:tc>
                  <a:txBody>
                    <a:bodyPr/>
                    <a:lstStyle/>
                    <a:p>
                      <a:pPr algn="l" rtl="0"/>
                      <a:r>
                        <a:rPr lang="en-US" sz="1600" dirty="0">
                          <a:latin typeface="Century Gothic" panose="020B0502020202020204" pitchFamily="34" charset="0"/>
                        </a:rPr>
                        <a:t>I use correct </a:t>
                      </a:r>
                      <a:r>
                        <a:rPr lang="en-US" sz="1600" b="1" dirty="0" smtClean="0">
                          <a:effectLst>
                            <a:outerShdw blurRad="38100" dist="38100" dir="2700000" algn="tl">
                              <a:srgbClr val="000000">
                                <a:alpha val="43137"/>
                              </a:srgbClr>
                            </a:outerShdw>
                          </a:effectLst>
                          <a:latin typeface="Century Gothic" panose="020B0502020202020204" pitchFamily="34" charset="0"/>
                        </a:rPr>
                        <a:t>punctuation</a:t>
                      </a:r>
                      <a:r>
                        <a:rPr lang="en-US" sz="1600" b="1" baseline="0" dirty="0" smtClean="0">
                          <a:effectLst>
                            <a:outerShdw blurRad="38100" dist="38100" dir="2700000" algn="tl">
                              <a:srgbClr val="000000">
                                <a:alpha val="43137"/>
                              </a:srgbClr>
                            </a:outerShdw>
                          </a:effectLst>
                          <a:latin typeface="Century Gothic" panose="020B0502020202020204" pitchFamily="34" charset="0"/>
                        </a:rPr>
                        <a:t> marks</a:t>
                      </a:r>
                      <a:endParaRPr lang="en-US" sz="16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1600" b="1" dirty="0" smtClean="0">
                          <a:latin typeface="Century Gothic" panose="020B0502020202020204" pitchFamily="34" charset="0"/>
                        </a:rPr>
                        <a:t>1</a:t>
                      </a:r>
                      <a:endParaRPr lang="en-US" sz="1600" b="1" dirty="0">
                        <a:latin typeface="Century Gothic" panose="020B0502020202020204" pitchFamily="34" charset="0"/>
                      </a:endParaRPr>
                    </a:p>
                  </a:txBody>
                  <a:tcPr anchor="ctr"/>
                </a:tc>
                <a:tc>
                  <a:txBody>
                    <a:bodyPr/>
                    <a:lstStyle/>
                    <a:p>
                      <a:endParaRPr lang="en-US" sz="1600" dirty="0">
                        <a:latin typeface="Century Gothic" panose="020B0502020202020204" pitchFamily="34" charset="0"/>
                      </a:endParaRPr>
                    </a:p>
                  </a:txBody>
                  <a:tcPr/>
                </a:tc>
                <a:extLst>
                  <a:ext uri="{0D108BD9-81ED-4DB2-BD59-A6C34878D82A}">
                    <a16:rowId xmlns:a16="http://schemas.microsoft.com/office/drawing/2014/main" xmlns="" val="3581893885"/>
                  </a:ext>
                </a:extLst>
              </a:tr>
            </a:tbl>
          </a:graphicData>
        </a:graphic>
      </p:graphicFrame>
      <p:sp>
        <p:nvSpPr>
          <p:cNvPr id="5"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36489780"/>
              </p:ext>
            </p:extLst>
          </p:nvPr>
        </p:nvGraphicFramePr>
        <p:xfrm>
          <a:off x="289261" y="2406607"/>
          <a:ext cx="6478238" cy="2986343"/>
        </p:xfrm>
        <a:graphic>
          <a:graphicData uri="http://schemas.openxmlformats.org/drawingml/2006/table">
            <a:tbl>
              <a:tblPr firstRow="1" bandRow="1">
                <a:tableStyleId>{5C22544A-7EE6-4342-B048-85BDC9FD1C3A}</a:tableStyleId>
              </a:tblPr>
              <a:tblGrid>
                <a:gridCol w="2979517">
                  <a:extLst>
                    <a:ext uri="{9D8B030D-6E8A-4147-A177-3AD203B41FA5}">
                      <a16:colId xmlns:a16="http://schemas.microsoft.com/office/drawing/2014/main" xmlns="" val="3334004946"/>
                    </a:ext>
                  </a:extLst>
                </a:gridCol>
                <a:gridCol w="964538">
                  <a:extLst>
                    <a:ext uri="{9D8B030D-6E8A-4147-A177-3AD203B41FA5}">
                      <a16:colId xmlns:a16="http://schemas.microsoft.com/office/drawing/2014/main" xmlns="" val="98378993"/>
                    </a:ext>
                  </a:extLst>
                </a:gridCol>
                <a:gridCol w="858406">
                  <a:extLst>
                    <a:ext uri="{9D8B030D-6E8A-4147-A177-3AD203B41FA5}">
                      <a16:colId xmlns:a16="http://schemas.microsoft.com/office/drawing/2014/main" xmlns="" val="4281657860"/>
                    </a:ext>
                  </a:extLst>
                </a:gridCol>
                <a:gridCol w="972748">
                  <a:extLst>
                    <a:ext uri="{9D8B030D-6E8A-4147-A177-3AD203B41FA5}">
                      <a16:colId xmlns:a16="http://schemas.microsoft.com/office/drawing/2014/main" xmlns="" val="3973668396"/>
                    </a:ext>
                  </a:extLst>
                </a:gridCol>
                <a:gridCol w="703029">
                  <a:extLst>
                    <a:ext uri="{9D8B030D-6E8A-4147-A177-3AD203B41FA5}">
                      <a16:colId xmlns:a16="http://schemas.microsoft.com/office/drawing/2014/main" xmlns="" val="589232810"/>
                    </a:ext>
                  </a:extLst>
                </a:gridCol>
              </a:tblGrid>
              <a:tr h="974663">
                <a:tc>
                  <a:txBody>
                    <a:bodyPr/>
                    <a:lstStyle/>
                    <a:p>
                      <a:endParaRPr lang="en-US" sz="2400" b="1" dirty="0">
                        <a:latin typeface="Century Gothic" panose="020B0502020202090204" pitchFamily="34" charset="0"/>
                      </a:endParaRPr>
                    </a:p>
                  </a:txBody>
                  <a:tcPr/>
                </a:tc>
                <a:tc>
                  <a:txBody>
                    <a:bodyPr/>
                    <a:lstStyle/>
                    <a:p>
                      <a:pPr algn="ctr" rtl="0"/>
                      <a:r>
                        <a:rPr lang="en-US" sz="1400" b="1" dirty="0" smtClean="0">
                          <a:latin typeface="Century Gothic" panose="020B0502020202090204" pitchFamily="34" charset="0"/>
                        </a:rPr>
                        <a:t>Must/</a:t>
                      </a:r>
                    </a:p>
                    <a:p>
                      <a:pPr algn="ctr" rtl="0"/>
                      <a:r>
                        <a:rPr lang="en-US" sz="1400" b="1" dirty="0" smtClean="0">
                          <a:latin typeface="Century Gothic" panose="020B0502020202090204" pitchFamily="34" charset="0"/>
                        </a:rPr>
                        <a:t>have to</a:t>
                      </a:r>
                      <a:endParaRPr lang="en-US" sz="1400" b="1" dirty="0">
                        <a:latin typeface="Century Gothic" panose="020B0502020202090204" pitchFamily="34" charset="0"/>
                      </a:endParaRPr>
                    </a:p>
                  </a:txBody>
                  <a:tcPr anchor="ctr"/>
                </a:tc>
                <a:tc>
                  <a:txBody>
                    <a:bodyPr/>
                    <a:lstStyle/>
                    <a:p>
                      <a:pPr algn="ctr" rtl="0"/>
                      <a:r>
                        <a:rPr lang="en-US" sz="1400" b="1" dirty="0" smtClean="0">
                          <a:latin typeface="Century Gothic" panose="020B0502020202090204" pitchFamily="34" charset="0"/>
                        </a:rPr>
                        <a:t>Can’t</a:t>
                      </a:r>
                      <a:endParaRPr lang="en-US" sz="1400" b="1" dirty="0">
                        <a:latin typeface="Century Gothic" panose="020B0502020202090204" pitchFamily="34" charset="0"/>
                      </a:endParaRPr>
                    </a:p>
                  </a:txBody>
                  <a:tcPr anchor="ctr"/>
                </a:tc>
                <a:tc>
                  <a:txBody>
                    <a:bodyPr/>
                    <a:lstStyle/>
                    <a:p>
                      <a:pPr algn="ctr" rtl="0"/>
                      <a:r>
                        <a:rPr lang="en-US" sz="1400" b="1" dirty="0" smtClean="0">
                          <a:latin typeface="Century Gothic" panose="020B0502020202090204" pitchFamily="34" charset="0"/>
                        </a:rPr>
                        <a:t>Don’t have to</a:t>
                      </a:r>
                      <a:endParaRPr lang="en-US" sz="1400" b="1" dirty="0">
                        <a:latin typeface="Century Gothic" panose="020B0502020202090204" pitchFamily="34" charset="0"/>
                      </a:endParaRPr>
                    </a:p>
                  </a:txBody>
                  <a:tcPr anchor="ctr"/>
                </a:tc>
                <a:tc>
                  <a:txBody>
                    <a:bodyPr/>
                    <a:lstStyle/>
                    <a:p>
                      <a:pPr algn="ctr" rtl="0"/>
                      <a:r>
                        <a:rPr lang="en-US" sz="1400" b="1" dirty="0" smtClean="0">
                          <a:latin typeface="Century Gothic" panose="020B0502020202090204" pitchFamily="34" charset="0"/>
                        </a:rPr>
                        <a:t>Can </a:t>
                      </a:r>
                      <a:endParaRPr lang="en-US" sz="1400" b="1" dirty="0">
                        <a:latin typeface="Century Gothic" panose="020B0502020202090204" pitchFamily="34" charset="0"/>
                      </a:endParaRPr>
                    </a:p>
                  </a:txBody>
                  <a:tcPr anchor="ctr"/>
                </a:tc>
                <a:extLst>
                  <a:ext uri="{0D108BD9-81ED-4DB2-BD59-A6C34878D82A}">
                    <a16:rowId xmlns:a16="http://schemas.microsoft.com/office/drawing/2014/main" xmlns="" val="2741916502"/>
                  </a:ext>
                </a:extLst>
              </a:tr>
              <a:tr h="274905">
                <a:tc>
                  <a:txBody>
                    <a:bodyPr/>
                    <a:lstStyle/>
                    <a:p>
                      <a:pPr algn="ctr"/>
                      <a:r>
                        <a:rPr lang="en-US" sz="1600" b="1" dirty="0" smtClean="0">
                          <a:latin typeface="Century Gothic" panose="020B0502020202090204" pitchFamily="34" charset="0"/>
                        </a:rPr>
                        <a:t>Be</a:t>
                      </a:r>
                      <a:r>
                        <a:rPr lang="en-US" sz="1600" b="1" baseline="0" dirty="0" smtClean="0">
                          <a:latin typeface="Century Gothic" panose="020B0502020202090204" pitchFamily="34" charset="0"/>
                        </a:rPr>
                        <a:t> p</a:t>
                      </a:r>
                      <a:r>
                        <a:rPr lang="en-US" sz="1600" b="1" dirty="0" smtClean="0">
                          <a:latin typeface="Century Gothic" panose="020B0502020202090204" pitchFamily="34" charset="0"/>
                        </a:rPr>
                        <a:t>olite and patient</a:t>
                      </a:r>
                      <a:r>
                        <a:rPr lang="en-US" sz="1600" b="1" baseline="0" dirty="0" smtClean="0">
                          <a:latin typeface="Century Gothic" panose="020B0502020202090204" pitchFamily="34" charset="0"/>
                        </a:rPr>
                        <a:t> </a:t>
                      </a:r>
                      <a:endParaRPr lang="en-US" sz="1600" b="1" dirty="0">
                        <a:latin typeface="Century Gothic" panose="020B0502020202090204" pitchFamily="34" charset="0"/>
                      </a:endParaRPr>
                    </a:p>
                  </a:txBody>
                  <a:tcPr/>
                </a:tc>
                <a:tc>
                  <a:txBody>
                    <a:bodyPr/>
                    <a:lstStyle/>
                    <a:p>
                      <a:pPr algn="ctr"/>
                      <a:r>
                        <a:rPr lang="en-US" sz="1600" b="1" dirty="0" smtClean="0">
                          <a:solidFill>
                            <a:srgbClr val="FF0000"/>
                          </a:solidFill>
                          <a:latin typeface="Agency FB" panose="020B0503020202020204" pitchFamily="34" charset="0"/>
                        </a:rPr>
                        <a:t>√</a:t>
                      </a:r>
                      <a:endParaRPr lang="en-US" sz="1600" b="1" dirty="0">
                        <a:solidFill>
                          <a:srgbClr val="FF0000"/>
                        </a:solidFill>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extLst>
                  <a:ext uri="{0D108BD9-81ED-4DB2-BD59-A6C34878D82A}">
                    <a16:rowId xmlns:a16="http://schemas.microsoft.com/office/drawing/2014/main" xmlns="" val="923894727"/>
                  </a:ext>
                </a:extLst>
              </a:tr>
              <a:tr h="274905">
                <a:tc>
                  <a:txBody>
                    <a:bodyPr/>
                    <a:lstStyle/>
                    <a:p>
                      <a:pPr algn="ctr"/>
                      <a:r>
                        <a:rPr lang="en-US" sz="1600" b="1" dirty="0" smtClean="0">
                          <a:latin typeface="Century Gothic" panose="020B0502020202090204" pitchFamily="34" charset="0"/>
                        </a:rPr>
                        <a:t>Wear expensive</a:t>
                      </a:r>
                      <a:r>
                        <a:rPr lang="en-US" sz="1600" b="1" baseline="0" dirty="0" smtClean="0">
                          <a:latin typeface="Century Gothic" panose="020B0502020202090204" pitchFamily="34" charset="0"/>
                        </a:rPr>
                        <a:t> clothes </a:t>
                      </a:r>
                      <a:endParaRPr lang="en-US" sz="1600" b="1" dirty="0">
                        <a:latin typeface="Century Gothic" panose="020B0502020202090204" pitchFamily="34" charset="0"/>
                      </a:endParaRPr>
                    </a:p>
                  </a:txBody>
                  <a:tcPr/>
                </a:tc>
                <a:tc>
                  <a:txBody>
                    <a:bodyPr/>
                    <a:lstStyle/>
                    <a:p>
                      <a:endParaRPr lang="en-US" sz="1600" b="1">
                        <a:latin typeface="Century Gothic" panose="020B0502020202090204" pitchFamily="34" charset="0"/>
                      </a:endParaRPr>
                    </a:p>
                  </a:txBody>
                  <a:tcPr/>
                </a:tc>
                <a:tc>
                  <a:txBody>
                    <a:bodyPr/>
                    <a:lstStyle/>
                    <a:p>
                      <a:endParaRPr lang="en-US" sz="1600" b="1">
                        <a:latin typeface="Century Gothic" panose="020B050202020209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Agency FB" panose="020B0503020202020204" pitchFamily="34" charset="0"/>
                        </a:rPr>
                        <a:t>√</a:t>
                      </a:r>
                      <a:endParaRPr lang="en-US" sz="1600" b="1" dirty="0" smtClean="0">
                        <a:solidFill>
                          <a:srgbClr val="FF0000"/>
                        </a:solidFill>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extLst>
                  <a:ext uri="{0D108BD9-81ED-4DB2-BD59-A6C34878D82A}">
                    <a16:rowId xmlns:a16="http://schemas.microsoft.com/office/drawing/2014/main" xmlns="" val="1910627285"/>
                  </a:ext>
                </a:extLst>
              </a:tr>
              <a:tr h="274905">
                <a:tc>
                  <a:txBody>
                    <a:bodyPr/>
                    <a:lstStyle/>
                    <a:p>
                      <a:pPr algn="ctr"/>
                      <a:r>
                        <a:rPr lang="en-US" sz="1600" b="1" dirty="0" smtClean="0">
                          <a:latin typeface="Century Gothic" panose="020B0502020202090204" pitchFamily="34" charset="0"/>
                        </a:rPr>
                        <a:t>Wear</a:t>
                      </a:r>
                      <a:r>
                        <a:rPr lang="en-US" sz="1600" b="1" baseline="0" dirty="0" smtClean="0">
                          <a:latin typeface="Century Gothic" panose="020B0502020202090204" pitchFamily="34" charset="0"/>
                        </a:rPr>
                        <a:t> scrubs and white coat</a:t>
                      </a:r>
                      <a:endParaRPr lang="en-US" sz="1600" b="1" dirty="0">
                        <a:latin typeface="Century Gothic" panose="020B050202020209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Agency FB" panose="020B0503020202020204" pitchFamily="34" charset="0"/>
                        </a:rPr>
                        <a:t>√</a:t>
                      </a:r>
                      <a:endParaRPr lang="en-US" sz="1600" b="1" dirty="0" smtClean="0">
                        <a:solidFill>
                          <a:srgbClr val="FF0000"/>
                        </a:solidFill>
                        <a:latin typeface="Century Gothic" panose="020B0502020202090204" pitchFamily="34" charset="0"/>
                      </a:endParaRPr>
                    </a:p>
                  </a:txBody>
                  <a:tcPr/>
                </a:tc>
                <a:tc>
                  <a:txBody>
                    <a:bodyPr/>
                    <a:lstStyle/>
                    <a:p>
                      <a:endParaRPr lang="en-US" sz="1600" b="1">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extLst>
                  <a:ext uri="{0D108BD9-81ED-4DB2-BD59-A6C34878D82A}">
                    <a16:rowId xmlns:a16="http://schemas.microsoft.com/office/drawing/2014/main" xmlns="" val="2099225708"/>
                  </a:ext>
                </a:extLst>
              </a:tr>
              <a:tr h="274905">
                <a:tc>
                  <a:txBody>
                    <a:bodyPr/>
                    <a:lstStyle/>
                    <a:p>
                      <a:pPr algn="ctr"/>
                      <a:r>
                        <a:rPr lang="en-US" sz="1600" b="1" dirty="0" smtClean="0">
                          <a:latin typeface="Century Gothic" panose="020B0502020202090204" pitchFamily="34" charset="0"/>
                        </a:rPr>
                        <a:t>Take</a:t>
                      </a:r>
                      <a:r>
                        <a:rPr lang="en-US" sz="1600" b="1" baseline="0" dirty="0" smtClean="0">
                          <a:latin typeface="Century Gothic" panose="020B0502020202090204" pitchFamily="34" charset="0"/>
                        </a:rPr>
                        <a:t> short breaks </a:t>
                      </a:r>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extLst>
                  <a:ext uri="{0D108BD9-81ED-4DB2-BD59-A6C34878D82A}">
                    <a16:rowId xmlns:a16="http://schemas.microsoft.com/office/drawing/2014/main" xmlns="" val="954143241"/>
                  </a:ext>
                </a:extLst>
              </a:tr>
              <a:tr h="274905">
                <a:tc>
                  <a:txBody>
                    <a:bodyPr/>
                    <a:lstStyle/>
                    <a:p>
                      <a:pPr algn="ctr"/>
                      <a:r>
                        <a:rPr lang="en-US" sz="1600" b="1" dirty="0" smtClean="0">
                          <a:latin typeface="Century Gothic" panose="020B0502020202090204" pitchFamily="34" charset="0"/>
                        </a:rPr>
                        <a:t>Eat or drinks</a:t>
                      </a:r>
                      <a:r>
                        <a:rPr lang="en-US" sz="1600" b="1" baseline="0" dirty="0" smtClean="0">
                          <a:latin typeface="Century Gothic" panose="020B0502020202090204" pitchFamily="34" charset="0"/>
                        </a:rPr>
                        <a:t> while working </a:t>
                      </a:r>
                      <a:endParaRPr lang="en-US" sz="1600" b="1" dirty="0">
                        <a:latin typeface="Century Gothic" panose="020B0502020202090204" pitchFamily="34" charset="0"/>
                      </a:endParaRPr>
                    </a:p>
                  </a:txBody>
                  <a:tcPr/>
                </a:tc>
                <a:tc>
                  <a:txBody>
                    <a:bodyPr/>
                    <a:lstStyle/>
                    <a:p>
                      <a:endParaRPr lang="en-US" sz="1600" b="1">
                        <a:latin typeface="Century Gothic" panose="020B0502020202090204" pitchFamily="34"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Agency FB" panose="020B0503020202020204" pitchFamily="34" charset="0"/>
                        </a:rPr>
                        <a:t>√</a:t>
                      </a:r>
                      <a:endParaRPr lang="en-US" sz="1600" b="1" dirty="0" smtClean="0">
                        <a:solidFill>
                          <a:srgbClr val="FF0000"/>
                        </a:solidFill>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extLst>
                  <a:ext uri="{0D108BD9-81ED-4DB2-BD59-A6C34878D82A}">
                    <a16:rowId xmlns:a16="http://schemas.microsoft.com/office/drawing/2014/main" xmlns="" val="3594055745"/>
                  </a:ext>
                </a:extLst>
              </a:tr>
              <a:tr h="274905">
                <a:tc>
                  <a:txBody>
                    <a:bodyPr/>
                    <a:lstStyle/>
                    <a:p>
                      <a:pPr algn="ctr"/>
                      <a:r>
                        <a:rPr lang="en-US" sz="1600" b="1" baseline="0" dirty="0" smtClean="0">
                          <a:latin typeface="Century Gothic" panose="020B0502020202090204" pitchFamily="34" charset="0"/>
                        </a:rPr>
                        <a:t> keep mobile phone on </a:t>
                      </a:r>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tc>
                  <a:txBody>
                    <a:bodyPr/>
                    <a:lstStyle/>
                    <a:p>
                      <a:endParaRPr lang="en-US" sz="1600" b="1" dirty="0">
                        <a:latin typeface="Century Gothic" panose="020B0502020202090204" pitchFamily="34" charset="0"/>
                      </a:endParaRPr>
                    </a:p>
                  </a:txBody>
                  <a:tcPr/>
                </a:tc>
                <a:extLst>
                  <a:ext uri="{0D108BD9-81ED-4DB2-BD59-A6C34878D82A}">
                    <a16:rowId xmlns:a16="http://schemas.microsoft.com/office/drawing/2014/main" xmlns="" val="3761730553"/>
                  </a:ext>
                </a:extLst>
              </a:tr>
            </a:tbl>
          </a:graphicData>
        </a:graphic>
      </p:graphicFrame>
    </p:spTree>
    <p:extLst>
      <p:ext uri="{BB962C8B-B14F-4D97-AF65-F5344CB8AC3E}">
        <p14:creationId xmlns:p14="http://schemas.microsoft.com/office/powerpoint/2010/main" val="2349177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162" y="1453689"/>
            <a:ext cx="10723803" cy="4031873"/>
          </a:xfrm>
          <a:prstGeom prst="rect">
            <a:avLst/>
          </a:prstGeom>
        </p:spPr>
        <p:txBody>
          <a:bodyPr wrap="square">
            <a:spAutoFit/>
          </a:bodyPr>
          <a:lstStyle/>
          <a:p>
            <a:pPr algn="just"/>
            <a:r>
              <a:rPr lang="en-US" sz="2800" b="1" dirty="0" smtClean="0">
                <a:latin typeface="Century Gothic" panose="020B0502020202020204" pitchFamily="34" charset="0"/>
              </a:rPr>
              <a:t>Mariam is a doctor. She works in the </a:t>
            </a:r>
            <a:r>
              <a:rPr lang="en-US" sz="2800" b="1" dirty="0" smtClean="0">
                <a:latin typeface="Century Gothic" panose="020B0502020202020204" pitchFamily="34" charset="0"/>
              </a:rPr>
              <a:t>ER </a:t>
            </a:r>
            <a:r>
              <a:rPr lang="en-US" sz="2800" b="1" dirty="0" smtClean="0">
                <a:latin typeface="Century Gothic" panose="020B0502020202020204" pitchFamily="34" charset="0"/>
              </a:rPr>
              <a:t>in her town’s main hospital. Because she meets lots of patients every day, Mariam has to be polite and patient. During work, she must wear her </a:t>
            </a:r>
            <a:r>
              <a:rPr lang="en-US" sz="2800" b="1" dirty="0" smtClean="0">
                <a:latin typeface="Century Gothic" panose="020B0502020202020204" pitchFamily="34" charset="0"/>
              </a:rPr>
              <a:t>uniform (scrubs </a:t>
            </a:r>
            <a:r>
              <a:rPr lang="en-US" sz="2800" b="1" dirty="0" smtClean="0">
                <a:latin typeface="Century Gothic" panose="020B0502020202020204" pitchFamily="34" charset="0"/>
              </a:rPr>
              <a:t>and white coat). Mariam works long hours and can only take short breaks during the day. She also has to keep her phone on as they might need her for emergency cases. She likes her job and finds it interesting but she hates that she can’t eat or drink while working so she has to work for a long time without eating.  </a:t>
            </a:r>
            <a:endParaRPr lang="en-US" sz="2800" b="1" dirty="0">
              <a:solidFill>
                <a:srgbClr val="000000"/>
              </a:solidFill>
              <a:latin typeface="Century Gothic" panose="020B0502020202020204" pitchFamily="34" charset="0"/>
            </a:endParaRPr>
          </a:p>
        </p:txBody>
      </p:sp>
      <p:sp>
        <p:nvSpPr>
          <p:cNvPr id="6" name="Rectangle 5"/>
          <p:cNvSpPr/>
          <p:nvPr/>
        </p:nvSpPr>
        <p:spPr>
          <a:xfrm>
            <a:off x="3440421" y="557913"/>
            <a:ext cx="5213287" cy="707886"/>
          </a:xfrm>
          <a:prstGeom prst="rect">
            <a:avLst/>
          </a:prstGeom>
        </p:spPr>
        <p:txBody>
          <a:bodyPr wrap="none">
            <a:spAutoFit/>
          </a:bodyPr>
          <a:lstStyle/>
          <a:p>
            <a:pPr algn="ctr"/>
            <a:r>
              <a:rPr lang="en-US" sz="4000" b="1" dirty="0" smtClean="0">
                <a:solidFill>
                  <a:schemeClr val="accent1">
                    <a:lumMod val="75000"/>
                  </a:schemeClr>
                </a:solidFill>
                <a:latin typeface="Century Gothic" panose="020B0502020202020204" pitchFamily="34" charset="0"/>
              </a:rPr>
              <a:t>A suggested </a:t>
            </a:r>
            <a:r>
              <a:rPr lang="en-US" sz="4000" b="1" dirty="0">
                <a:solidFill>
                  <a:schemeClr val="accent1">
                    <a:lumMod val="75000"/>
                  </a:schemeClr>
                </a:solidFill>
                <a:latin typeface="Century Gothic" panose="020B0502020202020204" pitchFamily="34" charset="0"/>
              </a:rPr>
              <a:t>a</a:t>
            </a:r>
            <a:r>
              <a:rPr lang="en-US" sz="4000" b="1" dirty="0" smtClean="0">
                <a:solidFill>
                  <a:schemeClr val="accent1">
                    <a:lumMod val="75000"/>
                  </a:schemeClr>
                </a:solidFill>
                <a:latin typeface="Century Gothic" panose="020B0502020202020204" pitchFamily="34" charset="0"/>
              </a:rPr>
              <a:t>nswer</a:t>
            </a:r>
            <a:endParaRPr lang="en-US" sz="4000" b="1" dirty="0">
              <a:solidFill>
                <a:schemeClr val="accent1">
                  <a:lumMod val="75000"/>
                </a:schemeClr>
              </a:solidFill>
              <a:latin typeface="Century Gothic" panose="020B0502020202020204" pitchFamily="34" charset="0"/>
            </a:endParaRPr>
          </a:p>
        </p:txBody>
      </p:sp>
      <p:sp>
        <p:nvSpPr>
          <p:cNvPr id="5"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Tree>
    <p:extLst>
      <p:ext uri="{BB962C8B-B14F-4D97-AF65-F5344CB8AC3E}">
        <p14:creationId xmlns:p14="http://schemas.microsoft.com/office/powerpoint/2010/main" val="453172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Image result for check image"/>
          <p:cNvSpPr>
            <a:spLocks noChangeAspect="1" noChangeArrowheads="1"/>
          </p:cNvSpPr>
          <p:nvPr/>
        </p:nvSpPr>
        <p:spPr bwMode="auto">
          <a:xfrm>
            <a:off x="1587500" y="-136525"/>
            <a:ext cx="11620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BH" altLang="ar-BH" sz="1800"/>
          </a:p>
        </p:txBody>
      </p:sp>
      <p:sp>
        <p:nvSpPr>
          <p:cNvPr id="52227" name="Title 1"/>
          <p:cNvSpPr txBox="1">
            <a:spLocks/>
          </p:cNvSpPr>
          <p:nvPr/>
        </p:nvSpPr>
        <p:spPr bwMode="auto">
          <a:xfrm>
            <a:off x="2201863" y="2270125"/>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ar-BH" sz="5400" b="1" dirty="0">
                <a:solidFill>
                  <a:schemeClr val="accent5">
                    <a:lumMod val="75000"/>
                  </a:schemeClr>
                </a:solidFill>
                <a:latin typeface="Century Gothic" panose="020B0502020202020204" pitchFamily="34" charset="0"/>
              </a:rPr>
              <a:t>End of the lesson</a:t>
            </a:r>
          </a:p>
        </p:txBody>
      </p:sp>
      <p:sp>
        <p:nvSpPr>
          <p:cNvPr id="52228" name="Title 1"/>
          <p:cNvSpPr txBox="1">
            <a:spLocks/>
          </p:cNvSpPr>
          <p:nvPr/>
        </p:nvSpPr>
        <p:spPr bwMode="auto">
          <a:xfrm>
            <a:off x="2214563" y="3616325"/>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ar-BH" sz="5400" b="1" dirty="0">
                <a:solidFill>
                  <a:schemeClr val="accent5">
                    <a:lumMod val="75000"/>
                  </a:schemeClr>
                </a:solidFill>
                <a:latin typeface="Century Gothic" panose="020B0502020202020204" pitchFamily="34" charset="0"/>
              </a:rPr>
              <a:t>Thank You</a:t>
            </a:r>
          </a:p>
        </p:txBody>
      </p:sp>
      <p:sp>
        <p:nvSpPr>
          <p:cNvPr id="6"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Tree>
    <p:extLst>
      <p:ext uri="{BB962C8B-B14F-4D97-AF65-F5344CB8AC3E}">
        <p14:creationId xmlns:p14="http://schemas.microsoft.com/office/powerpoint/2010/main" val="2802263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1</a:t>
            </a:r>
          </a:p>
        </p:txBody>
      </p:sp>
      <p:sp>
        <p:nvSpPr>
          <p:cNvPr id="5" name="Footer Placeholder 2">
            <a:extLst/>
          </p:cNvPr>
          <p:cNvSpPr>
            <a:spLocks noGrp="1"/>
          </p:cNvSpPr>
          <p:nvPr>
            <p:ph type="ftr" sz="quarter" idx="11"/>
          </p:nvPr>
        </p:nvSpPr>
        <p:spPr bwMode="auto">
          <a:xfrm>
            <a:off x="289261" y="6178545"/>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a:t>
            </a:r>
            <a:r>
              <a:rPr lang="en-US" dirty="0">
                <a:solidFill>
                  <a:schemeClr val="tx1"/>
                </a:solidFill>
              </a:rPr>
              <a:t>English- 3</a:t>
            </a:r>
            <a:r>
              <a:rPr lang="en-US" baseline="30000" dirty="0">
                <a:solidFill>
                  <a:schemeClr val="tx1"/>
                </a:solidFill>
              </a:rPr>
              <a:t>rd</a:t>
            </a:r>
            <a:r>
              <a:rPr lang="en-US" dirty="0">
                <a:solidFill>
                  <a:schemeClr val="tx1"/>
                </a:solidFill>
              </a:rPr>
              <a:t>  Inter- 5c  Dos </a:t>
            </a:r>
            <a:r>
              <a:rPr lang="en-US" dirty="0" smtClean="0">
                <a:solidFill>
                  <a:schemeClr val="tx1"/>
                </a:solidFill>
              </a:rPr>
              <a:t>&amp; Don'ts </a:t>
            </a:r>
            <a:endParaRPr lang="en-US" dirty="0">
              <a:solidFill>
                <a:schemeClr val="tx1"/>
              </a:solidFill>
            </a:endParaRPr>
          </a:p>
        </p:txBody>
      </p:sp>
    </p:spTree>
    <p:extLst>
      <p:ext uri="{BB962C8B-B14F-4D97-AF65-F5344CB8AC3E}">
        <p14:creationId xmlns:p14="http://schemas.microsoft.com/office/powerpoint/2010/main" val="349938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952" y="113560"/>
            <a:ext cx="10684063" cy="589777"/>
          </a:xfrm>
          <a:prstGeom prst="rect">
            <a:avLst/>
          </a:prstGeom>
          <a:noFill/>
        </p:spPr>
        <p:txBody>
          <a:bodyPr wrap="square" rtlCol="0">
            <a:spAutoFit/>
          </a:bodyPr>
          <a:lstStyle/>
          <a:p>
            <a:pPr algn="ctr">
              <a:lnSpc>
                <a:spcPts val="4320"/>
              </a:lnSpc>
            </a:pPr>
            <a:r>
              <a:rPr lang="en-US" sz="3000" b="1" dirty="0" smtClean="0">
                <a:solidFill>
                  <a:srgbClr val="0070C0"/>
                </a:solidFill>
                <a:latin typeface="Century Gothic" panose="020B0502020202020204" pitchFamily="34" charset="0"/>
              </a:rPr>
              <a:t>Match the sentences with their uses </a:t>
            </a:r>
          </a:p>
        </p:txBody>
      </p:sp>
      <p:sp>
        <p:nvSpPr>
          <p:cNvPr id="17" name="Rectangle 16"/>
          <p:cNvSpPr/>
          <p:nvPr/>
        </p:nvSpPr>
        <p:spPr>
          <a:xfrm>
            <a:off x="589629" y="832931"/>
            <a:ext cx="3256844" cy="45903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Expresses obligation </a:t>
            </a:r>
            <a:endParaRPr lang="en-US" sz="2000" b="1" dirty="0">
              <a:latin typeface="Century Gothic" panose="020B0502020202020204" pitchFamily="34" charset="0"/>
            </a:endParaRPr>
          </a:p>
        </p:txBody>
      </p:sp>
      <p:sp>
        <p:nvSpPr>
          <p:cNvPr id="40"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
        <p:nvSpPr>
          <p:cNvPr id="41" name="Rectangle 40"/>
          <p:cNvSpPr/>
          <p:nvPr/>
        </p:nvSpPr>
        <p:spPr>
          <a:xfrm>
            <a:off x="4221807" y="832931"/>
            <a:ext cx="3256844" cy="459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Expresses prohibition  </a:t>
            </a:r>
            <a:endParaRPr lang="en-US" sz="2000" b="1" dirty="0">
              <a:latin typeface="Century Gothic" panose="020B0502020202020204" pitchFamily="34" charset="0"/>
            </a:endParaRPr>
          </a:p>
        </p:txBody>
      </p:sp>
      <p:sp>
        <p:nvSpPr>
          <p:cNvPr id="42" name="Rectangle 41"/>
          <p:cNvSpPr/>
          <p:nvPr/>
        </p:nvSpPr>
        <p:spPr>
          <a:xfrm>
            <a:off x="8707425" y="1599369"/>
            <a:ext cx="3256844" cy="48251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Gives permission  </a:t>
            </a:r>
            <a:endParaRPr lang="en-US" sz="2000" b="1" dirty="0">
              <a:latin typeface="Century Gothic" panose="020B0502020202020204" pitchFamily="34" charset="0"/>
            </a:endParaRPr>
          </a:p>
        </p:txBody>
      </p:sp>
      <p:sp>
        <p:nvSpPr>
          <p:cNvPr id="43" name="Rectangle 42"/>
          <p:cNvSpPr/>
          <p:nvPr/>
        </p:nvSpPr>
        <p:spPr>
          <a:xfrm>
            <a:off x="7762545" y="832931"/>
            <a:ext cx="4110284" cy="4548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Expresses absence of necessity </a:t>
            </a:r>
            <a:endParaRPr lang="en-US" sz="2000" b="1" dirty="0">
              <a:latin typeface="Century Gothic" panose="020B0502020202020204" pitchFamily="34" charset="0"/>
            </a:endParaRPr>
          </a:p>
        </p:txBody>
      </p:sp>
      <p:sp>
        <p:nvSpPr>
          <p:cNvPr id="9" name="Rectangle 8"/>
          <p:cNvSpPr/>
          <p:nvPr/>
        </p:nvSpPr>
        <p:spPr>
          <a:xfrm>
            <a:off x="165907" y="1615275"/>
            <a:ext cx="4104289" cy="45070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Expresses ability present / past   </a:t>
            </a:r>
            <a:endParaRPr lang="en-US" sz="2000" b="1" dirty="0">
              <a:latin typeface="Century Gothic" panose="020B0502020202020204" pitchFamily="34" charset="0"/>
            </a:endParaRPr>
          </a:p>
        </p:txBody>
      </p:sp>
      <p:sp>
        <p:nvSpPr>
          <p:cNvPr id="10" name="Rectangle 9"/>
          <p:cNvSpPr/>
          <p:nvPr/>
        </p:nvSpPr>
        <p:spPr>
          <a:xfrm>
            <a:off x="4436666" y="1615275"/>
            <a:ext cx="4104289" cy="4834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Expresses inability present/ past    </a:t>
            </a:r>
            <a:endParaRPr lang="en-US" sz="2000" b="1" dirty="0">
              <a:latin typeface="Century Gothic" panose="020B0502020202020204" pitchFamily="34" charset="0"/>
            </a:endParaRPr>
          </a:p>
        </p:txBody>
      </p:sp>
      <p:sp>
        <p:nvSpPr>
          <p:cNvPr id="12" name="TextBox 11"/>
          <p:cNvSpPr txBox="1"/>
          <p:nvPr/>
        </p:nvSpPr>
        <p:spPr>
          <a:xfrm>
            <a:off x="994654" y="2389291"/>
            <a:ext cx="10226339" cy="3416320"/>
          </a:xfrm>
          <a:prstGeom prst="rect">
            <a:avLst/>
          </a:prstGeom>
          <a:noFill/>
        </p:spPr>
        <p:txBody>
          <a:bodyPr wrap="square" rtlCol="0">
            <a:spAutoFit/>
          </a:bodyPr>
          <a:lstStyle/>
          <a:p>
            <a:r>
              <a:rPr lang="en-US" sz="2400" b="1" dirty="0" smtClean="0">
                <a:solidFill>
                  <a:schemeClr val="bg2">
                    <a:lumMod val="10000"/>
                  </a:schemeClr>
                </a:solidFill>
                <a:latin typeface="Century Gothic" panose="020B0502020202090204" pitchFamily="34" charset="0"/>
              </a:rPr>
              <a:t>1- </a:t>
            </a:r>
            <a:r>
              <a:rPr lang="en-US" sz="2400" b="1" dirty="0">
                <a:solidFill>
                  <a:schemeClr val="bg2">
                    <a:lumMod val="10000"/>
                  </a:schemeClr>
                </a:solidFill>
                <a:latin typeface="Century Gothic" panose="020B0502020202090204" pitchFamily="34" charset="0"/>
              </a:rPr>
              <a:t>Y</a:t>
            </a:r>
            <a:r>
              <a:rPr lang="en-US" sz="2400" b="1" dirty="0" smtClean="0">
                <a:solidFill>
                  <a:schemeClr val="bg2">
                    <a:lumMod val="10000"/>
                  </a:schemeClr>
                </a:solidFill>
                <a:latin typeface="Century Gothic" panose="020B0502020202090204" pitchFamily="34" charset="0"/>
              </a:rPr>
              <a:t>ou have </a:t>
            </a:r>
            <a:r>
              <a:rPr lang="en-US" sz="2400" b="1" dirty="0">
                <a:solidFill>
                  <a:schemeClr val="bg2">
                    <a:lumMod val="10000"/>
                  </a:schemeClr>
                </a:solidFill>
                <a:latin typeface="Century Gothic" panose="020B0502020202090204" pitchFamily="34" charset="0"/>
              </a:rPr>
              <a:t>to stop when the </a:t>
            </a:r>
            <a:r>
              <a:rPr lang="en-US" sz="2400" b="1" dirty="0" smtClean="0">
                <a:solidFill>
                  <a:schemeClr val="bg2">
                    <a:lumMod val="10000"/>
                  </a:schemeClr>
                </a:solidFill>
                <a:latin typeface="Century Gothic" panose="020B0502020202090204" pitchFamily="34" charset="0"/>
              </a:rPr>
              <a:t>traffic light is red. </a:t>
            </a:r>
            <a:r>
              <a:rPr lang="en-US" sz="2400" b="1" dirty="0">
                <a:solidFill>
                  <a:schemeClr val="bg2">
                    <a:lumMod val="10000"/>
                  </a:schemeClr>
                </a:solidFill>
                <a:latin typeface="Century Gothic" panose="020B0502020202090204" pitchFamily="34" charset="0"/>
              </a:rPr>
              <a:t> </a:t>
            </a:r>
            <a:endParaRPr lang="en-US" sz="2400" b="1" dirty="0" smtClean="0">
              <a:solidFill>
                <a:schemeClr val="bg2">
                  <a:lumMod val="10000"/>
                </a:schemeClr>
              </a:solidFill>
              <a:latin typeface="Century Gothic" panose="020B0502020202090204" pitchFamily="34" charset="0"/>
            </a:endParaRPr>
          </a:p>
          <a:p>
            <a:r>
              <a:rPr lang="en-US" sz="2400" b="1" dirty="0" smtClean="0">
                <a:solidFill>
                  <a:schemeClr val="bg2">
                    <a:lumMod val="10000"/>
                  </a:schemeClr>
                </a:solidFill>
                <a:latin typeface="Century Gothic" panose="020B0502020202090204" pitchFamily="34" charset="0"/>
              </a:rPr>
              <a:t>2- You don’t have to wear a uniform at the university. </a:t>
            </a:r>
          </a:p>
          <a:p>
            <a:r>
              <a:rPr lang="en-US" sz="2400" b="1" dirty="0" smtClean="0">
                <a:solidFill>
                  <a:schemeClr val="bg2">
                    <a:lumMod val="10000"/>
                  </a:schemeClr>
                </a:solidFill>
                <a:latin typeface="Century Gothic" panose="020B0502020202090204" pitchFamily="34" charset="0"/>
              </a:rPr>
              <a:t>3-</a:t>
            </a:r>
            <a:r>
              <a:rPr lang="en-US" sz="2400" b="1" dirty="0">
                <a:solidFill>
                  <a:schemeClr val="bg2">
                    <a:lumMod val="10000"/>
                  </a:schemeClr>
                </a:solidFill>
                <a:latin typeface="Century Gothic" panose="020B0502020202090204" pitchFamily="34" charset="0"/>
              </a:rPr>
              <a:t> </a:t>
            </a:r>
            <a:r>
              <a:rPr lang="en-US" sz="2400" b="1" dirty="0" smtClean="0">
                <a:solidFill>
                  <a:schemeClr val="bg2">
                    <a:lumMod val="10000"/>
                  </a:schemeClr>
                </a:solidFill>
                <a:latin typeface="Century Gothic" panose="020B0502020202090204" pitchFamily="34" charset="0"/>
              </a:rPr>
              <a:t>You can drive for a year with an international licence</a:t>
            </a:r>
            <a:r>
              <a:rPr lang="en-US" sz="2400" b="1" dirty="0">
                <a:solidFill>
                  <a:schemeClr val="bg2">
                    <a:lumMod val="10000"/>
                  </a:schemeClr>
                </a:solidFill>
                <a:latin typeface="Century Gothic" panose="020B0502020202090204" pitchFamily="34" charset="0"/>
              </a:rPr>
              <a:t>.</a:t>
            </a:r>
            <a:endParaRPr lang="en-US" sz="2400" b="1" dirty="0" smtClean="0">
              <a:solidFill>
                <a:schemeClr val="bg2">
                  <a:lumMod val="10000"/>
                </a:schemeClr>
              </a:solidFill>
              <a:latin typeface="Century Gothic" panose="020B0502020202090204" pitchFamily="34" charset="0"/>
            </a:endParaRPr>
          </a:p>
          <a:p>
            <a:r>
              <a:rPr lang="en-US" sz="2400" b="1" dirty="0" smtClean="0">
                <a:solidFill>
                  <a:schemeClr val="bg2">
                    <a:lumMod val="10000"/>
                  </a:schemeClr>
                </a:solidFill>
                <a:latin typeface="Century Gothic" panose="020B0502020202090204" pitchFamily="34" charset="0"/>
              </a:rPr>
              <a:t>4- You can’t /mustn’t smoke here.</a:t>
            </a:r>
          </a:p>
          <a:p>
            <a:r>
              <a:rPr lang="en-US" sz="2400" b="1" dirty="0" smtClean="0">
                <a:solidFill>
                  <a:schemeClr val="bg2">
                    <a:lumMod val="10000"/>
                  </a:schemeClr>
                </a:solidFill>
                <a:latin typeface="Century Gothic" panose="020B0502020202090204" pitchFamily="34" charset="0"/>
              </a:rPr>
              <a:t>5- I must leave now, my plane is at 9.</a:t>
            </a:r>
          </a:p>
          <a:p>
            <a:r>
              <a:rPr lang="en-US" sz="2400" b="1" dirty="0" smtClean="0">
                <a:solidFill>
                  <a:schemeClr val="bg2">
                    <a:lumMod val="10000"/>
                  </a:schemeClr>
                </a:solidFill>
                <a:latin typeface="Century Gothic" panose="020B0502020202090204" pitchFamily="34" charset="0"/>
              </a:rPr>
              <a:t>6- I can play the piano, my brother can play it too. </a:t>
            </a:r>
          </a:p>
          <a:p>
            <a:r>
              <a:rPr lang="en-US" sz="2400" b="1" dirty="0" smtClean="0">
                <a:solidFill>
                  <a:schemeClr val="bg2">
                    <a:lumMod val="10000"/>
                  </a:schemeClr>
                </a:solidFill>
                <a:latin typeface="Century Gothic" panose="020B0502020202090204" pitchFamily="34" charset="0"/>
              </a:rPr>
              <a:t>7- Fatima could ride a bike when she was seven.  </a:t>
            </a:r>
          </a:p>
          <a:p>
            <a:r>
              <a:rPr lang="en-US" sz="2400" b="1" dirty="0" smtClean="0">
                <a:solidFill>
                  <a:schemeClr val="bg2">
                    <a:lumMod val="10000"/>
                  </a:schemeClr>
                </a:solidFill>
                <a:latin typeface="Century Gothic" panose="020B0502020202090204" pitchFamily="34" charset="0"/>
              </a:rPr>
              <a:t>8- I couldn’t (wasn’t able to) go to Ali’s party. I had to work on the weekend</a:t>
            </a:r>
            <a:r>
              <a:rPr lang="en-US" sz="2000" b="1" dirty="0" smtClean="0">
                <a:solidFill>
                  <a:schemeClr val="bg2">
                    <a:lumMod val="10000"/>
                  </a:schemeClr>
                </a:solidFill>
                <a:latin typeface="Century Gothic" panose="020B0502020202090204" pitchFamily="34" charset="0"/>
              </a:rPr>
              <a:t>. </a:t>
            </a:r>
          </a:p>
        </p:txBody>
      </p:sp>
    </p:spTree>
    <p:extLst>
      <p:ext uri="{BB962C8B-B14F-4D97-AF65-F5344CB8AC3E}">
        <p14:creationId xmlns:p14="http://schemas.microsoft.com/office/powerpoint/2010/main" val="423102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952" y="113560"/>
            <a:ext cx="10640225" cy="643766"/>
          </a:xfrm>
          <a:prstGeom prst="rect">
            <a:avLst/>
          </a:prstGeom>
          <a:noFill/>
        </p:spPr>
        <p:txBody>
          <a:bodyPr wrap="square" rtlCol="0">
            <a:spAutoFit/>
          </a:bodyPr>
          <a:lstStyle/>
          <a:p>
            <a:pPr algn="ctr">
              <a:lnSpc>
                <a:spcPts val="4320"/>
              </a:lnSpc>
            </a:pPr>
            <a:r>
              <a:rPr lang="en-US" sz="3000" b="1" dirty="0" smtClean="0">
                <a:solidFill>
                  <a:srgbClr val="0070C0"/>
                </a:solidFill>
                <a:latin typeface="Century Gothic" panose="020B0502020202020204" pitchFamily="34" charset="0"/>
              </a:rPr>
              <a:t>Suggested Answer Key</a:t>
            </a:r>
          </a:p>
        </p:txBody>
      </p:sp>
      <p:sp>
        <p:nvSpPr>
          <p:cNvPr id="17" name="Rectangle 16"/>
          <p:cNvSpPr/>
          <p:nvPr/>
        </p:nvSpPr>
        <p:spPr>
          <a:xfrm>
            <a:off x="589629" y="832931"/>
            <a:ext cx="3256844" cy="45903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Expresses obligation </a:t>
            </a:r>
            <a:endParaRPr lang="en-US" sz="2000" b="1" dirty="0">
              <a:latin typeface="Century Gothic" panose="020B0502020202020204" pitchFamily="34" charset="0"/>
            </a:endParaRPr>
          </a:p>
        </p:txBody>
      </p:sp>
      <p:sp>
        <p:nvSpPr>
          <p:cNvPr id="40"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
        <p:nvSpPr>
          <p:cNvPr id="41" name="Rectangle 40"/>
          <p:cNvSpPr/>
          <p:nvPr/>
        </p:nvSpPr>
        <p:spPr>
          <a:xfrm>
            <a:off x="4221807" y="832931"/>
            <a:ext cx="3256844" cy="459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Expresses prohibition  </a:t>
            </a:r>
            <a:endParaRPr lang="en-US" sz="2000" b="1" dirty="0">
              <a:latin typeface="Century Gothic" panose="020B0502020202020204" pitchFamily="34" charset="0"/>
            </a:endParaRPr>
          </a:p>
        </p:txBody>
      </p:sp>
      <p:sp>
        <p:nvSpPr>
          <p:cNvPr id="42" name="Rectangle 41"/>
          <p:cNvSpPr/>
          <p:nvPr/>
        </p:nvSpPr>
        <p:spPr>
          <a:xfrm>
            <a:off x="8707425" y="1599369"/>
            <a:ext cx="3256844" cy="48251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Gives  permission  </a:t>
            </a:r>
            <a:endParaRPr lang="en-US" sz="2000" b="1" dirty="0">
              <a:latin typeface="Century Gothic" panose="020B0502020202020204" pitchFamily="34" charset="0"/>
            </a:endParaRPr>
          </a:p>
        </p:txBody>
      </p:sp>
      <p:sp>
        <p:nvSpPr>
          <p:cNvPr id="43" name="Rectangle 42"/>
          <p:cNvSpPr/>
          <p:nvPr/>
        </p:nvSpPr>
        <p:spPr>
          <a:xfrm>
            <a:off x="7762545" y="832931"/>
            <a:ext cx="4110284" cy="4548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Expresses absence of necessity </a:t>
            </a:r>
            <a:endParaRPr lang="en-US" sz="2000" b="1" dirty="0">
              <a:latin typeface="Century Gothic" panose="020B0502020202020204" pitchFamily="34" charset="0"/>
            </a:endParaRPr>
          </a:p>
        </p:txBody>
      </p:sp>
      <p:sp>
        <p:nvSpPr>
          <p:cNvPr id="2" name="TextBox 1"/>
          <p:cNvSpPr txBox="1"/>
          <p:nvPr/>
        </p:nvSpPr>
        <p:spPr>
          <a:xfrm>
            <a:off x="1046906" y="2670165"/>
            <a:ext cx="10226339" cy="3416320"/>
          </a:xfrm>
          <a:prstGeom prst="rect">
            <a:avLst/>
          </a:prstGeom>
          <a:noFill/>
        </p:spPr>
        <p:txBody>
          <a:bodyPr wrap="square" rtlCol="0">
            <a:spAutoFit/>
          </a:bodyPr>
          <a:lstStyle/>
          <a:p>
            <a:r>
              <a:rPr lang="en-US" sz="2400" b="1" dirty="0" smtClean="0">
                <a:latin typeface="Century Gothic" panose="020B0502020202090204" pitchFamily="34" charset="0"/>
              </a:rPr>
              <a:t>1- </a:t>
            </a:r>
            <a:r>
              <a:rPr lang="en-US" sz="2400" b="1" dirty="0">
                <a:solidFill>
                  <a:srgbClr val="FF0000"/>
                </a:solidFill>
                <a:latin typeface="Century Gothic" panose="020B0502020202090204" pitchFamily="34" charset="0"/>
              </a:rPr>
              <a:t>Y</a:t>
            </a:r>
            <a:r>
              <a:rPr lang="en-US" sz="2400" b="1" dirty="0" smtClean="0">
                <a:solidFill>
                  <a:srgbClr val="FF0000"/>
                </a:solidFill>
                <a:latin typeface="Century Gothic" panose="020B0502020202090204" pitchFamily="34" charset="0"/>
              </a:rPr>
              <a:t>ou have </a:t>
            </a:r>
            <a:r>
              <a:rPr lang="en-US" sz="2400" b="1" dirty="0">
                <a:solidFill>
                  <a:srgbClr val="FF0000"/>
                </a:solidFill>
                <a:latin typeface="Century Gothic" panose="020B0502020202090204" pitchFamily="34" charset="0"/>
              </a:rPr>
              <a:t>to stop when the traffic lights </a:t>
            </a:r>
            <a:r>
              <a:rPr lang="en-US" sz="2400" b="1" dirty="0" smtClean="0">
                <a:solidFill>
                  <a:srgbClr val="FF0000"/>
                </a:solidFill>
                <a:latin typeface="Century Gothic" panose="020B0502020202090204" pitchFamily="34" charset="0"/>
              </a:rPr>
              <a:t>are red</a:t>
            </a:r>
            <a:r>
              <a:rPr lang="en-US" sz="2400" b="1" dirty="0" smtClean="0">
                <a:latin typeface="Century Gothic" panose="020B0502020202090204" pitchFamily="34" charset="0"/>
              </a:rPr>
              <a:t>. </a:t>
            </a:r>
            <a:r>
              <a:rPr lang="en-US" sz="2400" b="1" dirty="0">
                <a:latin typeface="Century Gothic" panose="020B0502020202090204" pitchFamily="34" charset="0"/>
              </a:rPr>
              <a:t> </a:t>
            </a:r>
            <a:endParaRPr lang="en-US" sz="2400" b="1" dirty="0" smtClean="0">
              <a:latin typeface="Century Gothic" panose="020B0502020202090204" pitchFamily="34" charset="0"/>
            </a:endParaRPr>
          </a:p>
          <a:p>
            <a:r>
              <a:rPr lang="en-US" sz="2400" b="1" dirty="0" smtClean="0">
                <a:latin typeface="Century Gothic" panose="020B0502020202090204" pitchFamily="34" charset="0"/>
              </a:rPr>
              <a:t>2- </a:t>
            </a:r>
            <a:r>
              <a:rPr lang="en-US" sz="2400" b="1" dirty="0" smtClean="0">
                <a:solidFill>
                  <a:srgbClr val="00B050"/>
                </a:solidFill>
                <a:latin typeface="Century Gothic" panose="020B0502020202090204" pitchFamily="34" charset="0"/>
              </a:rPr>
              <a:t>You don’t have to wear a uniform at the university</a:t>
            </a:r>
            <a:r>
              <a:rPr lang="en-US" sz="2400" b="1" dirty="0" smtClean="0">
                <a:latin typeface="Century Gothic" panose="020B0502020202090204" pitchFamily="34" charset="0"/>
              </a:rPr>
              <a:t>. </a:t>
            </a:r>
          </a:p>
          <a:p>
            <a:r>
              <a:rPr lang="en-US" sz="2400" b="1" dirty="0" smtClean="0">
                <a:latin typeface="Century Gothic" panose="020B0502020202090204" pitchFamily="34" charset="0"/>
              </a:rPr>
              <a:t>3-</a:t>
            </a:r>
            <a:r>
              <a:rPr lang="en-US" sz="2400" b="1" dirty="0">
                <a:latin typeface="Century Gothic" panose="020B0502020202090204" pitchFamily="34" charset="0"/>
              </a:rPr>
              <a:t> </a:t>
            </a:r>
            <a:r>
              <a:rPr lang="en-US" sz="2400" b="1" dirty="0" smtClean="0">
                <a:solidFill>
                  <a:schemeClr val="bg2">
                    <a:lumMod val="50000"/>
                  </a:schemeClr>
                </a:solidFill>
                <a:latin typeface="Century Gothic" panose="020B0502020202090204" pitchFamily="34" charset="0"/>
              </a:rPr>
              <a:t>You can drive for a year with an international licence</a:t>
            </a:r>
            <a:r>
              <a:rPr lang="en-US" sz="2400" b="1" dirty="0">
                <a:solidFill>
                  <a:schemeClr val="bg2">
                    <a:lumMod val="50000"/>
                  </a:schemeClr>
                </a:solidFill>
                <a:latin typeface="Century Gothic" panose="020B0502020202090204" pitchFamily="34" charset="0"/>
              </a:rPr>
              <a:t>.</a:t>
            </a:r>
            <a:endParaRPr lang="en-US" sz="2400" b="1" dirty="0" smtClean="0">
              <a:solidFill>
                <a:schemeClr val="bg2">
                  <a:lumMod val="50000"/>
                </a:schemeClr>
              </a:solidFill>
              <a:latin typeface="Century Gothic" panose="020B0502020202090204" pitchFamily="34" charset="0"/>
            </a:endParaRPr>
          </a:p>
          <a:p>
            <a:r>
              <a:rPr lang="en-US" sz="2400" b="1" dirty="0" smtClean="0">
                <a:latin typeface="Century Gothic" panose="020B0502020202090204" pitchFamily="34" charset="0"/>
              </a:rPr>
              <a:t>4- </a:t>
            </a:r>
            <a:r>
              <a:rPr lang="en-US" sz="2400" b="1" dirty="0" smtClean="0">
                <a:solidFill>
                  <a:srgbClr val="0070C0"/>
                </a:solidFill>
                <a:latin typeface="Century Gothic" panose="020B0502020202090204" pitchFamily="34" charset="0"/>
              </a:rPr>
              <a:t>You can’t /mustn’t smoke here.</a:t>
            </a:r>
          </a:p>
          <a:p>
            <a:r>
              <a:rPr lang="en-US" sz="2400" b="1" dirty="0" smtClean="0">
                <a:latin typeface="Century Gothic" panose="020B0502020202090204" pitchFamily="34" charset="0"/>
              </a:rPr>
              <a:t>5- </a:t>
            </a:r>
            <a:r>
              <a:rPr lang="en-US" sz="2400" b="1" dirty="0" smtClean="0">
                <a:solidFill>
                  <a:srgbClr val="FF0000"/>
                </a:solidFill>
                <a:latin typeface="Century Gothic" panose="020B0502020202090204" pitchFamily="34" charset="0"/>
              </a:rPr>
              <a:t>I must leave now, my plane is at 9</a:t>
            </a:r>
            <a:r>
              <a:rPr lang="en-US" sz="2400" b="1" dirty="0">
                <a:latin typeface="Century Gothic" panose="020B0502020202090204" pitchFamily="34" charset="0"/>
              </a:rPr>
              <a:t>.</a:t>
            </a:r>
            <a:endParaRPr lang="en-US" sz="2400" b="1" dirty="0" smtClean="0">
              <a:latin typeface="Century Gothic" panose="020B0502020202090204" pitchFamily="34" charset="0"/>
            </a:endParaRPr>
          </a:p>
          <a:p>
            <a:r>
              <a:rPr lang="en-US" sz="2400" b="1" dirty="0" smtClean="0">
                <a:latin typeface="Century Gothic" panose="020B0502020202090204" pitchFamily="34" charset="0"/>
              </a:rPr>
              <a:t>6- </a:t>
            </a:r>
            <a:r>
              <a:rPr lang="en-US" sz="2400" b="1" dirty="0" smtClean="0">
                <a:solidFill>
                  <a:srgbClr val="C00000"/>
                </a:solidFill>
                <a:latin typeface="Century Gothic" panose="020B0502020202090204" pitchFamily="34" charset="0"/>
              </a:rPr>
              <a:t>I can play the piano, my brother can play it too</a:t>
            </a:r>
            <a:r>
              <a:rPr lang="en-US" sz="2400" b="1" dirty="0" smtClean="0">
                <a:latin typeface="Century Gothic" panose="020B0502020202090204" pitchFamily="34" charset="0"/>
              </a:rPr>
              <a:t>. </a:t>
            </a:r>
          </a:p>
          <a:p>
            <a:r>
              <a:rPr lang="en-US" sz="2400" b="1" dirty="0" smtClean="0">
                <a:latin typeface="Century Gothic" panose="020B0502020202090204" pitchFamily="34" charset="0"/>
              </a:rPr>
              <a:t>7- </a:t>
            </a:r>
            <a:r>
              <a:rPr lang="en-US" sz="2400" b="1" dirty="0" smtClean="0">
                <a:solidFill>
                  <a:srgbClr val="FFC000"/>
                </a:solidFill>
                <a:latin typeface="Century Gothic" panose="020B0502020202090204" pitchFamily="34" charset="0"/>
              </a:rPr>
              <a:t>Fatima could ride a bike when she was seven.  </a:t>
            </a:r>
          </a:p>
          <a:p>
            <a:r>
              <a:rPr lang="en-US" sz="2400" b="1" dirty="0" smtClean="0">
                <a:latin typeface="Century Gothic" panose="020B0502020202090204" pitchFamily="34" charset="0"/>
              </a:rPr>
              <a:t>8- </a:t>
            </a:r>
            <a:r>
              <a:rPr lang="en-US" sz="2400" b="1" dirty="0" smtClean="0">
                <a:solidFill>
                  <a:srgbClr val="FFC000"/>
                </a:solidFill>
                <a:latin typeface="Century Gothic" panose="020B0502020202090204" pitchFamily="34" charset="0"/>
              </a:rPr>
              <a:t>I couldn’t (wasn’t able to) go to Ali’s party. </a:t>
            </a:r>
            <a:r>
              <a:rPr lang="en-US" sz="2400" b="1" dirty="0" smtClean="0">
                <a:solidFill>
                  <a:srgbClr val="FF0000"/>
                </a:solidFill>
                <a:latin typeface="Century Gothic" panose="020B0502020202090204" pitchFamily="34" charset="0"/>
              </a:rPr>
              <a:t>I had to work on the weekend</a:t>
            </a:r>
            <a:r>
              <a:rPr lang="en-US" sz="2000" b="1" dirty="0" smtClean="0">
                <a:solidFill>
                  <a:srgbClr val="FF0000"/>
                </a:solidFill>
                <a:latin typeface="Century Gothic" panose="020B0502020202090204" pitchFamily="34" charset="0"/>
              </a:rPr>
              <a:t>. </a:t>
            </a:r>
          </a:p>
        </p:txBody>
      </p:sp>
      <p:sp>
        <p:nvSpPr>
          <p:cNvPr id="9" name="Rectangle 8"/>
          <p:cNvSpPr/>
          <p:nvPr/>
        </p:nvSpPr>
        <p:spPr>
          <a:xfrm>
            <a:off x="165907" y="1615275"/>
            <a:ext cx="4104289" cy="45070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Expresses ability present / past   </a:t>
            </a:r>
            <a:endParaRPr lang="en-US" sz="2000" b="1" dirty="0">
              <a:latin typeface="Century Gothic" panose="020B0502020202020204" pitchFamily="34" charset="0"/>
            </a:endParaRPr>
          </a:p>
        </p:txBody>
      </p:sp>
      <p:sp>
        <p:nvSpPr>
          <p:cNvPr id="10" name="Rectangle 9"/>
          <p:cNvSpPr/>
          <p:nvPr/>
        </p:nvSpPr>
        <p:spPr>
          <a:xfrm>
            <a:off x="4436666" y="1615275"/>
            <a:ext cx="4104289" cy="4834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anose="020B0502020202020204" pitchFamily="34" charset="0"/>
              </a:rPr>
              <a:t>Expresses inability present/ past    </a:t>
            </a:r>
            <a:endParaRPr lang="en-US" sz="2000" b="1" dirty="0">
              <a:latin typeface="Century Gothic" panose="020B0502020202020204" pitchFamily="34" charset="0"/>
            </a:endParaRPr>
          </a:p>
        </p:txBody>
      </p:sp>
    </p:spTree>
    <p:extLst>
      <p:ext uri="{BB962C8B-B14F-4D97-AF65-F5344CB8AC3E}">
        <p14:creationId xmlns:p14="http://schemas.microsoft.com/office/powerpoint/2010/main" val="548212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330" y="1164867"/>
            <a:ext cx="6960870" cy="3520440"/>
          </a:xfrm>
        </p:spPr>
        <p:txBody>
          <a:bodyPr/>
          <a:lstStyle/>
          <a:p>
            <a:r>
              <a:rPr lang="en-US" dirty="0">
                <a:latin typeface="Rockwell" panose="02060603020205020403" pitchFamily="18" charset="0"/>
              </a:rPr>
              <a:t> </a:t>
            </a:r>
          </a:p>
        </p:txBody>
      </p:sp>
      <p:sp>
        <p:nvSpPr>
          <p:cNvPr id="10" name="Rectangle 9"/>
          <p:cNvSpPr/>
          <p:nvPr/>
        </p:nvSpPr>
        <p:spPr>
          <a:xfrm>
            <a:off x="3266128" y="468849"/>
            <a:ext cx="5694219" cy="6251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smtClean="0">
                <a:solidFill>
                  <a:srgbClr val="FF0000"/>
                </a:solidFill>
                <a:latin typeface="Century Gothic" panose="020B0502020202020204" pitchFamily="34" charset="0"/>
              </a:rPr>
              <a:t>Modals …..</a:t>
            </a:r>
          </a:p>
        </p:txBody>
      </p:sp>
      <p:graphicFrame>
        <p:nvGraphicFramePr>
          <p:cNvPr id="7" name="Table 6"/>
          <p:cNvGraphicFramePr>
            <a:graphicFrameLocks noGrp="1"/>
          </p:cNvGraphicFramePr>
          <p:nvPr>
            <p:extLst>
              <p:ext uri="{D42A27DB-BD31-4B8C-83A1-F6EECF244321}">
                <p14:modId xmlns:p14="http://schemas.microsoft.com/office/powerpoint/2010/main" val="2288047774"/>
              </p:ext>
            </p:extLst>
          </p:nvPr>
        </p:nvGraphicFramePr>
        <p:xfrm>
          <a:off x="961282" y="3542307"/>
          <a:ext cx="10121030" cy="2286000"/>
        </p:xfrm>
        <a:graphic>
          <a:graphicData uri="http://schemas.openxmlformats.org/drawingml/2006/table">
            <a:tbl>
              <a:tblPr firstRow="1" bandRow="1">
                <a:tableStyleId>{5C22544A-7EE6-4342-B048-85BDC9FD1C3A}</a:tableStyleId>
              </a:tblPr>
              <a:tblGrid>
                <a:gridCol w="5060515">
                  <a:extLst>
                    <a:ext uri="{9D8B030D-6E8A-4147-A177-3AD203B41FA5}">
                      <a16:colId xmlns:a16="http://schemas.microsoft.com/office/drawing/2014/main" xmlns="" val="1311368464"/>
                    </a:ext>
                  </a:extLst>
                </a:gridCol>
                <a:gridCol w="5060515">
                  <a:extLst>
                    <a:ext uri="{9D8B030D-6E8A-4147-A177-3AD203B41FA5}">
                      <a16:colId xmlns:a16="http://schemas.microsoft.com/office/drawing/2014/main" xmlns="" val="1329304655"/>
                    </a:ext>
                  </a:extLst>
                </a:gridCol>
              </a:tblGrid>
              <a:tr h="417018">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Century Gothic" panose="020B0502020202020204" pitchFamily="34" charset="0"/>
                        </a:rPr>
                        <a:t>Modals are divided to </a:t>
                      </a:r>
                      <a:r>
                        <a:rPr lang="en-US" sz="2400" b="1" baseline="0" dirty="0" smtClean="0">
                          <a:solidFill>
                            <a:schemeClr val="bg1"/>
                          </a:solidFill>
                          <a:latin typeface="Century Gothic" panose="020B0502020202020204" pitchFamily="34" charset="0"/>
                        </a:rPr>
                        <a:t> </a:t>
                      </a:r>
                      <a:endParaRPr lang="en-US" sz="2400" dirty="0">
                        <a:solidFill>
                          <a:schemeClr val="bg1"/>
                        </a:solidFill>
                      </a:endParaRPr>
                    </a:p>
                  </a:txBody>
                  <a:tcPr/>
                </a:tc>
                <a:tc hMerge="1">
                  <a:txBody>
                    <a:bodyPr/>
                    <a:lstStyle/>
                    <a:p>
                      <a:pPr algn="ctr"/>
                      <a:endParaRPr lang="en-US" dirty="0"/>
                    </a:p>
                  </a:txBody>
                  <a:tcPr/>
                </a:tc>
                <a:extLst>
                  <a:ext uri="{0D108BD9-81ED-4DB2-BD59-A6C34878D82A}">
                    <a16:rowId xmlns:a16="http://schemas.microsoft.com/office/drawing/2014/main" xmlns="" val="3045054973"/>
                  </a:ext>
                </a:extLst>
              </a:tr>
              <a:tr h="370840">
                <a:tc>
                  <a:txBody>
                    <a:bodyPr/>
                    <a:lstStyle/>
                    <a:p>
                      <a:pPr algn="ctr"/>
                      <a:r>
                        <a:rPr lang="en-US" sz="2400" b="1" baseline="0" dirty="0" smtClean="0">
                          <a:solidFill>
                            <a:srgbClr val="FF0000"/>
                          </a:solidFill>
                          <a:latin typeface="Century Gothic" panose="020B0502020202090204" pitchFamily="34" charset="0"/>
                        </a:rPr>
                        <a:t>Present modals </a:t>
                      </a:r>
                      <a:endParaRPr lang="en-US" sz="2400" b="1" dirty="0">
                        <a:solidFill>
                          <a:srgbClr val="FF0000"/>
                        </a:solidFill>
                        <a:latin typeface="Century Gothic" panose="020B0502020202090204" pitchFamily="34" charset="0"/>
                      </a:endParaRPr>
                    </a:p>
                  </a:txBody>
                  <a:tcPr/>
                </a:tc>
                <a:tc>
                  <a:txBody>
                    <a:bodyPr/>
                    <a:lstStyle/>
                    <a:p>
                      <a:pPr algn="ctr"/>
                      <a:r>
                        <a:rPr lang="en-US" sz="2400" b="1" dirty="0" smtClean="0">
                          <a:solidFill>
                            <a:srgbClr val="FF0000"/>
                          </a:solidFill>
                          <a:latin typeface="Century Gothic" panose="020B0502020202090204" pitchFamily="34" charset="0"/>
                        </a:rPr>
                        <a:t>Past modals</a:t>
                      </a:r>
                      <a:endParaRPr lang="en-US" sz="2400" b="1" dirty="0">
                        <a:solidFill>
                          <a:srgbClr val="FF0000"/>
                        </a:solidFill>
                        <a:latin typeface="Century Gothic" panose="020B0502020202090204" pitchFamily="34" charset="0"/>
                      </a:endParaRPr>
                    </a:p>
                  </a:txBody>
                  <a:tcPr/>
                </a:tc>
                <a:extLst>
                  <a:ext uri="{0D108BD9-81ED-4DB2-BD59-A6C34878D82A}">
                    <a16:rowId xmlns:a16="http://schemas.microsoft.com/office/drawing/2014/main" xmlns="" val="4152140490"/>
                  </a:ext>
                </a:extLst>
              </a:tr>
              <a:tr h="370840">
                <a:tc>
                  <a:txBody>
                    <a:bodyPr/>
                    <a:lstStyle/>
                    <a:p>
                      <a:pPr algn="ctr" rtl="0"/>
                      <a:r>
                        <a:rPr lang="en-US" sz="2400" b="1" dirty="0" smtClean="0">
                          <a:latin typeface="Century Gothic" panose="020B0502020202090204" pitchFamily="34" charset="0"/>
                        </a:rPr>
                        <a:t>have to,</a:t>
                      </a:r>
                      <a:r>
                        <a:rPr lang="en-US" sz="2400" b="1" baseline="0" dirty="0" smtClean="0">
                          <a:latin typeface="Century Gothic" panose="020B0502020202090204" pitchFamily="34" charset="0"/>
                        </a:rPr>
                        <a:t> don’t have to, must</a:t>
                      </a:r>
                      <a:endParaRPr lang="en-US" sz="2400" b="1" dirty="0">
                        <a:latin typeface="Century Gothic" panose="020B0502020202090204" pitchFamily="34" charset="0"/>
                      </a:endParaRPr>
                    </a:p>
                  </a:txBody>
                  <a:tcPr/>
                </a:tc>
                <a:tc>
                  <a:txBody>
                    <a:bodyPr/>
                    <a:lstStyle/>
                    <a:p>
                      <a:pPr algn="ctr"/>
                      <a:r>
                        <a:rPr lang="en-US" sz="2400" b="1" dirty="0" smtClean="0">
                          <a:latin typeface="Century Gothic" panose="020B0502020202090204" pitchFamily="34" charset="0"/>
                        </a:rPr>
                        <a:t>had to </a:t>
                      </a:r>
                      <a:endParaRPr lang="en-US" sz="2400" b="1" dirty="0">
                        <a:latin typeface="Century Gothic" panose="020B0502020202090204" pitchFamily="34" charset="0"/>
                      </a:endParaRPr>
                    </a:p>
                  </a:txBody>
                  <a:tcPr/>
                </a:tc>
                <a:extLst>
                  <a:ext uri="{0D108BD9-81ED-4DB2-BD59-A6C34878D82A}">
                    <a16:rowId xmlns:a16="http://schemas.microsoft.com/office/drawing/2014/main" xmlns="" val="4050568668"/>
                  </a:ext>
                </a:extLst>
              </a:tr>
              <a:tr h="370840">
                <a:tc>
                  <a:txBody>
                    <a:bodyPr/>
                    <a:lstStyle/>
                    <a:p>
                      <a:pPr algn="ctr" rtl="0"/>
                      <a:r>
                        <a:rPr lang="en-US" sz="2400" b="1" dirty="0" smtClean="0">
                          <a:latin typeface="Century Gothic" panose="020B0502020202090204" pitchFamily="34" charset="0"/>
                        </a:rPr>
                        <a:t>can, can’t  </a:t>
                      </a:r>
                      <a:endParaRPr lang="en-US" sz="2400" b="1" dirty="0">
                        <a:latin typeface="Century Gothic" panose="020B0502020202090204" pitchFamily="34" charset="0"/>
                      </a:endParaRPr>
                    </a:p>
                  </a:txBody>
                  <a:tcPr/>
                </a:tc>
                <a:tc>
                  <a:txBody>
                    <a:bodyPr/>
                    <a:lstStyle/>
                    <a:p>
                      <a:pPr algn="ctr"/>
                      <a:r>
                        <a:rPr lang="en-US" sz="2400" b="1" dirty="0" smtClean="0">
                          <a:latin typeface="Century Gothic" panose="020B0502020202090204" pitchFamily="34" charset="0"/>
                        </a:rPr>
                        <a:t>could</a:t>
                      </a:r>
                      <a:endParaRPr lang="en-US" sz="2400" b="1" dirty="0">
                        <a:latin typeface="Century Gothic" panose="020B0502020202090204" pitchFamily="34" charset="0"/>
                      </a:endParaRPr>
                    </a:p>
                  </a:txBody>
                  <a:tcPr/>
                </a:tc>
                <a:extLst>
                  <a:ext uri="{0D108BD9-81ED-4DB2-BD59-A6C34878D82A}">
                    <a16:rowId xmlns:a16="http://schemas.microsoft.com/office/drawing/2014/main" xmlns="" val="1641886115"/>
                  </a:ext>
                </a:extLst>
              </a:tr>
              <a:tr h="370840">
                <a:tc>
                  <a:txBody>
                    <a:bodyPr/>
                    <a:lstStyle/>
                    <a:p>
                      <a:pPr algn="ctr" rtl="0"/>
                      <a:r>
                        <a:rPr lang="en-US" sz="2400" b="1" dirty="0" smtClean="0">
                          <a:latin typeface="Century Gothic" panose="020B0502020202090204" pitchFamily="34" charset="0"/>
                        </a:rPr>
                        <a:t>able to </a:t>
                      </a:r>
                      <a:endParaRPr lang="en-US" sz="2400" b="1" dirty="0">
                        <a:latin typeface="Century Gothic" panose="020B0502020202090204" pitchFamily="34" charset="0"/>
                      </a:endParaRPr>
                    </a:p>
                  </a:txBody>
                  <a:tcPr/>
                </a:tc>
                <a:tc>
                  <a:txBody>
                    <a:bodyPr/>
                    <a:lstStyle/>
                    <a:p>
                      <a:pPr algn="ctr"/>
                      <a:r>
                        <a:rPr lang="en-US" sz="2400" b="1" dirty="0" smtClean="0">
                          <a:latin typeface="Century Gothic" panose="020B0502020202090204" pitchFamily="34" charset="0"/>
                        </a:rPr>
                        <a:t>was able to </a:t>
                      </a:r>
                      <a:endParaRPr lang="en-US" sz="2400" b="1" dirty="0">
                        <a:latin typeface="Century Gothic" panose="020B0502020202090204" pitchFamily="34" charset="0"/>
                      </a:endParaRPr>
                    </a:p>
                  </a:txBody>
                  <a:tcPr/>
                </a:tc>
                <a:extLst>
                  <a:ext uri="{0D108BD9-81ED-4DB2-BD59-A6C34878D82A}">
                    <a16:rowId xmlns:a16="http://schemas.microsoft.com/office/drawing/2014/main" xmlns="" val="220303869"/>
                  </a:ext>
                </a:extLst>
              </a:tr>
            </a:tbl>
          </a:graphicData>
        </a:graphic>
      </p:graphicFrame>
      <p:sp>
        <p:nvSpPr>
          <p:cNvPr id="6"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
        <p:nvSpPr>
          <p:cNvPr id="8" name="Rectangle 7"/>
          <p:cNvSpPr/>
          <p:nvPr/>
        </p:nvSpPr>
        <p:spPr>
          <a:xfrm>
            <a:off x="635434" y="1423670"/>
            <a:ext cx="10772726" cy="18716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2800" b="1" dirty="0" smtClean="0">
              <a:solidFill>
                <a:srgbClr val="FF0000"/>
              </a:solidFill>
              <a:latin typeface="Century Gothic" panose="020B0502020202020204" pitchFamily="34" charset="0"/>
            </a:endParaRPr>
          </a:p>
          <a:p>
            <a:pPr marL="457200" indent="-457200">
              <a:buFont typeface="Arial" panose="020B0604020202020204" pitchFamily="34" charset="0"/>
              <a:buChar char="•"/>
            </a:pPr>
            <a:r>
              <a:rPr lang="en-US" sz="2800" b="1" dirty="0" smtClean="0">
                <a:solidFill>
                  <a:schemeClr val="tx1"/>
                </a:solidFill>
                <a:latin typeface="Century Gothic" panose="020B0502020202020204" pitchFamily="34" charset="0"/>
              </a:rPr>
              <a:t>don’t take </a:t>
            </a:r>
            <a:r>
              <a:rPr lang="en-US" sz="2800" b="1" dirty="0" smtClean="0">
                <a:solidFill>
                  <a:srgbClr val="FF0000"/>
                </a:solidFill>
                <a:latin typeface="Century Gothic" panose="020B0502020202020204" pitchFamily="34" charset="0"/>
              </a:rPr>
              <a:t>s</a:t>
            </a:r>
            <a:r>
              <a:rPr lang="en-US" sz="2800" b="1" dirty="0" smtClean="0">
                <a:solidFill>
                  <a:schemeClr val="tx1"/>
                </a:solidFill>
                <a:latin typeface="Century Gothic" panose="020B0502020202020204" pitchFamily="34" charset="0"/>
              </a:rPr>
              <a:t>, </a:t>
            </a:r>
            <a:r>
              <a:rPr lang="en-US" sz="2800" b="1" dirty="0" err="1" smtClean="0">
                <a:solidFill>
                  <a:srgbClr val="FF0000"/>
                </a:solidFill>
                <a:latin typeface="Century Gothic" panose="020B0502020202020204" pitchFamily="34" charset="0"/>
              </a:rPr>
              <a:t>ing</a:t>
            </a:r>
            <a:r>
              <a:rPr lang="en-US" sz="2800" b="1" dirty="0">
                <a:solidFill>
                  <a:schemeClr val="tx1"/>
                </a:solidFill>
                <a:latin typeface="Century Gothic" panose="020B0502020202020204" pitchFamily="34" charset="0"/>
              </a:rPr>
              <a:t> </a:t>
            </a:r>
            <a:r>
              <a:rPr lang="en-US" sz="2800" b="1" dirty="0" smtClean="0">
                <a:solidFill>
                  <a:schemeClr val="tx1"/>
                </a:solidFill>
                <a:latin typeface="Century Gothic" panose="020B0502020202020204" pitchFamily="34" charset="0"/>
              </a:rPr>
              <a:t>or </a:t>
            </a:r>
            <a:r>
              <a:rPr lang="en-US" sz="2800" b="1" dirty="0" smtClean="0">
                <a:solidFill>
                  <a:srgbClr val="FF0000"/>
                </a:solidFill>
                <a:latin typeface="Century Gothic" panose="020B0502020202020204" pitchFamily="34" charset="0"/>
              </a:rPr>
              <a:t>ed.</a:t>
            </a:r>
            <a:r>
              <a:rPr lang="en-US" sz="2800" b="1" dirty="0" smtClean="0">
                <a:solidFill>
                  <a:schemeClr val="tx1"/>
                </a:solidFill>
                <a:latin typeface="Century Gothic" panose="020B0502020202020204" pitchFamily="34" charset="0"/>
              </a:rPr>
              <a:t> </a:t>
            </a:r>
          </a:p>
          <a:p>
            <a:pPr marL="457200" indent="-457200">
              <a:buFont typeface="Arial" panose="020B0604020202020204" pitchFamily="34" charset="0"/>
              <a:buChar char="•"/>
            </a:pPr>
            <a:r>
              <a:rPr lang="en-US" sz="2800" b="1" dirty="0">
                <a:solidFill>
                  <a:schemeClr val="tx1"/>
                </a:solidFill>
                <a:latin typeface="Century Gothic" panose="020B0502020202020204" pitchFamily="34" charset="0"/>
              </a:rPr>
              <a:t>f</a:t>
            </a:r>
            <a:r>
              <a:rPr lang="en-US" sz="2800" b="1" dirty="0" smtClean="0">
                <a:solidFill>
                  <a:schemeClr val="tx1"/>
                </a:solidFill>
                <a:latin typeface="Century Gothic" panose="020B0502020202020204" pitchFamily="34" charset="0"/>
              </a:rPr>
              <a:t>ollowed by a bare infinitive.</a:t>
            </a:r>
          </a:p>
          <a:p>
            <a:pPr marL="457200" indent="-457200">
              <a:buFont typeface="Arial" panose="020B0604020202020204" pitchFamily="34" charset="0"/>
              <a:buChar char="•"/>
            </a:pPr>
            <a:r>
              <a:rPr lang="en-US" sz="2800" b="1" dirty="0">
                <a:solidFill>
                  <a:schemeClr val="tx1"/>
                </a:solidFill>
                <a:latin typeface="Century Gothic" panose="020B0502020202020204" pitchFamily="34" charset="0"/>
              </a:rPr>
              <a:t>t</a:t>
            </a:r>
            <a:r>
              <a:rPr lang="en-US" sz="2800" b="1" dirty="0" smtClean="0">
                <a:solidFill>
                  <a:schemeClr val="tx1"/>
                </a:solidFill>
                <a:latin typeface="Century Gothic" panose="020B0502020202020204" pitchFamily="34" charset="0"/>
              </a:rPr>
              <a:t>hey don’t have tenses but they refer to a complete action or a state when followed by a bare perfect infinitive. </a:t>
            </a:r>
          </a:p>
          <a:p>
            <a:pPr marL="457200" indent="-457200">
              <a:buFont typeface="Arial" panose="020B0604020202020204" pitchFamily="34" charset="0"/>
              <a:buChar char="•"/>
            </a:pPr>
            <a:endParaRPr lang="en-US" sz="2800" b="1" dirty="0" smtClean="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77749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330" y="1164867"/>
            <a:ext cx="6960870" cy="3520440"/>
          </a:xfrm>
        </p:spPr>
        <p:txBody>
          <a:bodyPr/>
          <a:lstStyle/>
          <a:p>
            <a:r>
              <a:rPr lang="en-US" dirty="0">
                <a:latin typeface="Rockwell" panose="02060603020205020403" pitchFamily="18"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2081335290"/>
              </p:ext>
            </p:extLst>
          </p:nvPr>
        </p:nvGraphicFramePr>
        <p:xfrm>
          <a:off x="600893" y="614544"/>
          <a:ext cx="10996131" cy="5059680"/>
        </p:xfrm>
        <a:graphic>
          <a:graphicData uri="http://schemas.openxmlformats.org/drawingml/2006/table">
            <a:tbl>
              <a:tblPr firstRow="1" bandRow="1">
                <a:tableStyleId>{5C22544A-7EE6-4342-B048-85BDC9FD1C3A}</a:tableStyleId>
              </a:tblPr>
              <a:tblGrid>
                <a:gridCol w="2375951">
                  <a:extLst>
                    <a:ext uri="{9D8B030D-6E8A-4147-A177-3AD203B41FA5}">
                      <a16:colId xmlns:a16="http://schemas.microsoft.com/office/drawing/2014/main" xmlns="" val="1311368464"/>
                    </a:ext>
                  </a:extLst>
                </a:gridCol>
                <a:gridCol w="2441078">
                  <a:extLst>
                    <a:ext uri="{9D8B030D-6E8A-4147-A177-3AD203B41FA5}">
                      <a16:colId xmlns:a16="http://schemas.microsoft.com/office/drawing/2014/main" xmlns="" val="569690576"/>
                    </a:ext>
                  </a:extLst>
                </a:gridCol>
                <a:gridCol w="6179102">
                  <a:extLst>
                    <a:ext uri="{9D8B030D-6E8A-4147-A177-3AD203B41FA5}">
                      <a16:colId xmlns:a16="http://schemas.microsoft.com/office/drawing/2014/main" xmlns="" val="1329304655"/>
                    </a:ext>
                  </a:extLst>
                </a:gridCol>
              </a:tblGrid>
              <a:tr h="417018">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Century Gothic" panose="020B0502020202020204" pitchFamily="34" charset="0"/>
                        </a:rPr>
                        <a:t>Present modals</a:t>
                      </a:r>
                      <a:r>
                        <a:rPr lang="en-US" sz="2800" b="1" baseline="0" dirty="0" smtClean="0">
                          <a:solidFill>
                            <a:schemeClr val="bg1"/>
                          </a:solidFill>
                          <a:latin typeface="Century Gothic" panose="020B0502020202020204" pitchFamily="34" charset="0"/>
                        </a:rPr>
                        <a:t> </a:t>
                      </a:r>
                      <a:endParaRPr lang="en-US" sz="2800" dirty="0">
                        <a:solidFill>
                          <a:schemeClr val="bg1"/>
                        </a:solidFill>
                      </a:endParaRPr>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xmlns="" val="3045054973"/>
                  </a:ext>
                </a:extLst>
              </a:tr>
              <a:tr h="370840">
                <a:tc>
                  <a:txBody>
                    <a:bodyPr/>
                    <a:lstStyle/>
                    <a:p>
                      <a:pPr algn="ctr" rtl="0"/>
                      <a:r>
                        <a:rPr lang="en-US" sz="2200" b="1" dirty="0" smtClean="0">
                          <a:latin typeface="Century Gothic" panose="020B0502020202090204" pitchFamily="34" charset="0"/>
                        </a:rPr>
                        <a:t>Modal</a:t>
                      </a:r>
                      <a:r>
                        <a:rPr lang="en-US" sz="2000" b="1" dirty="0" smtClean="0">
                          <a:latin typeface="Century Gothic" panose="020B0502020202090204" pitchFamily="34" charset="0"/>
                        </a:rPr>
                        <a:t> </a:t>
                      </a:r>
                      <a:endParaRPr lang="en-US" sz="2000" b="1" dirty="0">
                        <a:latin typeface="Century Gothic" panose="020B0502020202090204" pitchFamily="34" charset="0"/>
                      </a:endParaRPr>
                    </a:p>
                  </a:txBody>
                  <a:tcPr/>
                </a:tc>
                <a:tc>
                  <a:txBody>
                    <a:bodyPr/>
                    <a:lstStyle/>
                    <a:p>
                      <a:pPr algn="ctr"/>
                      <a:r>
                        <a:rPr lang="en-US" sz="2200" b="1" dirty="0" smtClean="0">
                          <a:latin typeface="Century Gothic" panose="020B0502020202090204" pitchFamily="34" charset="0"/>
                        </a:rPr>
                        <a:t>Meaning</a:t>
                      </a:r>
                      <a:r>
                        <a:rPr lang="en-US" sz="2000" b="1" dirty="0" smtClean="0">
                          <a:latin typeface="Century Gothic" panose="020B0502020202090204" pitchFamily="34" charset="0"/>
                        </a:rPr>
                        <a:t> </a:t>
                      </a:r>
                      <a:endParaRPr lang="en-US" sz="2000" b="1" dirty="0">
                        <a:latin typeface="Century Gothic" panose="020B0502020202090204" pitchFamily="34" charset="0"/>
                      </a:endParaRPr>
                    </a:p>
                  </a:txBody>
                  <a:tcPr/>
                </a:tc>
                <a:tc>
                  <a:txBody>
                    <a:bodyPr/>
                    <a:lstStyle/>
                    <a:p>
                      <a:pPr algn="ctr"/>
                      <a:r>
                        <a:rPr lang="en-US" sz="2200" b="1" dirty="0" smtClean="0">
                          <a:latin typeface="Century Gothic" panose="020B0502020202090204" pitchFamily="34" charset="0"/>
                        </a:rPr>
                        <a:t>Example </a:t>
                      </a:r>
                      <a:endParaRPr lang="en-US" sz="2200" b="1" dirty="0">
                        <a:latin typeface="Century Gothic" panose="020B0502020202090204" pitchFamily="34" charset="0"/>
                      </a:endParaRPr>
                    </a:p>
                  </a:txBody>
                  <a:tcPr/>
                </a:tc>
                <a:extLst>
                  <a:ext uri="{0D108BD9-81ED-4DB2-BD59-A6C34878D82A}">
                    <a16:rowId xmlns:a16="http://schemas.microsoft.com/office/drawing/2014/main" xmlns="" val="2453162533"/>
                  </a:ext>
                </a:extLst>
              </a:tr>
              <a:tr h="1008411">
                <a:tc>
                  <a:txBody>
                    <a:bodyPr/>
                    <a:lstStyle/>
                    <a:p>
                      <a:pPr algn="ctr" rtl="0"/>
                      <a:r>
                        <a:rPr lang="en-US" sz="2400" b="1" dirty="0" smtClean="0">
                          <a:latin typeface="Century Gothic" panose="020B0502020202090204" pitchFamily="34" charset="0"/>
                        </a:rPr>
                        <a:t>have to</a:t>
                      </a:r>
                      <a:r>
                        <a:rPr lang="en-US" sz="2400" b="1" baseline="0" dirty="0" smtClean="0">
                          <a:latin typeface="Century Gothic" panose="020B0502020202090204" pitchFamily="34" charset="0"/>
                        </a:rPr>
                        <a:t> </a:t>
                      </a:r>
                      <a:endParaRPr lang="en-US" sz="2400" b="1" dirty="0">
                        <a:latin typeface="Century Gothic" panose="020B0502020202090204" pitchFamily="34" charset="0"/>
                      </a:endParaRPr>
                    </a:p>
                  </a:txBody>
                  <a:tcPr anchor="ctr"/>
                </a:tc>
                <a:tc>
                  <a:txBody>
                    <a:bodyPr/>
                    <a:lstStyle/>
                    <a:p>
                      <a:pPr algn="ctr" rtl="0"/>
                      <a:endParaRPr lang="en-US" sz="1800" b="1" dirty="0" smtClean="0">
                        <a:latin typeface="Century Gothic" panose="020B0502020202090204" pitchFamily="34" charset="0"/>
                      </a:endParaRPr>
                    </a:p>
                    <a:p>
                      <a:pPr algn="ctr" rtl="0"/>
                      <a:r>
                        <a:rPr lang="en-US" sz="1800" b="1" dirty="0" smtClean="0">
                          <a:latin typeface="Century Gothic" panose="020B0502020202090204" pitchFamily="34" charset="0"/>
                        </a:rPr>
                        <a:t>expresses strong  obligation ( rules  )</a:t>
                      </a:r>
                    </a:p>
                  </a:txBody>
                  <a:tcPr/>
                </a:tc>
                <a:tc>
                  <a:txBody>
                    <a:bodyPr/>
                    <a:lstStyle/>
                    <a:p>
                      <a:pPr algn="l" rtl="0"/>
                      <a:endParaRPr lang="en-US" sz="1800" b="1" dirty="0" smtClean="0">
                        <a:latin typeface="Century Gothic" panose="020B0502020202090204" pitchFamily="34" charset="0"/>
                      </a:endParaRPr>
                    </a:p>
                    <a:p>
                      <a:pPr algn="l" rtl="0"/>
                      <a:endParaRPr lang="en-US" sz="1800" b="1" dirty="0" smtClean="0">
                        <a:latin typeface="Century Gothic" panose="020B0502020202090204" pitchFamily="34" charset="0"/>
                      </a:endParaRPr>
                    </a:p>
                    <a:p>
                      <a:pPr algn="l" rtl="0"/>
                      <a:r>
                        <a:rPr lang="en-US" sz="2000" b="1" dirty="0" smtClean="0">
                          <a:solidFill>
                            <a:schemeClr val="accent1">
                              <a:lumMod val="50000"/>
                            </a:schemeClr>
                          </a:solidFill>
                          <a:latin typeface="Century Gothic" panose="020B0502020202090204" pitchFamily="34" charset="0"/>
                        </a:rPr>
                        <a:t>You have to stop when the traffic light is red.</a:t>
                      </a:r>
                    </a:p>
                    <a:p>
                      <a:pPr algn="l" rtl="0"/>
                      <a:endParaRPr lang="en-US" sz="1800" b="1" dirty="0">
                        <a:latin typeface="Century Gothic" panose="020B0502020202090204" pitchFamily="34" charset="0"/>
                      </a:endParaRPr>
                    </a:p>
                  </a:txBody>
                  <a:tcPr anchor="ctr"/>
                </a:tc>
                <a:extLst>
                  <a:ext uri="{0D108BD9-81ED-4DB2-BD59-A6C34878D82A}">
                    <a16:rowId xmlns:a16="http://schemas.microsoft.com/office/drawing/2014/main" xmlns="" val="4050568668"/>
                  </a:ext>
                </a:extLst>
              </a:tr>
              <a:tr h="370840">
                <a:tc>
                  <a:txBody>
                    <a:bodyPr/>
                    <a:lstStyle/>
                    <a:p>
                      <a:pPr algn="ctr" rtl="0"/>
                      <a:r>
                        <a:rPr lang="en-US" sz="2400" b="1" dirty="0" smtClean="0">
                          <a:latin typeface="Century Gothic" panose="020B0502020202090204" pitchFamily="34" charset="0"/>
                        </a:rPr>
                        <a:t>don’t have to </a:t>
                      </a:r>
                      <a:endParaRPr lang="en-US" sz="2400" b="1" dirty="0">
                        <a:latin typeface="Century Gothic" panose="020B0502020202090204" pitchFamily="34" charset="0"/>
                      </a:endParaRPr>
                    </a:p>
                  </a:txBody>
                  <a:tcPr anchor="ctr"/>
                </a:tc>
                <a:tc>
                  <a:txBody>
                    <a:bodyPr/>
                    <a:lstStyle/>
                    <a:p>
                      <a:pPr algn="ctr" rtl="0"/>
                      <a:r>
                        <a:rPr lang="en-US" sz="1800" b="1" dirty="0" smtClean="0">
                          <a:latin typeface="Century Gothic" panose="020B0502020202090204" pitchFamily="34" charset="0"/>
                        </a:rPr>
                        <a:t>absence</a:t>
                      </a:r>
                      <a:r>
                        <a:rPr lang="en-US" sz="1800" b="1" baseline="0" dirty="0" smtClean="0">
                          <a:latin typeface="Century Gothic" panose="020B0502020202090204" pitchFamily="34" charset="0"/>
                        </a:rPr>
                        <a:t> of necessity </a:t>
                      </a:r>
                      <a:endParaRPr lang="en-US" sz="1800" b="1" dirty="0">
                        <a:latin typeface="Century Gothic" panose="020B0502020202090204" pitchFamily="34" charset="0"/>
                      </a:endParaRPr>
                    </a:p>
                  </a:txBody>
                  <a:tcPr/>
                </a:tc>
                <a:tc>
                  <a:txBody>
                    <a:bodyPr/>
                    <a:lstStyle/>
                    <a:p>
                      <a:pPr algn="l" rtl="0"/>
                      <a:r>
                        <a:rPr lang="en-US" sz="2000" b="1" dirty="0" smtClean="0">
                          <a:solidFill>
                            <a:schemeClr val="accent1">
                              <a:lumMod val="50000"/>
                            </a:schemeClr>
                          </a:solidFill>
                          <a:latin typeface="Century Gothic" panose="020B0502020202090204" pitchFamily="34" charset="0"/>
                        </a:rPr>
                        <a:t>You don’t have to wear a uniform at the university.</a:t>
                      </a:r>
                      <a:endParaRPr lang="en-US" sz="2000" b="1" dirty="0">
                        <a:solidFill>
                          <a:schemeClr val="accent1">
                            <a:lumMod val="50000"/>
                          </a:schemeClr>
                        </a:solidFill>
                        <a:latin typeface="Century Gothic" panose="020B0502020202090204" pitchFamily="34" charset="0"/>
                      </a:endParaRPr>
                    </a:p>
                  </a:txBody>
                  <a:tcPr anchor="ctr"/>
                </a:tc>
                <a:extLst>
                  <a:ext uri="{0D108BD9-81ED-4DB2-BD59-A6C34878D82A}">
                    <a16:rowId xmlns:a16="http://schemas.microsoft.com/office/drawing/2014/main" xmlns="" val="1497711907"/>
                  </a:ext>
                </a:extLst>
              </a:tr>
              <a:tr h="370840">
                <a:tc>
                  <a:txBody>
                    <a:bodyPr/>
                    <a:lstStyle/>
                    <a:p>
                      <a:pPr algn="ctr" rtl="0"/>
                      <a:r>
                        <a:rPr lang="en-US" sz="2400" b="1" dirty="0" smtClean="0">
                          <a:latin typeface="Century Gothic" panose="020B0502020202090204" pitchFamily="34" charset="0"/>
                        </a:rPr>
                        <a:t>must </a:t>
                      </a:r>
                      <a:endParaRPr lang="en-US" sz="2400" b="1" dirty="0">
                        <a:latin typeface="Century Gothic" panose="020B0502020202090204" pitchFamily="34" charset="0"/>
                      </a:endParaRPr>
                    </a:p>
                  </a:txBody>
                  <a:tcPr anchor="ctr"/>
                </a:tc>
                <a:tc>
                  <a:txBody>
                    <a:bodyPr/>
                    <a:lstStyle/>
                    <a:p>
                      <a:pPr algn="ctr"/>
                      <a:endParaRPr lang="en-US" sz="1800" b="1" dirty="0" smtClean="0">
                        <a:latin typeface="Century Gothic" panose="020B0502020202090204" pitchFamily="34" charset="0"/>
                      </a:endParaRPr>
                    </a:p>
                    <a:p>
                      <a:pPr algn="ctr"/>
                      <a:r>
                        <a:rPr lang="en-US" sz="1800" b="1" dirty="0" smtClean="0">
                          <a:latin typeface="Century Gothic" panose="020B0502020202090204" pitchFamily="34" charset="0"/>
                        </a:rPr>
                        <a:t>expresses obligation</a:t>
                      </a:r>
                      <a:r>
                        <a:rPr lang="en-US" sz="1800" b="1" baseline="0" dirty="0" smtClean="0">
                          <a:latin typeface="Century Gothic" panose="020B0502020202090204" pitchFamily="34" charset="0"/>
                        </a:rPr>
                        <a:t> </a:t>
                      </a:r>
                      <a:endParaRPr lang="en-US" sz="1800" b="1" dirty="0" smtClean="0">
                        <a:latin typeface="Century Gothic" panose="020B0502020202090204" pitchFamily="34" charset="0"/>
                      </a:endParaRPr>
                    </a:p>
                  </a:txBody>
                  <a:tcPr/>
                </a:tc>
                <a:tc>
                  <a:txBody>
                    <a:bodyPr/>
                    <a:lstStyle/>
                    <a:p>
                      <a:pPr algn="l" rtl="0"/>
                      <a:endParaRPr lang="en-US" sz="1800" b="1" dirty="0" smtClean="0">
                        <a:latin typeface="Century Gothic" panose="020B0502020202090204" pitchFamily="34" charset="0"/>
                      </a:endParaRPr>
                    </a:p>
                    <a:p>
                      <a:pPr algn="l" rtl="0"/>
                      <a:r>
                        <a:rPr lang="en-US" sz="1800" b="1" dirty="0" smtClean="0">
                          <a:latin typeface="Century Gothic" panose="020B0502020202090204" pitchFamily="34" charset="0"/>
                        </a:rPr>
                        <a:t> </a:t>
                      </a:r>
                      <a:r>
                        <a:rPr lang="en-US" sz="2000" b="1" dirty="0" smtClean="0">
                          <a:solidFill>
                            <a:schemeClr val="accent1">
                              <a:lumMod val="50000"/>
                            </a:schemeClr>
                          </a:solidFill>
                          <a:latin typeface="Century Gothic" panose="020B0502020202090204" pitchFamily="34" charset="0"/>
                        </a:rPr>
                        <a:t>I must leave now, my plane is at 9.</a:t>
                      </a:r>
                    </a:p>
                  </a:txBody>
                  <a:tcPr anchor="ctr"/>
                </a:tc>
                <a:extLst>
                  <a:ext uri="{0D108BD9-81ED-4DB2-BD59-A6C34878D82A}">
                    <a16:rowId xmlns:a16="http://schemas.microsoft.com/office/drawing/2014/main" xmlns="" val="835292870"/>
                  </a:ext>
                </a:extLst>
              </a:tr>
              <a:tr h="370840">
                <a:tc>
                  <a:txBody>
                    <a:bodyPr/>
                    <a:lstStyle/>
                    <a:p>
                      <a:pPr algn="ctr" rtl="0"/>
                      <a:r>
                        <a:rPr lang="en-US" sz="2400" b="1" dirty="0" smtClean="0">
                          <a:latin typeface="Century Gothic" panose="020B0502020202090204" pitchFamily="34" charset="0"/>
                        </a:rPr>
                        <a:t>mustn’t/ can’t </a:t>
                      </a:r>
                    </a:p>
                  </a:txBody>
                  <a:tcPr anchor="ctr"/>
                </a:tc>
                <a:tc>
                  <a:txBody>
                    <a:bodyPr/>
                    <a:lstStyle/>
                    <a:p>
                      <a:pPr algn="ctr" rtl="0"/>
                      <a:r>
                        <a:rPr lang="en-US" sz="1800" b="1" dirty="0" smtClean="0">
                          <a:latin typeface="Century Gothic" panose="020B0502020202090204" pitchFamily="34" charset="0"/>
                        </a:rPr>
                        <a:t>expresses prohibition</a:t>
                      </a:r>
                      <a:r>
                        <a:rPr lang="en-US" sz="1800" b="1" baseline="0" dirty="0" smtClean="0">
                          <a:latin typeface="Century Gothic" panose="020B0502020202090204" pitchFamily="34" charset="0"/>
                        </a:rPr>
                        <a:t> </a:t>
                      </a:r>
                      <a:endParaRPr lang="en-US" sz="1800" b="1" dirty="0">
                        <a:latin typeface="Century Gothic" panose="020B0502020202090204" pitchFamily="34" charset="0"/>
                      </a:endParaRPr>
                    </a:p>
                  </a:txBody>
                  <a:tcPr/>
                </a:tc>
                <a:tc>
                  <a:txBody>
                    <a:bodyPr/>
                    <a:lstStyle/>
                    <a:p>
                      <a:pPr algn="l" rtl="0"/>
                      <a:r>
                        <a:rPr lang="en-US" sz="2000" b="1" dirty="0" smtClean="0">
                          <a:solidFill>
                            <a:schemeClr val="accent1">
                              <a:lumMod val="50000"/>
                            </a:schemeClr>
                          </a:solidFill>
                          <a:latin typeface="Century Gothic" panose="020B0502020202090204" pitchFamily="34" charset="0"/>
                        </a:rPr>
                        <a:t>You can’t /mustn’t  smoke here.</a:t>
                      </a:r>
                      <a:endParaRPr lang="en-US" sz="2000" b="1" dirty="0">
                        <a:solidFill>
                          <a:schemeClr val="accent1">
                            <a:lumMod val="50000"/>
                          </a:schemeClr>
                        </a:solidFill>
                        <a:latin typeface="Century Gothic" panose="020B0502020202090204" pitchFamily="34" charset="0"/>
                      </a:endParaRPr>
                    </a:p>
                  </a:txBody>
                  <a:tcPr anchor="ctr"/>
                </a:tc>
                <a:extLst>
                  <a:ext uri="{0D108BD9-81ED-4DB2-BD59-A6C34878D82A}">
                    <a16:rowId xmlns:a16="http://schemas.microsoft.com/office/drawing/2014/main" xmlns="" val="3185981258"/>
                  </a:ext>
                </a:extLst>
              </a:tr>
              <a:tr h="370840">
                <a:tc>
                  <a:txBody>
                    <a:bodyPr/>
                    <a:lstStyle/>
                    <a:p>
                      <a:pPr algn="ctr" rtl="0"/>
                      <a:r>
                        <a:rPr lang="en-US" sz="2400" b="1" dirty="0" smtClean="0">
                          <a:latin typeface="Century Gothic" panose="020B0502020202090204" pitchFamily="34" charset="0"/>
                        </a:rPr>
                        <a:t>can</a:t>
                      </a:r>
                      <a:endParaRPr lang="en-US" sz="2400" b="1" dirty="0">
                        <a:latin typeface="Century Gothic" panose="020B0502020202090204" pitchFamily="34" charset="0"/>
                      </a:endParaRPr>
                    </a:p>
                  </a:txBody>
                  <a:tcPr anchor="ctr"/>
                </a:tc>
                <a:tc>
                  <a:txBody>
                    <a:bodyPr/>
                    <a:lstStyle/>
                    <a:p>
                      <a:pPr algn="ctr" rtl="0"/>
                      <a:r>
                        <a:rPr lang="en-US" sz="1800" b="1" dirty="0" smtClean="0">
                          <a:latin typeface="Century Gothic" panose="020B0502020202090204" pitchFamily="34" charset="0"/>
                        </a:rPr>
                        <a:t>expresses</a:t>
                      </a:r>
                      <a:r>
                        <a:rPr lang="en-US" sz="1800" b="1" baseline="0" dirty="0" smtClean="0">
                          <a:latin typeface="Century Gothic" panose="020B0502020202090204" pitchFamily="34" charset="0"/>
                        </a:rPr>
                        <a:t> ability </a:t>
                      </a:r>
                    </a:p>
                    <a:p>
                      <a:pPr algn="ctr" rtl="0"/>
                      <a:r>
                        <a:rPr lang="en-US" sz="1800" b="1" baseline="0" dirty="0" smtClean="0">
                          <a:latin typeface="Century Gothic" panose="020B0502020202090204" pitchFamily="34" charset="0"/>
                        </a:rPr>
                        <a:t>gives  permission </a:t>
                      </a:r>
                      <a:endParaRPr lang="en-US" sz="1800" b="1" dirty="0">
                        <a:latin typeface="Century Gothic" panose="020B0502020202090204" pitchFamily="34" charset="0"/>
                      </a:endParaRPr>
                    </a:p>
                  </a:txBody>
                  <a:tcPr/>
                </a:tc>
                <a:tc>
                  <a:txBody>
                    <a:bodyPr/>
                    <a:lstStyle/>
                    <a:p>
                      <a:pPr algn="l" rtl="0"/>
                      <a:r>
                        <a:rPr lang="en-US" sz="1800" b="1" dirty="0" smtClean="0">
                          <a:solidFill>
                            <a:schemeClr val="accent1">
                              <a:lumMod val="50000"/>
                            </a:schemeClr>
                          </a:solidFill>
                          <a:latin typeface="Century Gothic" panose="020B0502020202090204" pitchFamily="34" charset="0"/>
                        </a:rPr>
                        <a:t>I can play the</a:t>
                      </a:r>
                      <a:r>
                        <a:rPr lang="en-US" sz="1800" b="1" baseline="0" dirty="0" smtClean="0">
                          <a:solidFill>
                            <a:schemeClr val="accent1">
                              <a:lumMod val="50000"/>
                            </a:schemeClr>
                          </a:solidFill>
                          <a:latin typeface="Century Gothic" panose="020B0502020202090204" pitchFamily="34" charset="0"/>
                        </a:rPr>
                        <a:t> </a:t>
                      </a:r>
                      <a:r>
                        <a:rPr lang="en-US" sz="1800" b="1" dirty="0" smtClean="0">
                          <a:solidFill>
                            <a:schemeClr val="accent1">
                              <a:lumMod val="50000"/>
                            </a:schemeClr>
                          </a:solidFill>
                          <a:latin typeface="Century Gothic" panose="020B0502020202090204" pitchFamily="34" charset="0"/>
                        </a:rPr>
                        <a:t>piano, my brother can play it too.</a:t>
                      </a:r>
                    </a:p>
                    <a:p>
                      <a:pPr algn="l"/>
                      <a:r>
                        <a:rPr lang="en-US" sz="1800" b="1" dirty="0" smtClean="0">
                          <a:solidFill>
                            <a:schemeClr val="accent1">
                              <a:lumMod val="50000"/>
                            </a:schemeClr>
                          </a:solidFill>
                          <a:latin typeface="Century Gothic" panose="020B0502020202090204" pitchFamily="34" charset="0"/>
                        </a:rPr>
                        <a:t>You can drive for a year with an international licence.</a:t>
                      </a:r>
                      <a:endParaRPr lang="en-US" sz="1800" b="1" dirty="0">
                        <a:solidFill>
                          <a:schemeClr val="accent1">
                            <a:lumMod val="50000"/>
                          </a:schemeClr>
                        </a:solidFill>
                        <a:latin typeface="Century Gothic" panose="020B0502020202090204" pitchFamily="34" charset="0"/>
                      </a:endParaRPr>
                    </a:p>
                  </a:txBody>
                  <a:tcPr anchor="ctr"/>
                </a:tc>
                <a:extLst>
                  <a:ext uri="{0D108BD9-81ED-4DB2-BD59-A6C34878D82A}">
                    <a16:rowId xmlns:a16="http://schemas.microsoft.com/office/drawing/2014/main" xmlns="" val="1641886115"/>
                  </a:ext>
                </a:extLst>
              </a:tr>
            </a:tbl>
          </a:graphicData>
        </a:graphic>
      </p:graphicFrame>
      <p:sp>
        <p:nvSpPr>
          <p:cNvPr id="6"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Tree>
    <p:extLst>
      <p:ext uri="{BB962C8B-B14F-4D97-AF65-F5344CB8AC3E}">
        <p14:creationId xmlns:p14="http://schemas.microsoft.com/office/powerpoint/2010/main" val="111286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330" y="1164867"/>
            <a:ext cx="6960870" cy="3520440"/>
          </a:xfrm>
        </p:spPr>
        <p:txBody>
          <a:bodyPr/>
          <a:lstStyle/>
          <a:p>
            <a:r>
              <a:rPr lang="en-US" dirty="0">
                <a:latin typeface="Rockwell" panose="02060603020205020403" pitchFamily="18"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825928495"/>
              </p:ext>
            </p:extLst>
          </p:nvPr>
        </p:nvGraphicFramePr>
        <p:xfrm>
          <a:off x="600892" y="970821"/>
          <a:ext cx="10996131" cy="3810000"/>
        </p:xfrm>
        <a:graphic>
          <a:graphicData uri="http://schemas.openxmlformats.org/drawingml/2006/table">
            <a:tbl>
              <a:tblPr firstRow="1" bandRow="1">
                <a:tableStyleId>{5C22544A-7EE6-4342-B048-85BDC9FD1C3A}</a:tableStyleId>
              </a:tblPr>
              <a:tblGrid>
                <a:gridCol w="2375951">
                  <a:extLst>
                    <a:ext uri="{9D8B030D-6E8A-4147-A177-3AD203B41FA5}">
                      <a16:colId xmlns:a16="http://schemas.microsoft.com/office/drawing/2014/main" xmlns="" val="1311368464"/>
                    </a:ext>
                  </a:extLst>
                </a:gridCol>
                <a:gridCol w="2441078">
                  <a:extLst>
                    <a:ext uri="{9D8B030D-6E8A-4147-A177-3AD203B41FA5}">
                      <a16:colId xmlns:a16="http://schemas.microsoft.com/office/drawing/2014/main" xmlns="" val="569690576"/>
                    </a:ext>
                  </a:extLst>
                </a:gridCol>
                <a:gridCol w="6179102">
                  <a:extLst>
                    <a:ext uri="{9D8B030D-6E8A-4147-A177-3AD203B41FA5}">
                      <a16:colId xmlns:a16="http://schemas.microsoft.com/office/drawing/2014/main" xmlns="" val="1329304655"/>
                    </a:ext>
                  </a:extLst>
                </a:gridCol>
              </a:tblGrid>
              <a:tr h="417018">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Century Gothic" panose="020B0502020202020204" pitchFamily="34" charset="0"/>
                        </a:rPr>
                        <a:t>Past</a:t>
                      </a:r>
                      <a:r>
                        <a:rPr lang="en-US" sz="2800" b="1" baseline="0" dirty="0" smtClean="0">
                          <a:solidFill>
                            <a:schemeClr val="bg1"/>
                          </a:solidFill>
                          <a:latin typeface="Century Gothic" panose="020B0502020202020204" pitchFamily="34" charset="0"/>
                        </a:rPr>
                        <a:t> </a:t>
                      </a:r>
                      <a:r>
                        <a:rPr lang="en-US" sz="2800" b="1" dirty="0" smtClean="0">
                          <a:solidFill>
                            <a:schemeClr val="bg1"/>
                          </a:solidFill>
                          <a:latin typeface="Century Gothic" panose="020B0502020202020204" pitchFamily="34" charset="0"/>
                        </a:rPr>
                        <a:t> modals</a:t>
                      </a:r>
                      <a:r>
                        <a:rPr lang="en-US" sz="2800" b="1" baseline="0" dirty="0" smtClean="0">
                          <a:solidFill>
                            <a:schemeClr val="bg1"/>
                          </a:solidFill>
                          <a:latin typeface="Century Gothic" panose="020B0502020202020204" pitchFamily="34" charset="0"/>
                        </a:rPr>
                        <a:t> </a:t>
                      </a:r>
                      <a:endParaRPr lang="en-US" sz="2800" dirty="0">
                        <a:solidFill>
                          <a:schemeClr val="bg1"/>
                        </a:solidFill>
                      </a:endParaRPr>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xmlns="" val="3045054973"/>
                  </a:ext>
                </a:extLst>
              </a:tr>
              <a:tr h="370840">
                <a:tc>
                  <a:txBody>
                    <a:bodyPr/>
                    <a:lstStyle/>
                    <a:p>
                      <a:pPr algn="ctr" rtl="0"/>
                      <a:r>
                        <a:rPr lang="en-US" sz="2200" b="1" dirty="0" smtClean="0">
                          <a:latin typeface="Century Gothic" panose="020B0502020202090204" pitchFamily="34" charset="0"/>
                        </a:rPr>
                        <a:t>Modal</a:t>
                      </a:r>
                      <a:r>
                        <a:rPr lang="en-US" sz="2000" b="1" dirty="0" smtClean="0">
                          <a:latin typeface="Century Gothic" panose="020B0502020202090204" pitchFamily="34" charset="0"/>
                        </a:rPr>
                        <a:t> </a:t>
                      </a:r>
                      <a:endParaRPr lang="en-US" sz="2000" b="1" dirty="0">
                        <a:latin typeface="Century Gothic" panose="020B0502020202090204" pitchFamily="34" charset="0"/>
                      </a:endParaRPr>
                    </a:p>
                  </a:txBody>
                  <a:tcPr/>
                </a:tc>
                <a:tc>
                  <a:txBody>
                    <a:bodyPr/>
                    <a:lstStyle/>
                    <a:p>
                      <a:pPr algn="ctr"/>
                      <a:r>
                        <a:rPr lang="en-US" sz="2200" b="1" dirty="0" smtClean="0">
                          <a:latin typeface="Century Gothic" panose="020B0502020202090204" pitchFamily="34" charset="0"/>
                        </a:rPr>
                        <a:t>Meaning</a:t>
                      </a:r>
                      <a:r>
                        <a:rPr lang="en-US" sz="2000" b="1" dirty="0" smtClean="0">
                          <a:latin typeface="Century Gothic" panose="020B0502020202090204" pitchFamily="34" charset="0"/>
                        </a:rPr>
                        <a:t> </a:t>
                      </a:r>
                      <a:endParaRPr lang="en-US" sz="2000" b="1" dirty="0">
                        <a:latin typeface="Century Gothic" panose="020B0502020202090204" pitchFamily="34" charset="0"/>
                      </a:endParaRPr>
                    </a:p>
                  </a:txBody>
                  <a:tcPr/>
                </a:tc>
                <a:tc>
                  <a:txBody>
                    <a:bodyPr/>
                    <a:lstStyle/>
                    <a:p>
                      <a:pPr algn="ctr"/>
                      <a:r>
                        <a:rPr lang="en-US" sz="2200" b="1" dirty="0" smtClean="0">
                          <a:latin typeface="Century Gothic" panose="020B0502020202090204" pitchFamily="34" charset="0"/>
                        </a:rPr>
                        <a:t>Example </a:t>
                      </a:r>
                      <a:endParaRPr lang="en-US" sz="2200" b="1" dirty="0">
                        <a:latin typeface="Century Gothic" panose="020B0502020202090204" pitchFamily="34" charset="0"/>
                      </a:endParaRPr>
                    </a:p>
                  </a:txBody>
                  <a:tcPr/>
                </a:tc>
                <a:extLst>
                  <a:ext uri="{0D108BD9-81ED-4DB2-BD59-A6C34878D82A}">
                    <a16:rowId xmlns:a16="http://schemas.microsoft.com/office/drawing/2014/main" xmlns="" val="2453162533"/>
                  </a:ext>
                </a:extLst>
              </a:tr>
              <a:tr h="370840">
                <a:tc>
                  <a:txBody>
                    <a:bodyPr/>
                    <a:lstStyle/>
                    <a:p>
                      <a:pPr algn="ctr" rtl="0"/>
                      <a:r>
                        <a:rPr lang="en-US" sz="2400" b="1" dirty="0" smtClean="0">
                          <a:latin typeface="Century Gothic" panose="020B0502020202090204" pitchFamily="34" charset="0"/>
                        </a:rPr>
                        <a:t>had to</a:t>
                      </a:r>
                      <a:r>
                        <a:rPr lang="en-US" sz="2400" b="1" baseline="0" dirty="0" smtClean="0">
                          <a:latin typeface="Century Gothic" panose="020B0502020202090204" pitchFamily="34" charset="0"/>
                        </a:rPr>
                        <a:t> </a:t>
                      </a:r>
                      <a:endParaRPr lang="en-US" sz="2400" b="1" dirty="0">
                        <a:latin typeface="Century Gothic" panose="020B0502020202090204" pitchFamily="34" charset="0"/>
                      </a:endParaRPr>
                    </a:p>
                  </a:txBody>
                  <a:tcPr anchor="ctr"/>
                </a:tc>
                <a:tc>
                  <a:txBody>
                    <a:bodyPr/>
                    <a:lstStyle/>
                    <a:p>
                      <a:pPr algn="ctr" rtl="0"/>
                      <a:r>
                        <a:rPr lang="en-US" sz="1800" b="1" dirty="0" smtClean="0">
                          <a:latin typeface="Century Gothic" panose="020B0502020202090204" pitchFamily="34" charset="0"/>
                        </a:rPr>
                        <a:t>expresses strong  obligation ( rules  )</a:t>
                      </a:r>
                    </a:p>
                  </a:txBody>
                  <a:tcPr anchor="ctr"/>
                </a:tc>
                <a:tc>
                  <a:txBody>
                    <a:bodyPr/>
                    <a:lstStyle/>
                    <a:p>
                      <a:pPr algn="l" rtl="0"/>
                      <a:endParaRPr lang="en-US" sz="2000" b="1" dirty="0" smtClean="0">
                        <a:solidFill>
                          <a:schemeClr val="accent5">
                            <a:lumMod val="50000"/>
                          </a:schemeClr>
                        </a:solidFill>
                        <a:latin typeface="Century Gothic" panose="020B0502020202090204" pitchFamily="34" charset="0"/>
                      </a:endParaRPr>
                    </a:p>
                    <a:p>
                      <a:pPr algn="l" rtl="0"/>
                      <a:r>
                        <a:rPr lang="en-US" sz="2000" b="1" dirty="0" smtClean="0">
                          <a:solidFill>
                            <a:schemeClr val="accent5">
                              <a:lumMod val="50000"/>
                            </a:schemeClr>
                          </a:solidFill>
                          <a:latin typeface="Century Gothic" panose="020B0502020202090204" pitchFamily="34" charset="0"/>
                        </a:rPr>
                        <a:t>I couldn’t (wasn’t able to) go to Ali’s party</a:t>
                      </a:r>
                      <a:r>
                        <a:rPr lang="en-US" sz="2000" b="1" u="sng" dirty="0" smtClean="0">
                          <a:solidFill>
                            <a:schemeClr val="accent5">
                              <a:lumMod val="50000"/>
                            </a:schemeClr>
                          </a:solidFill>
                          <a:latin typeface="Century Gothic" panose="020B0502020202090204" pitchFamily="34" charset="0"/>
                        </a:rPr>
                        <a:t>. I had to work at the weekend. </a:t>
                      </a:r>
                    </a:p>
                    <a:p>
                      <a:pPr algn="l" rtl="0"/>
                      <a:endParaRPr lang="en-US" sz="2000" b="1" dirty="0" smtClean="0">
                        <a:solidFill>
                          <a:schemeClr val="accent5">
                            <a:lumMod val="50000"/>
                          </a:schemeClr>
                        </a:solidFill>
                        <a:latin typeface="Century Gothic" panose="020B0502020202090204" pitchFamily="34" charset="0"/>
                      </a:endParaRPr>
                    </a:p>
                  </a:txBody>
                  <a:tcPr anchor="ctr"/>
                </a:tc>
                <a:extLst>
                  <a:ext uri="{0D108BD9-81ED-4DB2-BD59-A6C34878D82A}">
                    <a16:rowId xmlns:a16="http://schemas.microsoft.com/office/drawing/2014/main" xmlns="" val="4050568668"/>
                  </a:ext>
                </a:extLst>
              </a:tr>
              <a:tr h="370840">
                <a:tc>
                  <a:txBody>
                    <a:bodyPr/>
                    <a:lstStyle/>
                    <a:p>
                      <a:pPr algn="ctr" rtl="0"/>
                      <a:r>
                        <a:rPr lang="en-US" sz="2400" b="1" dirty="0" smtClean="0">
                          <a:latin typeface="Century Gothic" panose="020B0502020202090204" pitchFamily="34" charset="0"/>
                        </a:rPr>
                        <a:t>couldn’t </a:t>
                      </a:r>
                      <a:endParaRPr lang="en-US" sz="2400" b="1" dirty="0">
                        <a:latin typeface="Century Gothic" panose="020B0502020202090204" pitchFamily="34" charset="0"/>
                      </a:endParaRPr>
                    </a:p>
                  </a:txBody>
                  <a:tcPr anchor="ctr"/>
                </a:tc>
                <a:tc>
                  <a:txBody>
                    <a:bodyPr/>
                    <a:lstStyle/>
                    <a:p>
                      <a:pPr algn="ctr" rtl="0"/>
                      <a:r>
                        <a:rPr lang="en-US" sz="1800" b="1" dirty="0" smtClean="0">
                          <a:latin typeface="Century Gothic" panose="020B0502020202090204" pitchFamily="34" charset="0"/>
                        </a:rPr>
                        <a:t>expresses inability</a:t>
                      </a:r>
                    </a:p>
                    <a:p>
                      <a:pPr algn="ctr" rtl="0"/>
                      <a:r>
                        <a:rPr lang="en-US" sz="1800" b="1" dirty="0" smtClean="0">
                          <a:latin typeface="Century Gothic" panose="020B0502020202090204" pitchFamily="34" charset="0"/>
                        </a:rPr>
                        <a:t> in the past </a:t>
                      </a:r>
                    </a:p>
                  </a:txBody>
                  <a:tcPr anchor="ctr"/>
                </a:tc>
                <a:tc>
                  <a:txBody>
                    <a:bodyPr/>
                    <a:lstStyle/>
                    <a:p>
                      <a:pPr algn="l" rtl="0"/>
                      <a:r>
                        <a:rPr lang="en-US" sz="2000" b="1" dirty="0" smtClean="0">
                          <a:solidFill>
                            <a:schemeClr val="accent5">
                              <a:lumMod val="50000"/>
                            </a:schemeClr>
                          </a:solidFill>
                          <a:latin typeface="Century Gothic" panose="020B0502020202090204" pitchFamily="34" charset="0"/>
                        </a:rPr>
                        <a:t>I couldn’t go to Ali’s party</a:t>
                      </a:r>
                      <a:r>
                        <a:rPr lang="en-US" sz="2000" b="1" baseline="0" dirty="0" smtClean="0">
                          <a:solidFill>
                            <a:schemeClr val="accent5">
                              <a:lumMod val="50000"/>
                            </a:schemeClr>
                          </a:solidFill>
                          <a:latin typeface="Century Gothic" panose="020B0502020202090204" pitchFamily="34" charset="0"/>
                        </a:rPr>
                        <a:t> at the weekend.</a:t>
                      </a:r>
                      <a:endParaRPr lang="en-US" sz="2000" b="1" dirty="0">
                        <a:solidFill>
                          <a:schemeClr val="accent5">
                            <a:lumMod val="50000"/>
                          </a:schemeClr>
                        </a:solidFill>
                        <a:latin typeface="Century Gothic" panose="020B0502020202090204" pitchFamily="34" charset="0"/>
                      </a:endParaRPr>
                    </a:p>
                  </a:txBody>
                  <a:tcPr anchor="ctr"/>
                </a:tc>
                <a:extLst>
                  <a:ext uri="{0D108BD9-81ED-4DB2-BD59-A6C34878D82A}">
                    <a16:rowId xmlns:a16="http://schemas.microsoft.com/office/drawing/2014/main" xmlns="" val="1497711907"/>
                  </a:ext>
                </a:extLst>
              </a:tr>
              <a:tr h="370840">
                <a:tc>
                  <a:txBody>
                    <a:bodyPr/>
                    <a:lstStyle/>
                    <a:p>
                      <a:pPr algn="ctr" rtl="0"/>
                      <a:r>
                        <a:rPr lang="en-US" sz="2400" b="1" dirty="0" smtClean="0">
                          <a:latin typeface="Century Gothic" panose="020B0502020202090204" pitchFamily="34" charset="0"/>
                        </a:rPr>
                        <a:t>was</a:t>
                      </a:r>
                      <a:r>
                        <a:rPr lang="en-US" sz="2400" b="1" baseline="0" dirty="0" smtClean="0">
                          <a:latin typeface="Century Gothic" panose="020B0502020202090204" pitchFamily="34" charset="0"/>
                        </a:rPr>
                        <a:t> able to </a:t>
                      </a:r>
                    </a:p>
                    <a:p>
                      <a:pPr algn="ctr" rtl="0"/>
                      <a:r>
                        <a:rPr lang="en-US" sz="2400" b="1" baseline="0" dirty="0" smtClean="0">
                          <a:latin typeface="Century Gothic" panose="020B0502020202090204" pitchFamily="34" charset="0"/>
                        </a:rPr>
                        <a:t>was</a:t>
                      </a:r>
                      <a:r>
                        <a:rPr lang="en-US" sz="2400" b="1" dirty="0" smtClean="0">
                          <a:latin typeface="Century Gothic" panose="020B0502020202090204" pitchFamily="34" charset="0"/>
                        </a:rPr>
                        <a:t>n’t able </a:t>
                      </a:r>
                      <a:endParaRPr lang="en-US" sz="2400" b="1" dirty="0">
                        <a:latin typeface="Century Gothic" panose="020B0502020202090204" pitchFamily="34" charset="0"/>
                      </a:endParaRPr>
                    </a:p>
                  </a:txBody>
                  <a:tcPr anchor="ctr"/>
                </a:tc>
                <a:tc>
                  <a:txBody>
                    <a:bodyPr/>
                    <a:lstStyle/>
                    <a:p>
                      <a:pPr algn="ctr"/>
                      <a:r>
                        <a:rPr lang="en-US" sz="1800" b="1" dirty="0" smtClean="0">
                          <a:latin typeface="Century Gothic" panose="020B0502020202090204" pitchFamily="34" charset="0"/>
                        </a:rPr>
                        <a:t>expresses ability/inability</a:t>
                      </a:r>
                    </a:p>
                    <a:p>
                      <a:pPr algn="ctr"/>
                      <a:r>
                        <a:rPr lang="en-US" sz="1800" b="1" baseline="0" dirty="0" smtClean="0">
                          <a:latin typeface="Century Gothic" panose="020B0502020202090204" pitchFamily="34" charset="0"/>
                        </a:rPr>
                        <a:t> in the past </a:t>
                      </a:r>
                      <a:endParaRPr lang="en-US" sz="1800" b="1" dirty="0" smtClean="0">
                        <a:latin typeface="Century Gothic" panose="020B0502020202090204" pitchFamily="34" charset="0"/>
                      </a:endParaRPr>
                    </a:p>
                  </a:txBody>
                  <a:tcPr anchor="ctr"/>
                </a:tc>
                <a:tc>
                  <a:txBody>
                    <a:bodyPr/>
                    <a:lstStyle/>
                    <a:p>
                      <a:pPr algn="l" rtl="0"/>
                      <a:r>
                        <a:rPr lang="en-US" sz="2000" b="1" u="sng" dirty="0" smtClean="0">
                          <a:solidFill>
                            <a:schemeClr val="accent5">
                              <a:lumMod val="50000"/>
                            </a:schemeClr>
                          </a:solidFill>
                          <a:latin typeface="Century Gothic" panose="020B0502020202090204" pitchFamily="34" charset="0"/>
                        </a:rPr>
                        <a:t>I wasn’t able to go to Ali’s party</a:t>
                      </a:r>
                      <a:r>
                        <a:rPr lang="en-US" sz="2000" b="1" dirty="0" smtClean="0">
                          <a:solidFill>
                            <a:schemeClr val="accent5">
                              <a:lumMod val="50000"/>
                            </a:schemeClr>
                          </a:solidFill>
                          <a:latin typeface="Century Gothic" panose="020B0502020202090204" pitchFamily="34" charset="0"/>
                        </a:rPr>
                        <a:t>. I had to work at the weekend. </a:t>
                      </a:r>
                    </a:p>
                  </a:txBody>
                  <a:tcPr anchor="ctr"/>
                </a:tc>
                <a:extLst>
                  <a:ext uri="{0D108BD9-81ED-4DB2-BD59-A6C34878D82A}">
                    <a16:rowId xmlns:a16="http://schemas.microsoft.com/office/drawing/2014/main" xmlns="" val="835292870"/>
                  </a:ext>
                </a:extLst>
              </a:tr>
            </a:tbl>
          </a:graphicData>
        </a:graphic>
      </p:graphicFrame>
      <p:sp>
        <p:nvSpPr>
          <p:cNvPr id="6" name="Footer Placeholder 2">
            <a:extLst/>
          </p:cNvPr>
          <p:cNvSpPr>
            <a:spLocks noGrp="1"/>
          </p:cNvSpPr>
          <p:nvPr>
            <p:ph type="ftr" sz="quarter" idx="11"/>
          </p:nvPr>
        </p:nvSpPr>
        <p:spPr bwMode="auto">
          <a:xfrm>
            <a:off x="289261" y="632223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a:t>
            </a:r>
            <a:r>
              <a:rPr lang="en-US" dirty="0" smtClean="0">
                <a:solidFill>
                  <a:schemeClr val="tx1"/>
                </a:solidFill>
              </a:rPr>
              <a:t>Education- second Semester -2020-2021                                    </a:t>
            </a:r>
            <a:r>
              <a:rPr lang="en-US" dirty="0">
                <a:solidFill>
                  <a:schemeClr val="tx1"/>
                </a:solidFill>
              </a:rPr>
              <a:t>				</a:t>
            </a:r>
            <a:r>
              <a:rPr lang="en-US" dirty="0" smtClean="0">
                <a:solidFill>
                  <a:schemeClr val="tx1"/>
                </a:solidFill>
              </a:rPr>
              <a:t>                                      English- 3</a:t>
            </a:r>
            <a:r>
              <a:rPr lang="en-US" baseline="30000" dirty="0" smtClean="0">
                <a:solidFill>
                  <a:schemeClr val="tx1"/>
                </a:solidFill>
              </a:rPr>
              <a:t>rd</a:t>
            </a:r>
            <a:r>
              <a:rPr lang="en-US" dirty="0" smtClean="0">
                <a:solidFill>
                  <a:schemeClr val="tx1"/>
                </a:solidFill>
              </a:rPr>
              <a:t>  </a:t>
            </a:r>
            <a:r>
              <a:rPr lang="en-US" dirty="0">
                <a:solidFill>
                  <a:schemeClr val="tx1"/>
                </a:solidFill>
              </a:rPr>
              <a:t>Inter- </a:t>
            </a:r>
            <a:r>
              <a:rPr lang="en-US" dirty="0" smtClean="0">
                <a:solidFill>
                  <a:schemeClr val="tx1"/>
                </a:solidFill>
              </a:rPr>
              <a:t>5c  Dos &amp; Don'ts </a:t>
            </a:r>
            <a:endParaRPr lang="en-US" dirty="0">
              <a:solidFill>
                <a:schemeClr val="tx1"/>
              </a:solidFill>
            </a:endParaRPr>
          </a:p>
        </p:txBody>
      </p:sp>
    </p:spTree>
    <p:extLst>
      <p:ext uri="{BB962C8B-B14F-4D97-AF65-F5344CB8AC3E}">
        <p14:creationId xmlns:p14="http://schemas.microsoft.com/office/powerpoint/2010/main" val="3383303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4358</TotalTime>
  <Words>1828</Words>
  <Application>Microsoft Office PowerPoint</Application>
  <PresentationFormat>Widescreen</PresentationFormat>
  <Paragraphs>366</Paragraphs>
  <Slides>33</Slides>
  <Notes>7</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Agency FB</vt:lpstr>
      <vt:lpstr>Arial</vt:lpstr>
      <vt:lpstr>Calibri</vt:lpstr>
      <vt:lpstr>Calibri Light</vt:lpstr>
      <vt:lpstr>Century Gothic</vt:lpstr>
      <vt:lpstr>Rockwell</vt:lpstr>
      <vt:lpstr>Office Theme</vt:lpstr>
      <vt:lpstr>PowerPoint Presentation</vt:lpstr>
      <vt:lpstr> </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manal  mohammed mubarak</dc:creator>
  <cp:lastModifiedBy>Admin</cp:lastModifiedBy>
  <cp:revision>546</cp:revision>
  <dcterms:created xsi:type="dcterms:W3CDTF">2020-03-04T10:26:47Z</dcterms:created>
  <dcterms:modified xsi:type="dcterms:W3CDTF">2021-02-10T09:02:11Z</dcterms:modified>
</cp:coreProperties>
</file>