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6" r:id="rId3"/>
    <p:sldId id="332" r:id="rId4"/>
    <p:sldId id="336" r:id="rId5"/>
    <p:sldId id="348" r:id="rId6"/>
    <p:sldId id="323" r:id="rId7"/>
    <p:sldId id="337" r:id="rId8"/>
    <p:sldId id="333" r:id="rId9"/>
    <p:sldId id="339" r:id="rId10"/>
    <p:sldId id="349" r:id="rId11"/>
    <p:sldId id="321" r:id="rId12"/>
    <p:sldId id="334" r:id="rId13"/>
    <p:sldId id="338" r:id="rId14"/>
    <p:sldId id="340" r:id="rId15"/>
    <p:sldId id="345" r:id="rId16"/>
    <p:sldId id="350" r:id="rId17"/>
    <p:sldId id="292" r:id="rId18"/>
    <p:sldId id="342" r:id="rId19"/>
    <p:sldId id="343" r:id="rId20"/>
    <p:sldId id="344" r:id="rId21"/>
    <p:sldId id="341" r:id="rId22"/>
    <p:sldId id="351" r:id="rId23"/>
    <p:sldId id="347" r:id="rId24"/>
    <p:sldId id="326" r:id="rId25"/>
    <p:sldId id="352" r:id="rId26"/>
    <p:sldId id="331" r:id="rId27"/>
    <p:sldId id="298" r:id="rId28"/>
    <p:sldId id="3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Al-Jazzaf" initials="MA" lastIdx="1" clrIdx="0">
    <p:extLst>
      <p:ext uri="{19B8F6BF-5375-455C-9EA6-DF929625EA0E}">
        <p15:presenceInfo xmlns:p15="http://schemas.microsoft.com/office/powerpoint/2012/main" userId="Mariam Al-Jazz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717CD"/>
    <a:srgbClr val="5F2C09"/>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461A2-103A-4B6F-B9C5-B9DB91047CBE}"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6607-64D2-4ADD-826F-7B8DD8483340}" type="slidenum">
              <a:rPr lang="en-US" smtClean="0"/>
              <a:t>‹#›</a:t>
            </a:fld>
            <a:endParaRPr lang="en-US"/>
          </a:p>
        </p:txBody>
      </p:sp>
    </p:spTree>
    <p:extLst>
      <p:ext uri="{BB962C8B-B14F-4D97-AF65-F5344CB8AC3E}">
        <p14:creationId xmlns:p14="http://schemas.microsoft.com/office/powerpoint/2010/main" val="536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5</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21570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10</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25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16</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410406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22</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76461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25</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28909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3103-295C-4848-A148-E4CC982F2B06}" type="datetime1">
              <a:rPr lang="en-US" smtClean="0"/>
              <a:t>2/4/2021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DE4C-C70D-46AC-A0A8-8187E5B894AC}" type="datetime1">
              <a:rPr lang="en-US" smtClean="0"/>
              <a:t>2/4/2021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72374-EC0B-44C4-9F76-0A9A856723CE}" type="datetime1">
              <a:rPr lang="en-US" smtClean="0"/>
              <a:t>2/4/2021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EC848-36F6-4382-B58A-317AB4CD23B1}" type="datetime1">
              <a:rPr lang="en-US" smtClean="0"/>
              <a:t>2/4/2021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33EDC8-A7C6-4DCD-B058-A4CE1B69EA19}" type="datetime1">
              <a:rPr lang="en-US" smtClean="0"/>
              <a:t>2/4/2021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B3E25-D088-44C1-99B1-52D6A0B6CEB5}" type="datetime1">
              <a:rPr lang="en-US" smtClean="0"/>
              <a:t>2/4/2021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8FD7A-DAD2-4E0C-B505-5FA783D832BF}" type="datetime1">
              <a:rPr lang="en-US" smtClean="0"/>
              <a:t>2/4/2021</a:t>
            </a:fld>
            <a:endParaRPr lang="en-US"/>
          </a:p>
        </p:txBody>
      </p:sp>
      <p:sp>
        <p:nvSpPr>
          <p:cNvPr id="8" name="Footer Placeholder 7"/>
          <p:cNvSpPr>
            <a:spLocks noGrp="1"/>
          </p:cNvSpPr>
          <p:nvPr>
            <p:ph type="ftr" sz="quarter" idx="11"/>
          </p:nvPr>
        </p:nvSpPr>
        <p:spPr/>
        <p:txBody>
          <a:bodyPr/>
          <a:lstStyle/>
          <a:p>
            <a:r>
              <a:rPr lang="en-US"/>
              <a:t>Ministry of Education 2020</a:t>
            </a:r>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DCDEF-0361-4F43-914C-1FC57953ACD4}" type="datetime1">
              <a:rPr lang="en-US" smtClean="0"/>
              <a:t>2/4/2021</a:t>
            </a:fld>
            <a:endParaRPr lang="en-US"/>
          </a:p>
        </p:txBody>
      </p:sp>
      <p:sp>
        <p:nvSpPr>
          <p:cNvPr id="4" name="Footer Placeholder 3"/>
          <p:cNvSpPr>
            <a:spLocks noGrp="1"/>
          </p:cNvSpPr>
          <p:nvPr>
            <p:ph type="ftr" sz="quarter" idx="11"/>
          </p:nvPr>
        </p:nvSpPr>
        <p:spPr/>
        <p:txBody>
          <a:bodyPr/>
          <a:lstStyle/>
          <a:p>
            <a:r>
              <a:rPr lang="en-US"/>
              <a:t>Ministry of Education 2020</a:t>
            </a:r>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B011-FCFE-4FCD-85B1-20E7F9D29C8E}" type="datetime1">
              <a:rPr lang="en-US" smtClean="0"/>
              <a:t>2/4/2021</a:t>
            </a:fld>
            <a:endParaRPr lang="en-US"/>
          </a:p>
        </p:txBody>
      </p:sp>
      <p:sp>
        <p:nvSpPr>
          <p:cNvPr id="3" name="Footer Placeholder 2"/>
          <p:cNvSpPr>
            <a:spLocks noGrp="1"/>
          </p:cNvSpPr>
          <p:nvPr>
            <p:ph type="ftr" sz="quarter" idx="11"/>
          </p:nvPr>
        </p:nvSpPr>
        <p:spPr/>
        <p:txBody>
          <a:bodyPr/>
          <a:lstStyle/>
          <a:p>
            <a:r>
              <a:rPr lang="en-US"/>
              <a:t>Ministry of Education 2020</a:t>
            </a:r>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553E7-34C6-4576-AB77-7E7B7D8CE3CE}" type="datetime1">
              <a:rPr lang="en-US" smtClean="0"/>
              <a:t>2/4/2021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3397B-7611-4701-8AC1-138589819B9D}" type="datetime1">
              <a:rPr lang="en-US" smtClean="0"/>
              <a:t>2/4/2021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5E62B-435D-4941-96D5-1D1C8B16B660}" type="datetime1">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Education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grpSp>
        <p:nvGrpSpPr>
          <p:cNvPr id="5" name="Group 4"/>
          <p:cNvGrpSpPr/>
          <p:nvPr/>
        </p:nvGrpSpPr>
        <p:grpSpPr>
          <a:xfrm>
            <a:off x="3144090" y="2663286"/>
            <a:ext cx="5529079" cy="3082037"/>
            <a:chOff x="1785076" y="2636912"/>
            <a:chExt cx="5529079" cy="3082037"/>
          </a:xfrm>
        </p:grpSpPr>
        <p:sp>
          <p:nvSpPr>
            <p:cNvPr id="6" name="Rectangle 5"/>
            <p:cNvSpPr/>
            <p:nvPr/>
          </p:nvSpPr>
          <p:spPr>
            <a:xfrm>
              <a:off x="2254836" y="2636912"/>
              <a:ext cx="4790094" cy="690382"/>
            </a:xfrm>
            <a:prstGeom prst="rect">
              <a:avLst/>
            </a:prstGeom>
          </p:spPr>
          <p:txBody>
            <a:bodyPr wrap="none">
              <a:spAutoFit/>
            </a:bodyPr>
            <a:lstStyle/>
            <a:p>
              <a:pPr algn="ctr">
                <a:lnSpc>
                  <a:spcPts val="4320"/>
                </a:lnSpc>
              </a:pPr>
              <a:r>
                <a:rPr lang="en-US" sz="6600" b="1" dirty="0" smtClean="0">
                  <a:effectLst>
                    <a:outerShdw blurRad="38100" dist="38100" dir="2700000" algn="tl">
                      <a:srgbClr val="000000">
                        <a:alpha val="43137"/>
                      </a:srgbClr>
                    </a:outerShdw>
                  </a:effectLst>
                  <a:latin typeface="Century Gothic" panose="020B0502020202020204" pitchFamily="34" charset="0"/>
                </a:rPr>
                <a:t>Upstream 3</a:t>
              </a:r>
              <a:endParaRPr lang="en-US" sz="6000" b="1" dirty="0">
                <a:latin typeface="Century Gothic" panose="020B0502020202020204" pitchFamily="34" charset="0"/>
              </a:endParaRPr>
            </a:p>
          </p:txBody>
        </p:sp>
        <p:sp>
          <p:nvSpPr>
            <p:cNvPr id="7" name="Rectangle 6"/>
            <p:cNvSpPr/>
            <p:nvPr/>
          </p:nvSpPr>
          <p:spPr>
            <a:xfrm>
              <a:off x="1785076" y="3661852"/>
              <a:ext cx="5529079" cy="656846"/>
            </a:xfrm>
            <a:prstGeom prst="rect">
              <a:avLst/>
            </a:prstGeom>
          </p:spPr>
          <p:txBody>
            <a:bodyPr wrap="none">
              <a:spAutoFit/>
            </a:bodyPr>
            <a:lstStyle/>
            <a:p>
              <a:pPr algn="ctr">
                <a:lnSpc>
                  <a:spcPts val="4320"/>
                </a:lnSpc>
              </a:pPr>
              <a:r>
                <a:rPr lang="en-US" sz="5400" b="1" dirty="0" smtClean="0">
                  <a:effectLst>
                    <a:outerShdw blurRad="38100" dist="38100" dir="2700000" algn="tl">
                      <a:srgbClr val="000000">
                        <a:alpha val="43137"/>
                      </a:srgbClr>
                    </a:outerShdw>
                  </a:effectLst>
                  <a:latin typeface="Century Gothic" panose="020B0502020202020204" pitchFamily="34" charset="0"/>
                </a:rPr>
                <a:t>3</a:t>
              </a:r>
              <a:r>
                <a:rPr lang="en-US" sz="5400" b="1" baseline="30000" dirty="0" smtClean="0">
                  <a:effectLst>
                    <a:outerShdw blurRad="38100" dist="38100" dir="2700000" algn="tl">
                      <a:srgbClr val="000000">
                        <a:alpha val="43137"/>
                      </a:srgbClr>
                    </a:outerShdw>
                  </a:effectLst>
                  <a:latin typeface="Century Gothic" panose="020B0502020202020204" pitchFamily="34" charset="0"/>
                </a:rPr>
                <a:t>rd</a:t>
              </a:r>
              <a:r>
                <a:rPr lang="en-US" sz="5400" b="1" dirty="0" smtClean="0">
                  <a:effectLst>
                    <a:outerShdw blurRad="38100" dist="38100" dir="2700000" algn="tl">
                      <a:srgbClr val="000000">
                        <a:alpha val="43137"/>
                      </a:srgbClr>
                    </a:outerShdw>
                  </a:effectLst>
                  <a:latin typeface="Century Gothic" panose="020B0502020202020204" pitchFamily="34" charset="0"/>
                </a:rPr>
                <a:t> Intermediate</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2689804" y="4523750"/>
              <a:ext cx="3666389" cy="1195199"/>
            </a:xfrm>
            <a:prstGeom prst="rect">
              <a:avLst/>
            </a:prstGeom>
          </p:spPr>
          <p:txBody>
            <a:bodyPr wrap="none">
              <a:spAutoFit/>
            </a:bodyPr>
            <a:lstStyle/>
            <a:p>
              <a:pPr algn="ctr">
                <a:lnSpc>
                  <a:spcPts val="4320"/>
                </a:lnSpc>
              </a:pPr>
              <a:r>
                <a:rPr lang="en-US" sz="4800" b="1" dirty="0">
                  <a:latin typeface="Century Gothic" panose="020B0502020202020204" pitchFamily="34" charset="0"/>
                </a:rPr>
                <a:t>Unit </a:t>
              </a:r>
              <a:r>
                <a:rPr lang="en-US" sz="4800" b="1" dirty="0" smtClean="0">
                  <a:effectLst>
                    <a:outerShdw blurRad="38100" dist="38100" dir="2700000" algn="tl">
                      <a:srgbClr val="000000">
                        <a:alpha val="43137"/>
                      </a:srgbClr>
                    </a:outerShdw>
                  </a:effectLst>
                  <a:latin typeface="Century Gothic" panose="020B0502020202020204" pitchFamily="34" charset="0"/>
                </a:rPr>
                <a:t>5</a:t>
              </a:r>
            </a:p>
            <a:p>
              <a:pPr algn="ctr">
                <a:lnSpc>
                  <a:spcPts val="4320"/>
                </a:lnSpc>
              </a:pPr>
              <a:r>
                <a:rPr lang="en-US" sz="4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5a. On offer</a:t>
              </a:r>
              <a:endParaRPr lang="en-US" sz="48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956" y="2759666"/>
            <a:ext cx="2690640" cy="2889278"/>
          </a:xfrm>
          <a:prstGeom prst="rect">
            <a:avLst/>
          </a:prstGeom>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2</a:t>
            </a:r>
            <a:endParaRPr lang="en-US" sz="9600" dirty="0">
              <a:solidFill>
                <a:schemeClr val="tx1"/>
              </a:solidFill>
              <a:latin typeface="Century Gothic" panose="020B0502020202020204" pitchFamily="34" charset="0"/>
            </a:endParaRPr>
          </a:p>
        </p:txBody>
      </p:sp>
      <p:sp>
        <p:nvSpPr>
          <p:cNvPr id="5"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427851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925" y="138496"/>
            <a:ext cx="1673524" cy="1902740"/>
          </a:xfrm>
          <a:prstGeom prst="rect">
            <a:avLst/>
          </a:prstGeom>
        </p:spPr>
      </p:pic>
      <p:sp>
        <p:nvSpPr>
          <p:cNvPr id="7" name="Rectangle 6">
            <a:extLst>
              <a:ext uri="{FF2B5EF4-FFF2-40B4-BE49-F238E27FC236}">
                <a16:creationId xmlns="" xmlns:a16="http://schemas.microsoft.com/office/drawing/2014/main" id="{3392B682-3DFA-4078-9568-F138775FA34C}"/>
              </a:ext>
            </a:extLst>
          </p:cNvPr>
          <p:cNvSpPr/>
          <p:nvPr/>
        </p:nvSpPr>
        <p:spPr>
          <a:xfrm>
            <a:off x="721182" y="2749287"/>
            <a:ext cx="11076216" cy="1746632"/>
          </a:xfrm>
          <a:prstGeom prst="rect">
            <a:avLst/>
          </a:prstGeom>
        </p:spPr>
        <p:txBody>
          <a:bodyPr wrap="square">
            <a:spAutoFit/>
          </a:bodyPr>
          <a:lstStyle/>
          <a:p>
            <a:pPr algn="ctr">
              <a:lnSpc>
                <a:spcPts val="4320"/>
              </a:lnSpc>
            </a:pPr>
            <a:r>
              <a:rPr lang="en-US" sz="3200" b="1" dirty="0" smtClean="0">
                <a:ln w="0"/>
                <a:latin typeface="Century Gothic" panose="020B0502020202020204" pitchFamily="34" charset="0"/>
              </a:rPr>
              <a:t>Read </a:t>
            </a:r>
            <a:r>
              <a:rPr lang="en-US" sz="3200" b="1" dirty="0" smtClean="0">
                <a:ln w="0"/>
                <a:solidFill>
                  <a:srgbClr val="FF0000"/>
                </a:solidFill>
                <a:latin typeface="Century Gothic" panose="020B0502020202020204" pitchFamily="34" charset="0"/>
              </a:rPr>
              <a:t>The </a:t>
            </a:r>
            <a:r>
              <a:rPr lang="en-US" sz="3200" b="1" dirty="0">
                <a:ln w="0"/>
                <a:solidFill>
                  <a:srgbClr val="FF0000"/>
                </a:solidFill>
                <a:latin typeface="Century Gothic" panose="020B0502020202020204" pitchFamily="34" charset="0"/>
              </a:rPr>
              <a:t>Second </a:t>
            </a:r>
            <a:r>
              <a:rPr lang="en-US" sz="3200" b="1" dirty="0" smtClean="0">
                <a:ln w="0"/>
                <a:solidFill>
                  <a:srgbClr val="FF0000"/>
                </a:solidFill>
                <a:latin typeface="Century Gothic" panose="020B0502020202020204" pitchFamily="34" charset="0"/>
              </a:rPr>
              <a:t>Hand-Hunters’ Yard </a:t>
            </a:r>
            <a:endParaRPr lang="en-US" sz="3200" b="1" dirty="0">
              <a:ln w="0"/>
              <a:solidFill>
                <a:srgbClr val="FF0000"/>
              </a:solidFill>
              <a:latin typeface="Century Gothic" panose="020B0502020202020204" pitchFamily="34" charset="0"/>
            </a:endParaRPr>
          </a:p>
          <a:p>
            <a:pPr algn="ctr">
              <a:lnSpc>
                <a:spcPts val="4320"/>
              </a:lnSpc>
            </a:pPr>
            <a:r>
              <a:rPr lang="en-US" sz="3200" b="1" dirty="0" smtClean="0">
                <a:ln w="0"/>
                <a:latin typeface="Century Gothic" panose="020B0502020202020204" pitchFamily="34" charset="0"/>
              </a:rPr>
              <a:t>text carefully and </a:t>
            </a:r>
            <a:r>
              <a:rPr lang="en-US" sz="3200" b="1" dirty="0">
                <a:ln w="0"/>
                <a:latin typeface="Century Gothic" panose="020B0502020202020204" pitchFamily="34" charset="0"/>
              </a:rPr>
              <a:t>complete </a:t>
            </a:r>
            <a:r>
              <a:rPr lang="en-US" sz="3200" b="1" dirty="0" smtClean="0">
                <a:ln w="0"/>
                <a:latin typeface="Century Gothic" panose="020B0502020202020204" pitchFamily="34" charset="0"/>
              </a:rPr>
              <a:t>the activities in the following slides</a:t>
            </a:r>
            <a:endParaRPr lang="en-US" sz="3200" b="1" dirty="0">
              <a:ln w="0"/>
              <a:latin typeface="Century Gothic" panose="020B0502020202020204" pitchFamily="34" charset="0"/>
            </a:endParaRPr>
          </a:p>
        </p:txBody>
      </p:sp>
      <p:sp>
        <p:nvSpPr>
          <p:cNvPr id="9" name="Footer Placeholder 2">
            <a:extLst/>
          </p:cNvPr>
          <p:cNvSpPr>
            <a:spLocks noGrp="1"/>
          </p:cNvSpPr>
          <p:nvPr>
            <p:ph type="ftr" sz="quarter" idx="11"/>
          </p:nvPr>
        </p:nvSpPr>
        <p:spPr bwMode="auto">
          <a:xfrm>
            <a:off x="605409" y="620931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09062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537965" y="1620349"/>
            <a:ext cx="11221983" cy="4772871"/>
          </a:xfrm>
        </p:spPr>
        <p:txBody>
          <a:bodyPr>
            <a:normAutofit fontScale="92500" lnSpcReduction="10000"/>
          </a:bodyPr>
          <a:lstStyle/>
          <a:p>
            <a:pPr algn="l" rtl="0"/>
            <a:r>
              <a:rPr lang="en-US" dirty="0">
                <a:solidFill>
                  <a:schemeClr val="tx1"/>
                </a:solidFill>
                <a:latin typeface="Century Gothic" panose="020B0502020202020204" pitchFamily="34" charset="0"/>
              </a:rPr>
              <a:t> </a:t>
            </a:r>
            <a:r>
              <a:rPr lang="en-US" dirty="0" smtClean="0">
                <a:solidFill>
                  <a:schemeClr val="tx1"/>
                </a:solidFill>
                <a:latin typeface="Century Gothic" panose="020B0502020202020204" pitchFamily="34" charset="0"/>
              </a:rPr>
              <a:t>Are you a </a:t>
            </a:r>
            <a:r>
              <a:rPr lang="en-US" u="sng" dirty="0" smtClean="0">
                <a:solidFill>
                  <a:schemeClr val="tx1"/>
                </a:solidFill>
                <a:latin typeface="Century Gothic" panose="020B0502020202020204" pitchFamily="34" charset="0"/>
              </a:rPr>
              <a:t>shopaholic</a:t>
            </a:r>
            <a:r>
              <a:rPr lang="en-US" dirty="0" smtClean="0">
                <a:solidFill>
                  <a:schemeClr val="tx1"/>
                </a:solidFill>
                <a:latin typeface="Book Antiqua" panose="02040602050305030304" pitchFamily="18" charset="0"/>
              </a:rPr>
              <a:t>? </a:t>
            </a:r>
            <a:r>
              <a:rPr lang="en-US" dirty="0" smtClean="0">
                <a:solidFill>
                  <a:schemeClr val="tx1"/>
                </a:solidFill>
                <a:latin typeface="Century Gothic" panose="020B0502020202020204" pitchFamily="34" charset="0"/>
              </a:rPr>
              <a:t>Do you  spend most of your </a:t>
            </a:r>
            <a:r>
              <a:rPr lang="en-US" u="sng" dirty="0" smtClean="0">
                <a:solidFill>
                  <a:schemeClr val="tx1"/>
                </a:solidFill>
                <a:latin typeface="Century Gothic" panose="020B0502020202020204" pitchFamily="34" charset="0"/>
              </a:rPr>
              <a:t>hard – earned cash </a:t>
            </a:r>
            <a:r>
              <a:rPr lang="en-US" dirty="0" smtClean="0">
                <a:solidFill>
                  <a:schemeClr val="tx1"/>
                </a:solidFill>
                <a:latin typeface="Century Gothic" panose="020B0502020202020204" pitchFamily="34" charset="0"/>
              </a:rPr>
              <a:t>on buying unnecessary items</a:t>
            </a:r>
            <a:r>
              <a:rPr lang="en-US" dirty="0" smtClean="0">
                <a:solidFill>
                  <a:schemeClr val="tx1"/>
                </a:solidFill>
                <a:latin typeface="Book Antiqua" panose="02040602050305030304" pitchFamily="18" charset="0"/>
              </a:rPr>
              <a:t>?</a:t>
            </a:r>
            <a:r>
              <a:rPr lang="en-US" dirty="0" smtClean="0">
                <a:solidFill>
                  <a:schemeClr val="tx1"/>
                </a:solidFill>
                <a:latin typeface="Century Gothic" panose="020B0502020202020204" pitchFamily="34" charset="0"/>
              </a:rPr>
              <a:t> If so, you have to consider visiting </a:t>
            </a:r>
            <a:r>
              <a:rPr lang="en-US" b="1" dirty="0" smtClean="0">
                <a:solidFill>
                  <a:schemeClr val="tx1"/>
                </a:solidFill>
                <a:latin typeface="Century Gothic" panose="020B0502020202020204" pitchFamily="34" charset="0"/>
              </a:rPr>
              <a:t>The Second- Hand Hunter’s Yard </a:t>
            </a:r>
            <a:r>
              <a:rPr lang="en-US" dirty="0" smtClean="0">
                <a:solidFill>
                  <a:schemeClr val="tx1"/>
                </a:solidFill>
                <a:latin typeface="Century Gothic" panose="020B0502020202020204" pitchFamily="34" charset="0"/>
              </a:rPr>
              <a:t>and hunt for cheap, second-hand and great options. You can look at many shopping </a:t>
            </a:r>
            <a:r>
              <a:rPr lang="en-US" u="sng" dirty="0" smtClean="0">
                <a:solidFill>
                  <a:schemeClr val="tx1"/>
                </a:solidFill>
                <a:latin typeface="Century Gothic" panose="020B0502020202020204" pitchFamily="34" charset="0"/>
              </a:rPr>
              <a:t>alternatives</a:t>
            </a:r>
            <a:r>
              <a:rPr lang="en-US" dirty="0" smtClean="0">
                <a:solidFill>
                  <a:schemeClr val="tx1"/>
                </a:solidFill>
                <a:latin typeface="Century Gothic" panose="020B0502020202020204" pitchFamily="34" charset="0"/>
              </a:rPr>
              <a:t> and can find wonderful </a:t>
            </a:r>
            <a:r>
              <a:rPr lang="en-US" u="sng" dirty="0" smtClean="0">
                <a:solidFill>
                  <a:schemeClr val="tx1"/>
                </a:solidFill>
                <a:latin typeface="Century Gothic" panose="020B0502020202020204" pitchFamily="34" charset="0"/>
              </a:rPr>
              <a:t>bargains</a:t>
            </a:r>
            <a:r>
              <a:rPr lang="en-US" dirty="0" smtClean="0">
                <a:solidFill>
                  <a:schemeClr val="tx1"/>
                </a:solidFill>
                <a:latin typeface="Century Gothic" panose="020B0502020202020204" pitchFamily="34" charset="0"/>
              </a:rPr>
              <a:t> that are </a:t>
            </a:r>
            <a:r>
              <a:rPr lang="en-US" u="sng" dirty="0" smtClean="0">
                <a:solidFill>
                  <a:schemeClr val="tx1"/>
                </a:solidFill>
                <a:latin typeface="Century Gothic" panose="020B0502020202020204" pitchFamily="34" charset="0"/>
              </a:rPr>
              <a:t>lighter on your pocket</a:t>
            </a:r>
            <a:r>
              <a:rPr lang="en-US" dirty="0" smtClean="0">
                <a:solidFill>
                  <a:schemeClr val="tx1"/>
                </a:solidFill>
                <a:latin typeface="Century Gothic" panose="020B0502020202020204" pitchFamily="34" charset="0"/>
              </a:rPr>
              <a:t>.</a:t>
            </a:r>
          </a:p>
          <a:p>
            <a:pPr algn="l" rtl="0"/>
            <a:r>
              <a:rPr lang="en-US" dirty="0">
                <a:solidFill>
                  <a:schemeClr val="tx1"/>
                </a:solidFill>
                <a:latin typeface="Century Gothic" panose="020B0502020202020204" pitchFamily="34" charset="0"/>
              </a:rPr>
              <a:t>The </a:t>
            </a:r>
            <a:r>
              <a:rPr lang="en-US" dirty="0" smtClean="0">
                <a:solidFill>
                  <a:schemeClr val="tx1"/>
                </a:solidFill>
                <a:latin typeface="Century Gothic" panose="020B0502020202020204" pitchFamily="34" charset="0"/>
              </a:rPr>
              <a:t>Second- </a:t>
            </a:r>
            <a:r>
              <a:rPr lang="en-US" dirty="0">
                <a:solidFill>
                  <a:schemeClr val="tx1"/>
                </a:solidFill>
                <a:latin typeface="Century Gothic" panose="020B0502020202020204" pitchFamily="34" charset="0"/>
              </a:rPr>
              <a:t>Hand Hunter’s </a:t>
            </a:r>
            <a:r>
              <a:rPr lang="en-US" dirty="0" smtClean="0">
                <a:solidFill>
                  <a:schemeClr val="tx1"/>
                </a:solidFill>
                <a:latin typeface="Century Gothic" panose="020B0502020202020204" pitchFamily="34" charset="0"/>
              </a:rPr>
              <a:t>Yard is a huge mall where you can find four shopping areas. The Car Boot Sale, the Second–Hand markets, the Charity shops and the Pop-Up event Bazaars. </a:t>
            </a:r>
          </a:p>
          <a:p>
            <a:pPr algn="l" rtl="0"/>
            <a:r>
              <a:rPr lang="en-US" b="1" dirty="0" smtClean="0">
                <a:solidFill>
                  <a:schemeClr val="tx1"/>
                </a:solidFill>
                <a:latin typeface="Century Gothic" panose="020B0502020202020204" pitchFamily="34" charset="0"/>
              </a:rPr>
              <a:t>The Car boot Sale </a:t>
            </a:r>
            <a:r>
              <a:rPr lang="en-US" dirty="0" smtClean="0">
                <a:solidFill>
                  <a:schemeClr val="tx1"/>
                </a:solidFill>
                <a:latin typeface="Century Gothic" panose="020B0502020202020204" pitchFamily="34" charset="0"/>
              </a:rPr>
              <a:t>takes place in the parking area of the mall at the weekends or on Bank Holidays. People </a:t>
            </a:r>
            <a:r>
              <a:rPr lang="en-US" u="sng" dirty="0" smtClean="0">
                <a:solidFill>
                  <a:schemeClr val="tx1"/>
                </a:solidFill>
                <a:latin typeface="Century Gothic" panose="020B0502020202020204" pitchFamily="34" charset="0"/>
              </a:rPr>
              <a:t>swap</a:t>
            </a:r>
            <a:r>
              <a:rPr lang="en-US" dirty="0" smtClean="0">
                <a:solidFill>
                  <a:schemeClr val="tx1"/>
                </a:solidFill>
                <a:latin typeface="Century Gothic" panose="020B0502020202020204" pitchFamily="34" charset="0"/>
              </a:rPr>
              <a:t> unwanted things they brought from their homes with other traders. </a:t>
            </a:r>
          </a:p>
          <a:p>
            <a:pPr algn="l" rtl="0"/>
            <a:r>
              <a:rPr lang="en-US" b="1" dirty="0">
                <a:solidFill>
                  <a:schemeClr val="tx1"/>
                </a:solidFill>
                <a:latin typeface="Century Gothic" panose="020B0502020202020204" pitchFamily="34" charset="0"/>
              </a:rPr>
              <a:t>T</a:t>
            </a:r>
            <a:r>
              <a:rPr lang="en-US" b="1" dirty="0" smtClean="0">
                <a:solidFill>
                  <a:schemeClr val="tx1"/>
                </a:solidFill>
                <a:latin typeface="Century Gothic" panose="020B0502020202020204" pitchFamily="34" charset="0"/>
              </a:rPr>
              <a:t>he </a:t>
            </a:r>
            <a:r>
              <a:rPr lang="en-US" b="1" dirty="0">
                <a:solidFill>
                  <a:schemeClr val="tx1"/>
                </a:solidFill>
                <a:latin typeface="Century Gothic" panose="020B0502020202020204" pitchFamily="34" charset="0"/>
              </a:rPr>
              <a:t>Second –Hand </a:t>
            </a:r>
            <a:r>
              <a:rPr lang="en-US" b="1" dirty="0" smtClean="0">
                <a:solidFill>
                  <a:schemeClr val="tx1"/>
                </a:solidFill>
                <a:latin typeface="Century Gothic" panose="020B0502020202020204" pitchFamily="34" charset="0"/>
              </a:rPr>
              <a:t>markets </a:t>
            </a:r>
            <a:r>
              <a:rPr lang="en-US" dirty="0">
                <a:solidFill>
                  <a:schemeClr val="tx1"/>
                </a:solidFill>
                <a:latin typeface="Century Gothic" panose="020B0502020202020204" pitchFamily="34" charset="0"/>
              </a:rPr>
              <a:t> </a:t>
            </a:r>
            <a:r>
              <a:rPr lang="en-US" dirty="0" smtClean="0">
                <a:solidFill>
                  <a:schemeClr val="tx1"/>
                </a:solidFill>
                <a:latin typeface="Century Gothic" panose="020B0502020202020204" pitchFamily="34" charset="0"/>
              </a:rPr>
              <a:t>Is the biggest area of the mall. The shops can be full of surprises and interesting things to </a:t>
            </a:r>
            <a:r>
              <a:rPr lang="en-US" u="sng" dirty="0" smtClean="0">
                <a:solidFill>
                  <a:schemeClr val="tx1"/>
                </a:solidFill>
                <a:latin typeface="Century Gothic" panose="020B0502020202020204" pitchFamily="34" charset="0"/>
              </a:rPr>
              <a:t>pick up.</a:t>
            </a:r>
            <a:r>
              <a:rPr lang="en-US" dirty="0" smtClean="0">
                <a:solidFill>
                  <a:schemeClr val="tx1"/>
                </a:solidFill>
                <a:latin typeface="Century Gothic" panose="020B0502020202020204" pitchFamily="34" charset="0"/>
              </a:rPr>
              <a:t>  Each shop is specialized in certain items. There are </a:t>
            </a:r>
            <a:r>
              <a:rPr lang="en-US" u="sng" dirty="0" smtClean="0">
                <a:solidFill>
                  <a:schemeClr val="tx1"/>
                </a:solidFill>
                <a:latin typeface="Century Gothic" panose="020B0502020202020204" pitchFamily="34" charset="0"/>
              </a:rPr>
              <a:t>rare </a:t>
            </a:r>
            <a:r>
              <a:rPr lang="en-US" dirty="0" smtClean="0">
                <a:solidFill>
                  <a:schemeClr val="tx1"/>
                </a:solidFill>
                <a:latin typeface="Century Gothic" panose="020B0502020202020204" pitchFamily="34" charset="0"/>
              </a:rPr>
              <a:t>book shops, clothing brand shops and antique furniture shops. You can find great deals but you have to be careful and check items before paying because you can’t exchange them or get a </a:t>
            </a:r>
            <a:r>
              <a:rPr lang="en-US" u="sng" dirty="0" smtClean="0">
                <a:solidFill>
                  <a:schemeClr val="tx1"/>
                </a:solidFill>
                <a:latin typeface="Century Gothic" panose="020B0502020202020204" pitchFamily="34" charset="0"/>
              </a:rPr>
              <a:t>refund</a:t>
            </a:r>
            <a:r>
              <a:rPr lang="en-US" dirty="0" smtClean="0">
                <a:solidFill>
                  <a:schemeClr val="tx1"/>
                </a:solidFill>
                <a:latin typeface="Century Gothic" panose="020B0502020202020204" pitchFamily="34" charset="0"/>
              </a:rPr>
              <a:t> later.  </a:t>
            </a:r>
            <a:endParaRPr lang="en-US" dirty="0">
              <a:solidFill>
                <a:schemeClr val="tx1"/>
              </a:solidFill>
              <a:latin typeface="Century Gothic" panose="020B0502020202020204" pitchFamily="34" charset="0"/>
            </a:endParaRPr>
          </a:p>
        </p:txBody>
      </p:sp>
      <p:sp>
        <p:nvSpPr>
          <p:cNvPr id="11" name="Rectangle 10"/>
          <p:cNvSpPr/>
          <p:nvPr/>
        </p:nvSpPr>
        <p:spPr>
          <a:xfrm>
            <a:off x="3778265" y="844802"/>
            <a:ext cx="5009705" cy="461665"/>
          </a:xfrm>
          <a:prstGeom prst="rect">
            <a:avLst/>
          </a:prstGeom>
        </p:spPr>
        <p:txBody>
          <a:bodyPr wrap="none">
            <a:spAutoFit/>
          </a:bodyPr>
          <a:lstStyle/>
          <a:p>
            <a:r>
              <a:rPr lang="en-US" sz="2400" b="1" dirty="0" smtClean="0">
                <a:solidFill>
                  <a:srgbClr val="FF0000"/>
                </a:solidFill>
                <a:latin typeface="Century Gothic" panose="020B0502020202020204" pitchFamily="34" charset="0"/>
              </a:rPr>
              <a:t>The </a:t>
            </a:r>
            <a:r>
              <a:rPr lang="en-US" sz="2400" b="1" dirty="0">
                <a:solidFill>
                  <a:srgbClr val="FF0000"/>
                </a:solidFill>
                <a:latin typeface="Century Gothic" panose="020B0502020202020204" pitchFamily="34" charset="0"/>
              </a:rPr>
              <a:t>Second </a:t>
            </a:r>
            <a:r>
              <a:rPr lang="en-US" sz="2400" b="1" dirty="0" smtClean="0">
                <a:solidFill>
                  <a:srgbClr val="FF0000"/>
                </a:solidFill>
                <a:latin typeface="Century Gothic" panose="020B0502020202020204" pitchFamily="34" charset="0"/>
              </a:rPr>
              <a:t>Hand-Hunters</a:t>
            </a:r>
            <a:r>
              <a:rPr lang="en-US" sz="2400" b="1" dirty="0">
                <a:solidFill>
                  <a:srgbClr val="FF0000"/>
                </a:solidFill>
                <a:latin typeface="Century Gothic" panose="020B0502020202020204" pitchFamily="34" charset="0"/>
              </a:rPr>
              <a:t>’ Yard </a:t>
            </a:r>
            <a:endParaRPr lang="en-US" sz="2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1" y="0"/>
            <a:ext cx="1279061" cy="1454249"/>
          </a:xfrm>
          <a:prstGeom prst="rect">
            <a:avLst/>
          </a:prstGeom>
        </p:spPr>
      </p:pic>
      <p:sp>
        <p:nvSpPr>
          <p:cNvPr id="9" name="Footer Placeholder 2">
            <a:extLst/>
          </p:cNvPr>
          <p:cNvSpPr>
            <a:spLocks noGrp="1"/>
          </p:cNvSpPr>
          <p:nvPr>
            <p:ph type="ftr" sz="quarter" idx="11"/>
          </p:nvPr>
        </p:nvSpPr>
        <p:spPr bwMode="auto">
          <a:xfrm>
            <a:off x="452186" y="634197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1914942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25561" y="1396527"/>
            <a:ext cx="11221983" cy="4772871"/>
          </a:xfrm>
        </p:spPr>
        <p:txBody>
          <a:bodyPr>
            <a:normAutofit/>
          </a:bodyPr>
          <a:lstStyle/>
          <a:p>
            <a:pPr algn="l" rtl="0"/>
            <a:endParaRPr lang="en-US" sz="2000" dirty="0" smtClean="0">
              <a:solidFill>
                <a:schemeClr val="tx1"/>
              </a:solidFill>
              <a:latin typeface="Century Gothic" panose="020B0502020202020204" pitchFamily="34" charset="0"/>
            </a:endParaRPr>
          </a:p>
          <a:p>
            <a:pPr algn="l" rtl="0"/>
            <a:r>
              <a:rPr lang="en-US" sz="2200" dirty="0" smtClean="0">
                <a:solidFill>
                  <a:schemeClr val="tx1"/>
                </a:solidFill>
                <a:latin typeface="Century Gothic" panose="020B0502020202020204" pitchFamily="34" charset="0"/>
              </a:rPr>
              <a:t>When ever there is a bazaar at </a:t>
            </a:r>
            <a:r>
              <a:rPr lang="en-US" sz="2200" b="1" dirty="0" smtClean="0">
                <a:solidFill>
                  <a:schemeClr val="tx1"/>
                </a:solidFill>
                <a:latin typeface="Century Gothic" panose="020B0502020202020204" pitchFamily="34" charset="0"/>
              </a:rPr>
              <a:t>The</a:t>
            </a:r>
            <a:r>
              <a:rPr lang="en-US" sz="2200" dirty="0" smtClean="0">
                <a:solidFill>
                  <a:schemeClr val="tx1"/>
                </a:solidFill>
                <a:latin typeface="Century Gothic" panose="020B0502020202020204" pitchFamily="34" charset="0"/>
              </a:rPr>
              <a:t> </a:t>
            </a:r>
            <a:r>
              <a:rPr lang="en-US" sz="2200" b="1" dirty="0" smtClean="0">
                <a:solidFill>
                  <a:schemeClr val="tx1"/>
                </a:solidFill>
                <a:latin typeface="Century Gothic" panose="020B0502020202020204" pitchFamily="34" charset="0"/>
              </a:rPr>
              <a:t>Pop-Up Event Bazaars area, </a:t>
            </a:r>
            <a:r>
              <a:rPr lang="en-US" sz="2200" dirty="0" smtClean="0">
                <a:solidFill>
                  <a:schemeClr val="tx1"/>
                </a:solidFill>
                <a:latin typeface="Century Gothic" panose="020B0502020202020204" pitchFamily="34" charset="0"/>
              </a:rPr>
              <a:t>it is your chance </a:t>
            </a:r>
            <a:r>
              <a:rPr lang="en-US" sz="2200" u="sng" dirty="0" smtClean="0">
                <a:solidFill>
                  <a:schemeClr val="tx1"/>
                </a:solidFill>
                <a:latin typeface="Century Gothic" panose="020B0502020202020204" pitchFamily="34" charset="0"/>
              </a:rPr>
              <a:t>to shop till you drop</a:t>
            </a:r>
            <a:r>
              <a:rPr lang="en-US" sz="2200" dirty="0" smtClean="0">
                <a:solidFill>
                  <a:schemeClr val="tx1"/>
                </a:solidFill>
                <a:latin typeface="Century Gothic" panose="020B0502020202020204" pitchFamily="34" charset="0"/>
              </a:rPr>
              <a:t>. The bazaars take place  in the open area of the mall that was specified for bazaars that occur on  different occasions during the year such as the holidays or the national day. The bazaar is always a wonderful place not only for buying hand-made gifts and lovely items, but is also customized for the event, and shows the beauty behind holding the bazaar and raising money for charity. So there is always a good cause behind shopping at these bazaars.   </a:t>
            </a:r>
          </a:p>
          <a:p>
            <a:pPr algn="l" rtl="0"/>
            <a:r>
              <a:rPr lang="en-US" sz="2200" dirty="0" smtClean="0">
                <a:solidFill>
                  <a:schemeClr val="tx1"/>
                </a:solidFill>
                <a:latin typeface="Century Gothic" panose="020B0502020202020204" pitchFamily="34" charset="0"/>
              </a:rPr>
              <a:t> </a:t>
            </a:r>
            <a:endParaRPr lang="en-US" sz="2200" b="1" dirty="0" smtClean="0">
              <a:solidFill>
                <a:schemeClr val="tx1"/>
              </a:solidFill>
              <a:latin typeface="Century Gothic" panose="020B0502020202020204" pitchFamily="34" charset="0"/>
            </a:endParaRPr>
          </a:p>
          <a:p>
            <a:pPr algn="l" rtl="0"/>
            <a:r>
              <a:rPr lang="en-US" sz="2200" b="1" dirty="0" smtClean="0">
                <a:solidFill>
                  <a:schemeClr val="tx1"/>
                </a:solidFill>
                <a:latin typeface="Century Gothic" panose="020B0502020202020204" pitchFamily="34" charset="0"/>
              </a:rPr>
              <a:t>The Charity Shops </a:t>
            </a:r>
            <a:r>
              <a:rPr lang="en-US" sz="2200" dirty="0" smtClean="0">
                <a:solidFill>
                  <a:schemeClr val="tx1"/>
                </a:solidFill>
                <a:latin typeface="Century Gothic" panose="020B0502020202020204" pitchFamily="34" charset="0"/>
              </a:rPr>
              <a:t>sell new and used things that people donate such as toys, clothes, books, furniture and many other </a:t>
            </a:r>
            <a:r>
              <a:rPr lang="en-US" sz="2200" u="sng" dirty="0" smtClean="0">
                <a:solidFill>
                  <a:schemeClr val="tx1"/>
                </a:solidFill>
                <a:latin typeface="Century Gothic" panose="020B0502020202020204" pitchFamily="34" charset="0"/>
              </a:rPr>
              <a:t>miscellaneous</a:t>
            </a:r>
            <a:r>
              <a:rPr lang="en-US" sz="2200" dirty="0" smtClean="0">
                <a:solidFill>
                  <a:schemeClr val="tx1"/>
                </a:solidFill>
                <a:latin typeface="Century Gothic" panose="020B0502020202020204" pitchFamily="34" charset="0"/>
              </a:rPr>
              <a:t> items at cheap prices. The collected money at the shops is used to help </a:t>
            </a:r>
            <a:r>
              <a:rPr lang="en-US" sz="2200" u="sng" dirty="0" smtClean="0">
                <a:solidFill>
                  <a:schemeClr val="tx1"/>
                </a:solidFill>
                <a:latin typeface="Century Gothic" panose="020B0502020202020204" pitchFamily="34" charset="0"/>
              </a:rPr>
              <a:t>homeless</a:t>
            </a:r>
            <a:r>
              <a:rPr lang="en-US" sz="2200" dirty="0" smtClean="0">
                <a:solidFill>
                  <a:schemeClr val="tx1"/>
                </a:solidFill>
                <a:latin typeface="Century Gothic" panose="020B0502020202020204" pitchFamily="34" charset="0"/>
              </a:rPr>
              <a:t> and hungry people or is sent to help the people in poor countries.  </a:t>
            </a:r>
            <a:endParaRPr lang="en-US" sz="2200" dirty="0">
              <a:solidFill>
                <a:schemeClr val="tx1"/>
              </a:solidFill>
              <a:latin typeface="Century Gothic" panose="020B0502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61" y="226625"/>
            <a:ext cx="1279061" cy="1454249"/>
          </a:xfrm>
          <a:prstGeom prst="rect">
            <a:avLst/>
          </a:prstGeom>
        </p:spPr>
      </p:pic>
      <p:sp>
        <p:nvSpPr>
          <p:cNvPr id="11" name="Rectangle 10"/>
          <p:cNvSpPr/>
          <p:nvPr/>
        </p:nvSpPr>
        <p:spPr>
          <a:xfrm>
            <a:off x="3654088" y="1054453"/>
            <a:ext cx="5009705" cy="461665"/>
          </a:xfrm>
          <a:prstGeom prst="rect">
            <a:avLst/>
          </a:prstGeom>
        </p:spPr>
        <p:txBody>
          <a:bodyPr wrap="none">
            <a:spAutoFit/>
          </a:bodyPr>
          <a:lstStyle/>
          <a:p>
            <a:r>
              <a:rPr lang="en-US" sz="2400" dirty="0" smtClean="0">
                <a:solidFill>
                  <a:srgbClr val="FF0000"/>
                </a:solidFill>
                <a:latin typeface="Century Gothic" panose="020B0502020202020204" pitchFamily="34" charset="0"/>
              </a:rPr>
              <a:t>The </a:t>
            </a:r>
            <a:r>
              <a:rPr lang="en-US" sz="2400" dirty="0">
                <a:solidFill>
                  <a:srgbClr val="FF0000"/>
                </a:solidFill>
                <a:latin typeface="Century Gothic" panose="020B0502020202020204" pitchFamily="34" charset="0"/>
              </a:rPr>
              <a:t>Second </a:t>
            </a:r>
            <a:r>
              <a:rPr lang="en-US" sz="2400" dirty="0" smtClean="0">
                <a:solidFill>
                  <a:srgbClr val="FF0000"/>
                </a:solidFill>
                <a:latin typeface="Century Gothic" panose="020B0502020202020204" pitchFamily="34" charset="0"/>
              </a:rPr>
              <a:t>Hand-Hunters</a:t>
            </a:r>
            <a:r>
              <a:rPr lang="en-US" sz="2400" dirty="0">
                <a:solidFill>
                  <a:srgbClr val="FF0000"/>
                </a:solidFill>
                <a:latin typeface="Century Gothic" panose="020B0502020202020204" pitchFamily="34" charset="0"/>
              </a:rPr>
              <a:t>’ Yard </a:t>
            </a:r>
            <a:endParaRPr lang="en-US" sz="2400" dirty="0"/>
          </a:p>
        </p:txBody>
      </p:sp>
      <p:sp>
        <p:nvSpPr>
          <p:cNvPr id="7" name="Footer Placeholder 2">
            <a:extLst/>
          </p:cNvPr>
          <p:cNvSpPr>
            <a:spLocks noGrp="1"/>
          </p:cNvSpPr>
          <p:nvPr>
            <p:ph type="ftr" sz="quarter" idx="11"/>
          </p:nvPr>
        </p:nvSpPr>
        <p:spPr bwMode="auto">
          <a:xfrm>
            <a:off x="425561" y="6328909"/>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18612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392B682-3DFA-4078-9568-F138775FA34C}"/>
              </a:ext>
            </a:extLst>
          </p:cNvPr>
          <p:cNvSpPr/>
          <p:nvPr/>
        </p:nvSpPr>
        <p:spPr>
          <a:xfrm>
            <a:off x="1324873" y="38640"/>
            <a:ext cx="10612600" cy="572977"/>
          </a:xfrm>
          <a:prstGeom prst="rect">
            <a:avLst/>
          </a:prstGeom>
        </p:spPr>
        <p:txBody>
          <a:bodyPr wrap="square">
            <a:spAutoFit/>
          </a:bodyPr>
          <a:lstStyle/>
          <a:p>
            <a:pPr>
              <a:lnSpc>
                <a:spcPts val="4320"/>
              </a:lnSpc>
            </a:pPr>
            <a:r>
              <a:rPr lang="en-US" sz="2400" b="1" dirty="0" smtClean="0">
                <a:ln w="0"/>
                <a:solidFill>
                  <a:srgbClr val="FF0000"/>
                </a:solidFill>
                <a:latin typeface="Century Gothic" panose="020B0502020202020204" pitchFamily="34" charset="0"/>
              </a:rPr>
              <a:t>Match  each word from the box with the correct meaning in the table </a:t>
            </a:r>
            <a:endParaRPr lang="en-US" sz="2400" b="1" dirty="0">
              <a:ln w="0"/>
              <a:solidFill>
                <a:srgbClr val="FF0000"/>
              </a:solidFill>
              <a:latin typeface="Century Gothic" panose="020B0502020202020204" pitchFamily="34" charset="0"/>
            </a:endParaRPr>
          </a:p>
        </p:txBody>
      </p:sp>
      <p:sp>
        <p:nvSpPr>
          <p:cNvPr id="9" name="Rectangle 8"/>
          <p:cNvSpPr/>
          <p:nvPr/>
        </p:nvSpPr>
        <p:spPr>
          <a:xfrm>
            <a:off x="139838" y="1288257"/>
            <a:ext cx="3374264" cy="459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latin typeface="Century Gothic" panose="020B0502020202090204" pitchFamily="34" charset="0"/>
              </a:rPr>
              <a:t>1. Rare</a:t>
            </a:r>
            <a:endParaRPr lang="en-US" sz="2000" b="1" dirty="0">
              <a:latin typeface="Century Gothic" panose="020B0502020202090204" pitchFamily="34" charset="0"/>
            </a:endParaRPr>
          </a:p>
          <a:p>
            <a:pPr algn="just"/>
            <a:r>
              <a:rPr lang="en-US" sz="2000" b="1" dirty="0">
                <a:latin typeface="Century Gothic" panose="020B0502020202090204" pitchFamily="34" charset="0"/>
              </a:rPr>
              <a:t>2</a:t>
            </a:r>
            <a:r>
              <a:rPr lang="en-US" sz="2000" b="1" dirty="0" smtClean="0">
                <a:latin typeface="Century Gothic" panose="020B0502020202090204" pitchFamily="34" charset="0"/>
              </a:rPr>
              <a:t>. Refund</a:t>
            </a:r>
          </a:p>
          <a:p>
            <a:pPr algn="just"/>
            <a:r>
              <a:rPr lang="en-US" sz="2000" b="1" dirty="0">
                <a:latin typeface="Century Gothic" panose="020B0502020202090204" pitchFamily="34" charset="0"/>
              </a:rPr>
              <a:t>3</a:t>
            </a:r>
            <a:r>
              <a:rPr lang="en-US" sz="2000" b="1" dirty="0" smtClean="0">
                <a:latin typeface="Century Gothic" panose="020B0502020202090204" pitchFamily="34" charset="0"/>
              </a:rPr>
              <a:t>. Pick up</a:t>
            </a:r>
          </a:p>
          <a:p>
            <a:pPr algn="just"/>
            <a:r>
              <a:rPr lang="en-US" sz="2000" b="1" dirty="0">
                <a:latin typeface="Century Gothic" panose="020B0502020202090204" pitchFamily="34" charset="0"/>
              </a:rPr>
              <a:t>4</a:t>
            </a:r>
            <a:r>
              <a:rPr lang="en-US" sz="2000" b="1" dirty="0" smtClean="0">
                <a:latin typeface="Century Gothic" panose="020B0502020202090204" pitchFamily="34" charset="0"/>
              </a:rPr>
              <a:t>. Alternatives</a:t>
            </a:r>
            <a:endParaRPr lang="en-US" sz="2000" b="1" dirty="0">
              <a:latin typeface="Century Gothic" panose="020B0502020202090204" pitchFamily="34" charset="0"/>
            </a:endParaRPr>
          </a:p>
          <a:p>
            <a:pPr algn="just"/>
            <a:r>
              <a:rPr lang="en-US" sz="2000" b="1" dirty="0">
                <a:latin typeface="Century Gothic" panose="020B0502020202090204" pitchFamily="34" charset="0"/>
              </a:rPr>
              <a:t>5</a:t>
            </a:r>
            <a:r>
              <a:rPr lang="en-US" sz="2000" b="1" dirty="0" smtClean="0">
                <a:latin typeface="Century Gothic" panose="020B0502020202090204" pitchFamily="34" charset="0"/>
              </a:rPr>
              <a:t>. Swap</a:t>
            </a:r>
          </a:p>
          <a:p>
            <a:pPr algn="just"/>
            <a:r>
              <a:rPr lang="en-US" sz="2000" b="1" dirty="0" smtClean="0">
                <a:latin typeface="Century Gothic" panose="020B0502020202090204" pitchFamily="34" charset="0"/>
              </a:rPr>
              <a:t>6. Homeless</a:t>
            </a:r>
          </a:p>
          <a:p>
            <a:pPr algn="just"/>
            <a:r>
              <a:rPr lang="en-US" sz="2000" b="1" dirty="0">
                <a:latin typeface="Century Gothic" panose="020B0502020202090204" pitchFamily="34" charset="0"/>
              </a:rPr>
              <a:t>7. </a:t>
            </a:r>
            <a:r>
              <a:rPr lang="en-US" sz="2000" b="1" dirty="0" smtClean="0">
                <a:latin typeface="Century Gothic" panose="020B0502020202090204" pitchFamily="34" charset="0"/>
              </a:rPr>
              <a:t>Miscellaneous </a:t>
            </a:r>
            <a:endParaRPr lang="en-US" sz="2000" b="1" dirty="0">
              <a:latin typeface="Century Gothic" panose="020B0502020202090204" pitchFamily="34" charset="0"/>
            </a:endParaRPr>
          </a:p>
          <a:p>
            <a:pPr algn="just"/>
            <a:r>
              <a:rPr lang="en-US" sz="2000" b="1" dirty="0">
                <a:latin typeface="Century Gothic" panose="020B0502020202090204" pitchFamily="34" charset="0"/>
              </a:rPr>
              <a:t>8</a:t>
            </a:r>
            <a:r>
              <a:rPr lang="en-US" sz="2000" b="1" dirty="0" smtClean="0">
                <a:latin typeface="Century Gothic" panose="020B0502020202090204" pitchFamily="34" charset="0"/>
              </a:rPr>
              <a:t>. Bargains</a:t>
            </a:r>
            <a:endParaRPr lang="en-US" sz="2000" b="1" dirty="0">
              <a:latin typeface="Century Gothic" panose="020B0502020202090204" pitchFamily="34" charset="0"/>
            </a:endParaRPr>
          </a:p>
          <a:p>
            <a:pPr algn="just"/>
            <a:r>
              <a:rPr lang="en-US" sz="2000" b="1" dirty="0">
                <a:latin typeface="Century Gothic" panose="020B0502020202090204" pitchFamily="34" charset="0"/>
              </a:rPr>
              <a:t>9</a:t>
            </a:r>
            <a:r>
              <a:rPr lang="en-US" sz="2000" b="1" dirty="0" smtClean="0">
                <a:latin typeface="Century Gothic" panose="020B0502020202090204" pitchFamily="34" charset="0"/>
              </a:rPr>
              <a:t>. Shopaholic</a:t>
            </a:r>
          </a:p>
          <a:p>
            <a:pPr algn="just"/>
            <a:r>
              <a:rPr lang="en-US" sz="2000" b="1" dirty="0" smtClean="0">
                <a:latin typeface="Century Gothic" panose="020B0502020202090204" pitchFamily="34" charset="0"/>
              </a:rPr>
              <a:t>10. Traders </a:t>
            </a:r>
          </a:p>
          <a:p>
            <a:pPr algn="just"/>
            <a:r>
              <a:rPr lang="en-US" sz="2000" b="1" dirty="0" smtClean="0">
                <a:latin typeface="Century Gothic" panose="020B0502020202090204" pitchFamily="34" charset="0"/>
              </a:rPr>
              <a:t>11. Shop till you drop</a:t>
            </a:r>
          </a:p>
          <a:p>
            <a:pPr algn="just"/>
            <a:r>
              <a:rPr lang="en-US" sz="2000" b="1" dirty="0" smtClean="0">
                <a:latin typeface="Century Gothic" panose="020B0502020202090204" pitchFamily="34" charset="0"/>
              </a:rPr>
              <a:t>12. Lighter on your pocket</a:t>
            </a:r>
          </a:p>
          <a:p>
            <a:pPr algn="just"/>
            <a:r>
              <a:rPr lang="en-US" sz="2000" b="1" dirty="0" smtClean="0">
                <a:latin typeface="Century Gothic" panose="020B0502020202090204" pitchFamily="34" charset="0"/>
              </a:rPr>
              <a:t>13. </a:t>
            </a:r>
            <a:r>
              <a:rPr lang="en-US" sz="2000" b="1" smtClean="0">
                <a:latin typeface="Century Gothic" panose="020B0502020202090204" pitchFamily="34" charset="0"/>
              </a:rPr>
              <a:t>Hard-earned </a:t>
            </a:r>
            <a:r>
              <a:rPr lang="en-US" sz="2000" b="1" dirty="0" smtClean="0">
                <a:latin typeface="Century Gothic" panose="020B0502020202090204" pitchFamily="34" charset="0"/>
              </a:rPr>
              <a:t>cash</a:t>
            </a:r>
            <a:endParaRPr lang="en-US" sz="2000" b="1" dirty="0">
              <a:latin typeface="Century Gothic" panose="020B050202020209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06548884"/>
              </p:ext>
            </p:extLst>
          </p:nvPr>
        </p:nvGraphicFramePr>
        <p:xfrm>
          <a:off x="3661320" y="601961"/>
          <a:ext cx="8276153" cy="5852160"/>
        </p:xfrm>
        <a:graphic>
          <a:graphicData uri="http://schemas.openxmlformats.org/drawingml/2006/table">
            <a:tbl>
              <a:tblPr firstRow="1" bandRow="1">
                <a:tableStyleId>{5C22544A-7EE6-4342-B048-85BDC9FD1C3A}</a:tableStyleId>
              </a:tblPr>
              <a:tblGrid>
                <a:gridCol w="536886">
                  <a:extLst>
                    <a:ext uri="{9D8B030D-6E8A-4147-A177-3AD203B41FA5}">
                      <a16:colId xmlns="" xmlns:a16="http://schemas.microsoft.com/office/drawing/2014/main" val="20000"/>
                    </a:ext>
                  </a:extLst>
                </a:gridCol>
                <a:gridCol w="6160819">
                  <a:extLst>
                    <a:ext uri="{9D8B030D-6E8A-4147-A177-3AD203B41FA5}">
                      <a16:colId xmlns="" xmlns:a16="http://schemas.microsoft.com/office/drawing/2014/main" val="20001"/>
                    </a:ext>
                  </a:extLst>
                </a:gridCol>
                <a:gridCol w="1578448">
                  <a:extLst>
                    <a:ext uri="{9D8B030D-6E8A-4147-A177-3AD203B41FA5}">
                      <a16:colId xmlns="" xmlns:a16="http://schemas.microsoft.com/office/drawing/2014/main" val="20002"/>
                    </a:ext>
                  </a:extLst>
                </a:gridCol>
              </a:tblGrid>
              <a:tr h="384132">
                <a:tc>
                  <a:txBody>
                    <a:bodyPr/>
                    <a:lstStyle/>
                    <a:p>
                      <a:pPr algn="ctr"/>
                      <a:endParaRPr lang="en-US" sz="2000" b="1" dirty="0"/>
                    </a:p>
                  </a:txBody>
                  <a:tcPr/>
                </a:tc>
                <a:tc>
                  <a:txBody>
                    <a:bodyPr/>
                    <a:lstStyle/>
                    <a:p>
                      <a:pPr algn="ctr"/>
                      <a:r>
                        <a:rPr lang="en-US" sz="2000" dirty="0" smtClean="0">
                          <a:solidFill>
                            <a:schemeClr val="tx1"/>
                          </a:solidFill>
                        </a:rPr>
                        <a:t>Meaning </a:t>
                      </a:r>
                      <a:endParaRPr lang="en-US" sz="2000" dirty="0">
                        <a:solidFill>
                          <a:schemeClr val="tx1"/>
                        </a:solidFill>
                      </a:endParaRPr>
                    </a:p>
                  </a:txBody>
                  <a:tcPr/>
                </a:tc>
                <a:tc>
                  <a:txBody>
                    <a:bodyPr/>
                    <a:lstStyle/>
                    <a:p>
                      <a:pPr algn="ctr"/>
                      <a:r>
                        <a:rPr lang="en-US" sz="2000" b="1" dirty="0" smtClean="0">
                          <a:solidFill>
                            <a:schemeClr val="tx1"/>
                          </a:solidFill>
                        </a:rPr>
                        <a:t>Answer</a:t>
                      </a:r>
                      <a:r>
                        <a:rPr lang="en-US" sz="2000" b="1" baseline="0" dirty="0" smtClean="0">
                          <a:solidFill>
                            <a:schemeClr val="tx1"/>
                          </a:solidFill>
                        </a:rPr>
                        <a:t> </a:t>
                      </a:r>
                      <a:endParaRPr lang="en-US" sz="2000" b="1" dirty="0">
                        <a:solidFill>
                          <a:schemeClr val="tx1"/>
                        </a:solidFill>
                      </a:endParaRPr>
                    </a:p>
                  </a:txBody>
                  <a:tcPr/>
                </a:tc>
                <a:extLst>
                  <a:ext uri="{0D108BD9-81ED-4DB2-BD59-A6C34878D82A}">
                    <a16:rowId xmlns="" xmlns:a16="http://schemas.microsoft.com/office/drawing/2014/main" val="10000"/>
                  </a:ext>
                </a:extLst>
              </a:tr>
              <a:tr h="384132">
                <a:tc>
                  <a:txBody>
                    <a:bodyPr/>
                    <a:lstStyle/>
                    <a:p>
                      <a:pPr algn="ctr"/>
                      <a:r>
                        <a:rPr lang="en-US" sz="2000" b="1" dirty="0" smtClean="0"/>
                        <a:t>A</a:t>
                      </a:r>
                      <a:endParaRPr lang="en-US" sz="2000" b="1" dirty="0"/>
                    </a:p>
                  </a:txBody>
                  <a:tcPr/>
                </a:tc>
                <a:tc>
                  <a:txBody>
                    <a:bodyPr/>
                    <a:lstStyle/>
                    <a:p>
                      <a:pPr algn="l" rtl="0"/>
                      <a:r>
                        <a:rPr lang="en-US" sz="2000" dirty="0" smtClean="0"/>
                        <a:t>Different non</a:t>
                      </a:r>
                      <a:r>
                        <a:rPr lang="en-US" sz="2000" baseline="0" dirty="0" smtClean="0"/>
                        <a:t> related things </a:t>
                      </a: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0001"/>
                  </a:ext>
                </a:extLst>
              </a:tr>
              <a:tr h="384132">
                <a:tc>
                  <a:txBody>
                    <a:bodyPr/>
                    <a:lstStyle/>
                    <a:p>
                      <a:pPr algn="ctr"/>
                      <a:r>
                        <a:rPr lang="en-US" sz="2000" b="1" dirty="0" smtClean="0"/>
                        <a:t>B</a:t>
                      </a:r>
                      <a:endParaRPr lang="en-US" sz="2000" b="1" dirty="0"/>
                    </a:p>
                  </a:txBody>
                  <a:tcPr/>
                </a:tc>
                <a:tc>
                  <a:txBody>
                    <a:bodyPr/>
                    <a:lstStyle/>
                    <a:p>
                      <a:pPr algn="l" rtl="0"/>
                      <a:r>
                        <a:rPr lang="en-US" sz="2000" dirty="0" smtClean="0"/>
                        <a:t>Exchange </a:t>
                      </a:r>
                      <a:endParaRPr lang="en-US" sz="2000" dirty="0"/>
                    </a:p>
                  </a:txBody>
                  <a:tcPr/>
                </a:tc>
                <a:tc>
                  <a:txBody>
                    <a:bodyPr/>
                    <a:lstStyle/>
                    <a:p>
                      <a:endParaRPr lang="en-US" sz="2000" dirty="0"/>
                    </a:p>
                  </a:txBody>
                  <a:tcPr/>
                </a:tc>
                <a:extLst>
                  <a:ext uri="{0D108BD9-81ED-4DB2-BD59-A6C34878D82A}">
                    <a16:rowId xmlns="" xmlns:a16="http://schemas.microsoft.com/office/drawing/2014/main" val="10002"/>
                  </a:ext>
                </a:extLst>
              </a:tr>
              <a:tr h="384132">
                <a:tc>
                  <a:txBody>
                    <a:bodyPr/>
                    <a:lstStyle/>
                    <a:p>
                      <a:pPr algn="ctr"/>
                      <a:r>
                        <a:rPr lang="en-US" sz="2000" b="1" dirty="0" smtClean="0"/>
                        <a:t>C</a:t>
                      </a:r>
                      <a:endParaRPr lang="en-US" sz="2000" b="1" dirty="0"/>
                    </a:p>
                  </a:txBody>
                  <a:tcPr/>
                </a:tc>
                <a:tc>
                  <a:txBody>
                    <a:bodyPr/>
                    <a:lstStyle/>
                    <a:p>
                      <a:pPr algn="l" rtl="0"/>
                      <a:r>
                        <a:rPr lang="en-US" sz="2000" baseline="0" dirty="0" smtClean="0"/>
                        <a:t>Money  you worked hard for  </a:t>
                      </a:r>
                      <a:endParaRPr lang="en-US" sz="2000" dirty="0"/>
                    </a:p>
                  </a:txBody>
                  <a:tcPr/>
                </a:tc>
                <a:tc>
                  <a:txBody>
                    <a:bodyPr/>
                    <a:lstStyle/>
                    <a:p>
                      <a:endParaRPr lang="en-US" sz="2000"/>
                    </a:p>
                  </a:txBody>
                  <a:tcPr/>
                </a:tc>
                <a:extLst>
                  <a:ext uri="{0D108BD9-81ED-4DB2-BD59-A6C34878D82A}">
                    <a16:rowId xmlns="" xmlns:a16="http://schemas.microsoft.com/office/drawing/2014/main" val="10003"/>
                  </a:ext>
                </a:extLst>
              </a:tr>
              <a:tr h="384132">
                <a:tc>
                  <a:txBody>
                    <a:bodyPr/>
                    <a:lstStyle/>
                    <a:p>
                      <a:pPr algn="ctr"/>
                      <a:r>
                        <a:rPr lang="en-US" sz="2000" b="1" dirty="0" smtClean="0"/>
                        <a:t>D</a:t>
                      </a:r>
                      <a:endParaRPr lang="en-US" sz="2000" b="1" dirty="0"/>
                    </a:p>
                  </a:txBody>
                  <a:tcPr/>
                </a:tc>
                <a:tc>
                  <a:txBody>
                    <a:bodyPr/>
                    <a:lstStyle/>
                    <a:p>
                      <a:pPr algn="l" rtl="0"/>
                      <a:r>
                        <a:rPr lang="en-US" sz="2000" dirty="0" smtClean="0"/>
                        <a:t>Shop a lot</a:t>
                      </a:r>
                      <a:r>
                        <a:rPr lang="en-US" sz="2000" baseline="0" dirty="0" smtClean="0"/>
                        <a:t> </a:t>
                      </a:r>
                      <a:endParaRPr lang="en-US" sz="2000" dirty="0"/>
                    </a:p>
                  </a:txBody>
                  <a:tcPr/>
                </a:tc>
                <a:tc>
                  <a:txBody>
                    <a:bodyPr/>
                    <a:lstStyle/>
                    <a:p>
                      <a:endParaRPr lang="en-US" sz="2000"/>
                    </a:p>
                  </a:txBody>
                  <a:tcPr/>
                </a:tc>
                <a:extLst>
                  <a:ext uri="{0D108BD9-81ED-4DB2-BD59-A6C34878D82A}">
                    <a16:rowId xmlns="" xmlns:a16="http://schemas.microsoft.com/office/drawing/2014/main" val="10004"/>
                  </a:ext>
                </a:extLst>
              </a:tr>
              <a:tr h="384132">
                <a:tc>
                  <a:txBody>
                    <a:bodyPr/>
                    <a:lstStyle/>
                    <a:p>
                      <a:pPr algn="ctr"/>
                      <a:r>
                        <a:rPr lang="en-US" sz="2000" b="1" dirty="0" smtClean="0"/>
                        <a:t>E</a:t>
                      </a:r>
                      <a:endParaRPr lang="en-US" sz="2000" b="1" dirty="0"/>
                    </a:p>
                  </a:txBody>
                  <a:tcPr/>
                </a:tc>
                <a:tc>
                  <a:txBody>
                    <a:bodyPr/>
                    <a:lstStyle/>
                    <a:p>
                      <a:pPr algn="l" rtl="0"/>
                      <a:r>
                        <a:rPr lang="en-US" sz="2000" dirty="0" smtClean="0"/>
                        <a:t>Choose</a:t>
                      </a:r>
                      <a:r>
                        <a:rPr lang="en-US" sz="2000" baseline="0" dirty="0" smtClean="0"/>
                        <a:t> and buy </a:t>
                      </a:r>
                      <a:endParaRPr lang="en-US" sz="2000" dirty="0"/>
                    </a:p>
                  </a:txBody>
                  <a:tcPr/>
                </a:tc>
                <a:tc>
                  <a:txBody>
                    <a:bodyPr/>
                    <a:lstStyle/>
                    <a:p>
                      <a:endParaRPr lang="en-US" sz="2000" dirty="0"/>
                    </a:p>
                  </a:txBody>
                  <a:tcPr/>
                </a:tc>
                <a:extLst>
                  <a:ext uri="{0D108BD9-81ED-4DB2-BD59-A6C34878D82A}">
                    <a16:rowId xmlns="" xmlns:a16="http://schemas.microsoft.com/office/drawing/2014/main" val="10005"/>
                  </a:ext>
                </a:extLst>
              </a:tr>
              <a:tr h="384132">
                <a:tc>
                  <a:txBody>
                    <a:bodyPr/>
                    <a:lstStyle/>
                    <a:p>
                      <a:pPr algn="ctr"/>
                      <a:r>
                        <a:rPr lang="en-US" sz="2000" b="1" dirty="0" smtClean="0"/>
                        <a:t>F</a:t>
                      </a:r>
                      <a:endParaRPr lang="en-US" sz="2000" b="1" dirty="0"/>
                    </a:p>
                  </a:txBody>
                  <a:tcPr/>
                </a:tc>
                <a:tc>
                  <a:txBody>
                    <a:bodyPr/>
                    <a:lstStyle/>
                    <a:p>
                      <a:pPr algn="l" rtl="0"/>
                      <a:r>
                        <a:rPr lang="en-US" sz="2000" dirty="0" smtClean="0"/>
                        <a:t>Not very common </a:t>
                      </a:r>
                      <a:endParaRPr lang="en-US" sz="2000" dirty="0"/>
                    </a:p>
                  </a:txBody>
                  <a:tcPr/>
                </a:tc>
                <a:tc>
                  <a:txBody>
                    <a:bodyPr/>
                    <a:lstStyle/>
                    <a:p>
                      <a:endParaRPr lang="en-US" sz="2000" dirty="0"/>
                    </a:p>
                  </a:txBody>
                  <a:tcPr/>
                </a:tc>
                <a:extLst>
                  <a:ext uri="{0D108BD9-81ED-4DB2-BD59-A6C34878D82A}">
                    <a16:rowId xmlns="" xmlns:a16="http://schemas.microsoft.com/office/drawing/2014/main" val="10006"/>
                  </a:ext>
                </a:extLst>
              </a:tr>
              <a:tr h="384132">
                <a:tc>
                  <a:txBody>
                    <a:bodyPr/>
                    <a:lstStyle/>
                    <a:p>
                      <a:pPr algn="ctr"/>
                      <a:r>
                        <a:rPr lang="en-US" sz="2000" b="1" dirty="0" smtClean="0"/>
                        <a:t>G</a:t>
                      </a:r>
                      <a:endParaRPr lang="en-US" sz="2000" b="1" dirty="0"/>
                    </a:p>
                  </a:txBody>
                  <a:tcPr/>
                </a:tc>
                <a:tc>
                  <a:txBody>
                    <a:bodyPr/>
                    <a:lstStyle/>
                    <a:p>
                      <a:pPr algn="l" rtl="0"/>
                      <a:r>
                        <a:rPr lang="en-US" sz="2000" dirty="0" smtClean="0"/>
                        <a:t>A person who enjoys shopping a lot </a:t>
                      </a:r>
                      <a:endParaRPr lang="en-US" sz="2000" dirty="0"/>
                    </a:p>
                  </a:txBody>
                  <a:tcPr/>
                </a:tc>
                <a:tc>
                  <a:txBody>
                    <a:bodyPr/>
                    <a:lstStyle/>
                    <a:p>
                      <a:endParaRPr lang="en-US" sz="2000"/>
                    </a:p>
                  </a:txBody>
                  <a:tcPr/>
                </a:tc>
                <a:extLst>
                  <a:ext uri="{0D108BD9-81ED-4DB2-BD59-A6C34878D82A}">
                    <a16:rowId xmlns="" xmlns:a16="http://schemas.microsoft.com/office/drawing/2014/main" val="10007"/>
                  </a:ext>
                </a:extLst>
              </a:tr>
              <a:tr h="384132">
                <a:tc>
                  <a:txBody>
                    <a:bodyPr/>
                    <a:lstStyle/>
                    <a:p>
                      <a:pPr algn="ctr"/>
                      <a:r>
                        <a:rPr lang="en-US" sz="2000" b="1" dirty="0" smtClean="0"/>
                        <a:t>H</a:t>
                      </a:r>
                      <a:endParaRPr lang="en-US" sz="2000" b="1" dirty="0"/>
                    </a:p>
                  </a:txBody>
                  <a:tcPr/>
                </a:tc>
                <a:tc>
                  <a:txBody>
                    <a:bodyPr/>
                    <a:lstStyle/>
                    <a:p>
                      <a:pPr algn="l" rtl="0"/>
                      <a:r>
                        <a:rPr lang="en-US" sz="2000" dirty="0" smtClean="0"/>
                        <a:t>People</a:t>
                      </a:r>
                      <a:r>
                        <a:rPr lang="en-US" sz="2000" baseline="0" dirty="0" smtClean="0"/>
                        <a:t> who sell and buy things </a:t>
                      </a:r>
                      <a:endParaRPr lang="en-US" sz="2000" dirty="0"/>
                    </a:p>
                  </a:txBody>
                  <a:tcPr/>
                </a:tc>
                <a:tc>
                  <a:txBody>
                    <a:bodyPr/>
                    <a:lstStyle/>
                    <a:p>
                      <a:endParaRPr lang="en-US" sz="2000"/>
                    </a:p>
                  </a:txBody>
                  <a:tcPr/>
                </a:tc>
                <a:extLst>
                  <a:ext uri="{0D108BD9-81ED-4DB2-BD59-A6C34878D82A}">
                    <a16:rowId xmlns="" xmlns:a16="http://schemas.microsoft.com/office/drawing/2014/main" val="10008"/>
                  </a:ext>
                </a:extLst>
              </a:tr>
              <a:tr h="384132">
                <a:tc>
                  <a:txBody>
                    <a:bodyPr/>
                    <a:lstStyle/>
                    <a:p>
                      <a:pPr algn="ctr"/>
                      <a:r>
                        <a:rPr lang="en-US" sz="2000" b="1" dirty="0" smtClean="0"/>
                        <a:t>I</a:t>
                      </a:r>
                      <a:endParaRPr lang="en-US" sz="2000" b="1" dirty="0"/>
                    </a:p>
                  </a:txBody>
                  <a:tcPr/>
                </a:tc>
                <a:tc>
                  <a:txBody>
                    <a:bodyPr/>
                    <a:lstStyle/>
                    <a:p>
                      <a:pPr algn="l" rtl="0"/>
                      <a:r>
                        <a:rPr lang="en-US" sz="2000" dirty="0" smtClean="0"/>
                        <a:t>Other options </a:t>
                      </a:r>
                      <a:endParaRPr lang="en-US" sz="2000" dirty="0"/>
                    </a:p>
                  </a:txBody>
                  <a:tcPr/>
                </a:tc>
                <a:tc>
                  <a:txBody>
                    <a:bodyPr/>
                    <a:lstStyle/>
                    <a:p>
                      <a:endParaRPr lang="en-US" sz="2000"/>
                    </a:p>
                  </a:txBody>
                  <a:tcPr/>
                </a:tc>
                <a:extLst>
                  <a:ext uri="{0D108BD9-81ED-4DB2-BD59-A6C34878D82A}">
                    <a16:rowId xmlns="" xmlns:a16="http://schemas.microsoft.com/office/drawing/2014/main" val="10009"/>
                  </a:ext>
                </a:extLst>
              </a:tr>
              <a:tr h="384132">
                <a:tc>
                  <a:txBody>
                    <a:bodyPr/>
                    <a:lstStyle/>
                    <a:p>
                      <a:pPr algn="ctr"/>
                      <a:r>
                        <a:rPr lang="en-US" sz="2000" b="1" dirty="0" smtClean="0"/>
                        <a:t>J</a:t>
                      </a:r>
                      <a:endParaRPr lang="en-US" sz="2000" b="1" dirty="0"/>
                    </a:p>
                  </a:txBody>
                  <a:tcPr/>
                </a:tc>
                <a:tc>
                  <a:txBody>
                    <a:bodyPr/>
                    <a:lstStyle/>
                    <a:p>
                      <a:pPr algn="l" rtl="0"/>
                      <a:r>
                        <a:rPr lang="en-US" sz="2000" dirty="0" smtClean="0"/>
                        <a:t>Things sell at</a:t>
                      </a:r>
                      <a:r>
                        <a:rPr lang="en-US" sz="2000" baseline="0" dirty="0" smtClean="0"/>
                        <a:t> low prices below their values</a:t>
                      </a:r>
                      <a:endParaRPr lang="en-US" sz="2000" dirty="0"/>
                    </a:p>
                  </a:txBody>
                  <a:tcPr/>
                </a:tc>
                <a:tc>
                  <a:txBody>
                    <a:bodyPr/>
                    <a:lstStyle/>
                    <a:p>
                      <a:endParaRPr lang="en-US" sz="2000"/>
                    </a:p>
                  </a:txBody>
                  <a:tcPr/>
                </a:tc>
                <a:extLst>
                  <a:ext uri="{0D108BD9-81ED-4DB2-BD59-A6C34878D82A}">
                    <a16:rowId xmlns="" xmlns:a16="http://schemas.microsoft.com/office/drawing/2014/main" val="10010"/>
                  </a:ext>
                </a:extLst>
              </a:tr>
              <a:tr h="384132">
                <a:tc>
                  <a:txBody>
                    <a:bodyPr/>
                    <a:lstStyle/>
                    <a:p>
                      <a:pPr algn="ctr"/>
                      <a:r>
                        <a:rPr lang="en-US" sz="2000" b="1" dirty="0" smtClean="0"/>
                        <a:t>K</a:t>
                      </a:r>
                      <a:endParaRPr lang="en-US" sz="2000" b="1" dirty="0"/>
                    </a:p>
                  </a:txBody>
                  <a:tcPr/>
                </a:tc>
                <a:tc>
                  <a:txBody>
                    <a:bodyPr/>
                    <a:lstStyle/>
                    <a:p>
                      <a:pPr algn="l" rtl="0"/>
                      <a:r>
                        <a:rPr lang="en-US" sz="2000" dirty="0" smtClean="0"/>
                        <a:t>People who don’t have place to live </a:t>
                      </a:r>
                      <a:endParaRPr lang="en-US" sz="2000" dirty="0"/>
                    </a:p>
                  </a:txBody>
                  <a:tcPr/>
                </a:tc>
                <a:tc>
                  <a:txBody>
                    <a:bodyPr/>
                    <a:lstStyle/>
                    <a:p>
                      <a:endParaRPr lang="en-US" sz="2000"/>
                    </a:p>
                  </a:txBody>
                  <a:tcPr/>
                </a:tc>
                <a:extLst>
                  <a:ext uri="{0D108BD9-81ED-4DB2-BD59-A6C34878D82A}">
                    <a16:rowId xmlns="" xmlns:a16="http://schemas.microsoft.com/office/drawing/2014/main" val="10011"/>
                  </a:ext>
                </a:extLst>
              </a:tr>
              <a:tr h="384132">
                <a:tc>
                  <a:txBody>
                    <a:bodyPr/>
                    <a:lstStyle/>
                    <a:p>
                      <a:pPr algn="ctr"/>
                      <a:r>
                        <a:rPr lang="en-US" sz="2000" b="1" dirty="0" smtClean="0"/>
                        <a:t>L</a:t>
                      </a:r>
                      <a:endParaRPr lang="en-US" sz="2000" b="1" dirty="0"/>
                    </a:p>
                  </a:txBody>
                  <a:tcPr/>
                </a:tc>
                <a:tc>
                  <a:txBody>
                    <a:bodyPr/>
                    <a:lstStyle/>
                    <a:p>
                      <a:pPr algn="l" rtl="0"/>
                      <a:r>
                        <a:rPr lang="en-US" sz="2000" dirty="0" smtClean="0"/>
                        <a:t>Cheaper </a:t>
                      </a:r>
                      <a:endParaRPr lang="en-US" sz="2000" dirty="0"/>
                    </a:p>
                  </a:txBody>
                  <a:tcPr/>
                </a:tc>
                <a:tc>
                  <a:txBody>
                    <a:bodyPr/>
                    <a:lstStyle/>
                    <a:p>
                      <a:endParaRPr lang="en-US" sz="2000" dirty="0"/>
                    </a:p>
                  </a:txBody>
                  <a:tcPr/>
                </a:tc>
                <a:extLst>
                  <a:ext uri="{0D108BD9-81ED-4DB2-BD59-A6C34878D82A}">
                    <a16:rowId xmlns="" xmlns:a16="http://schemas.microsoft.com/office/drawing/2014/main" val="10012"/>
                  </a:ext>
                </a:extLst>
              </a:tr>
              <a:tr h="384132">
                <a:tc>
                  <a:txBody>
                    <a:bodyPr/>
                    <a:lstStyle/>
                    <a:p>
                      <a:pPr algn="ctr"/>
                      <a:r>
                        <a:rPr lang="en-US" sz="2000" b="1" dirty="0" smtClean="0"/>
                        <a:t>M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Money returned for</a:t>
                      </a:r>
                      <a:r>
                        <a:rPr lang="en-US" sz="2000" baseline="0" dirty="0" smtClean="0"/>
                        <a:t> you from the shop when you return something</a:t>
                      </a:r>
                      <a:endParaRPr lang="en-US" sz="2000" dirty="0" smtClean="0"/>
                    </a:p>
                  </a:txBody>
                  <a:tcPr/>
                </a:tc>
                <a:tc>
                  <a:txBody>
                    <a:bodyPr/>
                    <a:lstStyle/>
                    <a:p>
                      <a:endParaRPr lang="en-US" sz="2000" dirty="0"/>
                    </a:p>
                  </a:txBody>
                  <a:tcPr/>
                </a:tc>
                <a:extLst>
                  <a:ext uri="{0D108BD9-81ED-4DB2-BD59-A6C34878D82A}">
                    <a16:rowId xmlns="" xmlns:a16="http://schemas.microsoft.com/office/drawing/2014/main" val="10013"/>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883" y="923133"/>
            <a:ext cx="1525437" cy="1734370"/>
          </a:xfrm>
          <a:prstGeom prst="rect">
            <a:avLst/>
          </a:prstGeom>
        </p:spPr>
      </p:pic>
      <p:sp>
        <p:nvSpPr>
          <p:cNvPr id="11" name="Footer Placeholder 2">
            <a:extLst/>
          </p:cNvPr>
          <p:cNvSpPr>
            <a:spLocks noGrp="1"/>
          </p:cNvSpPr>
          <p:nvPr>
            <p:ph type="ftr" sz="quarter" idx="11"/>
          </p:nvPr>
        </p:nvSpPr>
        <p:spPr bwMode="auto">
          <a:xfrm>
            <a:off x="464626" y="6392062"/>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573975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8260560"/>
              </p:ext>
            </p:extLst>
          </p:nvPr>
        </p:nvGraphicFramePr>
        <p:xfrm>
          <a:off x="940159" y="622114"/>
          <a:ext cx="10238703" cy="5633796"/>
        </p:xfrm>
        <a:graphic>
          <a:graphicData uri="http://schemas.openxmlformats.org/drawingml/2006/table">
            <a:tbl>
              <a:tblPr firstRow="1" bandRow="1">
                <a:tableStyleId>{5C22544A-7EE6-4342-B048-85BDC9FD1C3A}</a:tableStyleId>
              </a:tblPr>
              <a:tblGrid>
                <a:gridCol w="488015">
                  <a:extLst>
                    <a:ext uri="{9D8B030D-6E8A-4147-A177-3AD203B41FA5}">
                      <a16:colId xmlns="" xmlns:a16="http://schemas.microsoft.com/office/drawing/2014/main" val="20000"/>
                    </a:ext>
                  </a:extLst>
                </a:gridCol>
                <a:gridCol w="6981731">
                  <a:extLst>
                    <a:ext uri="{9D8B030D-6E8A-4147-A177-3AD203B41FA5}">
                      <a16:colId xmlns="" xmlns:a16="http://schemas.microsoft.com/office/drawing/2014/main" val="20001"/>
                    </a:ext>
                  </a:extLst>
                </a:gridCol>
                <a:gridCol w="2768957">
                  <a:extLst>
                    <a:ext uri="{9D8B030D-6E8A-4147-A177-3AD203B41FA5}">
                      <a16:colId xmlns="" xmlns:a16="http://schemas.microsoft.com/office/drawing/2014/main" val="20002"/>
                    </a:ext>
                  </a:extLst>
                </a:gridCol>
              </a:tblGrid>
              <a:tr h="384132">
                <a:tc>
                  <a:txBody>
                    <a:bodyPr/>
                    <a:lstStyle/>
                    <a:p>
                      <a:pPr algn="ctr"/>
                      <a:endParaRPr lang="en-US" b="1" dirty="0"/>
                    </a:p>
                  </a:txBody>
                  <a:tcPr/>
                </a:tc>
                <a:tc>
                  <a:txBody>
                    <a:bodyPr/>
                    <a:lstStyle/>
                    <a:p>
                      <a:endParaRPr lang="en-US" dirty="0"/>
                    </a:p>
                  </a:txBody>
                  <a:tcPr/>
                </a:tc>
                <a:tc>
                  <a:txBody>
                    <a:bodyPr/>
                    <a:lstStyle/>
                    <a:p>
                      <a:pPr algn="ctr"/>
                      <a:r>
                        <a:rPr lang="en-US" b="1" dirty="0" smtClean="0">
                          <a:solidFill>
                            <a:schemeClr val="tx1"/>
                          </a:solidFill>
                        </a:rPr>
                        <a:t>Answer</a:t>
                      </a:r>
                      <a:r>
                        <a:rPr lang="en-US" b="1" baseline="0" dirty="0" smtClean="0">
                          <a:solidFill>
                            <a:schemeClr val="tx1"/>
                          </a:solidFill>
                        </a:rPr>
                        <a:t> </a:t>
                      </a:r>
                      <a:endParaRPr lang="en-US" b="1" dirty="0">
                        <a:solidFill>
                          <a:schemeClr val="tx1"/>
                        </a:solidFill>
                      </a:endParaRPr>
                    </a:p>
                  </a:txBody>
                  <a:tcPr/>
                </a:tc>
                <a:extLst>
                  <a:ext uri="{0D108BD9-81ED-4DB2-BD59-A6C34878D82A}">
                    <a16:rowId xmlns="" xmlns:a16="http://schemas.microsoft.com/office/drawing/2014/main" val="10000"/>
                  </a:ext>
                </a:extLst>
              </a:tr>
              <a:tr h="384132">
                <a:tc>
                  <a:txBody>
                    <a:bodyPr/>
                    <a:lstStyle/>
                    <a:p>
                      <a:pPr algn="ctr"/>
                      <a:r>
                        <a:rPr lang="en-US" b="1" dirty="0" smtClean="0"/>
                        <a:t>A</a:t>
                      </a:r>
                      <a:endParaRPr lang="en-US" b="1" dirty="0"/>
                    </a:p>
                  </a:txBody>
                  <a:tcPr/>
                </a:tc>
                <a:tc>
                  <a:txBody>
                    <a:bodyPr/>
                    <a:lstStyle/>
                    <a:p>
                      <a:pPr algn="l" rtl="0"/>
                      <a:r>
                        <a:rPr lang="en-US" dirty="0" smtClean="0"/>
                        <a:t>Different non</a:t>
                      </a:r>
                      <a:r>
                        <a:rPr lang="en-US" baseline="0" dirty="0" smtClean="0"/>
                        <a:t> related things </a:t>
                      </a:r>
                      <a:endParaRPr lang="en-US"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7. Miscellaneous </a:t>
                      </a:r>
                    </a:p>
                  </a:txBody>
                  <a:tcPr/>
                </a:tc>
                <a:extLst>
                  <a:ext uri="{0D108BD9-81ED-4DB2-BD59-A6C34878D82A}">
                    <a16:rowId xmlns="" xmlns:a16="http://schemas.microsoft.com/office/drawing/2014/main" val="10001"/>
                  </a:ext>
                </a:extLst>
              </a:tr>
              <a:tr h="384132">
                <a:tc>
                  <a:txBody>
                    <a:bodyPr/>
                    <a:lstStyle/>
                    <a:p>
                      <a:pPr algn="ctr"/>
                      <a:r>
                        <a:rPr lang="en-US" b="1" dirty="0" smtClean="0"/>
                        <a:t>B</a:t>
                      </a:r>
                      <a:endParaRPr lang="en-US" b="1" dirty="0"/>
                    </a:p>
                  </a:txBody>
                  <a:tcPr/>
                </a:tc>
                <a:tc>
                  <a:txBody>
                    <a:bodyPr/>
                    <a:lstStyle/>
                    <a:p>
                      <a:pPr algn="l" rtl="0"/>
                      <a:r>
                        <a:rPr lang="en-US" dirty="0" smtClean="0"/>
                        <a:t>Exchange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5.Swap</a:t>
                      </a:r>
                    </a:p>
                  </a:txBody>
                  <a:tcPr/>
                </a:tc>
                <a:extLst>
                  <a:ext uri="{0D108BD9-81ED-4DB2-BD59-A6C34878D82A}">
                    <a16:rowId xmlns="" xmlns:a16="http://schemas.microsoft.com/office/drawing/2014/main" val="10002"/>
                  </a:ext>
                </a:extLst>
              </a:tr>
              <a:tr h="384132">
                <a:tc>
                  <a:txBody>
                    <a:bodyPr/>
                    <a:lstStyle/>
                    <a:p>
                      <a:pPr algn="ctr"/>
                      <a:r>
                        <a:rPr lang="en-US" b="1" dirty="0" smtClean="0"/>
                        <a:t>C</a:t>
                      </a:r>
                      <a:endParaRPr lang="en-US" b="1" dirty="0"/>
                    </a:p>
                  </a:txBody>
                  <a:tcPr/>
                </a:tc>
                <a:tc>
                  <a:txBody>
                    <a:bodyPr/>
                    <a:lstStyle/>
                    <a:p>
                      <a:pPr algn="l" rtl="0"/>
                      <a:r>
                        <a:rPr lang="en-US" baseline="0" dirty="0" smtClean="0"/>
                        <a:t>Money  you worked hard for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13.Hard-earned cash</a:t>
                      </a:r>
                    </a:p>
                  </a:txBody>
                  <a:tcPr/>
                </a:tc>
                <a:extLst>
                  <a:ext uri="{0D108BD9-81ED-4DB2-BD59-A6C34878D82A}">
                    <a16:rowId xmlns="" xmlns:a16="http://schemas.microsoft.com/office/drawing/2014/main" val="10003"/>
                  </a:ext>
                </a:extLst>
              </a:tr>
              <a:tr h="384132">
                <a:tc>
                  <a:txBody>
                    <a:bodyPr/>
                    <a:lstStyle/>
                    <a:p>
                      <a:pPr algn="ctr"/>
                      <a:r>
                        <a:rPr lang="en-US" b="1" dirty="0" smtClean="0"/>
                        <a:t>D</a:t>
                      </a:r>
                      <a:endParaRPr lang="en-US" b="1" dirty="0"/>
                    </a:p>
                  </a:txBody>
                  <a:tcPr/>
                </a:tc>
                <a:tc>
                  <a:txBody>
                    <a:bodyPr/>
                    <a:lstStyle/>
                    <a:p>
                      <a:pPr algn="l" rtl="0"/>
                      <a:r>
                        <a:rPr lang="en-US" dirty="0" smtClean="0"/>
                        <a:t>Shop a lot</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11.Shop till you drop</a:t>
                      </a:r>
                    </a:p>
                  </a:txBody>
                  <a:tcPr/>
                </a:tc>
                <a:extLst>
                  <a:ext uri="{0D108BD9-81ED-4DB2-BD59-A6C34878D82A}">
                    <a16:rowId xmlns="" xmlns:a16="http://schemas.microsoft.com/office/drawing/2014/main" val="10004"/>
                  </a:ext>
                </a:extLst>
              </a:tr>
              <a:tr h="384132">
                <a:tc>
                  <a:txBody>
                    <a:bodyPr/>
                    <a:lstStyle/>
                    <a:p>
                      <a:pPr algn="ctr"/>
                      <a:r>
                        <a:rPr lang="en-US" b="1" dirty="0" smtClean="0"/>
                        <a:t>E</a:t>
                      </a:r>
                      <a:endParaRPr lang="en-US" b="1" dirty="0"/>
                    </a:p>
                  </a:txBody>
                  <a:tcPr/>
                </a:tc>
                <a:tc>
                  <a:txBody>
                    <a:bodyPr/>
                    <a:lstStyle/>
                    <a:p>
                      <a:pPr algn="l" rtl="0"/>
                      <a:r>
                        <a:rPr lang="en-US" baseline="0" dirty="0" smtClean="0"/>
                        <a:t>Buy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3.Pick up</a:t>
                      </a:r>
                    </a:p>
                  </a:txBody>
                  <a:tcPr/>
                </a:tc>
                <a:extLst>
                  <a:ext uri="{0D108BD9-81ED-4DB2-BD59-A6C34878D82A}">
                    <a16:rowId xmlns="" xmlns:a16="http://schemas.microsoft.com/office/drawing/2014/main" val="10005"/>
                  </a:ext>
                </a:extLst>
              </a:tr>
              <a:tr h="384132">
                <a:tc>
                  <a:txBody>
                    <a:bodyPr/>
                    <a:lstStyle/>
                    <a:p>
                      <a:pPr algn="ctr"/>
                      <a:r>
                        <a:rPr lang="en-US" b="1" dirty="0" smtClean="0"/>
                        <a:t>F</a:t>
                      </a:r>
                      <a:endParaRPr lang="en-US" b="1" dirty="0"/>
                    </a:p>
                  </a:txBody>
                  <a:tcPr/>
                </a:tc>
                <a:tc>
                  <a:txBody>
                    <a:bodyPr/>
                    <a:lstStyle/>
                    <a:p>
                      <a:pPr algn="l" rtl="0"/>
                      <a:r>
                        <a:rPr lang="en-US" dirty="0" smtClean="0"/>
                        <a:t>Not very common </a:t>
                      </a:r>
                      <a:endParaRPr lang="en-US" dirty="0"/>
                    </a:p>
                  </a:txBody>
                  <a:tcPr/>
                </a:tc>
                <a:tc>
                  <a:txBody>
                    <a:bodyPr/>
                    <a:lstStyle/>
                    <a:p>
                      <a:pPr algn="l" rtl="0"/>
                      <a:r>
                        <a:rPr lang="en-US" b="1" dirty="0" smtClean="0"/>
                        <a:t>1.Rare</a:t>
                      </a:r>
                    </a:p>
                  </a:txBody>
                  <a:tcPr/>
                </a:tc>
                <a:extLst>
                  <a:ext uri="{0D108BD9-81ED-4DB2-BD59-A6C34878D82A}">
                    <a16:rowId xmlns="" xmlns:a16="http://schemas.microsoft.com/office/drawing/2014/main" val="10006"/>
                  </a:ext>
                </a:extLst>
              </a:tr>
              <a:tr h="384132">
                <a:tc>
                  <a:txBody>
                    <a:bodyPr/>
                    <a:lstStyle/>
                    <a:p>
                      <a:pPr algn="ctr"/>
                      <a:r>
                        <a:rPr lang="en-US" b="1" dirty="0" smtClean="0"/>
                        <a:t>G</a:t>
                      </a:r>
                      <a:endParaRPr lang="en-US" b="1" dirty="0"/>
                    </a:p>
                  </a:txBody>
                  <a:tcPr/>
                </a:tc>
                <a:tc>
                  <a:txBody>
                    <a:bodyPr/>
                    <a:lstStyle/>
                    <a:p>
                      <a:pPr algn="l" rtl="0"/>
                      <a:r>
                        <a:rPr lang="en-US" dirty="0" smtClean="0"/>
                        <a:t>A person who enjoys shopping a lot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9.Shopaholic</a:t>
                      </a:r>
                    </a:p>
                  </a:txBody>
                  <a:tcPr/>
                </a:tc>
                <a:extLst>
                  <a:ext uri="{0D108BD9-81ED-4DB2-BD59-A6C34878D82A}">
                    <a16:rowId xmlns="" xmlns:a16="http://schemas.microsoft.com/office/drawing/2014/main" val="10007"/>
                  </a:ext>
                </a:extLst>
              </a:tr>
              <a:tr h="384132">
                <a:tc>
                  <a:txBody>
                    <a:bodyPr/>
                    <a:lstStyle/>
                    <a:p>
                      <a:pPr algn="ctr"/>
                      <a:r>
                        <a:rPr lang="en-US" b="1" dirty="0" smtClean="0"/>
                        <a:t>H</a:t>
                      </a:r>
                      <a:endParaRPr lang="en-US" b="1" dirty="0"/>
                    </a:p>
                  </a:txBody>
                  <a:tcPr/>
                </a:tc>
                <a:tc>
                  <a:txBody>
                    <a:bodyPr/>
                    <a:lstStyle/>
                    <a:p>
                      <a:pPr algn="l" rtl="0"/>
                      <a:r>
                        <a:rPr lang="en-US" dirty="0" smtClean="0"/>
                        <a:t>People</a:t>
                      </a:r>
                      <a:r>
                        <a:rPr lang="en-US" baseline="0" dirty="0" smtClean="0"/>
                        <a:t> who sell and buy things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10.Traders </a:t>
                      </a:r>
                    </a:p>
                  </a:txBody>
                  <a:tcPr/>
                </a:tc>
                <a:extLst>
                  <a:ext uri="{0D108BD9-81ED-4DB2-BD59-A6C34878D82A}">
                    <a16:rowId xmlns="" xmlns:a16="http://schemas.microsoft.com/office/drawing/2014/main" val="10008"/>
                  </a:ext>
                </a:extLst>
              </a:tr>
              <a:tr h="384132">
                <a:tc>
                  <a:txBody>
                    <a:bodyPr/>
                    <a:lstStyle/>
                    <a:p>
                      <a:pPr algn="ctr"/>
                      <a:r>
                        <a:rPr lang="en-US" b="1" dirty="0" smtClean="0"/>
                        <a:t>I</a:t>
                      </a:r>
                      <a:endParaRPr lang="en-US" b="1" dirty="0"/>
                    </a:p>
                  </a:txBody>
                  <a:tcPr/>
                </a:tc>
                <a:tc>
                  <a:txBody>
                    <a:bodyPr/>
                    <a:lstStyle/>
                    <a:p>
                      <a:pPr algn="l" rtl="0"/>
                      <a:r>
                        <a:rPr lang="en-US" dirty="0" smtClean="0"/>
                        <a:t>Other options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4.Alternatives</a:t>
                      </a:r>
                    </a:p>
                  </a:txBody>
                  <a:tcPr/>
                </a:tc>
                <a:extLst>
                  <a:ext uri="{0D108BD9-81ED-4DB2-BD59-A6C34878D82A}">
                    <a16:rowId xmlns="" xmlns:a16="http://schemas.microsoft.com/office/drawing/2014/main" val="10009"/>
                  </a:ext>
                </a:extLst>
              </a:tr>
              <a:tr h="384132">
                <a:tc>
                  <a:txBody>
                    <a:bodyPr/>
                    <a:lstStyle/>
                    <a:p>
                      <a:pPr algn="ctr"/>
                      <a:r>
                        <a:rPr lang="en-US" b="1" dirty="0" smtClean="0"/>
                        <a:t>J</a:t>
                      </a:r>
                      <a:endParaRPr lang="en-US" b="1" dirty="0"/>
                    </a:p>
                  </a:txBody>
                  <a:tcPr/>
                </a:tc>
                <a:tc>
                  <a:txBody>
                    <a:bodyPr/>
                    <a:lstStyle/>
                    <a:p>
                      <a:pPr algn="l" rtl="0"/>
                      <a:r>
                        <a:rPr lang="en-US" dirty="0" smtClean="0"/>
                        <a:t>Things sell at</a:t>
                      </a:r>
                      <a:r>
                        <a:rPr lang="en-US" baseline="0" dirty="0" smtClean="0"/>
                        <a:t> low prices below their values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8.Bargains</a:t>
                      </a:r>
                    </a:p>
                  </a:txBody>
                  <a:tcPr/>
                </a:tc>
                <a:extLst>
                  <a:ext uri="{0D108BD9-81ED-4DB2-BD59-A6C34878D82A}">
                    <a16:rowId xmlns="" xmlns:a16="http://schemas.microsoft.com/office/drawing/2014/main" val="10010"/>
                  </a:ext>
                </a:extLst>
              </a:tr>
              <a:tr h="384132">
                <a:tc>
                  <a:txBody>
                    <a:bodyPr/>
                    <a:lstStyle/>
                    <a:p>
                      <a:pPr algn="ctr"/>
                      <a:r>
                        <a:rPr lang="en-US" b="1" dirty="0" smtClean="0"/>
                        <a:t>K</a:t>
                      </a:r>
                      <a:endParaRPr lang="en-US" b="1" dirty="0"/>
                    </a:p>
                  </a:txBody>
                  <a:tcPr/>
                </a:tc>
                <a:tc>
                  <a:txBody>
                    <a:bodyPr/>
                    <a:lstStyle/>
                    <a:p>
                      <a:pPr algn="l" rtl="0"/>
                      <a:r>
                        <a:rPr lang="en-US" dirty="0" smtClean="0"/>
                        <a:t>People who don’t have place to live </a:t>
                      </a:r>
                      <a:endParaRPr lang="en-US"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6.Homeless</a:t>
                      </a:r>
                    </a:p>
                  </a:txBody>
                  <a:tcPr/>
                </a:tc>
                <a:extLst>
                  <a:ext uri="{0D108BD9-81ED-4DB2-BD59-A6C34878D82A}">
                    <a16:rowId xmlns="" xmlns:a16="http://schemas.microsoft.com/office/drawing/2014/main" val="10011"/>
                  </a:ext>
                </a:extLst>
              </a:tr>
              <a:tr h="384132">
                <a:tc>
                  <a:txBody>
                    <a:bodyPr/>
                    <a:lstStyle/>
                    <a:p>
                      <a:pPr algn="ctr"/>
                      <a:r>
                        <a:rPr lang="en-US" b="1" dirty="0" smtClean="0"/>
                        <a:t>L</a:t>
                      </a:r>
                      <a:endParaRPr lang="en-US" b="1" dirty="0"/>
                    </a:p>
                  </a:txBody>
                  <a:tcPr/>
                </a:tc>
                <a:tc>
                  <a:txBody>
                    <a:bodyPr/>
                    <a:lstStyle/>
                    <a:p>
                      <a:pPr algn="l" rtl="0"/>
                      <a:r>
                        <a:rPr lang="en-US" dirty="0" smtClean="0"/>
                        <a:t>Cheaper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12.Lighter on your pocket</a:t>
                      </a:r>
                    </a:p>
                  </a:txBody>
                  <a:tcPr/>
                </a:tc>
                <a:extLst>
                  <a:ext uri="{0D108BD9-81ED-4DB2-BD59-A6C34878D82A}">
                    <a16:rowId xmlns="" xmlns:a16="http://schemas.microsoft.com/office/drawing/2014/main" val="10012"/>
                  </a:ext>
                </a:extLst>
              </a:tr>
              <a:tr h="384132">
                <a:tc>
                  <a:txBody>
                    <a:bodyPr/>
                    <a:lstStyle/>
                    <a:p>
                      <a:pPr algn="ctr"/>
                      <a:r>
                        <a:rPr lang="en-US" b="1" dirty="0" smtClean="0"/>
                        <a:t>M</a:t>
                      </a:r>
                      <a:endParaRPr lang="en-US" b="1" dirty="0"/>
                    </a:p>
                  </a:txBody>
                  <a:tcPr/>
                </a:tc>
                <a:tc>
                  <a:txBody>
                    <a:bodyPr/>
                    <a:lstStyle/>
                    <a:p>
                      <a:pPr algn="l" rtl="0"/>
                      <a:r>
                        <a:rPr lang="en-US" dirty="0" smtClean="0"/>
                        <a:t>Money returned for</a:t>
                      </a:r>
                      <a:r>
                        <a:rPr lang="en-US" baseline="0" dirty="0" smtClean="0"/>
                        <a:t> you from the shop when you return something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90204" pitchFamily="34" charset="0"/>
                        </a:rPr>
                        <a:t>2.Refund</a:t>
                      </a:r>
                    </a:p>
                  </a:txBody>
                  <a:tcPr/>
                </a:tc>
                <a:extLst>
                  <a:ext uri="{0D108BD9-81ED-4DB2-BD59-A6C34878D82A}">
                    <a16:rowId xmlns="" xmlns:a16="http://schemas.microsoft.com/office/drawing/2014/main" val="10013"/>
                  </a:ext>
                </a:extLst>
              </a:tr>
            </a:tbl>
          </a:graphicData>
        </a:graphic>
      </p:graphicFrame>
      <p:sp>
        <p:nvSpPr>
          <p:cNvPr id="11" name="Rectangle 10"/>
          <p:cNvSpPr/>
          <p:nvPr/>
        </p:nvSpPr>
        <p:spPr>
          <a:xfrm>
            <a:off x="4344112" y="197817"/>
            <a:ext cx="3648995"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Answer Key </a:t>
            </a:r>
          </a:p>
        </p:txBody>
      </p:sp>
      <p:sp>
        <p:nvSpPr>
          <p:cNvPr id="7" name="Footer Placeholder 2">
            <a:extLst/>
          </p:cNvPr>
          <p:cNvSpPr>
            <a:spLocks noGrp="1"/>
          </p:cNvSpPr>
          <p:nvPr>
            <p:ph type="ftr" sz="quarter" idx="11"/>
          </p:nvPr>
        </p:nvSpPr>
        <p:spPr bwMode="auto">
          <a:xfrm>
            <a:off x="514729" y="6320511"/>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1756478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3</a:t>
            </a:r>
          </a:p>
        </p:txBody>
      </p:sp>
      <p:sp>
        <p:nvSpPr>
          <p:cNvPr id="5"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1278813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649" y="800455"/>
            <a:ext cx="11300291" cy="1195199"/>
          </a:xfrm>
          <a:prstGeom prst="rect">
            <a:avLst/>
          </a:prstGeom>
        </p:spPr>
        <p:txBody>
          <a:bodyPr wrap="square">
            <a:spAutoFit/>
          </a:bodyPr>
          <a:lstStyle/>
          <a:p>
            <a:pPr algn="ctr">
              <a:lnSpc>
                <a:spcPts val="4320"/>
              </a:lnSpc>
            </a:pPr>
            <a:r>
              <a:rPr lang="en-US" sz="3200" b="1" dirty="0" smtClean="0">
                <a:ln w="0"/>
                <a:solidFill>
                  <a:srgbClr val="FF0000"/>
                </a:solidFill>
                <a:latin typeface="Century Gothic" panose="020B0502020202020204" pitchFamily="34" charset="0"/>
              </a:rPr>
              <a:t>Read the text again and for each question (1-5),</a:t>
            </a:r>
          </a:p>
          <a:p>
            <a:pPr algn="ctr">
              <a:lnSpc>
                <a:spcPts val="4320"/>
              </a:lnSpc>
            </a:pPr>
            <a:r>
              <a:rPr lang="en-US" sz="3200" b="1" dirty="0" smtClean="0">
                <a:ln w="0"/>
                <a:solidFill>
                  <a:srgbClr val="FF0000"/>
                </a:solidFill>
                <a:latin typeface="Century Gothic" panose="020B0502020202020204" pitchFamily="34" charset="0"/>
              </a:rPr>
              <a:t>choose the best answer( A,B,C or D) </a:t>
            </a:r>
            <a:endParaRPr lang="en-US" sz="3200" b="1" dirty="0">
              <a:ln w="0"/>
              <a:solidFill>
                <a:srgbClr val="FF0000"/>
              </a:solidFill>
              <a:latin typeface="Century Gothic" panose="020B0502020202020204" pitchFamily="34" charset="0"/>
            </a:endParaRPr>
          </a:p>
        </p:txBody>
      </p:sp>
      <p:sp>
        <p:nvSpPr>
          <p:cNvPr id="8" name="Rectangle 7"/>
          <p:cNvSpPr/>
          <p:nvPr/>
        </p:nvSpPr>
        <p:spPr>
          <a:xfrm>
            <a:off x="1079677" y="2383990"/>
            <a:ext cx="9624233" cy="1508105"/>
          </a:xfrm>
          <a:prstGeom prst="rect">
            <a:avLst/>
          </a:prstGeom>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latin typeface="Century Gothic" panose="020B0502020202020204" pitchFamily="34" charset="0"/>
              </a:rPr>
              <a:t>Note</a:t>
            </a:r>
            <a:r>
              <a:rPr lang="en-US" sz="2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a:t>
            </a:r>
            <a:endParaRPr lang="en-US" sz="2000" dirty="0">
              <a:latin typeface="Century Gothic" panose="020B0502020202020204" pitchFamily="34" charset="0"/>
            </a:endParaRPr>
          </a:p>
          <a:p>
            <a:r>
              <a:rPr lang="en-US" sz="2200" b="1" dirty="0">
                <a:latin typeface="Century Gothic" panose="020B0502020202020204" pitchFamily="34" charset="0"/>
              </a:rPr>
              <a:t>W</a:t>
            </a:r>
            <a:r>
              <a:rPr lang="en-US" sz="2200" b="1" dirty="0" smtClean="0">
                <a:latin typeface="Century Gothic" panose="020B0502020202020204" pitchFamily="34" charset="0"/>
              </a:rPr>
              <a:t>rite the question number in your notebook, then write the letter of the correct answer for each.</a:t>
            </a:r>
            <a:endParaRPr lang="en-US" sz="2200" b="1" dirty="0" smtClean="0">
              <a:solidFill>
                <a:srgbClr val="FF0000"/>
              </a:solidFill>
              <a:effectLst>
                <a:outerShdw blurRad="38100" dist="38100" dir="2700000" algn="tl">
                  <a:srgbClr val="000000">
                    <a:alpha val="43137"/>
                  </a:srgbClr>
                </a:outerShdw>
              </a:effectLst>
              <a:latin typeface="Century Gothic" panose="020B0502020202020204" pitchFamily="34" charset="0"/>
            </a:endParaRPr>
          </a:p>
          <a:p>
            <a:r>
              <a:rPr lang="en-US" sz="2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a:t>
            </a:r>
            <a:endParaRPr lang="en-US" sz="20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238" y="3830540"/>
            <a:ext cx="3014163" cy="2260622"/>
          </a:xfrm>
          <a:prstGeom prst="rect">
            <a:avLst/>
          </a:prstGeom>
        </p:spPr>
      </p:pic>
      <p:sp>
        <p:nvSpPr>
          <p:cNvPr id="10" name="Footer Placeholder 2">
            <a:extLst/>
          </p:cNvPr>
          <p:cNvSpPr>
            <a:spLocks noGrp="1"/>
          </p:cNvSpPr>
          <p:nvPr>
            <p:ph type="ftr" sz="quarter" idx="11"/>
          </p:nvPr>
        </p:nvSpPr>
        <p:spPr bwMode="auto">
          <a:xfrm>
            <a:off x="477152" y="6289132"/>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056692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30955" y="125614"/>
            <a:ext cx="1223144" cy="1305519"/>
          </a:xfrm>
          <a:prstGeom prst="rect">
            <a:avLst/>
          </a:prstGeom>
        </p:spPr>
      </p:pic>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5" name="TextBox 4"/>
          <p:cNvSpPr txBox="1"/>
          <p:nvPr/>
        </p:nvSpPr>
        <p:spPr>
          <a:xfrm>
            <a:off x="890322" y="463640"/>
            <a:ext cx="8395345" cy="5170646"/>
          </a:xfrm>
          <a:prstGeom prst="rect">
            <a:avLst/>
          </a:prstGeom>
          <a:noFill/>
        </p:spPr>
        <p:txBody>
          <a:bodyPr wrap="square" rtlCol="0">
            <a:spAutoFit/>
          </a:bodyPr>
          <a:lstStyle/>
          <a:p>
            <a:pPr>
              <a:lnSpc>
                <a:spcPts val="3300"/>
              </a:lnSpc>
            </a:pPr>
            <a:r>
              <a:rPr lang="en-US" sz="2000" b="1" dirty="0" smtClean="0">
                <a:ln w="0"/>
                <a:latin typeface="Century Gothic" panose="020B0502020202020204" pitchFamily="34" charset="0"/>
              </a:rPr>
              <a:t>1.The text main idea is…</a:t>
            </a:r>
          </a:p>
          <a:p>
            <a:pPr marL="514350" indent="-514350">
              <a:lnSpc>
                <a:spcPts val="3300"/>
              </a:lnSpc>
              <a:buAutoNum type="alphaLcPeriod"/>
            </a:pPr>
            <a:r>
              <a:rPr lang="en-US" sz="2000" dirty="0" smtClean="0">
                <a:ln w="0"/>
                <a:latin typeface="Century Gothic" panose="020B0502020202020204" pitchFamily="34" charset="0"/>
              </a:rPr>
              <a:t>Why second – hand  items are the best bargains.</a:t>
            </a:r>
          </a:p>
          <a:p>
            <a:pPr marL="514350" indent="-514350">
              <a:lnSpc>
                <a:spcPts val="3300"/>
              </a:lnSpc>
              <a:buAutoNum type="alphaLcPeriod"/>
            </a:pPr>
            <a:r>
              <a:rPr lang="en-US" sz="2000" dirty="0" smtClean="0">
                <a:ln w="0"/>
                <a:latin typeface="Century Gothic" panose="020B0502020202020204" pitchFamily="34" charset="0"/>
              </a:rPr>
              <a:t>Second – hand shops are specialised shops.</a:t>
            </a:r>
          </a:p>
          <a:p>
            <a:pPr marL="514350" indent="-514350">
              <a:lnSpc>
                <a:spcPts val="3300"/>
              </a:lnSpc>
              <a:buAutoNum type="alphaLcPeriod"/>
            </a:pPr>
            <a:r>
              <a:rPr lang="en-US" sz="2000" dirty="0" smtClean="0">
                <a:ln w="0"/>
                <a:latin typeface="Century Gothic" panose="020B0502020202020204" pitchFamily="34" charset="0"/>
              </a:rPr>
              <a:t>Second hand – shops collect money for charity.</a:t>
            </a:r>
          </a:p>
          <a:p>
            <a:pPr marL="514350" indent="-514350">
              <a:lnSpc>
                <a:spcPts val="3300"/>
              </a:lnSpc>
              <a:buAutoNum type="alphaLcPeriod"/>
            </a:pPr>
            <a:r>
              <a:rPr lang="en-US" sz="2000" dirty="0" smtClean="0">
                <a:ln w="0"/>
                <a:latin typeface="Century Gothic" panose="020B0502020202020204" pitchFamily="34" charset="0"/>
              </a:rPr>
              <a:t>Where you can shop for great bargains.</a:t>
            </a:r>
          </a:p>
          <a:p>
            <a:pPr>
              <a:lnSpc>
                <a:spcPts val="3300"/>
              </a:lnSpc>
            </a:pPr>
            <a:endParaRPr lang="en-US" sz="2000" dirty="0" smtClean="0">
              <a:ln w="0"/>
              <a:latin typeface="Century Gothic" panose="020B0502020202020204" pitchFamily="34" charset="0"/>
            </a:endParaRPr>
          </a:p>
          <a:p>
            <a:pPr>
              <a:lnSpc>
                <a:spcPts val="3300"/>
              </a:lnSpc>
            </a:pPr>
            <a:r>
              <a:rPr lang="en-US" sz="2000" b="1" dirty="0" smtClean="0">
                <a:ln w="0"/>
                <a:latin typeface="Century Gothic" panose="020B0502020202020204" pitchFamily="34" charset="0"/>
              </a:rPr>
              <a:t>2.What does the writer say about the Car Boot Sale?</a:t>
            </a:r>
            <a:endParaRPr lang="en-US" sz="2000" dirty="0" smtClean="0">
              <a:ln w="0"/>
              <a:latin typeface="Century Gothic" panose="020B0502020202020204" pitchFamily="34" charset="0"/>
            </a:endParaRPr>
          </a:p>
          <a:p>
            <a:pPr marL="457200" indent="-457200">
              <a:lnSpc>
                <a:spcPts val="3300"/>
              </a:lnSpc>
              <a:buAutoNum type="alphaLcPeriod"/>
            </a:pPr>
            <a:r>
              <a:rPr lang="en-US" sz="2000" dirty="0" smtClean="0">
                <a:ln w="0"/>
                <a:latin typeface="Century Gothic" panose="020B0502020202020204" pitchFamily="34" charset="0"/>
              </a:rPr>
              <a:t>Traders exchange things they brought from home.</a:t>
            </a:r>
          </a:p>
          <a:p>
            <a:pPr marL="457200" indent="-457200">
              <a:lnSpc>
                <a:spcPts val="3300"/>
              </a:lnSpc>
              <a:buAutoNum type="alphaLcPeriod"/>
            </a:pPr>
            <a:r>
              <a:rPr lang="en-US" sz="2000" dirty="0">
                <a:ln w="0"/>
                <a:latin typeface="Century Gothic" panose="020B0502020202020204" pitchFamily="34" charset="0"/>
              </a:rPr>
              <a:t>A</a:t>
            </a:r>
            <a:r>
              <a:rPr lang="en-US" sz="2000" dirty="0" smtClean="0">
                <a:ln w="0"/>
                <a:latin typeface="Century Gothic" panose="020B0502020202020204" pitchFamily="34" charset="0"/>
              </a:rPr>
              <a:t>re held at the weekends only.</a:t>
            </a:r>
          </a:p>
          <a:p>
            <a:pPr marL="457200" indent="-457200">
              <a:lnSpc>
                <a:spcPts val="3300"/>
              </a:lnSpc>
              <a:buAutoNum type="alphaLcPeriod"/>
            </a:pPr>
            <a:r>
              <a:rPr lang="en-US" sz="2000" dirty="0" smtClean="0">
                <a:ln w="0"/>
                <a:latin typeface="Century Gothic" panose="020B0502020202020204" pitchFamily="34" charset="0"/>
              </a:rPr>
              <a:t>Take place in the biggest area of the mall.</a:t>
            </a:r>
          </a:p>
          <a:p>
            <a:pPr marL="457200" indent="-457200">
              <a:lnSpc>
                <a:spcPts val="3300"/>
              </a:lnSpc>
              <a:buAutoNum type="alphaLcPeriod"/>
            </a:pPr>
            <a:r>
              <a:rPr lang="en-US" sz="2000" dirty="0" smtClean="0">
                <a:ln w="0"/>
                <a:latin typeface="Century Gothic" panose="020B0502020202020204" pitchFamily="34" charset="0"/>
              </a:rPr>
              <a:t>Only things from home can be sold.</a:t>
            </a:r>
          </a:p>
          <a:p>
            <a:pPr>
              <a:lnSpc>
                <a:spcPts val="3300"/>
              </a:lnSpc>
            </a:pPr>
            <a:endParaRPr lang="en-US" sz="2000" dirty="0">
              <a:ln w="0"/>
              <a:latin typeface="Century Gothic" panose="020B0502020202020204" pitchFamily="34" charset="0"/>
            </a:endParaRPr>
          </a:p>
        </p:txBody>
      </p:sp>
      <p:sp>
        <p:nvSpPr>
          <p:cNvPr id="9" name="Footer Placeholder 2">
            <a:extLst/>
          </p:cNvPr>
          <p:cNvSpPr>
            <a:spLocks noGrp="1"/>
          </p:cNvSpPr>
          <p:nvPr>
            <p:ph type="ftr" sz="quarter" idx="11"/>
          </p:nvPr>
        </p:nvSpPr>
        <p:spPr bwMode="auto">
          <a:xfrm>
            <a:off x="514730" y="6201450"/>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736084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30955" y="125614"/>
            <a:ext cx="1223144" cy="1305519"/>
          </a:xfrm>
          <a:prstGeom prst="rect">
            <a:avLst/>
          </a:prstGeom>
        </p:spPr>
      </p:pic>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5" name="TextBox 4"/>
          <p:cNvSpPr txBox="1"/>
          <p:nvPr/>
        </p:nvSpPr>
        <p:spPr>
          <a:xfrm>
            <a:off x="913745" y="683509"/>
            <a:ext cx="10020418" cy="5170646"/>
          </a:xfrm>
          <a:prstGeom prst="rect">
            <a:avLst/>
          </a:prstGeom>
          <a:noFill/>
        </p:spPr>
        <p:txBody>
          <a:bodyPr wrap="square" rtlCol="0">
            <a:spAutoFit/>
          </a:bodyPr>
          <a:lstStyle/>
          <a:p>
            <a:pPr>
              <a:lnSpc>
                <a:spcPts val="3300"/>
              </a:lnSpc>
            </a:pPr>
            <a:r>
              <a:rPr lang="en-US" sz="2000" b="1" dirty="0" smtClean="0">
                <a:ln w="0"/>
                <a:latin typeface="Century Gothic" panose="020B0502020202020204" pitchFamily="34" charset="0"/>
              </a:rPr>
              <a:t>3. </a:t>
            </a:r>
            <a:r>
              <a:rPr lang="en-US" sz="2000" b="1" dirty="0">
                <a:ln w="0"/>
                <a:latin typeface="Century Gothic" panose="020B0502020202020204" pitchFamily="34" charset="0"/>
              </a:rPr>
              <a:t>T</a:t>
            </a:r>
            <a:r>
              <a:rPr lang="en-US" sz="2000" b="1" dirty="0" smtClean="0">
                <a:ln w="0"/>
                <a:latin typeface="Century Gothic" panose="020B0502020202020204" pitchFamily="34" charset="0"/>
              </a:rPr>
              <a:t>he writer says that the shops in the Second-Hand Markets ...</a:t>
            </a:r>
          </a:p>
          <a:p>
            <a:pPr marL="514350" indent="-514350">
              <a:lnSpc>
                <a:spcPts val="3300"/>
              </a:lnSpc>
              <a:buAutoNum type="alphaLcPeriod"/>
            </a:pPr>
            <a:r>
              <a:rPr lang="en-US" sz="2000" dirty="0" smtClean="0">
                <a:ln w="0"/>
                <a:latin typeface="Century Gothic" panose="020B0502020202020204" pitchFamily="34" charset="0"/>
              </a:rPr>
              <a:t>sell a range of different items. </a:t>
            </a:r>
          </a:p>
          <a:p>
            <a:pPr marL="514350" indent="-514350">
              <a:lnSpc>
                <a:spcPts val="3300"/>
              </a:lnSpc>
              <a:buAutoNum type="alphaLcPeriod"/>
            </a:pPr>
            <a:r>
              <a:rPr lang="en-US" sz="2000" dirty="0">
                <a:ln w="0"/>
                <a:latin typeface="Century Gothic" panose="020B0502020202020204" pitchFamily="34" charset="0"/>
              </a:rPr>
              <a:t>a</a:t>
            </a:r>
            <a:r>
              <a:rPr lang="en-US" sz="2000" dirty="0" smtClean="0">
                <a:ln w="0"/>
                <a:latin typeface="Century Gothic" panose="020B0502020202020204" pitchFamily="34" charset="0"/>
              </a:rPr>
              <a:t>llow exchange and refund.</a:t>
            </a:r>
          </a:p>
          <a:p>
            <a:pPr marL="514350" indent="-514350">
              <a:lnSpc>
                <a:spcPts val="3300"/>
              </a:lnSpc>
              <a:buAutoNum type="alphaLcPeriod"/>
            </a:pPr>
            <a:r>
              <a:rPr lang="en-US" sz="2000" dirty="0">
                <a:ln w="0"/>
                <a:latin typeface="Century Gothic" panose="020B0502020202020204" pitchFamily="34" charset="0"/>
              </a:rPr>
              <a:t>d</a:t>
            </a:r>
            <a:r>
              <a:rPr lang="en-US" sz="2000" dirty="0" smtClean="0">
                <a:ln w="0"/>
                <a:latin typeface="Century Gothic" panose="020B0502020202020204" pitchFamily="34" charset="0"/>
              </a:rPr>
              <a:t>on’t sell brands clothes.</a:t>
            </a:r>
          </a:p>
          <a:p>
            <a:pPr marL="514350" indent="-514350">
              <a:lnSpc>
                <a:spcPts val="3300"/>
              </a:lnSpc>
              <a:buAutoNum type="alphaLcPeriod"/>
            </a:pPr>
            <a:r>
              <a:rPr lang="en-US" sz="2000" dirty="0" smtClean="0">
                <a:ln w="0"/>
                <a:latin typeface="Century Gothic" panose="020B0502020202020204" pitchFamily="34" charset="0"/>
              </a:rPr>
              <a:t>Are full of wonderful bargains and great deals.</a:t>
            </a:r>
          </a:p>
          <a:p>
            <a:pPr>
              <a:lnSpc>
                <a:spcPts val="3300"/>
              </a:lnSpc>
            </a:pPr>
            <a:endParaRPr lang="en-US" sz="2000" dirty="0" smtClean="0">
              <a:ln w="0"/>
              <a:latin typeface="Century Gothic" panose="020B0502020202020204" pitchFamily="34" charset="0"/>
            </a:endParaRPr>
          </a:p>
          <a:p>
            <a:pPr>
              <a:lnSpc>
                <a:spcPts val="3300"/>
              </a:lnSpc>
            </a:pPr>
            <a:r>
              <a:rPr lang="en-US" sz="2000" b="1" dirty="0" smtClean="0">
                <a:ln w="0"/>
                <a:latin typeface="Century Gothic" panose="020B0502020202020204" pitchFamily="34" charset="0"/>
              </a:rPr>
              <a:t>4.What does the </a:t>
            </a:r>
            <a:r>
              <a:rPr lang="en-US" sz="2000" b="1" dirty="0">
                <a:ln w="0"/>
                <a:latin typeface="Century Gothic" panose="020B0502020202020204" pitchFamily="34" charset="0"/>
              </a:rPr>
              <a:t>writer </a:t>
            </a:r>
            <a:r>
              <a:rPr lang="en-US" sz="2000" b="1" dirty="0" smtClean="0">
                <a:ln w="0"/>
                <a:latin typeface="Century Gothic" panose="020B0502020202020204" pitchFamily="34" charset="0"/>
              </a:rPr>
              <a:t>say </a:t>
            </a:r>
            <a:r>
              <a:rPr lang="en-US" sz="2000" b="1" dirty="0">
                <a:ln w="0"/>
                <a:latin typeface="Century Gothic" panose="020B0502020202020204" pitchFamily="34" charset="0"/>
              </a:rPr>
              <a:t>about the Pop-Up </a:t>
            </a:r>
            <a:r>
              <a:rPr lang="en-US" sz="2000" b="1" dirty="0" smtClean="0">
                <a:ln w="0"/>
                <a:latin typeface="Century Gothic" panose="020B0502020202020204" pitchFamily="34" charset="0"/>
              </a:rPr>
              <a:t>Event Bazaars?</a:t>
            </a:r>
            <a:endParaRPr lang="en-US" sz="2000" dirty="0">
              <a:ln w="0"/>
              <a:latin typeface="Century Gothic" panose="020B0502020202020204" pitchFamily="34" charset="0"/>
            </a:endParaRPr>
          </a:p>
          <a:p>
            <a:pPr marL="457200" indent="-457200">
              <a:lnSpc>
                <a:spcPts val="3300"/>
              </a:lnSpc>
              <a:buAutoNum type="alphaLcPeriod"/>
            </a:pPr>
            <a:r>
              <a:rPr lang="en-US" sz="2000" dirty="0">
                <a:ln w="0"/>
                <a:latin typeface="Century Gothic" panose="020B0502020202020204" pitchFamily="34" charset="0"/>
              </a:rPr>
              <a:t>Bazaars take place only twice a year.</a:t>
            </a:r>
          </a:p>
          <a:p>
            <a:pPr marL="457200" indent="-457200">
              <a:lnSpc>
                <a:spcPts val="3300"/>
              </a:lnSpc>
              <a:buAutoNum type="alphaLcPeriod"/>
            </a:pPr>
            <a:r>
              <a:rPr lang="en-US" sz="2000" dirty="0">
                <a:ln w="0"/>
                <a:latin typeface="Century Gothic" panose="020B0502020202020204" pitchFamily="34" charset="0"/>
              </a:rPr>
              <a:t>Shopping at bazaars is always a </a:t>
            </a:r>
            <a:r>
              <a:rPr lang="en-US" sz="2000" dirty="0" smtClean="0">
                <a:ln w="0"/>
                <a:latin typeface="Century Gothic" panose="020B0502020202020204" pitchFamily="34" charset="0"/>
              </a:rPr>
              <a:t>perfect thing to do because </a:t>
            </a:r>
            <a:r>
              <a:rPr lang="en-US" sz="2000" dirty="0">
                <a:ln w="0"/>
                <a:latin typeface="Century Gothic" panose="020B0502020202020204" pitchFamily="34" charset="0"/>
              </a:rPr>
              <a:t>you shop for a good </a:t>
            </a:r>
            <a:r>
              <a:rPr lang="en-US" sz="2000" dirty="0" smtClean="0">
                <a:ln w="0"/>
                <a:latin typeface="Century Gothic" panose="020B0502020202020204" pitchFamily="34" charset="0"/>
              </a:rPr>
              <a:t>reason</a:t>
            </a:r>
            <a:r>
              <a:rPr lang="en-US" sz="2000" dirty="0">
                <a:ln w="0"/>
                <a:latin typeface="Century Gothic" panose="020B0502020202020204" pitchFamily="34" charset="0"/>
              </a:rPr>
              <a:t>.</a:t>
            </a:r>
          </a:p>
          <a:p>
            <a:pPr marL="457200" indent="-457200">
              <a:lnSpc>
                <a:spcPts val="3300"/>
              </a:lnSpc>
              <a:buAutoNum type="alphaLcPeriod"/>
            </a:pPr>
            <a:r>
              <a:rPr lang="en-US" sz="2000" dirty="0">
                <a:ln w="0"/>
                <a:latin typeface="Century Gothic" panose="020B0502020202020204" pitchFamily="34" charset="0"/>
              </a:rPr>
              <a:t>You can only buy hand- made gifts at the Bazaars.</a:t>
            </a:r>
          </a:p>
          <a:p>
            <a:pPr marL="457200" indent="-457200">
              <a:lnSpc>
                <a:spcPts val="3300"/>
              </a:lnSpc>
              <a:buAutoNum type="alphaLcPeriod"/>
            </a:pPr>
            <a:r>
              <a:rPr lang="en-US" sz="2000" dirty="0">
                <a:ln w="0"/>
                <a:latin typeface="Century Gothic" panose="020B0502020202020204" pitchFamily="34" charset="0"/>
              </a:rPr>
              <a:t>Bazaars are held in </a:t>
            </a:r>
            <a:r>
              <a:rPr lang="en-US" sz="2000" dirty="0" smtClean="0">
                <a:ln w="0"/>
                <a:latin typeface="Century Gothic" panose="020B0502020202020204" pitchFamily="34" charset="0"/>
              </a:rPr>
              <a:t>the Holidays season only.</a:t>
            </a:r>
          </a:p>
        </p:txBody>
      </p:sp>
      <p:sp>
        <p:nvSpPr>
          <p:cNvPr id="9" name="Footer Placeholder 2">
            <a:extLst/>
          </p:cNvPr>
          <p:cNvSpPr>
            <a:spLocks noGrp="1"/>
          </p:cNvSpPr>
          <p:nvPr>
            <p:ph type="ftr" sz="quarter" idx="11"/>
          </p:nvPr>
        </p:nvSpPr>
        <p:spPr bwMode="auto">
          <a:xfrm>
            <a:off x="439574" y="622948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03264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020" y="1628800"/>
            <a:ext cx="6858000" cy="2387600"/>
          </a:xfrm>
        </p:spPr>
        <p:txBody>
          <a:bodyPr>
            <a:normAutofit/>
          </a:bodyPr>
          <a:lstStyle/>
          <a:p>
            <a:r>
              <a:rPr lang="en-US" dirty="0"/>
              <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1" y="117566"/>
            <a:ext cx="1646183" cy="1268068"/>
          </a:xfrm>
          <a:prstGeom prst="rect">
            <a:avLst/>
          </a:prstGeom>
        </p:spPr>
      </p:pic>
      <p:sp>
        <p:nvSpPr>
          <p:cNvPr id="11" name="Content Placeholder 2"/>
          <p:cNvSpPr txBox="1">
            <a:spLocks/>
          </p:cNvSpPr>
          <p:nvPr/>
        </p:nvSpPr>
        <p:spPr>
          <a:xfrm>
            <a:off x="742573" y="2807208"/>
            <a:ext cx="11066894" cy="4050792"/>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a:buFont typeface="Arial" panose="020B0604020202020204" pitchFamily="34" charset="0"/>
              <a:buChar char="•"/>
            </a:pPr>
            <a:endParaRPr lang="en-US" sz="3600" dirty="0" smtClean="0">
              <a:latin typeface="Century Gothic" panose="020B0502020202020204" pitchFamily="34" charset="0"/>
            </a:endParaRPr>
          </a:p>
          <a:p>
            <a:pPr marL="571500" indent="-571500" algn="l" rtl="0">
              <a:buFont typeface="Arial" panose="020B0604020202020204" pitchFamily="34" charset="0"/>
              <a:buChar char="•"/>
            </a:pPr>
            <a:r>
              <a:rPr lang="en-US" sz="3600" dirty="0" smtClean="0">
                <a:latin typeface="Century Gothic" panose="020B0502020202020204" pitchFamily="34" charset="0"/>
              </a:rPr>
              <a:t>practice reading for specific information.</a:t>
            </a:r>
          </a:p>
          <a:p>
            <a:pPr marL="571500" indent="-571500" algn="l" rtl="0">
              <a:buFont typeface="Arial" panose="020B0604020202020204" pitchFamily="34" charset="0"/>
              <a:buChar char="•"/>
            </a:pPr>
            <a:r>
              <a:rPr lang="en-US" sz="3600" dirty="0" smtClean="0">
                <a:latin typeface="Century Gothic" panose="020B0502020202020204" pitchFamily="34" charset="0"/>
              </a:rPr>
              <a:t>practice listening for specific information. </a:t>
            </a:r>
          </a:p>
          <a:p>
            <a:pPr marL="571500" indent="-571500" algn="l" rtl="0">
              <a:buFont typeface="Arial" panose="020B0604020202020204" pitchFamily="34" charset="0"/>
              <a:buChar char="•"/>
            </a:pPr>
            <a:r>
              <a:rPr lang="en-US" sz="3600" dirty="0" smtClean="0">
                <a:latin typeface="Century Gothic" panose="020B0502020202020204" pitchFamily="34" charset="0"/>
              </a:rPr>
              <a:t>write a short paragraph describing the best place pick up bargains in Bahrain.</a:t>
            </a:r>
            <a:endParaRPr lang="en-US" sz="3600" dirty="0">
              <a:latin typeface="Century Gothic" panose="020B0502020202020204" pitchFamily="34" charset="0"/>
            </a:endParaRPr>
          </a:p>
        </p:txBody>
      </p:sp>
      <p:sp>
        <p:nvSpPr>
          <p:cNvPr id="12" name="Rectangle 11"/>
          <p:cNvSpPr/>
          <p:nvPr/>
        </p:nvSpPr>
        <p:spPr>
          <a:xfrm>
            <a:off x="2959303" y="120529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atin typeface="Century Gothic" panose="020B0502020202020204" pitchFamily="34" charset="0"/>
              </a:rPr>
              <a:t>Objectives</a:t>
            </a:r>
            <a:endParaRPr lang="ar-BH" sz="4400" dirty="0">
              <a:latin typeface="Century Gothic" panose="020B0502020202020204" pitchFamily="34" charset="0"/>
            </a:endParaRPr>
          </a:p>
        </p:txBody>
      </p:sp>
      <p:sp>
        <p:nvSpPr>
          <p:cNvPr id="7" name="TextBox 6"/>
          <p:cNvSpPr txBox="1"/>
          <p:nvPr/>
        </p:nvSpPr>
        <p:spPr>
          <a:xfrm>
            <a:off x="353097" y="2564042"/>
            <a:ext cx="10906632" cy="1077218"/>
          </a:xfrm>
          <a:prstGeom prst="rect">
            <a:avLst/>
          </a:prstGeom>
          <a:noFill/>
        </p:spPr>
        <p:txBody>
          <a:bodyPr wrap="square" rtlCol="1">
            <a:spAutoFit/>
          </a:bodyPr>
          <a:lstStyle/>
          <a:p>
            <a:r>
              <a:rPr lang="en-US" altLang="en-US" sz="3200" b="1" dirty="0">
                <a:latin typeface="Century Gothic" panose="020B0502020202020204" pitchFamily="34" charset="0"/>
              </a:rPr>
              <a:t>At the end of this lesson the student will be able to:</a:t>
            </a:r>
          </a:p>
          <a:p>
            <a:endParaRPr lang="ar-BH" sz="3200" dirty="0"/>
          </a:p>
        </p:txBody>
      </p:sp>
    </p:spTree>
    <p:extLst>
      <p:ext uri="{BB962C8B-B14F-4D97-AF65-F5344CB8AC3E}">
        <p14:creationId xmlns:p14="http://schemas.microsoft.com/office/powerpoint/2010/main" val="215346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30955" y="125614"/>
            <a:ext cx="1223144" cy="1305519"/>
          </a:xfrm>
          <a:prstGeom prst="rect">
            <a:avLst/>
          </a:prstGeom>
        </p:spPr>
      </p:pic>
      <p:sp>
        <p:nvSpPr>
          <p:cNvPr id="5" name="TextBox 4"/>
          <p:cNvSpPr txBox="1"/>
          <p:nvPr/>
        </p:nvSpPr>
        <p:spPr>
          <a:xfrm>
            <a:off x="999953" y="554720"/>
            <a:ext cx="9705244" cy="2631490"/>
          </a:xfrm>
          <a:prstGeom prst="rect">
            <a:avLst/>
          </a:prstGeom>
          <a:noFill/>
        </p:spPr>
        <p:txBody>
          <a:bodyPr wrap="square" rtlCol="0">
            <a:spAutoFit/>
          </a:bodyPr>
          <a:lstStyle/>
          <a:p>
            <a:pPr>
              <a:lnSpc>
                <a:spcPts val="3300"/>
              </a:lnSpc>
            </a:pPr>
            <a:r>
              <a:rPr lang="en-US" sz="2000" b="1" dirty="0" smtClean="0">
                <a:ln w="0"/>
                <a:latin typeface="Century Gothic" panose="020B0502020202020204" pitchFamily="34" charset="0"/>
              </a:rPr>
              <a:t>5. Charity shops and Pop-Up Event Bazaars…..</a:t>
            </a:r>
          </a:p>
          <a:p>
            <a:pPr marL="514350" indent="-514350">
              <a:lnSpc>
                <a:spcPts val="3300"/>
              </a:lnSpc>
              <a:buAutoNum type="alphaLcPeriod"/>
            </a:pPr>
            <a:r>
              <a:rPr lang="en-US" sz="2000" dirty="0" smtClean="0">
                <a:ln w="0"/>
                <a:latin typeface="Century Gothic" panose="020B0502020202020204" pitchFamily="34" charset="0"/>
              </a:rPr>
              <a:t>raise money goes for charity.</a:t>
            </a:r>
          </a:p>
          <a:p>
            <a:pPr marL="514350" indent="-514350">
              <a:lnSpc>
                <a:spcPts val="3300"/>
              </a:lnSpc>
              <a:buAutoNum type="alphaLcPeriod"/>
            </a:pPr>
            <a:r>
              <a:rPr lang="en-US" sz="2000" dirty="0" smtClean="0">
                <a:ln w="0"/>
                <a:latin typeface="Century Gothic" panose="020B0502020202020204" pitchFamily="34" charset="0"/>
              </a:rPr>
              <a:t>both sell handmade gifts.</a:t>
            </a:r>
          </a:p>
          <a:p>
            <a:pPr marL="514350" indent="-514350">
              <a:lnSpc>
                <a:spcPts val="3300"/>
              </a:lnSpc>
              <a:buAutoNum type="alphaLcPeriod"/>
            </a:pPr>
            <a:r>
              <a:rPr lang="en-US" sz="2000" dirty="0" smtClean="0">
                <a:ln w="0"/>
                <a:latin typeface="Century Gothic" panose="020B0502020202020204" pitchFamily="34" charset="0"/>
              </a:rPr>
              <a:t>donate money to poor countries only.</a:t>
            </a:r>
          </a:p>
          <a:p>
            <a:pPr marL="514350" indent="-514350">
              <a:lnSpc>
                <a:spcPts val="3300"/>
              </a:lnSpc>
              <a:buAutoNum type="alphaLcPeriod"/>
            </a:pPr>
            <a:r>
              <a:rPr lang="en-US" sz="2000" dirty="0" smtClean="0">
                <a:ln w="0"/>
                <a:latin typeface="Century Gothic" panose="020B0502020202020204" pitchFamily="34" charset="0"/>
              </a:rPr>
              <a:t>don’t sell second-Hand items.</a:t>
            </a:r>
          </a:p>
          <a:p>
            <a:pPr>
              <a:lnSpc>
                <a:spcPts val="3300"/>
              </a:lnSpc>
            </a:pPr>
            <a:endParaRPr lang="en-US" sz="2000" dirty="0" smtClean="0">
              <a:ln w="0"/>
              <a:latin typeface="Century Gothic" panose="020B0502020202020204" pitchFamily="34" charset="0"/>
            </a:endParaRPr>
          </a:p>
        </p:txBody>
      </p:sp>
      <p:sp>
        <p:nvSpPr>
          <p:cNvPr id="9" name="Footer Placeholder 2">
            <a:extLst/>
          </p:cNvPr>
          <p:cNvSpPr>
            <a:spLocks noGrp="1"/>
          </p:cNvSpPr>
          <p:nvPr>
            <p:ph type="ftr" sz="quarter" idx="11"/>
          </p:nvPr>
        </p:nvSpPr>
        <p:spPr bwMode="auto">
          <a:xfrm>
            <a:off x="552308" y="6163871"/>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30814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2185161"/>
              </p:ext>
            </p:extLst>
          </p:nvPr>
        </p:nvGraphicFramePr>
        <p:xfrm>
          <a:off x="1159063" y="1446362"/>
          <a:ext cx="9929645" cy="3291840"/>
        </p:xfrm>
        <a:graphic>
          <a:graphicData uri="http://schemas.openxmlformats.org/drawingml/2006/table">
            <a:tbl>
              <a:tblPr firstRow="1" bandRow="1">
                <a:tableStyleId>{5C22544A-7EE6-4342-B048-85BDC9FD1C3A}</a:tableStyleId>
              </a:tblPr>
              <a:tblGrid>
                <a:gridCol w="1461343">
                  <a:extLst>
                    <a:ext uri="{9D8B030D-6E8A-4147-A177-3AD203B41FA5}">
                      <a16:colId xmlns="" xmlns:a16="http://schemas.microsoft.com/office/drawing/2014/main" val="20000"/>
                    </a:ext>
                  </a:extLst>
                </a:gridCol>
                <a:gridCol w="6806929">
                  <a:extLst>
                    <a:ext uri="{9D8B030D-6E8A-4147-A177-3AD203B41FA5}">
                      <a16:colId xmlns="" xmlns:a16="http://schemas.microsoft.com/office/drawing/2014/main" val="20001"/>
                    </a:ext>
                  </a:extLst>
                </a:gridCol>
                <a:gridCol w="1661373">
                  <a:extLst>
                    <a:ext uri="{9D8B030D-6E8A-4147-A177-3AD203B41FA5}">
                      <a16:colId xmlns="" xmlns:a16="http://schemas.microsoft.com/office/drawing/2014/main" val="20002"/>
                    </a:ext>
                  </a:extLst>
                </a:gridCol>
              </a:tblGrid>
              <a:tr h="384132">
                <a:tc>
                  <a:txBody>
                    <a:bodyPr/>
                    <a:lstStyle/>
                    <a:p>
                      <a:pPr algn="ctr"/>
                      <a:r>
                        <a:rPr lang="en-US" sz="2000" b="1" dirty="0" smtClean="0"/>
                        <a:t>Question No </a:t>
                      </a:r>
                      <a:endParaRPr lang="en-US" sz="2000" b="1" dirty="0"/>
                    </a:p>
                  </a:txBody>
                  <a:tcPr/>
                </a:tc>
                <a:tc>
                  <a:txBody>
                    <a:bodyPr/>
                    <a:lstStyle/>
                    <a:p>
                      <a:endParaRPr lang="en-US" sz="2000" dirty="0"/>
                    </a:p>
                  </a:txBody>
                  <a:tcPr/>
                </a:tc>
                <a:tc>
                  <a:txBody>
                    <a:bodyPr/>
                    <a:lstStyle/>
                    <a:p>
                      <a:pPr algn="ctr"/>
                      <a:r>
                        <a:rPr lang="en-US" sz="2000" b="1" dirty="0" smtClean="0">
                          <a:solidFill>
                            <a:schemeClr val="tx1"/>
                          </a:solidFill>
                        </a:rPr>
                        <a:t>Answer</a:t>
                      </a:r>
                      <a:r>
                        <a:rPr lang="en-US" sz="2000" b="1" baseline="0" dirty="0" smtClean="0">
                          <a:solidFill>
                            <a:schemeClr val="tx1"/>
                          </a:solidFill>
                        </a:rPr>
                        <a:t> </a:t>
                      </a:r>
                      <a:endParaRPr lang="en-US" sz="2000" b="1" dirty="0">
                        <a:solidFill>
                          <a:schemeClr val="tx1"/>
                        </a:solidFill>
                      </a:endParaRPr>
                    </a:p>
                  </a:txBody>
                  <a:tcPr/>
                </a:tc>
                <a:extLst>
                  <a:ext uri="{0D108BD9-81ED-4DB2-BD59-A6C34878D82A}">
                    <a16:rowId xmlns="" xmlns:a16="http://schemas.microsoft.com/office/drawing/2014/main" val="10000"/>
                  </a:ext>
                </a:extLst>
              </a:tr>
              <a:tr h="384132">
                <a:tc>
                  <a:txBody>
                    <a:bodyPr/>
                    <a:lstStyle/>
                    <a:p>
                      <a:pPr algn="ctr"/>
                      <a:r>
                        <a:rPr lang="en-US" sz="2000" b="1" dirty="0" smtClean="0">
                          <a:latin typeface="Century Gothic" panose="020B0502020202020204" pitchFamily="34" charset="0"/>
                        </a:rPr>
                        <a:t>1</a:t>
                      </a:r>
                      <a:endParaRPr lang="en-US" sz="2000" b="1" dirty="0">
                        <a:latin typeface="Century Gothic" panose="020B0502020202020204" pitchFamily="34" charset="0"/>
                      </a:endParaRPr>
                    </a:p>
                  </a:txBody>
                  <a:tcPr/>
                </a:tc>
                <a:tc>
                  <a:txBody>
                    <a:bodyPr/>
                    <a:lstStyle/>
                    <a:p>
                      <a:pPr algn="l"/>
                      <a:r>
                        <a:rPr lang="en-US" sz="2000" b="1" dirty="0" smtClean="0">
                          <a:latin typeface="Century Gothic" panose="020B0502020202020204" pitchFamily="34" charset="0"/>
                        </a:rPr>
                        <a:t>The text main idea is…</a:t>
                      </a:r>
                      <a:endParaRPr lang="en-US" sz="2000" b="1" dirty="0">
                        <a:latin typeface="Century Gothic" panose="020B0502020202020204" pitchFamily="34" charset="0"/>
                      </a:endParaRPr>
                    </a:p>
                  </a:txBody>
                  <a:tcPr/>
                </a:tc>
                <a:tc>
                  <a:txBody>
                    <a:bodyPr/>
                    <a:lstStyle/>
                    <a:p>
                      <a:pPr algn="ctr"/>
                      <a:r>
                        <a:rPr lang="en-US" sz="2000" b="1" dirty="0" smtClean="0">
                          <a:solidFill>
                            <a:srgbClr val="FF0000"/>
                          </a:solidFill>
                          <a:latin typeface="Century Gothic" panose="020B0502020202020204" pitchFamily="34" charset="0"/>
                        </a:rPr>
                        <a:t>d</a:t>
                      </a:r>
                      <a:endParaRPr lang="en-US" sz="2000" b="1" dirty="0">
                        <a:solidFill>
                          <a:srgbClr val="FF0000"/>
                        </a:solidFill>
                        <a:latin typeface="Century Gothic" panose="020B0502020202020204" pitchFamily="34" charset="0"/>
                      </a:endParaRPr>
                    </a:p>
                  </a:txBody>
                  <a:tcPr/>
                </a:tc>
                <a:extLst>
                  <a:ext uri="{0D108BD9-81ED-4DB2-BD59-A6C34878D82A}">
                    <a16:rowId xmlns="" xmlns:a16="http://schemas.microsoft.com/office/drawing/2014/main" val="10001"/>
                  </a:ext>
                </a:extLst>
              </a:tr>
              <a:tr h="384132">
                <a:tc>
                  <a:txBody>
                    <a:bodyPr/>
                    <a:lstStyle/>
                    <a:p>
                      <a:pPr algn="ctr"/>
                      <a:r>
                        <a:rPr lang="en-US" sz="2000" b="1" dirty="0" smtClean="0">
                          <a:latin typeface="Century Gothic" panose="020B0502020202020204" pitchFamily="34" charset="0"/>
                        </a:rPr>
                        <a:t>2</a:t>
                      </a:r>
                      <a:endParaRPr lang="en-US" sz="2000" b="1" dirty="0">
                        <a:latin typeface="Century Gothic" panose="020B0502020202020204" pitchFamily="34" charset="0"/>
                      </a:endParaRPr>
                    </a:p>
                  </a:txBody>
                  <a:tcPr/>
                </a:tc>
                <a:tc>
                  <a:txBody>
                    <a:bodyPr/>
                    <a:lstStyle/>
                    <a:p>
                      <a:pPr algn="l"/>
                      <a:r>
                        <a:rPr lang="en-US" sz="2000" b="1" dirty="0" smtClean="0">
                          <a:latin typeface="Century Gothic" panose="020B0502020202020204" pitchFamily="34" charset="0"/>
                        </a:rPr>
                        <a:t>What does the writer say about the Car Boot Sale?</a:t>
                      </a:r>
                    </a:p>
                  </a:txBody>
                  <a:tcPr/>
                </a:tc>
                <a:tc>
                  <a:txBody>
                    <a:bodyPr/>
                    <a:lstStyle/>
                    <a:p>
                      <a:pPr algn="ctr"/>
                      <a:r>
                        <a:rPr lang="en-US" sz="2000" b="1" dirty="0" smtClean="0">
                          <a:solidFill>
                            <a:srgbClr val="FF0000"/>
                          </a:solidFill>
                          <a:latin typeface="Century Gothic" panose="020B0502020202020204" pitchFamily="34" charset="0"/>
                        </a:rPr>
                        <a:t>a</a:t>
                      </a:r>
                      <a:endParaRPr lang="en-US" sz="2000" b="1" dirty="0">
                        <a:solidFill>
                          <a:srgbClr val="FF0000"/>
                        </a:solidFill>
                        <a:latin typeface="Century Gothic" panose="020B0502020202020204" pitchFamily="34" charset="0"/>
                      </a:endParaRPr>
                    </a:p>
                  </a:txBody>
                  <a:tcPr/>
                </a:tc>
                <a:extLst>
                  <a:ext uri="{0D108BD9-81ED-4DB2-BD59-A6C34878D82A}">
                    <a16:rowId xmlns="" xmlns:a16="http://schemas.microsoft.com/office/drawing/2014/main" val="10002"/>
                  </a:ext>
                </a:extLst>
              </a:tr>
              <a:tr h="384132">
                <a:tc>
                  <a:txBody>
                    <a:bodyPr/>
                    <a:lstStyle/>
                    <a:p>
                      <a:pPr algn="ctr"/>
                      <a:r>
                        <a:rPr lang="en-US" sz="2000" b="1" dirty="0" smtClean="0">
                          <a:latin typeface="Century Gothic" panose="020B0502020202020204" pitchFamily="34" charset="0"/>
                        </a:rPr>
                        <a:t>3</a:t>
                      </a:r>
                      <a:endParaRPr lang="en-US" sz="2000" b="1" dirty="0">
                        <a:latin typeface="Century Gothic" panose="020B0502020202020204" pitchFamily="34" charset="0"/>
                      </a:endParaRPr>
                    </a:p>
                  </a:txBody>
                  <a:tcPr/>
                </a:tc>
                <a:tc>
                  <a:txBody>
                    <a:bodyPr/>
                    <a:lstStyle/>
                    <a:p>
                      <a:pPr algn="l"/>
                      <a:r>
                        <a:rPr lang="en-US" sz="2000" b="1" dirty="0" smtClean="0">
                          <a:latin typeface="Century Gothic" panose="020B0502020202020204" pitchFamily="34" charset="0"/>
                        </a:rPr>
                        <a:t>The writer says that the shops in the Second-Hand Markets are </a:t>
                      </a:r>
                      <a:endParaRPr lang="en-US" sz="2000" b="1" dirty="0">
                        <a:latin typeface="Century Gothic" panose="020B0502020202020204" pitchFamily="34" charset="0"/>
                      </a:endParaRPr>
                    </a:p>
                  </a:txBody>
                  <a:tcPr/>
                </a:tc>
                <a:tc>
                  <a:txBody>
                    <a:bodyPr/>
                    <a:lstStyle/>
                    <a:p>
                      <a:pPr algn="ctr"/>
                      <a:r>
                        <a:rPr lang="en-US" sz="2000" b="1" dirty="0" smtClean="0">
                          <a:solidFill>
                            <a:srgbClr val="FF0000"/>
                          </a:solidFill>
                          <a:latin typeface="Century Gothic" panose="020B0502020202020204" pitchFamily="34" charset="0"/>
                        </a:rPr>
                        <a:t>d</a:t>
                      </a:r>
                      <a:endParaRPr lang="en-US" sz="2000" b="1" dirty="0">
                        <a:solidFill>
                          <a:srgbClr val="FF0000"/>
                        </a:solidFill>
                        <a:latin typeface="Century Gothic" panose="020B0502020202020204" pitchFamily="34" charset="0"/>
                      </a:endParaRPr>
                    </a:p>
                  </a:txBody>
                  <a:tcPr/>
                </a:tc>
                <a:extLst>
                  <a:ext uri="{0D108BD9-81ED-4DB2-BD59-A6C34878D82A}">
                    <a16:rowId xmlns="" xmlns:a16="http://schemas.microsoft.com/office/drawing/2014/main" val="10003"/>
                  </a:ext>
                </a:extLst>
              </a:tr>
              <a:tr h="384132">
                <a:tc>
                  <a:txBody>
                    <a:bodyPr/>
                    <a:lstStyle/>
                    <a:p>
                      <a:pPr algn="ctr"/>
                      <a:r>
                        <a:rPr lang="en-US" sz="2000" b="1" dirty="0" smtClean="0">
                          <a:latin typeface="Century Gothic" panose="020B0502020202020204" pitchFamily="34" charset="0"/>
                        </a:rPr>
                        <a:t>4</a:t>
                      </a:r>
                      <a:endParaRPr lang="en-US" sz="2000" b="1" dirty="0">
                        <a:latin typeface="Century Gothic" panose="020B0502020202020204" pitchFamily="34" charset="0"/>
                      </a:endParaRPr>
                    </a:p>
                  </a:txBody>
                  <a:tcPr/>
                </a:tc>
                <a:tc>
                  <a:txBody>
                    <a:bodyPr/>
                    <a:lstStyle/>
                    <a:p>
                      <a:pPr algn="l"/>
                      <a:r>
                        <a:rPr lang="en-US" sz="2000" b="1" dirty="0" smtClean="0">
                          <a:latin typeface="Century Gothic" panose="020B0502020202020204" pitchFamily="34" charset="0"/>
                        </a:rPr>
                        <a:t>What does the writer say about the Pop-Up Events Bazaars?</a:t>
                      </a:r>
                    </a:p>
                  </a:txBody>
                  <a:tcPr/>
                </a:tc>
                <a:tc>
                  <a:txBody>
                    <a:bodyPr/>
                    <a:lstStyle/>
                    <a:p>
                      <a:pPr algn="ctr"/>
                      <a:r>
                        <a:rPr lang="en-US" sz="2000" b="1" dirty="0" smtClean="0">
                          <a:solidFill>
                            <a:srgbClr val="FF0000"/>
                          </a:solidFill>
                          <a:latin typeface="Century Gothic" panose="020B0502020202020204" pitchFamily="34" charset="0"/>
                        </a:rPr>
                        <a:t>b</a:t>
                      </a:r>
                      <a:endParaRPr lang="en-US" sz="2000" b="1" dirty="0">
                        <a:solidFill>
                          <a:srgbClr val="FF0000"/>
                        </a:solidFill>
                        <a:latin typeface="Century Gothic" panose="020B0502020202020204" pitchFamily="34" charset="0"/>
                      </a:endParaRPr>
                    </a:p>
                  </a:txBody>
                  <a:tcPr/>
                </a:tc>
                <a:extLst>
                  <a:ext uri="{0D108BD9-81ED-4DB2-BD59-A6C34878D82A}">
                    <a16:rowId xmlns="" xmlns:a16="http://schemas.microsoft.com/office/drawing/2014/main" val="10004"/>
                  </a:ext>
                </a:extLst>
              </a:tr>
              <a:tr h="384132">
                <a:tc>
                  <a:txBody>
                    <a:bodyPr/>
                    <a:lstStyle/>
                    <a:p>
                      <a:pPr algn="ctr"/>
                      <a:r>
                        <a:rPr lang="en-US" sz="2000" b="1" dirty="0" smtClean="0">
                          <a:latin typeface="Century Gothic" panose="020B0502020202020204" pitchFamily="34" charset="0"/>
                        </a:rPr>
                        <a:t>5</a:t>
                      </a:r>
                      <a:endParaRPr lang="en-US" sz="2000" b="1" dirty="0">
                        <a:latin typeface="Century Gothic" panose="020B0502020202020204" pitchFamily="34" charset="0"/>
                      </a:endParaRPr>
                    </a:p>
                  </a:txBody>
                  <a:tcPr/>
                </a:tc>
                <a:tc>
                  <a:txBody>
                    <a:bodyPr/>
                    <a:lstStyle/>
                    <a:p>
                      <a:pPr algn="l" rtl="0"/>
                      <a:r>
                        <a:rPr lang="en-US" sz="2000" b="1" dirty="0" smtClean="0">
                          <a:latin typeface="Century Gothic" panose="020B0502020202020204" pitchFamily="34" charset="0"/>
                        </a:rPr>
                        <a:t>Charity shops and  Pop-Up Events Bazaars…..</a:t>
                      </a:r>
                    </a:p>
                  </a:txBody>
                  <a:tcPr/>
                </a:tc>
                <a:tc>
                  <a:txBody>
                    <a:bodyPr/>
                    <a:lstStyle/>
                    <a:p>
                      <a:pPr algn="ctr"/>
                      <a:r>
                        <a:rPr lang="en-US" sz="2000" b="1" dirty="0" smtClean="0">
                          <a:solidFill>
                            <a:srgbClr val="FF0000"/>
                          </a:solidFill>
                          <a:latin typeface="Century Gothic" panose="020B0502020202020204" pitchFamily="34" charset="0"/>
                        </a:rPr>
                        <a:t>a</a:t>
                      </a:r>
                      <a:endParaRPr lang="en-US" sz="2000" b="1" dirty="0">
                        <a:solidFill>
                          <a:srgbClr val="FF0000"/>
                        </a:solidFill>
                        <a:latin typeface="Century Gothic" panose="020B0502020202020204" pitchFamily="34" charset="0"/>
                      </a:endParaRPr>
                    </a:p>
                  </a:txBody>
                  <a:tcPr/>
                </a:tc>
                <a:extLst>
                  <a:ext uri="{0D108BD9-81ED-4DB2-BD59-A6C34878D82A}">
                    <a16:rowId xmlns="" xmlns:a16="http://schemas.microsoft.com/office/drawing/2014/main" val="10005"/>
                  </a:ext>
                </a:extLst>
              </a:tr>
            </a:tbl>
          </a:graphicData>
        </a:graphic>
      </p:graphicFrame>
      <p:sp>
        <p:nvSpPr>
          <p:cNvPr id="11" name="Rectangle 10"/>
          <p:cNvSpPr/>
          <p:nvPr/>
        </p:nvSpPr>
        <p:spPr>
          <a:xfrm>
            <a:off x="3394553" y="686305"/>
            <a:ext cx="5064436"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latin typeface="Century Gothic" panose="020B0502020202020204" pitchFamily="34" charset="0"/>
              </a:rPr>
              <a:t>Answer Key </a:t>
            </a:r>
          </a:p>
        </p:txBody>
      </p:sp>
      <p:sp>
        <p:nvSpPr>
          <p:cNvPr id="7" name="Footer Placeholder 2">
            <a:extLst/>
          </p:cNvPr>
          <p:cNvSpPr>
            <a:spLocks noGrp="1"/>
          </p:cNvSpPr>
          <p:nvPr>
            <p:ph type="ftr" sz="quarter" idx="11"/>
          </p:nvPr>
        </p:nvSpPr>
        <p:spPr bwMode="auto">
          <a:xfrm>
            <a:off x="665220" y="6163871"/>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2342973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4</a:t>
            </a:r>
            <a:endParaRPr lang="en-US" sz="9600" dirty="0">
              <a:solidFill>
                <a:schemeClr val="tx1"/>
              </a:solidFill>
              <a:latin typeface="Century Gothic" panose="020B0502020202020204" pitchFamily="34" charset="0"/>
            </a:endParaRPr>
          </a:p>
        </p:txBody>
      </p:sp>
      <p:sp>
        <p:nvSpPr>
          <p:cNvPr id="5"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156974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917739" y="788100"/>
            <a:ext cx="10351918" cy="500965"/>
          </a:xfrm>
        </p:spPr>
        <p:txBody>
          <a:bodyPr>
            <a:normAutofit/>
          </a:bodyPr>
          <a:lstStyle/>
          <a:p>
            <a:pPr algn="just" rtl="0"/>
            <a:r>
              <a:rPr lang="en-US" sz="2800" b="1" dirty="0" smtClean="0">
                <a:solidFill>
                  <a:srgbClr val="FF0000"/>
                </a:solidFill>
                <a:latin typeface="Century Gothic" panose="020B0502020202020204" pitchFamily="34" charset="0"/>
              </a:rPr>
              <a:t>Listen  to the dialogue and complete the sentences below.</a:t>
            </a:r>
            <a:endParaRPr lang="en-US" sz="3600" b="1" dirty="0">
              <a:solidFill>
                <a:srgbClr val="FF0000"/>
              </a:solidFill>
              <a:latin typeface="Century Gothic" panose="020B0502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10" name="Rectangle 9"/>
          <p:cNvSpPr/>
          <p:nvPr/>
        </p:nvSpPr>
        <p:spPr>
          <a:xfrm>
            <a:off x="10935271" y="5413633"/>
            <a:ext cx="668773"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1" name="Rectangle 10"/>
          <p:cNvSpPr/>
          <p:nvPr/>
        </p:nvSpPr>
        <p:spPr>
          <a:xfrm>
            <a:off x="9041085" y="5364447"/>
            <a:ext cx="758541"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5" name="Text Placeholder 2"/>
          <p:cNvSpPr txBox="1">
            <a:spLocks/>
          </p:cNvSpPr>
          <p:nvPr/>
        </p:nvSpPr>
        <p:spPr>
          <a:xfrm>
            <a:off x="763515" y="1994191"/>
            <a:ext cx="10689465" cy="2760780"/>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smtClean="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dirty="0" smtClean="0">
                <a:solidFill>
                  <a:schemeClr val="tx1">
                    <a:lumMod val="75000"/>
                    <a:lumOff val="25000"/>
                  </a:schemeClr>
                </a:solidFill>
                <a:latin typeface="Century Gothic" panose="020B0502020202020204" pitchFamily="34" charset="0"/>
              </a:rPr>
              <a:t>1- The woman went to the second-hand shop in  the ………… .</a:t>
            </a:r>
            <a:endParaRPr lang="en-US" b="1" dirty="0" smtClean="0">
              <a:solidFill>
                <a:schemeClr val="tx1">
                  <a:lumMod val="75000"/>
                  <a:lumOff val="25000"/>
                </a:schemeClr>
              </a:solidFill>
            </a:endParaRPr>
          </a:p>
          <a:p>
            <a:pPr algn="just" rtl="0"/>
            <a:r>
              <a:rPr lang="en-US" dirty="0">
                <a:latin typeface="Century Gothic" panose="020B0502020202020204" pitchFamily="34" charset="0"/>
              </a:rPr>
              <a:t>2- The woman is looking for </a:t>
            </a:r>
            <a:r>
              <a:rPr lang="en-US" dirty="0" smtClean="0">
                <a:latin typeface="Century Gothic" panose="020B0502020202020204" pitchFamily="34" charset="0"/>
              </a:rPr>
              <a:t>…………. ………….. .</a:t>
            </a:r>
            <a:endParaRPr lang="en-US" dirty="0" smtClean="0"/>
          </a:p>
          <a:p>
            <a:pPr algn="just" rtl="0"/>
            <a:r>
              <a:rPr lang="en-US" dirty="0" smtClean="0">
                <a:solidFill>
                  <a:schemeClr val="tx1">
                    <a:lumMod val="75000"/>
                    <a:lumOff val="25000"/>
                  </a:schemeClr>
                </a:solidFill>
                <a:latin typeface="Century Gothic" panose="020B0502020202020204" pitchFamily="34" charset="0"/>
              </a:rPr>
              <a:t>3- Shakespeare's collection price is……… BD.</a:t>
            </a:r>
          </a:p>
          <a:p>
            <a:pPr algn="just" rtl="0"/>
            <a:r>
              <a:rPr lang="en-US" dirty="0" smtClean="0">
                <a:latin typeface="Century Gothic" panose="020B0502020202020204" pitchFamily="34" charset="0"/>
              </a:rPr>
              <a:t>4- The woman paid …. BD for the books collection. </a:t>
            </a:r>
            <a:endParaRPr lang="en-US" b="1" dirty="0">
              <a:latin typeface="Century Gothic" panose="020B0502020202020204" pitchFamily="34" charset="0"/>
            </a:endParaRPr>
          </a:p>
        </p:txBody>
      </p:sp>
      <p:sp>
        <p:nvSpPr>
          <p:cNvPr id="2" name="Action Button: Back or Previous 1">
            <a:hlinkClick r:id="" action="ppaction://hlinkshowjump?jump=nextslide" highlightClick="1"/>
          </p:cNvPr>
          <p:cNvSpPr/>
          <p:nvPr/>
        </p:nvSpPr>
        <p:spPr>
          <a:xfrm>
            <a:off x="10709753" y="1524107"/>
            <a:ext cx="894291" cy="7681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Footer Placeholder 2">
            <a:extLst/>
          </p:cNvPr>
          <p:cNvSpPr>
            <a:spLocks noGrp="1"/>
          </p:cNvSpPr>
          <p:nvPr>
            <p:ph type="ftr" sz="quarter" idx="11"/>
          </p:nvPr>
        </p:nvSpPr>
        <p:spPr bwMode="auto">
          <a:xfrm>
            <a:off x="463708" y="618307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407126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10" name="Rectangle 9"/>
          <p:cNvSpPr/>
          <p:nvPr/>
        </p:nvSpPr>
        <p:spPr>
          <a:xfrm>
            <a:off x="10935271" y="5413633"/>
            <a:ext cx="668773"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1" name="Rectangle 10"/>
          <p:cNvSpPr/>
          <p:nvPr/>
        </p:nvSpPr>
        <p:spPr>
          <a:xfrm>
            <a:off x="9041085" y="5364447"/>
            <a:ext cx="758541"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5" name="Text Placeholder 2"/>
          <p:cNvSpPr txBox="1">
            <a:spLocks/>
          </p:cNvSpPr>
          <p:nvPr/>
        </p:nvSpPr>
        <p:spPr>
          <a:xfrm>
            <a:off x="1030329" y="1511358"/>
            <a:ext cx="10689465" cy="2760780"/>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smtClean="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dirty="0" smtClean="0">
                <a:solidFill>
                  <a:schemeClr val="tx1">
                    <a:lumMod val="75000"/>
                    <a:lumOff val="25000"/>
                  </a:schemeClr>
                </a:solidFill>
                <a:latin typeface="Century Gothic" panose="020B0502020202020204" pitchFamily="34" charset="0"/>
              </a:rPr>
              <a:t>1- The woman went to the second-hand shop in …………………. .</a:t>
            </a:r>
            <a:endParaRPr lang="en-US" b="1" dirty="0" smtClean="0">
              <a:solidFill>
                <a:schemeClr val="tx1">
                  <a:lumMod val="75000"/>
                  <a:lumOff val="25000"/>
                </a:schemeClr>
              </a:solidFill>
            </a:endParaRPr>
          </a:p>
          <a:p>
            <a:pPr algn="just" rtl="0"/>
            <a:r>
              <a:rPr lang="en-US" dirty="0">
                <a:latin typeface="Century Gothic" panose="020B0502020202020204" pitchFamily="34" charset="0"/>
              </a:rPr>
              <a:t>2- The woman is looking </a:t>
            </a:r>
            <a:r>
              <a:rPr lang="en-US" dirty="0" smtClean="0">
                <a:latin typeface="Century Gothic" panose="020B0502020202020204" pitchFamily="34" charset="0"/>
              </a:rPr>
              <a:t>for………………. .</a:t>
            </a:r>
            <a:endParaRPr lang="en-US" dirty="0" smtClean="0"/>
          </a:p>
          <a:p>
            <a:pPr algn="just" rtl="0"/>
            <a:r>
              <a:rPr lang="en-US" dirty="0" smtClean="0">
                <a:solidFill>
                  <a:schemeClr val="tx1">
                    <a:lumMod val="75000"/>
                    <a:lumOff val="25000"/>
                  </a:schemeClr>
                </a:solidFill>
                <a:latin typeface="Century Gothic" panose="020B0502020202020204" pitchFamily="34" charset="0"/>
              </a:rPr>
              <a:t>3- Shakespeare's collection price is ………..... BD.</a:t>
            </a:r>
          </a:p>
          <a:p>
            <a:pPr algn="just" rtl="0"/>
            <a:r>
              <a:rPr lang="en-US" dirty="0" smtClean="0">
                <a:latin typeface="Century Gothic" panose="020B0502020202020204" pitchFamily="34" charset="0"/>
              </a:rPr>
              <a:t>4- The woman paid …………………….BD for the book collection. </a:t>
            </a:r>
            <a:endParaRPr lang="en-US" b="1" dirty="0">
              <a:latin typeface="Century Gothic" panose="020B0502020202020204" pitchFamily="34" charset="0"/>
            </a:endParaRPr>
          </a:p>
        </p:txBody>
      </p:sp>
      <p:sp>
        <p:nvSpPr>
          <p:cNvPr id="16" name="Rectangle 15"/>
          <p:cNvSpPr/>
          <p:nvPr/>
        </p:nvSpPr>
        <p:spPr>
          <a:xfrm>
            <a:off x="2955757" y="737822"/>
            <a:ext cx="5694219"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Answer Key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0194" y="316870"/>
            <a:ext cx="609600" cy="609600"/>
          </a:xfrm>
          <a:prstGeom prst="rect">
            <a:avLst/>
          </a:prstGeom>
        </p:spPr>
      </p:pic>
      <p:sp>
        <p:nvSpPr>
          <p:cNvPr id="13" name="Footer Placeholder 2">
            <a:extLst/>
          </p:cNvPr>
          <p:cNvSpPr>
            <a:spLocks noGrp="1"/>
          </p:cNvSpPr>
          <p:nvPr>
            <p:ph type="ftr" sz="quarter" idx="11"/>
          </p:nvPr>
        </p:nvSpPr>
        <p:spPr bwMode="auto">
          <a:xfrm>
            <a:off x="412032" y="61808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
        <p:nvSpPr>
          <p:cNvPr id="5" name="TextBox 4"/>
          <p:cNvSpPr txBox="1"/>
          <p:nvPr/>
        </p:nvSpPr>
        <p:spPr>
          <a:xfrm>
            <a:off x="8275880" y="1870750"/>
            <a:ext cx="2288949" cy="461665"/>
          </a:xfrm>
          <a:prstGeom prst="rect">
            <a:avLst/>
          </a:prstGeom>
          <a:noFill/>
        </p:spPr>
        <p:txBody>
          <a:bodyPr wrap="square" rtlCol="1">
            <a:spAutoFit/>
          </a:bodyPr>
          <a:lstStyle/>
          <a:p>
            <a:r>
              <a:rPr lang="en-US" sz="2400" b="1" dirty="0">
                <a:solidFill>
                  <a:srgbClr val="FF0000"/>
                </a:solidFill>
                <a:latin typeface="Century Gothic" panose="020B0502020202020204" pitchFamily="34" charset="0"/>
              </a:rPr>
              <a:t>the evening</a:t>
            </a:r>
            <a:endParaRPr lang="ar-BH" sz="2400" dirty="0"/>
          </a:p>
        </p:txBody>
      </p:sp>
      <p:sp>
        <p:nvSpPr>
          <p:cNvPr id="17" name="TextBox 16"/>
          <p:cNvSpPr txBox="1"/>
          <p:nvPr/>
        </p:nvSpPr>
        <p:spPr>
          <a:xfrm>
            <a:off x="5182573" y="2328447"/>
            <a:ext cx="1766679" cy="461665"/>
          </a:xfrm>
          <a:prstGeom prst="rect">
            <a:avLst/>
          </a:prstGeom>
          <a:noFill/>
        </p:spPr>
        <p:txBody>
          <a:bodyPr wrap="square" rtlCol="1">
            <a:spAutoFit/>
          </a:bodyPr>
          <a:lstStyle/>
          <a:p>
            <a:r>
              <a:rPr lang="en-US" sz="2400" b="1" dirty="0">
                <a:solidFill>
                  <a:srgbClr val="FF0000"/>
                </a:solidFill>
                <a:latin typeface="Century Gothic" panose="020B0502020202020204" pitchFamily="34" charset="0"/>
              </a:rPr>
              <a:t>r</a:t>
            </a:r>
            <a:r>
              <a:rPr lang="en-US" sz="2400" b="1" dirty="0" smtClean="0">
                <a:solidFill>
                  <a:srgbClr val="FF0000"/>
                </a:solidFill>
                <a:latin typeface="Century Gothic" panose="020B0502020202020204" pitchFamily="34" charset="0"/>
              </a:rPr>
              <a:t>are books</a:t>
            </a:r>
            <a:endParaRPr lang="ar-BH" sz="2400" dirty="0"/>
          </a:p>
        </p:txBody>
      </p:sp>
      <p:sp>
        <p:nvSpPr>
          <p:cNvPr id="18" name="TextBox 17"/>
          <p:cNvSpPr txBox="1"/>
          <p:nvPr/>
        </p:nvSpPr>
        <p:spPr>
          <a:xfrm>
            <a:off x="6228752" y="2812115"/>
            <a:ext cx="1612542" cy="461665"/>
          </a:xfrm>
          <a:prstGeom prst="rect">
            <a:avLst/>
          </a:prstGeom>
          <a:noFill/>
        </p:spPr>
        <p:txBody>
          <a:bodyPr wrap="square" rtlCol="1">
            <a:spAutoFit/>
          </a:bodyPr>
          <a:lstStyle/>
          <a:p>
            <a:r>
              <a:rPr lang="en-US" sz="2400" b="1" dirty="0" smtClean="0">
                <a:solidFill>
                  <a:srgbClr val="FF0000"/>
                </a:solidFill>
                <a:latin typeface="Century Gothic" panose="020B0502020202020204" pitchFamily="34" charset="0"/>
              </a:rPr>
              <a:t>50 or fifty</a:t>
            </a:r>
            <a:endParaRPr lang="ar-BH" sz="2400" dirty="0"/>
          </a:p>
        </p:txBody>
      </p:sp>
      <p:sp>
        <p:nvSpPr>
          <p:cNvPr id="19" name="TextBox 18"/>
          <p:cNvSpPr txBox="1"/>
          <p:nvPr/>
        </p:nvSpPr>
        <p:spPr>
          <a:xfrm>
            <a:off x="3927277" y="3260794"/>
            <a:ext cx="2761622" cy="461665"/>
          </a:xfrm>
          <a:prstGeom prst="rect">
            <a:avLst/>
          </a:prstGeom>
          <a:noFill/>
        </p:spPr>
        <p:txBody>
          <a:bodyPr wrap="square" rtlCol="1">
            <a:spAutoFit/>
          </a:bodyPr>
          <a:lstStyle/>
          <a:p>
            <a:r>
              <a:rPr lang="en-US" sz="2400" b="1" dirty="0">
                <a:solidFill>
                  <a:srgbClr val="FF0000"/>
                </a:solidFill>
                <a:latin typeface="Century Gothic" panose="020B0502020202020204" pitchFamily="34" charset="0"/>
              </a:rPr>
              <a:t>37 or thirty seven</a:t>
            </a:r>
            <a:endParaRPr lang="ar-BH" sz="2400" dirty="0"/>
          </a:p>
        </p:txBody>
      </p:sp>
    </p:spTree>
    <p:extLst>
      <p:ext uri="{BB962C8B-B14F-4D97-AF65-F5344CB8AC3E}">
        <p14:creationId xmlns:p14="http://schemas.microsoft.com/office/powerpoint/2010/main" val="1298581463"/>
      </p:ext>
    </p:extLst>
  </p:cSld>
  <p:clrMapOvr>
    <a:masterClrMapping/>
  </p:clrMapOvr>
  <mc:AlternateContent xmlns:mc="http://schemas.openxmlformats.org/markup-compatibility/2006" xmlns:p14="http://schemas.microsoft.com/office/powerpoint/2010/main">
    <mc:Choice Requires="p14">
      <p:transition spd="slow" p14:dur="2000" advTm="41152"/>
    </mc:Choice>
    <mc:Fallback xmlns="">
      <p:transition spd="slow" advTm="41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6" grpId="0" animBg="1"/>
      <p:bldP spid="5"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5</a:t>
            </a:r>
          </a:p>
        </p:txBody>
      </p:sp>
      <p:sp>
        <p:nvSpPr>
          <p:cNvPr id="5"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4111095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181" y="713834"/>
            <a:ext cx="11834133" cy="1343302"/>
          </a:xfrm>
        </p:spPr>
        <p:txBody>
          <a:bodyPr>
            <a:noAutofit/>
          </a:bodyPr>
          <a:lstStyle/>
          <a:p>
            <a:pPr algn="l" rtl="0"/>
            <a:r>
              <a:rPr lang="en-US" sz="2800" b="1" dirty="0" smtClean="0">
                <a:solidFill>
                  <a:srgbClr val="FF0000"/>
                </a:solidFill>
                <a:latin typeface="Century Gothic" panose="020B0502020202020204" pitchFamily="34" charset="0"/>
              </a:rPr>
              <a:t>Write a short paragraph about the best place to pick up bargains in  Bahrain. In your writing include the following points:</a:t>
            </a:r>
          </a:p>
          <a:p>
            <a:pPr algn="l" rtl="0"/>
            <a:endParaRPr lang="en-US" sz="3200" b="1" dirty="0" smtClean="0">
              <a:solidFill>
                <a:srgbClr val="FF0000"/>
              </a:solidFill>
              <a:effectLst>
                <a:outerShdw blurRad="38100" dist="38100" dir="2700000" algn="tl">
                  <a:srgbClr val="000000">
                    <a:alpha val="43137"/>
                  </a:srgbClr>
                </a:outerShdw>
              </a:effectLst>
              <a:latin typeface="Century Gothic" panose="020B0502020202020204" pitchFamily="34" charset="0"/>
            </a:endParaRPr>
          </a:p>
          <a:p>
            <a:pPr marL="457200" indent="-457200" algn="l" rtl="0">
              <a:buFont typeface="Arial" panose="020B0604020202020204" pitchFamily="34" charset="0"/>
              <a:buChar char="•"/>
            </a:pPr>
            <a:r>
              <a:rPr lang="en-US" sz="2800" b="1" dirty="0" smtClean="0">
                <a:solidFill>
                  <a:schemeClr val="tx1"/>
                </a:solidFill>
                <a:latin typeface="Century Gothic" panose="020B0502020202020204" pitchFamily="34" charset="0"/>
              </a:rPr>
              <a:t>Name </a:t>
            </a:r>
          </a:p>
          <a:p>
            <a:pPr marL="457200" indent="-457200" algn="l" rtl="0">
              <a:buFont typeface="Arial" panose="020B0604020202020204" pitchFamily="34" charset="0"/>
              <a:buChar char="•"/>
            </a:pPr>
            <a:r>
              <a:rPr lang="en-US" sz="2800" b="1" dirty="0" smtClean="0">
                <a:solidFill>
                  <a:schemeClr val="tx1"/>
                </a:solidFill>
                <a:latin typeface="Century Gothic" panose="020B0502020202020204" pitchFamily="34" charset="0"/>
              </a:rPr>
              <a:t>Location </a:t>
            </a:r>
          </a:p>
          <a:p>
            <a:pPr marL="457200" indent="-457200" algn="l" rtl="0">
              <a:buFont typeface="Arial" panose="020B0604020202020204" pitchFamily="34" charset="0"/>
              <a:buChar char="•"/>
            </a:pPr>
            <a:r>
              <a:rPr lang="en-US" sz="2800" b="1" dirty="0" smtClean="0">
                <a:solidFill>
                  <a:schemeClr val="tx1"/>
                </a:solidFill>
                <a:latin typeface="Century Gothic" panose="020B0502020202020204" pitchFamily="34" charset="0"/>
              </a:rPr>
              <a:t>Goods </a:t>
            </a:r>
          </a:p>
          <a:p>
            <a:pPr marL="457200" indent="-457200" algn="l" rtl="0">
              <a:buFont typeface="Arial" panose="020B0604020202020204" pitchFamily="34" charset="0"/>
              <a:buChar char="•"/>
            </a:pPr>
            <a:r>
              <a:rPr lang="en-US" sz="2800" b="1" dirty="0" smtClean="0">
                <a:solidFill>
                  <a:schemeClr val="tx1"/>
                </a:solidFill>
                <a:latin typeface="Century Gothic" panose="020B0502020202020204" pitchFamily="34" charset="0"/>
              </a:rPr>
              <a:t>When open /held </a:t>
            </a:r>
          </a:p>
          <a:p>
            <a:pPr algn="l" rtl="0"/>
            <a:endParaRPr lang="en-US" sz="3600" dirty="0">
              <a:solidFill>
                <a:srgbClr val="FF0000"/>
              </a:solidFill>
              <a:latin typeface="Century Gothic" panose="020B0502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6871022"/>
              </p:ext>
            </p:extLst>
          </p:nvPr>
        </p:nvGraphicFramePr>
        <p:xfrm>
          <a:off x="5047988" y="2345921"/>
          <a:ext cx="6852090" cy="3479474"/>
        </p:xfrm>
        <a:graphic>
          <a:graphicData uri="http://schemas.openxmlformats.org/drawingml/2006/table">
            <a:tbl>
              <a:tblPr firstRow="1" bandRow="1">
                <a:tableStyleId>{5C22544A-7EE6-4342-B048-85BDC9FD1C3A}</a:tableStyleId>
              </a:tblPr>
              <a:tblGrid>
                <a:gridCol w="4878175">
                  <a:extLst>
                    <a:ext uri="{9D8B030D-6E8A-4147-A177-3AD203B41FA5}">
                      <a16:colId xmlns="" xmlns:a16="http://schemas.microsoft.com/office/drawing/2014/main" val="2880003579"/>
                    </a:ext>
                  </a:extLst>
                </a:gridCol>
                <a:gridCol w="1016865">
                  <a:extLst>
                    <a:ext uri="{9D8B030D-6E8A-4147-A177-3AD203B41FA5}">
                      <a16:colId xmlns="" xmlns:a16="http://schemas.microsoft.com/office/drawing/2014/main" val="3807752464"/>
                    </a:ext>
                  </a:extLst>
                </a:gridCol>
                <a:gridCol w="957050">
                  <a:extLst>
                    <a:ext uri="{9D8B030D-6E8A-4147-A177-3AD203B41FA5}">
                      <a16:colId xmlns="" xmlns:a16="http://schemas.microsoft.com/office/drawing/2014/main" val="4241724051"/>
                    </a:ext>
                  </a:extLst>
                </a:gridCol>
              </a:tblGrid>
              <a:tr h="705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 Self Assessment </a:t>
                      </a:r>
                      <a:endParaRPr lang="ar-BH" sz="2000" b="1" dirty="0">
                        <a:solidFill>
                          <a:schemeClr val="bg1"/>
                        </a:solidFill>
                        <a:latin typeface="Century Gothic" panose="020B0502020202020204" pitchFamily="34" charset="0"/>
                      </a:endParaRPr>
                    </a:p>
                  </a:txBody>
                  <a:tcPr anchor="ctr"/>
                </a:tc>
                <a:tc>
                  <a:txBody>
                    <a:bodyPr/>
                    <a:lstStyle/>
                    <a:p>
                      <a:pPr algn="ctr"/>
                      <a:r>
                        <a:rPr lang="en-US" sz="2000" dirty="0">
                          <a:latin typeface="Century Gothic" panose="020B0502020202020204" pitchFamily="34" charset="0"/>
                        </a:rPr>
                        <a:t>Mark </a:t>
                      </a:r>
                    </a:p>
                  </a:txBody>
                  <a:tcPr anchor="ctr"/>
                </a:tc>
                <a:tc>
                  <a:txBody>
                    <a:bodyPr/>
                    <a:lstStyle/>
                    <a:p>
                      <a:pPr algn="ctr" rtl="0"/>
                      <a:r>
                        <a:rPr lang="en-US" sz="2000" dirty="0">
                          <a:latin typeface="Century Gothic" panose="020B0502020202020204" pitchFamily="34" charset="0"/>
                        </a:rPr>
                        <a:t>My</a:t>
                      </a:r>
                      <a:r>
                        <a:rPr lang="en-US" sz="2000" baseline="0" dirty="0">
                          <a:latin typeface="Century Gothic" panose="020B0502020202020204" pitchFamily="34" charset="0"/>
                        </a:rPr>
                        <a:t> Score </a:t>
                      </a:r>
                      <a:endParaRPr lang="en-US" sz="2000" dirty="0">
                        <a:latin typeface="Century Gothic" panose="020B0502020202020204" pitchFamily="34" charset="0"/>
                      </a:endParaRPr>
                    </a:p>
                  </a:txBody>
                  <a:tcPr anchor="ctr"/>
                </a:tc>
                <a:extLst>
                  <a:ext uri="{0D108BD9-81ED-4DB2-BD59-A6C34878D82A}">
                    <a16:rowId xmlns="" xmlns:a16="http://schemas.microsoft.com/office/drawing/2014/main" val="724846854"/>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a:t>
                      </a:r>
                      <a:r>
                        <a:rPr lang="en-US" sz="2000" baseline="0" dirty="0" smtClean="0">
                          <a:latin typeface="Century Gothic" panose="020B0502020202020204" pitchFamily="34" charset="0"/>
                        </a:rPr>
                        <a:t>the </a:t>
                      </a:r>
                      <a:r>
                        <a:rPr lang="en-US" sz="2000" b="1" baseline="0" dirty="0" smtClean="0">
                          <a:effectLst>
                            <a:outerShdw blurRad="38100" dist="38100" dir="2700000" algn="tl">
                              <a:srgbClr val="000000">
                                <a:alpha val="43137"/>
                              </a:srgbClr>
                            </a:outerShdw>
                          </a:effectLst>
                          <a:latin typeface="Century Gothic" panose="020B0502020202020204" pitchFamily="34" charset="0"/>
                        </a:rPr>
                        <a:t>name of the place</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1</a:t>
                      </a:r>
                      <a:endParaRPr lang="en-US" sz="2000" b="1" dirty="0">
                        <a:latin typeface="Century Gothic" panose="020B0502020202020204" pitchFamily="34" charset="0"/>
                      </a:endParaRP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171268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I</a:t>
                      </a:r>
                      <a:r>
                        <a:rPr lang="en-US" sz="2000" baseline="0" dirty="0" smtClean="0">
                          <a:latin typeface="Century Gothic" panose="020B0502020202020204" pitchFamily="34" charset="0"/>
                        </a:rPr>
                        <a:t> write the </a:t>
                      </a:r>
                      <a:r>
                        <a:rPr lang="en-US" sz="2000" b="1" baseline="0" dirty="0" smtClean="0">
                          <a:effectLst>
                            <a:outerShdw blurRad="38100" dist="38100" dir="2700000" algn="tl">
                              <a:srgbClr val="000000">
                                <a:alpha val="43137"/>
                              </a:srgbClr>
                            </a:outerShdw>
                          </a:effectLst>
                          <a:latin typeface="Century Gothic" panose="020B0502020202020204" pitchFamily="34" charset="0"/>
                        </a:rPr>
                        <a:t>location of the place </a:t>
                      </a:r>
                      <a:endParaRPr lang="en-US" sz="2000" b="1" dirty="0" smtClean="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1</a:t>
                      </a:r>
                      <a:endParaRPr lang="en-US" sz="2000" b="1" dirty="0">
                        <a:latin typeface="Century Gothic" panose="020B0502020202020204" pitchFamily="34" charset="0"/>
                      </a:endParaRP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501026279"/>
                  </a:ext>
                </a:extLst>
              </a:tr>
              <a:tr h="370840">
                <a:tc>
                  <a:txBody>
                    <a:bodyPr/>
                    <a:lstStyle/>
                    <a:p>
                      <a:pPr algn="l" rtl="0"/>
                      <a:r>
                        <a:rPr lang="en-US" sz="2000" dirty="0" smtClean="0">
                          <a:latin typeface="Century Gothic" panose="020B0502020202020204" pitchFamily="34" charset="0"/>
                        </a:rPr>
                        <a:t>I</a:t>
                      </a:r>
                      <a:r>
                        <a:rPr lang="en-US" sz="2000" baseline="0" dirty="0" smtClean="0">
                          <a:latin typeface="Century Gothic" panose="020B0502020202020204" pitchFamily="34" charset="0"/>
                        </a:rPr>
                        <a:t> write about the </a:t>
                      </a:r>
                      <a:r>
                        <a:rPr lang="en-US" sz="2000" b="1" baseline="0" dirty="0" smtClean="0">
                          <a:effectLst>
                            <a:outerShdw blurRad="38100" dist="38100" dir="2700000" algn="tl">
                              <a:srgbClr val="000000">
                                <a:alpha val="43137"/>
                              </a:srgbClr>
                            </a:outerShdw>
                          </a:effectLst>
                          <a:latin typeface="Century Gothic" panose="020B0502020202020204" pitchFamily="34" charset="0"/>
                        </a:rPr>
                        <a:t>goods</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1</a:t>
                      </a:r>
                      <a:endParaRPr lang="en-US" sz="2000" b="1" dirty="0">
                        <a:latin typeface="Century Gothic" panose="020B0502020202020204" pitchFamily="34" charset="0"/>
                      </a:endParaRP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10003"/>
                  </a:ext>
                </a:extLst>
              </a:tr>
              <a:tr h="370840">
                <a:tc>
                  <a:txBody>
                    <a:bodyPr/>
                    <a:lstStyle/>
                    <a:p>
                      <a:pPr algn="l" rtl="0"/>
                      <a:r>
                        <a:rPr lang="en-US" sz="2000" dirty="0" smtClean="0">
                          <a:latin typeface="Century Gothic" panose="020B0502020202020204" pitchFamily="34" charset="0"/>
                        </a:rPr>
                        <a:t>I</a:t>
                      </a:r>
                      <a:r>
                        <a:rPr lang="en-US" sz="2000" baseline="0" dirty="0" smtClean="0">
                          <a:latin typeface="Century Gothic" panose="020B0502020202020204" pitchFamily="34" charset="0"/>
                        </a:rPr>
                        <a:t> write about </a:t>
                      </a:r>
                      <a:r>
                        <a:rPr lang="en-US" sz="2000" b="1" baseline="0" dirty="0" smtClean="0">
                          <a:effectLst>
                            <a:outerShdw blurRad="38100" dist="38100" dir="2700000" algn="tl">
                              <a:srgbClr val="000000">
                                <a:alpha val="43137"/>
                              </a:srgbClr>
                            </a:outerShdw>
                          </a:effectLst>
                          <a:latin typeface="Century Gothic" panose="020B0502020202020204" pitchFamily="34" charset="0"/>
                        </a:rPr>
                        <a:t>when open/held </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1</a:t>
                      </a:r>
                      <a:endParaRPr lang="en-US" sz="2000" b="1" dirty="0">
                        <a:latin typeface="Century Gothic" panose="020B0502020202020204" pitchFamily="34" charset="0"/>
                      </a:endParaRP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10004"/>
                  </a:ext>
                </a:extLst>
              </a:tr>
              <a:tr h="370840">
                <a:tc>
                  <a:txBody>
                    <a:bodyPr/>
                    <a:lstStyle/>
                    <a:p>
                      <a:pPr algn="l" rtl="0"/>
                      <a:r>
                        <a:rPr lang="en-US" sz="2000" dirty="0">
                          <a:latin typeface="Century Gothic" panose="020B0502020202020204" pitchFamily="34" charset="0"/>
                        </a:rPr>
                        <a:t>I write </a:t>
                      </a:r>
                      <a:r>
                        <a:rPr lang="en-US" sz="2000" b="1" dirty="0" smtClean="0">
                          <a:effectLst>
                            <a:outerShdw blurRad="38100" dist="38100" dir="2700000" algn="tl">
                              <a:srgbClr val="000000">
                                <a:alpha val="43137"/>
                              </a:srgbClr>
                            </a:outerShdw>
                          </a:effectLst>
                          <a:latin typeface="Century Gothic" panose="020B0502020202020204" pitchFamily="34" charset="0"/>
                        </a:rPr>
                        <a:t>between (40-60)</a:t>
                      </a:r>
                      <a:r>
                        <a:rPr lang="en-US" sz="2000" b="1" baseline="0" dirty="0" smtClean="0">
                          <a:effectLst>
                            <a:outerShdw blurRad="38100" dist="38100" dir="2700000" algn="tl">
                              <a:srgbClr val="000000">
                                <a:alpha val="43137"/>
                              </a:srgbClr>
                            </a:outerShdw>
                          </a:effectLst>
                          <a:latin typeface="Century Gothic" panose="020B0502020202020204" pitchFamily="34" charset="0"/>
                        </a:rPr>
                        <a:t> words</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a:latin typeface="Century Gothic" panose="020B0502020202020204" pitchFamily="34" charset="0"/>
                      </a:endParaRPr>
                    </a:p>
                  </a:txBody>
                  <a:tcPr/>
                </a:tc>
                <a:extLst>
                  <a:ext uri="{0D108BD9-81ED-4DB2-BD59-A6C34878D82A}">
                    <a16:rowId xmlns="" xmlns:a16="http://schemas.microsoft.com/office/drawing/2014/main" val="650726980"/>
                  </a:ext>
                </a:extLst>
              </a:tr>
              <a:tr h="370840">
                <a:tc>
                  <a:txBody>
                    <a:bodyPr/>
                    <a:lstStyle/>
                    <a:p>
                      <a:pPr algn="l" rtl="0"/>
                      <a:r>
                        <a:rPr lang="en-US" sz="2000" dirty="0">
                          <a:latin typeface="Century Gothic" panose="020B0502020202020204" pitchFamily="34" charset="0"/>
                        </a:rPr>
                        <a:t>I use</a:t>
                      </a:r>
                      <a:r>
                        <a:rPr lang="en-US" sz="2000" baseline="0" dirty="0">
                          <a:latin typeface="Century Gothic" panose="020B0502020202020204" pitchFamily="34" charset="0"/>
                        </a:rPr>
                        <a:t> correct </a:t>
                      </a:r>
                      <a:r>
                        <a:rPr lang="en-US" sz="2000" b="1" baseline="0" dirty="0">
                          <a:effectLst>
                            <a:outerShdw blurRad="38100" dist="38100" dir="2700000" algn="tl">
                              <a:srgbClr val="000000">
                                <a:alpha val="43137"/>
                              </a:srgbClr>
                            </a:outerShdw>
                          </a:effectLst>
                          <a:latin typeface="Century Gothic" panose="020B0502020202020204" pitchFamily="34" charset="0"/>
                        </a:rPr>
                        <a:t>spelling </a:t>
                      </a:r>
                      <a:r>
                        <a:rPr lang="en-US" sz="2000" b="1" baseline="0" dirty="0" smtClean="0">
                          <a:effectLst>
                            <a:outerShdw blurRad="38100" dist="38100" dir="2700000" algn="tl">
                              <a:srgbClr val="000000">
                                <a:alpha val="43137"/>
                              </a:srgbClr>
                            </a:outerShdw>
                          </a:effectLst>
                          <a:latin typeface="Century Gothic" panose="020B0502020202020204" pitchFamily="34" charset="0"/>
                        </a:rPr>
                        <a:t>and grammar</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2369150805"/>
                  </a:ext>
                </a:extLst>
              </a:tr>
              <a:tr h="370840">
                <a:tc>
                  <a:txBody>
                    <a:bodyPr/>
                    <a:lstStyle/>
                    <a:p>
                      <a:pPr algn="l" rtl="0"/>
                      <a:r>
                        <a:rPr lang="en-US" sz="2000" dirty="0">
                          <a:latin typeface="Century Gothic" panose="020B0502020202020204" pitchFamily="34" charset="0"/>
                        </a:rPr>
                        <a:t>I use correct </a:t>
                      </a:r>
                      <a:r>
                        <a:rPr lang="en-US" sz="2000" b="1" dirty="0" smtClean="0">
                          <a:effectLst>
                            <a:outerShdw blurRad="38100" dist="38100" dir="2700000" algn="tl">
                              <a:srgbClr val="000000">
                                <a:alpha val="43137"/>
                              </a:srgbClr>
                            </a:outerShdw>
                          </a:effectLst>
                          <a:latin typeface="Century Gothic" panose="020B0502020202020204" pitchFamily="34" charset="0"/>
                        </a:rPr>
                        <a:t>punctuation</a:t>
                      </a:r>
                      <a:r>
                        <a:rPr lang="en-US" sz="2000" b="1" baseline="0" dirty="0" smtClean="0">
                          <a:effectLst>
                            <a:outerShdw blurRad="38100" dist="38100" dir="2700000" algn="tl">
                              <a:srgbClr val="000000">
                                <a:alpha val="43137"/>
                              </a:srgbClr>
                            </a:outerShdw>
                          </a:effectLst>
                          <a:latin typeface="Century Gothic" panose="020B0502020202020204" pitchFamily="34" charset="0"/>
                        </a:rPr>
                        <a:t> marks</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 xmlns:a16="http://schemas.microsoft.com/office/drawing/2014/main" val="3581893885"/>
                  </a:ext>
                </a:extLst>
              </a:tr>
            </a:tbl>
          </a:graphicData>
        </a:graphic>
      </p:graphicFrame>
      <p:sp>
        <p:nvSpPr>
          <p:cNvPr id="8"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234917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7671" y="1795145"/>
            <a:ext cx="11059320" cy="3539430"/>
          </a:xfrm>
          <a:prstGeom prst="rect">
            <a:avLst/>
          </a:prstGeom>
        </p:spPr>
        <p:txBody>
          <a:bodyPr wrap="square">
            <a:spAutoFit/>
          </a:bodyPr>
          <a:lstStyle/>
          <a:p>
            <a:r>
              <a:rPr lang="en-US" sz="3200" dirty="0">
                <a:latin typeface="Century Gothic" panose="020B0502020202020204" pitchFamily="34" charset="0"/>
              </a:rPr>
              <a:t>The best place to pick up bargains in Bahrain </a:t>
            </a:r>
            <a:r>
              <a:rPr lang="en-US" sz="3200" dirty="0" smtClean="0">
                <a:latin typeface="Century Gothic" panose="020B0502020202020204" pitchFamily="34" charset="0"/>
              </a:rPr>
              <a:t>is Wednesday </a:t>
            </a:r>
            <a:r>
              <a:rPr lang="en-US" sz="3200" dirty="0">
                <a:latin typeface="Century Gothic" panose="020B0502020202020204" pitchFamily="34" charset="0"/>
              </a:rPr>
              <a:t>Market. It </a:t>
            </a:r>
            <a:r>
              <a:rPr lang="en-US" sz="3200" dirty="0" smtClean="0">
                <a:latin typeface="Century Gothic" panose="020B0502020202020204" pitchFamily="34" charset="0"/>
              </a:rPr>
              <a:t>is </a:t>
            </a:r>
            <a:r>
              <a:rPr lang="en-US" sz="3200" dirty="0">
                <a:latin typeface="Century Gothic" panose="020B0502020202020204" pitchFamily="34" charset="0"/>
              </a:rPr>
              <a:t>held every Wednesday in different </a:t>
            </a:r>
            <a:r>
              <a:rPr lang="en-US" sz="3200" dirty="0" smtClean="0">
                <a:latin typeface="Century Gothic" panose="020B0502020202020204" pitchFamily="34" charset="0"/>
              </a:rPr>
              <a:t>areas </a:t>
            </a:r>
            <a:r>
              <a:rPr lang="en-US" sz="3200" dirty="0">
                <a:latin typeface="Century Gothic" panose="020B0502020202020204" pitchFamily="34" charset="0"/>
              </a:rPr>
              <a:t>around </a:t>
            </a:r>
            <a:r>
              <a:rPr lang="en-US" sz="3200" dirty="0" smtClean="0">
                <a:latin typeface="Century Gothic" panose="020B0502020202020204" pitchFamily="34" charset="0"/>
              </a:rPr>
              <a:t>Bahrain’s cities</a:t>
            </a:r>
            <a:r>
              <a:rPr lang="en-US" sz="3200" dirty="0">
                <a:latin typeface="Century Gothic" panose="020B0502020202020204" pitchFamily="34" charset="0"/>
              </a:rPr>
              <a:t>. </a:t>
            </a:r>
            <a:r>
              <a:rPr lang="en-US" sz="3200" dirty="0" smtClean="0">
                <a:latin typeface="Century Gothic" panose="020B0502020202020204" pitchFamily="34" charset="0"/>
              </a:rPr>
              <a:t>There, </a:t>
            </a:r>
            <a:r>
              <a:rPr lang="en-US" sz="3200" dirty="0">
                <a:latin typeface="Century Gothic" panose="020B0502020202020204" pitchFamily="34" charset="0"/>
              </a:rPr>
              <a:t>you can find everything you want from </a:t>
            </a:r>
            <a:r>
              <a:rPr lang="en-US" sz="3200" dirty="0" smtClean="0">
                <a:latin typeface="Century Gothic" panose="020B0502020202020204" pitchFamily="34" charset="0"/>
              </a:rPr>
              <a:t>clothes, cosmetics and </a:t>
            </a:r>
            <a:r>
              <a:rPr lang="en-US" sz="3200" dirty="0">
                <a:latin typeface="Century Gothic" panose="020B0502020202020204" pitchFamily="34" charset="0"/>
              </a:rPr>
              <a:t>accessories </a:t>
            </a:r>
            <a:r>
              <a:rPr lang="en-US" sz="3200" dirty="0" smtClean="0">
                <a:latin typeface="Century Gothic" panose="020B0502020202020204" pitchFamily="34" charset="0"/>
              </a:rPr>
              <a:t>to </a:t>
            </a:r>
            <a:r>
              <a:rPr lang="en-US" sz="3200" dirty="0">
                <a:latin typeface="Century Gothic" panose="020B0502020202020204" pitchFamily="34" charset="0"/>
              </a:rPr>
              <a:t>fresh fruits and vegetables. My favourite stall is the second-hand book stall where you can find rare books for next to nothing. </a:t>
            </a:r>
            <a:endParaRPr lang="en-US" sz="3200" dirty="0">
              <a:solidFill>
                <a:srgbClr val="000000"/>
              </a:solidFill>
              <a:latin typeface="Century Gothic" panose="020B0502020202020204" pitchFamily="34" charset="0"/>
            </a:endParaRPr>
          </a:p>
        </p:txBody>
      </p:sp>
      <p:sp>
        <p:nvSpPr>
          <p:cNvPr id="6" name="Rectangle 5"/>
          <p:cNvSpPr/>
          <p:nvPr/>
        </p:nvSpPr>
        <p:spPr>
          <a:xfrm>
            <a:off x="3440421" y="557913"/>
            <a:ext cx="5213287" cy="707886"/>
          </a:xfrm>
          <a:prstGeom prst="rect">
            <a:avLst/>
          </a:prstGeom>
        </p:spPr>
        <p:txBody>
          <a:bodyPr wrap="none">
            <a:spAutoFit/>
          </a:bodyPr>
          <a:lstStyle/>
          <a:p>
            <a:pPr algn="ctr"/>
            <a:r>
              <a:rPr lang="en-US" sz="4000" b="1" dirty="0" smtClean="0">
                <a:solidFill>
                  <a:schemeClr val="accent1">
                    <a:lumMod val="75000"/>
                  </a:schemeClr>
                </a:solidFill>
                <a:latin typeface="Century Gothic" panose="020B0502020202020204" pitchFamily="34" charset="0"/>
              </a:rPr>
              <a:t>A suggested </a:t>
            </a:r>
            <a:r>
              <a:rPr lang="en-US" sz="4000" b="1" dirty="0">
                <a:solidFill>
                  <a:schemeClr val="accent1">
                    <a:lumMod val="75000"/>
                  </a:schemeClr>
                </a:solidFill>
                <a:latin typeface="Century Gothic" panose="020B0502020202020204" pitchFamily="34" charset="0"/>
              </a:rPr>
              <a:t>a</a:t>
            </a:r>
            <a:r>
              <a:rPr lang="en-US" sz="4000" b="1" dirty="0" smtClean="0">
                <a:solidFill>
                  <a:schemeClr val="accent1">
                    <a:lumMod val="75000"/>
                  </a:schemeClr>
                </a:solidFill>
                <a:latin typeface="Century Gothic" panose="020B0502020202020204" pitchFamily="34" charset="0"/>
              </a:rPr>
              <a:t>nswer</a:t>
            </a:r>
            <a:endParaRPr lang="en-US" sz="4000" b="1" dirty="0">
              <a:solidFill>
                <a:schemeClr val="accent1">
                  <a:lumMod val="75000"/>
                </a:schemeClr>
              </a:solidFill>
              <a:latin typeface="Century Gothic" panose="020B0502020202020204" pitchFamily="34" charset="0"/>
            </a:endParaRPr>
          </a:p>
        </p:txBody>
      </p:sp>
      <p:sp>
        <p:nvSpPr>
          <p:cNvPr id="9"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453172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mage result for check image"/>
          <p:cNvSpPr>
            <a:spLocks noChangeAspect="1" noChangeArrowheads="1"/>
          </p:cNvSpPr>
          <p:nvPr/>
        </p:nvSpPr>
        <p:spPr bwMode="auto">
          <a:xfrm>
            <a:off x="1587500" y="-136525"/>
            <a:ext cx="1162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BH" altLang="ar-BH" sz="1800"/>
          </a:p>
        </p:txBody>
      </p:sp>
      <p:sp>
        <p:nvSpPr>
          <p:cNvPr id="52227" name="Title 1"/>
          <p:cNvSpPr txBox="1">
            <a:spLocks/>
          </p:cNvSpPr>
          <p:nvPr/>
        </p:nvSpPr>
        <p:spPr bwMode="auto">
          <a:xfrm>
            <a:off x="2201863" y="22701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End of the lesson</a:t>
            </a:r>
          </a:p>
        </p:txBody>
      </p:sp>
      <p:sp>
        <p:nvSpPr>
          <p:cNvPr id="52228" name="Title 1"/>
          <p:cNvSpPr txBox="1">
            <a:spLocks/>
          </p:cNvSpPr>
          <p:nvPr/>
        </p:nvSpPr>
        <p:spPr bwMode="auto">
          <a:xfrm>
            <a:off x="2214563" y="36163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Thank You</a:t>
            </a:r>
          </a:p>
        </p:txBody>
      </p:sp>
      <p:sp>
        <p:nvSpPr>
          <p:cNvPr id="7"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280226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78083" y="3405567"/>
            <a:ext cx="8260330" cy="1152128"/>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4800" b="1" dirty="0" smtClean="0">
                <a:latin typeface="Century Gothic" panose="020B0502020202020204" pitchFamily="34" charset="0"/>
              </a:rPr>
              <a:t>Think of words that  are related to</a:t>
            </a:r>
          </a:p>
          <a:p>
            <a:pPr marL="0" indent="0" algn="ctr">
              <a:buNone/>
            </a:pPr>
            <a:r>
              <a:rPr lang="en-US" sz="4800" b="1" dirty="0" smtClean="0">
                <a:latin typeface="Century Gothic" panose="020B0502020202020204" pitchFamily="34" charset="0"/>
              </a:rPr>
              <a:t>The title  “On Offer “</a:t>
            </a:r>
            <a:endParaRPr lang="en-US" sz="4800" b="1" dirty="0">
              <a:latin typeface="Century Gothic" panose="020B0502020202020204" pitchFamily="34" charset="0"/>
            </a:endParaRPr>
          </a:p>
        </p:txBody>
      </p:sp>
      <p:sp>
        <p:nvSpPr>
          <p:cNvPr id="9" name="Rectangle 8"/>
          <p:cNvSpPr/>
          <p:nvPr/>
        </p:nvSpPr>
        <p:spPr>
          <a:xfrm>
            <a:off x="3096033" y="489397"/>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Introduction </a:t>
            </a:r>
            <a:endParaRPr lang="ar-BH" sz="2800" dirty="0">
              <a:latin typeface="Century Gothic" panose="020B0502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8297" y="2728891"/>
            <a:ext cx="1828804" cy="182880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8891"/>
            <a:ext cx="2535529" cy="2028423"/>
          </a:xfrm>
          <a:prstGeom prst="rect">
            <a:avLst/>
          </a:prstGeom>
        </p:spPr>
      </p:pic>
      <p:sp>
        <p:nvSpPr>
          <p:cNvPr id="11"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32314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57355" y="1645701"/>
            <a:ext cx="8659351" cy="3776535"/>
          </a:xfrm>
        </p:spPr>
        <p:txBody>
          <a:bodyPr>
            <a:normAutofit fontScale="70000" lnSpcReduction="20000"/>
          </a:bodyPr>
          <a:lstStyle/>
          <a:p>
            <a:pPr algn="l" rtl="0"/>
            <a:r>
              <a:rPr lang="en-US" sz="4600" b="1" dirty="0" smtClean="0">
                <a:latin typeface="Century Gothic" panose="020B0502020202020204" pitchFamily="34" charset="0"/>
              </a:rPr>
              <a:t>On sale</a:t>
            </a:r>
            <a:r>
              <a:rPr lang="en-US" sz="5100" b="1" dirty="0" smtClean="0">
                <a:latin typeface="Century Gothic" panose="020B0502020202020204" pitchFamily="34" charset="0"/>
              </a:rPr>
              <a:t>. </a:t>
            </a:r>
          </a:p>
          <a:p>
            <a:pPr algn="l" rtl="0"/>
            <a:r>
              <a:rPr lang="en-US" sz="4600" b="1" dirty="0" smtClean="0">
                <a:latin typeface="Century Gothic" panose="020B0502020202020204" pitchFamily="34" charset="0"/>
              </a:rPr>
              <a:t>Less price</a:t>
            </a:r>
          </a:p>
          <a:p>
            <a:pPr algn="l" rtl="0"/>
            <a:r>
              <a:rPr lang="en-US" sz="4600" b="1" dirty="0" smtClean="0">
                <a:latin typeface="Century Gothic" panose="020B0502020202020204" pitchFamily="34" charset="0"/>
              </a:rPr>
              <a:t>Reduced price</a:t>
            </a:r>
          </a:p>
          <a:p>
            <a:pPr algn="l" rtl="0"/>
            <a:r>
              <a:rPr lang="en-US" sz="4600" b="1" dirty="0" smtClean="0">
                <a:latin typeface="Century Gothic" panose="020B0502020202020204" pitchFamily="34" charset="0"/>
              </a:rPr>
              <a:t>50% off </a:t>
            </a:r>
          </a:p>
          <a:p>
            <a:pPr algn="l" rtl="0"/>
            <a:r>
              <a:rPr lang="en-US" sz="4600" b="1" dirty="0" smtClean="0">
                <a:latin typeface="Century Gothic" panose="020B0502020202020204" pitchFamily="34" charset="0"/>
              </a:rPr>
              <a:t>Limited time offer </a:t>
            </a:r>
          </a:p>
          <a:p>
            <a:pPr algn="l" rtl="0"/>
            <a:r>
              <a:rPr lang="en-US" sz="4600" b="1" dirty="0" smtClean="0">
                <a:latin typeface="Century Gothic" panose="020B0502020202020204" pitchFamily="34" charset="0"/>
              </a:rPr>
              <a:t>Best deal</a:t>
            </a:r>
          </a:p>
          <a:p>
            <a:pPr algn="l" rtl="0"/>
            <a:r>
              <a:rPr lang="en-US" sz="4600" b="1" dirty="0" smtClean="0">
                <a:latin typeface="Century Gothic" panose="020B0502020202020204" pitchFamily="34" charset="0"/>
              </a:rPr>
              <a:t>Hot offer or hot deal</a:t>
            </a:r>
          </a:p>
          <a:p>
            <a:pPr algn="l" rtl="0"/>
            <a:r>
              <a:rPr lang="en-US" sz="4600" b="1" dirty="0" smtClean="0">
                <a:latin typeface="Century Gothic" panose="020B0502020202020204" pitchFamily="34" charset="0"/>
              </a:rPr>
              <a:t>Big sale.</a:t>
            </a:r>
          </a:p>
          <a:p>
            <a:pPr algn="l" rtl="0"/>
            <a:endParaRPr lang="en-US" sz="4600" b="1" dirty="0" smtClean="0">
              <a:solidFill>
                <a:srgbClr val="FF0000"/>
              </a:solidFill>
              <a:latin typeface="Century Gothic" panose="020B0502020202020204" pitchFamily="34" charset="0"/>
            </a:endParaRPr>
          </a:p>
          <a:p>
            <a:pPr algn="l" rtl="0"/>
            <a:endParaRPr lang="en-US" dirty="0" smtClean="0">
              <a:latin typeface="Century Gothic" panose="020B0502020202020204" pitchFamily="34" charset="0"/>
            </a:endParaRPr>
          </a:p>
          <a:p>
            <a:pPr algn="l" rtl="0"/>
            <a:endParaRPr lang="en-US" dirty="0">
              <a:latin typeface="Century Gothic" panose="020B0502020202020204" pitchFamily="34" charset="0"/>
            </a:endParaRPr>
          </a:p>
        </p:txBody>
      </p:sp>
      <p:sp>
        <p:nvSpPr>
          <p:cNvPr id="9" name="Rectangle 8"/>
          <p:cNvSpPr/>
          <p:nvPr/>
        </p:nvSpPr>
        <p:spPr>
          <a:xfrm>
            <a:off x="3134669" y="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Suggested Answer Key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78" y="1324482"/>
            <a:ext cx="2350477" cy="23504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928" y="3828017"/>
            <a:ext cx="2592949" cy="22152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499" y="3392137"/>
            <a:ext cx="3284693" cy="24663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6216" y="791682"/>
            <a:ext cx="2714326" cy="1708039"/>
          </a:xfrm>
          <a:prstGeom prst="rect">
            <a:avLst/>
          </a:prstGeom>
        </p:spPr>
      </p:pic>
      <p:sp>
        <p:nvSpPr>
          <p:cNvPr id="12"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230532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1</a:t>
            </a:r>
          </a:p>
        </p:txBody>
      </p:sp>
      <p:sp>
        <p:nvSpPr>
          <p:cNvPr id="5"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34993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409" y="250469"/>
            <a:ext cx="10684063" cy="589777"/>
          </a:xfrm>
          <a:prstGeom prst="rect">
            <a:avLst/>
          </a:prstGeom>
          <a:noFill/>
        </p:spPr>
        <p:txBody>
          <a:bodyPr wrap="square" rtlCol="0">
            <a:spAutoFit/>
          </a:bodyPr>
          <a:lstStyle/>
          <a:p>
            <a:pPr algn="ctr">
              <a:lnSpc>
                <a:spcPts val="4320"/>
              </a:lnSpc>
            </a:pPr>
            <a:r>
              <a:rPr lang="en-US" sz="3000" b="1" dirty="0" smtClean="0">
                <a:solidFill>
                  <a:srgbClr val="0070C0"/>
                </a:solidFill>
                <a:latin typeface="Century Gothic" panose="020B0502020202020204" pitchFamily="34" charset="0"/>
              </a:rPr>
              <a:t>Match the items in the picture with the shops </a:t>
            </a:r>
          </a:p>
        </p:txBody>
      </p:sp>
      <p:sp>
        <p:nvSpPr>
          <p:cNvPr id="15" name="Rectangle 14"/>
          <p:cNvSpPr/>
          <p:nvPr/>
        </p:nvSpPr>
        <p:spPr>
          <a:xfrm>
            <a:off x="9251142" y="1790967"/>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Department Store</a:t>
            </a:r>
            <a:endParaRPr lang="en-US" sz="2200" b="1" dirty="0">
              <a:latin typeface="Century Gothic" panose="020B0502020202020204" pitchFamily="34" charset="0"/>
            </a:endParaRPr>
          </a:p>
        </p:txBody>
      </p:sp>
      <p:sp>
        <p:nvSpPr>
          <p:cNvPr id="17" name="Rectangle 16"/>
          <p:cNvSpPr/>
          <p:nvPr/>
        </p:nvSpPr>
        <p:spPr>
          <a:xfrm>
            <a:off x="6370100" y="1790967"/>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Charity Shop </a:t>
            </a:r>
            <a:endParaRPr lang="en-US" sz="2200" b="1" dirty="0">
              <a:latin typeface="Century Gothic" panose="020B0502020202020204" pitchFamily="34" charset="0"/>
            </a:endParaRPr>
          </a:p>
        </p:txBody>
      </p:sp>
      <p:sp>
        <p:nvSpPr>
          <p:cNvPr id="18" name="Rectangle 17"/>
          <p:cNvSpPr/>
          <p:nvPr/>
        </p:nvSpPr>
        <p:spPr>
          <a:xfrm>
            <a:off x="9251142" y="3501862"/>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Second-Hand  Shop </a:t>
            </a:r>
            <a:endParaRPr lang="en-US" sz="2200" b="1" dirty="0">
              <a:latin typeface="Century Gothic" panose="020B0502020202020204" pitchFamily="34" charset="0"/>
            </a:endParaRPr>
          </a:p>
        </p:txBody>
      </p:sp>
      <p:sp>
        <p:nvSpPr>
          <p:cNvPr id="19" name="Rectangle 18"/>
          <p:cNvSpPr/>
          <p:nvPr/>
        </p:nvSpPr>
        <p:spPr>
          <a:xfrm>
            <a:off x="6370100" y="3549687"/>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Electrical  Store </a:t>
            </a:r>
            <a:endParaRPr lang="en-US" sz="2200" b="1" dirty="0">
              <a:latin typeface="Century Gothic" panose="020B0502020202020204" pitchFamily="34" charset="0"/>
            </a:endParaRPr>
          </a:p>
        </p:txBody>
      </p:sp>
      <p:grpSp>
        <p:nvGrpSpPr>
          <p:cNvPr id="37" name="Group 36"/>
          <p:cNvGrpSpPr/>
          <p:nvPr/>
        </p:nvGrpSpPr>
        <p:grpSpPr>
          <a:xfrm>
            <a:off x="464837" y="4727747"/>
            <a:ext cx="2244128" cy="1523704"/>
            <a:chOff x="463628" y="4812035"/>
            <a:chExt cx="1756418" cy="1289923"/>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28" y="4812035"/>
              <a:ext cx="1756418" cy="1289923"/>
            </a:xfrm>
            <a:prstGeom prst="rect">
              <a:avLst/>
            </a:prstGeom>
          </p:spPr>
        </p:pic>
        <p:sp>
          <p:nvSpPr>
            <p:cNvPr id="27" name="Diamond 26"/>
            <p:cNvSpPr/>
            <p:nvPr/>
          </p:nvSpPr>
          <p:spPr>
            <a:xfrm>
              <a:off x="1630293" y="4829699"/>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5</a:t>
              </a:r>
              <a:endParaRPr lang="en-US" b="1" dirty="0">
                <a:solidFill>
                  <a:schemeClr val="tx1"/>
                </a:solidFill>
                <a:latin typeface="Century Gothic" panose="020B0502020202020204" pitchFamily="34" charset="0"/>
              </a:endParaRPr>
            </a:p>
          </p:txBody>
        </p:sp>
      </p:grpSp>
      <p:grpSp>
        <p:nvGrpSpPr>
          <p:cNvPr id="34" name="Group 33"/>
          <p:cNvGrpSpPr/>
          <p:nvPr/>
        </p:nvGrpSpPr>
        <p:grpSpPr>
          <a:xfrm>
            <a:off x="3658895" y="2937783"/>
            <a:ext cx="2245337" cy="1591578"/>
            <a:chOff x="2679095" y="3025893"/>
            <a:chExt cx="1756418" cy="1502142"/>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095" y="3217107"/>
              <a:ext cx="1756418" cy="1310928"/>
            </a:xfrm>
            <a:prstGeom prst="rect">
              <a:avLst/>
            </a:prstGeom>
          </p:spPr>
        </p:pic>
        <p:sp>
          <p:nvSpPr>
            <p:cNvPr id="28" name="Diamond 27"/>
            <p:cNvSpPr/>
            <p:nvPr/>
          </p:nvSpPr>
          <p:spPr>
            <a:xfrm>
              <a:off x="3961791" y="3025893"/>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4</a:t>
              </a:r>
              <a:endParaRPr lang="en-US" b="1" dirty="0">
                <a:solidFill>
                  <a:schemeClr val="tx1"/>
                </a:solidFill>
                <a:latin typeface="Century Gothic" panose="020B0502020202020204" pitchFamily="34" charset="0"/>
              </a:endParaRPr>
            </a:p>
          </p:txBody>
        </p:sp>
      </p:grpSp>
      <p:grpSp>
        <p:nvGrpSpPr>
          <p:cNvPr id="35" name="Group 34"/>
          <p:cNvGrpSpPr/>
          <p:nvPr/>
        </p:nvGrpSpPr>
        <p:grpSpPr>
          <a:xfrm>
            <a:off x="464837" y="2976113"/>
            <a:ext cx="2214258" cy="1545083"/>
            <a:chOff x="463628" y="3217107"/>
            <a:chExt cx="1756418" cy="141537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28" y="3217107"/>
              <a:ext cx="1756418" cy="1310929"/>
            </a:xfrm>
            <a:prstGeom prst="rect">
              <a:avLst/>
            </a:prstGeom>
          </p:spPr>
        </p:pic>
        <p:sp>
          <p:nvSpPr>
            <p:cNvPr id="29" name="Diamond 28"/>
            <p:cNvSpPr/>
            <p:nvPr/>
          </p:nvSpPr>
          <p:spPr>
            <a:xfrm>
              <a:off x="463628" y="4083843"/>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3</a:t>
              </a:r>
              <a:endParaRPr lang="en-US" b="1" dirty="0">
                <a:solidFill>
                  <a:schemeClr val="tx1"/>
                </a:solidFill>
                <a:latin typeface="Century Gothic" panose="020B0502020202020204" pitchFamily="34" charset="0"/>
              </a:endParaRPr>
            </a:p>
          </p:txBody>
        </p:sp>
      </p:grpSp>
      <p:grpSp>
        <p:nvGrpSpPr>
          <p:cNvPr id="33" name="Group 32"/>
          <p:cNvGrpSpPr/>
          <p:nvPr/>
        </p:nvGrpSpPr>
        <p:grpSpPr>
          <a:xfrm>
            <a:off x="3716536" y="1236168"/>
            <a:ext cx="2245337" cy="1564812"/>
            <a:chOff x="2679095" y="1507103"/>
            <a:chExt cx="1689824" cy="1280494"/>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095" y="1507103"/>
              <a:ext cx="1689824" cy="1280494"/>
            </a:xfrm>
            <a:prstGeom prst="rect">
              <a:avLst/>
            </a:prstGeom>
          </p:spPr>
        </p:pic>
        <p:sp>
          <p:nvSpPr>
            <p:cNvPr id="30" name="Diamond 29"/>
            <p:cNvSpPr/>
            <p:nvPr/>
          </p:nvSpPr>
          <p:spPr>
            <a:xfrm>
              <a:off x="2679095" y="2225602"/>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2</a:t>
              </a:r>
              <a:endParaRPr lang="en-US" b="1" dirty="0">
                <a:solidFill>
                  <a:schemeClr val="tx1"/>
                </a:solidFill>
                <a:latin typeface="Century Gothic" panose="020B0502020202020204" pitchFamily="34" charset="0"/>
              </a:endParaRPr>
            </a:p>
          </p:txBody>
        </p:sp>
      </p:grpSp>
      <p:grpSp>
        <p:nvGrpSpPr>
          <p:cNvPr id="36" name="Group 35"/>
          <p:cNvGrpSpPr/>
          <p:nvPr/>
        </p:nvGrpSpPr>
        <p:grpSpPr>
          <a:xfrm>
            <a:off x="3754356" y="4691847"/>
            <a:ext cx="2207517" cy="1559603"/>
            <a:chOff x="2679095" y="4823617"/>
            <a:chExt cx="1689824" cy="1318641"/>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095" y="4823617"/>
              <a:ext cx="1689824" cy="1289923"/>
            </a:xfrm>
            <a:prstGeom prst="rect">
              <a:avLst/>
            </a:prstGeom>
          </p:spPr>
        </p:pic>
        <p:sp>
          <p:nvSpPr>
            <p:cNvPr id="31" name="Diamond 30"/>
            <p:cNvSpPr/>
            <p:nvPr/>
          </p:nvSpPr>
          <p:spPr>
            <a:xfrm>
              <a:off x="2708965" y="5593618"/>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6</a:t>
              </a:r>
              <a:endParaRPr lang="en-US" b="1" dirty="0">
                <a:solidFill>
                  <a:schemeClr val="tx1"/>
                </a:solidFill>
                <a:latin typeface="Century Gothic" panose="020B0502020202020204" pitchFamily="34" charset="0"/>
              </a:endParaRPr>
            </a:p>
          </p:txBody>
        </p:sp>
      </p:grpSp>
      <p:sp>
        <p:nvSpPr>
          <p:cNvPr id="39" name="Rectangle 38"/>
          <p:cNvSpPr/>
          <p:nvPr/>
        </p:nvSpPr>
        <p:spPr>
          <a:xfrm>
            <a:off x="8098631" y="5242716"/>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Antique Shop</a:t>
            </a:r>
            <a:endParaRPr lang="en-US" sz="2200" b="1" dirty="0">
              <a:latin typeface="Century Gothic" panose="020B0502020202020204" pitchFamily="34" charset="0"/>
            </a:endParaRPr>
          </a:p>
        </p:txBody>
      </p:sp>
      <p:sp>
        <p:nvSpPr>
          <p:cNvPr id="38" name="Footer Placeholder 2">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pic>
        <p:nvPicPr>
          <p:cNvPr id="40" name="Picture 39" descr="Home appliance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050" y="1036161"/>
            <a:ext cx="2498133" cy="1873600"/>
          </a:xfrm>
          <a:prstGeom prst="rect">
            <a:avLst/>
          </a:prstGeom>
        </p:spPr>
      </p:pic>
      <p:sp>
        <p:nvSpPr>
          <p:cNvPr id="41" name="Diamond 40"/>
          <p:cNvSpPr/>
          <p:nvPr/>
        </p:nvSpPr>
        <p:spPr>
          <a:xfrm>
            <a:off x="2300721" y="1035916"/>
            <a:ext cx="567462" cy="66609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1</a:t>
            </a:r>
            <a:endParaRPr lang="en-U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310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251142" y="1076344"/>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Department Store</a:t>
            </a:r>
            <a:endParaRPr lang="en-US" sz="2200" b="1" dirty="0">
              <a:latin typeface="Century Gothic" panose="020B0502020202020204" pitchFamily="34" charset="0"/>
            </a:endParaRPr>
          </a:p>
        </p:txBody>
      </p:sp>
      <p:sp>
        <p:nvSpPr>
          <p:cNvPr id="17" name="Rectangle 16"/>
          <p:cNvSpPr/>
          <p:nvPr/>
        </p:nvSpPr>
        <p:spPr>
          <a:xfrm>
            <a:off x="6370100" y="1076344"/>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Charity Shop </a:t>
            </a:r>
            <a:endParaRPr lang="en-US" sz="2200" b="1" dirty="0">
              <a:latin typeface="Century Gothic" panose="020B0502020202020204" pitchFamily="34" charset="0"/>
            </a:endParaRPr>
          </a:p>
        </p:txBody>
      </p:sp>
      <p:sp>
        <p:nvSpPr>
          <p:cNvPr id="18" name="Rectangle 17"/>
          <p:cNvSpPr/>
          <p:nvPr/>
        </p:nvSpPr>
        <p:spPr>
          <a:xfrm>
            <a:off x="9251142" y="3137552"/>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Second-Hand  Shop </a:t>
            </a:r>
            <a:endParaRPr lang="en-US" sz="2200" b="1" dirty="0">
              <a:latin typeface="Century Gothic" panose="020B0502020202020204" pitchFamily="34" charset="0"/>
            </a:endParaRPr>
          </a:p>
        </p:txBody>
      </p:sp>
      <p:sp>
        <p:nvSpPr>
          <p:cNvPr id="19" name="Rectangle 18"/>
          <p:cNvSpPr/>
          <p:nvPr/>
        </p:nvSpPr>
        <p:spPr>
          <a:xfrm>
            <a:off x="6370100" y="3158381"/>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Electrical  Store </a:t>
            </a:r>
            <a:endParaRPr lang="en-US" sz="2200" b="1" dirty="0">
              <a:latin typeface="Century Gothic" panose="020B0502020202020204" pitchFamily="34" charset="0"/>
            </a:endParaRPr>
          </a:p>
        </p:txBody>
      </p:sp>
      <p:grpSp>
        <p:nvGrpSpPr>
          <p:cNvPr id="37" name="Group 36"/>
          <p:cNvGrpSpPr/>
          <p:nvPr/>
        </p:nvGrpSpPr>
        <p:grpSpPr>
          <a:xfrm>
            <a:off x="464837" y="4727747"/>
            <a:ext cx="2244128" cy="1523704"/>
            <a:chOff x="463628" y="4812035"/>
            <a:chExt cx="1756418" cy="1289923"/>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28" y="4812035"/>
              <a:ext cx="1756418" cy="1289923"/>
            </a:xfrm>
            <a:prstGeom prst="rect">
              <a:avLst/>
            </a:prstGeom>
          </p:spPr>
        </p:pic>
        <p:sp>
          <p:nvSpPr>
            <p:cNvPr id="27" name="Diamond 26"/>
            <p:cNvSpPr/>
            <p:nvPr/>
          </p:nvSpPr>
          <p:spPr>
            <a:xfrm>
              <a:off x="1630293" y="4829699"/>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5</a:t>
              </a:r>
              <a:endParaRPr lang="en-US" b="1" dirty="0">
                <a:solidFill>
                  <a:schemeClr val="tx1"/>
                </a:solidFill>
                <a:latin typeface="Century Gothic" panose="020B0502020202020204" pitchFamily="34" charset="0"/>
              </a:endParaRPr>
            </a:p>
          </p:txBody>
        </p:sp>
      </p:grpSp>
      <p:grpSp>
        <p:nvGrpSpPr>
          <p:cNvPr id="34" name="Group 33"/>
          <p:cNvGrpSpPr/>
          <p:nvPr/>
        </p:nvGrpSpPr>
        <p:grpSpPr>
          <a:xfrm>
            <a:off x="3658895" y="2937783"/>
            <a:ext cx="2245337" cy="1591578"/>
            <a:chOff x="2679095" y="3025893"/>
            <a:chExt cx="1756418" cy="1502142"/>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095" y="3217107"/>
              <a:ext cx="1756418" cy="1310928"/>
            </a:xfrm>
            <a:prstGeom prst="rect">
              <a:avLst/>
            </a:prstGeom>
          </p:spPr>
        </p:pic>
        <p:sp>
          <p:nvSpPr>
            <p:cNvPr id="28" name="Diamond 27"/>
            <p:cNvSpPr/>
            <p:nvPr/>
          </p:nvSpPr>
          <p:spPr>
            <a:xfrm>
              <a:off x="3961791" y="3025893"/>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4</a:t>
              </a:r>
              <a:endParaRPr lang="en-US" b="1" dirty="0">
                <a:solidFill>
                  <a:schemeClr val="tx1"/>
                </a:solidFill>
                <a:latin typeface="Century Gothic" panose="020B0502020202020204" pitchFamily="34" charset="0"/>
              </a:endParaRPr>
            </a:p>
          </p:txBody>
        </p:sp>
      </p:grpSp>
      <p:grpSp>
        <p:nvGrpSpPr>
          <p:cNvPr id="35" name="Group 34"/>
          <p:cNvGrpSpPr/>
          <p:nvPr/>
        </p:nvGrpSpPr>
        <p:grpSpPr>
          <a:xfrm>
            <a:off x="464837" y="2976113"/>
            <a:ext cx="2214258" cy="1545083"/>
            <a:chOff x="463628" y="3217107"/>
            <a:chExt cx="1756418" cy="141537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28" y="3217107"/>
              <a:ext cx="1756418" cy="1310929"/>
            </a:xfrm>
            <a:prstGeom prst="rect">
              <a:avLst/>
            </a:prstGeom>
          </p:spPr>
        </p:pic>
        <p:sp>
          <p:nvSpPr>
            <p:cNvPr id="29" name="Diamond 28"/>
            <p:cNvSpPr/>
            <p:nvPr/>
          </p:nvSpPr>
          <p:spPr>
            <a:xfrm>
              <a:off x="463628" y="4083843"/>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3</a:t>
              </a:r>
              <a:endParaRPr lang="en-US" b="1" dirty="0">
                <a:solidFill>
                  <a:schemeClr val="tx1"/>
                </a:solidFill>
                <a:latin typeface="Century Gothic" panose="020B0502020202020204" pitchFamily="34" charset="0"/>
              </a:endParaRPr>
            </a:p>
          </p:txBody>
        </p:sp>
      </p:grpSp>
      <p:grpSp>
        <p:nvGrpSpPr>
          <p:cNvPr id="33" name="Group 32"/>
          <p:cNvGrpSpPr/>
          <p:nvPr/>
        </p:nvGrpSpPr>
        <p:grpSpPr>
          <a:xfrm>
            <a:off x="3716536" y="1236168"/>
            <a:ext cx="2245337" cy="1564812"/>
            <a:chOff x="2679095" y="1507103"/>
            <a:chExt cx="1689824" cy="1280494"/>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095" y="1507103"/>
              <a:ext cx="1689824" cy="1280494"/>
            </a:xfrm>
            <a:prstGeom prst="rect">
              <a:avLst/>
            </a:prstGeom>
          </p:spPr>
        </p:pic>
        <p:sp>
          <p:nvSpPr>
            <p:cNvPr id="30" name="Diamond 29"/>
            <p:cNvSpPr/>
            <p:nvPr/>
          </p:nvSpPr>
          <p:spPr>
            <a:xfrm>
              <a:off x="2679095" y="2225602"/>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2</a:t>
              </a:r>
              <a:endParaRPr lang="en-US" b="1" dirty="0">
                <a:solidFill>
                  <a:schemeClr val="tx1"/>
                </a:solidFill>
                <a:latin typeface="Century Gothic" panose="020B0502020202020204" pitchFamily="34" charset="0"/>
              </a:endParaRPr>
            </a:p>
          </p:txBody>
        </p:sp>
      </p:grpSp>
      <p:grpSp>
        <p:nvGrpSpPr>
          <p:cNvPr id="36" name="Group 35"/>
          <p:cNvGrpSpPr/>
          <p:nvPr/>
        </p:nvGrpSpPr>
        <p:grpSpPr>
          <a:xfrm>
            <a:off x="3754356" y="4691847"/>
            <a:ext cx="2207517" cy="1559603"/>
            <a:chOff x="2679095" y="4823617"/>
            <a:chExt cx="1689824" cy="1318641"/>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095" y="4823617"/>
              <a:ext cx="1689824" cy="1289923"/>
            </a:xfrm>
            <a:prstGeom prst="rect">
              <a:avLst/>
            </a:prstGeom>
          </p:spPr>
        </p:pic>
        <p:sp>
          <p:nvSpPr>
            <p:cNvPr id="31" name="Diamond 30"/>
            <p:cNvSpPr/>
            <p:nvPr/>
          </p:nvSpPr>
          <p:spPr>
            <a:xfrm>
              <a:off x="2708965" y="5593618"/>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6</a:t>
              </a:r>
              <a:endParaRPr lang="en-US" b="1" dirty="0">
                <a:solidFill>
                  <a:schemeClr val="tx1"/>
                </a:solidFill>
                <a:latin typeface="Century Gothic" panose="020B0502020202020204" pitchFamily="34" charset="0"/>
              </a:endParaRPr>
            </a:p>
          </p:txBody>
        </p:sp>
      </p:grpSp>
      <p:sp>
        <p:nvSpPr>
          <p:cNvPr id="38" name="Diamond 37"/>
          <p:cNvSpPr/>
          <p:nvPr/>
        </p:nvSpPr>
        <p:spPr>
          <a:xfrm>
            <a:off x="10541420" y="1959505"/>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3</a:t>
            </a:r>
            <a:endParaRPr lang="en-US" b="1" dirty="0">
              <a:solidFill>
                <a:schemeClr val="tx1"/>
              </a:solidFill>
              <a:latin typeface="Century Gothic" panose="020B0502020202020204" pitchFamily="34" charset="0"/>
            </a:endParaRPr>
          </a:p>
        </p:txBody>
      </p:sp>
      <p:sp>
        <p:nvSpPr>
          <p:cNvPr id="39" name="Rectangle 38"/>
          <p:cNvSpPr/>
          <p:nvPr/>
        </p:nvSpPr>
        <p:spPr>
          <a:xfrm>
            <a:off x="7837374" y="4877213"/>
            <a:ext cx="2562330" cy="6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entury Gothic" panose="020B0502020202020204" pitchFamily="34" charset="0"/>
              </a:rPr>
              <a:t>Antique Shop</a:t>
            </a:r>
            <a:endParaRPr lang="en-US" sz="2200" b="1" dirty="0">
              <a:latin typeface="Century Gothic" panose="020B0502020202020204" pitchFamily="34" charset="0"/>
            </a:endParaRPr>
          </a:p>
        </p:txBody>
      </p:sp>
      <p:sp>
        <p:nvSpPr>
          <p:cNvPr id="40" name="Diamond 39"/>
          <p:cNvSpPr/>
          <p:nvPr/>
        </p:nvSpPr>
        <p:spPr>
          <a:xfrm>
            <a:off x="7615305" y="1922650"/>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3</a:t>
            </a:r>
          </a:p>
        </p:txBody>
      </p:sp>
      <p:sp>
        <p:nvSpPr>
          <p:cNvPr id="41" name="Diamond 40"/>
          <p:cNvSpPr/>
          <p:nvPr/>
        </p:nvSpPr>
        <p:spPr>
          <a:xfrm>
            <a:off x="7162370" y="1922650"/>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2</a:t>
            </a:r>
            <a:endParaRPr lang="en-US" b="1" dirty="0">
              <a:solidFill>
                <a:schemeClr val="tx1"/>
              </a:solidFill>
              <a:latin typeface="Century Gothic" panose="020B0502020202020204" pitchFamily="34" charset="0"/>
            </a:endParaRPr>
          </a:p>
        </p:txBody>
      </p:sp>
      <p:sp>
        <p:nvSpPr>
          <p:cNvPr id="42" name="Diamond 41"/>
          <p:cNvSpPr/>
          <p:nvPr/>
        </p:nvSpPr>
        <p:spPr>
          <a:xfrm>
            <a:off x="10088170" y="1959505"/>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2</a:t>
            </a:r>
            <a:endParaRPr lang="en-US" b="1" dirty="0">
              <a:solidFill>
                <a:schemeClr val="tx1"/>
              </a:solidFill>
              <a:latin typeface="Century Gothic" panose="020B0502020202020204" pitchFamily="34" charset="0"/>
            </a:endParaRPr>
          </a:p>
        </p:txBody>
      </p:sp>
      <p:sp>
        <p:nvSpPr>
          <p:cNvPr id="43" name="Diamond 42"/>
          <p:cNvSpPr/>
          <p:nvPr/>
        </p:nvSpPr>
        <p:spPr>
          <a:xfrm>
            <a:off x="7107418" y="3922278"/>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1</a:t>
            </a:r>
          </a:p>
        </p:txBody>
      </p:sp>
      <p:sp>
        <p:nvSpPr>
          <p:cNvPr id="44" name="Diamond 43"/>
          <p:cNvSpPr/>
          <p:nvPr/>
        </p:nvSpPr>
        <p:spPr>
          <a:xfrm>
            <a:off x="7554585" y="3921334"/>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4</a:t>
            </a:r>
            <a:endParaRPr lang="en-US" b="1" dirty="0">
              <a:solidFill>
                <a:schemeClr val="tx1"/>
              </a:solidFill>
              <a:latin typeface="Century Gothic" panose="020B0502020202020204" pitchFamily="34" charset="0"/>
            </a:endParaRPr>
          </a:p>
        </p:txBody>
      </p:sp>
      <p:sp>
        <p:nvSpPr>
          <p:cNvPr id="45" name="Diamond 44"/>
          <p:cNvSpPr/>
          <p:nvPr/>
        </p:nvSpPr>
        <p:spPr>
          <a:xfrm>
            <a:off x="8932430" y="5642334"/>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6</a:t>
            </a:r>
            <a:endParaRPr lang="en-US" b="1" dirty="0">
              <a:solidFill>
                <a:schemeClr val="tx1"/>
              </a:solidFill>
              <a:latin typeface="Century Gothic" panose="020B0502020202020204" pitchFamily="34" charset="0"/>
            </a:endParaRPr>
          </a:p>
        </p:txBody>
      </p:sp>
      <p:sp>
        <p:nvSpPr>
          <p:cNvPr id="46" name="Diamond 45"/>
          <p:cNvSpPr/>
          <p:nvPr/>
        </p:nvSpPr>
        <p:spPr>
          <a:xfrm>
            <a:off x="10403647" y="3876710"/>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3</a:t>
            </a:r>
            <a:endParaRPr lang="en-US" b="1" dirty="0">
              <a:solidFill>
                <a:schemeClr val="tx1"/>
              </a:solidFill>
              <a:latin typeface="Century Gothic" panose="020B0502020202020204" pitchFamily="34" charset="0"/>
            </a:endParaRPr>
          </a:p>
        </p:txBody>
      </p:sp>
      <p:sp>
        <p:nvSpPr>
          <p:cNvPr id="47" name="Diamond 46"/>
          <p:cNvSpPr/>
          <p:nvPr/>
        </p:nvSpPr>
        <p:spPr>
          <a:xfrm>
            <a:off x="8488293" y="5642334"/>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5</a:t>
            </a:r>
            <a:endParaRPr lang="en-US" b="1" dirty="0">
              <a:solidFill>
                <a:schemeClr val="tx1"/>
              </a:solidFill>
              <a:latin typeface="Century Gothic" panose="020B0502020202020204" pitchFamily="34" charset="0"/>
            </a:endParaRPr>
          </a:p>
        </p:txBody>
      </p:sp>
      <p:sp>
        <p:nvSpPr>
          <p:cNvPr id="48" name="Diamond 47"/>
          <p:cNvSpPr/>
          <p:nvPr/>
        </p:nvSpPr>
        <p:spPr>
          <a:xfrm>
            <a:off x="9534051" y="3876710"/>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4</a:t>
            </a:r>
            <a:endParaRPr lang="en-US" b="1" dirty="0">
              <a:solidFill>
                <a:schemeClr val="tx1"/>
              </a:solidFill>
              <a:latin typeface="Century Gothic" panose="020B0502020202020204" pitchFamily="34" charset="0"/>
            </a:endParaRPr>
          </a:p>
        </p:txBody>
      </p:sp>
      <p:sp>
        <p:nvSpPr>
          <p:cNvPr id="49" name="Diamond 48"/>
          <p:cNvSpPr/>
          <p:nvPr/>
        </p:nvSpPr>
        <p:spPr>
          <a:xfrm>
            <a:off x="9978188" y="3891213"/>
            <a:ext cx="444137" cy="519633"/>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1</a:t>
            </a:r>
            <a:endParaRPr lang="en-US" b="1" dirty="0">
              <a:solidFill>
                <a:schemeClr val="tx1"/>
              </a:solidFill>
              <a:latin typeface="Century Gothic" panose="020B0502020202020204" pitchFamily="34" charset="0"/>
            </a:endParaRPr>
          </a:p>
        </p:txBody>
      </p:sp>
      <p:sp>
        <p:nvSpPr>
          <p:cNvPr id="50" name="Diamond 49"/>
          <p:cNvSpPr/>
          <p:nvPr/>
        </p:nvSpPr>
        <p:spPr>
          <a:xfrm>
            <a:off x="10847784" y="3891213"/>
            <a:ext cx="444137" cy="5486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5</a:t>
            </a:r>
            <a:endParaRPr lang="en-US" b="1" dirty="0">
              <a:solidFill>
                <a:schemeClr val="tx1"/>
              </a:solidFill>
              <a:latin typeface="Century Gothic" panose="020B0502020202020204" pitchFamily="34" charset="0"/>
            </a:endParaRPr>
          </a:p>
        </p:txBody>
      </p:sp>
      <p:sp>
        <p:nvSpPr>
          <p:cNvPr id="51" name="Rectangle 50"/>
          <p:cNvSpPr/>
          <p:nvPr/>
        </p:nvSpPr>
        <p:spPr>
          <a:xfrm>
            <a:off x="3114763" y="89723"/>
            <a:ext cx="5694219"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Suggested Answer Key</a:t>
            </a:r>
          </a:p>
        </p:txBody>
      </p:sp>
      <p:sp>
        <p:nvSpPr>
          <p:cNvPr id="52" name="Footer Placeholder 2">
            <a:extLst/>
          </p:cNvPr>
          <p:cNvSpPr>
            <a:spLocks noGrp="1"/>
          </p:cNvSpPr>
          <p:nvPr>
            <p:ph type="ftr" sz="quarter" idx="11"/>
          </p:nvPr>
        </p:nvSpPr>
        <p:spPr bwMode="auto">
          <a:xfrm>
            <a:off x="307991" y="6413482"/>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pic>
        <p:nvPicPr>
          <p:cNvPr id="53" name="Picture 52" descr="Home appliance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050" y="1036161"/>
            <a:ext cx="2498133" cy="1873600"/>
          </a:xfrm>
          <a:prstGeom prst="rect">
            <a:avLst/>
          </a:prstGeom>
        </p:spPr>
      </p:pic>
      <p:sp>
        <p:nvSpPr>
          <p:cNvPr id="54" name="Diamond 53"/>
          <p:cNvSpPr/>
          <p:nvPr/>
        </p:nvSpPr>
        <p:spPr>
          <a:xfrm>
            <a:off x="2300721" y="1035916"/>
            <a:ext cx="567462" cy="66609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anose="020B0502020202020204" pitchFamily="34" charset="0"/>
              </a:rPr>
              <a:t>1</a:t>
            </a:r>
            <a:endParaRPr lang="en-U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983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4" name="Text Placeholder 2"/>
          <p:cNvSpPr>
            <a:spLocks noGrp="1"/>
          </p:cNvSpPr>
          <p:nvPr>
            <p:ph type="body" idx="1"/>
          </p:nvPr>
        </p:nvSpPr>
        <p:spPr>
          <a:xfrm>
            <a:off x="1239420" y="4068641"/>
            <a:ext cx="9503920" cy="2151017"/>
          </a:xfrm>
        </p:spPr>
        <p:txBody>
          <a:bodyPr>
            <a:normAutofit/>
          </a:bodyPr>
          <a:lstStyle/>
          <a:p>
            <a:pPr algn="ctr" rtl="0"/>
            <a:r>
              <a:rPr lang="en-US" sz="2800" b="1" dirty="0" smtClean="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Look at the pictures and think</a:t>
            </a:r>
            <a:r>
              <a:rPr lang="en-US" b="1" dirty="0" smtClean="0">
                <a:solidFill>
                  <a:schemeClr val="bg2">
                    <a:lumMod val="50000"/>
                  </a:schemeClr>
                </a:solidFill>
                <a:latin typeface="Century Gothic" panose="020B0502020202020204" pitchFamily="34" charset="0"/>
              </a:rPr>
              <a:t>:</a:t>
            </a:r>
            <a:endParaRPr lang="en-US" sz="2800" b="1" dirty="0">
              <a:solidFill>
                <a:schemeClr val="bg2">
                  <a:lumMod val="50000"/>
                </a:schemeClr>
              </a:solidFill>
              <a:latin typeface="Century Gothic" panose="020B0502020202020204" pitchFamily="34" charset="0"/>
            </a:endParaRPr>
          </a:p>
          <a:p>
            <a:pPr marL="457200" indent="-457200" algn="l" rtl="0">
              <a:buFont typeface="Arial" panose="020B0604020202020204" pitchFamily="34" charset="0"/>
              <a:buChar char="•"/>
            </a:pPr>
            <a:r>
              <a:rPr lang="en-US" sz="2000" b="1" dirty="0" smtClean="0">
                <a:solidFill>
                  <a:schemeClr val="accent3">
                    <a:lumMod val="50000"/>
                  </a:schemeClr>
                </a:solidFill>
                <a:latin typeface="Century Gothic" panose="020B0502020202020204" pitchFamily="34" charset="0"/>
              </a:rPr>
              <a:t>What </a:t>
            </a:r>
            <a:r>
              <a:rPr lang="en-US" sz="2000" b="1" dirty="0">
                <a:solidFill>
                  <a:schemeClr val="accent3">
                    <a:lumMod val="50000"/>
                  </a:schemeClr>
                </a:solidFill>
                <a:latin typeface="Century Gothic" panose="020B0502020202020204" pitchFamily="34" charset="0"/>
              </a:rPr>
              <a:t>is the difference between the second –hand shop and the charity shop?</a:t>
            </a:r>
          </a:p>
          <a:p>
            <a:pPr marL="457200" indent="-457200" algn="l" rtl="0">
              <a:buFont typeface="Arial" panose="020B0604020202020204" pitchFamily="34" charset="0"/>
              <a:buChar char="•"/>
            </a:pPr>
            <a:r>
              <a:rPr lang="en-US" sz="2000" b="1" dirty="0" smtClean="0">
                <a:solidFill>
                  <a:schemeClr val="accent3">
                    <a:lumMod val="50000"/>
                  </a:schemeClr>
                </a:solidFill>
                <a:latin typeface="Century Gothic" panose="020B0502020202020204" pitchFamily="34" charset="0"/>
              </a:rPr>
              <a:t>Why do people go to these shops?</a:t>
            </a:r>
          </a:p>
          <a:p>
            <a:pPr algn="l" rtl="0"/>
            <a:endParaRPr lang="en-US" sz="2000" b="1" dirty="0">
              <a:solidFill>
                <a:schemeClr val="accent3">
                  <a:lumMod val="50000"/>
                </a:schemeClr>
              </a:solidFill>
              <a:latin typeface="Century Gothic" panose="020B0502020202020204" pitchFamily="34" charset="0"/>
            </a:endParaRPr>
          </a:p>
          <a:p>
            <a:pPr marL="457200" indent="-457200" algn="ctr" rtl="0">
              <a:buFont typeface="Arial" panose="020B0604020202020204" pitchFamily="34" charset="0"/>
              <a:buChar char="•"/>
            </a:pPr>
            <a:endParaRPr lang="en-US" sz="4000" b="1" dirty="0">
              <a:latin typeface="Century Gothic" panose="020B0502020202020204" pitchFamily="34" charset="0"/>
            </a:endParaRPr>
          </a:p>
        </p:txBody>
      </p:sp>
      <p:sp>
        <p:nvSpPr>
          <p:cNvPr id="6" name="Rectangle 5"/>
          <p:cNvSpPr/>
          <p:nvPr/>
        </p:nvSpPr>
        <p:spPr>
          <a:xfrm>
            <a:off x="0" y="35626"/>
            <a:ext cx="2478841" cy="769441"/>
          </a:xfrm>
          <a:prstGeom prst="rect">
            <a:avLst/>
          </a:prstGeom>
        </p:spPr>
        <p:txBody>
          <a:bodyPr wrap="square">
            <a:spAutoFit/>
          </a:bodyPr>
          <a:lstStyle/>
          <a:p>
            <a:pPr algn="ctr"/>
            <a:r>
              <a:rPr lang="en-US" sz="4400" b="1" dirty="0" smtClean="0">
                <a:solidFill>
                  <a:srgbClr val="FF0000"/>
                </a:solidFill>
                <a:latin typeface="Century Gothic" panose="020B0502020202020204" pitchFamily="34" charset="0"/>
              </a:rPr>
              <a:t>Think</a:t>
            </a:r>
            <a:endParaRPr lang="en-US" sz="3600" b="1" dirty="0">
              <a:solidFill>
                <a:srgbClr val="FF0000"/>
              </a:solidFill>
              <a:latin typeface="Century Gothic" panose="020B0502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595" y="833959"/>
            <a:ext cx="5086653" cy="29943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765" y="833959"/>
            <a:ext cx="5086653" cy="2994336"/>
          </a:xfrm>
          <a:prstGeom prst="rect">
            <a:avLst/>
          </a:prstGeom>
        </p:spPr>
      </p:pic>
      <p:sp>
        <p:nvSpPr>
          <p:cNvPr id="10" name="Footer Placeholder 2">
            <a:extLst/>
          </p:cNvPr>
          <p:cNvSpPr>
            <a:spLocks noGrp="1"/>
          </p:cNvSpPr>
          <p:nvPr>
            <p:ph type="ftr" sz="quarter" idx="11"/>
          </p:nvPr>
        </p:nvSpPr>
        <p:spPr bwMode="auto">
          <a:xfrm>
            <a:off x="454367" y="6277441"/>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463058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10" name="Rectangle 9"/>
          <p:cNvSpPr/>
          <p:nvPr/>
        </p:nvSpPr>
        <p:spPr>
          <a:xfrm>
            <a:off x="3005330" y="137213"/>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0000"/>
                </a:solidFill>
                <a:latin typeface="Century Gothic" panose="020B0502020202020204" pitchFamily="34" charset="0"/>
              </a:rPr>
              <a:t>Suggested Answer</a:t>
            </a:r>
          </a:p>
        </p:txBody>
      </p:sp>
      <p:graphicFrame>
        <p:nvGraphicFramePr>
          <p:cNvPr id="7" name="Table 6"/>
          <p:cNvGraphicFramePr>
            <a:graphicFrameLocks noGrp="1"/>
          </p:cNvGraphicFramePr>
          <p:nvPr>
            <p:extLst>
              <p:ext uri="{D42A27DB-BD31-4B8C-83A1-F6EECF244321}">
                <p14:modId xmlns:p14="http://schemas.microsoft.com/office/powerpoint/2010/main" val="4246543270"/>
              </p:ext>
            </p:extLst>
          </p:nvPr>
        </p:nvGraphicFramePr>
        <p:xfrm>
          <a:off x="1039660" y="1301718"/>
          <a:ext cx="10121030" cy="4297680"/>
        </p:xfrm>
        <a:graphic>
          <a:graphicData uri="http://schemas.openxmlformats.org/drawingml/2006/table">
            <a:tbl>
              <a:tblPr firstRow="1" bandRow="1">
                <a:tableStyleId>{5C22544A-7EE6-4342-B048-85BDC9FD1C3A}</a:tableStyleId>
              </a:tblPr>
              <a:tblGrid>
                <a:gridCol w="5060515">
                  <a:extLst>
                    <a:ext uri="{9D8B030D-6E8A-4147-A177-3AD203B41FA5}">
                      <a16:colId xmlns="" xmlns:a16="http://schemas.microsoft.com/office/drawing/2014/main" val="1311368464"/>
                    </a:ext>
                  </a:extLst>
                </a:gridCol>
                <a:gridCol w="5060515">
                  <a:extLst>
                    <a:ext uri="{9D8B030D-6E8A-4147-A177-3AD203B41FA5}">
                      <a16:colId xmlns="" xmlns:a16="http://schemas.microsoft.com/office/drawing/2014/main" val="1329304655"/>
                    </a:ext>
                  </a:extLst>
                </a:gridCol>
              </a:tblGrid>
              <a:tr h="370840">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chemeClr val="accent3">
                              <a:lumMod val="50000"/>
                            </a:schemeClr>
                          </a:solidFill>
                          <a:latin typeface="Century Gothic" panose="020B0502020202020204" pitchFamily="34" charset="0"/>
                        </a:rPr>
                        <a:t>What are</a:t>
                      </a:r>
                      <a:r>
                        <a:rPr lang="en-US" sz="2000" b="1" baseline="0" dirty="0" smtClean="0">
                          <a:solidFill>
                            <a:schemeClr val="accent3">
                              <a:lumMod val="50000"/>
                            </a:schemeClr>
                          </a:solidFill>
                          <a:latin typeface="Century Gothic" panose="020B0502020202020204" pitchFamily="34" charset="0"/>
                        </a:rPr>
                        <a:t> </a:t>
                      </a:r>
                      <a:r>
                        <a:rPr lang="en-US" sz="2000" b="1" dirty="0" smtClean="0">
                          <a:solidFill>
                            <a:schemeClr val="accent3">
                              <a:lumMod val="50000"/>
                            </a:schemeClr>
                          </a:solidFill>
                          <a:latin typeface="Century Gothic" panose="020B0502020202020204" pitchFamily="34" charset="0"/>
                        </a:rPr>
                        <a:t>the differences between the second –hand shop and the charity shop?</a:t>
                      </a:r>
                    </a:p>
                    <a:p>
                      <a:pPr algn="ctr"/>
                      <a:endParaRPr lang="en-US" sz="2000" dirty="0"/>
                    </a:p>
                  </a:txBody>
                  <a:tcPr/>
                </a:tc>
                <a:tc hMerge="1">
                  <a:txBody>
                    <a:bodyPr/>
                    <a:lstStyle/>
                    <a:p>
                      <a:pPr algn="ctr"/>
                      <a:endParaRPr lang="en-US" dirty="0"/>
                    </a:p>
                  </a:txBody>
                  <a:tcPr/>
                </a:tc>
                <a:extLst>
                  <a:ext uri="{0D108BD9-81ED-4DB2-BD59-A6C34878D82A}">
                    <a16:rowId xmlns="" xmlns:a16="http://schemas.microsoft.com/office/drawing/2014/main" val="3045054973"/>
                  </a:ext>
                </a:extLst>
              </a:tr>
              <a:tr h="370840">
                <a:tc>
                  <a:txBody>
                    <a:bodyPr/>
                    <a:lstStyle/>
                    <a:p>
                      <a:pPr algn="ctr"/>
                      <a:r>
                        <a:rPr lang="en-US" sz="2000" baseline="0" dirty="0" smtClean="0"/>
                        <a:t> Second –Hand Shops</a:t>
                      </a:r>
                      <a:endParaRPr lang="en-US" sz="2000" dirty="0"/>
                    </a:p>
                  </a:txBody>
                  <a:tcPr/>
                </a:tc>
                <a:tc>
                  <a:txBody>
                    <a:bodyPr/>
                    <a:lstStyle/>
                    <a:p>
                      <a:pPr algn="ctr"/>
                      <a:r>
                        <a:rPr lang="en-US" sz="2000" dirty="0" smtClean="0"/>
                        <a:t>Charity Shops</a:t>
                      </a:r>
                      <a:endParaRPr lang="en-US" sz="2000" dirty="0"/>
                    </a:p>
                  </a:txBody>
                  <a:tcPr/>
                </a:tc>
                <a:extLst>
                  <a:ext uri="{0D108BD9-81ED-4DB2-BD59-A6C34878D82A}">
                    <a16:rowId xmlns="" xmlns:a16="http://schemas.microsoft.com/office/drawing/2014/main" val="4152140490"/>
                  </a:ext>
                </a:extLst>
              </a:tr>
              <a:tr h="370840">
                <a:tc>
                  <a:txBody>
                    <a:bodyPr/>
                    <a:lstStyle/>
                    <a:p>
                      <a:pPr algn="l" rtl="0"/>
                      <a:r>
                        <a:rPr lang="en-US" sz="2000" dirty="0" smtClean="0"/>
                        <a:t>Sell used things. </a:t>
                      </a:r>
                    </a:p>
                    <a:p>
                      <a:pPr algn="l" rtl="0"/>
                      <a:r>
                        <a:rPr lang="en-US" sz="2000" dirty="0" smtClean="0"/>
                        <a:t>Some</a:t>
                      </a:r>
                      <a:r>
                        <a:rPr lang="en-US" sz="2000" baseline="0" dirty="0" smtClean="0"/>
                        <a:t> second- hand shops are </a:t>
                      </a:r>
                      <a:r>
                        <a:rPr lang="en-US" sz="2000" baseline="0" dirty="0" err="1" smtClean="0"/>
                        <a:t>specialised</a:t>
                      </a:r>
                      <a:r>
                        <a:rPr lang="en-US" sz="2000" baseline="0" dirty="0" smtClean="0"/>
                        <a:t> in selling certain items.</a:t>
                      </a:r>
                    </a:p>
                    <a:p>
                      <a:pPr algn="l" rtl="0"/>
                      <a:r>
                        <a:rPr lang="en-US" sz="2000" baseline="0" dirty="0" smtClean="0"/>
                        <a:t>Items are sold as a business risk. </a:t>
                      </a:r>
                      <a:endParaRPr lang="en-US" sz="2000" dirty="0"/>
                    </a:p>
                  </a:txBody>
                  <a:tcPr/>
                </a:tc>
                <a:tc>
                  <a:txBody>
                    <a:bodyPr/>
                    <a:lstStyle/>
                    <a:p>
                      <a:pPr algn="l"/>
                      <a:r>
                        <a:rPr lang="en-US" sz="2000" dirty="0" smtClean="0"/>
                        <a:t>Sell different</a:t>
                      </a:r>
                      <a:r>
                        <a:rPr lang="en-US" sz="2000" baseline="0" dirty="0" smtClean="0"/>
                        <a:t> </a:t>
                      </a:r>
                      <a:r>
                        <a:rPr lang="en-US" sz="2000" dirty="0" smtClean="0"/>
                        <a:t> things people</a:t>
                      </a:r>
                      <a:r>
                        <a:rPr lang="en-US" sz="2000" baseline="0" dirty="0" smtClean="0"/>
                        <a:t> donate( that can be both used or new)</a:t>
                      </a:r>
                    </a:p>
                    <a:p>
                      <a:pPr algn="l"/>
                      <a:r>
                        <a:rPr lang="en-US" sz="2000" baseline="0" dirty="0" smtClean="0"/>
                        <a:t>Items are sold to raise money for charity.</a:t>
                      </a:r>
                    </a:p>
                    <a:p>
                      <a:pPr algn="ctr"/>
                      <a:endParaRPr lang="en-US" sz="2000" dirty="0"/>
                    </a:p>
                  </a:txBody>
                  <a:tcPr/>
                </a:tc>
                <a:extLst>
                  <a:ext uri="{0D108BD9-81ED-4DB2-BD59-A6C34878D82A}">
                    <a16:rowId xmlns="" xmlns:a16="http://schemas.microsoft.com/office/drawing/2014/main" val="4050568668"/>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3">
                              <a:lumMod val="50000"/>
                            </a:schemeClr>
                          </a:solidFill>
                          <a:latin typeface="Century Gothic" panose="020B0502020202020204" pitchFamily="34" charset="0"/>
                        </a:rPr>
                        <a:t>Why do people go to these shops?</a:t>
                      </a:r>
                    </a:p>
                  </a:txBody>
                  <a:tcPr/>
                </a:tc>
                <a:tc hMerge="1">
                  <a:txBody>
                    <a:bodyPr/>
                    <a:lstStyle/>
                    <a:p>
                      <a:pPr algn="ctr"/>
                      <a:endParaRPr lang="en-US" dirty="0"/>
                    </a:p>
                  </a:txBody>
                  <a:tcPr/>
                </a:tc>
                <a:extLst>
                  <a:ext uri="{0D108BD9-81ED-4DB2-BD59-A6C34878D82A}">
                    <a16:rowId xmlns="" xmlns:a16="http://schemas.microsoft.com/office/drawing/2014/main" val="2275665593"/>
                  </a:ext>
                </a:extLst>
              </a:tr>
              <a:tr h="370840">
                <a:tc gridSpan="2">
                  <a:txBody>
                    <a:bodyPr/>
                    <a:lstStyle/>
                    <a:p>
                      <a:pPr algn="ctr" rtl="0"/>
                      <a:r>
                        <a:rPr lang="en-US" sz="2000" dirty="0" smtClean="0"/>
                        <a:t>to</a:t>
                      </a:r>
                      <a:r>
                        <a:rPr lang="en-US" sz="2000" baseline="0" dirty="0" smtClean="0"/>
                        <a:t> buy antiques / to find out great unusual or rare things / to buy cheap things / to pick up bargains / to help people in need </a:t>
                      </a:r>
                      <a:endParaRPr lang="en-US" sz="2000" dirty="0"/>
                    </a:p>
                  </a:txBody>
                  <a:tcPr/>
                </a:tc>
                <a:tc hMerge="1">
                  <a:txBody>
                    <a:bodyPr/>
                    <a:lstStyle/>
                    <a:p>
                      <a:pPr algn="ctr"/>
                      <a:endParaRPr lang="en-US" dirty="0"/>
                    </a:p>
                  </a:txBody>
                  <a:tcPr/>
                </a:tc>
                <a:extLst>
                  <a:ext uri="{0D108BD9-81ED-4DB2-BD59-A6C34878D82A}">
                    <a16:rowId xmlns="" xmlns:a16="http://schemas.microsoft.com/office/drawing/2014/main" val="4092161534"/>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3">
                              <a:lumMod val="50000"/>
                            </a:schemeClr>
                          </a:solidFill>
                          <a:latin typeface="Century Gothic" panose="020B0502020202020204" pitchFamily="34" charset="0"/>
                        </a:rPr>
                        <a:t>Name similar shops in Bahrain?</a:t>
                      </a:r>
                    </a:p>
                  </a:txBody>
                  <a:tcPr/>
                </a:tc>
                <a:tc hMerge="1">
                  <a:txBody>
                    <a:bodyPr/>
                    <a:lstStyle/>
                    <a:p>
                      <a:pPr algn="ctr"/>
                      <a:endParaRPr lang="en-US" dirty="0"/>
                    </a:p>
                  </a:txBody>
                  <a:tcPr/>
                </a:tc>
                <a:extLst>
                  <a:ext uri="{0D108BD9-81ED-4DB2-BD59-A6C34878D82A}">
                    <a16:rowId xmlns="" xmlns:a16="http://schemas.microsoft.com/office/drawing/2014/main" val="709564957"/>
                  </a:ext>
                </a:extLst>
              </a:tr>
              <a:tr h="370840">
                <a:tc gridSpan="2">
                  <a:txBody>
                    <a:bodyPr/>
                    <a:lstStyle/>
                    <a:p>
                      <a:pPr algn="ctr" rtl="0"/>
                      <a:r>
                        <a:rPr lang="en-US" sz="2000" dirty="0" smtClean="0"/>
                        <a:t>Wednesday Market/ </a:t>
                      </a:r>
                      <a:r>
                        <a:rPr lang="en-US" sz="2000" baseline="0" dirty="0" smtClean="0"/>
                        <a:t>Traditional Market/ The Second Hand Market </a:t>
                      </a:r>
                      <a:endParaRPr lang="en-US" sz="2000" dirty="0"/>
                    </a:p>
                  </a:txBody>
                  <a:tcPr/>
                </a:tc>
                <a:tc hMerge="1">
                  <a:txBody>
                    <a:bodyPr/>
                    <a:lstStyle/>
                    <a:p>
                      <a:pPr algn="ctr" rtl="0"/>
                      <a:endParaRPr lang="en-US" dirty="0"/>
                    </a:p>
                  </a:txBody>
                  <a:tcPr/>
                </a:tc>
                <a:extLst>
                  <a:ext uri="{0D108BD9-81ED-4DB2-BD59-A6C34878D82A}">
                    <a16:rowId xmlns="" xmlns:a16="http://schemas.microsoft.com/office/drawing/2014/main" val="2337887673"/>
                  </a:ext>
                </a:extLst>
              </a:tr>
            </a:tbl>
          </a:graphicData>
        </a:graphic>
      </p:graphicFrame>
      <p:sp>
        <p:nvSpPr>
          <p:cNvPr id="11" name="Footer Placeholder 2">
            <a:extLst/>
          </p:cNvPr>
          <p:cNvSpPr>
            <a:spLocks noGrp="1"/>
          </p:cNvSpPr>
          <p:nvPr>
            <p:ph type="ftr" sz="quarter" idx="11"/>
          </p:nvPr>
        </p:nvSpPr>
        <p:spPr bwMode="auto">
          <a:xfrm>
            <a:off x="539781" y="6213976"/>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5a On offer</a:t>
            </a:r>
            <a:endParaRPr lang="en-US" dirty="0">
              <a:solidFill>
                <a:schemeClr val="tx1"/>
              </a:solidFill>
            </a:endParaRPr>
          </a:p>
        </p:txBody>
      </p:sp>
    </p:spTree>
    <p:extLst>
      <p:ext uri="{BB962C8B-B14F-4D97-AF65-F5344CB8AC3E}">
        <p14:creationId xmlns:p14="http://schemas.microsoft.com/office/powerpoint/2010/main" val="77749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2946</TotalTime>
  <Words>1736</Words>
  <Application>Microsoft Office PowerPoint</Application>
  <PresentationFormat>Widescreen</PresentationFormat>
  <Paragraphs>335</Paragraphs>
  <Slides>28</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Calibri</vt:lpstr>
      <vt:lpstr>Calibri Light</vt:lpstr>
      <vt:lpstr>Century Gothic</vt:lpstr>
      <vt:lpstr>Rockwell</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manal  mohammed mubarak</dc:creator>
  <cp:lastModifiedBy>Nahed  Mohamed Eshaqi</cp:lastModifiedBy>
  <cp:revision>417</cp:revision>
  <dcterms:created xsi:type="dcterms:W3CDTF">2020-03-04T10:26:47Z</dcterms:created>
  <dcterms:modified xsi:type="dcterms:W3CDTF">2021-02-04T07:33:08Z</dcterms:modified>
</cp:coreProperties>
</file>