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9" r:id="rId4"/>
    <p:sldId id="290" r:id="rId5"/>
    <p:sldId id="351" r:id="rId6"/>
    <p:sldId id="292" r:id="rId7"/>
    <p:sldId id="347" r:id="rId8"/>
    <p:sldId id="348" r:id="rId9"/>
    <p:sldId id="349" r:id="rId10"/>
    <p:sldId id="332" r:id="rId11"/>
    <p:sldId id="346" r:id="rId12"/>
    <p:sldId id="334" r:id="rId13"/>
    <p:sldId id="352" r:id="rId14"/>
    <p:sldId id="345" r:id="rId15"/>
    <p:sldId id="315" r:id="rId16"/>
    <p:sldId id="317" r:id="rId17"/>
    <p:sldId id="340" r:id="rId18"/>
    <p:sldId id="302" r:id="rId19"/>
    <p:sldId id="318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CCFFFF"/>
    <a:srgbClr val="FF9900"/>
    <a:srgbClr val="00CCFF"/>
    <a:srgbClr val="FF3300"/>
    <a:srgbClr val="FF00FF"/>
    <a:srgbClr val="70AD47"/>
    <a:srgbClr val="7030A0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9F1BF0-9A57-4E64-9C3C-F0E4BF3E9C9F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9D52AB-65D5-4002-A5B9-2BC7B5422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Is (descriptions) the right word here? Am not sure about it!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A7ECD-EE92-458B-B162-6483AAF1BF9C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6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D52AB-65D5-4002-A5B9-2BC7B54222B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66BE-F8F5-4A26-8AFA-EA765266B412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9A2E-90C9-42CA-9F45-73FFE3B39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3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03A8-0484-4210-A7C4-2A14719CA593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4954-CCEF-4356-BC15-A97BC29EB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9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FB31-AFC8-4E78-A121-9FE2D2B7B23F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022B-42EA-4168-B563-B85275E83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2B72-4246-47AD-A35D-42F197868795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258B-454C-4875-B360-8E362EA8B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8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8864-7BCD-4490-82BB-3C00DBED7DD0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7F5D-B423-4C8B-8953-9A9743ADC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4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445C-EB1E-446F-A6AC-63FD81BEA931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BEA6-890F-480E-97CF-A068B6299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39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0FB3-D9D2-4A40-8297-F25D419779D1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B333-5D07-4580-A176-4332FC681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50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DB8D-5762-44FD-B5D3-351126E27A51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3036-4D4A-458A-88E3-A0B854C95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091B-73AB-4745-A35D-20D7A73902E6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C7CC-9911-4B10-870A-0988B3148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31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5D82-98B4-4D0A-B716-340CEDE0A8FC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EF15-97BE-4F03-910C-2E4A368CF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1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642B-3783-4FCB-A20D-7C88C70716C2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0BC0-FA2F-44EF-85A0-4D227465A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2137F-102C-48D5-A9A2-F27C46BBEB3B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7AE0F5-4EB0-4204-BCF2-D27A6BF3C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lrmds.depedldn.com/CREATE/DETAIL/265.HTM" TargetMode="External"/><Relationship Id="rId12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0.jpeg"/><Relationship Id="rId11" Type="http://schemas.openxmlformats.org/officeDocument/2006/relationships/hyperlink" Target="http://jackfruittalks.blogspot.com/2011/11/how-green-is-clean.html" TargetMode="External"/><Relationship Id="rId5" Type="http://schemas.openxmlformats.org/officeDocument/2006/relationships/hyperlink" Target="https://www.needpix.com/photo/178666/girl-african-american-ball-soccer-football-playing-joyful-sport-game" TargetMode="External"/><Relationship Id="rId10" Type="http://schemas.openxmlformats.org/officeDocument/2006/relationships/image" Target="../media/image12.gif"/><Relationship Id="rId4" Type="http://schemas.openxmlformats.org/officeDocument/2006/relationships/image" Target="../media/image9.png"/><Relationship Id="rId9" Type="http://schemas.openxmlformats.org/officeDocument/2006/relationships/hyperlink" Target="https://openclipart.org/detail/312034/yoga-poses-purple-shir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openxmlformats.org/officeDocument/2006/relationships/image" Target="../media/image13.png"/><Relationship Id="rId3" Type="http://schemas.microsoft.com/office/2007/relationships/media" Target="../media/media10.wav"/><Relationship Id="rId7" Type="http://schemas.microsoft.com/office/2007/relationships/media" Target="../media/media12.wav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openxmlformats.org/officeDocument/2006/relationships/slideLayout" Target="../slideLayouts/slideLayout7.xml"/><Relationship Id="rId5" Type="http://schemas.microsoft.com/office/2007/relationships/media" Target="../media/media11.wav"/><Relationship Id="rId10" Type="http://schemas.openxmlformats.org/officeDocument/2006/relationships/audio" Target="../media/media13.wav"/><Relationship Id="rId4" Type="http://schemas.openxmlformats.org/officeDocument/2006/relationships/audio" Target="../media/media10.wav"/><Relationship Id="rId9" Type="http://schemas.microsoft.com/office/2007/relationships/media" Target="../media/media13.wav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pixabay.com/th/%E0%B8%99%E0%B8%B2%E0%B8%AC%E0%B8%B4%E0%B8%81%E0%B8%B2-%E0%B8%94%E0%B8%B9-%E0%B8%A7%E0%B8%B1%E0%B8%99-%E0%B8%AD%E0%B8%B0%E0%B8%99%E0%B8%B2%E0%B8%A5%E0%B9%87%E0%B8%AD%E0%B8%81-%E0%B8%9B%E0%B8%8F%E0%B8%B4%E0%B8%97%E0%B8%B4%E0%B8%99-15988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>
            <a:fillRect/>
          </a:stretch>
        </p:blipFill>
        <p:spPr bwMode="auto">
          <a:xfrm>
            <a:off x="2281644" y="616134"/>
            <a:ext cx="7162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2822575" y="2795477"/>
            <a:ext cx="6546850" cy="2580515"/>
            <a:chOff x="1376681" y="2636912"/>
            <a:chExt cx="6546398" cy="2580994"/>
          </a:xfrm>
        </p:grpSpPr>
        <p:sp>
          <p:nvSpPr>
            <p:cNvPr id="6" name="Rectangle 5"/>
            <p:cNvSpPr/>
            <p:nvPr/>
          </p:nvSpPr>
          <p:spPr>
            <a:xfrm>
              <a:off x="1376681" y="2636912"/>
              <a:ext cx="6546398" cy="657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atin typeface="Century Gothic" panose="020B0502020202020204" pitchFamily="34" charset="0"/>
                  <a:cs typeface="+mn-cs"/>
                </a:rPr>
                <a:t>Third</a:t>
              </a:r>
              <a:r>
                <a:rPr lang="en-US" sz="4800" b="1" dirty="0">
                  <a:latin typeface="Century Gothic" panose="020B0502020202020204" pitchFamily="34" charset="0"/>
                  <a:cs typeface="+mn-cs"/>
                </a:rPr>
                <a:t>  </a:t>
              </a:r>
              <a:r>
                <a:rPr lang="en-US" sz="5400" b="1" dirty="0">
                  <a:latin typeface="Century Gothic" panose="020B0502020202020204" pitchFamily="34" charset="0"/>
                  <a:cs typeface="+mn-cs"/>
                </a:rPr>
                <a:t>Intermediate</a:t>
              </a:r>
              <a:r>
                <a:rPr lang="en-US" sz="4800" b="1" dirty="0">
                  <a:latin typeface="Century Gothic" panose="020B0502020202020204" pitchFamily="34" charset="0"/>
                  <a:cs typeface="+mn-cs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3436" y="3661039"/>
              <a:ext cx="3212878" cy="644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atin typeface="Century Gothic" panose="020B0502020202020204" pitchFamily="34" charset="0"/>
                  <a:cs typeface="+mn-cs"/>
                </a:rPr>
                <a:t>Upstream</a:t>
              </a:r>
              <a:r>
                <a:rPr lang="en-US" sz="4000" b="1" dirty="0">
                  <a:latin typeface="Century Gothic" panose="020B0502020202020204" pitchFamily="34" charset="0"/>
                  <a:cs typeface="+mn-cs"/>
                </a:rPr>
                <a:t> 3</a:t>
              </a:r>
              <a:endParaRPr lang="en-US" sz="2800" b="1" dirty="0">
                <a:latin typeface="Century Gothic" panose="020B0502020202020204" pitchFamily="34" charset="0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0500" y="4574021"/>
              <a:ext cx="4898760" cy="643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atin typeface="Century Gothic" panose="020B0502020202020204" pitchFamily="34" charset="0"/>
                  <a:cs typeface="+mn-cs"/>
                </a:rPr>
                <a:t>Unit 1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/ 1</a:t>
              </a:r>
              <a:r>
                <a:rPr lang="en-US" sz="4000" b="1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St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 Semester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3rd inter">
            <a:hlinkClick r:id="" action="ppaction://media"/>
            <a:extLst>
              <a:ext uri="{FF2B5EF4-FFF2-40B4-BE49-F238E27FC236}">
                <a16:creationId xmlns:a16="http://schemas.microsoft.com/office/drawing/2014/main" id="{B1415CC4-6EC8-4936-805E-40B92CE61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62310" y="75343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57538" y="13176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241" y="2767280"/>
            <a:ext cx="3201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3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605F7B6-BE42-4336-A53C-C2A399E1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  <p:extLst>
      <p:ext uri="{BB962C8B-B14F-4D97-AF65-F5344CB8AC3E}">
        <p14:creationId xmlns:p14="http://schemas.microsoft.com/office/powerpoint/2010/main" val="103425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504" y="480876"/>
            <a:ext cx="111486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Look at the pictures and write sentences using the present simple or present continuous tenses. </a:t>
            </a:r>
            <a:endParaRPr lang="ar-BH" alt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953" y="2199288"/>
            <a:ext cx="28868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--------------------------------------------------------------------------- 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9164" y="4753798"/>
            <a:ext cx="288689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--------------------------------------------------------------------------------------------------------------------------------------------</a:t>
            </a:r>
            <a:endParaRPr lang="ar-BH" dirty="0"/>
          </a:p>
        </p:txBody>
      </p:sp>
      <p:sp>
        <p:nvSpPr>
          <p:cNvPr id="9" name="TextBox 8"/>
          <p:cNvSpPr txBox="1"/>
          <p:nvPr/>
        </p:nvSpPr>
        <p:spPr>
          <a:xfrm>
            <a:off x="8887301" y="2086355"/>
            <a:ext cx="28868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</a:t>
            </a:r>
            <a:endParaRPr lang="ar-BH" dirty="0"/>
          </a:p>
        </p:txBody>
      </p:sp>
      <p:sp>
        <p:nvSpPr>
          <p:cNvPr id="10" name="TextBox 9"/>
          <p:cNvSpPr txBox="1"/>
          <p:nvPr/>
        </p:nvSpPr>
        <p:spPr>
          <a:xfrm>
            <a:off x="2808513" y="4654612"/>
            <a:ext cx="288689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--------------------------------------------------------------------------------------------------------------------------------------------</a:t>
            </a:r>
            <a:endParaRPr lang="ar-BH" dirty="0"/>
          </a:p>
        </p:txBody>
      </p:sp>
      <p:sp>
        <p:nvSpPr>
          <p:cNvPr id="11" name="Rounded Rectangle 10"/>
          <p:cNvSpPr/>
          <p:nvPr/>
        </p:nvSpPr>
        <p:spPr>
          <a:xfrm>
            <a:off x="14376" y="14263"/>
            <a:ext cx="873816" cy="490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2 min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3340" y="2380171"/>
            <a:ext cx="298835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She usually plays football.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  <a:r>
              <a:rPr lang="en-US" sz="2000" b="1" dirty="0">
                <a:latin typeface="Century Gothic" panose="020B0502020202020204" pitchFamily="34" charset="0"/>
              </a:rPr>
              <a:t> She is playing football now.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9258" y="4753798"/>
            <a:ext cx="33267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Sofia is doing her exercise.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Sofia does her exercise every morning. 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8844" y="2200064"/>
            <a:ext cx="298835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She is taking singing classes this month.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She sings very well.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9164" y="4855324"/>
            <a:ext cx="298835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Ahmed is cleaning his room.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Ahmed sometimes cleans his room.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594D5F2-7610-4B5C-A41E-20E037F20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9691" y="1731644"/>
            <a:ext cx="1789507" cy="22860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27FC7B-07B8-4035-9626-542582497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33605" y="1731644"/>
            <a:ext cx="1489554" cy="2194560"/>
          </a:xfrm>
          <a:prstGeom prst="rect">
            <a:avLst/>
          </a:prstGeom>
        </p:spPr>
      </p:pic>
      <p:pic>
        <p:nvPicPr>
          <p:cNvPr id="18" name="Picture 17" descr="A picture containing flower, shirt&#10;&#10;Description automatically generated">
            <a:extLst>
              <a:ext uri="{FF2B5EF4-FFF2-40B4-BE49-F238E27FC236}">
                <a16:creationId xmlns:a16="http://schemas.microsoft.com/office/drawing/2014/main" id="{AD77CC6C-CB54-4776-8AD9-9E3268A2FB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4649" t="20185" r="67082" b="35790"/>
          <a:stretch/>
        </p:blipFill>
        <p:spPr>
          <a:xfrm>
            <a:off x="1119407" y="4314305"/>
            <a:ext cx="1610074" cy="2286000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7BC69E76-8018-4B17-B9C8-9157E95A4E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16341" y="4439562"/>
            <a:ext cx="2121136" cy="1828800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C8BB8574-BC71-4F83-AC93-D78EF6A2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3" name="or">
            <a:hlinkClick r:id="" action="ppaction://media"/>
            <a:extLst>
              <a:ext uri="{FF2B5EF4-FFF2-40B4-BE49-F238E27FC236}">
                <a16:creationId xmlns:a16="http://schemas.microsoft.com/office/drawing/2014/main" id="{2845E528-9865-4EA0-B945-A276FA495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379503" y="12135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7538" y="1317625"/>
            <a:ext cx="6961187" cy="3519488"/>
          </a:xfrm>
          <a:prstGeom prst="rect">
            <a:avLst/>
          </a:prstGeom>
        </p:spPr>
        <p:txBody>
          <a:bodyPr/>
          <a:lstStyle>
            <a:lvl1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241" y="2767281"/>
            <a:ext cx="3201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4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12B04D0-E9BE-4D84-B2D8-36985834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  <p:extLst>
      <p:ext uri="{BB962C8B-B14F-4D97-AF65-F5344CB8AC3E}">
        <p14:creationId xmlns:p14="http://schemas.microsoft.com/office/powerpoint/2010/main" val="30553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55375" y="921028"/>
            <a:ext cx="1802671" cy="23643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2145315" y="1201623"/>
            <a:ext cx="9689634" cy="103480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2171441" y="2285998"/>
            <a:ext cx="9663508" cy="25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/>
          <p:cNvSpPr/>
          <p:nvPr/>
        </p:nvSpPr>
        <p:spPr>
          <a:xfrm>
            <a:off x="2166217" y="4930244"/>
            <a:ext cx="9668732" cy="608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/>
          <p:cNvSpPr/>
          <p:nvPr/>
        </p:nvSpPr>
        <p:spPr>
          <a:xfrm>
            <a:off x="2166217" y="5538651"/>
            <a:ext cx="981932" cy="613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76994" y="229630"/>
            <a:ext cx="7144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main parts of an informal email are:</a:t>
            </a:r>
            <a:endParaRPr lang="ar-BH" alt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76994" y="92425"/>
            <a:ext cx="10102617" cy="6239647"/>
            <a:chOff x="2076994" y="92425"/>
            <a:chExt cx="10102617" cy="6239647"/>
          </a:xfrm>
        </p:grpSpPr>
        <p:sp>
          <p:nvSpPr>
            <p:cNvPr id="2" name="TextBox 1"/>
            <p:cNvSpPr txBox="1"/>
            <p:nvPr/>
          </p:nvSpPr>
          <p:spPr>
            <a:xfrm>
              <a:off x="2076994" y="822872"/>
              <a:ext cx="9901646" cy="5509200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2200" b="1" dirty="0">
                  <a:latin typeface="Century Gothic" panose="020B0502020202020204" pitchFamily="34" charset="0"/>
                </a:rPr>
                <a:t>Dear Rawan, </a:t>
              </a:r>
            </a:p>
            <a:p>
              <a:r>
                <a:rPr lang="en-US" sz="2200" b="1" dirty="0">
                  <a:latin typeface="Century Gothic" panose="020B0502020202020204" pitchFamily="34" charset="0"/>
                </a:rPr>
                <a:t>Thanks for your lovely email. I’m happy to receive an email from you. As for me, I’m really busy. Being a student is very tiring, but it’s filled with new experiences.</a:t>
              </a:r>
            </a:p>
            <a:p>
              <a:r>
                <a:rPr lang="en-US" sz="2200" b="1" dirty="0">
                  <a:latin typeface="Century Gothic" panose="020B0502020202020204" pitchFamily="34" charset="0"/>
                </a:rPr>
                <a:t>I wake up at 5 o’clock on weekdays as school starts too early. I have my breakfast before I wear my school uniform. I always go to school by my father’s car. My classes start at 7.20. This course I’m having Biology which is my </a:t>
              </a:r>
              <a:r>
                <a:rPr lang="en-US" sz="2200" b="1" dirty="0" err="1">
                  <a:latin typeface="Century Gothic" panose="020B0502020202020204" pitchFamily="34" charset="0"/>
                </a:rPr>
                <a:t>favourite</a:t>
              </a:r>
              <a:r>
                <a:rPr lang="en-US" sz="2200" b="1" dirty="0">
                  <a:latin typeface="Century Gothic" panose="020B0502020202020204" pitchFamily="34" charset="0"/>
                </a:rPr>
                <a:t> subject. At the weekend I take art classes to improve my drawing skills. These days I’m working hard on my History subject because I want to have the highest mark in the class. Tonight is my sister’s birthday so I’m having a special dinner with my family in a big restaurant. I can’t wait!</a:t>
              </a:r>
            </a:p>
            <a:p>
              <a:r>
                <a:rPr lang="en-US" sz="2200" b="1" dirty="0">
                  <a:latin typeface="Century Gothic" panose="020B0502020202020204" pitchFamily="34" charset="0"/>
                </a:rPr>
                <a:t>I’d better stop now because my mother is calling me to go with her to arrange for my sister’s birthday party. Miss you so much, I hope to see you soon!</a:t>
              </a:r>
            </a:p>
            <a:p>
              <a:r>
                <a:rPr lang="en-US" sz="2200" b="1" dirty="0">
                  <a:latin typeface="Century Gothic" panose="020B0502020202020204" pitchFamily="34" charset="0"/>
                </a:rPr>
                <a:t>Fatima</a:t>
              </a:r>
              <a:endParaRPr lang="ar-BH" sz="22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4" name="Picture 3" descr="&lt;strong&gt;Clipart&lt;/strong&gt; - Thumbtack note &lt;strong&gt;email&lt;/strong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294">
              <a:off x="10304956" y="92425"/>
              <a:ext cx="1874655" cy="1320850"/>
            </a:xfrm>
            <a:prstGeom prst="rect">
              <a:avLst/>
            </a:prstGeom>
          </p:spPr>
        </p:pic>
      </p:grp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316674" y="1131741"/>
            <a:ext cx="174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Paragraph 1</a:t>
            </a:r>
            <a:endParaRPr lang="en-US" altLang="en-US" sz="2000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342800" y="2146411"/>
            <a:ext cx="174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Paragraph 2</a:t>
            </a:r>
            <a:endParaRPr lang="en-US" altLang="en-US" sz="2000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342801" y="4893478"/>
            <a:ext cx="174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Paragraph 3</a:t>
            </a:r>
            <a:endParaRPr lang="en-US" altLang="en-US" sz="2000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665" y="1505725"/>
            <a:ext cx="1944000" cy="576000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Greeting 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reason for writing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0648" y="845432"/>
            <a:ext cx="1159616" cy="3240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Opening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227" y="2534496"/>
            <a:ext cx="1747260" cy="24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The email content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(your routine/</a:t>
            </a:r>
            <a:r>
              <a:rPr lang="en-US" sz="1200" b="1" dirty="0"/>
              <a:t>timetable</a:t>
            </a:r>
            <a:r>
              <a:rPr lang="en-US" sz="1600" b="1" dirty="0"/>
              <a:t>/ fixed arrangement/ temporary or permanent situation)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249" y="5267462"/>
            <a:ext cx="1764000" cy="663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Conclusion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D7C09A1B-B394-4660-9C51-E7647188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14" name="parts (1)">
            <a:hlinkClick r:id="" action="ppaction://media"/>
            <a:extLst>
              <a:ext uri="{FF2B5EF4-FFF2-40B4-BE49-F238E27FC236}">
                <a16:creationId xmlns:a16="http://schemas.microsoft.com/office/drawing/2014/main" id="{26F4EC66-A608-4AB4-9755-5217BFA3B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62249" y="563228"/>
            <a:ext cx="304800" cy="304800"/>
          </a:xfrm>
          <a:prstGeom prst="rect">
            <a:avLst/>
          </a:prstGeom>
        </p:spPr>
      </p:pic>
      <p:pic>
        <p:nvPicPr>
          <p:cNvPr id="20" name="1">
            <a:hlinkClick r:id="" action="ppaction://media"/>
            <a:extLst>
              <a:ext uri="{FF2B5EF4-FFF2-40B4-BE49-F238E27FC236}">
                <a16:creationId xmlns:a16="http://schemas.microsoft.com/office/drawing/2014/main" id="{588B628E-A843-4A15-A32A-28F4C113E0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33785" y="1179396"/>
            <a:ext cx="304800" cy="304800"/>
          </a:xfrm>
          <a:prstGeom prst="rect">
            <a:avLst/>
          </a:prstGeom>
        </p:spPr>
      </p:pic>
      <p:pic>
        <p:nvPicPr>
          <p:cNvPr id="21" name="2">
            <a:hlinkClick r:id="" action="ppaction://media"/>
            <a:extLst>
              <a:ext uri="{FF2B5EF4-FFF2-40B4-BE49-F238E27FC236}">
                <a16:creationId xmlns:a16="http://schemas.microsoft.com/office/drawing/2014/main" id="{2539204D-088F-4CD2-9087-2EF11207FFE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20120" y="1745287"/>
            <a:ext cx="304800" cy="304800"/>
          </a:xfrm>
          <a:prstGeom prst="rect">
            <a:avLst/>
          </a:prstGeom>
        </p:spPr>
      </p:pic>
      <p:pic>
        <p:nvPicPr>
          <p:cNvPr id="22" name="3">
            <a:hlinkClick r:id="" action="ppaction://media"/>
            <a:extLst>
              <a:ext uri="{FF2B5EF4-FFF2-40B4-BE49-F238E27FC236}">
                <a16:creationId xmlns:a16="http://schemas.microsoft.com/office/drawing/2014/main" id="{E76448EC-368A-408B-876A-F7F51EADA3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7123" y="2256198"/>
            <a:ext cx="304800" cy="304800"/>
          </a:xfrm>
          <a:prstGeom prst="rect">
            <a:avLst/>
          </a:prstGeom>
        </p:spPr>
      </p:pic>
      <p:pic>
        <p:nvPicPr>
          <p:cNvPr id="23" name="4">
            <a:hlinkClick r:id="" action="ppaction://media"/>
            <a:extLst>
              <a:ext uri="{FF2B5EF4-FFF2-40B4-BE49-F238E27FC236}">
                <a16:creationId xmlns:a16="http://schemas.microsoft.com/office/drawing/2014/main" id="{7C06E554-2F36-4CA2-84BD-19C2E80DF00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7123" y="302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5" grpId="0"/>
      <p:bldP spid="6" grpId="0"/>
      <p:bldP spid="7" grpId="0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7538" y="1317625"/>
            <a:ext cx="6961187" cy="3519488"/>
          </a:xfrm>
          <a:prstGeom prst="rect">
            <a:avLst/>
          </a:prstGeom>
        </p:spPr>
        <p:txBody>
          <a:bodyPr/>
          <a:lstStyle>
            <a:lvl1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241" y="2767281"/>
            <a:ext cx="3201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5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8E9D23F-2E24-4B6E-A1D5-FA8EEBE0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  <p:extLst>
      <p:ext uri="{BB962C8B-B14F-4D97-AF65-F5344CB8AC3E}">
        <p14:creationId xmlns:p14="http://schemas.microsoft.com/office/powerpoint/2010/main" val="191424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05" y="172446"/>
            <a:ext cx="12087225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  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greeting &amp; reasons for writing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  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your daily routine/ any plans for the weekend/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        what you are doing these days.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 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conclusion/ ending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6625" y="5713413"/>
            <a:ext cx="1857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8955" y="1677385"/>
            <a:ext cx="2465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latin typeface="Century Gothic" panose="020B0502020202020204" pitchFamily="34" charset="0"/>
              </a:rPr>
              <a:t>Write 120-140 words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15" y="1766831"/>
            <a:ext cx="30917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Paragraph 1</a:t>
            </a:r>
            <a:endParaRPr lang="ar-BH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715" y="3080722"/>
            <a:ext cx="30917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Paragraph 2</a:t>
            </a:r>
            <a:endParaRPr lang="ar-BH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715" y="4883891"/>
            <a:ext cx="30917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Paragraph 3</a:t>
            </a:r>
            <a:endParaRPr lang="ar-BH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715" y="545273"/>
            <a:ext cx="1179988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Write an email to your friend:</a:t>
            </a:r>
          </a:p>
          <a:p>
            <a:endParaRPr lang="ar-BH" sz="3200" dirty="0"/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58A69B08-61B5-4DB0-9CAA-0C359BBBF664}"/>
              </a:ext>
            </a:extLst>
          </p:cNvPr>
          <p:cNvSpPr/>
          <p:nvPr/>
        </p:nvSpPr>
        <p:spPr>
          <a:xfrm>
            <a:off x="21172" y="6984"/>
            <a:ext cx="1120498" cy="498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15 min</a:t>
            </a:r>
            <a:endParaRPr lang="ar-BH" sz="2400" b="1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BE97117-AC2E-4106-B5DC-647E2306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5" name="write">
            <a:hlinkClick r:id="" action="ppaction://media"/>
            <a:extLst>
              <a:ext uri="{FF2B5EF4-FFF2-40B4-BE49-F238E27FC236}">
                <a16:creationId xmlns:a16="http://schemas.microsoft.com/office/drawing/2014/main" id="{E4B0B742-DA4C-4C84-98D0-492239282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12579" y="1294605"/>
            <a:ext cx="304800" cy="30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AC8175-B747-41AA-8881-FD88DFA07D2D}"/>
              </a:ext>
            </a:extLst>
          </p:cNvPr>
          <p:cNvSpPr txBox="1"/>
          <p:nvPr/>
        </p:nvSpPr>
        <p:spPr>
          <a:xfrm>
            <a:off x="7021902" y="2141939"/>
            <a:ext cx="4805535" cy="4247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>
            <a:off x="8743950" y="6735763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98835"/>
              </p:ext>
            </p:extLst>
          </p:nvPr>
        </p:nvGraphicFramePr>
        <p:xfrm>
          <a:off x="877888" y="1336675"/>
          <a:ext cx="10242550" cy="371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Self Assessment </a:t>
                      </a:r>
                      <a:endParaRPr lang="ar-BH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 write about </a:t>
                      </a:r>
                      <a:r>
                        <a:rPr lang="en-US" sz="2400" b="1" baseline="0" dirty="0">
                          <a:effectLst/>
                          <a:latin typeface="Century Gothic" panose="020B0502020202020204" pitchFamily="34" charset="0"/>
                        </a:rPr>
                        <a:t>all the points.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>
                          <a:effectLst/>
                          <a:latin typeface="Century Gothic" panose="020B0502020202020204" pitchFamily="34" charset="0"/>
                        </a:rPr>
                        <a:t>I use </a:t>
                      </a:r>
                      <a:r>
                        <a:rPr lang="en-US" sz="2400" b="1">
                          <a:effectLst/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correct tense. </a:t>
                      </a: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write 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paragraphs.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write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120-140 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words. </a:t>
                      </a: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use</a:t>
                      </a: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 correct </a:t>
                      </a:r>
                      <a:r>
                        <a:rPr lang="en-US" sz="2400" b="1" baseline="0" dirty="0">
                          <a:effectLst/>
                          <a:latin typeface="Century Gothic" panose="020B0502020202020204" pitchFamily="34" charset="0"/>
                        </a:rPr>
                        <a:t>spelling. 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use correct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punctuation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marks &amp; the right </a:t>
                      </a:r>
                      <a:r>
                        <a:rPr lang="en-US" sz="2400" b="1" dirty="0" err="1">
                          <a:effectLst/>
                          <a:latin typeface="Century Gothic" panose="020B0502020202020204" pitchFamily="34" charset="0"/>
                        </a:rPr>
                        <a:t>capitalisation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follow the</a:t>
                      </a: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 correct </a:t>
                      </a:r>
                      <a:r>
                        <a:rPr lang="en-US" sz="2400" b="1" baseline="0" dirty="0">
                          <a:effectLst/>
                          <a:latin typeface="Century Gothic" panose="020B0502020202020204" pitchFamily="34" charset="0"/>
                        </a:rPr>
                        <a:t>layout.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7888" y="690344"/>
            <a:ext cx="925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Put a (</a:t>
            </a:r>
            <a:r>
              <a:rPr lang="en-US" sz="3600" b="1" dirty="0">
                <a:latin typeface="Webdings" panose="05030102010509060703" pitchFamily="18" charset="2"/>
                <a:sym typeface="Wingdings" panose="05000000000000000000" pitchFamily="2" charset="2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) if your answers are correct: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D1898DB-B309-4C52-B0B3-604DF5DE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2DEA681-6A1D-4632-BE53-40018206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0296" y="186138"/>
            <a:ext cx="4211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suggested answer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2695" y="753086"/>
            <a:ext cx="11599817" cy="6022882"/>
            <a:chOff x="352695" y="753086"/>
            <a:chExt cx="11599817" cy="6022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424" t="8299" r="11790" b="84600"/>
            <a:stretch/>
          </p:blipFill>
          <p:spPr>
            <a:xfrm>
              <a:off x="352695" y="753086"/>
              <a:ext cx="11599816" cy="4535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6424" t="94657" r="11790"/>
            <a:stretch/>
          </p:blipFill>
          <p:spPr>
            <a:xfrm>
              <a:off x="352696" y="6423259"/>
              <a:ext cx="11599816" cy="3527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2695" y="1180753"/>
              <a:ext cx="11599816" cy="5262979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Dear Mona, 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Thanks for your email. Nothing makes me happier than receiving an email from you. As for me, I’m really busy these days as it’s my last year in the university.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I wake up at 7 o’clock on weekdays as my first class starts at 8:00. I’m always late so I have my breakfast </a:t>
              </a:r>
              <a:r>
                <a:rPr lang="en-US" sz="2400" b="1">
                  <a:latin typeface="Century Gothic" panose="020B0502020202020204" pitchFamily="34" charset="0"/>
                </a:rPr>
                <a:t>at the university</a:t>
              </a:r>
              <a:r>
                <a:rPr lang="en-US" sz="2400" b="1" dirty="0">
                  <a:latin typeface="Century Gothic" panose="020B0502020202020204" pitchFamily="34" charset="0"/>
                </a:rPr>
                <a:t>, but I arrive on time of my first class. This course I’m working on my graduation assignment, wish me good luck. At the weekend I go out with my friends to release stress and have some fun. These days I’m studying hard because I want to score the highest marks in the section. Tonight I’m meeting my old friend Mariam because It’s her birthday. I can’t wait till I see her, it has been a long time since we met!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I’d better stop now, my sister is waiting for me in the car because we’re going to buy Mariam a present. Miss you so much, hope to see you soon! </a:t>
              </a:r>
            </a:p>
            <a:p>
              <a:r>
                <a:rPr lang="en-US" sz="2400" b="1" dirty="0" err="1">
                  <a:latin typeface="Century Gothic" panose="020B0502020202020204" pitchFamily="34" charset="0"/>
                </a:rPr>
                <a:t>Ameena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7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1831" y="1247775"/>
            <a:ext cx="32083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Remember</a:t>
            </a:r>
          </a:p>
        </p:txBody>
      </p:sp>
      <p:sp>
        <p:nvSpPr>
          <p:cNvPr id="31747" name="Text Placeholder 2"/>
          <p:cNvSpPr txBox="1">
            <a:spLocks/>
          </p:cNvSpPr>
          <p:nvPr/>
        </p:nvSpPr>
        <p:spPr bwMode="auto">
          <a:xfrm>
            <a:off x="873125" y="2934494"/>
            <a:ext cx="10445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ts val="1200"/>
              </a:spcBef>
              <a:buClr>
                <a:srgbClr val="2E75B6"/>
              </a:buClr>
              <a:buSzPct val="85000"/>
              <a:buFontTx/>
              <a:buNone/>
            </a:pPr>
            <a:r>
              <a:rPr lang="en-US" altLang="en-US" sz="3600" b="1" dirty="0">
                <a:latin typeface="Century Gothic" panose="020B0502020202020204" pitchFamily="34" charset="0"/>
              </a:rPr>
              <a:t> Read the email in your class book P.10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D5CABCF-BB81-40F6-8EDB-322A99D1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6AEDDE-5411-4A2A-949D-7FDA888DFAB2}"/>
              </a:ext>
            </a:extLst>
          </p:cNvPr>
          <p:cNvSpPr/>
          <p:nvPr/>
        </p:nvSpPr>
        <p:spPr>
          <a:xfrm>
            <a:off x="3836407" y="2875002"/>
            <a:ext cx="45191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Good luck</a:t>
            </a:r>
            <a:endParaRPr lang="en-US" sz="66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463A2DA-2F3D-4ECC-B871-B16EC840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2846388" y="1628775"/>
            <a:ext cx="6858000" cy="23876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1056" y="2046064"/>
            <a:ext cx="7269888" cy="8985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320"/>
              </a:lnSpc>
              <a:spcAft>
                <a:spcPts val="0"/>
              </a:spcAft>
              <a:defRPr/>
            </a:pPr>
            <a:r>
              <a:rPr lang="en-US" sz="5400" b="1" dirty="0">
                <a:latin typeface="Century Gothic" panose="020B0502020202020204" pitchFamily="34" charset="0"/>
              </a:rPr>
              <a:t>Lesson 1c/ Page 10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6669" y="2719977"/>
            <a:ext cx="8178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Century Gothic" panose="020B0502020202020204" pitchFamily="34" charset="0"/>
                <a:cs typeface="+mn-cs"/>
              </a:rPr>
              <a:t>How often do you…?</a:t>
            </a:r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46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E871924-B5D2-4A0E-B957-1D239AC128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66310" y="3807131"/>
            <a:ext cx="2659380" cy="2743200"/>
          </a:xfrm>
          <a:prstGeom prst="rect">
            <a:avLst/>
          </a:prstGeom>
        </p:spPr>
      </p:pic>
      <p:pic>
        <p:nvPicPr>
          <p:cNvPr id="2" name="dear ss">
            <a:hlinkClick r:id="" action="ppaction://media"/>
            <a:extLst>
              <a:ext uri="{FF2B5EF4-FFF2-40B4-BE49-F238E27FC236}">
                <a16:creationId xmlns:a16="http://schemas.microsoft.com/office/drawing/2014/main" id="{C69BCAA7-C6E6-41F4-A305-CBABC0F76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45807" y="91085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920" y="1973489"/>
            <a:ext cx="11482161" cy="4051300"/>
          </a:xfrm>
        </p:spPr>
        <p:txBody>
          <a:bodyPr rtlCol="0">
            <a:no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At the end of this lesson the student will be able to:</a:t>
            </a:r>
            <a:endParaRPr lang="ar-BH" sz="3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use present simple and present continuous tenses in sentences.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use the two tenses correctly in different situations.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write an informal email using the two tenses accurately.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3800" dirty="0">
              <a:solidFill>
                <a:schemeClr val="accent5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8819" y="479317"/>
            <a:ext cx="5694362" cy="1009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Objectives</a:t>
            </a:r>
            <a:endParaRPr lang="ar-BH" sz="5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A8A075D-3F60-4792-A993-6456884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7" name="at the end of this lesson">
            <a:hlinkClick r:id="" action="ppaction://media"/>
            <a:extLst>
              <a:ext uri="{FF2B5EF4-FFF2-40B4-BE49-F238E27FC236}">
                <a16:creationId xmlns:a16="http://schemas.microsoft.com/office/drawing/2014/main" id="{AD77CE05-80AA-4FC0-AE2C-BBDA0E9AD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76578" y="183160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05138" y="11652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242" y="2767280"/>
            <a:ext cx="32015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1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ADB4B3-425C-4897-9524-AB95B491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1091193" y="513631"/>
            <a:ext cx="7558226" cy="584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Read Fatima’s email and find examples of: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23" y="4818"/>
            <a:ext cx="963445" cy="565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5 min</a:t>
            </a:r>
            <a:endParaRPr lang="ar-BH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73438" y="1609668"/>
            <a:ext cx="3760158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a. a fixed </a:t>
            </a: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future</a:t>
            </a:r>
            <a:r>
              <a:rPr lang="en-US" sz="2000" b="1" dirty="0">
                <a:solidFill>
                  <a:srgbClr val="7030A0"/>
                </a:solidFill>
              </a:rPr>
              <a:t> arrangement.</a:t>
            </a:r>
          </a:p>
          <a:p>
            <a:pPr marL="342900" indent="-342900">
              <a:buAutoNum type="alphaLcPeriod"/>
            </a:pP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b. an action happening around the time of speaking. 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rgbClr val="FF00FF"/>
                </a:solidFill>
              </a:rPr>
              <a:t>c. a timetable. 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d. a permanent state. 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rgbClr val="FF3300"/>
                </a:solidFill>
              </a:rPr>
              <a:t>e. a temporary situation. 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f. a habit/ routine 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rgbClr val="00CCFF"/>
                </a:solidFill>
              </a:rPr>
              <a:t>g. an action happening now.  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ar-BH" sz="2000" b="1" dirty="0">
              <a:solidFill>
                <a:srgbClr val="7030A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E2FFC0-F73F-4FF5-9FB1-865BF8918F48}"/>
              </a:ext>
            </a:extLst>
          </p:cNvPr>
          <p:cNvGrpSpPr/>
          <p:nvPr/>
        </p:nvGrpSpPr>
        <p:grpSpPr>
          <a:xfrm>
            <a:off x="434176" y="1174042"/>
            <a:ext cx="7806925" cy="5255624"/>
            <a:chOff x="434176" y="1174042"/>
            <a:chExt cx="7806925" cy="5255624"/>
          </a:xfrm>
        </p:grpSpPr>
        <p:sp>
          <p:nvSpPr>
            <p:cNvPr id="65" name="TextBox 64"/>
            <p:cNvSpPr txBox="1"/>
            <p:nvPr/>
          </p:nvSpPr>
          <p:spPr>
            <a:xfrm>
              <a:off x="434176" y="1583725"/>
              <a:ext cx="7806925" cy="4524315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Dear </a:t>
              </a:r>
              <a:r>
                <a:rPr lang="en-US" b="1" dirty="0" err="1">
                  <a:latin typeface="Century Gothic" panose="020B0502020202020204" pitchFamily="34" charset="0"/>
                </a:rPr>
                <a:t>Rawan</a:t>
              </a:r>
              <a:r>
                <a:rPr lang="en-US" b="1" dirty="0">
                  <a:latin typeface="Century Gothic" panose="020B0502020202020204" pitchFamily="34" charset="0"/>
                </a:rPr>
                <a:t>, 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Thanks for your lovely email. I’m happy to receive an email from you. As for me, I’m really busy. Being a student is very tiring, but it’s filled with new experiences.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I wake up at 5 o’clock on weekdays as school starts too early. I have my breakfast before I wear my school uniform. I always go to school by my father’s car. My classes start at 7.20. This course I’m having Biology which is my favourite subject. At the weekend I take art classes to improve my drawing skills. These days I’m working hard on my History subject because I want to have the highest mark in the class. Tonight is my sister’s birthday so I’m having a special dinner with my family in a big restaurant. I can’t wait!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I’d better stop now because my mother is calling me to go with her to arrange for my sister’s birthday party. Miss you so much, I hope to see you soon!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Fatima</a:t>
              </a:r>
              <a:endParaRPr lang="ar-BH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235FDC5-68CF-45CD-84BB-D31F6CBFC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424" t="8299" r="11790" b="84600"/>
            <a:stretch/>
          </p:blipFill>
          <p:spPr>
            <a:xfrm>
              <a:off x="434176" y="1174042"/>
              <a:ext cx="7806925" cy="39619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E4F744-4565-4D2E-948F-7D3DEE725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424" t="94657" r="11790"/>
            <a:stretch/>
          </p:blipFill>
          <p:spPr>
            <a:xfrm>
              <a:off x="434176" y="6121533"/>
              <a:ext cx="7806925" cy="30813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FC6D034-08DD-442A-9C2D-C3938E8C33C1}"/>
              </a:ext>
            </a:extLst>
          </p:cNvPr>
          <p:cNvGrpSpPr/>
          <p:nvPr/>
        </p:nvGrpSpPr>
        <p:grpSpPr>
          <a:xfrm>
            <a:off x="497145" y="4378385"/>
            <a:ext cx="7519669" cy="605348"/>
            <a:chOff x="497145" y="4378385"/>
            <a:chExt cx="7519669" cy="6053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39F373-8BCC-4BF1-BC3D-59D856FF3019}"/>
                </a:ext>
              </a:extLst>
            </p:cNvPr>
            <p:cNvSpPr/>
            <p:nvPr/>
          </p:nvSpPr>
          <p:spPr>
            <a:xfrm>
              <a:off x="1167441" y="4378385"/>
              <a:ext cx="6849373" cy="310431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1F30F7-E6AF-4BF0-9C4F-5468C8182947}"/>
                </a:ext>
              </a:extLst>
            </p:cNvPr>
            <p:cNvSpPr/>
            <p:nvPr/>
          </p:nvSpPr>
          <p:spPr>
            <a:xfrm>
              <a:off x="497145" y="4673302"/>
              <a:ext cx="1642206" cy="310431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97B1550-A110-459B-A8EE-2FF7ED83FA7C}"/>
              </a:ext>
            </a:extLst>
          </p:cNvPr>
          <p:cNvSpPr/>
          <p:nvPr/>
        </p:nvSpPr>
        <p:spPr>
          <a:xfrm>
            <a:off x="4595003" y="3821921"/>
            <a:ext cx="3592197" cy="310431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28C532-E241-449D-8DFA-F670FDB28299}"/>
              </a:ext>
            </a:extLst>
          </p:cNvPr>
          <p:cNvSpPr/>
          <p:nvPr/>
        </p:nvSpPr>
        <p:spPr>
          <a:xfrm>
            <a:off x="3621079" y="4906382"/>
            <a:ext cx="2743200" cy="310431"/>
          </a:xfrm>
          <a:prstGeom prst="rect">
            <a:avLst/>
          </a:prstGeom>
          <a:solidFill>
            <a:srgbClr val="00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6475DF-1296-4256-AFE0-418EC9EB3A39}"/>
              </a:ext>
            </a:extLst>
          </p:cNvPr>
          <p:cNvSpPr/>
          <p:nvPr/>
        </p:nvSpPr>
        <p:spPr>
          <a:xfrm>
            <a:off x="497144" y="4079785"/>
            <a:ext cx="2050523" cy="310431"/>
          </a:xfrm>
          <a:prstGeom prst="rect">
            <a:avLst/>
          </a:prstGeom>
          <a:solidFill>
            <a:srgbClr val="70AD4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C49D7F-7023-4993-920F-637C4B70CBF9}"/>
              </a:ext>
            </a:extLst>
          </p:cNvPr>
          <p:cNvSpPr/>
          <p:nvPr/>
        </p:nvSpPr>
        <p:spPr>
          <a:xfrm>
            <a:off x="2633776" y="3269103"/>
            <a:ext cx="2560320" cy="310431"/>
          </a:xfrm>
          <a:prstGeom prst="rect">
            <a:avLst/>
          </a:prstGeom>
          <a:solidFill>
            <a:srgbClr val="FF00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338C34-CE8F-4400-BF3C-49E60A2A0209}"/>
              </a:ext>
            </a:extLst>
          </p:cNvPr>
          <p:cNvSpPr/>
          <p:nvPr/>
        </p:nvSpPr>
        <p:spPr>
          <a:xfrm>
            <a:off x="3913936" y="2169184"/>
            <a:ext cx="3200400" cy="31043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BA20EB-BDD6-4FE7-947E-35F2155BCBCD}"/>
              </a:ext>
            </a:extLst>
          </p:cNvPr>
          <p:cNvSpPr/>
          <p:nvPr/>
        </p:nvSpPr>
        <p:spPr>
          <a:xfrm>
            <a:off x="5232781" y="3274726"/>
            <a:ext cx="2560320" cy="310431"/>
          </a:xfrm>
          <a:prstGeom prst="rect">
            <a:avLst/>
          </a:prstGeom>
          <a:solidFill>
            <a:srgbClr val="FF33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583EEF-2797-40E0-BB34-ED87DFCD7897}"/>
              </a:ext>
            </a:extLst>
          </p:cNvPr>
          <p:cNvSpPr/>
          <p:nvPr/>
        </p:nvSpPr>
        <p:spPr>
          <a:xfrm>
            <a:off x="493092" y="3559890"/>
            <a:ext cx="914400" cy="310431"/>
          </a:xfrm>
          <a:prstGeom prst="rect">
            <a:avLst/>
          </a:prstGeom>
          <a:solidFill>
            <a:srgbClr val="FF33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8326E8-BC46-4038-86F8-03161A101620}"/>
              </a:ext>
            </a:extLst>
          </p:cNvPr>
          <p:cNvSpPr/>
          <p:nvPr/>
        </p:nvSpPr>
        <p:spPr>
          <a:xfrm>
            <a:off x="7421592" y="2678005"/>
            <a:ext cx="822960" cy="31043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08D991-6F78-43FD-92F7-87EFAA769E0E}"/>
              </a:ext>
            </a:extLst>
          </p:cNvPr>
          <p:cNvSpPr/>
          <p:nvPr/>
        </p:nvSpPr>
        <p:spPr>
          <a:xfrm>
            <a:off x="487380" y="2983493"/>
            <a:ext cx="7772400" cy="31043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7E36A3-B63D-4D32-A6E0-99E4EC5C48FC}"/>
              </a:ext>
            </a:extLst>
          </p:cNvPr>
          <p:cNvSpPr/>
          <p:nvPr/>
        </p:nvSpPr>
        <p:spPr>
          <a:xfrm>
            <a:off x="491394" y="3289314"/>
            <a:ext cx="2103120" cy="31043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73705BD-07A8-4953-9BDA-084EDD64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5" name="find">
            <a:hlinkClick r:id="" action="ppaction://media"/>
            <a:extLst>
              <a:ext uri="{FF2B5EF4-FFF2-40B4-BE49-F238E27FC236}">
                <a16:creationId xmlns:a16="http://schemas.microsoft.com/office/drawing/2014/main" id="{7D048277-6C1A-4B49-BC5F-8D0FD0DAD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09949" y="9453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0" grpId="0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57538" y="13176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241" y="2767281"/>
            <a:ext cx="3201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2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16E3DD8-EE21-42C7-BB05-8469CAE0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533" y="291003"/>
            <a:ext cx="9022495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Now, let’s look closer at the sentences: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450339" y="1868688"/>
            <a:ext cx="7055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Century Gothic" panose="020B0502020202020204" pitchFamily="34" charset="0"/>
              </a:rPr>
              <a:t>1. I’m having a special dinner with my family.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0339" y="2314022"/>
            <a:ext cx="8068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Century Gothic" panose="020B0502020202020204" pitchFamily="34" charset="0"/>
              </a:rPr>
              <a:t>2. These days I’m working hard on my History subject.     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0339" y="2787024"/>
            <a:ext cx="4057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Century Gothic" panose="020B0502020202020204" pitchFamily="34" charset="0"/>
              </a:rPr>
              <a:t>3. My classes start at 7.20.     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48024" y="3218818"/>
            <a:ext cx="605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Century Gothic" panose="020B0502020202020204" pitchFamily="34" charset="0"/>
              </a:rPr>
              <a:t>4. Being a student is very tiring. 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65580" y="3702704"/>
            <a:ext cx="557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Century Gothic" panose="020B0502020202020204" pitchFamily="34" charset="0"/>
              </a:rPr>
              <a:t>5. This course I’m having Biology.      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78552" y="4220236"/>
            <a:ext cx="1112924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200" b="1" dirty="0">
                <a:latin typeface="Century Gothic" panose="020B0502020202020204" pitchFamily="34" charset="0"/>
              </a:rPr>
              <a:t>6. I wake up at 5 o’clock./ I have breakfast then I wear my school uniform.   </a:t>
            </a:r>
            <a:endParaRPr lang="ar-BH" altLang="en-US" sz="2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65580" y="4641601"/>
            <a:ext cx="7221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Century Gothic" panose="020B0502020202020204" pitchFamily="34" charset="0"/>
              </a:rPr>
              <a:t>7. I always go to school by my father’s car.      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50340" y="5209946"/>
            <a:ext cx="507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Century Gothic" panose="020B0502020202020204" pitchFamily="34" charset="0"/>
              </a:rPr>
              <a:t>8. My mother is calling me. </a:t>
            </a:r>
            <a:endParaRPr lang="ar-BH" alt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52" y="1153013"/>
            <a:ext cx="9223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Underline the verbs in the sentences and define their tense. </a:t>
            </a:r>
            <a:endParaRPr lang="ar-BH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54979" y="2268302"/>
            <a:ext cx="1476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20607" y="2695584"/>
            <a:ext cx="1584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97349" y="3580117"/>
            <a:ext cx="360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92251" y="4083076"/>
            <a:ext cx="1476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8929" y="4611121"/>
            <a:ext cx="1332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8246" y="4606487"/>
            <a:ext cx="792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91881" y="4606487"/>
            <a:ext cx="828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78349" y="5052912"/>
            <a:ext cx="504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02058" y="5606017"/>
            <a:ext cx="1368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02058" y="3184598"/>
            <a:ext cx="7200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219244" y="1931894"/>
            <a:ext cx="2145186" cy="307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continuous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480074" y="2415634"/>
            <a:ext cx="2145186" cy="307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continuous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42222" y="3822362"/>
            <a:ext cx="2145186" cy="307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continuous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97188" y="5329442"/>
            <a:ext cx="2145186" cy="307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continuous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45777" y="2838845"/>
            <a:ext cx="1656000" cy="355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simple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90296" y="3307728"/>
            <a:ext cx="1656000" cy="355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simple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287935" y="3951489"/>
            <a:ext cx="1656000" cy="355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simple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4951" y="3780"/>
            <a:ext cx="963445" cy="565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 min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999831" y="4747416"/>
            <a:ext cx="1656000" cy="355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</a:rPr>
              <a:t>Present simple</a:t>
            </a:r>
            <a:endParaRPr lang="ar-B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E6873DC3-0E63-4EA8-8F54-2E7A90FB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8" name="look">
            <a:hlinkClick r:id="" action="ppaction://media"/>
            <a:extLst>
              <a:ext uri="{FF2B5EF4-FFF2-40B4-BE49-F238E27FC236}">
                <a16:creationId xmlns:a16="http://schemas.microsoft.com/office/drawing/2014/main" id="{B4AAA88C-57FA-4EA5-8057-7F5BCD1C7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12314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2" grpId="0"/>
      <p:bldP spid="31" grpId="0" animBg="1"/>
      <p:bldP spid="34" grpId="0" animBg="1"/>
      <p:bldP spid="37" grpId="0" animBg="1"/>
      <p:bldP spid="40" grpId="0" animBg="1"/>
      <p:bldP spid="43" grpId="0" animBg="1"/>
      <p:bldP spid="46" grpId="0" animBg="1"/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480" y="770708"/>
            <a:ext cx="3749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Simple</a:t>
            </a:r>
            <a:endParaRPr lang="ar-BH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44" y="1568832"/>
            <a:ext cx="43629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I/ you/ they/ we + verb </a:t>
            </a:r>
            <a:endParaRPr lang="ar-BH" sz="2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843" y="2275284"/>
            <a:ext cx="3993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she/ he/ it + verb (s) </a:t>
            </a:r>
            <a:endParaRPr lang="ar-BH" sz="2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677" y="2981736"/>
            <a:ext cx="505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When to use present simple:</a:t>
            </a:r>
            <a:endParaRPr lang="ar-BH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677" y="4240228"/>
            <a:ext cx="1965962" cy="3605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timetable</a:t>
            </a:r>
            <a:endParaRPr lang="ar-BH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3677" y="5413792"/>
            <a:ext cx="2984866" cy="3973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permanent state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3677" y="4816383"/>
            <a:ext cx="2566853" cy="387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habit/ routine</a:t>
            </a:r>
            <a:endParaRPr lang="ar-BH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3677" y="3565863"/>
            <a:ext cx="960122" cy="3893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facts</a:t>
            </a:r>
            <a:endParaRPr lang="ar-BH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2562" y="3547480"/>
            <a:ext cx="4249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 Athletes eat healthy food.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4002" y="4211933"/>
            <a:ext cx="38179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The film starts at 8 pm.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4003" y="4742118"/>
            <a:ext cx="7503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She goes to her grandfather’s house every Friday.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4003" y="5388907"/>
            <a:ext cx="34485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They live in Bahrain.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3677" y="6094048"/>
            <a:ext cx="3024000" cy="387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adverb of frequency</a:t>
            </a:r>
            <a:endParaRPr lang="ar-BH" sz="2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3664003" y="6030317"/>
            <a:ext cx="65880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 He always plays basketball with his friends.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EA369A6-EF59-430E-9B10-6CDC40C5D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17081"/>
              </p:ext>
            </p:extLst>
          </p:nvPr>
        </p:nvGraphicFramePr>
        <p:xfrm>
          <a:off x="8092309" y="521522"/>
          <a:ext cx="36576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6875597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24053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How often do you…?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8955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Adverbs of frequency</a:t>
                      </a:r>
                      <a:endParaRPr lang="ar-BH" sz="1600" b="1" dirty="0">
                        <a:solidFill>
                          <a:srgbClr val="0070C0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68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always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CCFF"/>
                          </a:solidFill>
                        </a:rPr>
                        <a:t>100%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16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usually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CCFF"/>
                          </a:solidFill>
                        </a:rPr>
                        <a:t>90%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18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frequently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CCFF"/>
                          </a:solidFill>
                        </a:rPr>
                        <a:t>80%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21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often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CCFF"/>
                          </a:solidFill>
                        </a:rPr>
                        <a:t>70%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2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sometimes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CCFF"/>
                          </a:solidFill>
                        </a:rPr>
                        <a:t>50%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4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occasionally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9900"/>
                          </a:solidFill>
                        </a:rPr>
                        <a:t>30%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02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seldom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9900"/>
                          </a:solidFill>
                        </a:rPr>
                        <a:t>10%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28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rarely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9900"/>
                          </a:solidFill>
                        </a:rPr>
                        <a:t>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1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never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9900"/>
                          </a:solidFill>
                        </a:rPr>
                        <a:t>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87892"/>
                  </a:ext>
                </a:extLst>
              </a:tr>
            </a:tbl>
          </a:graphicData>
        </a:graphic>
      </p:graphicFrame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28B5785F-172C-428A-ACAD-9CCAC33B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8" name="ps">
            <a:hlinkClick r:id="" action="ppaction://media"/>
            <a:extLst>
              <a:ext uri="{FF2B5EF4-FFF2-40B4-BE49-F238E27FC236}">
                <a16:creationId xmlns:a16="http://schemas.microsoft.com/office/drawing/2014/main" id="{6B2DA459-BD70-453D-9E69-EE1A4FA17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62250" y="78907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 animBg="1"/>
      <p:bldP spid="10" grpId="0" animBg="1"/>
      <p:bldP spid="13" grpId="0" animBg="1"/>
      <p:bldP spid="16" grpId="0" animBg="1"/>
      <p:bldP spid="17" grpId="0"/>
      <p:bldP spid="18" grpId="0"/>
      <p:bldP spid="19" grpId="0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240" y="574763"/>
            <a:ext cx="46895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 continuous </a:t>
            </a:r>
            <a:endParaRPr lang="ar-BH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906" y="1900993"/>
            <a:ext cx="64668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you/ they/ we + are verb (</a:t>
            </a:r>
            <a:r>
              <a:rPr lang="en-US" sz="2800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ing</a:t>
            </a:r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) </a:t>
            </a:r>
            <a:endParaRPr lang="ar-BH" sz="2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172" y="1279478"/>
            <a:ext cx="521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she/ he/ it + is verb (</a:t>
            </a:r>
            <a:r>
              <a:rPr lang="en-US" sz="2800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ing</a:t>
            </a:r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) </a:t>
            </a:r>
            <a:endParaRPr lang="ar-BH" sz="2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74" y="3199042"/>
            <a:ext cx="5780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When to use present continuous:</a:t>
            </a:r>
            <a:endParaRPr lang="ar-BH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557" y="3845971"/>
            <a:ext cx="49895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I am learning French this month.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3761" y="4396497"/>
            <a:ext cx="39809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They are meeting tonight.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894" y="4949475"/>
            <a:ext cx="7503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Look! It is raining.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9257" y="5551314"/>
            <a:ext cx="6156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 Just a minute, the telephone is ringing.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3425" y="2537970"/>
            <a:ext cx="5029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 + am verb (</a:t>
            </a:r>
            <a:r>
              <a:rPr lang="en-US" sz="2800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ing</a:t>
            </a:r>
            <a:r>
              <a:rPr lang="en-US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) </a:t>
            </a:r>
            <a:endParaRPr lang="ar-BH" sz="2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4822" y="4457533"/>
            <a:ext cx="3562541" cy="3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fixed future arrangement</a:t>
            </a:r>
            <a:endParaRPr lang="ar-BH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4823" y="5511957"/>
            <a:ext cx="3535678" cy="5544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action happening around the time of speaking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74822" y="4949476"/>
            <a:ext cx="3535678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action happening now</a:t>
            </a:r>
            <a:endParaRPr lang="ar-BH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4822" y="3903400"/>
            <a:ext cx="2988000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temporary situation</a:t>
            </a:r>
            <a:endParaRPr lang="ar-BH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8" name="Picture 27" descr="&lt;strong&gt;Clipart&lt;/strong&gt; - Architetto -- telefono &lt;strong&gt;email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4949475"/>
            <a:ext cx="1244471" cy="1218026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2D08263-108E-46A9-A7A1-18181819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1c How often do you…?</a:t>
            </a:r>
          </a:p>
        </p:txBody>
      </p:sp>
      <p:pic>
        <p:nvPicPr>
          <p:cNvPr id="6" name="pc">
            <a:hlinkClick r:id="" action="ppaction://media"/>
            <a:extLst>
              <a:ext uri="{FF2B5EF4-FFF2-40B4-BE49-F238E27FC236}">
                <a16:creationId xmlns:a16="http://schemas.microsoft.com/office/drawing/2014/main" id="{6483F2DF-F44E-44D6-B3D0-D28AF3C5D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4800" y="5931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6" grpId="0" animBg="1"/>
      <p:bldP spid="19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3091</TotalTime>
  <Words>1523</Words>
  <Application>Microsoft Office PowerPoint</Application>
  <PresentationFormat>Widescreen</PresentationFormat>
  <Paragraphs>217</Paragraphs>
  <Slides>19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Rockwell</vt:lpstr>
      <vt:lpstr>Webdings</vt:lpstr>
      <vt:lpstr>Office Theme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 mohammed mubarak</dc:creator>
  <cp:lastModifiedBy>jehad abbas</cp:lastModifiedBy>
  <cp:revision>462</cp:revision>
  <dcterms:created xsi:type="dcterms:W3CDTF">2020-03-04T10:26:47Z</dcterms:created>
  <dcterms:modified xsi:type="dcterms:W3CDTF">2020-07-15T06:48:13Z</dcterms:modified>
</cp:coreProperties>
</file>