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89" r:id="rId4"/>
    <p:sldId id="363" r:id="rId5"/>
    <p:sldId id="364" r:id="rId6"/>
    <p:sldId id="365" r:id="rId7"/>
    <p:sldId id="356" r:id="rId8"/>
    <p:sldId id="290" r:id="rId9"/>
    <p:sldId id="353" r:id="rId10"/>
    <p:sldId id="292" r:id="rId11"/>
    <p:sldId id="354" r:id="rId12"/>
    <p:sldId id="355" r:id="rId13"/>
    <p:sldId id="337" r:id="rId14"/>
    <p:sldId id="368" r:id="rId15"/>
    <p:sldId id="369" r:id="rId16"/>
    <p:sldId id="370" r:id="rId17"/>
    <p:sldId id="357" r:id="rId18"/>
    <p:sldId id="339" r:id="rId19"/>
    <p:sldId id="345" r:id="rId20"/>
    <p:sldId id="358" r:id="rId21"/>
    <p:sldId id="360" r:id="rId22"/>
    <p:sldId id="361" r:id="rId23"/>
    <p:sldId id="371" r:id="rId24"/>
    <p:sldId id="352" r:id="rId25"/>
    <p:sldId id="315" r:id="rId26"/>
    <p:sldId id="350" r:id="rId27"/>
    <p:sldId id="318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CCFF"/>
    <a:srgbClr val="FF9966"/>
    <a:srgbClr val="F204E1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714" autoAdjust="0"/>
  </p:normalViewPr>
  <p:slideViewPr>
    <p:cSldViewPr snapToGrid="0">
      <p:cViewPr varScale="1">
        <p:scale>
          <a:sx n="78" d="100"/>
          <a:sy n="78" d="100"/>
        </p:scale>
        <p:origin x="54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C538D3-7E2D-4AF4-9998-7981D6F527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9577C-4846-4FC6-B9D2-AAFF6949413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C7C121-C1A3-4603-A9DA-A9212BB38025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3B3D7EE-8524-4F20-AA18-621312ED2B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E0A790-A680-40B3-8941-E0AE97F2C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1ACFB-1DF5-401C-9B06-D670010810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8F4CD-0D1D-4D59-9A30-CE322B01C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0F779F-E6EF-4911-B1E3-C8A79CE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2445493-725B-4C9F-B73E-DB6F7AD38C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E48364D-2277-4E85-8201-2534D2E45F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A41714A1-F502-4B4B-8888-459B76E7F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B048A4-FB8B-48B5-B25C-3285467DB893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BD875CE-6B5C-445B-811E-BE84378C13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5600EA7-A05D-496C-845E-335B14BEA1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3F20C472-BECF-4081-86E9-1068C2400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A66F49-6CAF-4419-8F41-5D90579E78AF}" type="slidenum">
              <a:rPr lang="en-US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A29AF-85E3-4181-BE0C-82CE0352F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6212-8D75-44E1-B56B-C2C295082858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2AA5-0D9A-4A15-A025-58D787B6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EF6F3-34F1-4C5E-B70E-C1485234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4EF5-ECA9-4B7D-AF34-514E984EF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6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A9DF-0C93-4114-B973-9E1FBAE7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711E4-4B55-45BC-BDD9-0ADEC7B087AD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7E027-C21E-4828-BB60-8E532D72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3495D-C382-45E1-85A6-1E85DBC6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8A94-8045-47C5-8CD0-F87A7930F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B6AC-4B2E-426C-AFC3-45146BC2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95190-F61F-469B-BD26-B3383464CE4B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31115-AA61-48C6-998F-03CFBD34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9BB70-38CF-4991-96F8-A221AF97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A8B6-3C20-43B3-8E3B-895EBD2D2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02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D6C64-15EE-41CA-8A96-7C546D55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36F34-23E9-4368-9ED4-26A4DA41EB4D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8DC8-691B-4026-A139-E82D185C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FE267-BC06-4784-8232-6F9B272C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6AC3C-3972-4BB4-82F9-ACFEA8FAA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21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35A9D-9042-4B54-9D17-51AD858B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B7EC7-DBBB-4079-BF57-2F6B868A469D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47F12-A5B1-4523-8102-2D1DE719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84F43-C72D-4FD4-A032-A500B9C2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9A4B2-C919-467F-BDE0-F8FE63A86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97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74814C-9041-4DD3-B197-816998F2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D9BEB-3BA8-4AA8-B589-79B3ECF1FFCB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D5B6AC-99CE-40B4-8AD1-D876CCAC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98E38F-689B-4940-9036-2523C9B1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2D1C9-5DEC-4307-AFA6-EFBABE5603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18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7CB00E-079F-4BBE-B5F9-CA15ED133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3E31-2F85-4258-BDB0-666798976D49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6ABE3B-65EB-463B-B757-B9766755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9B2854-C949-4561-BF71-9DD8E314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376CA-9290-4526-8B5C-5F9B1B460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87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0E7F51-F864-4612-8187-36330F98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3525C-C051-424B-A86F-2A50C0DD23D5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BBA251-1679-48FC-84C0-1DD782C15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F86A7-9635-46F0-8F24-09285949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BC50-9B5D-4616-9D7C-606C81B8F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7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9F072F-0BDD-49D1-AE35-262D12B6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66D85-A625-446A-B71C-56B9BA5F8683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E14B07-5895-43FC-8985-71062913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28049E-732C-4781-8224-D23A9CCD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E0C1C-2001-478C-B8BF-D5DDB488A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7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127B80-9D63-4173-942C-E7FAC08B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00ABE-57FF-4819-8A1E-5D9DC55690B5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015150-ABCE-4BC4-95DE-4C18A239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6E0859-F381-4F25-B904-1A9272ED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0D6A4-69A3-4706-9B6B-D27701A54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30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6F47CF-0820-4F7D-8BF9-EA4C9C10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ED0D6-D382-4A02-A017-6FC4ABD82259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E556C8-AA23-4B51-8D85-FD5323DE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EA0BC-8EC9-454E-BD30-4C93A962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BD007-44F2-4C14-A5C2-44D672FE8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50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8F359D1-1E72-4E2D-B59D-8BE01C0FD2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1D099C7-19BF-4F4A-9486-B29AC84733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C3F34-97C0-4457-840C-8EC40AAF1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B619F4-9DBB-4BDC-BCBF-253653554EE2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C123-E76B-465A-809F-C5EDC28D9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F3DDB-5A8C-4EDB-A66D-126E12403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597CFE-8CD6-4BC3-9826-C2BAC0FC5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5200059C-7853-49D7-A6A8-399E416A23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>
            <a:fillRect/>
          </a:stretch>
        </p:blipFill>
        <p:spPr bwMode="auto">
          <a:xfrm>
            <a:off x="2438400" y="381000"/>
            <a:ext cx="71628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4">
            <a:extLst>
              <a:ext uri="{FF2B5EF4-FFF2-40B4-BE49-F238E27FC236}">
                <a16:creationId xmlns:a16="http://schemas.microsoft.com/office/drawing/2014/main" id="{E186FBF1-70E5-4472-8FD5-D89C70840FBD}"/>
              </a:ext>
            </a:extLst>
          </p:cNvPr>
          <p:cNvGrpSpPr>
            <a:grpSpLocks/>
          </p:cNvGrpSpPr>
          <p:nvPr/>
        </p:nvGrpSpPr>
        <p:grpSpPr bwMode="auto">
          <a:xfrm>
            <a:off x="2822575" y="2638425"/>
            <a:ext cx="6546850" cy="2581275"/>
            <a:chOff x="1376681" y="2636912"/>
            <a:chExt cx="6546398" cy="2580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72B0F9-B76A-4517-AA69-7BA13B205168}"/>
                </a:ext>
              </a:extLst>
            </p:cNvPr>
            <p:cNvSpPr/>
            <p:nvPr/>
          </p:nvSpPr>
          <p:spPr>
            <a:xfrm>
              <a:off x="1376681" y="2636912"/>
              <a:ext cx="6546398" cy="6569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b="1" dirty="0">
                  <a:latin typeface="Century Gothic" panose="020B0502020202020204" pitchFamily="34" charset="0"/>
                  <a:cs typeface="+mn-cs"/>
                </a:rPr>
                <a:t>Third</a:t>
              </a:r>
              <a:r>
                <a:rPr lang="en-US" sz="4800" b="1" dirty="0">
                  <a:latin typeface="Century Gothic" panose="020B0502020202020204" pitchFamily="34" charset="0"/>
                  <a:cs typeface="+mn-cs"/>
                </a:rPr>
                <a:t> </a:t>
              </a:r>
              <a:r>
                <a:rPr lang="en-US" sz="5400" b="1" dirty="0">
                  <a:latin typeface="Century Gothic" panose="020B0502020202020204" pitchFamily="34" charset="0"/>
                  <a:cs typeface="+mn-cs"/>
                </a:rPr>
                <a:t>Intermediate</a:t>
              </a:r>
              <a:r>
                <a:rPr lang="en-US" sz="4800" b="1" dirty="0">
                  <a:latin typeface="Century Gothic" panose="020B0502020202020204" pitchFamily="34" charset="0"/>
                  <a:cs typeface="+mn-cs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FD4302-BE06-4FB0-A64C-2504142F05C3}"/>
                </a:ext>
              </a:extLst>
            </p:cNvPr>
            <p:cNvSpPr/>
            <p:nvPr/>
          </p:nvSpPr>
          <p:spPr>
            <a:xfrm>
              <a:off x="2943436" y="3660437"/>
              <a:ext cx="3212878" cy="644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>
                  <a:latin typeface="Century Gothic" panose="020B0502020202020204" pitchFamily="34" charset="0"/>
                  <a:cs typeface="+mn-cs"/>
                </a:rPr>
                <a:t>Upstream</a:t>
              </a:r>
              <a:r>
                <a:rPr lang="en-US" sz="4000" b="1" dirty="0">
                  <a:latin typeface="Century Gothic" panose="020B0502020202020204" pitchFamily="34" charset="0"/>
                  <a:cs typeface="+mn-cs"/>
                </a:rPr>
                <a:t> 3</a:t>
              </a:r>
              <a:endParaRPr lang="en-US" sz="2800" b="1" dirty="0">
                <a:latin typeface="Century Gothic" panose="020B0502020202020204" pitchFamily="34" charset="0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E3C684-7B96-44CD-AC94-FDB82D310047}"/>
                </a:ext>
              </a:extLst>
            </p:cNvPr>
            <p:cNvSpPr/>
            <p:nvPr/>
          </p:nvSpPr>
          <p:spPr>
            <a:xfrm>
              <a:off x="3741893" y="4572882"/>
              <a:ext cx="1815975" cy="644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atin typeface="Century Gothic" panose="020B0502020202020204" pitchFamily="34" charset="0"/>
                  <a:cs typeface="+mn-cs"/>
                </a:rPr>
                <a:t>Unit 10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41AF98-4B2C-473D-9BCB-005F8C42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5"/>
    </mc:Choice>
    <mc:Fallback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62A2CF-35DE-4410-88F8-09010B699905}"/>
              </a:ext>
            </a:extLst>
          </p:cNvPr>
          <p:cNvSpPr/>
          <p:nvPr/>
        </p:nvSpPr>
        <p:spPr>
          <a:xfrm>
            <a:off x="2389188" y="2900363"/>
            <a:ext cx="7413625" cy="1057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atin typeface="Century Gothic" panose="020B0502020202020204" pitchFamily="34" charset="0"/>
                <a:cs typeface="+mn-cs"/>
              </a:rPr>
              <a:t>Now check your </a:t>
            </a:r>
            <a:r>
              <a:rPr lang="en-US" sz="4800" b="1" dirty="0">
                <a:latin typeface="Century Gothic" panose="020B0502020202020204" pitchFamily="34" charset="0"/>
                <a:cs typeface="+mn-cs"/>
              </a:rPr>
              <a:t>answers.</a:t>
            </a:r>
          </a:p>
        </p:txBody>
      </p:sp>
      <p:sp>
        <p:nvSpPr>
          <p:cNvPr id="12291" name="Footer Placeholder 2">
            <a:extLst>
              <a:ext uri="{FF2B5EF4-FFF2-40B4-BE49-F238E27FC236}">
                <a16:creationId xmlns:a16="http://schemas.microsoft.com/office/drawing/2014/main" id="{C3DC6CE4-BA1A-424D-9BD0-16A895F07874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E3BF05-D0F1-4DCE-84CD-938EA7FB8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6"/>
    </mc:Choice>
    <mc:Fallback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D9C91B3-33F1-46EB-B506-EBDE8798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38" y="1165225"/>
            <a:ext cx="6961187" cy="3519488"/>
          </a:xfrm>
        </p:spPr>
        <p:txBody>
          <a:bodyPr/>
          <a:lstStyle/>
          <a:p>
            <a:pPr eaLnBrk="1" hangingPunct="1"/>
            <a:r>
              <a:rPr lang="en-US" altLang="en-US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13315" name="Footer Placeholder 2">
            <a:extLst>
              <a:ext uri="{FF2B5EF4-FFF2-40B4-BE49-F238E27FC236}">
                <a16:creationId xmlns:a16="http://schemas.microsoft.com/office/drawing/2014/main" id="{10A8C881-68A0-4185-BB23-C48C8AFAE17C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882AEC-82A2-4F28-A837-73C04555D8F8}"/>
              </a:ext>
            </a:extLst>
          </p:cNvPr>
          <p:cNvGraphicFramePr>
            <a:graphicFrameLocks noGrp="1"/>
          </p:cNvGraphicFramePr>
          <p:nvPr/>
        </p:nvGraphicFramePr>
        <p:xfrm>
          <a:off x="311150" y="654050"/>
          <a:ext cx="11539538" cy="5591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7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1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4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06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67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49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smart</a:t>
                      </a:r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phone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T-shirt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tablet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pizza</a:t>
                      </a:r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vase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bag 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smart watch</a:t>
                      </a:r>
                    </a:p>
                  </a:txBody>
                  <a:tcPr marL="91436" marR="91436" marT="45731" marB="457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 touch screen is responding slowly.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There are some missing buttons.  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is over cooked.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is torn.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has some missing parts/ accessories.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colour has faded. </a:t>
                      </a:r>
                      <a:endParaRPr lang="en-US" sz="1800" b="1" dirty="0"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 screen is cracked / scratched.  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doesn’t charge accurately. </a:t>
                      </a:r>
                      <a:endParaRPr lang="en-US" sz="1800" b="1" dirty="0"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shrank when I washed it.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isn’t what I’ve ordered!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There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are holes in it.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ebdings" panose="05030102010509060703" pitchFamily="18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Webdings" panose="05030102010509060703" pitchFamily="18" charset="2"/>
                        <a:ea typeface="+mn-ea"/>
                        <a:cs typeface="+mn-cs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35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Its camera is damaged. 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Webdings" panose="05030102010509060703" pitchFamily="18" charset="2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Webdings" panose="05030102010509060703" pitchFamily="18" charset="2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444" name="TextBox 7">
            <a:extLst>
              <a:ext uri="{FF2B5EF4-FFF2-40B4-BE49-F238E27FC236}">
                <a16:creationId xmlns:a16="http://schemas.microsoft.com/office/drawing/2014/main" id="{CFE9E015-F788-4225-B3B7-FAC75168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85725"/>
            <a:ext cx="720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entury Gothic" panose="020B0502020202020204" pitchFamily="34" charset="0"/>
              </a:rPr>
              <a:t>Answer key</a:t>
            </a:r>
            <a:endParaRPr lang="ar-BH" altLang="en-US"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877195-76F8-4717-8BEC-A00FACAB01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67"/>
    </mc:Choice>
    <mc:Fallback>
      <p:transition spd="slow" advTm="12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DE7569-CA8C-4F90-A55E-4DFB06540960}"/>
              </a:ext>
            </a:extLst>
          </p:cNvPr>
          <p:cNvSpPr/>
          <p:nvPr/>
        </p:nvSpPr>
        <p:spPr>
          <a:xfrm>
            <a:off x="1036638" y="3021013"/>
            <a:ext cx="10118725" cy="815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Century Gothic" panose="020B0502020202020204" pitchFamily="34" charset="0"/>
                <a:cs typeface="+mn-cs"/>
              </a:rPr>
              <a:t>Now, let’s look closer at the following letter:</a:t>
            </a:r>
          </a:p>
        </p:txBody>
      </p:sp>
      <p:sp>
        <p:nvSpPr>
          <p:cNvPr id="14339" name="Footer Placeholder 2">
            <a:extLst>
              <a:ext uri="{FF2B5EF4-FFF2-40B4-BE49-F238E27FC236}">
                <a16:creationId xmlns:a16="http://schemas.microsoft.com/office/drawing/2014/main" id="{A372A3FD-D6A0-431F-BA25-D7EA30DD95E4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752516-6A01-4D82-8ED6-A09405A2C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7"/>
    </mc:Choice>
    <mc:Fallback>
      <p:transition spd="slow" advTm="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>
            <a:extLst>
              <a:ext uri="{FF2B5EF4-FFF2-40B4-BE49-F238E27FC236}">
                <a16:creationId xmlns:a16="http://schemas.microsoft.com/office/drawing/2014/main" id="{3B24519D-4A4B-4A52-9067-FC6FB2BE16B4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0" name="Rectangle 123">
            <a:extLst>
              <a:ext uri="{FF2B5EF4-FFF2-40B4-BE49-F238E27FC236}">
                <a16:creationId xmlns:a16="http://schemas.microsoft.com/office/drawing/2014/main" id="{1BB99722-1E8F-45B5-8A9B-0E4F017FD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323975" cy="6508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Arial" panose="020B0604020202020204" pitchFamily="34" charset="0"/>
              </a:rPr>
              <a:t>0:30</a:t>
            </a:r>
          </a:p>
        </p:txBody>
      </p:sp>
      <p:sp>
        <p:nvSpPr>
          <p:cNvPr id="15364" name="TextBox 20">
            <a:extLst>
              <a:ext uri="{FF2B5EF4-FFF2-40B4-BE49-F238E27FC236}">
                <a16:creationId xmlns:a16="http://schemas.microsoft.com/office/drawing/2014/main" id="{CE50B09D-560E-4781-9949-E36AEF21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0"/>
            <a:ext cx="8415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Read, then answer the questions.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8955C6-4F33-42F8-A8B5-BDE14A24F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884363"/>
            <a:ext cx="11539537" cy="1692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Century Gothic" panose="020B0502020202020204" pitchFamily="34" charset="0"/>
              </a:rPr>
              <a:t>Dear Sir/Madam,</a:t>
            </a:r>
          </a:p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b="1">
              <a:latin typeface="Century Gothic" panose="020B0502020202020204" pitchFamily="34" charset="0"/>
            </a:endParaRPr>
          </a:p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Century Gothic" panose="020B0502020202020204" pitchFamily="34" charset="0"/>
              </a:rPr>
              <a:t>	I am writing to complain about a laptop which I recently bought from your shop in Aurora Mall.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241826-FA68-497B-8A44-5556160BD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4703763"/>
            <a:ext cx="11539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entury Gothic" panose="020B0502020202020204" pitchFamily="34" charset="0"/>
              </a:rPr>
              <a:t>Where did she buy it from?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09E9C-8FCB-4E00-8BBE-FC9818F60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4097338"/>
            <a:ext cx="10120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entury Gothic" panose="020B0502020202020204" pitchFamily="34" charset="0"/>
              </a:rPr>
              <a:t>Why is Mona writing a letter of complaint?</a:t>
            </a:r>
          </a:p>
        </p:txBody>
      </p:sp>
      <p:sp>
        <p:nvSpPr>
          <p:cNvPr id="15368" name="Rectangle 9">
            <a:extLst>
              <a:ext uri="{FF2B5EF4-FFF2-40B4-BE49-F238E27FC236}">
                <a16:creationId xmlns:a16="http://schemas.microsoft.com/office/drawing/2014/main" id="{7846A8AA-1265-487B-BEB3-9E5A570A6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038225"/>
            <a:ext cx="292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entury Gothic" panose="020B0502020202020204" pitchFamily="34" charset="0"/>
              </a:rPr>
              <a:t>Paragraph 1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64D24F-AE0C-4A03-A944-A2DB8633EC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6"/>
    </mc:Choice>
    <mc:Fallback>
      <p:transition spd="slow" advTm="3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2">
            <a:extLst>
              <a:ext uri="{FF2B5EF4-FFF2-40B4-BE49-F238E27FC236}">
                <a16:creationId xmlns:a16="http://schemas.microsoft.com/office/drawing/2014/main" id="{16006E29-D867-4369-8CC5-90FF14183EE3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0" name="Rectangle 123">
            <a:extLst>
              <a:ext uri="{FF2B5EF4-FFF2-40B4-BE49-F238E27FC236}">
                <a16:creationId xmlns:a16="http://schemas.microsoft.com/office/drawing/2014/main" id="{3D87FC51-2569-4699-9186-16051150D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323975" cy="6508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Arial" panose="020B0604020202020204" pitchFamily="34" charset="0"/>
              </a:rPr>
              <a:t>0:30</a:t>
            </a:r>
          </a:p>
        </p:txBody>
      </p:sp>
      <p:sp>
        <p:nvSpPr>
          <p:cNvPr id="16388" name="TextBox 20">
            <a:extLst>
              <a:ext uri="{FF2B5EF4-FFF2-40B4-BE49-F238E27FC236}">
                <a16:creationId xmlns:a16="http://schemas.microsoft.com/office/drawing/2014/main" id="{A72F4957-5DDA-4419-A86B-DF944DE8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92100"/>
            <a:ext cx="8415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Read, then answer the questions.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C7624-C369-4FD0-A68D-F9969293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1928813"/>
            <a:ext cx="11383962" cy="1384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Century Gothic" panose="020B0502020202020204" pitchFamily="34" charset="0"/>
              </a:rPr>
              <a:t>		On 19</a:t>
            </a:r>
            <a:r>
              <a:rPr lang="en-US" altLang="en-US" b="1" baseline="30000">
                <a:latin typeface="Century Gothic" panose="020B0502020202020204" pitchFamily="34" charset="0"/>
              </a:rPr>
              <a:t>th</a:t>
            </a:r>
            <a:r>
              <a:rPr lang="en-US" altLang="en-US" b="1">
                <a:latin typeface="Century Gothic" panose="020B0502020202020204" pitchFamily="34" charset="0"/>
              </a:rPr>
              <a:t> April, I bought Teen Laptop from your shop. Unfortunately, it seems to be faulty. When I tried to use the charger, it did not work.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A2C6AE-BFD7-4354-A63E-33733612D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3914775"/>
            <a:ext cx="115395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70C0"/>
                </a:solidFill>
                <a:latin typeface="Century Gothic" panose="020B0502020202020204" pitchFamily="34" charset="0"/>
              </a:rPr>
              <a:t>When did she buy it? </a:t>
            </a:r>
          </a:p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70C0"/>
                </a:solidFill>
                <a:latin typeface="Century Gothic" panose="020B0502020202020204" pitchFamily="34" charset="0"/>
              </a:rPr>
              <a:t>What make is it? </a:t>
            </a:r>
          </a:p>
          <a:p>
            <a:pPr algn="just" rt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70C0"/>
                </a:solidFill>
                <a:latin typeface="Century Gothic" panose="020B0502020202020204" pitchFamily="34" charset="0"/>
              </a:rPr>
              <a:t>What’s the problem? </a:t>
            </a:r>
          </a:p>
        </p:txBody>
      </p:sp>
      <p:sp>
        <p:nvSpPr>
          <p:cNvPr id="16391" name="Rectangle 11">
            <a:extLst>
              <a:ext uri="{FF2B5EF4-FFF2-40B4-BE49-F238E27FC236}">
                <a16:creationId xmlns:a16="http://schemas.microsoft.com/office/drawing/2014/main" id="{29B5C88F-F47F-4A65-B9E0-167936B7B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268413"/>
            <a:ext cx="2925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entury Gothic" panose="020B0502020202020204" pitchFamily="34" charset="0"/>
              </a:rPr>
              <a:t>Paragraph 2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BAC90E-D970-4C9C-96A3-07D1837ED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7"/>
    </mc:Choice>
    <mc:Fallback>
      <p:transition spd="slow" advTm="49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>
            <a:extLst>
              <a:ext uri="{FF2B5EF4-FFF2-40B4-BE49-F238E27FC236}">
                <a16:creationId xmlns:a16="http://schemas.microsoft.com/office/drawing/2014/main" id="{8EABD0E1-1B76-4178-9CA5-50D9A59D322E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0" name="Rectangle 123">
            <a:extLst>
              <a:ext uri="{FF2B5EF4-FFF2-40B4-BE49-F238E27FC236}">
                <a16:creationId xmlns:a16="http://schemas.microsoft.com/office/drawing/2014/main" id="{03B9ACFB-E20E-4ABE-B935-9536B189D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323975" cy="6508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Arial" panose="020B0604020202020204" pitchFamily="34" charset="0"/>
              </a:rPr>
              <a:t>0:30</a:t>
            </a:r>
          </a:p>
        </p:txBody>
      </p:sp>
      <p:sp>
        <p:nvSpPr>
          <p:cNvPr id="17412" name="TextBox 20">
            <a:extLst>
              <a:ext uri="{FF2B5EF4-FFF2-40B4-BE49-F238E27FC236}">
                <a16:creationId xmlns:a16="http://schemas.microsoft.com/office/drawing/2014/main" id="{16CBCC29-5800-42ED-9280-0438CC72A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133350"/>
            <a:ext cx="8415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Read, then answer the questions.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42023-0FB6-4BE1-9FBD-D0712617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4279900"/>
            <a:ext cx="11539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entury Gothic" panose="020B0502020202020204" pitchFamily="34" charset="0"/>
              </a:rPr>
              <a:t>What does she want to be done? </a:t>
            </a:r>
          </a:p>
        </p:txBody>
      </p:sp>
      <p:sp>
        <p:nvSpPr>
          <p:cNvPr id="17414" name="Rectangle 11">
            <a:extLst>
              <a:ext uri="{FF2B5EF4-FFF2-40B4-BE49-F238E27FC236}">
                <a16:creationId xmlns:a16="http://schemas.microsoft.com/office/drawing/2014/main" id="{D556CFB3-8B86-4EF3-AD39-764D18DE6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268413"/>
            <a:ext cx="2925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entury Gothic" panose="020B0502020202020204" pitchFamily="34" charset="0"/>
              </a:rPr>
              <a:t>Paragraph 3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17415" name="Rectangle 1">
            <a:extLst>
              <a:ext uri="{FF2B5EF4-FFF2-40B4-BE49-F238E27FC236}">
                <a16:creationId xmlns:a16="http://schemas.microsoft.com/office/drawing/2014/main" id="{91A11C13-ED0E-46F8-A872-3209419B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2025650"/>
            <a:ext cx="115395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Century Gothic" panose="020B0502020202020204" pitchFamily="34" charset="0"/>
              </a:rPr>
              <a:t>           I would appreciate it if you could replace it with another one of the same make. I have enclosed copies of my invoice and guarantee. I look forward to your reply. Please contact me on  9876544321, Monday to Wednesday, 10:00 am - 4:00 pm.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948E8-0AC9-4647-BCB9-115B9F3EA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4918075"/>
            <a:ext cx="115395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entury Gothic" panose="020B0502020202020204" pitchFamily="34" charset="0"/>
              </a:rPr>
              <a:t>What’s her contact number/ address?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405F98-9FF2-43D8-8234-4F190989A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5554663"/>
            <a:ext cx="1976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entury Gothic" panose="020B0502020202020204" pitchFamily="34" charset="0"/>
              </a:rPr>
              <a:t>When?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E8817D-94AB-4D22-82B5-7BAE8557E8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98"/>
    </mc:Choice>
    <mc:Fallback>
      <p:transition spd="slow" advTm="71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11" grpId="0"/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D1F035-DACA-4123-8A67-97BDB0BB9521}"/>
              </a:ext>
            </a:extLst>
          </p:cNvPr>
          <p:cNvSpPr/>
          <p:nvPr/>
        </p:nvSpPr>
        <p:spPr>
          <a:xfrm>
            <a:off x="239713" y="3025775"/>
            <a:ext cx="11539537" cy="3832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	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	I would appreciate it </a:t>
            </a: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if you could replace it with another one of the same make. </a:t>
            </a:r>
            <a:r>
              <a:rPr lang="en-US" sz="2400" b="1" dirty="0">
                <a:latin typeface="Century Gothic" panose="020B0502020202020204" pitchFamily="34" charset="0"/>
                <a:cs typeface="+mn-cs"/>
              </a:rPr>
              <a:t>I have enclosed copies of my invoice and guarantee. I look forward to your reply. Please contact me on </a:t>
            </a: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9876544321, Monday </a:t>
            </a:r>
            <a:r>
              <a:rPr lang="en-US" sz="2400" b="1" dirty="0">
                <a:latin typeface="Century Gothic" panose="020B0502020202020204" pitchFamily="34" charset="0"/>
                <a:cs typeface="+mn-cs"/>
              </a:rPr>
              <a:t>to </a:t>
            </a: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Wednesday </a:t>
            </a:r>
            <a:r>
              <a:rPr lang="en-US" sz="2400" b="1" dirty="0">
                <a:latin typeface="Century Gothic" panose="020B0502020202020204" pitchFamily="34" charset="0"/>
                <a:cs typeface="+mn-cs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10:00 am - 4:00 pm.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Century Gothic" panose="020B0502020202020204" pitchFamily="34" charset="0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Yours faithfully,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Brush Script MT" panose="03060802040406070304" pitchFamily="66" charset="0"/>
                <a:cs typeface="Aldhabi" panose="01000000000000000000" pitchFamily="2" charset="-78"/>
              </a:rPr>
              <a:t>Mona Adel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Mona Adel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 panose="020B0502020202020204" pitchFamily="34" charset="0"/>
                <a:cs typeface="+mn-cs"/>
              </a:rPr>
              <a:t> </a:t>
            </a:r>
          </a:p>
        </p:txBody>
      </p:sp>
      <p:sp>
        <p:nvSpPr>
          <p:cNvPr id="18435" name="Footer Placeholder 2">
            <a:extLst>
              <a:ext uri="{FF2B5EF4-FFF2-40B4-BE49-F238E27FC236}">
                <a16:creationId xmlns:a16="http://schemas.microsoft.com/office/drawing/2014/main" id="{A10DE06C-22FC-451D-B6FD-42A813256165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18436" name="TextBox 20">
            <a:extLst>
              <a:ext uri="{FF2B5EF4-FFF2-40B4-BE49-F238E27FC236}">
                <a16:creationId xmlns:a16="http://schemas.microsoft.com/office/drawing/2014/main" id="{8A623CFE-C9E0-495D-B3A1-6CF124332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176213"/>
            <a:ext cx="8415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 A complaint letter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78BA40-8350-427F-B059-0C7709AE4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793750"/>
            <a:ext cx="115395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400" b="1" dirty="0">
                <a:latin typeface="Century Gothic" pitchFamily="34" charset="0"/>
              </a:rPr>
              <a:t>Dear Sir/Madam,</a:t>
            </a:r>
          </a:p>
          <a:p>
            <a:pPr algn="just" eaLnBrk="1" hangingPunct="1">
              <a:defRPr/>
            </a:pPr>
            <a:r>
              <a:rPr lang="en-US" altLang="en-US" sz="2400" b="1" dirty="0">
                <a:latin typeface="Century Gothic" pitchFamily="34" charset="0"/>
              </a:rPr>
              <a:t>          I am writing 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to complain about a laptop </a:t>
            </a:r>
            <a:r>
              <a:rPr lang="en-US" altLang="en-US" sz="2400" b="1" dirty="0">
                <a:latin typeface="Century Gothic" pitchFamily="34" charset="0"/>
              </a:rPr>
              <a:t>which I recently bought from       your shop in Aurora Mall.  </a:t>
            </a:r>
          </a:p>
          <a:p>
            <a:pPr algn="just" eaLnBrk="1" hangingPunct="1">
              <a:defRPr/>
            </a:pP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EE4BC9-D27F-486B-9483-CCDCBAF767C4}"/>
              </a:ext>
            </a:extLst>
          </p:cNvPr>
          <p:cNvSpPr/>
          <p:nvPr/>
        </p:nvSpPr>
        <p:spPr>
          <a:xfrm>
            <a:off x="406400" y="1762125"/>
            <a:ext cx="113839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	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        </a:t>
            </a: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19</a:t>
            </a:r>
            <a:r>
              <a:rPr lang="en-US" sz="24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April</a:t>
            </a:r>
            <a:r>
              <a:rPr lang="en-US" sz="2400" b="1" dirty="0">
                <a:latin typeface="Century Gothic" panose="020B0502020202020204" pitchFamily="34" charset="0"/>
              </a:rPr>
              <a:t>, I bought </a:t>
            </a: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Teen Laptop </a:t>
            </a:r>
            <a:r>
              <a:rPr lang="en-US" sz="2400" b="1" dirty="0">
                <a:latin typeface="Century Gothic" panose="020B0502020202020204" pitchFamily="34" charset="0"/>
              </a:rPr>
              <a:t>from your shop. Unfortunately, it seems to be faulty. When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 tried to use the charger, it did not work.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D76BA0-5549-40B7-9356-6B986329E72C}"/>
              </a:ext>
            </a:extLst>
          </p:cNvPr>
          <p:cNvSpPr/>
          <p:nvPr/>
        </p:nvSpPr>
        <p:spPr>
          <a:xfrm>
            <a:off x="406400" y="1203325"/>
            <a:ext cx="439738" cy="395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2400" b="1" dirty="0">
                <a:latin typeface="Century Gothic" pitchFamily="34" charset="0"/>
              </a:rPr>
              <a:t>1</a:t>
            </a:r>
            <a:endParaRPr lang="ar-BH" sz="2400" b="1" dirty="0">
              <a:latin typeface="Century Gothic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D3CD2-72BF-42EC-8E6B-3D44A415B2F9}"/>
              </a:ext>
            </a:extLst>
          </p:cNvPr>
          <p:cNvSpPr/>
          <p:nvPr/>
        </p:nvSpPr>
        <p:spPr>
          <a:xfrm>
            <a:off x="406400" y="2108200"/>
            <a:ext cx="439738" cy="419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2400" b="1" dirty="0">
                <a:latin typeface="Century Gothic" pitchFamily="34" charset="0"/>
              </a:rPr>
              <a:t>2</a:t>
            </a:r>
            <a:endParaRPr lang="ar-BH" sz="2400" b="1" dirty="0">
              <a:latin typeface="Century Gothic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7AA9E7-EBD0-4963-9C62-CC6630A90CE3}"/>
              </a:ext>
            </a:extLst>
          </p:cNvPr>
          <p:cNvSpPr/>
          <p:nvPr/>
        </p:nvSpPr>
        <p:spPr>
          <a:xfrm>
            <a:off x="406400" y="3316288"/>
            <a:ext cx="423863" cy="376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2400" b="1" dirty="0">
                <a:latin typeface="Century Gothic" pitchFamily="34" charset="0"/>
              </a:rPr>
              <a:t>3</a:t>
            </a:r>
            <a:endParaRPr lang="ar-BH" sz="2400" b="1" dirty="0">
              <a:latin typeface="Century Gothic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FF8BA7-1A9E-4030-88AC-E14D7F2A3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46"/>
    </mc:Choice>
    <mc:Fallback>
      <p:transition spd="slow" advTm="14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P spid="2" grpId="0" build="p"/>
      <p:bldP spid="3" grpId="0" build="p"/>
      <p:bldP spid="8" grpId="0" build="p" animBg="1"/>
      <p:bldP spid="9" grpId="0" build="p" animBg="1"/>
      <p:bldP spid="10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20CE32D0-3466-4DCB-98EC-B5CD99EC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38" y="1165225"/>
            <a:ext cx="6961187" cy="3519488"/>
          </a:xfrm>
        </p:spPr>
        <p:txBody>
          <a:bodyPr/>
          <a:lstStyle/>
          <a:p>
            <a:pPr eaLnBrk="1" hangingPunct="1"/>
            <a:r>
              <a:rPr lang="en-US" altLang="en-US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19459" name="Footer Placeholder 2">
            <a:extLst>
              <a:ext uri="{FF2B5EF4-FFF2-40B4-BE49-F238E27FC236}">
                <a16:creationId xmlns:a16="http://schemas.microsoft.com/office/drawing/2014/main" id="{1E66BBDA-4AF5-41C0-A67C-327BB5721F6D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19460" name="Title 3">
            <a:extLst>
              <a:ext uri="{FF2B5EF4-FFF2-40B4-BE49-F238E27FC236}">
                <a16:creationId xmlns:a16="http://schemas.microsoft.com/office/drawing/2014/main" id="{781319C4-02EC-44A5-911C-B47639B1D869}"/>
              </a:ext>
            </a:extLst>
          </p:cNvPr>
          <p:cNvSpPr txBox="1">
            <a:spLocks/>
          </p:cNvSpPr>
          <p:nvPr/>
        </p:nvSpPr>
        <p:spPr bwMode="auto">
          <a:xfrm>
            <a:off x="838200" y="2994025"/>
            <a:ext cx="10515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Task 3</a:t>
            </a:r>
            <a:endParaRPr lang="ar-BH" altLang="en-US" sz="6000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104B98-7B40-45F6-A541-CA05BB478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5"/>
    </mc:Choice>
    <mc:Fallback>
      <p:transition spd="slow" advTm="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8211A7-DBCB-4DAB-B3FA-79DDDA317EC0}"/>
              </a:ext>
            </a:extLst>
          </p:cNvPr>
          <p:cNvSpPr/>
          <p:nvPr/>
        </p:nvSpPr>
        <p:spPr>
          <a:xfrm>
            <a:off x="3421063" y="622300"/>
            <a:ext cx="5735637" cy="58404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BB7BD9-E03C-4168-B904-CD3231D2D9C7}"/>
              </a:ext>
            </a:extLst>
          </p:cNvPr>
          <p:cNvSpPr/>
          <p:nvPr/>
        </p:nvSpPr>
        <p:spPr>
          <a:xfrm>
            <a:off x="3683000" y="844550"/>
            <a:ext cx="5181600" cy="13747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Dear Sir/Madam 	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  I am writing to complain about a laptop which I bought recently from your shop in </a:t>
            </a:r>
            <a:r>
              <a:rPr lang="en-US" alt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Aurora Mall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FC3AB0D-8F58-4181-B209-6920263FAEBC}"/>
              </a:ext>
            </a:extLst>
          </p:cNvPr>
          <p:cNvSpPr/>
          <p:nvPr/>
        </p:nvSpPr>
        <p:spPr>
          <a:xfrm>
            <a:off x="3697288" y="2305050"/>
            <a:ext cx="5181600" cy="13985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        On 19</a:t>
            </a:r>
            <a:r>
              <a:rPr lang="en-US" sz="1600" b="1" baseline="30000" dirty="0">
                <a:latin typeface="Century Gothic" panose="020B0502020202020204" pitchFamily="34" charset="0"/>
              </a:rPr>
              <a:t>th</a:t>
            </a:r>
            <a:r>
              <a:rPr lang="en-US" sz="1600" b="1" dirty="0">
                <a:latin typeface="Century Gothic" panose="020B0502020202020204" pitchFamily="34" charset="0"/>
              </a:rPr>
              <a:t> April, I bought Teen Laptop from your shop. Unfortunately, the laptop seems to be faulty. When I tried to use the charger, it did not work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569068-5F7C-498B-9A0C-CDAEF026FEDA}"/>
              </a:ext>
            </a:extLst>
          </p:cNvPr>
          <p:cNvSpPr/>
          <p:nvPr/>
        </p:nvSpPr>
        <p:spPr>
          <a:xfrm>
            <a:off x="3683000" y="3775075"/>
            <a:ext cx="5181600" cy="25304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would appreciate it if you could replace  it with another laptop of the same make. I have enclosed copies of my invoice and guarantee. I look forward to your reply. Please contact me on 9876544321, Monday to Wednesday 10:00 am - 4:00 pm.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Yours faithfully,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Brush Script MT" panose="03060802040406070304" pitchFamily="66" charset="0"/>
              </a:rPr>
              <a:t>Mona Adel 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Century Gothic" panose="020B0502020202020204" pitchFamily="34" charset="0"/>
              </a:rPr>
              <a:t>Mona Adel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6" name="Rectangle 42">
            <a:extLst>
              <a:ext uri="{FF2B5EF4-FFF2-40B4-BE49-F238E27FC236}">
                <a16:creationId xmlns:a16="http://schemas.microsoft.com/office/drawing/2014/main" id="{068127F9-6D4C-4645-8F20-F2B05451F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906463"/>
            <a:ext cx="3051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1:</a:t>
            </a:r>
          </a:p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 </a:t>
            </a:r>
            <a:r>
              <a:rPr lang="en-US" altLang="en-US" sz="2400" b="1">
                <a:latin typeface="Century Gothic" panose="020B0502020202020204" pitchFamily="34" charset="0"/>
              </a:rPr>
              <a:t>Opening</a:t>
            </a:r>
            <a:r>
              <a:rPr lang="en-US" altLang="en-US" sz="1800" b="1">
                <a:latin typeface="Century Gothic" panose="020B0502020202020204" pitchFamily="34" charset="0"/>
              </a:rPr>
              <a:t> </a:t>
            </a:r>
            <a:r>
              <a:rPr lang="en-US" altLang="en-US" sz="2400" b="1">
                <a:latin typeface="Century Gothic" panose="020B0502020202020204" pitchFamily="34" charset="0"/>
              </a:rPr>
              <a:t>Remarks</a:t>
            </a:r>
          </a:p>
        </p:txBody>
      </p:sp>
      <p:sp>
        <p:nvSpPr>
          <p:cNvPr id="20487" name="Rectangle 42">
            <a:extLst>
              <a:ext uri="{FF2B5EF4-FFF2-40B4-BE49-F238E27FC236}">
                <a16:creationId xmlns:a16="http://schemas.microsoft.com/office/drawing/2014/main" id="{FCB16D30-1DB2-4F97-B0DE-7A13C50D4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7375" y="2544763"/>
            <a:ext cx="2281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2:</a:t>
            </a:r>
          </a:p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 Main Body </a:t>
            </a:r>
          </a:p>
        </p:txBody>
      </p:sp>
      <p:sp>
        <p:nvSpPr>
          <p:cNvPr id="20488" name="Rectangle 42">
            <a:extLst>
              <a:ext uri="{FF2B5EF4-FFF2-40B4-BE49-F238E27FC236}">
                <a16:creationId xmlns:a16="http://schemas.microsoft.com/office/drawing/2014/main" id="{B300642E-9FD1-4D24-96AF-A2FDD4C32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550" y="4606925"/>
            <a:ext cx="2965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3:</a:t>
            </a:r>
          </a:p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Closing Remarks</a:t>
            </a:r>
          </a:p>
        </p:txBody>
      </p:sp>
      <p:sp>
        <p:nvSpPr>
          <p:cNvPr id="20489" name="Footer Placeholder 2">
            <a:extLst>
              <a:ext uri="{FF2B5EF4-FFF2-40B4-BE49-F238E27FC236}">
                <a16:creationId xmlns:a16="http://schemas.microsoft.com/office/drawing/2014/main" id="{1F6D716C-6B9D-491B-BAD7-619FCEA153EE}"/>
              </a:ext>
            </a:extLst>
          </p:cNvPr>
          <p:cNvSpPr>
            <a:spLocks noGrp="1"/>
          </p:cNvSpPr>
          <p:nvPr/>
        </p:nvSpPr>
        <p:spPr bwMode="auto">
          <a:xfrm>
            <a:off x="536575" y="6376988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39" name="Rectangle 123">
            <a:extLst>
              <a:ext uri="{FF2B5EF4-FFF2-40B4-BE49-F238E27FC236}">
                <a16:creationId xmlns:a16="http://schemas.microsoft.com/office/drawing/2014/main" id="{1E187ED9-F0F6-4061-AA49-523ACC2B7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323975" cy="6508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latin typeface="Arial" panose="020B0604020202020204" pitchFamily="34" charset="0"/>
              </a:rPr>
              <a:t>2:00</a:t>
            </a: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4EB5F7F1-34C7-4B7E-8C72-70D14FCCD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-119063"/>
            <a:ext cx="11306175" cy="655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Now, match the parts of the complaint letter with the ideas </a:t>
            </a:r>
          </a:p>
        </p:txBody>
      </p:sp>
      <p:grpSp>
        <p:nvGrpSpPr>
          <p:cNvPr id="20492" name="Group 16">
            <a:extLst>
              <a:ext uri="{FF2B5EF4-FFF2-40B4-BE49-F238E27FC236}">
                <a16:creationId xmlns:a16="http://schemas.microsoft.com/office/drawing/2014/main" id="{A92C46DF-9DDE-4328-9DBE-1FC59449E40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944563"/>
            <a:ext cx="2897188" cy="842962"/>
            <a:chOff x="165658" y="943884"/>
            <a:chExt cx="2895906" cy="843380"/>
          </a:xfrm>
        </p:grpSpPr>
        <p:sp>
          <p:nvSpPr>
            <p:cNvPr id="42" name="Oval 27">
              <a:extLst>
                <a:ext uri="{FF2B5EF4-FFF2-40B4-BE49-F238E27FC236}">
                  <a16:creationId xmlns:a16="http://schemas.microsoft.com/office/drawing/2014/main" id="{755D20DD-CC1B-4920-B10D-160D200EC453}"/>
                </a:ext>
              </a:extLst>
            </p:cNvPr>
            <p:cNvSpPr/>
            <p:nvPr/>
          </p:nvSpPr>
          <p:spPr>
            <a:xfrm>
              <a:off x="165658" y="943884"/>
              <a:ext cx="2895906" cy="843380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0805041"/>
                <a:satOff val="22223"/>
                <a:lumOff val="-1699"/>
                <a:alphaOff val="0"/>
              </a:schemeClr>
            </a:fillRef>
            <a:effectRef idx="2">
              <a:schemeClr val="accent2">
                <a:alpha val="50000"/>
                <a:hueOff val="-10805041"/>
                <a:satOff val="22223"/>
                <a:lumOff val="-16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10620908-F958-47F2-B194-DB7015AFB11D}"/>
                </a:ext>
              </a:extLst>
            </p:cNvPr>
            <p:cNvSpPr/>
            <p:nvPr/>
          </p:nvSpPr>
          <p:spPr>
            <a:xfrm>
              <a:off x="343698" y="1078039"/>
              <a:ext cx="2499373" cy="626921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Information of how they can contact. </a:t>
              </a:r>
            </a:p>
          </p:txBody>
        </p:sp>
      </p:grpSp>
      <p:grpSp>
        <p:nvGrpSpPr>
          <p:cNvPr id="20493" name="Group 43">
            <a:extLst>
              <a:ext uri="{FF2B5EF4-FFF2-40B4-BE49-F238E27FC236}">
                <a16:creationId xmlns:a16="http://schemas.microsoft.com/office/drawing/2014/main" id="{80A42368-83CB-4581-8A82-F488D87C4738}"/>
              </a:ext>
            </a:extLst>
          </p:cNvPr>
          <p:cNvGrpSpPr>
            <a:grpSpLocks/>
          </p:cNvGrpSpPr>
          <p:nvPr/>
        </p:nvGrpSpPr>
        <p:grpSpPr bwMode="auto">
          <a:xfrm>
            <a:off x="84138" y="2054225"/>
            <a:ext cx="2987675" cy="914400"/>
            <a:chOff x="119958" y="1903137"/>
            <a:chExt cx="2309131" cy="1078352"/>
          </a:xfrm>
        </p:grpSpPr>
        <p:sp>
          <p:nvSpPr>
            <p:cNvPr id="45" name="Oval 23">
              <a:extLst>
                <a:ext uri="{FF2B5EF4-FFF2-40B4-BE49-F238E27FC236}">
                  <a16:creationId xmlns:a16="http://schemas.microsoft.com/office/drawing/2014/main" id="{AE4D94C3-9E0E-43E3-99A5-F754F194EFBE}"/>
                </a:ext>
              </a:extLst>
            </p:cNvPr>
            <p:cNvSpPr/>
            <p:nvPr/>
          </p:nvSpPr>
          <p:spPr>
            <a:xfrm>
              <a:off x="119958" y="1903137"/>
              <a:ext cx="2309131" cy="1078352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4406721"/>
                <a:satOff val="29630"/>
                <a:lumOff val="-2266"/>
                <a:alphaOff val="0"/>
              </a:schemeClr>
            </a:fillRef>
            <a:effectRef idx="2">
              <a:schemeClr val="accent2">
                <a:alpha val="50000"/>
                <a:hueOff val="-14406721"/>
                <a:satOff val="29630"/>
                <a:lumOff val="-226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What you want to be done about the problem.</a:t>
              </a:r>
            </a:p>
          </p:txBody>
        </p:sp>
        <p:sp>
          <p:nvSpPr>
            <p:cNvPr id="46" name="Oval 16">
              <a:extLst>
                <a:ext uri="{FF2B5EF4-FFF2-40B4-BE49-F238E27FC236}">
                  <a16:creationId xmlns:a16="http://schemas.microsoft.com/office/drawing/2014/main" id="{CD8907C8-9383-4307-8CAE-FA69A91282D3}"/>
                </a:ext>
              </a:extLst>
            </p:cNvPr>
            <p:cNvSpPr/>
            <p:nvPr/>
          </p:nvSpPr>
          <p:spPr>
            <a:xfrm>
              <a:off x="536597" y="2074043"/>
              <a:ext cx="1564460" cy="762509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A1CCA-8BFB-4CAE-A4F7-7D5A6FA99096}"/>
              </a:ext>
            </a:extLst>
          </p:cNvPr>
          <p:cNvGrpSpPr/>
          <p:nvPr/>
        </p:nvGrpSpPr>
        <p:grpSpPr>
          <a:xfrm>
            <a:off x="165658" y="3153109"/>
            <a:ext cx="2956066" cy="895214"/>
            <a:chOff x="2775904" y="33364"/>
            <a:chExt cx="1687190" cy="1687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8" name="Oval 8">
              <a:extLst>
                <a:ext uri="{FF2B5EF4-FFF2-40B4-BE49-F238E27FC236}">
                  <a16:creationId xmlns:a16="http://schemas.microsoft.com/office/drawing/2014/main" id="{7D1A5054-D472-4ED6-9134-A9131B3D86E6}"/>
                </a:ext>
              </a:extLst>
            </p:cNvPr>
            <p:cNvSpPr/>
            <p:nvPr/>
          </p:nvSpPr>
          <p:spPr>
            <a:xfrm>
              <a:off x="2775904" y="33364"/>
              <a:ext cx="1687190" cy="168719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800840"/>
                <a:satOff val="3704"/>
                <a:lumOff val="-283"/>
                <a:alphaOff val="0"/>
              </a:schemeClr>
            </a:fillRef>
            <a:effectRef idx="2">
              <a:schemeClr val="accent2">
                <a:alpha val="50000"/>
                <a:hueOff val="-1800840"/>
                <a:satOff val="3704"/>
                <a:lumOff val="-2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9" name="Oval 4">
              <a:extLst>
                <a:ext uri="{FF2B5EF4-FFF2-40B4-BE49-F238E27FC236}">
                  <a16:creationId xmlns:a16="http://schemas.microsoft.com/office/drawing/2014/main" id="{666A33CB-7D9C-4D1E-AF1F-483788A87BC2}"/>
                </a:ext>
              </a:extLst>
            </p:cNvPr>
            <p:cNvSpPr/>
            <p:nvPr/>
          </p:nvSpPr>
          <p:spPr>
            <a:xfrm>
              <a:off x="2928521" y="280447"/>
              <a:ext cx="1426530" cy="1193024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The reason why you are writing.  </a:t>
              </a:r>
            </a:p>
          </p:txBody>
        </p:sp>
      </p:grpSp>
      <p:grpSp>
        <p:nvGrpSpPr>
          <p:cNvPr id="20495" name="Group 49">
            <a:extLst>
              <a:ext uri="{FF2B5EF4-FFF2-40B4-BE49-F238E27FC236}">
                <a16:creationId xmlns:a16="http://schemas.microsoft.com/office/drawing/2014/main" id="{931030EC-DE62-494B-AB7E-85602E504A8E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4254500"/>
            <a:ext cx="2978150" cy="890588"/>
            <a:chOff x="345882" y="3563978"/>
            <a:chExt cx="2978333" cy="891492"/>
          </a:xfrm>
        </p:grpSpPr>
        <p:sp>
          <p:nvSpPr>
            <p:cNvPr id="51" name="Oval 25">
              <a:extLst>
                <a:ext uri="{FF2B5EF4-FFF2-40B4-BE49-F238E27FC236}">
                  <a16:creationId xmlns:a16="http://schemas.microsoft.com/office/drawing/2014/main" id="{475E643D-E9D7-4253-A451-34D4B6E65C9E}"/>
                </a:ext>
              </a:extLst>
            </p:cNvPr>
            <p:cNvSpPr/>
            <p:nvPr/>
          </p:nvSpPr>
          <p:spPr>
            <a:xfrm>
              <a:off x="345882" y="3563978"/>
              <a:ext cx="2978333" cy="891492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2605880"/>
                <a:satOff val="25926"/>
                <a:lumOff val="-1983"/>
                <a:alphaOff val="0"/>
              </a:schemeClr>
            </a:fillRef>
            <a:effectRef idx="2">
              <a:schemeClr val="accent2">
                <a:alpha val="50000"/>
                <a:hueOff val="-12605880"/>
                <a:satOff val="25926"/>
                <a:lumOff val="-19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2" name="Oval 14">
              <a:extLst>
                <a:ext uri="{FF2B5EF4-FFF2-40B4-BE49-F238E27FC236}">
                  <a16:creationId xmlns:a16="http://schemas.microsoft.com/office/drawing/2014/main" id="{570E8449-D0B0-4B6F-8B5C-065490DC08FE}"/>
                </a:ext>
              </a:extLst>
            </p:cNvPr>
            <p:cNvSpPr/>
            <p:nvPr/>
          </p:nvSpPr>
          <p:spPr>
            <a:xfrm>
              <a:off x="597234" y="3749041"/>
              <a:ext cx="2499373" cy="521367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Important facts about your purchase. </a:t>
              </a: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AA308257-66B1-4815-9B2B-59A0AE45C3CD}"/>
              </a:ext>
            </a:extLst>
          </p:cNvPr>
          <p:cNvGrpSpPr/>
          <p:nvPr/>
        </p:nvGrpSpPr>
        <p:grpSpPr>
          <a:xfrm>
            <a:off x="205148" y="5372955"/>
            <a:ext cx="2887957" cy="829666"/>
            <a:chOff x="4680516" y="3332248"/>
            <a:chExt cx="1687190" cy="1687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Oval 31">
              <a:extLst>
                <a:ext uri="{FF2B5EF4-FFF2-40B4-BE49-F238E27FC236}">
                  <a16:creationId xmlns:a16="http://schemas.microsoft.com/office/drawing/2014/main" id="{E721A6E5-1116-4584-A5DC-0CBC776F7FC8}"/>
                </a:ext>
              </a:extLst>
            </p:cNvPr>
            <p:cNvSpPr/>
            <p:nvPr/>
          </p:nvSpPr>
          <p:spPr>
            <a:xfrm>
              <a:off x="4680516" y="3332248"/>
              <a:ext cx="1687190" cy="168719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7203360"/>
                <a:satOff val="14815"/>
                <a:lumOff val="-1133"/>
                <a:alphaOff val="0"/>
              </a:schemeClr>
            </a:fillRef>
            <a:effectRef idx="2">
              <a:schemeClr val="accent2">
                <a:alpha val="50000"/>
                <a:hueOff val="-7203360"/>
                <a:satOff val="14815"/>
                <a:lumOff val="-113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Oval 8">
              <a:extLst>
                <a:ext uri="{FF2B5EF4-FFF2-40B4-BE49-F238E27FC236}">
                  <a16:creationId xmlns:a16="http://schemas.microsoft.com/office/drawing/2014/main" id="{01D1C918-63D0-4CD5-B064-7A4881943AAD}"/>
                </a:ext>
              </a:extLst>
            </p:cNvPr>
            <p:cNvSpPr/>
            <p:nvPr/>
          </p:nvSpPr>
          <p:spPr>
            <a:xfrm>
              <a:off x="4813943" y="3522804"/>
              <a:ext cx="1460173" cy="1249550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Details about what the problem is. 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970918-8A1C-4559-88EE-FE9761806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4"/>
    </mc:Choice>
    <mc:Fallback>
      <p:transition spd="slow" advTm="2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85094F-FCE8-42AB-ABE0-9138D73A219B}"/>
              </a:ext>
            </a:extLst>
          </p:cNvPr>
          <p:cNvSpPr/>
          <p:nvPr/>
        </p:nvSpPr>
        <p:spPr>
          <a:xfrm>
            <a:off x="3775075" y="414338"/>
            <a:ext cx="7075488" cy="6134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307F3B-51DC-4F61-BD7C-50176B559F5A}"/>
              </a:ext>
            </a:extLst>
          </p:cNvPr>
          <p:cNvSpPr/>
          <p:nvPr/>
        </p:nvSpPr>
        <p:spPr>
          <a:xfrm>
            <a:off x="4137025" y="698500"/>
            <a:ext cx="6394450" cy="124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7AC046-3129-452E-BDA5-2504CC81C93C}"/>
              </a:ext>
            </a:extLst>
          </p:cNvPr>
          <p:cNvSpPr/>
          <p:nvPr/>
        </p:nvSpPr>
        <p:spPr>
          <a:xfrm>
            <a:off x="4114800" y="2163763"/>
            <a:ext cx="6526213" cy="2286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9B942A-B370-4690-B138-19CCBF139230}"/>
              </a:ext>
            </a:extLst>
          </p:cNvPr>
          <p:cNvSpPr/>
          <p:nvPr/>
        </p:nvSpPr>
        <p:spPr>
          <a:xfrm>
            <a:off x="4237038" y="4665663"/>
            <a:ext cx="6283325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7E7DB1BD-5690-45B1-BD9C-04586F11BC51}"/>
              </a:ext>
            </a:extLst>
          </p:cNvPr>
          <p:cNvGrpSpPr/>
          <p:nvPr/>
        </p:nvGrpSpPr>
        <p:grpSpPr>
          <a:xfrm>
            <a:off x="343698" y="5359100"/>
            <a:ext cx="3011884" cy="829666"/>
            <a:chOff x="4680516" y="3332248"/>
            <a:chExt cx="1687190" cy="1687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F49815-6DE4-46AE-AC61-D2A3BCD40E27}"/>
                </a:ext>
              </a:extLst>
            </p:cNvPr>
            <p:cNvSpPr/>
            <p:nvPr/>
          </p:nvSpPr>
          <p:spPr>
            <a:xfrm>
              <a:off x="4680516" y="3332248"/>
              <a:ext cx="1687190" cy="168719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7203360"/>
                <a:satOff val="14815"/>
                <a:lumOff val="-1133"/>
                <a:alphaOff val="0"/>
              </a:schemeClr>
            </a:fillRef>
            <a:effectRef idx="2">
              <a:schemeClr val="accent2">
                <a:alpha val="50000"/>
                <a:hueOff val="-7203360"/>
                <a:satOff val="14815"/>
                <a:lumOff val="-113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62F14164-3503-4C9C-9185-8C79F17E0488}"/>
                </a:ext>
              </a:extLst>
            </p:cNvPr>
            <p:cNvSpPr/>
            <p:nvPr/>
          </p:nvSpPr>
          <p:spPr>
            <a:xfrm>
              <a:off x="4813943" y="3522804"/>
              <a:ext cx="1460173" cy="1249550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Details about what the problem is </a:t>
              </a: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A78BA112-8A43-4DE3-A484-FFB67BBBE9FF}"/>
              </a:ext>
            </a:extLst>
          </p:cNvPr>
          <p:cNvGrpSpPr/>
          <p:nvPr/>
        </p:nvGrpSpPr>
        <p:grpSpPr>
          <a:xfrm>
            <a:off x="343697" y="444931"/>
            <a:ext cx="3011886" cy="843380"/>
            <a:chOff x="2023715" y="4299244"/>
            <a:chExt cx="1687190" cy="1687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23FB53-992B-4A70-BF98-3858CFDF4F63}"/>
                </a:ext>
              </a:extLst>
            </p:cNvPr>
            <p:cNvSpPr/>
            <p:nvPr/>
          </p:nvSpPr>
          <p:spPr>
            <a:xfrm>
              <a:off x="2023715" y="4299244"/>
              <a:ext cx="1687190" cy="168719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0805041"/>
                <a:satOff val="22223"/>
                <a:lumOff val="-1699"/>
                <a:alphaOff val="0"/>
              </a:schemeClr>
            </a:fillRef>
            <a:effectRef idx="2">
              <a:schemeClr val="accent2">
                <a:alpha val="50000"/>
                <a:hueOff val="-10805041"/>
                <a:satOff val="22223"/>
                <a:lumOff val="-169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25496A98-2DD0-41B9-99FD-91B8158F60CB}"/>
                </a:ext>
              </a:extLst>
            </p:cNvPr>
            <p:cNvSpPr/>
            <p:nvPr/>
          </p:nvSpPr>
          <p:spPr>
            <a:xfrm>
              <a:off x="2121726" y="4546329"/>
              <a:ext cx="1456165" cy="1193024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Information of how they can contact you</a:t>
              </a:r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1F6F922A-6C8E-4751-A896-3F4E123956F5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4068763"/>
            <a:ext cx="3011487" cy="892175"/>
            <a:chOff x="429007" y="3563978"/>
            <a:chExt cx="2978333" cy="89149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19CF3A-48CD-40AD-939F-51335F66699F}"/>
                </a:ext>
              </a:extLst>
            </p:cNvPr>
            <p:cNvSpPr/>
            <p:nvPr/>
          </p:nvSpPr>
          <p:spPr>
            <a:xfrm>
              <a:off x="429007" y="3563978"/>
              <a:ext cx="2978333" cy="891492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2605880"/>
                <a:satOff val="25926"/>
                <a:lumOff val="-1983"/>
                <a:alphaOff val="0"/>
              </a:schemeClr>
            </a:fillRef>
            <a:effectRef idx="2">
              <a:schemeClr val="accent2">
                <a:alpha val="50000"/>
                <a:hueOff val="-12605880"/>
                <a:satOff val="25926"/>
                <a:lumOff val="-19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E575298D-9069-459A-96CF-2DF89DF55858}"/>
                </a:ext>
              </a:extLst>
            </p:cNvPr>
            <p:cNvSpPr/>
            <p:nvPr/>
          </p:nvSpPr>
          <p:spPr>
            <a:xfrm>
              <a:off x="597234" y="3749041"/>
              <a:ext cx="2499373" cy="521367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Important facts about your purchase </a:t>
              </a: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id="{14BFC48B-065D-4AA3-A586-A36348CC0A4F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1570038"/>
            <a:ext cx="3011487" cy="939800"/>
            <a:chOff x="152029" y="1935002"/>
            <a:chExt cx="2309131" cy="107835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82A480-87D8-4A0D-9ADB-5284BD200782}"/>
                </a:ext>
              </a:extLst>
            </p:cNvPr>
            <p:cNvSpPr/>
            <p:nvPr/>
          </p:nvSpPr>
          <p:spPr>
            <a:xfrm>
              <a:off x="152029" y="1935002"/>
              <a:ext cx="2309131" cy="1078352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4406721"/>
                <a:satOff val="29630"/>
                <a:lumOff val="-2266"/>
                <a:alphaOff val="0"/>
              </a:schemeClr>
            </a:fillRef>
            <a:effectRef idx="2">
              <a:schemeClr val="accent2">
                <a:alpha val="50000"/>
                <a:hueOff val="-14406721"/>
                <a:satOff val="29630"/>
                <a:lumOff val="-2266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What you want to be done about the problem</a:t>
              </a:r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38904410-A80B-4121-9FB0-7B6D5FBAD0C7}"/>
                </a:ext>
              </a:extLst>
            </p:cNvPr>
            <p:cNvSpPr/>
            <p:nvPr/>
          </p:nvSpPr>
          <p:spPr>
            <a:xfrm>
              <a:off x="536597" y="2074043"/>
              <a:ext cx="1564460" cy="762509"/>
            </a:xfrm>
            <a:prstGeom prst="round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A35168EE-920A-47C5-8352-9471759E1B08}"/>
              </a:ext>
            </a:extLst>
          </p:cNvPr>
          <p:cNvGrpSpPr/>
          <p:nvPr/>
        </p:nvGrpSpPr>
        <p:grpSpPr>
          <a:xfrm>
            <a:off x="343697" y="2815128"/>
            <a:ext cx="3011885" cy="895214"/>
            <a:chOff x="2775904" y="33364"/>
            <a:chExt cx="1687190" cy="1687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7C9A1F-C886-4DCC-9B8C-6B4D566FD6D3}"/>
                </a:ext>
              </a:extLst>
            </p:cNvPr>
            <p:cNvSpPr/>
            <p:nvPr/>
          </p:nvSpPr>
          <p:spPr>
            <a:xfrm>
              <a:off x="2775904" y="33364"/>
              <a:ext cx="1687190" cy="168719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-1800840"/>
                <a:satOff val="3704"/>
                <a:lumOff val="-283"/>
                <a:alphaOff val="0"/>
              </a:schemeClr>
            </a:fillRef>
            <a:effectRef idx="2">
              <a:schemeClr val="accent2">
                <a:alpha val="50000"/>
                <a:hueOff val="-1800840"/>
                <a:satOff val="3704"/>
                <a:lumOff val="-2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4B1CC3F0-614E-41DB-BA20-3FE72119D48E}"/>
                </a:ext>
              </a:extLst>
            </p:cNvPr>
            <p:cNvSpPr/>
            <p:nvPr/>
          </p:nvSpPr>
          <p:spPr>
            <a:xfrm>
              <a:off x="2928521" y="280447"/>
              <a:ext cx="1426530" cy="1193024"/>
            </a:xfrm>
            <a:prstGeom prst="round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The reason why you are writing  </a:t>
              </a:r>
            </a:p>
          </p:txBody>
        </p:sp>
      </p:grpSp>
      <p:sp>
        <p:nvSpPr>
          <p:cNvPr id="22539" name="Rectangle 42">
            <a:extLst>
              <a:ext uri="{FF2B5EF4-FFF2-40B4-BE49-F238E27FC236}">
                <a16:creationId xmlns:a16="http://schemas.microsoft.com/office/drawing/2014/main" id="{624B417D-C5EB-416E-AC4C-B54F46D0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0" y="1314450"/>
            <a:ext cx="1114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1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2540" name="Rectangle 42">
            <a:extLst>
              <a:ext uri="{FF2B5EF4-FFF2-40B4-BE49-F238E27FC236}">
                <a16:creationId xmlns:a16="http://schemas.microsoft.com/office/drawing/2014/main" id="{A3432B12-ABD4-4C41-A489-67020329D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0100" y="3184525"/>
            <a:ext cx="117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2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2541" name="Rectangle 42">
            <a:extLst>
              <a:ext uri="{FF2B5EF4-FFF2-40B4-BE49-F238E27FC236}">
                <a16:creationId xmlns:a16="http://schemas.microsoft.com/office/drawing/2014/main" id="{BE720689-0E20-494C-B02F-AAC265102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0100" y="5053013"/>
            <a:ext cx="123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entury Gothic" panose="020B0502020202020204" pitchFamily="34" charset="0"/>
              </a:rPr>
              <a:t>Para 3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2542" name="Footer Placeholder 2">
            <a:extLst>
              <a:ext uri="{FF2B5EF4-FFF2-40B4-BE49-F238E27FC236}">
                <a16:creationId xmlns:a16="http://schemas.microsoft.com/office/drawing/2014/main" id="{344951F8-4D49-46E0-8C74-F8526EC160F3}"/>
              </a:ext>
            </a:extLst>
          </p:cNvPr>
          <p:cNvSpPr>
            <a:spLocks noGrp="1"/>
          </p:cNvSpPr>
          <p:nvPr/>
        </p:nvSpPr>
        <p:spPr bwMode="auto">
          <a:xfrm>
            <a:off x="239713" y="6478588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2543" name="Rectangle 16">
            <a:extLst>
              <a:ext uri="{FF2B5EF4-FFF2-40B4-BE49-F238E27FC236}">
                <a16:creationId xmlns:a16="http://schemas.microsoft.com/office/drawing/2014/main" id="{49273C9D-CDA9-4F9E-8D1F-B58F46204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7938"/>
            <a:ext cx="507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Now  check your answers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2A06265-33F9-4AC9-B1ED-AB26C28B9B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9"/>
    </mc:Choice>
    <mc:Fallback>
      <p:transition spd="slow" advTm="4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44141 -0.274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00" y="-136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4681 -0.2872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00" y="-14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46953 -0.2671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00" y="-133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decel="9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33594 0.4662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00" y="233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58776 0.64028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00" y="320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>
            <a:extLst>
              <a:ext uri="{FF2B5EF4-FFF2-40B4-BE49-F238E27FC236}">
                <a16:creationId xmlns:a16="http://schemas.microsoft.com/office/drawing/2014/main" id="{CA700319-3A99-4518-85F1-6171F85E4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0388" y="2020888"/>
            <a:ext cx="5643562" cy="898525"/>
          </a:xfrm>
        </p:spPr>
        <p:txBody>
          <a:bodyPr/>
          <a:lstStyle/>
          <a:p>
            <a:pPr eaLnBrk="1" hangingPunct="1">
              <a:lnSpc>
                <a:spcPts val="4325"/>
              </a:lnSpc>
            </a:pPr>
            <a:r>
              <a:rPr lang="en-US" altLang="en-US" sz="4800" b="1">
                <a:latin typeface="Century Gothic" panose="020B0502020202020204" pitchFamily="34" charset="0"/>
              </a:rPr>
              <a:t>Lesson 10e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4544A-BEFD-47A0-9C0B-C6C54EF96BBD}"/>
              </a:ext>
            </a:extLst>
          </p:cNvPr>
          <p:cNvSpPr txBox="1"/>
          <p:nvPr/>
        </p:nvSpPr>
        <p:spPr>
          <a:xfrm>
            <a:off x="2297113" y="3189288"/>
            <a:ext cx="72913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atin typeface="Century Gothic" panose="020B0502020202020204" pitchFamily="34" charset="0"/>
                <a:cs typeface="+mn-cs"/>
              </a:rPr>
              <a:t>Time to Complain</a:t>
            </a:r>
          </a:p>
        </p:txBody>
      </p:sp>
      <p:pic>
        <p:nvPicPr>
          <p:cNvPr id="4100" name="Picture 7">
            <a:extLst>
              <a:ext uri="{FF2B5EF4-FFF2-40B4-BE49-F238E27FC236}">
                <a16:creationId xmlns:a16="http://schemas.microsoft.com/office/drawing/2014/main" id="{111550F1-FB64-40A0-A946-ECAF2FDCB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7475"/>
            <a:ext cx="16446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847E97-13DA-496B-AB93-D65A2DA51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FDE3C48-9939-4E92-9271-DD0363BF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38" y="1165225"/>
            <a:ext cx="6961187" cy="3519488"/>
          </a:xfrm>
        </p:spPr>
        <p:txBody>
          <a:bodyPr/>
          <a:lstStyle/>
          <a:p>
            <a:pPr eaLnBrk="1" hangingPunct="1"/>
            <a:r>
              <a:rPr lang="en-US" altLang="en-US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23555" name="Footer Placeholder 2">
            <a:extLst>
              <a:ext uri="{FF2B5EF4-FFF2-40B4-BE49-F238E27FC236}">
                <a16:creationId xmlns:a16="http://schemas.microsoft.com/office/drawing/2014/main" id="{F14E8C0D-B4CC-44A8-847E-9A6F28AA8515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3556" name="Title 3">
            <a:extLst>
              <a:ext uri="{FF2B5EF4-FFF2-40B4-BE49-F238E27FC236}">
                <a16:creationId xmlns:a16="http://schemas.microsoft.com/office/drawing/2014/main" id="{9FE3DCE4-6D0A-4647-AF69-993868B3C579}"/>
              </a:ext>
            </a:extLst>
          </p:cNvPr>
          <p:cNvSpPr txBox="1">
            <a:spLocks/>
          </p:cNvSpPr>
          <p:nvPr/>
        </p:nvSpPr>
        <p:spPr bwMode="auto">
          <a:xfrm>
            <a:off x="838200" y="2994025"/>
            <a:ext cx="10515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Task 4</a:t>
            </a:r>
            <a:endParaRPr lang="ar-BH" altLang="en-US" sz="6000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95CE91-3217-456E-9BD4-9CD45090C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"/>
    </mc:Choice>
    <mc:Fallback>
      <p:transition spd="slow" advTm="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3">
            <a:extLst>
              <a:ext uri="{FF2B5EF4-FFF2-40B4-BE49-F238E27FC236}">
                <a16:creationId xmlns:a16="http://schemas.microsoft.com/office/drawing/2014/main" id="{1E63BA6E-90C5-488D-88DB-C73B121C2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752600"/>
            <a:ext cx="11726862" cy="513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Dear Sir/Madam,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100" b="1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       I am writing to complain about …................. I bought …................. from …................. in ….................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Century Gothic" panose="020B0502020202020204" pitchFamily="34" charset="0"/>
            </a:endParaRPr>
          </a:p>
          <a:p>
            <a:pPr algn="l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       The …................. is ….................and made of …................. I have only worn it once but…………………………………………….. I took it back to the shop but the manager was rude and refused to help me.</a:t>
            </a:r>
          </a:p>
          <a:p>
            <a:pPr algn="l" rtl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1400" b="1">
              <a:latin typeface="Century Gothic" panose="020B0502020202020204" pitchFamily="34" charset="0"/>
            </a:endParaRPr>
          </a:p>
          <a:p>
            <a:pPr algn="l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      I would appreciate if you could ….................….................….................…................. I have enclosed a copy of my invoice.  I look forward to your reply. Please contact me on ….................….................from …................. to …................., ….................- ….................</a:t>
            </a:r>
          </a:p>
          <a:p>
            <a:pPr algn="l" rtl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1100" b="1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anose="020B0502020202020204" pitchFamily="34" charset="0"/>
              </a:rPr>
              <a:t>Yours faithfully </a:t>
            </a:r>
            <a:endParaRPr lang="en-US" altLang="en-US" sz="2000" b="1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entury Gothic" panose="020B0502020202020204" pitchFamily="34" charset="0"/>
              </a:rPr>
              <a:t>….................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D7934E-3914-4308-8469-36B3FBED7019}"/>
              </a:ext>
            </a:extLst>
          </p:cNvPr>
          <p:cNvSpPr/>
          <p:nvPr/>
        </p:nvSpPr>
        <p:spPr>
          <a:xfrm>
            <a:off x="2722563" y="274638"/>
            <a:ext cx="88550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BH" sz="2400" dirty="0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4580" name="Footer Placeholder 2">
            <a:extLst>
              <a:ext uri="{FF2B5EF4-FFF2-40B4-BE49-F238E27FC236}">
                <a16:creationId xmlns:a16="http://schemas.microsoft.com/office/drawing/2014/main" id="{50F4478E-4CAC-4B6F-92CD-6BBE5D36703F}"/>
              </a:ext>
            </a:extLst>
          </p:cNvPr>
          <p:cNvSpPr>
            <a:spLocks noGrp="1"/>
          </p:cNvSpPr>
          <p:nvPr/>
        </p:nvSpPr>
        <p:spPr bwMode="auto">
          <a:xfrm>
            <a:off x="271463" y="63277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7" name="Rectangle 123">
            <a:extLst>
              <a:ext uri="{FF2B5EF4-FFF2-40B4-BE49-F238E27FC236}">
                <a16:creationId xmlns:a16="http://schemas.microsoft.com/office/drawing/2014/main" id="{D662D136-4539-42CF-A393-3B958FE7F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354138" cy="582612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Arial" panose="020B0604020202020204" pitchFamily="34" charset="0"/>
              </a:rPr>
              <a:t>3:00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0BB1FBE5-5B28-415F-AB32-7B9C11B88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475" y="4954588"/>
            <a:ext cx="15621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4DAEDA-3D5E-478E-8340-67CB0F0D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22225"/>
            <a:ext cx="10963275" cy="574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Use the information in the box to complete the letter of complaint.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C736C4-A7E2-4D83-8F96-813408289B03}"/>
              </a:ext>
            </a:extLst>
          </p:cNvPr>
          <p:cNvSpPr txBox="1"/>
          <p:nvPr/>
        </p:nvSpPr>
        <p:spPr>
          <a:xfrm>
            <a:off x="271463" y="717550"/>
            <a:ext cx="1172686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Century Gothic" panose="020B0502020202020204" pitchFamily="34" charset="0"/>
              </a:rPr>
              <a:t>On 20</a:t>
            </a:r>
            <a:r>
              <a:rPr lang="en-US" sz="2000" b="1" baseline="30000" dirty="0">
                <a:latin typeface="Century Gothic" panose="020B0502020202020204" pitchFamily="34" charset="0"/>
              </a:rPr>
              <a:t>th</a:t>
            </a:r>
            <a:r>
              <a:rPr lang="en-US" sz="2000" b="1" dirty="0">
                <a:latin typeface="Century Gothic" panose="020B0502020202020204" pitchFamily="34" charset="0"/>
              </a:rPr>
              <a:t> March, you bought a dress from The Teen’s Shop in the Sunshine Mall, but when you washed it, the colour had faded.  Write a letter of complaint to the shop manager asking for a refund.</a:t>
            </a:r>
          </a:p>
        </p:txBody>
      </p:sp>
      <p:sp>
        <p:nvSpPr>
          <p:cNvPr id="24585" name="TextBox 5">
            <a:extLst>
              <a:ext uri="{FF2B5EF4-FFF2-40B4-BE49-F238E27FC236}">
                <a16:creationId xmlns:a16="http://schemas.microsoft.com/office/drawing/2014/main" id="{3C9E5100-61F8-4BA0-AF4B-3A65FA398CB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119563" y="2109788"/>
            <a:ext cx="142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item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6" name="TextBox 13">
            <a:extLst>
              <a:ext uri="{FF2B5EF4-FFF2-40B4-BE49-F238E27FC236}">
                <a16:creationId xmlns:a16="http://schemas.microsoft.com/office/drawing/2014/main" id="{99D1BBA6-2CEC-41D1-9ABD-C26CA99730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38900" y="2090738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when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7" name="TextBox 14">
            <a:extLst>
              <a:ext uri="{FF2B5EF4-FFF2-40B4-BE49-F238E27FC236}">
                <a16:creationId xmlns:a16="http://schemas.microsoft.com/office/drawing/2014/main" id="{8BC82FD8-E211-4AFC-A65A-7B623F01BC6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507413" y="2095500"/>
            <a:ext cx="142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shop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8" name="TextBox 15">
            <a:extLst>
              <a:ext uri="{FF2B5EF4-FFF2-40B4-BE49-F238E27FC236}">
                <a16:creationId xmlns:a16="http://schemas.microsoft.com/office/drawing/2014/main" id="{7F9AF246-635D-4265-B3C9-4B611B185C6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093325" y="2084388"/>
            <a:ext cx="142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place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9" name="TextBox 16">
            <a:extLst>
              <a:ext uri="{FF2B5EF4-FFF2-40B4-BE49-F238E27FC236}">
                <a16:creationId xmlns:a16="http://schemas.microsoft.com/office/drawing/2014/main" id="{A3E47631-5E58-42D4-A24F-ACC954B51A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93800" y="2740025"/>
            <a:ext cx="1423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item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90" name="TextBox 17">
            <a:extLst>
              <a:ext uri="{FF2B5EF4-FFF2-40B4-BE49-F238E27FC236}">
                <a16:creationId xmlns:a16="http://schemas.microsoft.com/office/drawing/2014/main" id="{B92C37F3-61DC-404A-8943-30F9C1B2C1D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41963" y="2724150"/>
            <a:ext cx="142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material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91" name="TextBox 18">
            <a:extLst>
              <a:ext uri="{FF2B5EF4-FFF2-40B4-BE49-F238E27FC236}">
                <a16:creationId xmlns:a16="http://schemas.microsoft.com/office/drawing/2014/main" id="{02C5C778-8C32-4047-AE7E-1CC84063239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22563" y="2701925"/>
            <a:ext cx="142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colour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92" name="TextBox 19">
            <a:extLst>
              <a:ext uri="{FF2B5EF4-FFF2-40B4-BE49-F238E27FC236}">
                <a16:creationId xmlns:a16="http://schemas.microsoft.com/office/drawing/2014/main" id="{DACBD797-485D-47BD-846C-44A7694DDC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328988" y="5121275"/>
            <a:ext cx="142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time</a:t>
            </a:r>
          </a:p>
        </p:txBody>
      </p:sp>
      <p:sp>
        <p:nvSpPr>
          <p:cNvPr id="24593" name="TextBox 20">
            <a:extLst>
              <a:ext uri="{FF2B5EF4-FFF2-40B4-BE49-F238E27FC236}">
                <a16:creationId xmlns:a16="http://schemas.microsoft.com/office/drawing/2014/main" id="{3598B6E7-5607-4F8D-8C9F-8E288C39B94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51388" y="5132388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time</a:t>
            </a:r>
          </a:p>
        </p:txBody>
      </p:sp>
      <p:sp>
        <p:nvSpPr>
          <p:cNvPr id="24594" name="TextBox 21">
            <a:extLst>
              <a:ext uri="{FF2B5EF4-FFF2-40B4-BE49-F238E27FC236}">
                <a16:creationId xmlns:a16="http://schemas.microsoft.com/office/drawing/2014/main" id="{E4BCBFE7-7701-4963-85BC-E7941639DBD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899525" y="4706938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phone No.</a:t>
            </a:r>
          </a:p>
        </p:txBody>
      </p:sp>
      <p:sp>
        <p:nvSpPr>
          <p:cNvPr id="24595" name="TextBox 22">
            <a:extLst>
              <a:ext uri="{FF2B5EF4-FFF2-40B4-BE49-F238E27FC236}">
                <a16:creationId xmlns:a16="http://schemas.microsoft.com/office/drawing/2014/main" id="{FDFCBB95-53B0-4DB4-844C-B563D449C18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817688" y="3149600"/>
            <a:ext cx="142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problem</a:t>
            </a:r>
          </a:p>
        </p:txBody>
      </p:sp>
      <p:sp>
        <p:nvSpPr>
          <p:cNvPr id="24596" name="TextBox 23">
            <a:extLst>
              <a:ext uri="{FF2B5EF4-FFF2-40B4-BE49-F238E27FC236}">
                <a16:creationId xmlns:a16="http://schemas.microsoft.com/office/drawing/2014/main" id="{5F5A291B-91F9-4DFD-9343-8F2FB008BA2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1313" y="511175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day</a:t>
            </a:r>
          </a:p>
        </p:txBody>
      </p:sp>
      <p:sp>
        <p:nvSpPr>
          <p:cNvPr id="24597" name="TextBox 24">
            <a:extLst>
              <a:ext uri="{FF2B5EF4-FFF2-40B4-BE49-F238E27FC236}">
                <a16:creationId xmlns:a16="http://schemas.microsoft.com/office/drawing/2014/main" id="{702BB0FE-0438-45B1-87AD-48188CD5B6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06588" y="5103813"/>
            <a:ext cx="142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day</a:t>
            </a:r>
          </a:p>
        </p:txBody>
      </p:sp>
      <p:sp>
        <p:nvSpPr>
          <p:cNvPr id="24598" name="TextBox 25">
            <a:extLst>
              <a:ext uri="{FF2B5EF4-FFF2-40B4-BE49-F238E27FC236}">
                <a16:creationId xmlns:a16="http://schemas.microsoft.com/office/drawing/2014/main" id="{D3EBE330-B9B0-4F2D-8DE5-95E957610E8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14900" y="4262438"/>
            <a:ext cx="3443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what you want  to be  done </a:t>
            </a:r>
          </a:p>
        </p:txBody>
      </p:sp>
      <p:sp>
        <p:nvSpPr>
          <p:cNvPr id="24599" name="TextBox 26">
            <a:extLst>
              <a:ext uri="{FF2B5EF4-FFF2-40B4-BE49-F238E27FC236}">
                <a16:creationId xmlns:a16="http://schemas.microsoft.com/office/drawing/2014/main" id="{A3364093-1493-4B25-9110-F0BE2059EE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1313" y="5983288"/>
            <a:ext cx="142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Name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424E91-5260-452B-8ACA-F9F5881B0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52"/>
    </mc:Choice>
    <mc:Fallback>
      <p:transition spd="slow" advTm="4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>
            <a:extLst>
              <a:ext uri="{FF2B5EF4-FFF2-40B4-BE49-F238E27FC236}">
                <a16:creationId xmlns:a16="http://schemas.microsoft.com/office/drawing/2014/main" id="{226865B4-4D11-4CE6-825D-AC6ABDFBD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977900"/>
            <a:ext cx="11796713" cy="5170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Dear Sir/Madam,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	I am writing to complain about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a dress</a:t>
            </a:r>
            <a:r>
              <a:rPr lang="en-US" altLang="en-US" sz="2000">
                <a:latin typeface="Century Gothic" panose="020B0502020202020204" pitchFamily="34" charset="0"/>
              </a:rPr>
              <a:t>... I bought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20</a:t>
            </a:r>
            <a:r>
              <a:rPr lang="en-US" altLang="en-US" sz="20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 March</a:t>
            </a:r>
            <a:r>
              <a:rPr lang="en-US" altLang="en-US" sz="2000">
                <a:latin typeface="Century Gothic" panose="020B0502020202020204" pitchFamily="34" charset="0"/>
              </a:rPr>
              <a:t>... from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the Teen’s Shop</a:t>
            </a:r>
            <a:r>
              <a:rPr lang="en-US" altLang="en-US" sz="2000">
                <a:latin typeface="Century Gothic" panose="020B0502020202020204" pitchFamily="34" charset="0"/>
              </a:rPr>
              <a:t>.... in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the Sunshine Mall</a:t>
            </a:r>
            <a:r>
              <a:rPr lang="en-US" altLang="en-US" sz="2000">
                <a:latin typeface="Century Gothic" panose="020B0502020202020204" pitchFamily="34" charset="0"/>
              </a:rPr>
              <a:t>. 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	The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dress</a:t>
            </a:r>
            <a:r>
              <a:rPr lang="en-US" altLang="en-US" sz="2000">
                <a:latin typeface="Century Gothic" panose="020B0502020202020204" pitchFamily="34" charset="0"/>
              </a:rPr>
              <a:t>... is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purple</a:t>
            </a:r>
            <a:r>
              <a:rPr lang="en-US" altLang="en-US" sz="2000">
                <a:latin typeface="Century Gothic" panose="020B0502020202020204" pitchFamily="34" charset="0"/>
              </a:rPr>
              <a:t>...and made of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cotton</a:t>
            </a:r>
            <a:r>
              <a:rPr lang="en-US" altLang="en-US" sz="2000">
                <a:latin typeface="Century Gothic" panose="020B0502020202020204" pitchFamily="34" charset="0"/>
              </a:rPr>
              <a:t>... I have only worn it once 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but its colour had faded when I washed it</a:t>
            </a:r>
            <a:r>
              <a:rPr lang="en-US" altLang="en-US" sz="2000">
                <a:latin typeface="Century Gothic" panose="020B0502020202020204" pitchFamily="34" charset="0"/>
              </a:rPr>
              <a:t>.  I took it back to the shop manager, but he was rude and refused to help me.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              I would appreciate if you could ..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refund my money in full </a:t>
            </a:r>
            <a:r>
              <a:rPr lang="en-US" altLang="en-US" sz="2000">
                <a:latin typeface="Century Gothic" panose="020B0502020202020204" pitchFamily="34" charset="0"/>
              </a:rPr>
              <a:t>... I have enclosed a copy of my invoice.  I look forward to your reply.  Please, contact me on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01234567</a:t>
            </a:r>
            <a:r>
              <a:rPr lang="en-US" altLang="en-US" sz="2000">
                <a:latin typeface="Century Gothic" panose="020B0502020202020204" pitchFamily="34" charset="0"/>
              </a:rPr>
              <a:t>....from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Sunday</a:t>
            </a:r>
            <a:r>
              <a:rPr lang="en-US" altLang="en-US" sz="2000">
                <a:latin typeface="Century Gothic" panose="020B0502020202020204" pitchFamily="34" charset="0"/>
              </a:rPr>
              <a:t>...to 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Thursday</a:t>
            </a:r>
            <a:r>
              <a:rPr lang="en-US" altLang="en-US" sz="2000">
                <a:latin typeface="Century Gothic" panose="020B0502020202020204" pitchFamily="34" charset="0"/>
              </a:rPr>
              <a:t>..., ...8:00 am...- …4:00 pm....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Yours faithfully 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>
              <a:latin typeface="Century Gothic" panose="020B0502020202020204" pitchFamily="34" charset="0"/>
            </a:endParaRP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entury Gothic" panose="020B0502020202020204" pitchFamily="34" charset="0"/>
              </a:rPr>
              <a:t>…</a:t>
            </a:r>
            <a:r>
              <a:rPr lang="en-US" altLang="en-US" sz="2000" b="1">
                <a:solidFill>
                  <a:srgbClr val="FF0000"/>
                </a:solidFill>
                <a:latin typeface="Century Gothic" panose="020B0502020202020204" pitchFamily="34" charset="0"/>
              </a:rPr>
              <a:t>Mariam Isa</a:t>
            </a:r>
            <a:r>
              <a:rPr lang="en-US" altLang="en-US" sz="2000">
                <a:latin typeface="Century Gothic" panose="020B0502020202020204" pitchFamily="34" charset="0"/>
              </a:rPr>
              <a:t>...</a:t>
            </a:r>
          </a:p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C2F1DE-3546-4A19-96B7-A703C847D62F}"/>
              </a:ext>
            </a:extLst>
          </p:cNvPr>
          <p:cNvSpPr/>
          <p:nvPr/>
        </p:nvSpPr>
        <p:spPr>
          <a:xfrm>
            <a:off x="2160588" y="287338"/>
            <a:ext cx="88550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BH" sz="2400" dirty="0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5604" name="Footer Placeholder 2">
            <a:extLst>
              <a:ext uri="{FF2B5EF4-FFF2-40B4-BE49-F238E27FC236}">
                <a16:creationId xmlns:a16="http://schemas.microsoft.com/office/drawing/2014/main" id="{DC752268-FE5E-463F-B3C1-AA13F66DC073}"/>
              </a:ext>
            </a:extLst>
          </p:cNvPr>
          <p:cNvSpPr>
            <a:spLocks noGrp="1"/>
          </p:cNvSpPr>
          <p:nvPr/>
        </p:nvSpPr>
        <p:spPr bwMode="auto">
          <a:xfrm>
            <a:off x="271463" y="6178550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2CF1C486-09D1-4FA6-B02A-612BD0E2D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4059238"/>
            <a:ext cx="202882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0921E16B-88CD-4C28-AA9F-CE7E1DA45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0"/>
            <a:ext cx="10963275" cy="655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Answer Key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E6AA54-EC1F-4359-9D3A-E33795827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62"/>
    </mc:Choice>
    <mc:Fallback>
      <p:transition spd="slow" advTm="7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CF1627-A6B6-4D6A-94D9-84F30B288831}"/>
              </a:ext>
            </a:extLst>
          </p:cNvPr>
          <p:cNvSpPr txBox="1">
            <a:spLocks/>
          </p:cNvSpPr>
          <p:nvPr/>
        </p:nvSpPr>
        <p:spPr>
          <a:xfrm>
            <a:off x="3005138" y="1165225"/>
            <a:ext cx="6961187" cy="3519488"/>
          </a:xfrm>
          <a:prstGeom prst="rect">
            <a:avLst/>
          </a:prstGeom>
        </p:spPr>
        <p:txBody>
          <a:bodyPr/>
          <a:lstStyle/>
          <a:p>
            <a:pPr rtl="1" eaLnBrk="1" hangingPunct="1">
              <a:lnSpc>
                <a:spcPct val="90000"/>
              </a:lnSpc>
              <a:defRPr/>
            </a:pPr>
            <a:r>
              <a:rPr lang="en-US" altLang="en-US" sz="4400">
                <a:latin typeface="Rockwell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26627" name="Footer Placeholder 2">
            <a:extLst>
              <a:ext uri="{FF2B5EF4-FFF2-40B4-BE49-F238E27FC236}">
                <a16:creationId xmlns:a16="http://schemas.microsoft.com/office/drawing/2014/main" id="{936964FD-124F-442B-833E-7AECE59E3DC1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6628" name="Title 3">
            <a:extLst>
              <a:ext uri="{FF2B5EF4-FFF2-40B4-BE49-F238E27FC236}">
                <a16:creationId xmlns:a16="http://schemas.microsoft.com/office/drawing/2014/main" id="{86521082-FD3B-4CE5-A7B1-AD4E1C6EA19D}"/>
              </a:ext>
            </a:extLst>
          </p:cNvPr>
          <p:cNvSpPr txBox="1">
            <a:spLocks/>
          </p:cNvSpPr>
          <p:nvPr/>
        </p:nvSpPr>
        <p:spPr bwMode="auto">
          <a:xfrm>
            <a:off x="838200" y="2994025"/>
            <a:ext cx="10515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Task 5</a:t>
            </a:r>
            <a:endParaRPr lang="ar-BH" altLang="en-US" sz="6000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A71ED5-46A8-4423-BB7D-5FAE06795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9"/>
    </mc:Choice>
    <mc:Fallback>
      <p:transition spd="slow" advTm="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B04AB5-41F6-44AE-9950-9877369A6178}"/>
              </a:ext>
            </a:extLst>
          </p:cNvPr>
          <p:cNvSpPr/>
          <p:nvPr/>
        </p:nvSpPr>
        <p:spPr>
          <a:xfrm>
            <a:off x="239713" y="561975"/>
            <a:ext cx="120872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Read the following problem, then write a letter of complaint.</a:t>
            </a:r>
            <a:endParaRPr lang="en-US" sz="2800" dirty="0">
              <a:latin typeface="Century Gothic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ury Gothic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BB4617-E330-412F-8832-F41D76C5CD87}"/>
              </a:ext>
            </a:extLst>
          </p:cNvPr>
          <p:cNvSpPr/>
          <p:nvPr/>
        </p:nvSpPr>
        <p:spPr>
          <a:xfrm>
            <a:off x="9826625" y="5713413"/>
            <a:ext cx="1857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  <a:cs typeface="+mn-cs"/>
            </a:endParaRPr>
          </a:p>
        </p:txBody>
      </p:sp>
      <p:sp>
        <p:nvSpPr>
          <p:cNvPr id="27652" name="Footer Placeholder 2">
            <a:extLst>
              <a:ext uri="{FF2B5EF4-FFF2-40B4-BE49-F238E27FC236}">
                <a16:creationId xmlns:a16="http://schemas.microsoft.com/office/drawing/2014/main" id="{9B4EB550-770C-4981-82BD-D0F262935803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49C8BAAD-C94E-42D0-9EC2-E730C7D74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2139950"/>
            <a:ext cx="11176000" cy="3240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l" rtl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latin typeface="Century Gothic" panose="020B0502020202020204" pitchFamily="34" charset="0"/>
              </a:rPr>
              <a:t>1. You recently bought a Nintendo from Teen’s Technology</a:t>
            </a:r>
          </a:p>
          <a:p>
            <a:pPr marL="461963" indent="-461963" algn="l" rtl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Century Gothic" panose="020B0502020202020204" pitchFamily="34" charset="0"/>
              </a:rPr>
              <a:t>      </a:t>
            </a:r>
            <a:r>
              <a:rPr lang="en-US" altLang="en-US" b="1" dirty="0">
                <a:latin typeface="Century Gothic" panose="020B0502020202020204" pitchFamily="34" charset="0"/>
              </a:rPr>
              <a:t>Shop in the Sunshine Mall.  When you used it for a week; you realized that it doesn’t charge accurately.  Write a letter of complaint to the  shop manager asking for a refund or an exchange.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07F704-1A34-4276-9342-6B05BD465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8"/>
    </mc:Choice>
    <mc:Fallback>
      <p:transition spd="slow" advTm="2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BE4532-CEF1-4BB7-898A-06CA4BEDE1AF}"/>
              </a:ext>
            </a:extLst>
          </p:cNvPr>
          <p:cNvSpPr/>
          <p:nvPr/>
        </p:nvSpPr>
        <p:spPr>
          <a:xfrm>
            <a:off x="104775" y="257175"/>
            <a:ext cx="12087225" cy="77565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Use the following plan: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atin typeface="Century Gothic" panose="020B0502020202020204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Century Gothic" panose="020B0502020202020204" pitchFamily="34" charset="0"/>
                <a:cs typeface="+mn-cs"/>
              </a:rPr>
              <a:t>Dear Sir/ Madam,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Century Gothic" panose="020B0502020202020204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+mn-cs"/>
              </a:rPr>
              <a:t>Opening Remarks (Paragraph 1)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Why are you writing the letter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  <a:endParaRPr lang="en-US" sz="2400" b="1" dirty="0">
              <a:latin typeface="Century Gothic" panose="020B0502020202020204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+mn-cs"/>
              </a:rPr>
              <a:t>Main body (Paragraph 2)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What did you buy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Where/ How/ When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  <a:endParaRPr lang="en-US" sz="2400" b="1" dirty="0">
              <a:latin typeface="Century Gothic" panose="020B0502020202020204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What is the problem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  <a:endParaRPr lang="en-US" sz="2400" b="1" dirty="0">
              <a:latin typeface="Century Gothic" panose="020B0502020202020204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+mn-cs"/>
              </a:rPr>
              <a:t>Closing Remarks (Paragraph 3)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What do you want to be done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entury Gothic" pitchFamily="34" charset="0"/>
                <a:cs typeface="+mn-cs"/>
              </a:rPr>
              <a:t>What is your contact number/ address</a:t>
            </a:r>
            <a:r>
              <a:rPr lang="en-US" sz="2400" b="1" dirty="0">
                <a:latin typeface="Book Antiqua" panose="02040602050305030304" pitchFamily="18" charset="0"/>
              </a:rPr>
              <a:t>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Century Gothic" panose="020B0502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Yours faithfully,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Brush Script MT" panose="03060802040406070304" pitchFamily="66" charset="0"/>
              </a:rPr>
              <a:t>        Signature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entury Gothic" pitchFamily="34" charset="0"/>
              </a:rPr>
              <a:t>(Your full name)</a:t>
            </a:r>
            <a:endParaRPr lang="en-US" sz="2800" b="1" dirty="0">
              <a:latin typeface="Book Antiqua" panose="0204060205030503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Book Antiqua" panose="02040602050305030304" pitchFamily="18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Century Gothic" pitchFamily="34" charset="0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entury Gothic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0E8BE2-AFF8-4BDB-8E84-D55A053422BD}"/>
              </a:ext>
            </a:extLst>
          </p:cNvPr>
          <p:cNvSpPr/>
          <p:nvPr/>
        </p:nvSpPr>
        <p:spPr>
          <a:xfrm>
            <a:off x="9826625" y="5713413"/>
            <a:ext cx="1857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  <a:cs typeface="+mn-cs"/>
            </a:endParaRPr>
          </a:p>
        </p:txBody>
      </p:sp>
      <p:sp>
        <p:nvSpPr>
          <p:cNvPr id="28676" name="Footer Placeholder 2">
            <a:extLst>
              <a:ext uri="{FF2B5EF4-FFF2-40B4-BE49-F238E27FC236}">
                <a16:creationId xmlns:a16="http://schemas.microsoft.com/office/drawing/2014/main" id="{1B53B699-5396-4B59-89FB-188A875E9A83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8677" name="Rectangle 11">
            <a:extLst>
              <a:ext uri="{FF2B5EF4-FFF2-40B4-BE49-F238E27FC236}">
                <a16:creationId xmlns:a16="http://schemas.microsoft.com/office/drawing/2014/main" id="{58E0BB2F-9EB9-46EC-BF7D-0245A33A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461963"/>
            <a:ext cx="331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Century Gothic" panose="020B0502020202020204" pitchFamily="34" charset="0"/>
              </a:rPr>
              <a:t>Write 100 -120 words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5FC41F-0706-4FF5-A7F5-1A0B5881C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97"/>
    </mc:Choice>
    <mc:Fallback>
      <p:transition spd="slow" advTm="5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5F1AAA-D4EC-4B94-919B-E42B667E2CAA}"/>
              </a:ext>
            </a:extLst>
          </p:cNvPr>
          <p:cNvGraphicFramePr>
            <a:graphicFrameLocks noGrp="1"/>
          </p:cNvGraphicFramePr>
          <p:nvPr/>
        </p:nvGraphicFramePr>
        <p:xfrm>
          <a:off x="866775" y="606425"/>
          <a:ext cx="10009188" cy="560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1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I use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past tense</a:t>
                      </a: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I write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2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0" dirty="0">
                          <a:latin typeface="Century Gothic" panose="020B0502020202020204" pitchFamily="34" charset="0"/>
                        </a:rPr>
                        <a:t>paragraphs.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I write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100-120</a:t>
                      </a: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words. </a:t>
                      </a: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I use</a:t>
                      </a:r>
                      <a:r>
                        <a:rPr lang="en-US" sz="2000" baseline="0" dirty="0">
                          <a:latin typeface="Century Gothic" panose="020B0502020202020204" pitchFamily="34" charset="0"/>
                        </a:rPr>
                        <a:t> correct </a:t>
                      </a:r>
                      <a:r>
                        <a:rPr lang="en-US" sz="2000" b="1" baseline="0" dirty="0">
                          <a:effectLst/>
                          <a:latin typeface="Century Gothic" panose="020B0502020202020204" pitchFamily="34" charset="0"/>
                        </a:rPr>
                        <a:t>spelling. 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 use correct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punctuation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marks &amp; the right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capitalization. </a:t>
                      </a: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I follow the</a:t>
                      </a:r>
                      <a:r>
                        <a:rPr lang="en-US" sz="20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aseline="0">
                          <a:effectLst/>
                          <a:latin typeface="Century Gothic" panose="020B0502020202020204" pitchFamily="34" charset="0"/>
                        </a:rPr>
                        <a:t>correct </a:t>
                      </a:r>
                      <a:r>
                        <a:rPr lang="en-US" sz="2000" b="1" baseline="0">
                          <a:effectLst/>
                          <a:latin typeface="Century Gothic" panose="020B0502020202020204" pitchFamily="34" charset="0"/>
                        </a:rPr>
                        <a:t>layout: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2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</a:t>
                      </a:r>
                      <a:r>
                        <a:rPr lang="en-US" sz="2000" baseline="0" dirty="0">
                          <a:effectLst/>
                          <a:latin typeface="Century Gothic" panose="020B0502020202020204" pitchFamily="34" charset="0"/>
                        </a:rPr>
                        <a:t> write about </a:t>
                      </a:r>
                      <a:r>
                        <a:rPr lang="en-US" sz="2000" b="1" baseline="0" dirty="0">
                          <a:effectLst/>
                          <a:latin typeface="Century Gothic" panose="020B0502020202020204" pitchFamily="34" charset="0"/>
                        </a:rPr>
                        <a:t>all the points below: 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5" marR="91435" marT="45690" marB="45690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5" marR="91435" marT="45682" marB="4568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write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Dear  Sir/  Madam  -  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yours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faithfully/ full name. 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        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write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the reasons for writing.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write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what, when, how, where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 bought from.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describe</a:t>
                      </a:r>
                      <a:r>
                        <a:rPr lang="en-US" sz="2000" baseline="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the item 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(colour, material, shape, etc…). 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write what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the problem is , 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what I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want to do.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      I write the 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contact number/ address.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687EEFA-29C2-4B7C-9B28-53C9E1BCCB64}"/>
              </a:ext>
            </a:extLst>
          </p:cNvPr>
          <p:cNvCxnSpPr/>
          <p:nvPr/>
        </p:nvCxnSpPr>
        <p:spPr>
          <a:xfrm>
            <a:off x="9367838" y="5349875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0EC5634-CFAE-474C-9D06-86BC218866FC}"/>
              </a:ext>
            </a:extLst>
          </p:cNvPr>
          <p:cNvSpPr/>
          <p:nvPr/>
        </p:nvSpPr>
        <p:spPr>
          <a:xfrm>
            <a:off x="2333625" y="606425"/>
            <a:ext cx="61499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Century Gothic" panose="020B0502020202020204" pitchFamily="34" charset="0"/>
                <a:cs typeface="+mn-cs"/>
              </a:rPr>
              <a:t>Put a (</a:t>
            </a:r>
            <a:r>
              <a:rPr lang="en-US" sz="2400" b="1" dirty="0">
                <a:latin typeface="Webdings" panose="05030102010509060703" pitchFamily="18" charset="2"/>
                <a:cs typeface="+mn-cs"/>
                <a:sym typeface="Wingdings" panose="05000000000000000000" pitchFamily="2" charset="2"/>
              </a:rPr>
              <a:t>a</a:t>
            </a:r>
            <a:r>
              <a:rPr lang="en-US" sz="2400" b="1" dirty="0">
                <a:latin typeface="Century Gothic" panose="020B0502020202020204" pitchFamily="34" charset="0"/>
                <a:cs typeface="+mn-cs"/>
              </a:rPr>
              <a:t>) if your answers are correct:</a:t>
            </a:r>
          </a:p>
        </p:txBody>
      </p:sp>
      <p:sp>
        <p:nvSpPr>
          <p:cNvPr id="29747" name="Footer Placeholder 2">
            <a:extLst>
              <a:ext uri="{FF2B5EF4-FFF2-40B4-BE49-F238E27FC236}">
                <a16:creationId xmlns:a16="http://schemas.microsoft.com/office/drawing/2014/main" id="{2CF1356E-8243-4DD0-B046-3E53F4B80543}"/>
              </a:ext>
            </a:extLst>
          </p:cNvPr>
          <p:cNvSpPr>
            <a:spLocks noGrp="1"/>
          </p:cNvSpPr>
          <p:nvPr/>
        </p:nvSpPr>
        <p:spPr bwMode="auto">
          <a:xfrm>
            <a:off x="19050" y="6397625"/>
            <a:ext cx="11277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29748" name="TextBox 7">
            <a:extLst>
              <a:ext uri="{FF2B5EF4-FFF2-40B4-BE49-F238E27FC236}">
                <a16:creationId xmlns:a16="http://schemas.microsoft.com/office/drawing/2014/main" id="{F9B49C08-DDBE-4719-8F10-6C0C9F6D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68263"/>
            <a:ext cx="456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Self Assessment </a:t>
            </a:r>
            <a:endParaRPr lang="ar-BH" altLang="en-US" sz="36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3D4FEE-3E58-45E3-AA0F-D4894058A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91"/>
    </mc:Choice>
    <mc:Fallback>
      <p:transition spd="slow" advTm="6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A4097D-64C1-4077-89D2-6B37E9C200D2}"/>
              </a:ext>
            </a:extLst>
          </p:cNvPr>
          <p:cNvSpPr/>
          <p:nvPr/>
        </p:nvSpPr>
        <p:spPr>
          <a:xfrm>
            <a:off x="3590925" y="2525713"/>
            <a:ext cx="4384675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+mn-cs"/>
              </a:rPr>
              <a:t>Thank you</a:t>
            </a:r>
            <a:endParaRPr lang="en-US" sz="6600" dirty="0"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1747" name="Footer Placeholder 2">
            <a:extLst>
              <a:ext uri="{FF2B5EF4-FFF2-40B4-BE49-F238E27FC236}">
                <a16:creationId xmlns:a16="http://schemas.microsoft.com/office/drawing/2014/main" id="{346C8E65-A089-41DB-B6B6-29C68B660062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A48D15-E42A-48FC-89BD-F8B5BF44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7"/>
    </mc:Choice>
    <mc:Fallback>
      <p:transition spd="slow" advTm="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0AF174-1EBE-44AD-A71A-CDD6CEB5E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162175"/>
            <a:ext cx="12012612" cy="3260725"/>
          </a:xfrm>
        </p:spPr>
        <p:txBody>
          <a:bodyPr/>
          <a:lstStyle/>
          <a:p>
            <a:pPr algn="l" rtl="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3400" b="1">
                <a:solidFill>
                  <a:srgbClr val="0070C0"/>
                </a:solidFill>
                <a:latin typeface="Century Gothic" panose="020B0502020202020204" pitchFamily="34" charset="0"/>
              </a:rPr>
              <a:t> To identify faulty issues in different items.</a:t>
            </a:r>
          </a:p>
          <a:p>
            <a:pPr algn="l" rtl="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3400" b="1">
                <a:solidFill>
                  <a:srgbClr val="0070C0"/>
                </a:solidFill>
                <a:latin typeface="Century Gothic" panose="020B0502020202020204" pitchFamily="34" charset="0"/>
              </a:rPr>
              <a:t> To identify a complaint letter layout. </a:t>
            </a:r>
          </a:p>
          <a:p>
            <a:pPr algn="l" rtl="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3400" b="1">
                <a:solidFill>
                  <a:srgbClr val="0070C0"/>
                </a:solidFill>
                <a:latin typeface="Century Gothic" panose="020B0502020202020204" pitchFamily="34" charset="0"/>
              </a:rPr>
              <a:t> To write a complaint letter following the right layout.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692BA-752B-427B-B832-2D8A3C5ACE20}"/>
              </a:ext>
            </a:extLst>
          </p:cNvPr>
          <p:cNvSpPr/>
          <p:nvPr/>
        </p:nvSpPr>
        <p:spPr>
          <a:xfrm>
            <a:off x="3148013" y="128588"/>
            <a:ext cx="5694362" cy="100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Century Gothic" panose="020B0502020202020204" pitchFamily="34" charset="0"/>
              </a:rPr>
              <a:t>Objectives</a:t>
            </a:r>
            <a:endParaRPr lang="ar-BH" sz="4000" dirty="0">
              <a:latin typeface="Century Gothic" panose="020B0502020202020204" pitchFamily="34" charset="0"/>
            </a:endParaRPr>
          </a:p>
        </p:txBody>
      </p:sp>
      <p:sp>
        <p:nvSpPr>
          <p:cNvPr id="5124" name="Footer Placeholder 2">
            <a:extLst>
              <a:ext uri="{FF2B5EF4-FFF2-40B4-BE49-F238E27FC236}">
                <a16:creationId xmlns:a16="http://schemas.microsoft.com/office/drawing/2014/main" id="{243A836F-D0BA-410C-9B43-38C2C00E0070}"/>
              </a:ext>
            </a:extLst>
          </p:cNvPr>
          <p:cNvSpPr>
            <a:spLocks noGrp="1"/>
          </p:cNvSpPr>
          <p:nvPr/>
        </p:nvSpPr>
        <p:spPr bwMode="auto">
          <a:xfrm>
            <a:off x="228600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885D43-3D3B-440A-8083-05BF522FAE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70"/>
    </mc:Choice>
    <mc:Fallback>
      <p:transition spd="slow" advTm="2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>
            <a:extLst>
              <a:ext uri="{FF2B5EF4-FFF2-40B4-BE49-F238E27FC236}">
                <a16:creationId xmlns:a16="http://schemas.microsoft.com/office/drawing/2014/main" id="{07158C03-68FF-4A12-AD62-3245A1DDB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025"/>
            <a:ext cx="10515600" cy="869950"/>
          </a:xfrm>
        </p:spPr>
        <p:txBody>
          <a:bodyPr/>
          <a:lstStyle/>
          <a:p>
            <a:pPr algn="ctr"/>
            <a:r>
              <a:rPr lang="en-US" altLang="en-US" b="1">
                <a:latin typeface="Century Gothic" panose="020B0502020202020204" pitchFamily="34" charset="0"/>
              </a:rPr>
              <a:t>Task 1</a:t>
            </a:r>
            <a:endParaRPr lang="ar-BH" altLang="en-US" b="1">
              <a:latin typeface="Century Gothic" panose="020B0502020202020204" pitchFamily="34" charset="0"/>
            </a:endParaRPr>
          </a:p>
        </p:txBody>
      </p:sp>
      <p:sp>
        <p:nvSpPr>
          <p:cNvPr id="6147" name="Footer Placeholder 2">
            <a:extLst>
              <a:ext uri="{FF2B5EF4-FFF2-40B4-BE49-F238E27FC236}">
                <a16:creationId xmlns:a16="http://schemas.microsoft.com/office/drawing/2014/main" id="{1DA7F9B3-B27C-4126-9CBF-12CF92234534}"/>
              </a:ext>
            </a:extLst>
          </p:cNvPr>
          <p:cNvSpPr>
            <a:spLocks noGrp="1"/>
          </p:cNvSpPr>
          <p:nvPr/>
        </p:nvSpPr>
        <p:spPr bwMode="auto">
          <a:xfrm>
            <a:off x="400050" y="6208713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3CC172-A484-455A-9CEF-5898E2528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"/>
    </mc:Choice>
    <mc:Fallback>
      <p:transition spd="slow" advTm="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A52189-8857-4B5A-A793-2137A926A79E}"/>
              </a:ext>
            </a:extLst>
          </p:cNvPr>
          <p:cNvSpPr/>
          <p:nvPr/>
        </p:nvSpPr>
        <p:spPr>
          <a:xfrm>
            <a:off x="-57150" y="69850"/>
            <a:ext cx="12060238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Read the dialogue between a mother and her daughter   and think how this problem can be solved.  </a:t>
            </a:r>
          </a:p>
        </p:txBody>
      </p:sp>
      <p:sp>
        <p:nvSpPr>
          <p:cNvPr id="7171" name="Footer Placeholder 2">
            <a:extLst>
              <a:ext uri="{FF2B5EF4-FFF2-40B4-BE49-F238E27FC236}">
                <a16:creationId xmlns:a16="http://schemas.microsoft.com/office/drawing/2014/main" id="{D1E639C2-9098-41A4-A58A-61D7BEC20D79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013BE0B-5044-421B-8FE4-701B84D362CF}"/>
              </a:ext>
            </a:extLst>
          </p:cNvPr>
          <p:cNvSpPr/>
          <p:nvPr/>
        </p:nvSpPr>
        <p:spPr>
          <a:xfrm>
            <a:off x="2062163" y="2017713"/>
            <a:ext cx="3175000" cy="2725737"/>
          </a:xfrm>
          <a:prstGeom prst="wedgeEllipseCallout">
            <a:avLst>
              <a:gd name="adj1" fmla="val -31306"/>
              <a:gd name="adj2" fmla="val 782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What’s wrong Mariam?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B39AD14-CF84-4B56-A98F-79194CD0B612}"/>
              </a:ext>
            </a:extLst>
          </p:cNvPr>
          <p:cNvSpPr/>
          <p:nvPr/>
        </p:nvSpPr>
        <p:spPr>
          <a:xfrm>
            <a:off x="7419975" y="3046413"/>
            <a:ext cx="3903663" cy="2822575"/>
          </a:xfrm>
          <a:prstGeom prst="wedgeEllipseCallout">
            <a:avLst>
              <a:gd name="adj1" fmla="val -48161"/>
              <a:gd name="adj2" fmla="val 6102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pair of trainers that I've ordered last week arrived in a  wrong size!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1293FD9-2FAF-4582-BDAF-63F24578D577}"/>
              </a:ext>
            </a:extLst>
          </p:cNvPr>
          <p:cNvSpPr/>
          <p:nvPr/>
        </p:nvSpPr>
        <p:spPr>
          <a:xfrm>
            <a:off x="6008688" y="1147763"/>
            <a:ext cx="2489200" cy="1739900"/>
          </a:xfrm>
          <a:prstGeom prst="wedgeEllipseCallout">
            <a:avLst>
              <a:gd name="adj1" fmla="val -30295"/>
              <a:gd name="adj2" fmla="val 8400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Mom!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D2C6A9-3358-4EF2-9527-7D8C408E31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>
            <a:extLst>
              <a:ext uri="{FF2B5EF4-FFF2-40B4-BE49-F238E27FC236}">
                <a16:creationId xmlns:a16="http://schemas.microsoft.com/office/drawing/2014/main" id="{B056A1A7-D06D-4482-9E6E-C0ACDCC84243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DA5F3D6E-B95C-4063-B3AE-5BEDF6DEA8D6}"/>
              </a:ext>
            </a:extLst>
          </p:cNvPr>
          <p:cNvSpPr/>
          <p:nvPr/>
        </p:nvSpPr>
        <p:spPr>
          <a:xfrm>
            <a:off x="1573828" y="225426"/>
            <a:ext cx="3508375" cy="2725737"/>
          </a:xfrm>
          <a:prstGeom prst="wedgeEllipseCallout">
            <a:avLst>
              <a:gd name="adj1" fmla="val -23597"/>
              <a:gd name="adj2" fmla="val 76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Don’t worry  honey! We can solve that easily. 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747424FA-3CE8-413D-9A0F-5CF19CDB2D80}"/>
              </a:ext>
            </a:extLst>
          </p:cNvPr>
          <p:cNvSpPr/>
          <p:nvPr/>
        </p:nvSpPr>
        <p:spPr>
          <a:xfrm>
            <a:off x="6539631" y="55846"/>
            <a:ext cx="3390284" cy="2595716"/>
          </a:xfrm>
          <a:prstGeom prst="wedgeEllipseCallout">
            <a:avLst>
              <a:gd name="adj1" fmla="val -28286"/>
              <a:gd name="adj2" fmla="val 6985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shall I do Mom?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30F3CDB8-703E-4545-818F-C7B685B4E7AC}"/>
              </a:ext>
            </a:extLst>
          </p:cNvPr>
          <p:cNvSpPr/>
          <p:nvPr/>
        </p:nvSpPr>
        <p:spPr>
          <a:xfrm>
            <a:off x="7642226" y="2871815"/>
            <a:ext cx="3903662" cy="2079625"/>
          </a:xfrm>
          <a:prstGeom prst="wedgeEllipseCallout">
            <a:avLst>
              <a:gd name="adj1" fmla="val -26512"/>
              <a:gd name="adj2" fmla="val 7382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That’s great! How can we do that? </a:t>
            </a:r>
          </a:p>
          <a:p>
            <a:pPr algn="ctr">
              <a:defRPr/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FC77C19B-59B7-4AC1-8462-86E93653F9B6}"/>
              </a:ext>
            </a:extLst>
          </p:cNvPr>
          <p:cNvSpPr/>
          <p:nvPr/>
        </p:nvSpPr>
        <p:spPr>
          <a:xfrm>
            <a:off x="3002423" y="3569110"/>
            <a:ext cx="3408363" cy="2006190"/>
          </a:xfrm>
          <a:prstGeom prst="wedgeEllipseCallout">
            <a:avLst>
              <a:gd name="adj1" fmla="val -35873"/>
              <a:gd name="adj2" fmla="val 660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All we have to do is to …..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0D219-BE77-4EC4-B80E-4A511E65A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5803900"/>
            <a:ext cx="7699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They will write a complaint letter.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A9574C-9205-461E-9625-57C9654E15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06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7" grpId="0" animBg="1"/>
      <p:bldP spid="10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>
            <a:extLst>
              <a:ext uri="{FF2B5EF4-FFF2-40B4-BE49-F238E27FC236}">
                <a16:creationId xmlns:a16="http://schemas.microsoft.com/office/drawing/2014/main" id="{7EED7730-0579-4064-9F40-AA1E61398EF0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9219" name="Title 3">
            <a:extLst>
              <a:ext uri="{FF2B5EF4-FFF2-40B4-BE49-F238E27FC236}">
                <a16:creationId xmlns:a16="http://schemas.microsoft.com/office/drawing/2014/main" id="{1EA0F60B-4109-442F-B47E-39CB6F46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025"/>
            <a:ext cx="10515600" cy="869950"/>
          </a:xfrm>
        </p:spPr>
        <p:txBody>
          <a:bodyPr/>
          <a:lstStyle/>
          <a:p>
            <a:pPr algn="ctr"/>
            <a:r>
              <a:rPr lang="en-US" altLang="en-US" b="1">
                <a:latin typeface="Century Gothic" panose="020B0502020202020204" pitchFamily="34" charset="0"/>
              </a:rPr>
              <a:t>Task 2</a:t>
            </a:r>
            <a:endParaRPr lang="ar-BH" altLang="en-US" b="1"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2E4961-1584-46B0-A50F-C9AED039A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"/>
    </mc:Choice>
    <mc:Fallback>
      <p:transition spd="slow" advTm="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77FB29-3A14-497F-9656-F33ACAA3A1B1}"/>
              </a:ext>
            </a:extLst>
          </p:cNvPr>
          <p:cNvSpPr txBox="1"/>
          <p:nvPr/>
        </p:nvSpPr>
        <p:spPr>
          <a:xfrm>
            <a:off x="239713" y="931863"/>
            <a:ext cx="11952287" cy="1993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latin typeface="Century Gothic" panose="020B0502020202020204" pitchFamily="34" charset="0"/>
                <a:cs typeface="+mn-cs"/>
              </a:rPr>
              <a:t>Tick the possible fault(s), For each item in the table on the next slide. </a:t>
            </a:r>
          </a:p>
        </p:txBody>
      </p:sp>
      <p:sp>
        <p:nvSpPr>
          <p:cNvPr id="10243" name="Footer Placeholder 2">
            <a:extLst>
              <a:ext uri="{FF2B5EF4-FFF2-40B4-BE49-F238E27FC236}">
                <a16:creationId xmlns:a16="http://schemas.microsoft.com/office/drawing/2014/main" id="{B79C6EEC-80E4-4460-B40A-32950F75376C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DD527-B076-402C-935D-13C073FB55DD}"/>
              </a:ext>
            </a:extLst>
          </p:cNvPr>
          <p:cNvSpPr txBox="1"/>
          <p:nvPr/>
        </p:nvSpPr>
        <p:spPr>
          <a:xfrm>
            <a:off x="755650" y="4198938"/>
            <a:ext cx="9469438" cy="817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Note: You might tick more than one fault.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B34E6B-98F3-4041-B2A6-E55483169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5"/>
    </mc:Choice>
    <mc:Fallback>
      <p:transition spd="slow" advTm="1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F97EBA4-1E29-4F59-98DA-782A0BD5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38" y="1165225"/>
            <a:ext cx="6961187" cy="3519488"/>
          </a:xfrm>
        </p:spPr>
        <p:txBody>
          <a:bodyPr/>
          <a:lstStyle/>
          <a:p>
            <a:pPr eaLnBrk="1" hangingPunct="1"/>
            <a:r>
              <a:rPr lang="en-US" altLang="en-US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11267" name="Footer Placeholder 2">
            <a:extLst>
              <a:ext uri="{FF2B5EF4-FFF2-40B4-BE49-F238E27FC236}">
                <a16:creationId xmlns:a16="http://schemas.microsoft.com/office/drawing/2014/main" id="{4DED11CE-C815-4C75-BA37-CF7068419D76}"/>
              </a:ext>
            </a:extLst>
          </p:cNvPr>
          <p:cNvSpPr>
            <a:spLocks noGrp="1"/>
          </p:cNvSpPr>
          <p:nvPr/>
        </p:nvSpPr>
        <p:spPr bwMode="auto">
          <a:xfrm>
            <a:off x="239713" y="6289675"/>
            <a:ext cx="11306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/>
              <a:t>Ministry of Education-2020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6419DF-4778-4D56-AF9C-80E0EE77C09D}"/>
              </a:ext>
            </a:extLst>
          </p:cNvPr>
          <p:cNvGraphicFramePr>
            <a:graphicFrameLocks noGrp="1"/>
          </p:cNvGraphicFramePr>
          <p:nvPr/>
        </p:nvGraphicFramePr>
        <p:xfrm>
          <a:off x="465138" y="1033463"/>
          <a:ext cx="11233150" cy="521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5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3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6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16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1436" marR="91436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smart</a:t>
                      </a:r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phone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T-shirt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tablet</a:t>
                      </a: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pizza</a:t>
                      </a:r>
                      <a:r>
                        <a:rPr lang="en-US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vase</a:t>
                      </a: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bag </a:t>
                      </a:r>
                    </a:p>
                  </a:txBody>
                  <a:tcPr marL="91436" marR="91436" marT="45729" marB="45729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smart watch</a:t>
                      </a:r>
                    </a:p>
                  </a:txBody>
                  <a:tcPr marL="91436" marR="91436"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 touch screen is responding slowly. </a:t>
                      </a: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There are some missing buttons.  </a:t>
                      </a: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is over cooked.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Rounded MT Bold" panose="020F070403050403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is torn.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had some missing parts/ accessories.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colour has faded. </a:t>
                      </a:r>
                      <a:endParaRPr lang="en-US" sz="1800" b="1" dirty="0"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The screen is cracked/ scratched.  </a:t>
                      </a: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doesn’t charge accurately. </a:t>
                      </a:r>
                      <a:endParaRPr lang="en-US" sz="1800" b="1" dirty="0"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It shrank when I washed it.</a:t>
                      </a: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isn’t what I’ve ordered!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There</a:t>
                      </a:r>
                      <a:r>
                        <a:rPr lang="en-US" sz="1800" b="1" baseline="0" dirty="0">
                          <a:latin typeface="Century Gothic" panose="020B0502020202020204" pitchFamily="34" charset="0"/>
                        </a:rPr>
                        <a:t> are holes in it. </a:t>
                      </a:r>
                      <a:endParaRPr lang="en-US" sz="1800" b="1" dirty="0">
                        <a:latin typeface="Century Gothic" panose="020B0502020202020204" pitchFamily="34" charset="0"/>
                      </a:endParaRP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 Its camera is damaged. </a:t>
                      </a:r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6" marR="91436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6" marR="91436" marT="45697" marB="4569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96" name="TextBox 7">
            <a:extLst>
              <a:ext uri="{FF2B5EF4-FFF2-40B4-BE49-F238E27FC236}">
                <a16:creationId xmlns:a16="http://schemas.microsoft.com/office/drawing/2014/main" id="{4F0758B5-251A-4833-AA6A-633E2785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225425"/>
            <a:ext cx="7205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What might be wrong?</a:t>
            </a:r>
            <a:endParaRPr lang="ar-BH" altLang="en-US" sz="3600">
              <a:latin typeface="Arial" panose="020B0604020202020204" pitchFamily="34" charset="0"/>
            </a:endParaRPr>
          </a:p>
        </p:txBody>
      </p:sp>
      <p:sp>
        <p:nvSpPr>
          <p:cNvPr id="9" name="Rectangle 123">
            <a:extLst>
              <a:ext uri="{FF2B5EF4-FFF2-40B4-BE49-F238E27FC236}">
                <a16:creationId xmlns:a16="http://schemas.microsoft.com/office/drawing/2014/main" id="{6B2EF3F2-33CA-4BA5-847B-24248283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617663" cy="592137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Arial" panose="020B0604020202020204" pitchFamily="34" charset="0"/>
              </a:rPr>
              <a:t>2:00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0DEFA9-143F-478B-B14A-AA414EB923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35"/>
    </mc:Choice>
    <mc:Fallback>
      <p:transition spd="slow" advTm="2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3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.3|6.9|9.6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4|5.3|5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6.3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5.1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5|6.7|20|1.4|2.1|2.2|29.4|1.5|1.5|56|4.4|3.6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3471</TotalTime>
  <Words>1623</Words>
  <Application>Microsoft Office PowerPoint</Application>
  <PresentationFormat>Widescreen</PresentationFormat>
  <Paragraphs>308</Paragraphs>
  <Slides>27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Rounded MT Bold</vt:lpstr>
      <vt:lpstr>Book Antiqua</vt:lpstr>
      <vt:lpstr>Brush Script MT</vt:lpstr>
      <vt:lpstr>Calibri</vt:lpstr>
      <vt:lpstr>Calibri Light</vt:lpstr>
      <vt:lpstr>Century Gothic</vt:lpstr>
      <vt:lpstr>Rockwell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Task 1</vt:lpstr>
      <vt:lpstr>PowerPoint Presentation</vt:lpstr>
      <vt:lpstr>PowerPoint Presentation</vt:lpstr>
      <vt:lpstr>Task 2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manal  mohammed mubarak</dc:creator>
  <cp:lastModifiedBy>Ferial Ishaq Mohamed</cp:lastModifiedBy>
  <cp:revision>527</cp:revision>
  <dcterms:created xsi:type="dcterms:W3CDTF">2020-03-04T10:26:47Z</dcterms:created>
  <dcterms:modified xsi:type="dcterms:W3CDTF">2020-03-29T13:30:15Z</dcterms:modified>
</cp:coreProperties>
</file>