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7" r:id="rId2"/>
    <p:sldId id="333" r:id="rId3"/>
    <p:sldId id="319" r:id="rId4"/>
    <p:sldId id="321" r:id="rId5"/>
    <p:sldId id="322" r:id="rId6"/>
    <p:sldId id="323" r:id="rId7"/>
    <p:sldId id="324" r:id="rId8"/>
    <p:sldId id="325" r:id="rId9"/>
    <p:sldId id="326" r:id="rId10"/>
    <p:sldId id="327" r:id="rId11"/>
    <p:sldId id="302" r:id="rId12"/>
    <p:sldId id="328" r:id="rId13"/>
    <p:sldId id="329" r:id="rId14"/>
    <p:sldId id="331" r:id="rId15"/>
    <p:sldId id="332"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99FF"/>
    <a:srgbClr val="FF99CC"/>
    <a:srgbClr val="66FFFF"/>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55" autoAdjust="0"/>
  </p:normalViewPr>
  <p:slideViewPr>
    <p:cSldViewPr snapToGrid="0">
      <p:cViewPr varScale="1">
        <p:scale>
          <a:sx n="64" d="100"/>
          <a:sy n="64" d="100"/>
        </p:scale>
        <p:origin x="18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DEB00-3C84-4144-AFE5-3D8727DD97B9}" type="datetimeFigureOut">
              <a:rPr lang="en-US" smtClean="0"/>
              <a:pPr/>
              <a:t>10/9/2020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32DE8A-D2B3-4C39-8757-0C4A7E68AE98}" type="slidenum">
              <a:rPr lang="en-US" smtClean="0"/>
              <a:pPr/>
              <a:t>‹#›</a:t>
            </a:fld>
            <a:endParaRPr lang="en-US"/>
          </a:p>
        </p:txBody>
      </p:sp>
    </p:spTree>
    <p:extLst>
      <p:ext uri="{BB962C8B-B14F-4D97-AF65-F5344CB8AC3E}">
        <p14:creationId xmlns:p14="http://schemas.microsoft.com/office/powerpoint/2010/main" val="937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1</a:t>
            </a:fld>
            <a:endParaRPr lang="en-US"/>
          </a:p>
        </p:txBody>
      </p:sp>
    </p:spTree>
    <p:extLst>
      <p:ext uri="{BB962C8B-B14F-4D97-AF65-F5344CB8AC3E}">
        <p14:creationId xmlns:p14="http://schemas.microsoft.com/office/powerpoint/2010/main" val="46199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DE8A-D2B3-4C39-8757-0C4A7E68AE98}" type="slidenum">
              <a:rPr lang="en-US" smtClean="0"/>
              <a:pPr/>
              <a:t>2</a:t>
            </a:fld>
            <a:endParaRPr lang="en-US"/>
          </a:p>
        </p:txBody>
      </p:sp>
    </p:spTree>
    <p:extLst>
      <p:ext uri="{BB962C8B-B14F-4D97-AF65-F5344CB8AC3E}">
        <p14:creationId xmlns:p14="http://schemas.microsoft.com/office/powerpoint/2010/main" val="114665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938" y="731838"/>
            <a:ext cx="6508750" cy="36623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52411" y="4637856"/>
            <a:ext cx="5219286" cy="4393758"/>
          </a:xfrm>
          <a:prstGeom prst="rect">
            <a:avLst/>
          </a:prstGeom>
        </p:spPr>
        <p:txBody>
          <a:bodyPr wrap="square" lIns="89715" tIns="89715" rIns="89715" bIns="89715" anchor="t" anchorCtr="0">
            <a:noAutofit/>
          </a:bodyPr>
          <a:lstStyle/>
          <a:p>
            <a:endParaRPr dirty="0"/>
          </a:p>
        </p:txBody>
      </p:sp>
    </p:spTree>
    <p:extLst>
      <p:ext uri="{BB962C8B-B14F-4D97-AF65-F5344CB8AC3E}">
        <p14:creationId xmlns:p14="http://schemas.microsoft.com/office/powerpoint/2010/main" val="353762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en" smtClean="0"/>
              <a:pPr algn="r" rtl="0"/>
              <a:t>‹#›</a:t>
            </a:fld>
            <a:endParaRPr lang="en"/>
          </a:p>
        </p:txBody>
      </p:sp>
    </p:spTree>
    <p:extLst>
      <p:ext uri="{BB962C8B-B14F-4D97-AF65-F5344CB8AC3E}">
        <p14:creationId xmlns:p14="http://schemas.microsoft.com/office/powerpoint/2010/main" val="3008523824"/>
      </p:ext>
    </p:extLst>
  </p:cSld>
  <p:clrMapOvr>
    <a:masterClrMapping/>
  </p:clrMapOvr>
  <p:transition spd="slow">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pPr/>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pPr/>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wm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bh/imgres?imgurl=http://www.asharqalawsat.com/2006/12/06/images/daily.395360.jpg&amp;imgrefurl=http://www.ebnmasr.net/forum/t66469.html&amp;h=378&amp;w=320&amp;sz=41&amp;hl=ar&amp;start=100&amp;um=1&amp;usg=__KY7v7ghZyI17PlF2-6C5Yk5ivaw=&amp;tbnid=vCjXfUVJWWl2dM:&amp;tbnh=122&amp;tbnw=103&amp;prev=/images?q=%D9%85%D9%8A%D8%B2%D8%A7%D9%86&amp;start=90&amp;ndsp=18&amp;um=1&amp;hl=ar&amp;lr=&amp;sa=N" TargetMode="External"/><Relationship Id="rId7" Type="http://schemas.openxmlformats.org/officeDocument/2006/relationships/image" Target="../media/image18.jpeg"/><Relationship Id="rId2" Type="http://schemas.openxmlformats.org/officeDocument/2006/relationships/image" Target="../media/image7.wmf"/><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21.emf"/><Relationship Id="rId7" Type="http://schemas.openxmlformats.org/officeDocument/2006/relationships/image" Target="../media/image12.jpeg"/><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3009899" y="107587"/>
            <a:ext cx="6172201" cy="1018714"/>
          </a:xfrm>
          <a:prstGeom prst="rect">
            <a:avLst/>
          </a:prstGeom>
        </p:spPr>
      </p:pic>
      <p:sp>
        <p:nvSpPr>
          <p:cNvPr id="3" name="Rectangle: Rounded Corners 2">
            <a:extLst>
              <a:ext uri="{FF2B5EF4-FFF2-40B4-BE49-F238E27FC236}">
                <a16:creationId xmlns:a16="http://schemas.microsoft.com/office/drawing/2014/main" xmlns="" id="{A70D4937-9DC0-4CAB-92E0-B321AFAF14C5}"/>
              </a:ext>
            </a:extLst>
          </p:cNvPr>
          <p:cNvSpPr/>
          <p:nvPr/>
        </p:nvSpPr>
        <p:spPr>
          <a:xfrm>
            <a:off x="3811777" y="1186361"/>
            <a:ext cx="4691780" cy="71508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3600" b="1" dirty="0" smtClean="0">
                <a:solidFill>
                  <a:schemeClr val="bg1"/>
                </a:solidFill>
                <a:latin typeface="Sakkal Majalla" panose="02000000000000000000" pitchFamily="2" charset="-78"/>
                <a:cs typeface="Sakkal Majalla" panose="02000000000000000000" pitchFamily="2" charset="-78"/>
              </a:rPr>
              <a:t>الوحدة الأولى : إدارة الموارد</a:t>
            </a:r>
          </a:p>
        </p:txBody>
      </p:sp>
      <p:sp>
        <p:nvSpPr>
          <p:cNvPr id="11" name="Rectangle 1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pic>
        <p:nvPicPr>
          <p:cNvPr id="10" name="Picture 9"/>
          <p:cNvPicPr>
            <a:picLocks noChangeAspect="1"/>
          </p:cNvPicPr>
          <p:nvPr/>
        </p:nvPicPr>
        <p:blipFill rotWithShape="1">
          <a:blip r:embed="rId4"/>
          <a:srcRect l="50884" t="22727" r="25158" b="21970"/>
          <a:stretch/>
        </p:blipFill>
        <p:spPr>
          <a:xfrm rot="20716443">
            <a:off x="650674" y="2880306"/>
            <a:ext cx="2133542" cy="2966469"/>
          </a:xfrm>
          <a:prstGeom prst="rect">
            <a:avLst/>
          </a:prstGeom>
        </p:spPr>
      </p:pic>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l="9110" t="25394" r="64897" b="17240"/>
          <a:stretch/>
        </p:blipFill>
        <p:spPr>
          <a:xfrm rot="1435824">
            <a:off x="9119584" y="2785856"/>
            <a:ext cx="2471516" cy="3080264"/>
          </a:xfrm>
          <a:prstGeom prst="rect">
            <a:avLst/>
          </a:prstGeom>
        </p:spPr>
      </p:pic>
      <p:sp>
        <p:nvSpPr>
          <p:cNvPr id="54" name="Rounded Rectangle 21">
            <a:extLst>
              <a:ext uri="{FF2B5EF4-FFF2-40B4-BE49-F238E27FC236}">
                <a16:creationId xmlns:a16="http://schemas.microsoft.com/office/drawing/2014/main" xmlns="" id="{DFAE2601-57FD-404B-8AAA-B867DFC021EB}"/>
              </a:ext>
            </a:extLst>
          </p:cNvPr>
          <p:cNvSpPr/>
          <p:nvPr/>
        </p:nvSpPr>
        <p:spPr>
          <a:xfrm>
            <a:off x="4211227" y="3927244"/>
            <a:ext cx="3807640" cy="2020137"/>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a:solidFill>
                  <a:schemeClr val="tx1"/>
                </a:solidFill>
                <a:latin typeface="Sakkal Majalla" panose="02000000000000000000" pitchFamily="2" charset="-78"/>
                <a:cs typeface="Sakkal Majalla" pitchFamily="2" charset="-78"/>
              </a:rPr>
              <a:t>مادة التربية الأسرية </a:t>
            </a:r>
          </a:p>
          <a:p>
            <a:pPr algn="ctr" rtl="1"/>
            <a:r>
              <a:rPr lang="ar-BH" sz="2800" b="1" dirty="0" smtClean="0">
                <a:solidFill>
                  <a:schemeClr val="tx1"/>
                </a:solidFill>
                <a:latin typeface="Sakkal Majalla" pitchFamily="2" charset="-78"/>
                <a:cs typeface="Sakkal Majalla" pitchFamily="2" charset="-78"/>
              </a:rPr>
              <a:t>الصف الثالث الإعدادي </a:t>
            </a:r>
            <a:endParaRPr lang="en-US" sz="2800" b="1" dirty="0" smtClean="0">
              <a:solidFill>
                <a:schemeClr val="tx1"/>
              </a:solidFill>
              <a:latin typeface="Sakkal Majalla" pitchFamily="2" charset="-78"/>
              <a:cs typeface="Sakkal Majalla" pitchFamily="2" charset="-78"/>
            </a:endParaRPr>
          </a:p>
          <a:p>
            <a:pPr algn="ctr" rtl="1"/>
            <a:r>
              <a:rPr lang="ar-BH" sz="2800" b="1" dirty="0">
                <a:solidFill>
                  <a:schemeClr val="tx1"/>
                </a:solidFill>
                <a:latin typeface="Sakkal Majalla" pitchFamily="2" charset="-78"/>
                <a:cs typeface="Sakkal Majalla" pitchFamily="2" charset="-78"/>
              </a:rPr>
              <a:t>الصفحة2 -13</a:t>
            </a:r>
          </a:p>
          <a:p>
            <a:pPr algn="ctr" rtl="1"/>
            <a:r>
              <a:rPr lang="ar-BH" sz="2800" b="1" dirty="0" smtClean="0">
                <a:solidFill>
                  <a:schemeClr val="tx1"/>
                </a:solidFill>
                <a:latin typeface="Sakkal Majalla" pitchFamily="2" charset="-78"/>
                <a:cs typeface="Sakkal Majalla" pitchFamily="2" charset="-78"/>
              </a:rPr>
              <a:t>الفصل</a:t>
            </a:r>
            <a:r>
              <a:rPr lang="ar-BH" sz="3600" b="1" dirty="0" smtClean="0">
                <a:solidFill>
                  <a:schemeClr val="tx1"/>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الدراسي</a:t>
            </a:r>
            <a:r>
              <a:rPr lang="ar-BH" sz="3600" b="1" dirty="0" smtClean="0">
                <a:solidFill>
                  <a:schemeClr val="tx1"/>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الأول/الثاني</a:t>
            </a:r>
            <a:endParaRPr lang="ar-BH" sz="2500" b="1" dirty="0">
              <a:solidFill>
                <a:schemeClr val="tx1"/>
              </a:solidFill>
              <a:latin typeface="Sakkal Majalla" panose="02000000000000000000" pitchFamily="2" charset="-78"/>
              <a:cs typeface="Sakkal Majalla" panose="02000000000000000000" pitchFamily="2" charset="-78"/>
            </a:endParaRPr>
          </a:p>
        </p:txBody>
      </p:sp>
      <p:sp>
        <p:nvSpPr>
          <p:cNvPr id="55" name="Rounded Rectangle 11">
            <a:extLst>
              <a:ext uri="{FF2B5EF4-FFF2-40B4-BE49-F238E27FC236}">
                <a16:creationId xmlns:a16="http://schemas.microsoft.com/office/drawing/2014/main" xmlns="" id="{861C4FD1-3157-464D-B1E3-9712E3569262}"/>
              </a:ext>
            </a:extLst>
          </p:cNvPr>
          <p:cNvSpPr/>
          <p:nvPr/>
        </p:nvSpPr>
        <p:spPr>
          <a:xfrm>
            <a:off x="3304031" y="2270775"/>
            <a:ext cx="5486401" cy="94791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4000" b="1" dirty="0">
                <a:solidFill>
                  <a:schemeClr val="bg1"/>
                </a:solidFill>
                <a:latin typeface="Sakkal Majalla" panose="02000000000000000000" pitchFamily="2" charset="-78"/>
                <a:cs typeface="Sakkal Majalla" panose="02000000000000000000" pitchFamily="2" charset="-78"/>
              </a:rPr>
              <a:t>الدرس الأول” ميزانية الأسرة </a:t>
            </a:r>
            <a:r>
              <a:rPr lang="ar-BH" sz="4000" b="1" dirty="0" smtClean="0">
                <a:solidFill>
                  <a:schemeClr val="bg1"/>
                </a:solidFill>
                <a:latin typeface="Sakkal Majalla" panose="02000000000000000000" pitchFamily="2" charset="-78"/>
                <a:cs typeface="Sakkal Majalla" panose="02000000000000000000" pitchFamily="2" charset="-78"/>
              </a:rPr>
              <a:t>”</a:t>
            </a:r>
            <a:endParaRPr lang="ar-BH" sz="40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0" fill="hold"/>
                                        <p:tgtEl>
                                          <p:spTgt spid="54"/>
                                        </p:tgtEl>
                                        <p:attrNameLst>
                                          <p:attrName>ppt_w</p:attrName>
                                        </p:attrNameLst>
                                      </p:cBhvr>
                                      <p:tavLst>
                                        <p:tav tm="0">
                                          <p:val>
                                            <p:fltVal val="0"/>
                                          </p:val>
                                        </p:tav>
                                        <p:tav tm="100000">
                                          <p:val>
                                            <p:strVal val="#ppt_w"/>
                                          </p:val>
                                        </p:tav>
                                      </p:tavLst>
                                    </p:anim>
                                    <p:anim calcmode="lin" valueType="num">
                                      <p:cBhvr>
                                        <p:cTn id="8" dur="5000" fill="hold"/>
                                        <p:tgtEl>
                                          <p:spTgt spid="54"/>
                                        </p:tgtEl>
                                        <p:attrNameLst>
                                          <p:attrName>ppt_h</p:attrName>
                                        </p:attrNameLst>
                                      </p:cBhvr>
                                      <p:tavLst>
                                        <p:tav tm="0">
                                          <p:val>
                                            <p:fltVal val="0"/>
                                          </p:val>
                                        </p:tav>
                                        <p:tav tm="100000">
                                          <p:val>
                                            <p:strVal val="#ppt_h"/>
                                          </p:val>
                                        </p:tav>
                                      </p:tavLst>
                                    </p:anim>
                                    <p:animEffect transition="in" filter="fade">
                                      <p:cBhvr>
                                        <p:cTn id="9" dur="5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0" fill="hold"/>
                                        <p:tgtEl>
                                          <p:spTgt spid="55"/>
                                        </p:tgtEl>
                                        <p:attrNameLst>
                                          <p:attrName>ppt_w</p:attrName>
                                        </p:attrNameLst>
                                      </p:cBhvr>
                                      <p:tavLst>
                                        <p:tav tm="0">
                                          <p:val>
                                            <p:fltVal val="0"/>
                                          </p:val>
                                        </p:tav>
                                        <p:tav tm="100000">
                                          <p:val>
                                            <p:strVal val="#ppt_w"/>
                                          </p:val>
                                        </p:tav>
                                      </p:tavLst>
                                    </p:anim>
                                    <p:anim calcmode="lin" valueType="num">
                                      <p:cBhvr>
                                        <p:cTn id="15" dur="3000" fill="hold"/>
                                        <p:tgtEl>
                                          <p:spTgt spid="55"/>
                                        </p:tgtEl>
                                        <p:attrNameLst>
                                          <p:attrName>ppt_h</p:attrName>
                                        </p:attrNameLst>
                                      </p:cBhvr>
                                      <p:tavLst>
                                        <p:tav tm="0">
                                          <p:val>
                                            <p:fltVal val="0"/>
                                          </p:val>
                                        </p:tav>
                                        <p:tav tm="100000">
                                          <p:val>
                                            <p:strVal val="#ppt_h"/>
                                          </p:val>
                                        </p:tav>
                                      </p:tavLst>
                                    </p:anim>
                                    <p:animEffect transition="in" filter="fade">
                                      <p:cBhvr>
                                        <p:cTn id="16" dur="3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esktop\كتاب ثالث 2013م\صور الميزانية\imgc4db167454f472cba020a07871a9d4f8[1].jpg"/>
          <p:cNvPicPr/>
          <p:nvPr/>
        </p:nvPicPr>
        <p:blipFill>
          <a:blip r:embed="rId2">
            <a:extLst>
              <a:ext uri="{28A0092B-C50C-407E-A947-70E740481C1C}">
                <a14:useLocalDpi xmlns:a14="http://schemas.microsoft.com/office/drawing/2010/main" val="0"/>
              </a:ext>
            </a:extLst>
          </a:blip>
          <a:srcRect t="14717"/>
          <a:stretch>
            <a:fillRect/>
          </a:stretch>
        </p:blipFill>
        <p:spPr bwMode="auto">
          <a:xfrm>
            <a:off x="201477" y="3022171"/>
            <a:ext cx="2293751" cy="3192651"/>
          </a:xfrm>
          <a:prstGeom prst="rect">
            <a:avLst/>
          </a:prstGeom>
          <a:ln>
            <a:noFill/>
          </a:ln>
          <a:effectLst>
            <a:softEdge rad="112500"/>
          </a:effectLst>
        </p:spPr>
      </p:pic>
      <p:sp>
        <p:nvSpPr>
          <p:cNvPr id="3" name="Text Box 31"/>
          <p:cNvSpPr txBox="1">
            <a:spLocks noChangeArrowheads="1"/>
          </p:cNvSpPr>
          <p:nvPr/>
        </p:nvSpPr>
        <p:spPr bwMode="auto">
          <a:xfrm>
            <a:off x="2462065" y="3264197"/>
            <a:ext cx="3700780" cy="2506345"/>
          </a:xfrm>
          <a:prstGeom prst="rect">
            <a:avLst/>
          </a:prstGeom>
          <a:gradFill rotWithShape="0">
            <a:gsLst>
              <a:gs pos="0">
                <a:srgbClr val="F79646"/>
              </a:gs>
              <a:gs pos="100000">
                <a:srgbClr val="F79646">
                  <a:gamma/>
                  <a:tint val="20000"/>
                  <a:invGamma/>
                </a:srgbClr>
              </a:gs>
            </a:gsLst>
            <a:path path="shape">
              <a:fillToRect l="50000" t="50000" r="50000" b="50000"/>
            </a:path>
          </a:gradFill>
          <a:ln>
            <a:noFill/>
          </a:ln>
          <a:effectLst>
            <a:outerShdw dist="28398" dir="3806097" algn="ctr" rotWithShape="0">
              <a:srgbClr val="974706">
                <a:alpha val="50000"/>
              </a:srgbClr>
            </a:outerShdw>
          </a:effectLst>
          <a:scene3d>
            <a:camera prst="orthographicFront"/>
            <a:lightRig rig="threePt" dir="t"/>
          </a:scene3d>
          <a:sp3d>
            <a:bevelT w="152400" h="50800" prst="softRound"/>
          </a:sp3d>
          <a:extLst>
            <a:ext uri="{91240B29-F687-4F45-9708-019B960494DF}">
              <a14:hiddenLine xmlns:a14="http://schemas.microsoft.com/office/drawing/2010/main" w="12700">
                <a:solidFill>
                  <a:srgbClr val="FABF8F"/>
                </a:solidFill>
                <a:miter lim="800000"/>
                <a:headEnd/>
                <a:tailEnd/>
              </a14:hiddenLine>
            </a:ext>
          </a:extLst>
        </p:spPr>
        <p:txBody>
          <a:bodyPr rot="0" vert="horz" wrap="square" lIns="91440" tIns="45720" rIns="91440" bIns="45720" anchor="t" anchorCtr="0" upright="1">
            <a:noAutofit/>
          </a:bodyPr>
          <a:lstStyle/>
          <a:p>
            <a:pPr marL="285750" marR="0" indent="-285750" algn="just" rtl="1">
              <a:lnSpc>
                <a:spcPct val="150000"/>
              </a:lnSpc>
              <a:spcBef>
                <a:spcPts val="0"/>
              </a:spcBef>
              <a:spcAft>
                <a:spcPts val="0"/>
              </a:spcAft>
              <a:buClr>
                <a:srgbClr val="FF0000"/>
              </a:buClr>
              <a:buSzPct val="125000"/>
              <a:buFont typeface="Wingdings" panose="05000000000000000000" pitchFamily="2" charset="2"/>
              <a:buChar char="v"/>
            </a:pPr>
            <a:r>
              <a:rPr lang="ar-SA" sz="2000" b="1" dirty="0" smtClean="0">
                <a:effectLst/>
                <a:latin typeface="Sakkal Majalla" panose="02000000000000000000" pitchFamily="2" charset="-78"/>
                <a:ea typeface="Constantia" panose="02030602050306030303" pitchFamily="18" charset="0"/>
                <a:cs typeface="Sakkal Majalla" panose="02000000000000000000" pitchFamily="2" charset="-78"/>
              </a:rPr>
              <a:t>محاولة </a:t>
            </a:r>
            <a:r>
              <a:rPr lang="ar-SA" sz="2000" b="1" dirty="0">
                <a:effectLst/>
                <a:latin typeface="Sakkal Majalla" panose="02000000000000000000" pitchFamily="2" charset="-78"/>
                <a:ea typeface="Constantia" panose="02030602050306030303" pitchFamily="18" charset="0"/>
                <a:cs typeface="Sakkal Majalla" panose="02000000000000000000" pitchFamily="2" charset="-78"/>
              </a:rPr>
              <a:t>تبسيط مستوى معيشة الأسرة والبعد عن المظاهر التي تكلف الأسرة الكثير من دخلها، فمثلا فرش غرفة الجلوس بالمساند الشعبية أقل كثيراً من فرشها بالكنب والمقاعد الوفيرة.</a:t>
            </a:r>
            <a:endParaRPr lang="en-US" sz="2000" dirty="0">
              <a:effectLst/>
              <a:latin typeface="Sakkal Majalla" panose="02000000000000000000" pitchFamily="2" charset="-78"/>
              <a:ea typeface="Constantia" panose="02030602050306030303" pitchFamily="18" charset="0"/>
              <a:cs typeface="Sakkal Majalla" panose="02000000000000000000" pitchFamily="2" charset="-78"/>
            </a:endParaRPr>
          </a:p>
          <a:p>
            <a:pPr marL="422910" marR="0" algn="just" rtl="1">
              <a:lnSpc>
                <a:spcPct val="150000"/>
              </a:lnSpc>
              <a:spcBef>
                <a:spcPts val="0"/>
              </a:spcBef>
              <a:spcAft>
                <a:spcPts val="0"/>
              </a:spcAft>
              <a:tabLst>
                <a:tab pos="-567055" algn="l"/>
              </a:tabLst>
            </a:pPr>
            <a:r>
              <a:rPr lang="en-US" sz="2000" b="1" dirty="0">
                <a:effectLst/>
                <a:latin typeface="Sakkal Majalla" panose="02000000000000000000" pitchFamily="2" charset="-78"/>
                <a:ea typeface="Constantia" panose="02030602050306030303" pitchFamily="18" charset="0"/>
                <a:cs typeface="Sakkal Majalla" panose="02000000000000000000" pitchFamily="2" charset="-78"/>
              </a:rPr>
              <a:t> </a:t>
            </a:r>
            <a:endParaRPr lang="en-US" sz="2000" dirty="0">
              <a:effectLst/>
              <a:latin typeface="Sakkal Majalla" panose="02000000000000000000" pitchFamily="2" charset="-78"/>
              <a:ea typeface="Constantia" panose="02030602050306030303" pitchFamily="18" charset="0"/>
              <a:cs typeface="Sakkal Majalla" panose="02000000000000000000" pitchFamily="2" charset="-78"/>
            </a:endParaRPr>
          </a:p>
        </p:txBody>
      </p:sp>
      <p:sp>
        <p:nvSpPr>
          <p:cNvPr id="4" name="Text Box 9"/>
          <p:cNvSpPr txBox="1">
            <a:spLocks noChangeArrowheads="1"/>
          </p:cNvSpPr>
          <p:nvPr/>
        </p:nvSpPr>
        <p:spPr bwMode="auto">
          <a:xfrm>
            <a:off x="1365162" y="1010943"/>
            <a:ext cx="10579824" cy="1886804"/>
          </a:xfrm>
          <a:prstGeom prst="rect">
            <a:avLst/>
          </a:prstGeom>
          <a:gradFill rotWithShape="0">
            <a:gsLst>
              <a:gs pos="0">
                <a:srgbClr val="FFFFFF"/>
              </a:gs>
              <a:gs pos="100000">
                <a:srgbClr val="D6E3BC"/>
              </a:gs>
            </a:gsLst>
            <a:lin ang="5400000" scaled="1"/>
          </a:gradFill>
          <a:ln>
            <a:noFill/>
          </a:ln>
          <a:effectLst>
            <a:outerShdw dist="28398" dir="3806097" algn="ctr" rotWithShape="0">
              <a:srgbClr val="4E6128">
                <a:alpha val="50000"/>
              </a:srgbClr>
            </a:outerShdw>
          </a:effectLst>
          <a:scene3d>
            <a:camera prst="orthographicFront"/>
            <a:lightRig rig="threePt" dir="t"/>
          </a:scene3d>
          <a:sp3d>
            <a:bevelT w="152400" h="50800" prst="softRound"/>
          </a:sp3d>
          <a:extLst>
            <a:ext uri="{91240B29-F687-4F45-9708-019B960494DF}">
              <a14:hiddenLine xmlns:a14="http://schemas.microsoft.com/office/drawing/2010/main" w="12700">
                <a:solidFill>
                  <a:srgbClr val="C2D69B"/>
                </a:solidFill>
                <a:miter lim="800000"/>
                <a:headEnd/>
                <a:tailEnd/>
              </a14:hiddenLine>
            </a:ext>
          </a:extLst>
        </p:spPr>
        <p:txBody>
          <a:bodyPr rot="0" vert="horz" wrap="square" lIns="91440" tIns="45720" rIns="91440" bIns="45720" anchor="t" anchorCtr="0" upright="1">
            <a:noAutofit/>
          </a:bodyPr>
          <a:lstStyle/>
          <a:p>
            <a:pPr marL="514350" marR="0" indent="-285750" algn="justLow" rtl="1">
              <a:lnSpc>
                <a:spcPct val="150000"/>
              </a:lnSpc>
              <a:spcBef>
                <a:spcPts val="0"/>
              </a:spcBef>
              <a:spcAft>
                <a:spcPts val="0"/>
              </a:spcAft>
              <a:buClr>
                <a:srgbClr val="FF0000"/>
              </a:buClr>
              <a:buSzPct val="120000"/>
              <a:buFont typeface="Wingdings" pitchFamily="2" charset="2"/>
              <a:buChar char="v"/>
            </a:pPr>
            <a:r>
              <a:rPr lang="ar-BH" sz="2000" b="1" dirty="0" smtClean="0">
                <a:effectLst/>
                <a:latin typeface="Sakkal Majalla" panose="02000000000000000000" pitchFamily="2" charset="-78"/>
                <a:ea typeface="Constantia" panose="02030602050306030303" pitchFamily="18" charset="0"/>
                <a:cs typeface="Sakkal Majalla" panose="02000000000000000000" pitchFamily="2" charset="-78"/>
              </a:rPr>
              <a:t>مشاركة أفراد الأسرة في الأعمال المنزلية والاستغناء عن الخدم.</a:t>
            </a:r>
          </a:p>
          <a:p>
            <a:pPr marL="457200" marR="0" lvl="0" indent="-457200" algn="justLow" rtl="1">
              <a:lnSpc>
                <a:spcPct val="150000"/>
              </a:lnSpc>
              <a:spcBef>
                <a:spcPts val="0"/>
              </a:spcBef>
              <a:spcAft>
                <a:spcPts val="0"/>
              </a:spcAft>
              <a:buClr>
                <a:srgbClr val="FF0000"/>
              </a:buClr>
              <a:buSzPct val="116000"/>
              <a:buFont typeface="Wingdings" panose="05000000000000000000" pitchFamily="2" charset="2"/>
              <a:buChar char="v"/>
            </a:pPr>
            <a:r>
              <a:rPr lang="ar-SA" sz="2000" b="1" dirty="0" smtClean="0">
                <a:effectLst/>
                <a:latin typeface="Sakkal Majalla" panose="02000000000000000000" pitchFamily="2" charset="-78"/>
                <a:ea typeface="Constantia" panose="02030602050306030303" pitchFamily="18" charset="0"/>
                <a:cs typeface="Sakkal Majalla" panose="02000000000000000000" pitchFamily="2" charset="-78"/>
              </a:rPr>
              <a:t>في </a:t>
            </a:r>
            <a:r>
              <a:rPr lang="ar-SA" sz="2000" b="1" dirty="0">
                <a:effectLst/>
                <a:latin typeface="Sakkal Majalla" panose="02000000000000000000" pitchFamily="2" charset="-78"/>
                <a:ea typeface="Constantia" panose="02030602050306030303" pitchFamily="18" charset="0"/>
                <a:cs typeface="Sakkal Majalla" panose="02000000000000000000" pitchFamily="2" charset="-78"/>
              </a:rPr>
              <a:t>بعض الحالات يكون تفرغ الأم الموظفة لشؤون </a:t>
            </a:r>
            <a:r>
              <a:rPr lang="ar-SA" sz="2000" b="1" dirty="0" smtClean="0">
                <a:effectLst/>
                <a:latin typeface="Sakkal Majalla" panose="02000000000000000000" pitchFamily="2" charset="-78"/>
                <a:ea typeface="Constantia" panose="02030602050306030303" pitchFamily="18" charset="0"/>
                <a:cs typeface="Sakkal Majalla" panose="02000000000000000000" pitchFamily="2" charset="-78"/>
              </a:rPr>
              <a:t>أسرتها، </a:t>
            </a:r>
            <a:r>
              <a:rPr lang="ar-SA" sz="2000" b="1" dirty="0">
                <a:effectLst/>
                <a:latin typeface="Sakkal Majalla" panose="02000000000000000000" pitchFamily="2" charset="-78"/>
                <a:ea typeface="Constantia" panose="02030602050306030303" pitchFamily="18" charset="0"/>
                <a:cs typeface="Sakkal Majalla" panose="02000000000000000000" pitchFamily="2" charset="-78"/>
              </a:rPr>
              <a:t>أي تترك عملها إن كانت موظفة خاصة إذا كان عملها خارج البيت فذلك يكلف الأسرة أكثر مما تكسبه مادياً ومعنوياً، وهذا يعتبر مورداً بشرياً يساند ميزانية الأسرة ، فقد يكون مرتب الشغالة وتكاليف المواصلات والملابس ومصروفات حضانة الأطفال وغيرها أعلى من مرتب الأم </a:t>
            </a:r>
            <a:r>
              <a:rPr lang="ar-SA" sz="2000" dirty="0">
                <a:effectLst/>
                <a:latin typeface="Sakkal Majalla" panose="02000000000000000000" pitchFamily="2" charset="-78"/>
                <a:ea typeface="Constantia" panose="02030602050306030303" pitchFamily="18" charset="0"/>
                <a:cs typeface="Sakkal Majalla" panose="02000000000000000000" pitchFamily="2" charset="-78"/>
              </a:rPr>
              <a:t>.</a:t>
            </a:r>
            <a:endParaRPr lang="en-US" sz="2000" dirty="0">
              <a:effectLst/>
              <a:latin typeface="Sakkal Majalla" panose="02000000000000000000" pitchFamily="2" charset="-78"/>
              <a:ea typeface="Constantia" panose="02030602050306030303" pitchFamily="18" charset="0"/>
              <a:cs typeface="Sakkal Majalla" panose="02000000000000000000" pitchFamily="2" charset="-78"/>
            </a:endParaRPr>
          </a:p>
          <a:p>
            <a:pPr marL="0" marR="0" algn="justLow" rtl="1">
              <a:lnSpc>
                <a:spcPct val="150000"/>
              </a:lnSpc>
              <a:spcBef>
                <a:spcPts val="0"/>
              </a:spcBef>
              <a:spcAft>
                <a:spcPts val="0"/>
              </a:spcAft>
            </a:pPr>
            <a:r>
              <a:rPr lang="en-US" sz="2000" b="1" dirty="0">
                <a:effectLst/>
                <a:latin typeface="Sakkal Majalla" panose="02000000000000000000" pitchFamily="2" charset="-78"/>
                <a:ea typeface="Constantia" panose="02030602050306030303" pitchFamily="18" charset="0"/>
                <a:cs typeface="Sakkal Majalla" panose="02000000000000000000" pitchFamily="2" charset="-78"/>
              </a:rPr>
              <a:t> </a:t>
            </a:r>
            <a:endParaRPr lang="en-US" sz="2000" dirty="0">
              <a:effectLst/>
              <a:latin typeface="Sakkal Majalla" panose="02000000000000000000" pitchFamily="2" charset="-78"/>
              <a:ea typeface="Constantia" panose="02030602050306030303" pitchFamily="18" charset="0"/>
              <a:cs typeface="Sakkal Majalla" panose="02000000000000000000" pitchFamily="2" charset="-78"/>
            </a:endParaRPr>
          </a:p>
        </p:txBody>
      </p:sp>
      <p:sp>
        <p:nvSpPr>
          <p:cNvPr id="5" name="Text Box 10"/>
          <p:cNvSpPr txBox="1">
            <a:spLocks noChangeArrowheads="1"/>
          </p:cNvSpPr>
          <p:nvPr/>
        </p:nvSpPr>
        <p:spPr bwMode="auto">
          <a:xfrm>
            <a:off x="6423829" y="3223158"/>
            <a:ext cx="3647449" cy="2486660"/>
          </a:xfrm>
          <a:prstGeom prst="rect">
            <a:avLst/>
          </a:prstGeom>
          <a:gradFill rotWithShape="0">
            <a:gsLst>
              <a:gs pos="0">
                <a:srgbClr val="92CDDC"/>
              </a:gs>
              <a:gs pos="100000">
                <a:srgbClr val="92CDDC">
                  <a:gamma/>
                  <a:tint val="20000"/>
                  <a:invGamma/>
                </a:srgbClr>
              </a:gs>
            </a:gsLst>
            <a:path path="shape">
              <a:fillToRect l="50000" t="50000" r="50000" b="50000"/>
            </a:path>
          </a:gradFill>
          <a:ln>
            <a:noFill/>
          </a:ln>
          <a:effectLst>
            <a:outerShdw dist="28398" dir="3806097" algn="ctr" rotWithShape="0">
              <a:srgbClr val="205867">
                <a:alpha val="50000"/>
              </a:srgbClr>
            </a:outerShdw>
          </a:effectLst>
          <a:scene3d>
            <a:camera prst="orthographicFront"/>
            <a:lightRig rig="threePt" dir="t"/>
          </a:scene3d>
          <a:sp3d>
            <a:bevelT w="152400" h="50800" prst="softRound"/>
          </a:sp3d>
          <a:extLst>
            <a:ext uri="{91240B29-F687-4F45-9708-019B960494DF}">
              <a14:hiddenLine xmlns:a14="http://schemas.microsoft.com/office/drawing/2010/main" w="12700">
                <a:solidFill>
                  <a:srgbClr val="92CDDC"/>
                </a:solidFill>
                <a:miter lim="800000"/>
                <a:headEnd/>
                <a:tailEnd/>
              </a14:hiddenLine>
            </a:ext>
          </a:extLst>
        </p:spPr>
        <p:txBody>
          <a:bodyPr rot="0" vert="horz" wrap="square" lIns="91440" tIns="45720" rIns="91440" bIns="45720" anchor="t" anchorCtr="0" upright="1">
            <a:noAutofit/>
          </a:bodyPr>
          <a:lstStyle/>
          <a:p>
            <a:pPr marL="514350" marR="0" indent="-285750" algn="justLow" rtl="1">
              <a:lnSpc>
                <a:spcPct val="150000"/>
              </a:lnSpc>
              <a:spcBef>
                <a:spcPts val="0"/>
              </a:spcBef>
              <a:spcAft>
                <a:spcPts val="0"/>
              </a:spcAft>
              <a:buClr>
                <a:srgbClr val="FF0000"/>
              </a:buClr>
              <a:buSzPct val="126000"/>
              <a:buFont typeface="Wingdings" panose="05000000000000000000" pitchFamily="2" charset="2"/>
              <a:buChar char="v"/>
            </a:pPr>
            <a:r>
              <a:rPr lang="ar-BH" sz="2000" b="1" dirty="0" smtClean="0">
                <a:effectLst/>
                <a:latin typeface="Sakkal Majalla" panose="02000000000000000000" pitchFamily="2" charset="-78"/>
                <a:ea typeface="Constantia" panose="02030602050306030303" pitchFamily="18" charset="0"/>
                <a:cs typeface="Sakkal Majalla" panose="02000000000000000000" pitchFamily="2" charset="-78"/>
              </a:rPr>
              <a:t>استغلال </a:t>
            </a:r>
            <a:r>
              <a:rPr lang="ar-BH" sz="2000" b="1" dirty="0">
                <a:effectLst/>
                <a:latin typeface="Sakkal Majalla" panose="02000000000000000000" pitchFamily="2" charset="-78"/>
                <a:ea typeface="Constantia" panose="02030602050306030303" pitchFamily="18" charset="0"/>
                <a:cs typeface="Sakkal Majalla" panose="02000000000000000000" pitchFamily="2" charset="-78"/>
              </a:rPr>
              <a:t>الخدمات المجانية التي يقدمها المجتمع مثل تنمية المهارات البشرية عن طريق النوادي والمكتبات </a:t>
            </a:r>
            <a:r>
              <a:rPr lang="ar-BH" sz="2000" b="1" dirty="0" smtClean="0">
                <a:effectLst/>
                <a:latin typeface="Sakkal Majalla" panose="02000000000000000000" pitchFamily="2" charset="-78"/>
                <a:ea typeface="Constantia" panose="02030602050306030303" pitchFamily="18" charset="0"/>
                <a:cs typeface="Sakkal Majalla" panose="02000000000000000000" pitchFamily="2" charset="-78"/>
              </a:rPr>
              <a:t>العامة</a:t>
            </a:r>
            <a:r>
              <a:rPr lang="ar-SA" sz="2000" b="1" dirty="0" smtClean="0">
                <a:effectLst/>
                <a:latin typeface="Sakkal Majalla" panose="02000000000000000000" pitchFamily="2" charset="-78"/>
                <a:ea typeface="Constantia" panose="02030602050306030303" pitchFamily="18" charset="0"/>
                <a:cs typeface="Sakkal Majalla" panose="02000000000000000000" pitchFamily="2" charset="-78"/>
              </a:rPr>
              <a:t>، والترفيه </a:t>
            </a:r>
            <a:r>
              <a:rPr lang="ar-SA" sz="2000" b="1" dirty="0">
                <a:effectLst/>
                <a:latin typeface="Sakkal Majalla" panose="02000000000000000000" pitchFamily="2" charset="-78"/>
                <a:ea typeface="Constantia" panose="02030602050306030303" pitchFamily="18" charset="0"/>
                <a:cs typeface="Sakkal Majalla" panose="02000000000000000000" pitchFamily="2" charset="-78"/>
              </a:rPr>
              <a:t>في الحدائق العامة والمنتزهات، وكذلك التعليم والخدمات الصحية .</a:t>
            </a:r>
            <a:endParaRPr lang="en-US" sz="2000" dirty="0">
              <a:effectLst/>
              <a:latin typeface="Sakkal Majalla" panose="02000000000000000000" pitchFamily="2" charset="-78"/>
              <a:ea typeface="Constantia" panose="02030602050306030303" pitchFamily="18" charset="0"/>
              <a:cs typeface="Sakkal Majalla" panose="02000000000000000000" pitchFamily="2" charset="-78"/>
            </a:endParaRPr>
          </a:p>
        </p:txBody>
      </p:sp>
      <p:pic>
        <p:nvPicPr>
          <p:cNvPr id="6" name="Picture 5" descr="41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3022169"/>
            <a:ext cx="2133600" cy="3160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722530" y="71428"/>
            <a:ext cx="634419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latin typeface="Sakkal Majalla" panose="02000000000000000000" pitchFamily="2" charset="-78"/>
                <a:cs typeface="Sakkal Majalla" panose="02000000000000000000" pitchFamily="2" charset="-78"/>
              </a:rPr>
              <a:t>أساليب زيادة موارد ميزانية الأسرة</a:t>
            </a:r>
            <a:endParaRPr lang="en-US" sz="4000" b="1" dirty="0">
              <a:ln w="9525">
                <a:solidFill>
                  <a:schemeClr val="bg1"/>
                </a:solidFill>
                <a:prstDash val="solid"/>
              </a:ln>
              <a:solidFill>
                <a:schemeClr val="bg1"/>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3678252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0772" y="555586"/>
            <a:ext cx="688787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أساليب زيادة موارد ميزانية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1" name="Rectangle 10"/>
          <p:cNvSpPr/>
          <p:nvPr/>
        </p:nvSpPr>
        <p:spPr>
          <a:xfrm>
            <a:off x="2979539" y="1640608"/>
            <a:ext cx="8357937" cy="46166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r>
              <a:rPr lang="ar-BH" sz="2400" b="1" dirty="0" smtClean="0">
                <a:solidFill>
                  <a:srgbClr val="190000"/>
                </a:solidFill>
                <a:latin typeface="Sakkal Majalla" pitchFamily="2" charset="-78"/>
                <a:cs typeface="Sakkal Majalla" pitchFamily="2" charset="-78"/>
              </a:rPr>
              <a:t>نشاط </a:t>
            </a:r>
            <a:r>
              <a:rPr lang="ar-SA" sz="2400" b="1" dirty="0" smtClean="0">
                <a:latin typeface="Sakkal Majalla" pitchFamily="2" charset="-78"/>
                <a:cs typeface="Sakkal Majalla" pitchFamily="2" charset="-78"/>
              </a:rPr>
              <a:t>تدريبي </a:t>
            </a:r>
            <a:r>
              <a:rPr lang="ar-SA" sz="2400" b="1" dirty="0" smtClean="0">
                <a:solidFill>
                  <a:srgbClr val="190000"/>
                </a:solidFill>
                <a:latin typeface="Sakkal Majalla" pitchFamily="2" charset="-78"/>
                <a:cs typeface="Sakkal Majalla" pitchFamily="2" charset="-78"/>
              </a:rPr>
              <a:t>صفحة رقم </a:t>
            </a:r>
            <a:r>
              <a:rPr lang="ar-BH" sz="2400" b="1" dirty="0" smtClean="0">
                <a:solidFill>
                  <a:srgbClr val="190000"/>
                </a:solidFill>
                <a:latin typeface="Sakkal Majalla" pitchFamily="2" charset="-78"/>
                <a:cs typeface="Sakkal Majalla" pitchFamily="2" charset="-78"/>
              </a:rPr>
              <a:t>8</a:t>
            </a:r>
            <a:r>
              <a:rPr lang="ar-BH" sz="2400" b="1" dirty="0" smtClean="0">
                <a:solidFill>
                  <a:srgbClr val="FF0000"/>
                </a:solidFill>
                <a:latin typeface="Sakkal Majalla" panose="02000000000000000000" pitchFamily="2" charset="-78"/>
                <a:cs typeface="Sakkal Majalla" panose="02000000000000000000" pitchFamily="2" charset="-78"/>
              </a:rPr>
              <a:t> ....طرق أخرى يمكن الاستفادة منها في زيادة موارد ميزانية الأسرة</a:t>
            </a:r>
            <a:endParaRPr lang="en-US" sz="2400" b="1" dirty="0" smtClean="0">
              <a:latin typeface="Sakkal Majalla" pitchFamily="2" charset="-78"/>
              <a:cs typeface="Sakkal Majalla" pitchFamily="2" charset="-78"/>
            </a:endParaRPr>
          </a:p>
        </p:txBody>
      </p:sp>
      <p:sp>
        <p:nvSpPr>
          <p:cNvPr id="2" name="TextBox 1"/>
          <p:cNvSpPr txBox="1"/>
          <p:nvPr/>
        </p:nvSpPr>
        <p:spPr>
          <a:xfrm>
            <a:off x="2730320" y="2833352"/>
            <a:ext cx="7830355" cy="1323439"/>
          </a:xfrm>
          <a:prstGeom prst="rect">
            <a:avLst/>
          </a:prstGeom>
          <a:noFill/>
        </p:spPr>
        <p:txBody>
          <a:bodyPr wrap="square" rtlCol="0">
            <a:spAutoFit/>
          </a:bodyPr>
          <a:lstStyle/>
          <a:p>
            <a:pPr algn="r" rtl="1"/>
            <a:r>
              <a:rPr lang="ar-BH" sz="2000" b="1" dirty="0" smtClean="0">
                <a:latin typeface="Sakkal Majalla" panose="02000000000000000000" pitchFamily="2" charset="-78"/>
                <a:cs typeface="Sakkal Majalla" panose="02000000000000000000" pitchFamily="2" charset="-78"/>
              </a:rPr>
              <a:t>............................................................................................................................................................................................................................................................................................................................................................................................................................................................................................................................................................................................................................................</a:t>
            </a:r>
            <a:endParaRPr lang="en-US" sz="2000" b="1" dirty="0" smtClean="0">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1052253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3" name="Rectangle 2"/>
          <p:cNvSpPr/>
          <p:nvPr/>
        </p:nvSpPr>
        <p:spPr>
          <a:xfrm>
            <a:off x="1970468" y="169220"/>
            <a:ext cx="8564451"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الخطوات التي تساعد على تخطيط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ميزانية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4" name="Text Box 13"/>
          <p:cNvSpPr txBox="1">
            <a:spLocks noChangeArrowheads="1"/>
          </p:cNvSpPr>
          <p:nvPr/>
        </p:nvSpPr>
        <p:spPr bwMode="auto">
          <a:xfrm>
            <a:off x="1472558" y="2369573"/>
            <a:ext cx="9800822" cy="3628271"/>
          </a:xfrm>
          <a:prstGeom prst="rect">
            <a:avLst/>
          </a:prstGeom>
          <a:solidFill>
            <a:schemeClr val="accent1">
              <a:lumMod val="40000"/>
              <a:lumOff val="60000"/>
            </a:schemeClr>
          </a:solidFill>
          <a:ln>
            <a:noFill/>
          </a:ln>
          <a:effectLst/>
          <a:scene3d>
            <a:camera prst="orthographicFront"/>
            <a:lightRig rig="threePt" dir="t"/>
          </a:scene3d>
          <a:sp3d>
            <a:bevelT w="152400" h="50800" prst="softRound"/>
          </a:sp3d>
          <a:extLst/>
        </p:spPr>
        <p:txBody>
          <a:bodyPr rot="0" vert="horz" wrap="square" lIns="91440" tIns="45720" rIns="91440" bIns="45720" anchor="t" anchorCtr="0" upright="1">
            <a:noAutofit/>
          </a:bodyPr>
          <a:lstStyle/>
          <a:p>
            <a:pPr marL="342900" marR="0" lvl="0" indent="-342900" algn="justLow" rtl="1">
              <a:lnSpc>
                <a:spcPct val="115000"/>
              </a:lnSpc>
              <a:spcBef>
                <a:spcPts val="0"/>
              </a:spcBef>
              <a:spcAft>
                <a:spcPts val="0"/>
              </a:spcAft>
              <a:buClr>
                <a:srgbClr val="FF0000"/>
              </a:buClr>
              <a:buSzPct val="130000"/>
              <a:buFont typeface="+mj-lt"/>
              <a:buAutoNum type="arabicPeriod"/>
            </a:pPr>
            <a:r>
              <a:rPr lang="ar-BH" sz="2400" b="1" dirty="0" smtClean="0">
                <a:effectLst/>
                <a:latin typeface="Sakkal Majalla" panose="02000000000000000000" pitchFamily="2" charset="-78"/>
                <a:ea typeface="Constantia" panose="02030602050306030303" pitchFamily="18" charset="0"/>
                <a:cs typeface="Sakkal Majalla" panose="02000000000000000000" pitchFamily="2" charset="-78"/>
              </a:rPr>
              <a:t>تسجيل </a:t>
            </a:r>
            <a:r>
              <a:rPr lang="ar-BH" sz="2400" b="1" dirty="0">
                <a:effectLst/>
                <a:latin typeface="Sakkal Majalla" panose="02000000000000000000" pitchFamily="2" charset="-78"/>
                <a:ea typeface="Constantia" panose="02030602050306030303" pitchFamily="18" charset="0"/>
                <a:cs typeface="Sakkal Majalla" panose="02000000000000000000" pitchFamily="2" charset="-78"/>
              </a:rPr>
              <a:t>ما يدخل الأسرة من نقود لمعرفة مقدار الدخل.</a:t>
            </a:r>
            <a:endParaRPr lang="en-US" sz="2400" dirty="0">
              <a:effectLst/>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Low" rtl="1">
              <a:lnSpc>
                <a:spcPct val="115000"/>
              </a:lnSpc>
              <a:spcBef>
                <a:spcPts val="0"/>
              </a:spcBef>
              <a:spcAft>
                <a:spcPts val="0"/>
              </a:spcAft>
              <a:buClr>
                <a:srgbClr val="FF0000"/>
              </a:buClr>
              <a:buSzPct val="130000"/>
              <a:buFont typeface="+mj-lt"/>
              <a:buAutoNum type="arabicPeriod"/>
              <a:tabLst>
                <a:tab pos="-553085" algn="l"/>
              </a:tabLst>
            </a:pPr>
            <a:r>
              <a:rPr lang="ar-BH" sz="2400" b="1" dirty="0">
                <a:latin typeface="Sakkal Majalla" panose="02000000000000000000" pitchFamily="2" charset="-78"/>
                <a:ea typeface="Constantia" panose="02030602050306030303" pitchFamily="18" charset="0"/>
                <a:cs typeface="Sakkal Majalla" panose="02000000000000000000" pitchFamily="2" charset="-78"/>
              </a:rPr>
              <a:t>تنقص من المبلغ الأقساط العقارية وأقساط المشتريات وفواتير الكهرباء والماء  والهاتف.</a:t>
            </a:r>
            <a:endParaRPr lang="en-US" sz="2400" b="1" dirty="0">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Low" rtl="1">
              <a:lnSpc>
                <a:spcPct val="115000"/>
              </a:lnSpc>
              <a:spcBef>
                <a:spcPts val="0"/>
              </a:spcBef>
              <a:spcAft>
                <a:spcPts val="0"/>
              </a:spcAft>
              <a:buClr>
                <a:srgbClr val="FF0000"/>
              </a:buClr>
              <a:buSzPct val="130000"/>
              <a:buFont typeface="+mj-lt"/>
              <a:buAutoNum type="arabicPeriod"/>
              <a:tabLst>
                <a:tab pos="-324485" algn="l"/>
              </a:tabLst>
            </a:pPr>
            <a:r>
              <a:rPr lang="ar-BH" sz="2400" b="1" dirty="0">
                <a:latin typeface="Sakkal Majalla" panose="02000000000000000000" pitchFamily="2" charset="-78"/>
                <a:ea typeface="Constantia" panose="02030602050306030303" pitchFamily="18" charset="0"/>
                <a:cs typeface="Sakkal Majalla" panose="02000000000000000000" pitchFamily="2" charset="-78"/>
              </a:rPr>
              <a:t> تنقص كل الديون إن وجدت.</a:t>
            </a:r>
            <a:endParaRPr lang="en-US" sz="2400" b="1" dirty="0">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Low" rtl="1">
              <a:lnSpc>
                <a:spcPct val="115000"/>
              </a:lnSpc>
              <a:spcBef>
                <a:spcPts val="0"/>
              </a:spcBef>
              <a:spcAft>
                <a:spcPts val="0"/>
              </a:spcAft>
              <a:buClr>
                <a:srgbClr val="FF0000"/>
              </a:buClr>
              <a:buSzPct val="130000"/>
              <a:buFont typeface="+mj-lt"/>
              <a:buAutoNum type="arabicPeriod"/>
            </a:pPr>
            <a:r>
              <a:rPr lang="ar-BH" sz="2400" b="1" dirty="0">
                <a:latin typeface="Sakkal Majalla" panose="02000000000000000000" pitchFamily="2" charset="-78"/>
                <a:ea typeface="Constantia" panose="02030602050306030303" pitchFamily="18" charset="0"/>
                <a:cs typeface="Sakkal Majalla" panose="02000000000000000000" pitchFamily="2" charset="-78"/>
              </a:rPr>
              <a:t>يحسب المقدار الذي سيتم توفيره أو ادخاره.</a:t>
            </a:r>
            <a:endParaRPr lang="en-US" sz="2400" b="1" dirty="0">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Low" rtl="1">
              <a:lnSpc>
                <a:spcPct val="115000"/>
              </a:lnSpc>
              <a:spcBef>
                <a:spcPts val="0"/>
              </a:spcBef>
              <a:spcAft>
                <a:spcPts val="0"/>
              </a:spcAft>
              <a:buClr>
                <a:srgbClr val="FF0000"/>
              </a:buClr>
              <a:buSzPct val="130000"/>
              <a:buFont typeface="+mj-lt"/>
              <a:buAutoNum type="arabicPeriod"/>
              <a:tabLst>
                <a:tab pos="-553085" algn="l"/>
              </a:tabLst>
            </a:pPr>
            <a:r>
              <a:rPr lang="ar-BH" sz="2400" b="1" dirty="0">
                <a:latin typeface="Sakkal Majalla" panose="02000000000000000000" pitchFamily="2" charset="-78"/>
                <a:ea typeface="Constantia" panose="02030602050306030303" pitchFamily="18" charset="0"/>
                <a:cs typeface="Sakkal Majalla" panose="02000000000000000000" pitchFamily="2" charset="-78"/>
              </a:rPr>
              <a:t>تسجيل بنود المصروفات المرنة والاختيارية من الأهم ثم الأقل أهمية وهكذا.</a:t>
            </a:r>
          </a:p>
          <a:p>
            <a:pPr marL="342900" indent="-342900" algn="justLow" rtl="1">
              <a:lnSpc>
                <a:spcPct val="115000"/>
              </a:lnSpc>
              <a:buClr>
                <a:srgbClr val="FF0000"/>
              </a:buClr>
              <a:buSzPct val="130000"/>
              <a:buFont typeface="+mj-lt"/>
              <a:buAutoNum type="arabicPeriod"/>
              <a:tabLst>
                <a:tab pos="-553085" algn="l"/>
              </a:tabLst>
            </a:pPr>
            <a:r>
              <a:rPr lang="ar-BH" sz="2400" b="1" dirty="0">
                <a:latin typeface="Sakkal Majalla" panose="02000000000000000000" pitchFamily="2" charset="-78"/>
                <a:ea typeface="Constantia" panose="02030602050306030303" pitchFamily="18" charset="0"/>
                <a:cs typeface="Sakkal Majalla" panose="02000000000000000000" pitchFamily="2" charset="-78"/>
              </a:rPr>
              <a:t>تحسب تقديرات المصروفات  المرنة والاختيارية.</a:t>
            </a:r>
            <a:endParaRPr lang="en-US" sz="2400" b="1" dirty="0">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Low" rtl="1">
              <a:lnSpc>
                <a:spcPct val="115000"/>
              </a:lnSpc>
              <a:spcBef>
                <a:spcPts val="0"/>
              </a:spcBef>
              <a:spcAft>
                <a:spcPts val="0"/>
              </a:spcAft>
              <a:buClr>
                <a:srgbClr val="FF0000"/>
              </a:buClr>
              <a:buSzPct val="130000"/>
              <a:buFont typeface="+mj-lt"/>
              <a:buAutoNum type="arabicPeriod"/>
              <a:tabLst>
                <a:tab pos="-781685" algn="l"/>
              </a:tabLst>
            </a:pPr>
            <a:r>
              <a:rPr lang="ar-BH" sz="2400" b="1" dirty="0" smtClean="0">
                <a:latin typeface="Sakkal Majalla" panose="02000000000000000000" pitchFamily="2" charset="-78"/>
                <a:ea typeface="Constantia" panose="02030602050306030303" pitchFamily="18" charset="0"/>
                <a:cs typeface="Sakkal Majalla" panose="02000000000000000000" pitchFamily="2" charset="-78"/>
              </a:rPr>
              <a:t>يقارن </a:t>
            </a:r>
            <a:r>
              <a:rPr lang="ar-BH" sz="2400" b="1" dirty="0">
                <a:latin typeface="Sakkal Majalla" panose="02000000000000000000" pitchFamily="2" charset="-78"/>
                <a:ea typeface="Constantia" panose="02030602050306030303" pitchFamily="18" charset="0"/>
                <a:cs typeface="Sakkal Majalla" panose="02000000000000000000" pitchFamily="2" charset="-78"/>
              </a:rPr>
              <a:t>بين مقدار الدخل وبين ما تنوي الأسرة صرفه.</a:t>
            </a:r>
            <a:endParaRPr lang="en-US" sz="2400" b="1" dirty="0">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Low" rtl="1">
              <a:lnSpc>
                <a:spcPct val="115000"/>
              </a:lnSpc>
              <a:spcBef>
                <a:spcPts val="0"/>
              </a:spcBef>
              <a:spcAft>
                <a:spcPts val="0"/>
              </a:spcAft>
              <a:buClr>
                <a:srgbClr val="FF0000"/>
              </a:buClr>
              <a:buSzPct val="130000"/>
              <a:buFont typeface="+mj-lt"/>
              <a:buAutoNum type="arabicPeriod"/>
              <a:tabLst>
                <a:tab pos="-438785" algn="l"/>
              </a:tabLst>
            </a:pPr>
            <a:r>
              <a:rPr lang="ar-BH" sz="2400" b="1" dirty="0">
                <a:latin typeface="Sakkal Majalla" panose="02000000000000000000" pitchFamily="2" charset="-78"/>
                <a:ea typeface="Constantia" panose="02030602050306030303" pitchFamily="18" charset="0"/>
                <a:cs typeface="Sakkal Majalla" panose="02000000000000000000" pitchFamily="2" charset="-78"/>
              </a:rPr>
              <a:t>تجري التعديلات اللازمة حتى لا يتجاوز مجموع المصروفات والمبلغ المخصص للتوفير مقدار الدخل.</a:t>
            </a:r>
            <a:endParaRPr lang="en-US" sz="2400" b="1" dirty="0">
              <a:latin typeface="Sakkal Majalla" panose="02000000000000000000" pitchFamily="2" charset="-78"/>
              <a:ea typeface="Constantia" panose="02030602050306030303" pitchFamily="18" charset="0"/>
              <a:cs typeface="Sakkal Majalla" panose="02000000000000000000" pitchFamily="2" charset="-78"/>
            </a:endParaRPr>
          </a:p>
          <a:p>
            <a:pPr marL="0" marR="0" algn="justLow" rtl="1">
              <a:lnSpc>
                <a:spcPct val="115000"/>
              </a:lnSpc>
              <a:spcBef>
                <a:spcPts val="0"/>
              </a:spcBef>
              <a:spcAft>
                <a:spcPts val="1000"/>
              </a:spcAft>
              <a:buClr>
                <a:srgbClr val="FF0000"/>
              </a:buClr>
              <a:buSzPct val="130000"/>
            </a:pPr>
            <a:r>
              <a:rPr lang="en-US" sz="2400" b="1" dirty="0">
                <a:latin typeface="Sakkal Majalla" panose="02000000000000000000" pitchFamily="2" charset="-78"/>
                <a:ea typeface="Constantia" panose="02030602050306030303" pitchFamily="18" charset="0"/>
                <a:cs typeface="Sakkal Majalla" panose="02000000000000000000" pitchFamily="2" charset="-78"/>
              </a:rPr>
              <a:t> </a:t>
            </a:r>
          </a:p>
        </p:txBody>
      </p:sp>
      <p:sp>
        <p:nvSpPr>
          <p:cNvPr id="5" name="Rectangle 4"/>
          <p:cNvSpPr/>
          <p:nvPr/>
        </p:nvSpPr>
        <p:spPr>
          <a:xfrm>
            <a:off x="4335027" y="1222298"/>
            <a:ext cx="6678431" cy="684803"/>
          </a:xfrm>
          <a:prstGeom prst="rect">
            <a:avLst/>
          </a:prstGeom>
          <a:solidFill>
            <a:srgbClr val="FFFF00"/>
          </a:solidFill>
          <a:scene3d>
            <a:camera prst="orthographicFront"/>
            <a:lightRig rig="threePt" dir="t"/>
          </a:scene3d>
          <a:sp3d>
            <a:bevelT prst="angle"/>
          </a:sp3d>
        </p:spPr>
        <p:txBody>
          <a:bodyPr wrap="none">
            <a:spAutoFit/>
          </a:bodyPr>
          <a:lstStyle/>
          <a:p>
            <a:pPr marL="228600" marR="266700" algn="justLow" rtl="1">
              <a:lnSpc>
                <a:spcPct val="150000"/>
              </a:lnSpc>
              <a:spcBef>
                <a:spcPts val="0"/>
              </a:spcBef>
              <a:spcAft>
                <a:spcPts val="600"/>
              </a:spcAft>
            </a:pPr>
            <a:r>
              <a:rPr lang="ar-SA" sz="2800" b="1" dirty="0" smtClean="0">
                <a:solidFill>
                  <a:srgbClr val="FF0000"/>
                </a:solidFill>
                <a:latin typeface="Sakkal Majalla" panose="02000000000000000000" pitchFamily="2" charset="-78"/>
                <a:ea typeface="Constantia" panose="02030602050306030303" pitchFamily="18" charset="0"/>
                <a:cs typeface="Sakkal Majalla" panose="02000000000000000000" pitchFamily="2" charset="-78"/>
              </a:rPr>
              <a:t>هناك عدة خطوات تساعد في تخطيط ميزانية الأسرة وهي:</a:t>
            </a:r>
            <a:endParaRPr lang="en-US" sz="2800" dirty="0">
              <a:latin typeface="Sakkal Majalla" panose="02000000000000000000" pitchFamily="2" charset="-78"/>
              <a:ea typeface="Constantia" panose="02030602050306030303" pitchFamily="18" charset="0"/>
              <a:cs typeface="Sakkal Majalla" panose="02000000000000000000" pitchFamily="2" charset="-78"/>
            </a:endParaRPr>
          </a:p>
        </p:txBody>
      </p:sp>
    </p:spTree>
    <p:extLst>
      <p:ext uri="{BB962C8B-B14F-4D97-AF65-F5344CB8AC3E}">
        <p14:creationId xmlns:p14="http://schemas.microsoft.com/office/powerpoint/2010/main" val="59178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grpSp>
        <p:nvGrpSpPr>
          <p:cNvPr id="3" name="Group 2"/>
          <p:cNvGrpSpPr>
            <a:grpSpLocks/>
          </p:cNvGrpSpPr>
          <p:nvPr/>
        </p:nvGrpSpPr>
        <p:grpSpPr bwMode="auto">
          <a:xfrm>
            <a:off x="774911" y="856568"/>
            <a:ext cx="9934653" cy="5549254"/>
            <a:chOff x="-19" y="6331"/>
            <a:chExt cx="13007" cy="9971"/>
          </a:xfrm>
        </p:grpSpPr>
        <p:grpSp>
          <p:nvGrpSpPr>
            <p:cNvPr id="4" name="Group 3"/>
            <p:cNvGrpSpPr>
              <a:grpSpLocks/>
            </p:cNvGrpSpPr>
            <p:nvPr/>
          </p:nvGrpSpPr>
          <p:grpSpPr bwMode="auto">
            <a:xfrm>
              <a:off x="468" y="9832"/>
              <a:ext cx="12520" cy="6470"/>
              <a:chOff x="-905" y="8077"/>
              <a:chExt cx="15735" cy="7577"/>
            </a:xfrm>
          </p:grpSpPr>
          <p:sp>
            <p:nvSpPr>
              <p:cNvPr id="8" name="Text Box 16"/>
              <p:cNvSpPr txBox="1">
                <a:spLocks noChangeArrowheads="1"/>
              </p:cNvSpPr>
              <p:nvPr/>
            </p:nvSpPr>
            <p:spPr bwMode="auto">
              <a:xfrm>
                <a:off x="11079" y="14735"/>
                <a:ext cx="2407" cy="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ar-BH" sz="1600" b="1" dirty="0">
                    <a:effectLst/>
                    <a:latin typeface="Constantia" panose="02030602050306030303" pitchFamily="18" charset="0"/>
                    <a:ea typeface="Constantia" panose="02030602050306030303" pitchFamily="18" charset="0"/>
                    <a:cs typeface="Times New Roman" panose="02020603050405020304" pitchFamily="18" charset="0"/>
                  </a:rPr>
                  <a:t>شهر مارس</a:t>
                </a:r>
                <a:endParaRPr lang="en-US" sz="1100" dirty="0">
                  <a:effectLst/>
                  <a:latin typeface="Constantia" panose="02030602050306030303" pitchFamily="18" charset="0"/>
                  <a:ea typeface="Constantia" panose="02030602050306030303" pitchFamily="18" charset="0"/>
                  <a:cs typeface="Majalla UI"/>
                </a:endParaRPr>
              </a:p>
            </p:txBody>
          </p:sp>
          <p:sp>
            <p:nvSpPr>
              <p:cNvPr id="9" name="Text Box 17"/>
              <p:cNvSpPr txBox="1">
                <a:spLocks noChangeArrowheads="1"/>
              </p:cNvSpPr>
              <p:nvPr/>
            </p:nvSpPr>
            <p:spPr bwMode="auto">
              <a:xfrm>
                <a:off x="5643" y="14904"/>
                <a:ext cx="2601" cy="55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63500" dir="3187806" algn="ctr" rotWithShape="0">
                        <a:srgbClr val="FFFFFF">
                          <a:gamma/>
                          <a:shade val="60000"/>
                          <a:invGamma/>
                        </a:srgbClr>
                      </a:outerShdw>
                    </a:effectLst>
                  </a14:hiddenEffects>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ar-BH" sz="1600" b="1" dirty="0">
                    <a:effectLst/>
                    <a:latin typeface="Constantia" panose="02030602050306030303" pitchFamily="18" charset="0"/>
                    <a:ea typeface="Constantia" panose="02030602050306030303" pitchFamily="18" charset="0"/>
                    <a:cs typeface="Times New Roman" panose="02020603050405020304" pitchFamily="18" charset="0"/>
                  </a:rPr>
                  <a:t>شهر يناير</a:t>
                </a:r>
                <a:endParaRPr lang="en-US" sz="1100" dirty="0">
                  <a:effectLst/>
                  <a:latin typeface="Constantia" panose="02030602050306030303" pitchFamily="18" charset="0"/>
                  <a:ea typeface="Constantia" panose="02030602050306030303" pitchFamily="18" charset="0"/>
                  <a:cs typeface="Majalla UI"/>
                </a:endParaRPr>
              </a:p>
            </p:txBody>
          </p:sp>
          <p:sp>
            <p:nvSpPr>
              <p:cNvPr id="10" name="Text Box 18"/>
              <p:cNvSpPr txBox="1">
                <a:spLocks noChangeArrowheads="1"/>
              </p:cNvSpPr>
              <p:nvPr/>
            </p:nvSpPr>
            <p:spPr bwMode="auto">
              <a:xfrm>
                <a:off x="819" y="15073"/>
                <a:ext cx="2751" cy="581"/>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63500" dir="3187806" algn="ctr" rotWithShape="0">
                        <a:srgbClr val="FFFFFF">
                          <a:gamma/>
                          <a:shade val="60000"/>
                          <a:invGamma/>
                        </a:srgbClr>
                      </a:outerShdw>
                    </a:effectLst>
                  </a14:hiddenEffects>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ar-BH" sz="1600" b="1">
                    <a:effectLst/>
                    <a:latin typeface="Constantia" panose="02030602050306030303" pitchFamily="18" charset="0"/>
                    <a:ea typeface="Constantia" panose="02030602050306030303" pitchFamily="18" charset="0"/>
                    <a:cs typeface="Times New Roman" panose="02020603050405020304" pitchFamily="18" charset="0"/>
                  </a:rPr>
                  <a:t>شهر مايو</a:t>
                </a:r>
                <a:endParaRPr lang="en-US" sz="1100">
                  <a:effectLst/>
                  <a:latin typeface="Constantia" panose="02030602050306030303" pitchFamily="18" charset="0"/>
                  <a:ea typeface="Constantia" panose="02030602050306030303" pitchFamily="18" charset="0"/>
                  <a:cs typeface="Majalla UI"/>
                </a:endParaRPr>
              </a:p>
            </p:txBody>
          </p:sp>
          <p:sp>
            <p:nvSpPr>
              <p:cNvPr id="11" name="Freeform 10" descr="scan0012"/>
              <p:cNvSpPr>
                <a:spLocks/>
              </p:cNvSpPr>
              <p:nvPr/>
            </p:nvSpPr>
            <p:spPr bwMode="auto">
              <a:xfrm>
                <a:off x="9653" y="8077"/>
                <a:ext cx="5177" cy="6620"/>
              </a:xfrm>
              <a:custGeom>
                <a:avLst/>
                <a:gdLst>
                  <a:gd name="T0" fmla="*/ 9363 w 10164"/>
                  <a:gd name="T1" fmla="*/ 1617 h 13421"/>
                  <a:gd name="T2" fmla="*/ 8628 w 10164"/>
                  <a:gd name="T3" fmla="*/ 1293 h 13421"/>
                  <a:gd name="T4" fmla="*/ 8334 w 10164"/>
                  <a:gd name="T5" fmla="*/ 911 h 13421"/>
                  <a:gd name="T6" fmla="*/ 7982 w 10164"/>
                  <a:gd name="T7" fmla="*/ 676 h 13421"/>
                  <a:gd name="T8" fmla="*/ 7629 w 10164"/>
                  <a:gd name="T9" fmla="*/ 441 h 13421"/>
                  <a:gd name="T10" fmla="*/ 6894 w 10164"/>
                  <a:gd name="T11" fmla="*/ 235 h 13421"/>
                  <a:gd name="T12" fmla="*/ 5807 w 10164"/>
                  <a:gd name="T13" fmla="*/ 0 h 13421"/>
                  <a:gd name="T14" fmla="*/ 4455 w 10164"/>
                  <a:gd name="T15" fmla="*/ 88 h 13421"/>
                  <a:gd name="T16" fmla="*/ 4073 w 10164"/>
                  <a:gd name="T17" fmla="*/ 265 h 13421"/>
                  <a:gd name="T18" fmla="*/ 3603 w 10164"/>
                  <a:gd name="T19" fmla="*/ 412 h 13421"/>
                  <a:gd name="T20" fmla="*/ 3309 w 10164"/>
                  <a:gd name="T21" fmla="*/ 500 h 13421"/>
                  <a:gd name="T22" fmla="*/ 3103 w 10164"/>
                  <a:gd name="T23" fmla="*/ 588 h 13421"/>
                  <a:gd name="T24" fmla="*/ 2574 w 10164"/>
                  <a:gd name="T25" fmla="*/ 882 h 13421"/>
                  <a:gd name="T26" fmla="*/ 2045 w 10164"/>
                  <a:gd name="T27" fmla="*/ 1058 h 13421"/>
                  <a:gd name="T28" fmla="*/ 1428 w 10164"/>
                  <a:gd name="T29" fmla="*/ 1440 h 13421"/>
                  <a:gd name="T30" fmla="*/ 1222 w 10164"/>
                  <a:gd name="T31" fmla="*/ 1675 h 13421"/>
                  <a:gd name="T32" fmla="*/ 1134 w 10164"/>
                  <a:gd name="T33" fmla="*/ 1852 h 13421"/>
                  <a:gd name="T34" fmla="*/ 693 w 10164"/>
                  <a:gd name="T35" fmla="*/ 2616 h 13421"/>
                  <a:gd name="T36" fmla="*/ 517 w 10164"/>
                  <a:gd name="T37" fmla="*/ 2968 h 13421"/>
                  <a:gd name="T38" fmla="*/ 311 w 10164"/>
                  <a:gd name="T39" fmla="*/ 3409 h 13421"/>
                  <a:gd name="T40" fmla="*/ 106 w 10164"/>
                  <a:gd name="T41" fmla="*/ 3791 h 13421"/>
                  <a:gd name="T42" fmla="*/ 282 w 10164"/>
                  <a:gd name="T43" fmla="*/ 5466 h 13421"/>
                  <a:gd name="T44" fmla="*/ 517 w 10164"/>
                  <a:gd name="T45" fmla="*/ 5907 h 13421"/>
                  <a:gd name="T46" fmla="*/ 576 w 10164"/>
                  <a:gd name="T47" fmla="*/ 6554 h 13421"/>
                  <a:gd name="T48" fmla="*/ 400 w 10164"/>
                  <a:gd name="T49" fmla="*/ 8493 h 13421"/>
                  <a:gd name="T50" fmla="*/ 517 w 10164"/>
                  <a:gd name="T51" fmla="*/ 9669 h 13421"/>
                  <a:gd name="T52" fmla="*/ 635 w 10164"/>
                  <a:gd name="T53" fmla="*/ 12490 h 13421"/>
                  <a:gd name="T54" fmla="*/ 899 w 10164"/>
                  <a:gd name="T55" fmla="*/ 12813 h 13421"/>
                  <a:gd name="T56" fmla="*/ 1457 w 10164"/>
                  <a:gd name="T57" fmla="*/ 13048 h 13421"/>
                  <a:gd name="T58" fmla="*/ 3985 w 10164"/>
                  <a:gd name="T59" fmla="*/ 13254 h 13421"/>
                  <a:gd name="T60" fmla="*/ 4337 w 10164"/>
                  <a:gd name="T61" fmla="*/ 13137 h 13421"/>
                  <a:gd name="T62" fmla="*/ 6013 w 10164"/>
                  <a:gd name="T63" fmla="*/ 13137 h 13421"/>
                  <a:gd name="T64" fmla="*/ 7482 w 10164"/>
                  <a:gd name="T65" fmla="*/ 13048 h 13421"/>
                  <a:gd name="T66" fmla="*/ 7835 w 10164"/>
                  <a:gd name="T67" fmla="*/ 12990 h 13421"/>
                  <a:gd name="T68" fmla="*/ 9304 w 10164"/>
                  <a:gd name="T69" fmla="*/ 13019 h 13421"/>
                  <a:gd name="T70" fmla="*/ 9715 w 10164"/>
                  <a:gd name="T71" fmla="*/ 12784 h 13421"/>
                  <a:gd name="T72" fmla="*/ 10068 w 10164"/>
                  <a:gd name="T73" fmla="*/ 12343 h 13421"/>
                  <a:gd name="T74" fmla="*/ 9951 w 10164"/>
                  <a:gd name="T75" fmla="*/ 11226 h 13421"/>
                  <a:gd name="T76" fmla="*/ 9921 w 10164"/>
                  <a:gd name="T77" fmla="*/ 10492 h 13421"/>
                  <a:gd name="T78" fmla="*/ 9862 w 10164"/>
                  <a:gd name="T79" fmla="*/ 8052 h 13421"/>
                  <a:gd name="T80" fmla="*/ 10009 w 10164"/>
                  <a:gd name="T81" fmla="*/ 4849 h 13421"/>
                  <a:gd name="T82" fmla="*/ 9862 w 10164"/>
                  <a:gd name="T83" fmla="*/ 3732 h 13421"/>
                  <a:gd name="T84" fmla="*/ 9745 w 10164"/>
                  <a:gd name="T85" fmla="*/ 3556 h 13421"/>
                  <a:gd name="T86" fmla="*/ 9598 w 10164"/>
                  <a:gd name="T87" fmla="*/ 2792 h 13421"/>
                  <a:gd name="T88" fmla="*/ 9715 w 10164"/>
                  <a:gd name="T89" fmla="*/ 1558 h 1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4" h="13421">
                    <a:moveTo>
                      <a:pt x="9657" y="1558"/>
                    </a:moveTo>
                    <a:cubicBezTo>
                      <a:pt x="9550" y="1593"/>
                      <a:pt x="9493" y="1617"/>
                      <a:pt x="9363" y="1617"/>
                    </a:cubicBezTo>
                    <a:cubicBezTo>
                      <a:pt x="9187" y="1617"/>
                      <a:pt x="8983" y="1528"/>
                      <a:pt x="8804" y="1499"/>
                    </a:cubicBezTo>
                    <a:cubicBezTo>
                      <a:pt x="8744" y="1439"/>
                      <a:pt x="8666" y="1370"/>
                      <a:pt x="8628" y="1293"/>
                    </a:cubicBezTo>
                    <a:cubicBezTo>
                      <a:pt x="8589" y="1215"/>
                      <a:pt x="8585" y="1094"/>
                      <a:pt x="8511" y="1029"/>
                    </a:cubicBezTo>
                    <a:cubicBezTo>
                      <a:pt x="8458" y="982"/>
                      <a:pt x="8393" y="950"/>
                      <a:pt x="8334" y="911"/>
                    </a:cubicBezTo>
                    <a:cubicBezTo>
                      <a:pt x="8243" y="850"/>
                      <a:pt x="8172" y="799"/>
                      <a:pt x="8070" y="764"/>
                    </a:cubicBezTo>
                    <a:cubicBezTo>
                      <a:pt x="8041" y="735"/>
                      <a:pt x="8015" y="701"/>
                      <a:pt x="7982" y="676"/>
                    </a:cubicBezTo>
                    <a:cubicBezTo>
                      <a:pt x="7926" y="633"/>
                      <a:pt x="7855" y="609"/>
                      <a:pt x="7805" y="559"/>
                    </a:cubicBezTo>
                    <a:cubicBezTo>
                      <a:pt x="7695" y="448"/>
                      <a:pt x="7757" y="483"/>
                      <a:pt x="7629" y="441"/>
                    </a:cubicBezTo>
                    <a:cubicBezTo>
                      <a:pt x="7467" y="333"/>
                      <a:pt x="7420" y="324"/>
                      <a:pt x="7217" y="294"/>
                    </a:cubicBezTo>
                    <a:cubicBezTo>
                      <a:pt x="7041" y="236"/>
                      <a:pt x="7193" y="280"/>
                      <a:pt x="6894" y="235"/>
                    </a:cubicBezTo>
                    <a:cubicBezTo>
                      <a:pt x="6183" y="128"/>
                      <a:pt x="6847" y="216"/>
                      <a:pt x="6306" y="147"/>
                    </a:cubicBezTo>
                    <a:cubicBezTo>
                      <a:pt x="6135" y="90"/>
                      <a:pt x="5983" y="44"/>
                      <a:pt x="5807" y="0"/>
                    </a:cubicBezTo>
                    <a:cubicBezTo>
                      <a:pt x="5386" y="10"/>
                      <a:pt x="4964" y="3"/>
                      <a:pt x="4543" y="30"/>
                    </a:cubicBezTo>
                    <a:cubicBezTo>
                      <a:pt x="4508" y="32"/>
                      <a:pt x="4487" y="74"/>
                      <a:pt x="4455" y="88"/>
                    </a:cubicBezTo>
                    <a:cubicBezTo>
                      <a:pt x="4398" y="113"/>
                      <a:pt x="4279" y="147"/>
                      <a:pt x="4279" y="147"/>
                    </a:cubicBezTo>
                    <a:cubicBezTo>
                      <a:pt x="4065" y="291"/>
                      <a:pt x="4334" y="115"/>
                      <a:pt x="4073" y="265"/>
                    </a:cubicBezTo>
                    <a:cubicBezTo>
                      <a:pt x="4042" y="283"/>
                      <a:pt x="4018" y="312"/>
                      <a:pt x="3985" y="324"/>
                    </a:cubicBezTo>
                    <a:cubicBezTo>
                      <a:pt x="3879" y="364"/>
                      <a:pt x="3714" y="382"/>
                      <a:pt x="3603" y="412"/>
                    </a:cubicBezTo>
                    <a:cubicBezTo>
                      <a:pt x="3543" y="428"/>
                      <a:pt x="3486" y="455"/>
                      <a:pt x="3426" y="470"/>
                    </a:cubicBezTo>
                    <a:cubicBezTo>
                      <a:pt x="3387" y="480"/>
                      <a:pt x="3348" y="490"/>
                      <a:pt x="3309" y="500"/>
                    </a:cubicBezTo>
                    <a:cubicBezTo>
                      <a:pt x="3280" y="520"/>
                      <a:pt x="3253" y="545"/>
                      <a:pt x="3221" y="559"/>
                    </a:cubicBezTo>
                    <a:cubicBezTo>
                      <a:pt x="3184" y="575"/>
                      <a:pt x="3137" y="567"/>
                      <a:pt x="3103" y="588"/>
                    </a:cubicBezTo>
                    <a:cubicBezTo>
                      <a:pt x="2815" y="768"/>
                      <a:pt x="3163" y="671"/>
                      <a:pt x="2839" y="735"/>
                    </a:cubicBezTo>
                    <a:cubicBezTo>
                      <a:pt x="2707" y="867"/>
                      <a:pt x="2790" y="810"/>
                      <a:pt x="2574" y="882"/>
                    </a:cubicBezTo>
                    <a:cubicBezTo>
                      <a:pt x="2466" y="918"/>
                      <a:pt x="2360" y="999"/>
                      <a:pt x="2251" y="1029"/>
                    </a:cubicBezTo>
                    <a:cubicBezTo>
                      <a:pt x="2184" y="1047"/>
                      <a:pt x="2114" y="1048"/>
                      <a:pt x="2045" y="1058"/>
                    </a:cubicBezTo>
                    <a:cubicBezTo>
                      <a:pt x="1904" y="1099"/>
                      <a:pt x="1748" y="1133"/>
                      <a:pt x="1634" y="1235"/>
                    </a:cubicBezTo>
                    <a:cubicBezTo>
                      <a:pt x="1562" y="1300"/>
                      <a:pt x="1497" y="1372"/>
                      <a:pt x="1428" y="1440"/>
                    </a:cubicBezTo>
                    <a:cubicBezTo>
                      <a:pt x="1399" y="1469"/>
                      <a:pt x="1340" y="1528"/>
                      <a:pt x="1340" y="1528"/>
                    </a:cubicBezTo>
                    <a:cubicBezTo>
                      <a:pt x="1267" y="1752"/>
                      <a:pt x="1375" y="1485"/>
                      <a:pt x="1222" y="1675"/>
                    </a:cubicBezTo>
                    <a:cubicBezTo>
                      <a:pt x="1202" y="1699"/>
                      <a:pt x="1207" y="1736"/>
                      <a:pt x="1193" y="1764"/>
                    </a:cubicBezTo>
                    <a:cubicBezTo>
                      <a:pt x="1177" y="1796"/>
                      <a:pt x="1154" y="1823"/>
                      <a:pt x="1134" y="1852"/>
                    </a:cubicBezTo>
                    <a:cubicBezTo>
                      <a:pt x="1054" y="2095"/>
                      <a:pt x="1189" y="1713"/>
                      <a:pt x="987" y="2116"/>
                    </a:cubicBezTo>
                    <a:cubicBezTo>
                      <a:pt x="900" y="2289"/>
                      <a:pt x="765" y="2436"/>
                      <a:pt x="693" y="2616"/>
                    </a:cubicBezTo>
                    <a:cubicBezTo>
                      <a:pt x="670" y="2673"/>
                      <a:pt x="669" y="2741"/>
                      <a:pt x="635" y="2792"/>
                    </a:cubicBezTo>
                    <a:cubicBezTo>
                      <a:pt x="596" y="2851"/>
                      <a:pt x="517" y="2968"/>
                      <a:pt x="517" y="2968"/>
                    </a:cubicBezTo>
                    <a:cubicBezTo>
                      <a:pt x="417" y="3276"/>
                      <a:pt x="574" y="2821"/>
                      <a:pt x="429" y="3145"/>
                    </a:cubicBezTo>
                    <a:cubicBezTo>
                      <a:pt x="355" y="3311"/>
                      <a:pt x="407" y="3294"/>
                      <a:pt x="311" y="3409"/>
                    </a:cubicBezTo>
                    <a:cubicBezTo>
                      <a:pt x="284" y="3441"/>
                      <a:pt x="252" y="3468"/>
                      <a:pt x="223" y="3497"/>
                    </a:cubicBezTo>
                    <a:cubicBezTo>
                      <a:pt x="190" y="3599"/>
                      <a:pt x="139" y="3689"/>
                      <a:pt x="106" y="3791"/>
                    </a:cubicBezTo>
                    <a:cubicBezTo>
                      <a:pt x="108" y="3875"/>
                      <a:pt x="0" y="4869"/>
                      <a:pt x="223" y="5202"/>
                    </a:cubicBezTo>
                    <a:cubicBezTo>
                      <a:pt x="243" y="5290"/>
                      <a:pt x="255" y="5380"/>
                      <a:pt x="282" y="5466"/>
                    </a:cubicBezTo>
                    <a:cubicBezTo>
                      <a:pt x="323" y="5599"/>
                      <a:pt x="434" y="5692"/>
                      <a:pt x="488" y="5819"/>
                    </a:cubicBezTo>
                    <a:cubicBezTo>
                      <a:pt x="500" y="5847"/>
                      <a:pt x="502" y="5880"/>
                      <a:pt x="517" y="5907"/>
                    </a:cubicBezTo>
                    <a:cubicBezTo>
                      <a:pt x="551" y="5969"/>
                      <a:pt x="635" y="6084"/>
                      <a:pt x="635" y="6084"/>
                    </a:cubicBezTo>
                    <a:cubicBezTo>
                      <a:pt x="693" y="6259"/>
                      <a:pt x="632" y="6387"/>
                      <a:pt x="576" y="6554"/>
                    </a:cubicBezTo>
                    <a:cubicBezTo>
                      <a:pt x="547" y="6640"/>
                      <a:pt x="545" y="6732"/>
                      <a:pt x="517" y="6818"/>
                    </a:cubicBezTo>
                    <a:cubicBezTo>
                      <a:pt x="425" y="8357"/>
                      <a:pt x="498" y="7802"/>
                      <a:pt x="400" y="8493"/>
                    </a:cubicBezTo>
                    <a:cubicBezTo>
                      <a:pt x="410" y="8699"/>
                      <a:pt x="413" y="8905"/>
                      <a:pt x="429" y="9110"/>
                    </a:cubicBezTo>
                    <a:cubicBezTo>
                      <a:pt x="443" y="9292"/>
                      <a:pt x="497" y="9486"/>
                      <a:pt x="517" y="9669"/>
                    </a:cubicBezTo>
                    <a:cubicBezTo>
                      <a:pt x="488" y="10385"/>
                      <a:pt x="335" y="11351"/>
                      <a:pt x="546" y="11990"/>
                    </a:cubicBezTo>
                    <a:cubicBezTo>
                      <a:pt x="565" y="12142"/>
                      <a:pt x="572" y="12344"/>
                      <a:pt x="635" y="12490"/>
                    </a:cubicBezTo>
                    <a:cubicBezTo>
                      <a:pt x="667" y="12564"/>
                      <a:pt x="727" y="12611"/>
                      <a:pt x="782" y="12666"/>
                    </a:cubicBezTo>
                    <a:cubicBezTo>
                      <a:pt x="855" y="12889"/>
                      <a:pt x="748" y="12625"/>
                      <a:pt x="899" y="12813"/>
                    </a:cubicBezTo>
                    <a:cubicBezTo>
                      <a:pt x="974" y="12906"/>
                      <a:pt x="863" y="12917"/>
                      <a:pt x="1017" y="12960"/>
                    </a:cubicBezTo>
                    <a:cubicBezTo>
                      <a:pt x="1161" y="13000"/>
                      <a:pt x="1457" y="13048"/>
                      <a:pt x="1457" y="13048"/>
                    </a:cubicBezTo>
                    <a:cubicBezTo>
                      <a:pt x="1809" y="13224"/>
                      <a:pt x="1889" y="13173"/>
                      <a:pt x="2398" y="13195"/>
                    </a:cubicBezTo>
                    <a:cubicBezTo>
                      <a:pt x="3060" y="13421"/>
                      <a:pt x="2265" y="13291"/>
                      <a:pt x="3985" y="13254"/>
                    </a:cubicBezTo>
                    <a:cubicBezTo>
                      <a:pt x="4190" y="13185"/>
                      <a:pt x="4102" y="13214"/>
                      <a:pt x="4249" y="13166"/>
                    </a:cubicBezTo>
                    <a:cubicBezTo>
                      <a:pt x="4278" y="13156"/>
                      <a:pt x="4337" y="13137"/>
                      <a:pt x="4337" y="13137"/>
                    </a:cubicBezTo>
                    <a:cubicBezTo>
                      <a:pt x="4758" y="13147"/>
                      <a:pt x="5180" y="13166"/>
                      <a:pt x="5601" y="13166"/>
                    </a:cubicBezTo>
                    <a:cubicBezTo>
                      <a:pt x="5739" y="13166"/>
                      <a:pt x="5876" y="13153"/>
                      <a:pt x="6013" y="13137"/>
                    </a:cubicBezTo>
                    <a:cubicBezTo>
                      <a:pt x="6203" y="13115"/>
                      <a:pt x="5988" y="13088"/>
                      <a:pt x="6218" y="13078"/>
                    </a:cubicBezTo>
                    <a:cubicBezTo>
                      <a:pt x="6639" y="13060"/>
                      <a:pt x="7061" y="13058"/>
                      <a:pt x="7482" y="13048"/>
                    </a:cubicBezTo>
                    <a:cubicBezTo>
                      <a:pt x="7560" y="13038"/>
                      <a:pt x="7639" y="13032"/>
                      <a:pt x="7717" y="13019"/>
                    </a:cubicBezTo>
                    <a:cubicBezTo>
                      <a:pt x="7757" y="13012"/>
                      <a:pt x="7794" y="12990"/>
                      <a:pt x="7835" y="12990"/>
                    </a:cubicBezTo>
                    <a:cubicBezTo>
                      <a:pt x="8021" y="12990"/>
                      <a:pt x="8207" y="13009"/>
                      <a:pt x="8393" y="13019"/>
                    </a:cubicBezTo>
                    <a:cubicBezTo>
                      <a:pt x="8758" y="13091"/>
                      <a:pt x="8652" y="13082"/>
                      <a:pt x="9304" y="13019"/>
                    </a:cubicBezTo>
                    <a:cubicBezTo>
                      <a:pt x="9396" y="13010"/>
                      <a:pt x="9478" y="12953"/>
                      <a:pt x="9568" y="12931"/>
                    </a:cubicBezTo>
                    <a:cubicBezTo>
                      <a:pt x="9781" y="12613"/>
                      <a:pt x="9463" y="13064"/>
                      <a:pt x="9715" y="12784"/>
                    </a:cubicBezTo>
                    <a:cubicBezTo>
                      <a:pt x="9781" y="12711"/>
                      <a:pt x="9823" y="12618"/>
                      <a:pt x="9892" y="12549"/>
                    </a:cubicBezTo>
                    <a:cubicBezTo>
                      <a:pt x="10015" y="12426"/>
                      <a:pt x="9955" y="12494"/>
                      <a:pt x="10068" y="12343"/>
                    </a:cubicBezTo>
                    <a:cubicBezTo>
                      <a:pt x="10164" y="12052"/>
                      <a:pt x="10075" y="11748"/>
                      <a:pt x="10009" y="11461"/>
                    </a:cubicBezTo>
                    <a:cubicBezTo>
                      <a:pt x="9991" y="11382"/>
                      <a:pt x="9970" y="11304"/>
                      <a:pt x="9951" y="11226"/>
                    </a:cubicBezTo>
                    <a:cubicBezTo>
                      <a:pt x="9936" y="11166"/>
                      <a:pt x="9892" y="11050"/>
                      <a:pt x="9892" y="11050"/>
                    </a:cubicBezTo>
                    <a:cubicBezTo>
                      <a:pt x="9902" y="10864"/>
                      <a:pt x="9905" y="10678"/>
                      <a:pt x="9921" y="10492"/>
                    </a:cubicBezTo>
                    <a:cubicBezTo>
                      <a:pt x="9934" y="10344"/>
                      <a:pt x="9980" y="10051"/>
                      <a:pt x="9980" y="10051"/>
                    </a:cubicBezTo>
                    <a:cubicBezTo>
                      <a:pt x="9972" y="9692"/>
                      <a:pt x="10040" y="8581"/>
                      <a:pt x="9862" y="8052"/>
                    </a:cubicBezTo>
                    <a:cubicBezTo>
                      <a:pt x="9872" y="7229"/>
                      <a:pt x="9860" y="6406"/>
                      <a:pt x="9892" y="5584"/>
                    </a:cubicBezTo>
                    <a:cubicBezTo>
                      <a:pt x="9902" y="5336"/>
                      <a:pt x="9974" y="5095"/>
                      <a:pt x="10009" y="4849"/>
                    </a:cubicBezTo>
                    <a:cubicBezTo>
                      <a:pt x="9976" y="4103"/>
                      <a:pt x="10022" y="4414"/>
                      <a:pt x="9921" y="3909"/>
                    </a:cubicBezTo>
                    <a:cubicBezTo>
                      <a:pt x="9909" y="3848"/>
                      <a:pt x="9882" y="3791"/>
                      <a:pt x="9862" y="3732"/>
                    </a:cubicBezTo>
                    <a:cubicBezTo>
                      <a:pt x="9852" y="3703"/>
                      <a:pt x="9855" y="3666"/>
                      <a:pt x="9833" y="3644"/>
                    </a:cubicBezTo>
                    <a:cubicBezTo>
                      <a:pt x="9804" y="3615"/>
                      <a:pt x="9774" y="3585"/>
                      <a:pt x="9745" y="3556"/>
                    </a:cubicBezTo>
                    <a:cubicBezTo>
                      <a:pt x="9717" y="3449"/>
                      <a:pt x="9677" y="3342"/>
                      <a:pt x="9657" y="3233"/>
                    </a:cubicBezTo>
                    <a:cubicBezTo>
                      <a:pt x="9638" y="3126"/>
                      <a:pt x="9611" y="2894"/>
                      <a:pt x="9598" y="2792"/>
                    </a:cubicBezTo>
                    <a:cubicBezTo>
                      <a:pt x="9616" y="2467"/>
                      <a:pt x="9595" y="2179"/>
                      <a:pt x="9774" y="1910"/>
                    </a:cubicBezTo>
                    <a:cubicBezTo>
                      <a:pt x="9797" y="1796"/>
                      <a:pt x="9830" y="1645"/>
                      <a:pt x="9715" y="1558"/>
                    </a:cubicBezTo>
                    <a:cubicBezTo>
                      <a:pt x="9700" y="1546"/>
                      <a:pt x="9676" y="1558"/>
                      <a:pt x="9657" y="1558"/>
                    </a:cubicBezTo>
                    <a:close/>
                  </a:path>
                </a:pathLst>
              </a:custGeom>
              <a:blipFill dpi="0" rotWithShape="0">
                <a:blip r:embed="rId2" cstate="print">
                  <a:lum bright="-20000" contrast="40000"/>
                </a:blip>
                <a:srcRect/>
                <a:stretch>
                  <a:fillRect/>
                </a:stretch>
              </a:blip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Freeform 11" descr="scan0013"/>
              <p:cNvSpPr>
                <a:spLocks/>
              </p:cNvSpPr>
              <p:nvPr/>
            </p:nvSpPr>
            <p:spPr bwMode="auto">
              <a:xfrm>
                <a:off x="4746" y="8337"/>
                <a:ext cx="4703" cy="6457"/>
              </a:xfrm>
              <a:custGeom>
                <a:avLst/>
                <a:gdLst>
                  <a:gd name="T0" fmla="*/ 9363 w 10164"/>
                  <a:gd name="T1" fmla="*/ 1617 h 13421"/>
                  <a:gd name="T2" fmla="*/ 8628 w 10164"/>
                  <a:gd name="T3" fmla="*/ 1293 h 13421"/>
                  <a:gd name="T4" fmla="*/ 8334 w 10164"/>
                  <a:gd name="T5" fmla="*/ 911 h 13421"/>
                  <a:gd name="T6" fmla="*/ 7982 w 10164"/>
                  <a:gd name="T7" fmla="*/ 676 h 13421"/>
                  <a:gd name="T8" fmla="*/ 7629 w 10164"/>
                  <a:gd name="T9" fmla="*/ 441 h 13421"/>
                  <a:gd name="T10" fmla="*/ 6894 w 10164"/>
                  <a:gd name="T11" fmla="*/ 235 h 13421"/>
                  <a:gd name="T12" fmla="*/ 5807 w 10164"/>
                  <a:gd name="T13" fmla="*/ 0 h 13421"/>
                  <a:gd name="T14" fmla="*/ 4455 w 10164"/>
                  <a:gd name="T15" fmla="*/ 88 h 13421"/>
                  <a:gd name="T16" fmla="*/ 4073 w 10164"/>
                  <a:gd name="T17" fmla="*/ 265 h 13421"/>
                  <a:gd name="T18" fmla="*/ 3603 w 10164"/>
                  <a:gd name="T19" fmla="*/ 412 h 13421"/>
                  <a:gd name="T20" fmla="*/ 3309 w 10164"/>
                  <a:gd name="T21" fmla="*/ 500 h 13421"/>
                  <a:gd name="T22" fmla="*/ 3103 w 10164"/>
                  <a:gd name="T23" fmla="*/ 588 h 13421"/>
                  <a:gd name="T24" fmla="*/ 2574 w 10164"/>
                  <a:gd name="T25" fmla="*/ 882 h 13421"/>
                  <a:gd name="T26" fmla="*/ 2045 w 10164"/>
                  <a:gd name="T27" fmla="*/ 1058 h 13421"/>
                  <a:gd name="T28" fmla="*/ 1428 w 10164"/>
                  <a:gd name="T29" fmla="*/ 1440 h 13421"/>
                  <a:gd name="T30" fmla="*/ 1222 w 10164"/>
                  <a:gd name="T31" fmla="*/ 1675 h 13421"/>
                  <a:gd name="T32" fmla="*/ 1134 w 10164"/>
                  <a:gd name="T33" fmla="*/ 1852 h 13421"/>
                  <a:gd name="T34" fmla="*/ 693 w 10164"/>
                  <a:gd name="T35" fmla="*/ 2616 h 13421"/>
                  <a:gd name="T36" fmla="*/ 517 w 10164"/>
                  <a:gd name="T37" fmla="*/ 2968 h 13421"/>
                  <a:gd name="T38" fmla="*/ 311 w 10164"/>
                  <a:gd name="T39" fmla="*/ 3409 h 13421"/>
                  <a:gd name="T40" fmla="*/ 106 w 10164"/>
                  <a:gd name="T41" fmla="*/ 3791 h 13421"/>
                  <a:gd name="T42" fmla="*/ 282 w 10164"/>
                  <a:gd name="T43" fmla="*/ 5466 h 13421"/>
                  <a:gd name="T44" fmla="*/ 517 w 10164"/>
                  <a:gd name="T45" fmla="*/ 5907 h 13421"/>
                  <a:gd name="T46" fmla="*/ 576 w 10164"/>
                  <a:gd name="T47" fmla="*/ 6554 h 13421"/>
                  <a:gd name="T48" fmla="*/ 400 w 10164"/>
                  <a:gd name="T49" fmla="*/ 8493 h 13421"/>
                  <a:gd name="T50" fmla="*/ 517 w 10164"/>
                  <a:gd name="T51" fmla="*/ 9669 h 13421"/>
                  <a:gd name="T52" fmla="*/ 635 w 10164"/>
                  <a:gd name="T53" fmla="*/ 12490 h 13421"/>
                  <a:gd name="T54" fmla="*/ 899 w 10164"/>
                  <a:gd name="T55" fmla="*/ 12813 h 13421"/>
                  <a:gd name="T56" fmla="*/ 1457 w 10164"/>
                  <a:gd name="T57" fmla="*/ 13048 h 13421"/>
                  <a:gd name="T58" fmla="*/ 3985 w 10164"/>
                  <a:gd name="T59" fmla="*/ 13254 h 13421"/>
                  <a:gd name="T60" fmla="*/ 4337 w 10164"/>
                  <a:gd name="T61" fmla="*/ 13137 h 13421"/>
                  <a:gd name="T62" fmla="*/ 6013 w 10164"/>
                  <a:gd name="T63" fmla="*/ 13137 h 13421"/>
                  <a:gd name="T64" fmla="*/ 7482 w 10164"/>
                  <a:gd name="T65" fmla="*/ 13048 h 13421"/>
                  <a:gd name="T66" fmla="*/ 7835 w 10164"/>
                  <a:gd name="T67" fmla="*/ 12990 h 13421"/>
                  <a:gd name="T68" fmla="*/ 9304 w 10164"/>
                  <a:gd name="T69" fmla="*/ 13019 h 13421"/>
                  <a:gd name="T70" fmla="*/ 9715 w 10164"/>
                  <a:gd name="T71" fmla="*/ 12784 h 13421"/>
                  <a:gd name="T72" fmla="*/ 10068 w 10164"/>
                  <a:gd name="T73" fmla="*/ 12343 h 13421"/>
                  <a:gd name="T74" fmla="*/ 9951 w 10164"/>
                  <a:gd name="T75" fmla="*/ 11226 h 13421"/>
                  <a:gd name="T76" fmla="*/ 9921 w 10164"/>
                  <a:gd name="T77" fmla="*/ 10492 h 13421"/>
                  <a:gd name="T78" fmla="*/ 9862 w 10164"/>
                  <a:gd name="T79" fmla="*/ 8052 h 13421"/>
                  <a:gd name="T80" fmla="*/ 10009 w 10164"/>
                  <a:gd name="T81" fmla="*/ 4849 h 13421"/>
                  <a:gd name="T82" fmla="*/ 9862 w 10164"/>
                  <a:gd name="T83" fmla="*/ 3732 h 13421"/>
                  <a:gd name="T84" fmla="*/ 9745 w 10164"/>
                  <a:gd name="T85" fmla="*/ 3556 h 13421"/>
                  <a:gd name="T86" fmla="*/ 9598 w 10164"/>
                  <a:gd name="T87" fmla="*/ 2792 h 13421"/>
                  <a:gd name="T88" fmla="*/ 9715 w 10164"/>
                  <a:gd name="T89" fmla="*/ 1558 h 1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4" h="13421">
                    <a:moveTo>
                      <a:pt x="9657" y="1558"/>
                    </a:moveTo>
                    <a:cubicBezTo>
                      <a:pt x="9550" y="1593"/>
                      <a:pt x="9493" y="1617"/>
                      <a:pt x="9363" y="1617"/>
                    </a:cubicBezTo>
                    <a:cubicBezTo>
                      <a:pt x="9187" y="1617"/>
                      <a:pt x="8983" y="1528"/>
                      <a:pt x="8804" y="1499"/>
                    </a:cubicBezTo>
                    <a:cubicBezTo>
                      <a:pt x="8744" y="1439"/>
                      <a:pt x="8666" y="1370"/>
                      <a:pt x="8628" y="1293"/>
                    </a:cubicBezTo>
                    <a:cubicBezTo>
                      <a:pt x="8589" y="1215"/>
                      <a:pt x="8585" y="1094"/>
                      <a:pt x="8511" y="1029"/>
                    </a:cubicBezTo>
                    <a:cubicBezTo>
                      <a:pt x="8458" y="982"/>
                      <a:pt x="8393" y="950"/>
                      <a:pt x="8334" y="911"/>
                    </a:cubicBezTo>
                    <a:cubicBezTo>
                      <a:pt x="8243" y="850"/>
                      <a:pt x="8172" y="799"/>
                      <a:pt x="8070" y="764"/>
                    </a:cubicBezTo>
                    <a:cubicBezTo>
                      <a:pt x="8041" y="735"/>
                      <a:pt x="8015" y="701"/>
                      <a:pt x="7982" y="676"/>
                    </a:cubicBezTo>
                    <a:cubicBezTo>
                      <a:pt x="7926" y="633"/>
                      <a:pt x="7855" y="609"/>
                      <a:pt x="7805" y="559"/>
                    </a:cubicBezTo>
                    <a:cubicBezTo>
                      <a:pt x="7695" y="448"/>
                      <a:pt x="7757" y="483"/>
                      <a:pt x="7629" y="441"/>
                    </a:cubicBezTo>
                    <a:cubicBezTo>
                      <a:pt x="7467" y="333"/>
                      <a:pt x="7420" y="324"/>
                      <a:pt x="7217" y="294"/>
                    </a:cubicBezTo>
                    <a:cubicBezTo>
                      <a:pt x="7041" y="236"/>
                      <a:pt x="7193" y="280"/>
                      <a:pt x="6894" y="235"/>
                    </a:cubicBezTo>
                    <a:cubicBezTo>
                      <a:pt x="6183" y="128"/>
                      <a:pt x="6847" y="216"/>
                      <a:pt x="6306" y="147"/>
                    </a:cubicBezTo>
                    <a:cubicBezTo>
                      <a:pt x="6135" y="90"/>
                      <a:pt x="5983" y="44"/>
                      <a:pt x="5807" y="0"/>
                    </a:cubicBezTo>
                    <a:cubicBezTo>
                      <a:pt x="5386" y="10"/>
                      <a:pt x="4964" y="3"/>
                      <a:pt x="4543" y="30"/>
                    </a:cubicBezTo>
                    <a:cubicBezTo>
                      <a:pt x="4508" y="32"/>
                      <a:pt x="4487" y="74"/>
                      <a:pt x="4455" y="88"/>
                    </a:cubicBezTo>
                    <a:cubicBezTo>
                      <a:pt x="4398" y="113"/>
                      <a:pt x="4279" y="147"/>
                      <a:pt x="4279" y="147"/>
                    </a:cubicBezTo>
                    <a:cubicBezTo>
                      <a:pt x="4065" y="291"/>
                      <a:pt x="4334" y="115"/>
                      <a:pt x="4073" y="265"/>
                    </a:cubicBezTo>
                    <a:cubicBezTo>
                      <a:pt x="4042" y="283"/>
                      <a:pt x="4018" y="312"/>
                      <a:pt x="3985" y="324"/>
                    </a:cubicBezTo>
                    <a:cubicBezTo>
                      <a:pt x="3879" y="364"/>
                      <a:pt x="3714" y="382"/>
                      <a:pt x="3603" y="412"/>
                    </a:cubicBezTo>
                    <a:cubicBezTo>
                      <a:pt x="3543" y="428"/>
                      <a:pt x="3486" y="455"/>
                      <a:pt x="3426" y="470"/>
                    </a:cubicBezTo>
                    <a:cubicBezTo>
                      <a:pt x="3387" y="480"/>
                      <a:pt x="3348" y="490"/>
                      <a:pt x="3309" y="500"/>
                    </a:cubicBezTo>
                    <a:cubicBezTo>
                      <a:pt x="3280" y="520"/>
                      <a:pt x="3253" y="545"/>
                      <a:pt x="3221" y="559"/>
                    </a:cubicBezTo>
                    <a:cubicBezTo>
                      <a:pt x="3184" y="575"/>
                      <a:pt x="3137" y="567"/>
                      <a:pt x="3103" y="588"/>
                    </a:cubicBezTo>
                    <a:cubicBezTo>
                      <a:pt x="2815" y="768"/>
                      <a:pt x="3163" y="671"/>
                      <a:pt x="2839" y="735"/>
                    </a:cubicBezTo>
                    <a:cubicBezTo>
                      <a:pt x="2707" y="867"/>
                      <a:pt x="2790" y="810"/>
                      <a:pt x="2574" y="882"/>
                    </a:cubicBezTo>
                    <a:cubicBezTo>
                      <a:pt x="2466" y="918"/>
                      <a:pt x="2360" y="999"/>
                      <a:pt x="2251" y="1029"/>
                    </a:cubicBezTo>
                    <a:cubicBezTo>
                      <a:pt x="2184" y="1047"/>
                      <a:pt x="2114" y="1048"/>
                      <a:pt x="2045" y="1058"/>
                    </a:cubicBezTo>
                    <a:cubicBezTo>
                      <a:pt x="1904" y="1099"/>
                      <a:pt x="1748" y="1133"/>
                      <a:pt x="1634" y="1235"/>
                    </a:cubicBezTo>
                    <a:cubicBezTo>
                      <a:pt x="1562" y="1300"/>
                      <a:pt x="1497" y="1372"/>
                      <a:pt x="1428" y="1440"/>
                    </a:cubicBezTo>
                    <a:cubicBezTo>
                      <a:pt x="1399" y="1469"/>
                      <a:pt x="1340" y="1528"/>
                      <a:pt x="1340" y="1528"/>
                    </a:cubicBezTo>
                    <a:cubicBezTo>
                      <a:pt x="1267" y="1752"/>
                      <a:pt x="1375" y="1485"/>
                      <a:pt x="1222" y="1675"/>
                    </a:cubicBezTo>
                    <a:cubicBezTo>
                      <a:pt x="1202" y="1699"/>
                      <a:pt x="1207" y="1736"/>
                      <a:pt x="1193" y="1764"/>
                    </a:cubicBezTo>
                    <a:cubicBezTo>
                      <a:pt x="1177" y="1796"/>
                      <a:pt x="1154" y="1823"/>
                      <a:pt x="1134" y="1852"/>
                    </a:cubicBezTo>
                    <a:cubicBezTo>
                      <a:pt x="1054" y="2095"/>
                      <a:pt x="1189" y="1713"/>
                      <a:pt x="987" y="2116"/>
                    </a:cubicBezTo>
                    <a:cubicBezTo>
                      <a:pt x="900" y="2289"/>
                      <a:pt x="765" y="2436"/>
                      <a:pt x="693" y="2616"/>
                    </a:cubicBezTo>
                    <a:cubicBezTo>
                      <a:pt x="670" y="2673"/>
                      <a:pt x="669" y="2741"/>
                      <a:pt x="635" y="2792"/>
                    </a:cubicBezTo>
                    <a:cubicBezTo>
                      <a:pt x="596" y="2851"/>
                      <a:pt x="517" y="2968"/>
                      <a:pt x="517" y="2968"/>
                    </a:cubicBezTo>
                    <a:cubicBezTo>
                      <a:pt x="417" y="3276"/>
                      <a:pt x="574" y="2821"/>
                      <a:pt x="429" y="3145"/>
                    </a:cubicBezTo>
                    <a:cubicBezTo>
                      <a:pt x="355" y="3311"/>
                      <a:pt x="407" y="3294"/>
                      <a:pt x="311" y="3409"/>
                    </a:cubicBezTo>
                    <a:cubicBezTo>
                      <a:pt x="284" y="3441"/>
                      <a:pt x="252" y="3468"/>
                      <a:pt x="223" y="3497"/>
                    </a:cubicBezTo>
                    <a:cubicBezTo>
                      <a:pt x="190" y="3599"/>
                      <a:pt x="139" y="3689"/>
                      <a:pt x="106" y="3791"/>
                    </a:cubicBezTo>
                    <a:cubicBezTo>
                      <a:pt x="108" y="3875"/>
                      <a:pt x="0" y="4869"/>
                      <a:pt x="223" y="5202"/>
                    </a:cubicBezTo>
                    <a:cubicBezTo>
                      <a:pt x="243" y="5290"/>
                      <a:pt x="255" y="5380"/>
                      <a:pt x="282" y="5466"/>
                    </a:cubicBezTo>
                    <a:cubicBezTo>
                      <a:pt x="323" y="5599"/>
                      <a:pt x="434" y="5692"/>
                      <a:pt x="488" y="5819"/>
                    </a:cubicBezTo>
                    <a:cubicBezTo>
                      <a:pt x="500" y="5847"/>
                      <a:pt x="502" y="5880"/>
                      <a:pt x="517" y="5907"/>
                    </a:cubicBezTo>
                    <a:cubicBezTo>
                      <a:pt x="551" y="5969"/>
                      <a:pt x="635" y="6084"/>
                      <a:pt x="635" y="6084"/>
                    </a:cubicBezTo>
                    <a:cubicBezTo>
                      <a:pt x="693" y="6259"/>
                      <a:pt x="632" y="6387"/>
                      <a:pt x="576" y="6554"/>
                    </a:cubicBezTo>
                    <a:cubicBezTo>
                      <a:pt x="547" y="6640"/>
                      <a:pt x="545" y="6732"/>
                      <a:pt x="517" y="6818"/>
                    </a:cubicBezTo>
                    <a:cubicBezTo>
                      <a:pt x="425" y="8357"/>
                      <a:pt x="498" y="7802"/>
                      <a:pt x="400" y="8493"/>
                    </a:cubicBezTo>
                    <a:cubicBezTo>
                      <a:pt x="410" y="8699"/>
                      <a:pt x="413" y="8905"/>
                      <a:pt x="429" y="9110"/>
                    </a:cubicBezTo>
                    <a:cubicBezTo>
                      <a:pt x="443" y="9292"/>
                      <a:pt x="497" y="9486"/>
                      <a:pt x="517" y="9669"/>
                    </a:cubicBezTo>
                    <a:cubicBezTo>
                      <a:pt x="488" y="10385"/>
                      <a:pt x="335" y="11351"/>
                      <a:pt x="546" y="11990"/>
                    </a:cubicBezTo>
                    <a:cubicBezTo>
                      <a:pt x="565" y="12142"/>
                      <a:pt x="572" y="12344"/>
                      <a:pt x="635" y="12490"/>
                    </a:cubicBezTo>
                    <a:cubicBezTo>
                      <a:pt x="667" y="12564"/>
                      <a:pt x="727" y="12611"/>
                      <a:pt x="782" y="12666"/>
                    </a:cubicBezTo>
                    <a:cubicBezTo>
                      <a:pt x="855" y="12889"/>
                      <a:pt x="748" y="12625"/>
                      <a:pt x="899" y="12813"/>
                    </a:cubicBezTo>
                    <a:cubicBezTo>
                      <a:pt x="974" y="12906"/>
                      <a:pt x="863" y="12917"/>
                      <a:pt x="1017" y="12960"/>
                    </a:cubicBezTo>
                    <a:cubicBezTo>
                      <a:pt x="1161" y="13000"/>
                      <a:pt x="1457" y="13048"/>
                      <a:pt x="1457" y="13048"/>
                    </a:cubicBezTo>
                    <a:cubicBezTo>
                      <a:pt x="1809" y="13224"/>
                      <a:pt x="1889" y="13173"/>
                      <a:pt x="2398" y="13195"/>
                    </a:cubicBezTo>
                    <a:cubicBezTo>
                      <a:pt x="3060" y="13421"/>
                      <a:pt x="2265" y="13291"/>
                      <a:pt x="3985" y="13254"/>
                    </a:cubicBezTo>
                    <a:cubicBezTo>
                      <a:pt x="4190" y="13185"/>
                      <a:pt x="4102" y="13214"/>
                      <a:pt x="4249" y="13166"/>
                    </a:cubicBezTo>
                    <a:cubicBezTo>
                      <a:pt x="4278" y="13156"/>
                      <a:pt x="4337" y="13137"/>
                      <a:pt x="4337" y="13137"/>
                    </a:cubicBezTo>
                    <a:cubicBezTo>
                      <a:pt x="4758" y="13147"/>
                      <a:pt x="5180" y="13166"/>
                      <a:pt x="5601" y="13166"/>
                    </a:cubicBezTo>
                    <a:cubicBezTo>
                      <a:pt x="5739" y="13166"/>
                      <a:pt x="5876" y="13153"/>
                      <a:pt x="6013" y="13137"/>
                    </a:cubicBezTo>
                    <a:cubicBezTo>
                      <a:pt x="6203" y="13115"/>
                      <a:pt x="5988" y="13088"/>
                      <a:pt x="6218" y="13078"/>
                    </a:cubicBezTo>
                    <a:cubicBezTo>
                      <a:pt x="6639" y="13060"/>
                      <a:pt x="7061" y="13058"/>
                      <a:pt x="7482" y="13048"/>
                    </a:cubicBezTo>
                    <a:cubicBezTo>
                      <a:pt x="7560" y="13038"/>
                      <a:pt x="7639" y="13032"/>
                      <a:pt x="7717" y="13019"/>
                    </a:cubicBezTo>
                    <a:cubicBezTo>
                      <a:pt x="7757" y="13012"/>
                      <a:pt x="7794" y="12990"/>
                      <a:pt x="7835" y="12990"/>
                    </a:cubicBezTo>
                    <a:cubicBezTo>
                      <a:pt x="8021" y="12990"/>
                      <a:pt x="8207" y="13009"/>
                      <a:pt x="8393" y="13019"/>
                    </a:cubicBezTo>
                    <a:cubicBezTo>
                      <a:pt x="8758" y="13091"/>
                      <a:pt x="8652" y="13082"/>
                      <a:pt x="9304" y="13019"/>
                    </a:cubicBezTo>
                    <a:cubicBezTo>
                      <a:pt x="9396" y="13010"/>
                      <a:pt x="9478" y="12953"/>
                      <a:pt x="9568" y="12931"/>
                    </a:cubicBezTo>
                    <a:cubicBezTo>
                      <a:pt x="9781" y="12613"/>
                      <a:pt x="9463" y="13064"/>
                      <a:pt x="9715" y="12784"/>
                    </a:cubicBezTo>
                    <a:cubicBezTo>
                      <a:pt x="9781" y="12711"/>
                      <a:pt x="9823" y="12618"/>
                      <a:pt x="9892" y="12549"/>
                    </a:cubicBezTo>
                    <a:cubicBezTo>
                      <a:pt x="10015" y="12426"/>
                      <a:pt x="9955" y="12494"/>
                      <a:pt x="10068" y="12343"/>
                    </a:cubicBezTo>
                    <a:cubicBezTo>
                      <a:pt x="10164" y="12052"/>
                      <a:pt x="10075" y="11748"/>
                      <a:pt x="10009" y="11461"/>
                    </a:cubicBezTo>
                    <a:cubicBezTo>
                      <a:pt x="9991" y="11382"/>
                      <a:pt x="9970" y="11304"/>
                      <a:pt x="9951" y="11226"/>
                    </a:cubicBezTo>
                    <a:cubicBezTo>
                      <a:pt x="9936" y="11166"/>
                      <a:pt x="9892" y="11050"/>
                      <a:pt x="9892" y="11050"/>
                    </a:cubicBezTo>
                    <a:cubicBezTo>
                      <a:pt x="9902" y="10864"/>
                      <a:pt x="9905" y="10678"/>
                      <a:pt x="9921" y="10492"/>
                    </a:cubicBezTo>
                    <a:cubicBezTo>
                      <a:pt x="9934" y="10344"/>
                      <a:pt x="9980" y="10051"/>
                      <a:pt x="9980" y="10051"/>
                    </a:cubicBezTo>
                    <a:cubicBezTo>
                      <a:pt x="9972" y="9692"/>
                      <a:pt x="10040" y="8581"/>
                      <a:pt x="9862" y="8052"/>
                    </a:cubicBezTo>
                    <a:cubicBezTo>
                      <a:pt x="9872" y="7229"/>
                      <a:pt x="9860" y="6406"/>
                      <a:pt x="9892" y="5584"/>
                    </a:cubicBezTo>
                    <a:cubicBezTo>
                      <a:pt x="9902" y="5336"/>
                      <a:pt x="9974" y="5095"/>
                      <a:pt x="10009" y="4849"/>
                    </a:cubicBezTo>
                    <a:cubicBezTo>
                      <a:pt x="9976" y="4103"/>
                      <a:pt x="10022" y="4414"/>
                      <a:pt x="9921" y="3909"/>
                    </a:cubicBezTo>
                    <a:cubicBezTo>
                      <a:pt x="9909" y="3848"/>
                      <a:pt x="9882" y="3791"/>
                      <a:pt x="9862" y="3732"/>
                    </a:cubicBezTo>
                    <a:cubicBezTo>
                      <a:pt x="9852" y="3703"/>
                      <a:pt x="9855" y="3666"/>
                      <a:pt x="9833" y="3644"/>
                    </a:cubicBezTo>
                    <a:cubicBezTo>
                      <a:pt x="9804" y="3615"/>
                      <a:pt x="9774" y="3585"/>
                      <a:pt x="9745" y="3556"/>
                    </a:cubicBezTo>
                    <a:cubicBezTo>
                      <a:pt x="9717" y="3449"/>
                      <a:pt x="9677" y="3342"/>
                      <a:pt x="9657" y="3233"/>
                    </a:cubicBezTo>
                    <a:cubicBezTo>
                      <a:pt x="9638" y="3126"/>
                      <a:pt x="9611" y="2894"/>
                      <a:pt x="9598" y="2792"/>
                    </a:cubicBezTo>
                    <a:cubicBezTo>
                      <a:pt x="9616" y="2467"/>
                      <a:pt x="9595" y="2179"/>
                      <a:pt x="9774" y="1910"/>
                    </a:cubicBezTo>
                    <a:cubicBezTo>
                      <a:pt x="9797" y="1796"/>
                      <a:pt x="9830" y="1645"/>
                      <a:pt x="9715" y="1558"/>
                    </a:cubicBezTo>
                    <a:cubicBezTo>
                      <a:pt x="9700" y="1546"/>
                      <a:pt x="9676" y="1558"/>
                      <a:pt x="9657" y="1558"/>
                    </a:cubicBezTo>
                    <a:close/>
                  </a:path>
                </a:pathLst>
              </a:custGeom>
              <a:blipFill dpi="0" rotWithShape="0">
                <a:blip r:embed="rId3" cstate="print">
                  <a:lum bright="-20000" contrast="40000"/>
                </a:blip>
                <a:srcRect/>
                <a:stretch>
                  <a:fillRect/>
                </a:stretch>
              </a:blip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Freeform 12" descr="scan0014"/>
              <p:cNvSpPr>
                <a:spLocks/>
              </p:cNvSpPr>
              <p:nvPr/>
            </p:nvSpPr>
            <p:spPr bwMode="auto">
              <a:xfrm>
                <a:off x="-905" y="9658"/>
                <a:ext cx="5135" cy="5431"/>
              </a:xfrm>
              <a:custGeom>
                <a:avLst/>
                <a:gdLst>
                  <a:gd name="T0" fmla="*/ 9363 w 10164"/>
                  <a:gd name="T1" fmla="*/ 1617 h 13421"/>
                  <a:gd name="T2" fmla="*/ 8628 w 10164"/>
                  <a:gd name="T3" fmla="*/ 1293 h 13421"/>
                  <a:gd name="T4" fmla="*/ 8334 w 10164"/>
                  <a:gd name="T5" fmla="*/ 911 h 13421"/>
                  <a:gd name="T6" fmla="*/ 7982 w 10164"/>
                  <a:gd name="T7" fmla="*/ 676 h 13421"/>
                  <a:gd name="T8" fmla="*/ 7629 w 10164"/>
                  <a:gd name="T9" fmla="*/ 441 h 13421"/>
                  <a:gd name="T10" fmla="*/ 6894 w 10164"/>
                  <a:gd name="T11" fmla="*/ 235 h 13421"/>
                  <a:gd name="T12" fmla="*/ 5807 w 10164"/>
                  <a:gd name="T13" fmla="*/ 0 h 13421"/>
                  <a:gd name="T14" fmla="*/ 4455 w 10164"/>
                  <a:gd name="T15" fmla="*/ 88 h 13421"/>
                  <a:gd name="T16" fmla="*/ 4073 w 10164"/>
                  <a:gd name="T17" fmla="*/ 265 h 13421"/>
                  <a:gd name="T18" fmla="*/ 3603 w 10164"/>
                  <a:gd name="T19" fmla="*/ 412 h 13421"/>
                  <a:gd name="T20" fmla="*/ 3309 w 10164"/>
                  <a:gd name="T21" fmla="*/ 500 h 13421"/>
                  <a:gd name="T22" fmla="*/ 3103 w 10164"/>
                  <a:gd name="T23" fmla="*/ 588 h 13421"/>
                  <a:gd name="T24" fmla="*/ 2574 w 10164"/>
                  <a:gd name="T25" fmla="*/ 882 h 13421"/>
                  <a:gd name="T26" fmla="*/ 2045 w 10164"/>
                  <a:gd name="T27" fmla="*/ 1058 h 13421"/>
                  <a:gd name="T28" fmla="*/ 1428 w 10164"/>
                  <a:gd name="T29" fmla="*/ 1440 h 13421"/>
                  <a:gd name="T30" fmla="*/ 1222 w 10164"/>
                  <a:gd name="T31" fmla="*/ 1675 h 13421"/>
                  <a:gd name="T32" fmla="*/ 1134 w 10164"/>
                  <a:gd name="T33" fmla="*/ 1852 h 13421"/>
                  <a:gd name="T34" fmla="*/ 693 w 10164"/>
                  <a:gd name="T35" fmla="*/ 2616 h 13421"/>
                  <a:gd name="T36" fmla="*/ 517 w 10164"/>
                  <a:gd name="T37" fmla="*/ 2968 h 13421"/>
                  <a:gd name="T38" fmla="*/ 311 w 10164"/>
                  <a:gd name="T39" fmla="*/ 3409 h 13421"/>
                  <a:gd name="T40" fmla="*/ 106 w 10164"/>
                  <a:gd name="T41" fmla="*/ 3791 h 13421"/>
                  <a:gd name="T42" fmla="*/ 282 w 10164"/>
                  <a:gd name="T43" fmla="*/ 5466 h 13421"/>
                  <a:gd name="T44" fmla="*/ 517 w 10164"/>
                  <a:gd name="T45" fmla="*/ 5907 h 13421"/>
                  <a:gd name="T46" fmla="*/ 576 w 10164"/>
                  <a:gd name="T47" fmla="*/ 6554 h 13421"/>
                  <a:gd name="T48" fmla="*/ 400 w 10164"/>
                  <a:gd name="T49" fmla="*/ 8493 h 13421"/>
                  <a:gd name="T50" fmla="*/ 517 w 10164"/>
                  <a:gd name="T51" fmla="*/ 9669 h 13421"/>
                  <a:gd name="T52" fmla="*/ 635 w 10164"/>
                  <a:gd name="T53" fmla="*/ 12490 h 13421"/>
                  <a:gd name="T54" fmla="*/ 899 w 10164"/>
                  <a:gd name="T55" fmla="*/ 12813 h 13421"/>
                  <a:gd name="T56" fmla="*/ 1457 w 10164"/>
                  <a:gd name="T57" fmla="*/ 13048 h 13421"/>
                  <a:gd name="T58" fmla="*/ 3985 w 10164"/>
                  <a:gd name="T59" fmla="*/ 13254 h 13421"/>
                  <a:gd name="T60" fmla="*/ 4337 w 10164"/>
                  <a:gd name="T61" fmla="*/ 13137 h 13421"/>
                  <a:gd name="T62" fmla="*/ 6013 w 10164"/>
                  <a:gd name="T63" fmla="*/ 13137 h 13421"/>
                  <a:gd name="T64" fmla="*/ 7482 w 10164"/>
                  <a:gd name="T65" fmla="*/ 13048 h 13421"/>
                  <a:gd name="T66" fmla="*/ 7835 w 10164"/>
                  <a:gd name="T67" fmla="*/ 12990 h 13421"/>
                  <a:gd name="T68" fmla="*/ 9304 w 10164"/>
                  <a:gd name="T69" fmla="*/ 13019 h 13421"/>
                  <a:gd name="T70" fmla="*/ 9715 w 10164"/>
                  <a:gd name="T71" fmla="*/ 12784 h 13421"/>
                  <a:gd name="T72" fmla="*/ 10068 w 10164"/>
                  <a:gd name="T73" fmla="*/ 12343 h 13421"/>
                  <a:gd name="T74" fmla="*/ 9951 w 10164"/>
                  <a:gd name="T75" fmla="*/ 11226 h 13421"/>
                  <a:gd name="T76" fmla="*/ 9921 w 10164"/>
                  <a:gd name="T77" fmla="*/ 10492 h 13421"/>
                  <a:gd name="T78" fmla="*/ 9862 w 10164"/>
                  <a:gd name="T79" fmla="*/ 8052 h 13421"/>
                  <a:gd name="T80" fmla="*/ 10009 w 10164"/>
                  <a:gd name="T81" fmla="*/ 4849 h 13421"/>
                  <a:gd name="T82" fmla="*/ 9862 w 10164"/>
                  <a:gd name="T83" fmla="*/ 3732 h 13421"/>
                  <a:gd name="T84" fmla="*/ 9745 w 10164"/>
                  <a:gd name="T85" fmla="*/ 3556 h 13421"/>
                  <a:gd name="T86" fmla="*/ 9598 w 10164"/>
                  <a:gd name="T87" fmla="*/ 2792 h 13421"/>
                  <a:gd name="T88" fmla="*/ 9715 w 10164"/>
                  <a:gd name="T89" fmla="*/ 1558 h 1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4" h="13421">
                    <a:moveTo>
                      <a:pt x="9657" y="1558"/>
                    </a:moveTo>
                    <a:cubicBezTo>
                      <a:pt x="9550" y="1593"/>
                      <a:pt x="9493" y="1617"/>
                      <a:pt x="9363" y="1617"/>
                    </a:cubicBezTo>
                    <a:cubicBezTo>
                      <a:pt x="9187" y="1617"/>
                      <a:pt x="8983" y="1528"/>
                      <a:pt x="8804" y="1499"/>
                    </a:cubicBezTo>
                    <a:cubicBezTo>
                      <a:pt x="8744" y="1439"/>
                      <a:pt x="8666" y="1370"/>
                      <a:pt x="8628" y="1293"/>
                    </a:cubicBezTo>
                    <a:cubicBezTo>
                      <a:pt x="8589" y="1215"/>
                      <a:pt x="8585" y="1094"/>
                      <a:pt x="8511" y="1029"/>
                    </a:cubicBezTo>
                    <a:cubicBezTo>
                      <a:pt x="8458" y="982"/>
                      <a:pt x="8393" y="950"/>
                      <a:pt x="8334" y="911"/>
                    </a:cubicBezTo>
                    <a:cubicBezTo>
                      <a:pt x="8243" y="850"/>
                      <a:pt x="8172" y="799"/>
                      <a:pt x="8070" y="764"/>
                    </a:cubicBezTo>
                    <a:cubicBezTo>
                      <a:pt x="8041" y="735"/>
                      <a:pt x="8015" y="701"/>
                      <a:pt x="7982" y="676"/>
                    </a:cubicBezTo>
                    <a:cubicBezTo>
                      <a:pt x="7926" y="633"/>
                      <a:pt x="7855" y="609"/>
                      <a:pt x="7805" y="559"/>
                    </a:cubicBezTo>
                    <a:cubicBezTo>
                      <a:pt x="7695" y="448"/>
                      <a:pt x="7757" y="483"/>
                      <a:pt x="7629" y="441"/>
                    </a:cubicBezTo>
                    <a:cubicBezTo>
                      <a:pt x="7467" y="333"/>
                      <a:pt x="7420" y="324"/>
                      <a:pt x="7217" y="294"/>
                    </a:cubicBezTo>
                    <a:cubicBezTo>
                      <a:pt x="7041" y="236"/>
                      <a:pt x="7193" y="280"/>
                      <a:pt x="6894" y="235"/>
                    </a:cubicBezTo>
                    <a:cubicBezTo>
                      <a:pt x="6183" y="128"/>
                      <a:pt x="6847" y="216"/>
                      <a:pt x="6306" y="147"/>
                    </a:cubicBezTo>
                    <a:cubicBezTo>
                      <a:pt x="6135" y="90"/>
                      <a:pt x="5983" y="44"/>
                      <a:pt x="5807" y="0"/>
                    </a:cubicBezTo>
                    <a:cubicBezTo>
                      <a:pt x="5386" y="10"/>
                      <a:pt x="4964" y="3"/>
                      <a:pt x="4543" y="30"/>
                    </a:cubicBezTo>
                    <a:cubicBezTo>
                      <a:pt x="4508" y="32"/>
                      <a:pt x="4487" y="74"/>
                      <a:pt x="4455" y="88"/>
                    </a:cubicBezTo>
                    <a:cubicBezTo>
                      <a:pt x="4398" y="113"/>
                      <a:pt x="4279" y="147"/>
                      <a:pt x="4279" y="147"/>
                    </a:cubicBezTo>
                    <a:cubicBezTo>
                      <a:pt x="4065" y="291"/>
                      <a:pt x="4334" y="115"/>
                      <a:pt x="4073" y="265"/>
                    </a:cubicBezTo>
                    <a:cubicBezTo>
                      <a:pt x="4042" y="283"/>
                      <a:pt x="4018" y="312"/>
                      <a:pt x="3985" y="324"/>
                    </a:cubicBezTo>
                    <a:cubicBezTo>
                      <a:pt x="3879" y="364"/>
                      <a:pt x="3714" y="382"/>
                      <a:pt x="3603" y="412"/>
                    </a:cubicBezTo>
                    <a:cubicBezTo>
                      <a:pt x="3543" y="428"/>
                      <a:pt x="3486" y="455"/>
                      <a:pt x="3426" y="470"/>
                    </a:cubicBezTo>
                    <a:cubicBezTo>
                      <a:pt x="3387" y="480"/>
                      <a:pt x="3348" y="490"/>
                      <a:pt x="3309" y="500"/>
                    </a:cubicBezTo>
                    <a:cubicBezTo>
                      <a:pt x="3280" y="520"/>
                      <a:pt x="3253" y="545"/>
                      <a:pt x="3221" y="559"/>
                    </a:cubicBezTo>
                    <a:cubicBezTo>
                      <a:pt x="3184" y="575"/>
                      <a:pt x="3137" y="567"/>
                      <a:pt x="3103" y="588"/>
                    </a:cubicBezTo>
                    <a:cubicBezTo>
                      <a:pt x="2815" y="768"/>
                      <a:pt x="3163" y="671"/>
                      <a:pt x="2839" y="735"/>
                    </a:cubicBezTo>
                    <a:cubicBezTo>
                      <a:pt x="2707" y="867"/>
                      <a:pt x="2790" y="810"/>
                      <a:pt x="2574" y="882"/>
                    </a:cubicBezTo>
                    <a:cubicBezTo>
                      <a:pt x="2466" y="918"/>
                      <a:pt x="2360" y="999"/>
                      <a:pt x="2251" y="1029"/>
                    </a:cubicBezTo>
                    <a:cubicBezTo>
                      <a:pt x="2184" y="1047"/>
                      <a:pt x="2114" y="1048"/>
                      <a:pt x="2045" y="1058"/>
                    </a:cubicBezTo>
                    <a:cubicBezTo>
                      <a:pt x="1904" y="1099"/>
                      <a:pt x="1748" y="1133"/>
                      <a:pt x="1634" y="1235"/>
                    </a:cubicBezTo>
                    <a:cubicBezTo>
                      <a:pt x="1562" y="1300"/>
                      <a:pt x="1497" y="1372"/>
                      <a:pt x="1428" y="1440"/>
                    </a:cubicBezTo>
                    <a:cubicBezTo>
                      <a:pt x="1399" y="1469"/>
                      <a:pt x="1340" y="1528"/>
                      <a:pt x="1340" y="1528"/>
                    </a:cubicBezTo>
                    <a:cubicBezTo>
                      <a:pt x="1267" y="1752"/>
                      <a:pt x="1375" y="1485"/>
                      <a:pt x="1222" y="1675"/>
                    </a:cubicBezTo>
                    <a:cubicBezTo>
                      <a:pt x="1202" y="1699"/>
                      <a:pt x="1207" y="1736"/>
                      <a:pt x="1193" y="1764"/>
                    </a:cubicBezTo>
                    <a:cubicBezTo>
                      <a:pt x="1177" y="1796"/>
                      <a:pt x="1154" y="1823"/>
                      <a:pt x="1134" y="1852"/>
                    </a:cubicBezTo>
                    <a:cubicBezTo>
                      <a:pt x="1054" y="2095"/>
                      <a:pt x="1189" y="1713"/>
                      <a:pt x="987" y="2116"/>
                    </a:cubicBezTo>
                    <a:cubicBezTo>
                      <a:pt x="900" y="2289"/>
                      <a:pt x="765" y="2436"/>
                      <a:pt x="693" y="2616"/>
                    </a:cubicBezTo>
                    <a:cubicBezTo>
                      <a:pt x="670" y="2673"/>
                      <a:pt x="669" y="2741"/>
                      <a:pt x="635" y="2792"/>
                    </a:cubicBezTo>
                    <a:cubicBezTo>
                      <a:pt x="596" y="2851"/>
                      <a:pt x="517" y="2968"/>
                      <a:pt x="517" y="2968"/>
                    </a:cubicBezTo>
                    <a:cubicBezTo>
                      <a:pt x="417" y="3276"/>
                      <a:pt x="574" y="2821"/>
                      <a:pt x="429" y="3145"/>
                    </a:cubicBezTo>
                    <a:cubicBezTo>
                      <a:pt x="355" y="3311"/>
                      <a:pt x="407" y="3294"/>
                      <a:pt x="311" y="3409"/>
                    </a:cubicBezTo>
                    <a:cubicBezTo>
                      <a:pt x="284" y="3441"/>
                      <a:pt x="252" y="3468"/>
                      <a:pt x="223" y="3497"/>
                    </a:cubicBezTo>
                    <a:cubicBezTo>
                      <a:pt x="190" y="3599"/>
                      <a:pt x="139" y="3689"/>
                      <a:pt x="106" y="3791"/>
                    </a:cubicBezTo>
                    <a:cubicBezTo>
                      <a:pt x="108" y="3875"/>
                      <a:pt x="0" y="4869"/>
                      <a:pt x="223" y="5202"/>
                    </a:cubicBezTo>
                    <a:cubicBezTo>
                      <a:pt x="243" y="5290"/>
                      <a:pt x="255" y="5380"/>
                      <a:pt x="282" y="5466"/>
                    </a:cubicBezTo>
                    <a:cubicBezTo>
                      <a:pt x="323" y="5599"/>
                      <a:pt x="434" y="5692"/>
                      <a:pt x="488" y="5819"/>
                    </a:cubicBezTo>
                    <a:cubicBezTo>
                      <a:pt x="500" y="5847"/>
                      <a:pt x="502" y="5880"/>
                      <a:pt x="517" y="5907"/>
                    </a:cubicBezTo>
                    <a:cubicBezTo>
                      <a:pt x="551" y="5969"/>
                      <a:pt x="635" y="6084"/>
                      <a:pt x="635" y="6084"/>
                    </a:cubicBezTo>
                    <a:cubicBezTo>
                      <a:pt x="693" y="6259"/>
                      <a:pt x="632" y="6387"/>
                      <a:pt x="576" y="6554"/>
                    </a:cubicBezTo>
                    <a:cubicBezTo>
                      <a:pt x="547" y="6640"/>
                      <a:pt x="545" y="6732"/>
                      <a:pt x="517" y="6818"/>
                    </a:cubicBezTo>
                    <a:cubicBezTo>
                      <a:pt x="425" y="8357"/>
                      <a:pt x="498" y="7802"/>
                      <a:pt x="400" y="8493"/>
                    </a:cubicBezTo>
                    <a:cubicBezTo>
                      <a:pt x="410" y="8699"/>
                      <a:pt x="413" y="8905"/>
                      <a:pt x="429" y="9110"/>
                    </a:cubicBezTo>
                    <a:cubicBezTo>
                      <a:pt x="443" y="9292"/>
                      <a:pt x="497" y="9486"/>
                      <a:pt x="517" y="9669"/>
                    </a:cubicBezTo>
                    <a:cubicBezTo>
                      <a:pt x="488" y="10385"/>
                      <a:pt x="335" y="11351"/>
                      <a:pt x="546" y="11990"/>
                    </a:cubicBezTo>
                    <a:cubicBezTo>
                      <a:pt x="565" y="12142"/>
                      <a:pt x="572" y="12344"/>
                      <a:pt x="635" y="12490"/>
                    </a:cubicBezTo>
                    <a:cubicBezTo>
                      <a:pt x="667" y="12564"/>
                      <a:pt x="727" y="12611"/>
                      <a:pt x="782" y="12666"/>
                    </a:cubicBezTo>
                    <a:cubicBezTo>
                      <a:pt x="855" y="12889"/>
                      <a:pt x="748" y="12625"/>
                      <a:pt x="899" y="12813"/>
                    </a:cubicBezTo>
                    <a:cubicBezTo>
                      <a:pt x="974" y="12906"/>
                      <a:pt x="863" y="12917"/>
                      <a:pt x="1017" y="12960"/>
                    </a:cubicBezTo>
                    <a:cubicBezTo>
                      <a:pt x="1161" y="13000"/>
                      <a:pt x="1457" y="13048"/>
                      <a:pt x="1457" y="13048"/>
                    </a:cubicBezTo>
                    <a:cubicBezTo>
                      <a:pt x="1809" y="13224"/>
                      <a:pt x="1889" y="13173"/>
                      <a:pt x="2398" y="13195"/>
                    </a:cubicBezTo>
                    <a:cubicBezTo>
                      <a:pt x="3060" y="13421"/>
                      <a:pt x="2265" y="13291"/>
                      <a:pt x="3985" y="13254"/>
                    </a:cubicBezTo>
                    <a:cubicBezTo>
                      <a:pt x="4190" y="13185"/>
                      <a:pt x="4102" y="13214"/>
                      <a:pt x="4249" y="13166"/>
                    </a:cubicBezTo>
                    <a:cubicBezTo>
                      <a:pt x="4278" y="13156"/>
                      <a:pt x="4337" y="13137"/>
                      <a:pt x="4337" y="13137"/>
                    </a:cubicBezTo>
                    <a:cubicBezTo>
                      <a:pt x="4758" y="13147"/>
                      <a:pt x="5180" y="13166"/>
                      <a:pt x="5601" y="13166"/>
                    </a:cubicBezTo>
                    <a:cubicBezTo>
                      <a:pt x="5739" y="13166"/>
                      <a:pt x="5876" y="13153"/>
                      <a:pt x="6013" y="13137"/>
                    </a:cubicBezTo>
                    <a:cubicBezTo>
                      <a:pt x="6203" y="13115"/>
                      <a:pt x="5988" y="13088"/>
                      <a:pt x="6218" y="13078"/>
                    </a:cubicBezTo>
                    <a:cubicBezTo>
                      <a:pt x="6639" y="13060"/>
                      <a:pt x="7061" y="13058"/>
                      <a:pt x="7482" y="13048"/>
                    </a:cubicBezTo>
                    <a:cubicBezTo>
                      <a:pt x="7560" y="13038"/>
                      <a:pt x="7639" y="13032"/>
                      <a:pt x="7717" y="13019"/>
                    </a:cubicBezTo>
                    <a:cubicBezTo>
                      <a:pt x="7757" y="13012"/>
                      <a:pt x="7794" y="12990"/>
                      <a:pt x="7835" y="12990"/>
                    </a:cubicBezTo>
                    <a:cubicBezTo>
                      <a:pt x="8021" y="12990"/>
                      <a:pt x="8207" y="13009"/>
                      <a:pt x="8393" y="13019"/>
                    </a:cubicBezTo>
                    <a:cubicBezTo>
                      <a:pt x="8758" y="13091"/>
                      <a:pt x="8652" y="13082"/>
                      <a:pt x="9304" y="13019"/>
                    </a:cubicBezTo>
                    <a:cubicBezTo>
                      <a:pt x="9396" y="13010"/>
                      <a:pt x="9478" y="12953"/>
                      <a:pt x="9568" y="12931"/>
                    </a:cubicBezTo>
                    <a:cubicBezTo>
                      <a:pt x="9781" y="12613"/>
                      <a:pt x="9463" y="13064"/>
                      <a:pt x="9715" y="12784"/>
                    </a:cubicBezTo>
                    <a:cubicBezTo>
                      <a:pt x="9781" y="12711"/>
                      <a:pt x="9823" y="12618"/>
                      <a:pt x="9892" y="12549"/>
                    </a:cubicBezTo>
                    <a:cubicBezTo>
                      <a:pt x="10015" y="12426"/>
                      <a:pt x="9955" y="12494"/>
                      <a:pt x="10068" y="12343"/>
                    </a:cubicBezTo>
                    <a:cubicBezTo>
                      <a:pt x="10164" y="12052"/>
                      <a:pt x="10075" y="11748"/>
                      <a:pt x="10009" y="11461"/>
                    </a:cubicBezTo>
                    <a:cubicBezTo>
                      <a:pt x="9991" y="11382"/>
                      <a:pt x="9970" y="11304"/>
                      <a:pt x="9951" y="11226"/>
                    </a:cubicBezTo>
                    <a:cubicBezTo>
                      <a:pt x="9936" y="11166"/>
                      <a:pt x="9892" y="11050"/>
                      <a:pt x="9892" y="11050"/>
                    </a:cubicBezTo>
                    <a:cubicBezTo>
                      <a:pt x="9902" y="10864"/>
                      <a:pt x="9905" y="10678"/>
                      <a:pt x="9921" y="10492"/>
                    </a:cubicBezTo>
                    <a:cubicBezTo>
                      <a:pt x="9934" y="10344"/>
                      <a:pt x="9980" y="10051"/>
                      <a:pt x="9980" y="10051"/>
                    </a:cubicBezTo>
                    <a:cubicBezTo>
                      <a:pt x="9972" y="9692"/>
                      <a:pt x="10040" y="8581"/>
                      <a:pt x="9862" y="8052"/>
                    </a:cubicBezTo>
                    <a:cubicBezTo>
                      <a:pt x="9872" y="7229"/>
                      <a:pt x="9860" y="6406"/>
                      <a:pt x="9892" y="5584"/>
                    </a:cubicBezTo>
                    <a:cubicBezTo>
                      <a:pt x="9902" y="5336"/>
                      <a:pt x="9974" y="5095"/>
                      <a:pt x="10009" y="4849"/>
                    </a:cubicBezTo>
                    <a:cubicBezTo>
                      <a:pt x="9976" y="4103"/>
                      <a:pt x="10022" y="4414"/>
                      <a:pt x="9921" y="3909"/>
                    </a:cubicBezTo>
                    <a:cubicBezTo>
                      <a:pt x="9909" y="3848"/>
                      <a:pt x="9882" y="3791"/>
                      <a:pt x="9862" y="3732"/>
                    </a:cubicBezTo>
                    <a:cubicBezTo>
                      <a:pt x="9852" y="3703"/>
                      <a:pt x="9855" y="3666"/>
                      <a:pt x="9833" y="3644"/>
                    </a:cubicBezTo>
                    <a:cubicBezTo>
                      <a:pt x="9804" y="3615"/>
                      <a:pt x="9774" y="3585"/>
                      <a:pt x="9745" y="3556"/>
                    </a:cubicBezTo>
                    <a:cubicBezTo>
                      <a:pt x="9717" y="3449"/>
                      <a:pt x="9677" y="3342"/>
                      <a:pt x="9657" y="3233"/>
                    </a:cubicBezTo>
                    <a:cubicBezTo>
                      <a:pt x="9638" y="3126"/>
                      <a:pt x="9611" y="2894"/>
                      <a:pt x="9598" y="2792"/>
                    </a:cubicBezTo>
                    <a:cubicBezTo>
                      <a:pt x="9616" y="2467"/>
                      <a:pt x="9595" y="2179"/>
                      <a:pt x="9774" y="1910"/>
                    </a:cubicBezTo>
                    <a:cubicBezTo>
                      <a:pt x="9797" y="1796"/>
                      <a:pt x="9830" y="1645"/>
                      <a:pt x="9715" y="1558"/>
                    </a:cubicBezTo>
                    <a:cubicBezTo>
                      <a:pt x="9700" y="1546"/>
                      <a:pt x="9676" y="1558"/>
                      <a:pt x="9657" y="1558"/>
                    </a:cubicBezTo>
                    <a:close/>
                  </a:path>
                </a:pathLst>
              </a:custGeom>
              <a:blipFill dpi="0" rotWithShape="0">
                <a:blip r:embed="rId4" cstate="print">
                  <a:lum bright="-20000" contrast="40000"/>
                </a:blip>
                <a:srcRect/>
                <a:stretch>
                  <a:fillRect/>
                </a:stretch>
              </a:blipFill>
              <a:ln w="9525">
                <a:solidFill>
                  <a:srgbClr val="000000"/>
                </a:solidFill>
                <a:round/>
                <a:headEnd/>
                <a:tailEnd/>
              </a:ln>
            </p:spPr>
            <p:txBody>
              <a:bodyPr rot="0" vert="horz" wrap="square" lIns="91440" tIns="45720" rIns="91440" bIns="45720" anchor="t" anchorCtr="0" upright="1">
                <a:noAutofit/>
              </a:bodyPr>
              <a:lstStyle/>
              <a:p>
                <a:endParaRPr lang="en-US"/>
              </a:p>
            </p:txBody>
          </p:sp>
        </p:grpSp>
        <p:grpSp>
          <p:nvGrpSpPr>
            <p:cNvPr id="5" name="Group 4"/>
            <p:cNvGrpSpPr>
              <a:grpSpLocks/>
            </p:cNvGrpSpPr>
            <p:nvPr/>
          </p:nvGrpSpPr>
          <p:grpSpPr bwMode="auto">
            <a:xfrm>
              <a:off x="-19" y="6331"/>
              <a:ext cx="12168" cy="4882"/>
              <a:chOff x="-588" y="6526"/>
              <a:chExt cx="13280" cy="4500"/>
            </a:xfrm>
          </p:grpSpPr>
          <p:sp>
            <p:nvSpPr>
              <p:cNvPr id="6" name="AutoShape 23"/>
              <p:cNvSpPr>
                <a:spLocks noChangeArrowheads="1"/>
              </p:cNvSpPr>
              <p:nvPr/>
            </p:nvSpPr>
            <p:spPr bwMode="auto">
              <a:xfrm>
                <a:off x="6104" y="6916"/>
                <a:ext cx="6588" cy="2786"/>
              </a:xfrm>
              <a:prstGeom prst="cloudCallout">
                <a:avLst>
                  <a:gd name="adj1" fmla="val -54583"/>
                  <a:gd name="adj2" fmla="val 59458"/>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ar-BH" sz="2400" b="1" dirty="0">
                    <a:effectLst/>
                    <a:latin typeface="Sakkal Majalla" panose="02000000000000000000" pitchFamily="2" charset="-78"/>
                    <a:ea typeface="Constantia" panose="02030602050306030303" pitchFamily="18" charset="0"/>
                    <a:cs typeface="Sakkal Majalla" panose="02000000000000000000" pitchFamily="2" charset="-78"/>
                  </a:rPr>
                  <a:t>نموذج لسجل المصروفات الشهرية لأسرة محمد</a:t>
                </a:r>
                <a:endParaRPr lang="en-US" sz="2400" dirty="0">
                  <a:effectLst/>
                  <a:latin typeface="Sakkal Majalla" panose="02000000000000000000" pitchFamily="2" charset="-78"/>
                  <a:ea typeface="Constantia" panose="02030602050306030303" pitchFamily="18" charset="0"/>
                  <a:cs typeface="Sakkal Majalla" panose="02000000000000000000" pitchFamily="2" charset="-78"/>
                </a:endParaRPr>
              </a:p>
            </p:txBody>
          </p:sp>
          <p:pic>
            <p:nvPicPr>
              <p:cNvPr id="7" name="Picture 6" descr="imagesCAVNIE2C"/>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 y="6526"/>
                <a:ext cx="5802" cy="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Rectangle 13"/>
          <p:cNvSpPr/>
          <p:nvPr/>
        </p:nvSpPr>
        <p:spPr>
          <a:xfrm>
            <a:off x="1970468" y="169220"/>
            <a:ext cx="8564451"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الخطوات التي تساعد على تخطيط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ميزانية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42438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75119360"/>
              </p:ext>
            </p:extLst>
          </p:nvPr>
        </p:nvGraphicFramePr>
        <p:xfrm>
          <a:off x="463638" y="128396"/>
          <a:ext cx="8577332" cy="6453632"/>
        </p:xfrm>
        <a:graphic>
          <a:graphicData uri="http://schemas.openxmlformats.org/drawingml/2006/table">
            <a:tbl>
              <a:tblPr firstRow="1" firstCol="1" bandRow="1">
                <a:tableStyleId>{5C22544A-7EE6-4342-B048-85BDC9FD1C3A}</a:tableStyleId>
              </a:tblPr>
              <a:tblGrid>
                <a:gridCol w="795147"/>
                <a:gridCol w="662467"/>
                <a:gridCol w="2781620"/>
                <a:gridCol w="661532"/>
                <a:gridCol w="1147699"/>
                <a:gridCol w="2528867"/>
              </a:tblGrid>
              <a:tr h="348719">
                <a:tc gridSpan="2">
                  <a:txBody>
                    <a:bodyPr/>
                    <a:lstStyle/>
                    <a:p>
                      <a:pPr marL="0" marR="0" algn="ctr">
                        <a:lnSpc>
                          <a:spcPct val="115000"/>
                        </a:lnSpc>
                        <a:spcBef>
                          <a:spcPts val="0"/>
                        </a:spcBef>
                        <a:spcAft>
                          <a:spcPts val="1000"/>
                        </a:spcAft>
                      </a:pPr>
                      <a:r>
                        <a:rPr lang="ar-BH" sz="1600" b="0" u="none" dirty="0">
                          <a:solidFill>
                            <a:schemeClr val="tx1"/>
                          </a:solidFill>
                          <a:effectLst/>
                          <a:latin typeface="Sakkal Majalla" panose="02000000000000000000" pitchFamily="2" charset="-78"/>
                          <a:cs typeface="Sakkal Majalla" panose="02000000000000000000" pitchFamily="2" charset="-78"/>
                        </a:rPr>
                        <a:t>المبلغ بالدينار البحريني</a:t>
                      </a:r>
                      <a:endParaRPr lang="en-US" sz="1600" b="0" u="none"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rowSpan="2">
                  <a:txBody>
                    <a:bodyPr/>
                    <a:lstStyle/>
                    <a:p>
                      <a:pPr marL="0" marR="0" algn="ctr">
                        <a:lnSpc>
                          <a:spcPct val="150000"/>
                        </a:lnSpc>
                        <a:spcBef>
                          <a:spcPts val="0"/>
                        </a:spcBef>
                        <a:spcAft>
                          <a:spcPts val="1000"/>
                        </a:spcAft>
                      </a:pPr>
                      <a:r>
                        <a:rPr lang="ar-BH" sz="1600" b="0" u="none" dirty="0">
                          <a:solidFill>
                            <a:schemeClr val="tx1"/>
                          </a:solidFill>
                          <a:effectLst/>
                          <a:latin typeface="Sakkal Majalla" panose="02000000000000000000" pitchFamily="2" charset="-78"/>
                          <a:cs typeface="Sakkal Majalla" panose="02000000000000000000" pitchFamily="2" charset="-78"/>
                        </a:rPr>
                        <a:t>بنود الصرف ( الإنفاق )</a:t>
                      </a:r>
                      <a:endParaRPr lang="en-US" sz="1600" b="0" u="none"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marR="0" algn="ctr">
                        <a:lnSpc>
                          <a:spcPct val="150000"/>
                        </a:lnSpc>
                        <a:spcBef>
                          <a:spcPts val="0"/>
                        </a:spcBef>
                        <a:spcAft>
                          <a:spcPts val="1000"/>
                        </a:spcAft>
                      </a:pPr>
                      <a:r>
                        <a:rPr lang="ar-BH" sz="1600" b="0" dirty="0">
                          <a:solidFill>
                            <a:schemeClr val="tx1"/>
                          </a:solidFill>
                          <a:effectLst/>
                          <a:latin typeface="Sakkal Majalla" panose="02000000000000000000" pitchFamily="2" charset="-78"/>
                          <a:cs typeface="Sakkal Majalla" panose="02000000000000000000" pitchFamily="2" charset="-78"/>
                        </a:rPr>
                        <a:t>المبلغ بالدينار البحريني</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rowSpan="2">
                  <a:txBody>
                    <a:bodyPr/>
                    <a:lstStyle/>
                    <a:p>
                      <a:pPr marL="0" marR="0" algn="ctr">
                        <a:lnSpc>
                          <a:spcPct val="150000"/>
                        </a:lnSpc>
                        <a:spcBef>
                          <a:spcPts val="0"/>
                        </a:spcBef>
                        <a:spcAft>
                          <a:spcPts val="1000"/>
                        </a:spcAft>
                      </a:pPr>
                      <a:r>
                        <a:rPr lang="ar-BH" sz="1600" b="0" u="none" dirty="0">
                          <a:solidFill>
                            <a:schemeClr val="tx1"/>
                          </a:solidFill>
                          <a:effectLst/>
                          <a:latin typeface="Sakkal Majalla" panose="02000000000000000000" pitchFamily="2" charset="-78"/>
                          <a:cs typeface="Sakkal Majalla" panose="02000000000000000000" pitchFamily="2" charset="-78"/>
                        </a:rPr>
                        <a:t>بنود الدخل ( الموارد)</a:t>
                      </a:r>
                      <a:endParaRPr lang="en-US" sz="1600" b="0" u="none"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67351">
                <a:tc>
                  <a:txBody>
                    <a:bodyPr/>
                    <a:lstStyle/>
                    <a:p>
                      <a:pPr marL="0" marR="0" algn="ctr">
                        <a:lnSpc>
                          <a:spcPct val="115000"/>
                        </a:lnSpc>
                        <a:spcBef>
                          <a:spcPts val="0"/>
                        </a:spcBef>
                        <a:spcAft>
                          <a:spcPts val="1000"/>
                        </a:spcAft>
                      </a:pPr>
                      <a:r>
                        <a:rPr lang="ar-SA" sz="1600" b="0">
                          <a:solidFill>
                            <a:schemeClr val="tx1"/>
                          </a:solidFill>
                          <a:effectLst/>
                          <a:latin typeface="Sakkal Majalla" panose="02000000000000000000" pitchFamily="2" charset="-78"/>
                          <a:cs typeface="Sakkal Majalla" panose="02000000000000000000" pitchFamily="2" charset="-78"/>
                        </a:rPr>
                        <a:t>فلس</a:t>
                      </a:r>
                      <a:endParaRPr lang="en-US" sz="1600" b="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1000"/>
                        </a:spcAft>
                      </a:pPr>
                      <a:r>
                        <a:rPr lang="ar-BH" sz="1600" b="0">
                          <a:solidFill>
                            <a:schemeClr val="tx1"/>
                          </a:solidFill>
                          <a:effectLst/>
                          <a:latin typeface="Sakkal Majalla" panose="02000000000000000000" pitchFamily="2" charset="-78"/>
                          <a:cs typeface="Sakkal Majalla" panose="02000000000000000000" pitchFamily="2" charset="-78"/>
                        </a:rPr>
                        <a:t>دينار</a:t>
                      </a:r>
                      <a:endParaRPr lang="en-US" sz="1600" b="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en-US"/>
                    </a:p>
                  </a:txBody>
                  <a:tcPr/>
                </a:tc>
                <a:tc>
                  <a:txBody>
                    <a:bodyPr/>
                    <a:lstStyle/>
                    <a:p>
                      <a:pPr marL="0" marR="0" algn="ctr">
                        <a:lnSpc>
                          <a:spcPct val="115000"/>
                        </a:lnSpc>
                        <a:spcBef>
                          <a:spcPts val="0"/>
                        </a:spcBef>
                        <a:spcAft>
                          <a:spcPts val="1000"/>
                        </a:spcAft>
                      </a:pPr>
                      <a:r>
                        <a:rPr lang="ar-SA" sz="1600" b="0">
                          <a:solidFill>
                            <a:schemeClr val="tx1"/>
                          </a:solidFill>
                          <a:effectLst/>
                          <a:latin typeface="Sakkal Majalla" panose="02000000000000000000" pitchFamily="2" charset="-78"/>
                          <a:cs typeface="Sakkal Majalla" panose="02000000000000000000" pitchFamily="2" charset="-78"/>
                        </a:rPr>
                        <a:t>فلس</a:t>
                      </a:r>
                      <a:endParaRPr lang="en-US" sz="1600" b="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1000"/>
                        </a:spcAft>
                      </a:pPr>
                      <a:r>
                        <a:rPr lang="ar-BH" sz="1600" b="0" dirty="0">
                          <a:solidFill>
                            <a:schemeClr val="tx1"/>
                          </a:solidFill>
                          <a:effectLst/>
                          <a:latin typeface="Sakkal Majalla" panose="02000000000000000000" pitchFamily="2" charset="-78"/>
                          <a:cs typeface="Sakkal Majalla" panose="02000000000000000000" pitchFamily="2" charset="-78"/>
                        </a:rPr>
                        <a:t>دينار</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en-US"/>
                    </a:p>
                  </a:txBody>
                  <a:tcPr/>
                </a:tc>
              </a:tr>
              <a:tr h="1501427">
                <a:tc>
                  <a:txBody>
                    <a:bodyPr/>
                    <a:lstStyle/>
                    <a:p>
                      <a:pPr marL="0" marR="0" algn="ctr">
                        <a:lnSpc>
                          <a:spcPct val="115000"/>
                        </a:lnSpc>
                        <a:spcBef>
                          <a:spcPts val="0"/>
                        </a:spcBef>
                        <a:spcAft>
                          <a:spcPts val="1000"/>
                        </a:spcAft>
                      </a:pPr>
                      <a:r>
                        <a:rPr lang="en-US" sz="800" b="0">
                          <a:solidFill>
                            <a:schemeClr val="tx1"/>
                          </a:solidFill>
                          <a:effectLst/>
                        </a:rPr>
                        <a:t> </a:t>
                      </a:r>
                      <a:endParaRPr lang="en-US" sz="7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1000"/>
                        </a:spcAft>
                      </a:pPr>
                      <a:r>
                        <a:rPr lang="en-US" sz="800" b="0">
                          <a:solidFill>
                            <a:schemeClr val="tx1"/>
                          </a:solidFill>
                          <a:effectLst/>
                        </a:rPr>
                        <a:t> </a:t>
                      </a:r>
                      <a:endParaRPr lang="en-US" sz="7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1000"/>
                        </a:spcAft>
                      </a:pPr>
                      <a:r>
                        <a:rPr lang="ar-BH" sz="1800" b="1" dirty="0">
                          <a:solidFill>
                            <a:schemeClr val="tx1"/>
                          </a:solidFill>
                          <a:effectLst/>
                          <a:latin typeface="Sakkal Majalla" panose="02000000000000000000" pitchFamily="2" charset="-78"/>
                          <a:cs typeface="Sakkal Majalla" panose="02000000000000000000" pitchFamily="2" charset="-78"/>
                        </a:rPr>
                        <a:t> </a:t>
                      </a:r>
                      <a:r>
                        <a:rPr lang="ar-BH" sz="1800" b="1" dirty="0" smtClean="0">
                          <a:solidFill>
                            <a:srgbClr val="FF0000"/>
                          </a:solidFill>
                          <a:effectLst/>
                          <a:latin typeface="Sakkal Majalla" panose="02000000000000000000" pitchFamily="2" charset="-78"/>
                          <a:cs typeface="Sakkal Majalla" panose="02000000000000000000" pitchFamily="2" charset="-78"/>
                        </a:rPr>
                        <a:t>المصروفات </a:t>
                      </a:r>
                      <a:r>
                        <a:rPr lang="ar-BH" sz="1800" b="1" dirty="0">
                          <a:solidFill>
                            <a:srgbClr val="FF0000"/>
                          </a:solidFill>
                          <a:effectLst/>
                          <a:latin typeface="Sakkal Majalla" panose="02000000000000000000" pitchFamily="2" charset="-78"/>
                          <a:cs typeface="Sakkal Majalla" panose="02000000000000000000" pitchFamily="2" charset="-78"/>
                        </a:rPr>
                        <a:t>الثابتة والادخار</a:t>
                      </a:r>
                      <a:endParaRPr lang="en-US" sz="1800" b="1" dirty="0">
                        <a:solidFill>
                          <a:srgbClr val="FF0000"/>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أقساط </a:t>
                      </a:r>
                      <a:r>
                        <a:rPr lang="ar-BH" sz="1400" b="0" dirty="0">
                          <a:solidFill>
                            <a:schemeClr val="tx1"/>
                          </a:solidFill>
                          <a:effectLst/>
                          <a:latin typeface="Sakkal Majalla" panose="02000000000000000000" pitchFamily="2" charset="-78"/>
                          <a:cs typeface="Sakkal Majalla" panose="02000000000000000000" pitchFamily="2" charset="-78"/>
                        </a:rPr>
                        <a:t>مشتريات</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مصروفات </a:t>
                      </a:r>
                      <a:r>
                        <a:rPr lang="ar-BH" sz="1400" b="0" dirty="0">
                          <a:solidFill>
                            <a:schemeClr val="tx1"/>
                          </a:solidFill>
                          <a:effectLst/>
                          <a:latin typeface="Sakkal Majalla" panose="02000000000000000000" pitchFamily="2" charset="-78"/>
                          <a:cs typeface="Sakkal Majalla" panose="02000000000000000000" pitchFamily="2" charset="-78"/>
                        </a:rPr>
                        <a:t>للطوارئ</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مدخرات </a:t>
                      </a:r>
                      <a:r>
                        <a:rPr lang="ar-BH" sz="1400" b="0" dirty="0">
                          <a:solidFill>
                            <a:schemeClr val="tx1"/>
                          </a:solidFill>
                          <a:effectLst/>
                          <a:latin typeface="Sakkal Majalla" panose="02000000000000000000" pitchFamily="2" charset="-78"/>
                          <a:cs typeface="Sakkal Majalla" panose="02000000000000000000" pitchFamily="2" charset="-78"/>
                        </a:rPr>
                        <a:t>ثابتة</a:t>
                      </a:r>
                      <a:endParaRPr lang="en-US" sz="14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1000"/>
                        </a:spcAft>
                      </a:pPr>
                      <a:r>
                        <a:rPr lang="ar-BH" sz="1400" b="0">
                          <a:solidFill>
                            <a:schemeClr val="tx1"/>
                          </a:solidFill>
                          <a:effectLst/>
                        </a:rPr>
                        <a:t> </a:t>
                      </a:r>
                      <a:endParaRPr lang="en-US" sz="14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1000"/>
                        </a:spcAft>
                      </a:pPr>
                      <a:r>
                        <a:rPr lang="ar-BH" sz="1400" b="0" dirty="0">
                          <a:solidFill>
                            <a:schemeClr val="tx1"/>
                          </a:solidFill>
                          <a:effectLst/>
                        </a:rPr>
                        <a:t> </a:t>
                      </a:r>
                      <a:endParaRPr lang="en-US" sz="1400" b="0" dirty="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1000"/>
                        </a:spcAft>
                      </a:pPr>
                      <a:r>
                        <a:rPr lang="ar-BH" sz="1600" b="1" dirty="0">
                          <a:solidFill>
                            <a:schemeClr val="tx1"/>
                          </a:solidFill>
                          <a:effectLst/>
                          <a:latin typeface="Sakkal Majalla" panose="02000000000000000000" pitchFamily="2" charset="-78"/>
                          <a:cs typeface="Sakkal Majalla" panose="02000000000000000000" pitchFamily="2" charset="-78"/>
                        </a:rPr>
                        <a:t> </a:t>
                      </a:r>
                      <a:r>
                        <a:rPr lang="ar-BH" sz="1600" b="1" dirty="0" smtClean="0">
                          <a:solidFill>
                            <a:srgbClr val="FF0000"/>
                          </a:solidFill>
                          <a:effectLst/>
                          <a:latin typeface="Sakkal Majalla" panose="02000000000000000000" pitchFamily="2" charset="-78"/>
                          <a:cs typeface="Sakkal Majalla" panose="02000000000000000000" pitchFamily="2" charset="-78"/>
                        </a:rPr>
                        <a:t>الموارد </a:t>
                      </a:r>
                      <a:r>
                        <a:rPr lang="ar-BH" sz="1600" b="1" dirty="0">
                          <a:solidFill>
                            <a:srgbClr val="FF0000"/>
                          </a:solidFill>
                          <a:effectLst/>
                          <a:latin typeface="Sakkal Majalla" panose="02000000000000000000" pitchFamily="2" charset="-78"/>
                          <a:cs typeface="Sakkal Majalla" panose="02000000000000000000" pitchFamily="2" charset="-78"/>
                        </a:rPr>
                        <a:t>المالية</a:t>
                      </a:r>
                      <a:endParaRPr lang="en-US" sz="1600" b="1" dirty="0">
                        <a:solidFill>
                          <a:srgbClr val="FF0000"/>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الإيراد </a:t>
                      </a:r>
                      <a:r>
                        <a:rPr lang="ar-BH" sz="1400" b="0" dirty="0">
                          <a:solidFill>
                            <a:schemeClr val="tx1"/>
                          </a:solidFill>
                          <a:effectLst/>
                          <a:latin typeface="Sakkal Majalla" panose="02000000000000000000" pitchFamily="2" charset="-78"/>
                          <a:cs typeface="Sakkal Majalla" panose="02000000000000000000" pitchFamily="2" charset="-78"/>
                        </a:rPr>
                        <a:t>الشهري الثابت</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إيجار </a:t>
                      </a:r>
                      <a:r>
                        <a:rPr lang="ar-BH" sz="1400" b="0" dirty="0">
                          <a:solidFill>
                            <a:schemeClr val="tx1"/>
                          </a:solidFill>
                          <a:effectLst/>
                          <a:latin typeface="Sakkal Majalla" panose="02000000000000000000" pitchFamily="2" charset="-78"/>
                          <a:cs typeface="Sakkal Majalla" panose="02000000000000000000" pitchFamily="2" charset="-78"/>
                        </a:rPr>
                        <a:t>العقارات أو بيع محاصيل زراعية.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استثمار </a:t>
                      </a:r>
                      <a:r>
                        <a:rPr lang="ar-BH" sz="1400" b="0" dirty="0">
                          <a:solidFill>
                            <a:schemeClr val="tx1"/>
                          </a:solidFill>
                          <a:effectLst/>
                          <a:latin typeface="Sakkal Majalla" panose="02000000000000000000" pitchFamily="2" charset="-78"/>
                          <a:cs typeface="Sakkal Majalla" panose="02000000000000000000" pitchFamily="2" charset="-78"/>
                        </a:rPr>
                        <a:t>الأموال في الأعمال التجارية وغيرها.</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الوراثة </a:t>
                      </a:r>
                      <a:r>
                        <a:rPr lang="ar-BH" sz="1400" b="0" dirty="0">
                          <a:solidFill>
                            <a:schemeClr val="tx1"/>
                          </a:solidFill>
                          <a:effectLst/>
                          <a:latin typeface="Sakkal Majalla" panose="02000000000000000000" pitchFamily="2" charset="-78"/>
                          <a:cs typeface="Sakkal Majalla" panose="02000000000000000000" pitchFamily="2" charset="-78"/>
                        </a:rPr>
                        <a:t>.</a:t>
                      </a:r>
                      <a:endParaRPr lang="en-US" sz="14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341598">
                <a:tc>
                  <a:txBody>
                    <a:bodyPr/>
                    <a:lstStyle/>
                    <a:p>
                      <a:pPr marL="0" marR="0" algn="ctr">
                        <a:lnSpc>
                          <a:spcPct val="115000"/>
                        </a:lnSpc>
                        <a:spcBef>
                          <a:spcPts val="0"/>
                        </a:spcBef>
                        <a:spcAft>
                          <a:spcPts val="1000"/>
                        </a:spcAft>
                      </a:pPr>
                      <a:r>
                        <a:rPr lang="en-US" sz="800" b="0">
                          <a:solidFill>
                            <a:schemeClr val="tx1"/>
                          </a:solidFill>
                          <a:effectLst/>
                        </a:rPr>
                        <a:t> </a:t>
                      </a:r>
                      <a:endParaRPr lang="en-US" sz="7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1000"/>
                        </a:spcAft>
                      </a:pPr>
                      <a:r>
                        <a:rPr lang="en-US" sz="800" b="0">
                          <a:solidFill>
                            <a:schemeClr val="tx1"/>
                          </a:solidFill>
                          <a:effectLst/>
                        </a:rPr>
                        <a:t> </a:t>
                      </a:r>
                      <a:endParaRPr lang="en-US" sz="7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1000"/>
                        </a:spcAft>
                      </a:pPr>
                      <a:r>
                        <a:rPr lang="ar-BH" sz="1600" b="1" dirty="0">
                          <a:solidFill>
                            <a:schemeClr val="tx1"/>
                          </a:solidFill>
                          <a:effectLst/>
                          <a:latin typeface="Sakkal Majalla" panose="02000000000000000000" pitchFamily="2" charset="-78"/>
                          <a:cs typeface="Sakkal Majalla" panose="02000000000000000000" pitchFamily="2" charset="-78"/>
                        </a:rPr>
                        <a:t> </a:t>
                      </a:r>
                      <a:r>
                        <a:rPr lang="ar-BH" sz="1600" b="1" dirty="0" smtClean="0">
                          <a:solidFill>
                            <a:srgbClr val="FF0000"/>
                          </a:solidFill>
                          <a:effectLst/>
                          <a:latin typeface="Sakkal Majalla" panose="02000000000000000000" pitchFamily="2" charset="-78"/>
                          <a:cs typeface="Sakkal Majalla" panose="02000000000000000000" pitchFamily="2" charset="-78"/>
                        </a:rPr>
                        <a:t>المصروفات </a:t>
                      </a:r>
                      <a:r>
                        <a:rPr lang="ar-BH" sz="1600" b="1" dirty="0">
                          <a:solidFill>
                            <a:srgbClr val="FF0000"/>
                          </a:solidFill>
                          <a:effectLst/>
                          <a:latin typeface="Sakkal Majalla" panose="02000000000000000000" pitchFamily="2" charset="-78"/>
                          <a:cs typeface="Sakkal Majalla" panose="02000000000000000000" pitchFamily="2" charset="-78"/>
                        </a:rPr>
                        <a:t>المرنة</a:t>
                      </a:r>
                      <a:endParaRPr lang="en-US" sz="1600" b="1" dirty="0">
                        <a:solidFill>
                          <a:srgbClr val="FF0000"/>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الغذاء</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 </a:t>
                      </a:r>
                      <a:r>
                        <a:rPr lang="ar-BH" sz="1400" b="0" dirty="0">
                          <a:solidFill>
                            <a:schemeClr val="tx1"/>
                          </a:solidFill>
                          <a:effectLst/>
                          <a:latin typeface="Sakkal Majalla" panose="02000000000000000000" pitchFamily="2" charset="-78"/>
                          <a:cs typeface="Sakkal Majalla" panose="02000000000000000000" pitchFamily="2" charset="-78"/>
                        </a:rPr>
                        <a:t>اللوازم المنزلية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 </a:t>
                      </a:r>
                      <a:r>
                        <a:rPr lang="ar-BH" sz="1400" b="0" dirty="0">
                          <a:solidFill>
                            <a:schemeClr val="tx1"/>
                          </a:solidFill>
                          <a:effectLst/>
                          <a:latin typeface="Sakkal Majalla" panose="02000000000000000000" pitchFamily="2" charset="-78"/>
                          <a:cs typeface="Sakkal Majalla" panose="02000000000000000000" pitchFamily="2" charset="-78"/>
                        </a:rPr>
                        <a:t>نفقات شخصية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 </a:t>
                      </a:r>
                      <a:r>
                        <a:rPr lang="ar-BH" sz="1400" b="0" dirty="0">
                          <a:solidFill>
                            <a:schemeClr val="tx1"/>
                          </a:solidFill>
                          <a:effectLst/>
                          <a:latin typeface="Sakkal Majalla" panose="02000000000000000000" pitchFamily="2" charset="-78"/>
                          <a:cs typeface="Sakkal Majalla" panose="02000000000000000000" pitchFamily="2" charset="-78"/>
                        </a:rPr>
                        <a:t>الملابس</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smtClean="0">
                          <a:solidFill>
                            <a:schemeClr val="tx1"/>
                          </a:solidFill>
                          <a:effectLst/>
                          <a:latin typeface="Sakkal Majalla" panose="02000000000000000000" pitchFamily="2" charset="-78"/>
                          <a:cs typeface="Sakkal Majalla" panose="02000000000000000000" pitchFamily="2" charset="-78"/>
                        </a:rPr>
                        <a:t> </a:t>
                      </a:r>
                      <a:r>
                        <a:rPr lang="ar-BH" sz="1400" b="0" dirty="0">
                          <a:solidFill>
                            <a:schemeClr val="tx1"/>
                          </a:solidFill>
                          <a:effectLst/>
                          <a:latin typeface="Sakkal Majalla" panose="02000000000000000000" pitchFamily="2" charset="-78"/>
                          <a:cs typeface="Sakkal Majalla" panose="02000000000000000000" pitchFamily="2" charset="-78"/>
                        </a:rPr>
                        <a:t>مصاريف انتقال</a:t>
                      </a:r>
                      <a:endParaRPr lang="en-US" sz="14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1000"/>
                        </a:spcAft>
                      </a:pPr>
                      <a:r>
                        <a:rPr lang="ar-BH" sz="1400" b="0">
                          <a:solidFill>
                            <a:schemeClr val="tx1"/>
                          </a:solidFill>
                          <a:effectLst/>
                        </a:rPr>
                        <a:t> </a:t>
                      </a:r>
                      <a:endParaRPr lang="en-US" sz="14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1000"/>
                        </a:spcAft>
                      </a:pPr>
                      <a:r>
                        <a:rPr lang="ar-BH" sz="1400" b="0">
                          <a:solidFill>
                            <a:schemeClr val="tx1"/>
                          </a:solidFill>
                          <a:effectLst/>
                        </a:rPr>
                        <a:t> </a:t>
                      </a:r>
                      <a:endParaRPr lang="en-US" sz="14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L="0" marR="0" algn="ctr">
                        <a:lnSpc>
                          <a:spcPct val="100000"/>
                        </a:lnSpc>
                        <a:spcBef>
                          <a:spcPts val="0"/>
                        </a:spcBef>
                        <a:spcAft>
                          <a:spcPts val="1000"/>
                        </a:spcAft>
                      </a:pPr>
                      <a:r>
                        <a:rPr lang="ar-BH" sz="1600" b="1" dirty="0">
                          <a:solidFill>
                            <a:schemeClr val="tx1"/>
                          </a:solidFill>
                          <a:effectLst/>
                          <a:latin typeface="Sakkal Majalla" panose="02000000000000000000" pitchFamily="2" charset="-78"/>
                          <a:cs typeface="Sakkal Majalla" panose="02000000000000000000" pitchFamily="2" charset="-78"/>
                        </a:rPr>
                        <a:t> </a:t>
                      </a:r>
                      <a:r>
                        <a:rPr lang="ar-BH" sz="1600" b="1" dirty="0" smtClean="0">
                          <a:solidFill>
                            <a:srgbClr val="FF0000"/>
                          </a:solidFill>
                          <a:effectLst/>
                          <a:latin typeface="Sakkal Majalla" panose="02000000000000000000" pitchFamily="2" charset="-78"/>
                          <a:cs typeface="Sakkal Majalla" panose="02000000000000000000" pitchFamily="2" charset="-78"/>
                        </a:rPr>
                        <a:t>الموارد </a:t>
                      </a:r>
                      <a:r>
                        <a:rPr lang="ar-BH" sz="1600" b="1" dirty="0">
                          <a:solidFill>
                            <a:srgbClr val="FF0000"/>
                          </a:solidFill>
                          <a:effectLst/>
                          <a:latin typeface="Sakkal Majalla" panose="02000000000000000000" pitchFamily="2" charset="-78"/>
                          <a:cs typeface="Sakkal Majalla" panose="02000000000000000000" pitchFamily="2" charset="-78"/>
                        </a:rPr>
                        <a:t>البشرية</a:t>
                      </a:r>
                      <a:endParaRPr lang="en-US" sz="1600" b="1" dirty="0">
                        <a:solidFill>
                          <a:srgbClr val="FF0000"/>
                        </a:solidFill>
                        <a:effectLst/>
                        <a:latin typeface="Sakkal Majalla" panose="02000000000000000000" pitchFamily="2" charset="-78"/>
                        <a:cs typeface="Sakkal Majalla" panose="02000000000000000000" pitchFamily="2" charset="-78"/>
                      </a:endParaRPr>
                    </a:p>
                    <a:p>
                      <a:pPr marL="0" marR="0" algn="r">
                        <a:lnSpc>
                          <a:spcPct val="100000"/>
                        </a:lnSpc>
                        <a:spcBef>
                          <a:spcPts val="0"/>
                        </a:spcBef>
                        <a:spcAft>
                          <a:spcPts val="1000"/>
                        </a:spcAft>
                      </a:pPr>
                      <a:r>
                        <a:rPr lang="ar-BH" sz="1400" b="0" dirty="0">
                          <a:solidFill>
                            <a:schemeClr val="tx1"/>
                          </a:solidFill>
                          <a:effectLst/>
                          <a:latin typeface="Sakkal Majalla" panose="02000000000000000000" pitchFamily="2" charset="-78"/>
                          <a:cs typeface="Sakkal Majalla" panose="02000000000000000000" pitchFamily="2" charset="-78"/>
                        </a:rPr>
                        <a:t>والتي لها أثر إيجابي في زيادة موارد الأسرة: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a:solidFill>
                            <a:schemeClr val="tx1"/>
                          </a:solidFill>
                          <a:effectLst/>
                          <a:latin typeface="Sakkal Majalla" panose="02000000000000000000" pitchFamily="2" charset="-78"/>
                          <a:cs typeface="Sakkal Majalla" panose="02000000000000000000" pitchFamily="2" charset="-78"/>
                        </a:rPr>
                        <a:t>خياطة: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a:solidFill>
                            <a:schemeClr val="tx1"/>
                          </a:solidFill>
                          <a:effectLst/>
                          <a:latin typeface="Sakkal Majalla" panose="02000000000000000000" pitchFamily="2" charset="-78"/>
                          <a:cs typeface="Sakkal Majalla" panose="02000000000000000000" pitchFamily="2" charset="-78"/>
                        </a:rPr>
                        <a:t>نجارة: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a:solidFill>
                            <a:schemeClr val="tx1"/>
                          </a:solidFill>
                          <a:effectLst/>
                          <a:latin typeface="Sakkal Majalla" panose="02000000000000000000" pitchFamily="2" charset="-78"/>
                          <a:cs typeface="Sakkal Majalla" panose="02000000000000000000" pitchFamily="2" charset="-78"/>
                        </a:rPr>
                        <a:t>كهرباء:</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a:solidFill>
                            <a:schemeClr val="tx1"/>
                          </a:solidFill>
                          <a:effectLst/>
                          <a:latin typeface="Sakkal Majalla" panose="02000000000000000000" pitchFamily="2" charset="-78"/>
                          <a:cs typeface="Sakkal Majalla" panose="02000000000000000000" pitchFamily="2" charset="-78"/>
                        </a:rPr>
                        <a:t>سباكة: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285750" marR="0" indent="-285750" algn="r" rtl="1">
                        <a:lnSpc>
                          <a:spcPct val="100000"/>
                        </a:lnSpc>
                        <a:spcBef>
                          <a:spcPts val="0"/>
                        </a:spcBef>
                        <a:spcAft>
                          <a:spcPts val="1000"/>
                        </a:spcAft>
                        <a:buFont typeface="Arial" panose="020B0604020202020204" pitchFamily="34" charset="0"/>
                        <a:buChar char="•"/>
                      </a:pPr>
                      <a:r>
                        <a:rPr lang="ar-BH" sz="1400" b="0" dirty="0">
                          <a:solidFill>
                            <a:schemeClr val="tx1"/>
                          </a:solidFill>
                          <a:effectLst/>
                          <a:latin typeface="Sakkal Majalla" panose="02000000000000000000" pitchFamily="2" charset="-78"/>
                          <a:cs typeface="Sakkal Majalla" panose="02000000000000000000" pitchFamily="2" charset="-78"/>
                        </a:rPr>
                        <a:t>أخرى:</a:t>
                      </a:r>
                      <a:endParaRPr lang="en-US" sz="14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637524">
                <a:tc>
                  <a:txBody>
                    <a:bodyPr/>
                    <a:lstStyle/>
                    <a:p>
                      <a:pPr marL="0" marR="0" algn="ctr">
                        <a:lnSpc>
                          <a:spcPct val="115000"/>
                        </a:lnSpc>
                        <a:spcBef>
                          <a:spcPts val="0"/>
                        </a:spcBef>
                        <a:spcAft>
                          <a:spcPts val="1000"/>
                        </a:spcAft>
                      </a:pPr>
                      <a:r>
                        <a:rPr lang="en-US" sz="800" b="0">
                          <a:solidFill>
                            <a:schemeClr val="tx1"/>
                          </a:solidFill>
                          <a:effectLst/>
                        </a:rPr>
                        <a:t> </a:t>
                      </a:r>
                      <a:endParaRPr lang="en-US" sz="7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1000"/>
                        </a:spcAft>
                      </a:pPr>
                      <a:r>
                        <a:rPr lang="en-US" sz="800" b="0">
                          <a:solidFill>
                            <a:schemeClr val="tx1"/>
                          </a:solidFill>
                          <a:effectLst/>
                        </a:rPr>
                        <a:t> </a:t>
                      </a:r>
                      <a:endParaRPr lang="en-US" sz="7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rtl="1">
                        <a:lnSpc>
                          <a:spcPct val="115000"/>
                        </a:lnSpc>
                        <a:spcBef>
                          <a:spcPts val="0"/>
                        </a:spcBef>
                        <a:spcAft>
                          <a:spcPts val="0"/>
                        </a:spcAft>
                      </a:pPr>
                      <a:r>
                        <a:rPr lang="ar-BH" sz="1600" b="1" dirty="0">
                          <a:solidFill>
                            <a:schemeClr val="tx1"/>
                          </a:solidFill>
                          <a:effectLst/>
                          <a:latin typeface="Sakkal Majalla" panose="02000000000000000000" pitchFamily="2" charset="-78"/>
                          <a:cs typeface="Sakkal Majalla" panose="02000000000000000000" pitchFamily="2" charset="-78"/>
                        </a:rPr>
                        <a:t> </a:t>
                      </a:r>
                      <a:r>
                        <a:rPr lang="ar-BH" sz="1600" b="1" dirty="0" smtClean="0">
                          <a:solidFill>
                            <a:srgbClr val="FF0000"/>
                          </a:solidFill>
                          <a:effectLst/>
                          <a:latin typeface="Sakkal Majalla" panose="02000000000000000000" pitchFamily="2" charset="-78"/>
                          <a:cs typeface="Sakkal Majalla" panose="02000000000000000000" pitchFamily="2" charset="-78"/>
                        </a:rPr>
                        <a:t>المصروفات </a:t>
                      </a:r>
                      <a:r>
                        <a:rPr lang="ar-BH" sz="1600" b="1" dirty="0">
                          <a:solidFill>
                            <a:srgbClr val="FF0000"/>
                          </a:solidFill>
                          <a:effectLst/>
                          <a:latin typeface="Sakkal Majalla" panose="02000000000000000000" pitchFamily="2" charset="-78"/>
                          <a:cs typeface="Sakkal Majalla" panose="02000000000000000000" pitchFamily="2" charset="-78"/>
                        </a:rPr>
                        <a:t>الاختيارية</a:t>
                      </a:r>
                      <a:endParaRPr lang="en-US" sz="1600" b="1"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15000"/>
                        </a:lnSpc>
                        <a:spcBef>
                          <a:spcPts val="0"/>
                        </a:spcBef>
                        <a:spcAft>
                          <a:spcPts val="0"/>
                        </a:spcAft>
                      </a:pPr>
                      <a:r>
                        <a:rPr lang="ar-BH" sz="1400" b="0" dirty="0">
                          <a:solidFill>
                            <a:schemeClr val="tx1"/>
                          </a:solidFill>
                          <a:effectLst/>
                          <a:latin typeface="Sakkal Majalla" panose="02000000000000000000" pitchFamily="2" charset="-78"/>
                          <a:cs typeface="Sakkal Majalla" panose="02000000000000000000" pitchFamily="2" charset="-78"/>
                        </a:rPr>
                        <a:t>- العاب تسلية</a:t>
                      </a:r>
                      <a:endParaRPr lang="en-US" sz="1400" b="0" dirty="0">
                        <a:solidFill>
                          <a:schemeClr val="tx1"/>
                        </a:solidFill>
                        <a:effectLst/>
                        <a:latin typeface="Sakkal Majalla" panose="02000000000000000000" pitchFamily="2" charset="-78"/>
                        <a:cs typeface="Sakkal Majalla" panose="02000000000000000000" pitchFamily="2" charset="-78"/>
                      </a:endParaRPr>
                    </a:p>
                    <a:p>
                      <a:pPr marL="0" marR="0" algn="r" rtl="1">
                        <a:lnSpc>
                          <a:spcPct val="115000"/>
                        </a:lnSpc>
                        <a:spcBef>
                          <a:spcPts val="0"/>
                        </a:spcBef>
                        <a:spcAft>
                          <a:spcPts val="0"/>
                        </a:spcAft>
                      </a:pPr>
                      <a:r>
                        <a:rPr lang="ar-BH" sz="1400" b="0" dirty="0">
                          <a:solidFill>
                            <a:schemeClr val="tx1"/>
                          </a:solidFill>
                          <a:effectLst/>
                          <a:latin typeface="Sakkal Majalla" panose="02000000000000000000" pitchFamily="2" charset="-78"/>
                          <a:cs typeface="Sakkal Majalla" panose="02000000000000000000" pitchFamily="2" charset="-78"/>
                        </a:rPr>
                        <a:t>- نادي</a:t>
                      </a:r>
                      <a:endParaRPr lang="en-US" sz="1400" b="0" dirty="0">
                        <a:solidFill>
                          <a:schemeClr val="tx1"/>
                        </a:solidFill>
                        <a:effectLst/>
                        <a:latin typeface="Sakkal Majalla" panose="02000000000000000000" pitchFamily="2" charset="-78"/>
                        <a:cs typeface="Sakkal Majalla" panose="02000000000000000000" pitchFamily="2" charset="-78"/>
                      </a:endParaRPr>
                    </a:p>
                    <a:p>
                      <a:pPr marL="0" marR="0" algn="r" rtl="1">
                        <a:lnSpc>
                          <a:spcPct val="115000"/>
                        </a:lnSpc>
                        <a:spcBef>
                          <a:spcPts val="0"/>
                        </a:spcBef>
                        <a:spcAft>
                          <a:spcPts val="0"/>
                        </a:spcAft>
                      </a:pPr>
                      <a:r>
                        <a:rPr lang="ar-BH" sz="1400" b="0" dirty="0">
                          <a:solidFill>
                            <a:schemeClr val="tx1"/>
                          </a:solidFill>
                          <a:effectLst/>
                          <a:latin typeface="Sakkal Majalla" panose="02000000000000000000" pitchFamily="2" charset="-78"/>
                          <a:cs typeface="Sakkal Majalla" panose="02000000000000000000" pitchFamily="2" charset="-78"/>
                        </a:rPr>
                        <a:t>- سينما</a:t>
                      </a:r>
                      <a:endParaRPr lang="en-US" sz="1400" b="0" dirty="0">
                        <a:solidFill>
                          <a:schemeClr val="tx1"/>
                        </a:solidFill>
                        <a:effectLst/>
                        <a:latin typeface="Sakkal Majalla" panose="02000000000000000000" pitchFamily="2" charset="-78"/>
                        <a:cs typeface="Sakkal Majalla" panose="02000000000000000000" pitchFamily="2" charset="-78"/>
                      </a:endParaRPr>
                    </a:p>
                    <a:p>
                      <a:pPr marL="0" marR="0" algn="r" rtl="1">
                        <a:lnSpc>
                          <a:spcPct val="115000"/>
                        </a:lnSpc>
                        <a:spcBef>
                          <a:spcPts val="0"/>
                        </a:spcBef>
                        <a:spcAft>
                          <a:spcPts val="0"/>
                        </a:spcAft>
                      </a:pPr>
                      <a:r>
                        <a:rPr lang="ar-BH" sz="1400" b="0" dirty="0">
                          <a:solidFill>
                            <a:schemeClr val="tx1"/>
                          </a:solidFill>
                          <a:effectLst/>
                          <a:latin typeface="Sakkal Majalla" panose="02000000000000000000" pitchFamily="2" charset="-78"/>
                          <a:cs typeface="Sakkal Majalla" panose="02000000000000000000" pitchFamily="2" charset="-78"/>
                        </a:rPr>
                        <a:t>- رحلات</a:t>
                      </a:r>
                      <a:endParaRPr lang="en-US" sz="1400" b="0" dirty="0">
                        <a:solidFill>
                          <a:schemeClr val="tx1"/>
                        </a:solidFill>
                        <a:effectLst/>
                        <a:latin typeface="Sakkal Majalla" panose="02000000000000000000" pitchFamily="2" charset="-78"/>
                        <a:cs typeface="Sakkal Majalla" panose="02000000000000000000" pitchFamily="2" charset="-78"/>
                      </a:endParaRPr>
                    </a:p>
                    <a:p>
                      <a:pPr marL="0" marR="0" algn="r" rtl="1">
                        <a:lnSpc>
                          <a:spcPct val="115000"/>
                        </a:lnSpc>
                        <a:spcBef>
                          <a:spcPts val="0"/>
                        </a:spcBef>
                        <a:spcAft>
                          <a:spcPts val="0"/>
                        </a:spcAft>
                      </a:pPr>
                      <a:r>
                        <a:rPr lang="ar-BH" sz="1400" b="0" dirty="0">
                          <a:solidFill>
                            <a:schemeClr val="tx1"/>
                          </a:solidFill>
                          <a:effectLst/>
                          <a:latin typeface="Sakkal Majalla" panose="02000000000000000000" pitchFamily="2" charset="-78"/>
                          <a:cs typeface="Sakkal Majalla" panose="02000000000000000000" pitchFamily="2" charset="-78"/>
                        </a:rPr>
                        <a:t>- هدايا</a:t>
                      </a:r>
                      <a:endParaRPr lang="en-US" sz="1400" b="0" dirty="0">
                        <a:solidFill>
                          <a:schemeClr val="tx1"/>
                        </a:solidFill>
                        <a:effectLst/>
                        <a:latin typeface="Sakkal Majalla" panose="02000000000000000000" pitchFamily="2" charset="-78"/>
                        <a:cs typeface="Sakkal Majalla" panose="02000000000000000000" pitchFamily="2" charset="-78"/>
                      </a:endParaRPr>
                    </a:p>
                    <a:p>
                      <a:pPr marL="0" marR="1191895" algn="r" rtl="1">
                        <a:lnSpc>
                          <a:spcPct val="115000"/>
                        </a:lnSpc>
                        <a:spcBef>
                          <a:spcPts val="0"/>
                        </a:spcBef>
                        <a:spcAft>
                          <a:spcPts val="1000"/>
                        </a:spcAft>
                      </a:pPr>
                      <a:r>
                        <a:rPr lang="ar-BH" sz="1400" b="0" dirty="0">
                          <a:solidFill>
                            <a:schemeClr val="tx1"/>
                          </a:solidFill>
                          <a:effectLst/>
                          <a:latin typeface="Sakkal Majalla" panose="02000000000000000000" pitchFamily="2" charset="-78"/>
                          <a:cs typeface="Sakkal Majalla" panose="02000000000000000000" pitchFamily="2" charset="-78"/>
                        </a:rPr>
                        <a:t>- تبرعات</a:t>
                      </a:r>
                      <a:endParaRPr lang="en-US" sz="14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ar-BH" sz="1400" b="0">
                          <a:solidFill>
                            <a:schemeClr val="tx1"/>
                          </a:solidFill>
                          <a:effectLst/>
                        </a:rPr>
                        <a:t> </a:t>
                      </a:r>
                      <a:endParaRPr lang="en-US" sz="14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ar-BH" sz="1400" b="0" dirty="0">
                          <a:solidFill>
                            <a:schemeClr val="tx1"/>
                          </a:solidFill>
                          <a:effectLst/>
                        </a:rPr>
                        <a:t> </a:t>
                      </a:r>
                      <a:endParaRPr lang="en-US" sz="1400" b="0" dirty="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en-US"/>
                    </a:p>
                  </a:txBody>
                  <a:tcPr/>
                </a:tc>
              </a:tr>
              <a:tr h="267351">
                <a:tc gridSpan="2">
                  <a:txBody>
                    <a:bodyPr/>
                    <a:lstStyle/>
                    <a:p>
                      <a:pPr marL="0" marR="0" algn="ctr">
                        <a:lnSpc>
                          <a:spcPct val="115000"/>
                        </a:lnSpc>
                        <a:spcBef>
                          <a:spcPts val="0"/>
                        </a:spcBef>
                        <a:spcAft>
                          <a:spcPts val="1000"/>
                        </a:spcAft>
                      </a:pPr>
                      <a:r>
                        <a:rPr lang="ar-BH" sz="800" b="0">
                          <a:solidFill>
                            <a:schemeClr val="tx1"/>
                          </a:solidFill>
                          <a:effectLst/>
                        </a:rPr>
                        <a:t>........ دينار</a:t>
                      </a:r>
                      <a:endParaRPr lang="en-US" sz="700" b="0">
                        <a:solidFill>
                          <a:schemeClr val="tx1"/>
                        </a:solidFill>
                        <a:effectLst/>
                        <a:latin typeface="Constantia" panose="02030602050306030303" pitchFamily="18" charset="0"/>
                        <a:ea typeface="Constantia" panose="02030602050306030303" pitchFamily="18" charset="0"/>
                        <a:cs typeface="Majalla UI"/>
                      </a:endParaRPr>
                    </a:p>
                  </a:txBody>
                  <a:tcPr marL="46058" marR="460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algn="ctr">
                        <a:lnSpc>
                          <a:spcPct val="115000"/>
                        </a:lnSpc>
                        <a:spcBef>
                          <a:spcPts val="0"/>
                        </a:spcBef>
                        <a:spcAft>
                          <a:spcPts val="1000"/>
                        </a:spcAft>
                      </a:pPr>
                      <a:r>
                        <a:rPr lang="ar-BH" sz="1600" b="0" dirty="0">
                          <a:solidFill>
                            <a:schemeClr val="tx1"/>
                          </a:solidFill>
                          <a:effectLst/>
                          <a:latin typeface="Sakkal Majalla" panose="02000000000000000000" pitchFamily="2" charset="-78"/>
                          <a:cs typeface="Sakkal Majalla" panose="02000000000000000000" pitchFamily="2" charset="-78"/>
                        </a:rPr>
                        <a:t>مجموع المصروفات</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marR="0" algn="ctr">
                        <a:lnSpc>
                          <a:spcPct val="115000"/>
                        </a:lnSpc>
                        <a:spcBef>
                          <a:spcPts val="0"/>
                        </a:spcBef>
                        <a:spcAft>
                          <a:spcPts val="1000"/>
                        </a:spcAft>
                      </a:pPr>
                      <a:r>
                        <a:rPr lang="ar-BH" sz="1600" b="0">
                          <a:solidFill>
                            <a:schemeClr val="tx1"/>
                          </a:solidFill>
                          <a:effectLst/>
                          <a:latin typeface="Sakkal Majalla" panose="02000000000000000000" pitchFamily="2" charset="-78"/>
                          <a:cs typeface="Sakkal Majalla" panose="02000000000000000000" pitchFamily="2" charset="-78"/>
                        </a:rPr>
                        <a:t>........ دينار</a:t>
                      </a:r>
                      <a:endParaRPr lang="en-US" sz="1600" b="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algn="ctr">
                        <a:lnSpc>
                          <a:spcPct val="115000"/>
                        </a:lnSpc>
                        <a:spcBef>
                          <a:spcPts val="0"/>
                        </a:spcBef>
                        <a:spcAft>
                          <a:spcPts val="1000"/>
                        </a:spcAft>
                      </a:pPr>
                      <a:r>
                        <a:rPr lang="ar-BH" sz="1600" b="0" dirty="0">
                          <a:solidFill>
                            <a:schemeClr val="tx1"/>
                          </a:solidFill>
                          <a:effectLst/>
                          <a:latin typeface="Sakkal Majalla" panose="02000000000000000000" pitchFamily="2" charset="-78"/>
                          <a:cs typeface="Sakkal Majalla" panose="02000000000000000000" pitchFamily="2" charset="-78"/>
                        </a:rPr>
                        <a:t>مجموع الإيرادات</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48719">
                <a:tc gridSpan="5">
                  <a:txBody>
                    <a:bodyPr/>
                    <a:lstStyle/>
                    <a:p>
                      <a:pPr marL="0" marR="0" algn="ctr">
                        <a:lnSpc>
                          <a:spcPct val="115000"/>
                        </a:lnSpc>
                        <a:spcBef>
                          <a:spcPts val="0"/>
                        </a:spcBef>
                        <a:spcAft>
                          <a:spcPts val="1000"/>
                        </a:spcAft>
                      </a:pPr>
                      <a:r>
                        <a:rPr lang="ar-BH" sz="1600" b="0" dirty="0">
                          <a:solidFill>
                            <a:schemeClr val="tx1"/>
                          </a:solidFill>
                          <a:effectLst/>
                          <a:latin typeface="Sakkal Majalla" panose="02000000000000000000" pitchFamily="2" charset="-78"/>
                          <a:cs typeface="Sakkal Majalla" panose="02000000000000000000" pitchFamily="2" charset="-78"/>
                        </a:rPr>
                        <a:t>= الفرق بين مجموع الإيرادات ومجموع المصروفات بالإشارة ( + )</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1000"/>
                        </a:spcAft>
                      </a:pPr>
                      <a:r>
                        <a:rPr lang="ar-BH" sz="1600" b="0" dirty="0">
                          <a:solidFill>
                            <a:schemeClr val="tx1"/>
                          </a:solidFill>
                          <a:effectLst/>
                          <a:latin typeface="Sakkal Majalla" panose="02000000000000000000" pitchFamily="2" charset="-78"/>
                          <a:cs typeface="Sakkal Majalla" panose="02000000000000000000" pitchFamily="2" charset="-78"/>
                        </a:rPr>
                        <a:t>الفائض</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48719">
                <a:tc gridSpan="5">
                  <a:txBody>
                    <a:bodyPr/>
                    <a:lstStyle/>
                    <a:p>
                      <a:pPr marL="0" marR="0" algn="ctr" rtl="1">
                        <a:lnSpc>
                          <a:spcPct val="115000"/>
                        </a:lnSpc>
                        <a:spcBef>
                          <a:spcPts val="0"/>
                        </a:spcBef>
                        <a:spcAft>
                          <a:spcPts val="1000"/>
                        </a:spcAft>
                      </a:pPr>
                      <a:r>
                        <a:rPr lang="ar-BH" sz="1600" b="0" dirty="0" smtClean="0">
                          <a:solidFill>
                            <a:schemeClr val="tx1"/>
                          </a:solidFill>
                          <a:effectLst/>
                          <a:latin typeface="Sakkal Majalla" panose="02000000000000000000" pitchFamily="2" charset="-78"/>
                          <a:cs typeface="Sakkal Majalla" panose="02000000000000000000" pitchFamily="2" charset="-78"/>
                        </a:rPr>
                        <a:t>=الفرق بين مجموع الإيرادات ومجموع المصروفات بالإشارة ( - )</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1000"/>
                        </a:spcAft>
                      </a:pPr>
                      <a:r>
                        <a:rPr lang="ar-BH" sz="1600" b="0" dirty="0" smtClean="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rPr>
                        <a:t>العجز</a:t>
                      </a:r>
                      <a:endParaRPr lang="en-US" sz="1600" b="0" dirty="0">
                        <a:solidFill>
                          <a:schemeClr val="tx1"/>
                        </a:solidFill>
                        <a:effectLst/>
                        <a:latin typeface="Sakkal Majalla" panose="02000000000000000000" pitchFamily="2" charset="-78"/>
                        <a:ea typeface="Constantia" panose="02030602050306030303" pitchFamily="18" charset="0"/>
                        <a:cs typeface="Sakkal Majalla" panose="02000000000000000000" pitchFamily="2" charset="-78"/>
                      </a:endParaRPr>
                    </a:p>
                  </a:txBody>
                  <a:tcPr marL="46058" marR="460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4" name="Text Box 3"/>
          <p:cNvSpPr txBox="1">
            <a:spLocks noChangeArrowheads="1"/>
          </p:cNvSpPr>
          <p:nvPr/>
        </p:nvSpPr>
        <p:spPr bwMode="auto">
          <a:xfrm>
            <a:off x="9287670" y="4091420"/>
            <a:ext cx="2627969" cy="1952919"/>
          </a:xfrm>
          <a:prstGeom prst="rect">
            <a:avLst/>
          </a:prstGeom>
          <a:solidFill>
            <a:srgbClr val="FFFF00"/>
          </a:solidFill>
          <a:ln w="28575">
            <a:noFill/>
            <a:prstDash val="dash"/>
            <a:miter lim="800000"/>
            <a:headEnd/>
            <a:tailEnd/>
          </a:ln>
          <a:effectLst/>
          <a:scene3d>
            <a:camera prst="orthographicFront"/>
            <a:lightRig rig="threePt" dir="t"/>
          </a:scene3d>
          <a:sp3d>
            <a:bevelT prst="angle"/>
          </a:sp3d>
          <a:extLst>
            <a:ext uri="{AF507438-7753-43E0-B8FC-AC1667EBCBE1}">
              <a14:hiddenEffects xmlns:a14="http://schemas.microsoft.com/office/drawing/2010/main">
                <a:effectLst>
                  <a:outerShdw dist="71842"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pPr algn="ctr" rtl="1" eaLnBrk="0" fontAlgn="base" hangingPunct="0">
              <a:spcBef>
                <a:spcPct val="0"/>
              </a:spcBef>
              <a:spcAft>
                <a:spcPct val="0"/>
              </a:spcAft>
            </a:pPr>
            <a:r>
              <a:rPr lang="ar-SA" sz="2800" b="1" dirty="0">
                <a:solidFill>
                  <a:srgbClr val="FF0000"/>
                </a:solidFill>
                <a:latin typeface="Sakkal Majalla" pitchFamily="2" charset="-78"/>
                <a:ea typeface="Arial" panose="020B0604020202020204" pitchFamily="34" charset="0"/>
                <a:cs typeface="Sakkal Majalla" pitchFamily="2" charset="-78"/>
              </a:rPr>
              <a:t>أسرة دخلها الشهري </a:t>
            </a:r>
            <a:r>
              <a:rPr lang="ar-BH" sz="2800" b="1" dirty="0" smtClean="0">
                <a:solidFill>
                  <a:srgbClr val="FF0000"/>
                </a:solidFill>
                <a:latin typeface="Sakkal Majalla" pitchFamily="2" charset="-78"/>
                <a:ea typeface="Arial" panose="020B0604020202020204" pitchFamily="34" charset="0"/>
                <a:cs typeface="Sakkal Majalla" pitchFamily="2" charset="-78"/>
              </a:rPr>
              <a:t>800</a:t>
            </a:r>
            <a:r>
              <a:rPr lang="ar-SA" sz="2800" b="1" dirty="0" smtClean="0">
                <a:solidFill>
                  <a:srgbClr val="FF0000"/>
                </a:solidFill>
                <a:latin typeface="Sakkal Majalla" pitchFamily="2" charset="-78"/>
                <a:ea typeface="Arial" panose="020B0604020202020204" pitchFamily="34" charset="0"/>
                <a:cs typeface="Sakkal Majalla" pitchFamily="2" charset="-78"/>
              </a:rPr>
              <a:t> </a:t>
            </a:r>
            <a:r>
              <a:rPr lang="ar-SA" sz="2800" b="1" dirty="0">
                <a:solidFill>
                  <a:srgbClr val="FF0000"/>
                </a:solidFill>
                <a:latin typeface="Sakkal Majalla" pitchFamily="2" charset="-78"/>
                <a:ea typeface="Arial" panose="020B0604020202020204" pitchFamily="34" charset="0"/>
                <a:cs typeface="Sakkal Majalla" pitchFamily="2" charset="-78"/>
              </a:rPr>
              <a:t>دينار، مكونة من أب وأم وطفلين في مرحلة </a:t>
            </a:r>
            <a:r>
              <a:rPr lang="ar-SA" sz="2800" b="1" dirty="0" smtClean="0">
                <a:solidFill>
                  <a:srgbClr val="FF0000"/>
                </a:solidFill>
                <a:latin typeface="Sakkal Majalla" pitchFamily="2" charset="-78"/>
                <a:ea typeface="Arial" panose="020B0604020202020204" pitchFamily="34" charset="0"/>
                <a:cs typeface="Sakkal Majalla" pitchFamily="2" charset="-78"/>
              </a:rPr>
              <a:t>الروضة.</a:t>
            </a:r>
            <a:endParaRPr lang="en-US" sz="2800" b="1" dirty="0">
              <a:solidFill>
                <a:srgbClr val="FF0000"/>
              </a:solidFill>
              <a:latin typeface="Sakkal Majalla" pitchFamily="2" charset="-78"/>
              <a:ea typeface="Arial" panose="020B0604020202020204" pitchFamily="34" charset="0"/>
              <a:cs typeface="Sakkal Majall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9255009" y="3013705"/>
            <a:ext cx="2567642" cy="83099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BH" sz="2400" b="1" dirty="0" smtClean="0">
                <a:solidFill>
                  <a:srgbClr val="FF0000"/>
                </a:solidFill>
                <a:latin typeface="Sakkal Majalla" pitchFamily="2" charset="-78"/>
                <a:cs typeface="Sakkal Majalla" pitchFamily="2" charset="-78"/>
              </a:rPr>
              <a:t>نشاط </a:t>
            </a:r>
            <a:r>
              <a:rPr lang="ar-SA" sz="2400" b="1" dirty="0" smtClean="0">
                <a:solidFill>
                  <a:srgbClr val="FF0000"/>
                </a:solidFill>
                <a:latin typeface="Sakkal Majalla" pitchFamily="2" charset="-78"/>
                <a:cs typeface="Sakkal Majalla" pitchFamily="2" charset="-78"/>
              </a:rPr>
              <a:t>تدريبي صفحة رقم </a:t>
            </a:r>
            <a:r>
              <a:rPr lang="ar-BH" sz="2400" b="1" dirty="0" smtClean="0">
                <a:solidFill>
                  <a:srgbClr val="FF0000"/>
                </a:solidFill>
                <a:latin typeface="Sakkal Majalla" pitchFamily="2" charset="-78"/>
                <a:cs typeface="Sakkal Majalla" pitchFamily="2" charset="-78"/>
              </a:rPr>
              <a:t>10</a:t>
            </a:r>
            <a:endParaRPr lang="en-US" sz="2400" b="1" dirty="0" smtClean="0">
              <a:solidFill>
                <a:srgbClr val="FF0000"/>
              </a:solidFill>
              <a:latin typeface="Sakkal Majalla" pitchFamily="2" charset="-78"/>
              <a:cs typeface="Sakkal Majalla" pitchFamily="2" charset="-78"/>
            </a:endParaRPr>
          </a:p>
        </p:txBody>
      </p:sp>
      <p:sp>
        <p:nvSpPr>
          <p:cNvPr id="6" name="Rectangle 5"/>
          <p:cNvSpPr/>
          <p:nvPr/>
        </p:nvSpPr>
        <p:spPr>
          <a:xfrm>
            <a:off x="9468682" y="487031"/>
            <a:ext cx="2202287" cy="1938992"/>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الخطوات تخطيط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ميزانية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2491390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1179" y="1674082"/>
            <a:ext cx="8234684"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BH" sz="3200" b="1" dirty="0" smtClean="0">
                <a:solidFill>
                  <a:srgbClr val="FF0000"/>
                </a:solidFill>
                <a:latin typeface="Sakkal Majalla" pitchFamily="2" charset="-78"/>
                <a:cs typeface="Sakkal Majalla" pitchFamily="2" charset="-78"/>
              </a:rPr>
              <a:t>أنشطة </a:t>
            </a:r>
            <a:r>
              <a:rPr lang="ar-SA" sz="3200" b="1" dirty="0" smtClean="0">
                <a:solidFill>
                  <a:srgbClr val="FF0000"/>
                </a:solidFill>
                <a:latin typeface="Sakkal Majalla" pitchFamily="2" charset="-78"/>
                <a:cs typeface="Sakkal Majalla" pitchFamily="2" charset="-78"/>
              </a:rPr>
              <a:t>تدريبي</a:t>
            </a:r>
            <a:r>
              <a:rPr lang="ar-BH" sz="3200" b="1" dirty="0" smtClean="0">
                <a:solidFill>
                  <a:srgbClr val="FF0000"/>
                </a:solidFill>
                <a:latin typeface="Sakkal Majalla" pitchFamily="2" charset="-78"/>
                <a:cs typeface="Sakkal Majalla" pitchFamily="2" charset="-78"/>
              </a:rPr>
              <a:t>ة من</a:t>
            </a:r>
            <a:r>
              <a:rPr lang="ar-SA" sz="3200" b="1" dirty="0" smtClean="0">
                <a:solidFill>
                  <a:srgbClr val="FF0000"/>
                </a:solidFill>
                <a:latin typeface="Sakkal Majalla" pitchFamily="2" charset="-78"/>
                <a:cs typeface="Sakkal Majalla" pitchFamily="2" charset="-78"/>
              </a:rPr>
              <a:t> </a:t>
            </a:r>
            <a:r>
              <a:rPr lang="ar-BH" sz="3200" b="1" dirty="0" smtClean="0">
                <a:solidFill>
                  <a:srgbClr val="FF0000"/>
                </a:solidFill>
                <a:latin typeface="Sakkal Majalla" pitchFamily="2" charset="-78"/>
                <a:cs typeface="Sakkal Majalla" pitchFamily="2" charset="-78"/>
              </a:rPr>
              <a:t> الكتاب </a:t>
            </a:r>
            <a:r>
              <a:rPr lang="ar-SA" sz="3200" b="1" dirty="0" smtClean="0">
                <a:solidFill>
                  <a:srgbClr val="FF0000"/>
                </a:solidFill>
                <a:latin typeface="Sakkal Majalla" pitchFamily="2" charset="-78"/>
                <a:cs typeface="Sakkal Majalla" pitchFamily="2" charset="-78"/>
              </a:rPr>
              <a:t>صفحة رقم </a:t>
            </a:r>
            <a:r>
              <a:rPr lang="ar-BH" sz="3200" b="1" dirty="0" smtClean="0">
                <a:solidFill>
                  <a:srgbClr val="FF0000"/>
                </a:solidFill>
                <a:latin typeface="Sakkal Majalla" pitchFamily="2" charset="-78"/>
                <a:cs typeface="Sakkal Majalla" pitchFamily="2" charset="-78"/>
              </a:rPr>
              <a:t>11-12</a:t>
            </a:r>
            <a:endParaRPr lang="en-US" sz="3200" b="1" dirty="0" smtClean="0">
              <a:solidFill>
                <a:srgbClr val="FF0000"/>
              </a:solidFill>
              <a:latin typeface="Sakkal Majalla" pitchFamily="2" charset="-78"/>
              <a:cs typeface="Sakkal Majalla" pitchFamily="2" charset="-78"/>
            </a:endParaRPr>
          </a:p>
        </p:txBody>
      </p:sp>
      <p:sp>
        <p:nvSpPr>
          <p:cNvPr id="3" name="Rectangle 2"/>
          <p:cNvSpPr/>
          <p:nvPr/>
        </p:nvSpPr>
        <p:spPr>
          <a:xfrm>
            <a:off x="2060183" y="3148204"/>
            <a:ext cx="8234684"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BH" sz="3200" b="1" dirty="0" smtClean="0">
                <a:solidFill>
                  <a:srgbClr val="FF0000"/>
                </a:solidFill>
                <a:latin typeface="Sakkal Majalla" pitchFamily="2" charset="-78"/>
                <a:cs typeface="Sakkal Majalla" pitchFamily="2" charset="-78"/>
              </a:rPr>
              <a:t>أسئلة تقويمية الكتاب </a:t>
            </a:r>
            <a:r>
              <a:rPr lang="ar-SA" sz="3200" b="1" dirty="0" smtClean="0">
                <a:solidFill>
                  <a:srgbClr val="FF0000"/>
                </a:solidFill>
                <a:latin typeface="Sakkal Majalla" pitchFamily="2" charset="-78"/>
                <a:cs typeface="Sakkal Majalla" pitchFamily="2" charset="-78"/>
              </a:rPr>
              <a:t>صفحة رقم </a:t>
            </a:r>
            <a:r>
              <a:rPr lang="ar-BH" sz="3200" b="1" dirty="0" smtClean="0">
                <a:solidFill>
                  <a:srgbClr val="FF0000"/>
                </a:solidFill>
                <a:latin typeface="Sakkal Majalla" pitchFamily="2" charset="-78"/>
                <a:cs typeface="Sakkal Majalla" pitchFamily="2" charset="-78"/>
              </a:rPr>
              <a:t>13</a:t>
            </a:r>
            <a:endParaRPr lang="en-US" sz="3200" b="1" dirty="0" smtClean="0">
              <a:solidFill>
                <a:srgbClr val="FF0000"/>
              </a:solidFill>
              <a:latin typeface="Sakkal Majalla" pitchFamily="2" charset="-78"/>
              <a:cs typeface="Sakkal Majalla" pitchFamily="2" charset="-78"/>
            </a:endParaRPr>
          </a:p>
        </p:txBody>
      </p:sp>
      <p:sp>
        <p:nvSpPr>
          <p:cNvPr id="4" name="Rectangle 3">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3039613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588" y="3142182"/>
            <a:ext cx="4943981" cy="923330"/>
          </a:xfrm>
          <a:prstGeom prst="rect">
            <a:avLst/>
          </a:prstGeom>
          <a:noFill/>
        </p:spPr>
        <p:txBody>
          <a:bodyPr wrap="none" lIns="91440" tIns="45720" rIns="91440" bIns="45720">
            <a:spAutoFit/>
          </a:bodyPr>
          <a:lstStyle/>
          <a:p>
            <a:pPr algn="ctr"/>
            <a:r>
              <a:rPr lang="ar-BH" sz="5400" dirty="0">
                <a:ln w="0"/>
                <a:solidFill>
                  <a:schemeClr val="accent5">
                    <a:lumMod val="75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مع تمنياتنا لكم بالتوفيق </a:t>
            </a:r>
            <a:endParaRPr lang="en-US" sz="5400" dirty="0">
              <a:ln w="0"/>
              <a:solidFill>
                <a:schemeClr val="accent5">
                  <a:lumMod val="75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404329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021EC06B-2D88-46D1-BBEC-8FDD7189DB6B}"/>
              </a:ext>
            </a:extLst>
          </p:cNvPr>
          <p:cNvSpPr/>
          <p:nvPr/>
        </p:nvSpPr>
        <p:spPr>
          <a:xfrm>
            <a:off x="2816532" y="386365"/>
            <a:ext cx="6456210" cy="104454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200" b="1" dirty="0" smtClean="0">
                <a:solidFill>
                  <a:schemeClr val="bg1"/>
                </a:solidFill>
                <a:latin typeface="Sakkal Majalla" panose="02000000000000000000" pitchFamily="2" charset="-78"/>
                <a:cs typeface="Sakkal Majalla" panose="02000000000000000000" pitchFamily="2" charset="-78"/>
              </a:rPr>
              <a:t>محاور </a:t>
            </a:r>
            <a:r>
              <a:rPr lang="ar-BH" sz="3200" b="1" dirty="0">
                <a:solidFill>
                  <a:schemeClr val="bg1"/>
                </a:solidFill>
                <a:latin typeface="Sakkal Majalla" panose="02000000000000000000" pitchFamily="2" charset="-78"/>
                <a:cs typeface="Sakkal Majalla" panose="02000000000000000000" pitchFamily="2" charset="-78"/>
              </a:rPr>
              <a:t>الدرس </a:t>
            </a:r>
            <a:r>
              <a:rPr lang="ar-BH" sz="3200" b="1" dirty="0" smtClean="0">
                <a:solidFill>
                  <a:schemeClr val="bg1"/>
                </a:solidFill>
                <a:latin typeface="Sakkal Majalla" panose="02000000000000000000" pitchFamily="2" charset="-78"/>
                <a:cs typeface="Sakkal Majalla" panose="02000000000000000000" pitchFamily="2" charset="-78"/>
              </a:rPr>
              <a:t>الأول</a:t>
            </a:r>
            <a:endParaRPr lang="ar-BH" sz="3200" b="1" dirty="0">
              <a:solidFill>
                <a:schemeClr val="bg1"/>
              </a:solidFill>
              <a:latin typeface="Sakkal Majalla" panose="02000000000000000000" pitchFamily="2" charset="-78"/>
              <a:cs typeface="Sakkal Majalla" panose="02000000000000000000" pitchFamily="2" charset="-78"/>
            </a:endParaRPr>
          </a:p>
        </p:txBody>
      </p:sp>
      <p:sp>
        <p:nvSpPr>
          <p:cNvPr id="3" name="Rectangle 2"/>
          <p:cNvSpPr/>
          <p:nvPr/>
        </p:nvSpPr>
        <p:spPr>
          <a:xfrm>
            <a:off x="167707" y="6488668"/>
            <a:ext cx="5876930" cy="400110"/>
          </a:xfrm>
          <a:prstGeom prst="rect">
            <a:avLst/>
          </a:prstGeom>
        </p:spPr>
        <p:txBody>
          <a:bodyPr wrap="none">
            <a:spAutoFit/>
          </a:bodyPr>
          <a:lstStyle/>
          <a:p>
            <a:pPr algn="ctr" rtl="1"/>
            <a:r>
              <a:rPr lang="ar-BH" sz="2000" b="1" dirty="0">
                <a:latin typeface="Sakkal Majalla" pitchFamily="2" charset="-78"/>
                <a:cs typeface="Sakkal Majalla" pitchFamily="2" charset="-78"/>
              </a:rPr>
              <a:t>الدرس الأول- وحدة إدارة الموارد- مادة التربية الأسرية-الصف الثالث الإعدادي </a:t>
            </a:r>
            <a:endParaRPr lang="en-US" sz="2000" dirty="0">
              <a:latin typeface="Sakkal Majalla" pitchFamily="2" charset="-78"/>
              <a:cs typeface="Sakkal Majalla" pitchFamily="2" charset="-78"/>
            </a:endParaRPr>
          </a:p>
        </p:txBody>
      </p:sp>
      <p:sp>
        <p:nvSpPr>
          <p:cNvPr id="4" name="Rounded Rectangle 3">
            <a:extLst>
              <a:ext uri="{FF2B5EF4-FFF2-40B4-BE49-F238E27FC236}">
                <a16:creationId xmlns:a16="http://schemas.microsoft.com/office/drawing/2014/main" xmlns="" id="{021EC06B-2D88-46D1-BBEC-8FDD7189DB6B}"/>
              </a:ext>
            </a:extLst>
          </p:cNvPr>
          <p:cNvSpPr/>
          <p:nvPr/>
        </p:nvSpPr>
        <p:spPr>
          <a:xfrm>
            <a:off x="2378627" y="1839503"/>
            <a:ext cx="7498090" cy="402165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dirty="0" smtClean="0">
                <a:solidFill>
                  <a:schemeClr val="bg1"/>
                </a:solidFill>
                <a:latin typeface="Sakkal Majalla" pitchFamily="2" charset="-78"/>
                <a:cs typeface="Sakkal Majalla" pitchFamily="2" charset="-78"/>
              </a:rPr>
              <a:t>1- </a:t>
            </a:r>
            <a:r>
              <a:rPr lang="ar-BH" sz="2800" b="1" dirty="0">
                <a:latin typeface="Sakkal Majalla" panose="02000000000000000000" pitchFamily="2" charset="-78"/>
                <a:cs typeface="Sakkal Majalla" panose="02000000000000000000" pitchFamily="2" charset="-78"/>
              </a:rPr>
              <a:t>مفهوم ميزانية الأسرة .</a:t>
            </a:r>
            <a:endParaRPr lang="ar-EG" sz="2800" b="1" dirty="0">
              <a:latin typeface="Sakkal Majalla" panose="02000000000000000000" pitchFamily="2" charset="-78"/>
              <a:cs typeface="Sakkal Majalla" panose="02000000000000000000" pitchFamily="2" charset="-78"/>
            </a:endParaRPr>
          </a:p>
          <a:p>
            <a:pPr algn="r" rtl="1"/>
            <a:r>
              <a:rPr lang="ar-BH" sz="2800" dirty="0" smtClean="0">
                <a:solidFill>
                  <a:schemeClr val="bg1"/>
                </a:solidFill>
                <a:latin typeface="Sakkal Majalla" pitchFamily="2" charset="-78"/>
                <a:cs typeface="Sakkal Majalla" pitchFamily="2" charset="-78"/>
              </a:rPr>
              <a:t> </a:t>
            </a:r>
            <a:r>
              <a:rPr lang="ar-BH" sz="2800" dirty="0">
                <a:solidFill>
                  <a:schemeClr val="bg1"/>
                </a:solidFill>
                <a:latin typeface="Sakkal Majalla" pitchFamily="2" charset="-78"/>
                <a:cs typeface="Sakkal Majalla" pitchFamily="2" charset="-78"/>
              </a:rPr>
              <a:t>2- </a:t>
            </a:r>
            <a:r>
              <a:rPr lang="ar-BH" sz="2800" b="1" dirty="0">
                <a:latin typeface="Sakkal Majalla" panose="02000000000000000000" pitchFamily="2" charset="-78"/>
                <a:cs typeface="Sakkal Majalla" panose="02000000000000000000" pitchFamily="2" charset="-78"/>
              </a:rPr>
              <a:t>الموارد الأساسية للميزانية المنزلية.</a:t>
            </a:r>
          </a:p>
          <a:p>
            <a:pPr algn="r" rtl="1"/>
            <a:r>
              <a:rPr lang="ar-BH" sz="2800" b="1" dirty="0">
                <a:latin typeface="Sakkal Majalla" panose="02000000000000000000" pitchFamily="2" charset="-78"/>
                <a:cs typeface="Sakkal Majalla" panose="02000000000000000000" pitchFamily="2" charset="-78"/>
              </a:rPr>
              <a:t>3- أبواب الصرف في الميزانية </a:t>
            </a:r>
            <a:r>
              <a:rPr lang="ar-BH" sz="2800" b="1" dirty="0" smtClean="0">
                <a:latin typeface="Sakkal Majalla" panose="02000000000000000000" pitchFamily="2" charset="-78"/>
                <a:cs typeface="Sakkal Majalla" panose="02000000000000000000" pitchFamily="2" charset="-78"/>
              </a:rPr>
              <a:t>المنزلية</a:t>
            </a:r>
            <a:r>
              <a:rPr lang="ar-BH" sz="2800" dirty="0" smtClean="0">
                <a:solidFill>
                  <a:schemeClr val="bg1"/>
                </a:solidFill>
                <a:latin typeface="Sakkal Majalla" pitchFamily="2" charset="-78"/>
                <a:cs typeface="Sakkal Majalla" pitchFamily="2" charset="-78"/>
              </a:rPr>
              <a:t>.</a:t>
            </a:r>
            <a:endParaRPr lang="ar-BH" sz="2800" dirty="0">
              <a:solidFill>
                <a:schemeClr val="bg1"/>
              </a:solidFill>
              <a:latin typeface="Sakkal Majalla" pitchFamily="2" charset="-78"/>
              <a:cs typeface="Sakkal Majalla" pitchFamily="2" charset="-78"/>
            </a:endParaRPr>
          </a:p>
          <a:p>
            <a:pPr algn="r" rtl="1"/>
            <a:r>
              <a:rPr lang="ar-BH" sz="2800" dirty="0">
                <a:solidFill>
                  <a:schemeClr val="bg1"/>
                </a:solidFill>
                <a:latin typeface="Sakkal Majalla" pitchFamily="2" charset="-78"/>
                <a:cs typeface="Sakkal Majalla" pitchFamily="2" charset="-78"/>
              </a:rPr>
              <a:t> </a:t>
            </a:r>
            <a:r>
              <a:rPr lang="ar-BH" sz="2800" b="1" dirty="0" smtClean="0">
                <a:latin typeface="Sakkal Majalla" panose="02000000000000000000" pitchFamily="2" charset="-78"/>
                <a:cs typeface="Sakkal Majalla" panose="02000000000000000000" pitchFamily="2" charset="-78"/>
              </a:rPr>
              <a:t>4-فوائد </a:t>
            </a:r>
            <a:r>
              <a:rPr lang="ar-BH" sz="2800" b="1" dirty="0">
                <a:latin typeface="Sakkal Majalla" panose="02000000000000000000" pitchFamily="2" charset="-78"/>
                <a:cs typeface="Sakkal Majalla" panose="02000000000000000000" pitchFamily="2" charset="-78"/>
              </a:rPr>
              <a:t>تخطيط ميزانية الأسرة.</a:t>
            </a:r>
          </a:p>
          <a:p>
            <a:pPr algn="r" rtl="1"/>
            <a:r>
              <a:rPr lang="ar-BH" sz="2800" b="1" dirty="0">
                <a:latin typeface="Sakkal Majalla" panose="02000000000000000000" pitchFamily="2" charset="-78"/>
                <a:cs typeface="Sakkal Majalla" panose="02000000000000000000" pitchFamily="2" charset="-78"/>
              </a:rPr>
              <a:t>5-أسس تخطيط ميزانية الأسرة.</a:t>
            </a:r>
          </a:p>
          <a:p>
            <a:pPr algn="r" rtl="1"/>
            <a:r>
              <a:rPr lang="ar-BH" sz="2800" b="1" dirty="0">
                <a:latin typeface="Sakkal Majalla" panose="02000000000000000000" pitchFamily="2" charset="-78"/>
                <a:cs typeface="Sakkal Majalla" panose="02000000000000000000" pitchFamily="2" charset="-78"/>
              </a:rPr>
              <a:t>6- العوامل التي تؤثر على ما تنفقه الأسرة.</a:t>
            </a:r>
          </a:p>
          <a:p>
            <a:pPr algn="r" rtl="1"/>
            <a:r>
              <a:rPr lang="ar-BH" sz="2800" b="1" dirty="0">
                <a:latin typeface="Sakkal Majalla" panose="02000000000000000000" pitchFamily="2" charset="-78"/>
                <a:cs typeface="Sakkal Majalla" panose="02000000000000000000" pitchFamily="2" charset="-78"/>
              </a:rPr>
              <a:t>7-أساليب زيادة موارد ميزانية الأسرة.</a:t>
            </a:r>
          </a:p>
          <a:p>
            <a:pPr algn="r" rtl="1"/>
            <a:r>
              <a:rPr lang="ar-BH" sz="2800" b="1" dirty="0">
                <a:latin typeface="Sakkal Majalla" panose="02000000000000000000" pitchFamily="2" charset="-78"/>
                <a:cs typeface="Sakkal Majalla" panose="02000000000000000000" pitchFamily="2" charset="-78"/>
              </a:rPr>
              <a:t>8-الخطوات التي تساعد على تخطيط ميزانية الأسرة</a:t>
            </a:r>
            <a:r>
              <a:rPr lang="ar-BH" sz="2800" b="1" dirty="0" smtClean="0">
                <a:latin typeface="Sakkal Majalla" panose="02000000000000000000" pitchFamily="2" charset="-78"/>
                <a:cs typeface="Sakkal Majalla" panose="02000000000000000000" pitchFamily="2" charset="-78"/>
              </a:rPr>
              <a:t>.</a:t>
            </a:r>
            <a:endParaRPr lang="ar-BH" sz="2800" dirty="0">
              <a:solidFill>
                <a:schemeClr val="bg1"/>
              </a:solidFill>
              <a:latin typeface="Sakkal Majalla" pitchFamily="2" charset="-78"/>
              <a:cs typeface="Sakkal Majalla" pitchFamily="2" charset="-78"/>
            </a:endParaRPr>
          </a:p>
        </p:txBody>
      </p:sp>
      <p:sp>
        <p:nvSpPr>
          <p:cNvPr id="5" name="AutoShape 14" descr="صورة66"/>
          <p:cNvSpPr>
            <a:spLocks noChangeArrowheads="1"/>
          </p:cNvSpPr>
          <p:nvPr/>
        </p:nvSpPr>
        <p:spPr bwMode="auto">
          <a:xfrm rot="20527467">
            <a:off x="616385" y="883364"/>
            <a:ext cx="1030739" cy="498164"/>
          </a:xfrm>
          <a:prstGeom prst="parallelogram">
            <a:avLst>
              <a:gd name="adj" fmla="val 0"/>
            </a:avLst>
          </a:prstGeom>
          <a:blipFill dpi="0" rotWithShape="1">
            <a:blip r:embed="rId3"/>
            <a:srcRect/>
            <a:stretch>
              <a:fillRect/>
            </a:stretch>
          </a:blipFill>
          <a:ln w="12700">
            <a:solidFill>
              <a:srgbClr val="000000"/>
            </a:solidFill>
            <a:miter lim="800000"/>
            <a:headEnd/>
            <a:tailEnd/>
          </a:ln>
        </p:spPr>
        <p:txBody>
          <a:bodyPr rot="0" vert="horz" wrap="square" lIns="91440" tIns="45720" rIns="91440" bIns="45720" anchor="t" anchorCtr="0" upright="1">
            <a:noAutofit/>
          </a:bodyPr>
          <a:lstStyle/>
          <a:p>
            <a:endParaRPr lang="en-US"/>
          </a:p>
        </p:txBody>
      </p:sp>
      <p:pic>
        <p:nvPicPr>
          <p:cNvPr id="6" name="Picture 5" descr="BahrainP13a-1Dinar-L1973(1993)_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627" y="1372568"/>
            <a:ext cx="992340" cy="567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ahrainP13a-1Dinar-L1973(1993)_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24" y="1906984"/>
            <a:ext cx="992340" cy="567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j020260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4230624"/>
            <a:ext cx="2306771" cy="2186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Desktop\كتاب ثالث 2013م\صور الميزانية\imagesCA2GCYG4.jpg"/>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561" y="3901440"/>
            <a:ext cx="2012352" cy="2305016"/>
          </a:xfrm>
          <a:prstGeom prst="rect">
            <a:avLst/>
          </a:prstGeom>
          <a:noFill/>
          <a:ln>
            <a:noFill/>
          </a:ln>
        </p:spPr>
      </p:pic>
      <p:grpSp>
        <p:nvGrpSpPr>
          <p:cNvPr id="10" name="Group 9"/>
          <p:cNvGrpSpPr>
            <a:grpSpLocks/>
          </p:cNvGrpSpPr>
          <p:nvPr/>
        </p:nvGrpSpPr>
        <p:grpSpPr bwMode="auto">
          <a:xfrm>
            <a:off x="9747848" y="950976"/>
            <a:ext cx="1761400" cy="1296339"/>
            <a:chOff x="8750" y="2340"/>
            <a:chExt cx="1980" cy="1887"/>
          </a:xfrm>
        </p:grpSpPr>
        <p:pic>
          <p:nvPicPr>
            <p:cNvPr id="11" name="Picture 10" descr="j028729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50" y="2530"/>
              <a:ext cx="1980" cy="169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9"/>
            <p:cNvGrpSpPr>
              <a:grpSpLocks/>
            </p:cNvGrpSpPr>
            <p:nvPr/>
          </p:nvGrpSpPr>
          <p:grpSpPr bwMode="auto">
            <a:xfrm>
              <a:off x="8752" y="2340"/>
              <a:ext cx="1170" cy="1260"/>
              <a:chOff x="8790" y="2340"/>
              <a:chExt cx="1291" cy="1286"/>
            </a:xfrm>
          </p:grpSpPr>
          <p:grpSp>
            <p:nvGrpSpPr>
              <p:cNvPr id="13" name="Group 10"/>
              <p:cNvGrpSpPr>
                <a:grpSpLocks/>
              </p:cNvGrpSpPr>
              <p:nvPr/>
            </p:nvGrpSpPr>
            <p:grpSpPr bwMode="auto">
              <a:xfrm>
                <a:off x="8790" y="2520"/>
                <a:ext cx="894" cy="1106"/>
                <a:chOff x="8948" y="3054"/>
                <a:chExt cx="1004" cy="1213"/>
              </a:xfrm>
            </p:grpSpPr>
            <p:pic>
              <p:nvPicPr>
                <p:cNvPr id="15" name="Picture 14" descr="BahrainP8A-5Dinar-(1973)-donatedrs_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397527">
                  <a:off x="8775" y="3413"/>
                  <a:ext cx="1027" cy="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BahrainP9a-10Dinars-L1973-donatedth_f"/>
                <p:cNvPicPr>
                  <a:picLocks noChangeAspect="1" noChangeArrowheads="1"/>
                </p:cNvPicPr>
                <p:nvPr/>
              </p:nvPicPr>
              <p:blipFill>
                <a:blip r:embed="rId9" cstate="print">
                  <a:extLst>
                    <a:ext uri="{28A0092B-C50C-407E-A947-70E740481C1C}">
                      <a14:useLocalDpi xmlns:a14="http://schemas.microsoft.com/office/drawing/2010/main" val="0"/>
                    </a:ext>
                  </a:extLst>
                </a:blip>
                <a:srcRect l="4208" t="13379" r="4402" b="9518"/>
                <a:stretch>
                  <a:fillRect/>
                </a:stretch>
              </p:blipFill>
              <p:spPr bwMode="auto">
                <a:xfrm rot="3944673">
                  <a:off x="9069" y="3275"/>
                  <a:ext cx="1103" cy="66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BahrainP13a-1Dinar-L1973(1993)_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721454">
                <a:off x="9261" y="2599"/>
                <a:ext cx="1080" cy="56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416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Effect transition="in" filter="fade">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605" t="20555" r="23462" b="9877"/>
          <a:stretch/>
        </p:blipFill>
        <p:spPr>
          <a:xfrm>
            <a:off x="10710990" y="121347"/>
            <a:ext cx="1444407" cy="1187786"/>
          </a:xfrm>
          <a:prstGeom prst="rect">
            <a:avLst/>
          </a:prstGeom>
        </p:spPr>
      </p:pic>
      <p:sp>
        <p:nvSpPr>
          <p:cNvPr id="1028" name="AutoShape 4" descr="Page Background"/>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Page Background"/>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17" name="Content Placeholder 2"/>
          <p:cNvSpPr txBox="1">
            <a:spLocks/>
          </p:cNvSpPr>
          <p:nvPr/>
        </p:nvSpPr>
        <p:spPr>
          <a:xfrm>
            <a:off x="1679575" y="2455852"/>
            <a:ext cx="9902800" cy="358434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marL="624078" indent="-514350" algn="r" rtl="1">
              <a:lnSpc>
                <a:spcPct val="100000"/>
              </a:lnSpc>
              <a:buFont typeface="Wingdings" pitchFamily="2" charset="2"/>
              <a:buChar char="v"/>
            </a:pPr>
            <a:r>
              <a:rPr lang="ar-BH" sz="3600" b="1" dirty="0" smtClean="0">
                <a:latin typeface="Sakkal Majalla" panose="02000000000000000000" pitchFamily="2" charset="-78"/>
                <a:cs typeface="Sakkal Majalla" panose="02000000000000000000" pitchFamily="2" charset="-78"/>
              </a:rPr>
              <a:t>يعرف </a:t>
            </a:r>
            <a:r>
              <a:rPr lang="ar-BH" sz="3600" b="1" dirty="0">
                <a:latin typeface="Sakkal Majalla" panose="02000000000000000000" pitchFamily="2" charset="-78"/>
                <a:cs typeface="Sakkal Majalla" panose="02000000000000000000" pitchFamily="2" charset="-78"/>
              </a:rPr>
              <a:t>مفهوم ميزانية الأسرة .</a:t>
            </a:r>
            <a:endParaRPr lang="ar-EG" sz="3600" b="1" dirty="0">
              <a:latin typeface="Sakkal Majalla" panose="02000000000000000000" pitchFamily="2" charset="-78"/>
              <a:cs typeface="Sakkal Majalla" panose="02000000000000000000" pitchFamily="2" charset="-78"/>
            </a:endParaRPr>
          </a:p>
          <a:p>
            <a:pPr marL="624078" indent="-514350" algn="r" rtl="1">
              <a:lnSpc>
                <a:spcPct val="100000"/>
              </a:lnSpc>
              <a:buFont typeface="Wingdings" pitchFamily="2" charset="2"/>
              <a:buChar char="v"/>
            </a:pPr>
            <a:r>
              <a:rPr lang="ar-BH" sz="3600" b="1" dirty="0" smtClean="0">
                <a:latin typeface="Sakkal Majalla" panose="02000000000000000000" pitchFamily="2" charset="-78"/>
                <a:cs typeface="Sakkal Majalla" panose="02000000000000000000" pitchFamily="2" charset="-78"/>
              </a:rPr>
              <a:t>يعدد</a:t>
            </a:r>
            <a:r>
              <a:rPr lang="ar-BH" sz="3600" b="1" dirty="0">
                <a:solidFill>
                  <a:schemeClr val="dk1"/>
                </a:solidFill>
                <a:latin typeface="Sakkal Majalla" panose="02000000000000000000" pitchFamily="2" charset="-78"/>
                <a:cs typeface="Sakkal Majalla" panose="02000000000000000000" pitchFamily="2" charset="-78"/>
              </a:rPr>
              <a:t> </a:t>
            </a:r>
            <a:r>
              <a:rPr lang="ar-BH" sz="3600" b="1" dirty="0" smtClean="0">
                <a:solidFill>
                  <a:schemeClr val="dk1"/>
                </a:solidFill>
                <a:latin typeface="Sakkal Majalla" panose="02000000000000000000" pitchFamily="2" charset="-78"/>
                <a:cs typeface="Sakkal Majalla" panose="02000000000000000000" pitchFamily="2" charset="-78"/>
              </a:rPr>
              <a:t>موارد الأسرة الأساسية</a:t>
            </a:r>
            <a:r>
              <a:rPr lang="ar-BH" sz="3600" b="1" dirty="0" smtClean="0">
                <a:latin typeface="Sakkal Majalla" panose="02000000000000000000" pitchFamily="2" charset="-78"/>
                <a:cs typeface="Sakkal Majalla" panose="02000000000000000000" pitchFamily="2" charset="-78"/>
              </a:rPr>
              <a:t> .</a:t>
            </a:r>
            <a:r>
              <a:rPr lang="ar-EG" sz="3600" b="1" dirty="0" smtClean="0">
                <a:latin typeface="Sakkal Majalla" panose="02000000000000000000" pitchFamily="2" charset="-78"/>
                <a:cs typeface="Sakkal Majalla" panose="02000000000000000000" pitchFamily="2" charset="-78"/>
              </a:rPr>
              <a:t> </a:t>
            </a:r>
            <a:endParaRPr lang="ar-BH" sz="3600" b="1" dirty="0">
              <a:latin typeface="Sakkal Majalla" panose="02000000000000000000" pitchFamily="2" charset="-78"/>
              <a:cs typeface="Sakkal Majalla" panose="02000000000000000000" pitchFamily="2" charset="-78"/>
            </a:endParaRPr>
          </a:p>
          <a:p>
            <a:pPr marL="624078" indent="-514350" algn="r" rtl="1">
              <a:lnSpc>
                <a:spcPct val="100000"/>
              </a:lnSpc>
              <a:buFont typeface="Wingdings" pitchFamily="2" charset="2"/>
              <a:buChar char="v"/>
            </a:pPr>
            <a:r>
              <a:rPr lang="ar-BH" sz="3600" b="1" dirty="0">
                <a:latin typeface="Sakkal Majalla" panose="02000000000000000000" pitchFamily="2" charset="-78"/>
                <a:cs typeface="Sakkal Majalla" panose="02000000000000000000" pitchFamily="2" charset="-78"/>
              </a:rPr>
              <a:t>يوضح </a:t>
            </a:r>
            <a:r>
              <a:rPr lang="ar-BH" sz="3600" b="1" dirty="0" smtClean="0">
                <a:latin typeface="Sakkal Majalla" panose="02000000000000000000" pitchFamily="2" charset="-78"/>
                <a:cs typeface="Sakkal Majalla" panose="02000000000000000000" pitchFamily="2" charset="-78"/>
              </a:rPr>
              <a:t>أبواب الصرف للميزانية المنزلية.</a:t>
            </a:r>
            <a:endParaRPr lang="en-US" sz="3600" b="1" dirty="0">
              <a:latin typeface="Sakkal Majalla" panose="02000000000000000000" pitchFamily="2" charset="-78"/>
              <a:cs typeface="Sakkal Majalla" panose="02000000000000000000" pitchFamily="2" charset="-78"/>
            </a:endParaRPr>
          </a:p>
          <a:p>
            <a:pPr marL="624078" indent="-514350" algn="r" rtl="1">
              <a:lnSpc>
                <a:spcPct val="100000"/>
              </a:lnSpc>
              <a:buFont typeface="Wingdings" pitchFamily="2" charset="2"/>
              <a:buChar char="v"/>
            </a:pPr>
            <a:r>
              <a:rPr lang="ar-BH" sz="3600" b="1" dirty="0" smtClean="0">
                <a:latin typeface="Sakkal Majalla" panose="02000000000000000000" pitchFamily="2" charset="-78"/>
                <a:cs typeface="Sakkal Majalla" panose="02000000000000000000" pitchFamily="2" charset="-78"/>
              </a:rPr>
              <a:t>يشرح فوائد تخطيط ميزانية الأسرة.</a:t>
            </a:r>
            <a:endParaRPr lang="ar-EG" sz="3600" b="1" dirty="0">
              <a:latin typeface="Sakkal Majalla" panose="02000000000000000000" pitchFamily="2" charset="-78"/>
              <a:cs typeface="Sakkal Majalla" panose="02000000000000000000" pitchFamily="2" charset="-78"/>
            </a:endParaRPr>
          </a:p>
          <a:p>
            <a:pPr marL="624078" indent="-514350" algn="r" rtl="1">
              <a:lnSpc>
                <a:spcPct val="100000"/>
              </a:lnSpc>
              <a:buFont typeface="Wingdings" pitchFamily="2" charset="2"/>
              <a:buChar char="v"/>
            </a:pPr>
            <a:r>
              <a:rPr lang="ar-BH" sz="3600" b="1" dirty="0" smtClean="0">
                <a:latin typeface="Sakkal Majalla" panose="02000000000000000000" pitchFamily="2" charset="-78"/>
                <a:cs typeface="Sakkal Majalla" panose="02000000000000000000" pitchFamily="2" charset="-78"/>
              </a:rPr>
              <a:t>يطبق خطوات تخطيط ميزانية الأسرة.</a:t>
            </a:r>
            <a:endParaRPr lang="ar-EG" sz="3600" b="1" dirty="0">
              <a:latin typeface="Sakkal Majalla" panose="02000000000000000000" pitchFamily="2" charset="-78"/>
              <a:cs typeface="Sakkal Majalla" panose="02000000000000000000" pitchFamily="2" charset="-78"/>
            </a:endParaRPr>
          </a:p>
          <a:p>
            <a:pPr marL="571500" lvl="0" indent="-571500" algn="r" rtl="1">
              <a:lnSpc>
                <a:spcPct val="90000"/>
              </a:lnSpc>
              <a:spcBef>
                <a:spcPts val="1200"/>
              </a:spcBef>
              <a:buClr>
                <a:schemeClr val="tx1"/>
              </a:buClr>
              <a:buFont typeface="Wingdings" panose="05000000000000000000" pitchFamily="2" charset="2"/>
              <a:buChar char="q"/>
              <a:defRPr/>
            </a:pPr>
            <a:endParaRPr lang="ar-BH" sz="3600" b="1" dirty="0">
              <a:latin typeface="Sakkal Majalla" panose="02000000000000000000" pitchFamily="2" charset="-78"/>
              <a:cs typeface="Sakkal Majalla" panose="02000000000000000000" pitchFamily="2" charset="-78"/>
            </a:endParaRPr>
          </a:p>
        </p:txBody>
      </p:sp>
      <p:sp>
        <p:nvSpPr>
          <p:cNvPr id="18" name="Rectangle 17"/>
          <p:cNvSpPr/>
          <p:nvPr/>
        </p:nvSpPr>
        <p:spPr>
          <a:xfrm>
            <a:off x="3646201" y="262772"/>
            <a:ext cx="529901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أهداف درس </a:t>
            </a:r>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الذات والشخصية</a:t>
            </a:r>
            <a:endParaRPr lang="en-US" sz="40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9" name="Title 1"/>
          <p:cNvSpPr txBox="1">
            <a:spLocks/>
          </p:cNvSpPr>
          <p:nvPr/>
        </p:nvSpPr>
        <p:spPr>
          <a:xfrm>
            <a:off x="3589764" y="1498384"/>
            <a:ext cx="7959145" cy="768217"/>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dirty="0">
                <a:latin typeface="Sakkal Majalla" panose="02000000000000000000" pitchFamily="2" charset="-78"/>
                <a:cs typeface="Sakkal Majalla" panose="02000000000000000000" pitchFamily="2" charset="-78"/>
              </a:rPr>
              <a:t>في نهاية الدرس سيكون الطالب قادرًا على أن:</a:t>
            </a:r>
            <a:endParaRPr lang="en-US" dirty="0">
              <a:latin typeface="Sakkal Majalla" panose="02000000000000000000" pitchFamily="2" charset="-78"/>
              <a:cs typeface="Sakkal Majalla" panose="02000000000000000000" pitchFamily="2" charset="-78"/>
            </a:endParaRPr>
          </a:p>
        </p:txBody>
      </p:sp>
      <p:pic>
        <p:nvPicPr>
          <p:cNvPr id="20" name="Graphic 7" descr="Bullseye">
            <a:extLst>
              <a:ext uri="{FF2B5EF4-FFF2-40B4-BE49-F238E27FC236}">
                <a16:creationId xmlns="" xmlns:a16="http://schemas.microsoft.com/office/drawing/2014/main" id="{105F2D64-DDBE-47A3-83DF-C09D3C4EB1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88955" y="410167"/>
            <a:ext cx="914400" cy="914400"/>
          </a:xfrm>
          <a:prstGeom prst="rect">
            <a:avLst/>
          </a:prstGeom>
        </p:spPr>
      </p:pic>
    </p:spTree>
    <p:extLst>
      <p:ext uri="{BB962C8B-B14F-4D97-AF65-F5344CB8AC3E}">
        <p14:creationId xmlns:p14="http://schemas.microsoft.com/office/powerpoint/2010/main" val="579198514"/>
      </p:ext>
    </p:extLst>
  </p:cSld>
  <p:clrMapOvr>
    <a:masterClrMapping/>
  </p:clrMapOvr>
  <p:transition spd="slow">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5110" y="100238"/>
            <a:ext cx="4935312"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ميزانية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الأسرة </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3" name="_s1035"/>
          <p:cNvSpPr>
            <a:spLocks noChangeArrowheads="1"/>
          </p:cNvSpPr>
          <p:nvPr/>
        </p:nvSpPr>
        <p:spPr bwMode="auto">
          <a:xfrm>
            <a:off x="9331668" y="1708585"/>
            <a:ext cx="2129790" cy="830444"/>
          </a:xfrm>
          <a:prstGeom prst="roundRect">
            <a:avLst>
              <a:gd name="adj" fmla="val 16667"/>
            </a:avLst>
          </a:prstGeom>
          <a:gradFill rotWithShape="1">
            <a:gsLst>
              <a:gs pos="0">
                <a:srgbClr val="00CCFF"/>
              </a:gs>
              <a:gs pos="100000">
                <a:srgbClr val="FFFF99"/>
              </a:gs>
            </a:gsLst>
            <a:path path="rect">
              <a:fillToRect r="100000" b="100000"/>
            </a:path>
          </a:gradFill>
          <a:ln w="9525">
            <a:solidFill>
              <a:srgbClr val="000000"/>
            </a:solidFill>
            <a:round/>
            <a:headEnd/>
            <a:tailEnd/>
          </a:ln>
          <a:scene3d>
            <a:camera prst="orthographicFront"/>
            <a:lightRig rig="threePt" dir="t"/>
          </a:scene3d>
          <a:sp3d>
            <a:bevelT prst="angle"/>
          </a:sp3d>
        </p:spPr>
        <p:txBody>
          <a:bodyPr rot="0" vert="horz" wrap="square" lIns="81382" tIns="40691" rIns="81382" bIns="40691" anchor="ctr" anchorCtr="0">
            <a:noAutofit/>
          </a:bodyPr>
          <a:lstStyle/>
          <a:p>
            <a:pPr marL="0" marR="0" algn="ctr" rtl="1">
              <a:lnSpc>
                <a:spcPct val="107000"/>
              </a:lnSpc>
              <a:spcBef>
                <a:spcPts val="0"/>
              </a:spcBef>
              <a:spcAft>
                <a:spcPts val="800"/>
              </a:spcAft>
            </a:pPr>
            <a:r>
              <a:rPr lang="ar-DZ" sz="3200" b="1" dirty="0">
                <a:solidFill>
                  <a:schemeClr val="dk1"/>
                </a:solidFill>
                <a:latin typeface="Sakkal Majalla" panose="02000000000000000000" pitchFamily="2" charset="-78"/>
                <a:cs typeface="Sakkal Majalla" panose="02000000000000000000" pitchFamily="2" charset="-78"/>
              </a:rPr>
              <a:t>الموارد المادية</a:t>
            </a:r>
            <a:r>
              <a:rPr lang="ar-DZ"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_s1035"/>
          <p:cNvSpPr>
            <a:spLocks noChangeArrowheads="1"/>
          </p:cNvSpPr>
          <p:nvPr/>
        </p:nvSpPr>
        <p:spPr bwMode="auto">
          <a:xfrm>
            <a:off x="2737587" y="1649534"/>
            <a:ext cx="2174875" cy="832984"/>
          </a:xfrm>
          <a:prstGeom prst="roundRect">
            <a:avLst>
              <a:gd name="adj" fmla="val 16667"/>
            </a:avLst>
          </a:prstGeom>
          <a:gradFill rotWithShape="1">
            <a:gsLst>
              <a:gs pos="0">
                <a:srgbClr val="FF6600"/>
              </a:gs>
              <a:gs pos="100000">
                <a:srgbClr val="FFFF99"/>
              </a:gs>
            </a:gsLst>
            <a:path path="rect">
              <a:fillToRect r="100000" b="100000"/>
            </a:path>
          </a:gradFill>
          <a:ln w="9525">
            <a:solidFill>
              <a:srgbClr val="000000"/>
            </a:solidFill>
            <a:round/>
            <a:headEnd/>
            <a:tailEnd/>
          </a:ln>
          <a:scene3d>
            <a:camera prst="orthographicFront"/>
            <a:lightRig rig="threePt" dir="t"/>
          </a:scene3d>
          <a:sp3d>
            <a:bevelT prst="angle"/>
          </a:sp3d>
        </p:spPr>
        <p:txBody>
          <a:bodyPr rot="0" vert="horz" wrap="square" lIns="81382" tIns="40691" rIns="81382" bIns="40691" anchor="ctr" anchorCtr="0">
            <a:noAutofit/>
          </a:bodyPr>
          <a:lstStyle/>
          <a:p>
            <a:pPr marL="0" marR="0" algn="ctr">
              <a:lnSpc>
                <a:spcPct val="107000"/>
              </a:lnSpc>
              <a:spcBef>
                <a:spcPts val="0"/>
              </a:spcBef>
              <a:spcAft>
                <a:spcPts val="800"/>
              </a:spcAft>
            </a:pPr>
            <a:r>
              <a:rPr lang="ar-BH" sz="3200" b="1" dirty="0">
                <a:solidFill>
                  <a:schemeClr val="dk1"/>
                </a:solidFill>
                <a:latin typeface="Sakkal Majalla" panose="02000000000000000000" pitchFamily="2" charset="-78"/>
                <a:cs typeface="Sakkal Majalla" panose="02000000000000000000" pitchFamily="2" charset="-78"/>
              </a:rPr>
              <a:t>الموارد البشرية</a:t>
            </a:r>
            <a:endParaRPr lang="en-US" sz="3200" b="1" dirty="0">
              <a:solidFill>
                <a:schemeClr val="dk1"/>
              </a:solidFill>
              <a:latin typeface="Sakkal Majalla" panose="02000000000000000000" pitchFamily="2" charset="-78"/>
              <a:cs typeface="Sakkal Majalla" panose="02000000000000000000" pitchFamily="2" charset="-78"/>
            </a:endParaRPr>
          </a:p>
        </p:txBody>
      </p:sp>
      <p:sp>
        <p:nvSpPr>
          <p:cNvPr id="5" name="Text Box 8"/>
          <p:cNvSpPr txBox="1">
            <a:spLocks noChangeArrowheads="1"/>
          </p:cNvSpPr>
          <p:nvPr/>
        </p:nvSpPr>
        <p:spPr bwMode="auto">
          <a:xfrm>
            <a:off x="8718997" y="2706024"/>
            <a:ext cx="3424800" cy="3137728"/>
          </a:xfrm>
          <a:prstGeom prst="rect">
            <a:avLst/>
          </a:prstGeom>
          <a:solidFill>
            <a:schemeClr val="accent2">
              <a:lumMod val="20000"/>
              <a:lumOff val="80000"/>
            </a:schemeClr>
          </a:solidFill>
          <a:ln>
            <a:noFill/>
          </a:ln>
          <a:extLst/>
        </p:spPr>
        <p:txBody>
          <a:bodyPr rot="0" vert="horz" wrap="square" lIns="91440" tIns="45720" rIns="91440" bIns="45720" anchor="t" anchorCtr="0" upright="1">
            <a:noAutofit/>
          </a:bodyPr>
          <a:lstStyle/>
          <a:p>
            <a:pPr marL="0" marR="0" algn="r" rtl="1">
              <a:spcBef>
                <a:spcPts val="0"/>
              </a:spcBef>
              <a:spcAft>
                <a:spcPts val="800"/>
              </a:spcAft>
            </a:pPr>
            <a:r>
              <a:rPr lang="ar-BH" sz="1600" b="1" dirty="0">
                <a:effectLst/>
                <a:latin typeface="Times New Roman" panose="02020603050405020304" pitchFamily="18" charset="0"/>
                <a:ea typeface="Calibri" panose="020F0502020204030204" pitchFamily="34" charset="0"/>
                <a:cs typeface="Arial" panose="020B0604020202020204" pitchFamily="34" charset="0"/>
              </a:rPr>
              <a:t>- </a:t>
            </a:r>
            <a:r>
              <a:rPr lang="ar-BH" sz="2800" b="1" dirty="0">
                <a:solidFill>
                  <a:schemeClr val="dk1"/>
                </a:solidFill>
                <a:latin typeface="Sakkal Majalla" panose="02000000000000000000" pitchFamily="2" charset="-78"/>
                <a:cs typeface="Sakkal Majalla" panose="02000000000000000000" pitchFamily="2" charset="-78"/>
              </a:rPr>
              <a:t>الإيراد الشهري </a:t>
            </a:r>
            <a:r>
              <a:rPr lang="ar-BH" sz="2800" b="1" dirty="0" smtClean="0">
                <a:solidFill>
                  <a:schemeClr val="dk1"/>
                </a:solidFill>
                <a:latin typeface="Sakkal Majalla" panose="02000000000000000000" pitchFamily="2" charset="-78"/>
                <a:cs typeface="Sakkal Majalla" panose="02000000000000000000" pitchFamily="2" charset="-78"/>
              </a:rPr>
              <a:t>الثابت.</a:t>
            </a:r>
            <a:endParaRPr lang="en-US" sz="2800" b="1" dirty="0">
              <a:solidFill>
                <a:schemeClr val="dk1"/>
              </a:solidFill>
              <a:latin typeface="Sakkal Majalla" panose="02000000000000000000" pitchFamily="2" charset="-78"/>
              <a:cs typeface="Sakkal Majalla" panose="02000000000000000000" pitchFamily="2" charset="-78"/>
            </a:endParaRPr>
          </a:p>
          <a:p>
            <a:pPr marL="0" marR="0" algn="r" rtl="1">
              <a:spcBef>
                <a:spcPts val="0"/>
              </a:spcBef>
              <a:spcAft>
                <a:spcPts val="800"/>
              </a:spcAft>
            </a:pPr>
            <a:r>
              <a:rPr lang="ar-BH" sz="2800" b="1" dirty="0">
                <a:solidFill>
                  <a:schemeClr val="dk1"/>
                </a:solidFill>
                <a:latin typeface="Sakkal Majalla" panose="02000000000000000000" pitchFamily="2" charset="-78"/>
                <a:cs typeface="Sakkal Majalla" panose="02000000000000000000" pitchFamily="2" charset="-78"/>
              </a:rPr>
              <a:t>-  إيجار العقارات أو بيع محاصيل زراعية.</a:t>
            </a:r>
            <a:endParaRPr lang="en-US" sz="2800" b="1" dirty="0">
              <a:solidFill>
                <a:schemeClr val="dk1"/>
              </a:solidFill>
              <a:latin typeface="Sakkal Majalla" panose="02000000000000000000" pitchFamily="2" charset="-78"/>
              <a:cs typeface="Sakkal Majalla" panose="02000000000000000000" pitchFamily="2" charset="-78"/>
            </a:endParaRPr>
          </a:p>
          <a:p>
            <a:pPr marL="0" marR="0" algn="r" rtl="1">
              <a:spcBef>
                <a:spcPts val="0"/>
              </a:spcBef>
              <a:spcAft>
                <a:spcPts val="800"/>
              </a:spcAft>
            </a:pPr>
            <a:r>
              <a:rPr lang="ar-BH" sz="2800" b="1" dirty="0">
                <a:solidFill>
                  <a:schemeClr val="dk1"/>
                </a:solidFill>
                <a:latin typeface="Sakkal Majalla" panose="02000000000000000000" pitchFamily="2" charset="-78"/>
                <a:cs typeface="Sakkal Majalla" panose="02000000000000000000" pitchFamily="2" charset="-78"/>
              </a:rPr>
              <a:t>-  استثمار الأموال في الأعمال </a:t>
            </a:r>
            <a:r>
              <a:rPr lang="ar-BH" sz="2800" b="1" dirty="0" smtClean="0">
                <a:solidFill>
                  <a:schemeClr val="dk1"/>
                </a:solidFill>
                <a:latin typeface="Sakkal Majalla" panose="02000000000000000000" pitchFamily="2" charset="-78"/>
                <a:cs typeface="Sakkal Majalla" panose="02000000000000000000" pitchFamily="2" charset="-78"/>
              </a:rPr>
              <a:t>التجارية.</a:t>
            </a:r>
            <a:endParaRPr lang="en-US" sz="2800" b="1" dirty="0">
              <a:solidFill>
                <a:schemeClr val="dk1"/>
              </a:solidFill>
              <a:latin typeface="Sakkal Majalla" panose="02000000000000000000" pitchFamily="2" charset="-78"/>
              <a:cs typeface="Sakkal Majalla" panose="02000000000000000000" pitchFamily="2" charset="-78"/>
            </a:endParaRPr>
          </a:p>
          <a:p>
            <a:pPr marL="0" marR="0" algn="r" rtl="1">
              <a:spcBef>
                <a:spcPts val="0"/>
              </a:spcBef>
              <a:spcAft>
                <a:spcPts val="800"/>
              </a:spcAft>
            </a:pPr>
            <a:r>
              <a:rPr lang="ar-BH" sz="2800" b="1" dirty="0">
                <a:solidFill>
                  <a:schemeClr val="dk1"/>
                </a:solidFill>
                <a:latin typeface="Sakkal Majalla" panose="02000000000000000000" pitchFamily="2" charset="-78"/>
                <a:cs typeface="Sakkal Majalla" panose="02000000000000000000" pitchFamily="2" charset="-78"/>
              </a:rPr>
              <a:t>-  الورث .</a:t>
            </a:r>
            <a:endParaRPr lang="en-US" sz="2800" b="1" dirty="0">
              <a:solidFill>
                <a:schemeClr val="dk1"/>
              </a:solidFill>
              <a:latin typeface="Sakkal Majalla" panose="02000000000000000000" pitchFamily="2" charset="-78"/>
              <a:cs typeface="Sakkal Majalla" panose="02000000000000000000" pitchFamily="2" charset="-78"/>
            </a:endParaRPr>
          </a:p>
        </p:txBody>
      </p:sp>
      <p:sp>
        <p:nvSpPr>
          <p:cNvPr id="6" name="Text Box 2"/>
          <p:cNvSpPr txBox="1">
            <a:spLocks noChangeArrowheads="1"/>
          </p:cNvSpPr>
          <p:nvPr/>
        </p:nvSpPr>
        <p:spPr bwMode="auto">
          <a:xfrm>
            <a:off x="811370" y="2592187"/>
            <a:ext cx="5432194" cy="648468"/>
          </a:xfrm>
          <a:prstGeom prst="rect">
            <a:avLst/>
          </a:prstGeom>
          <a:solidFill>
            <a:schemeClr val="accent4">
              <a:lumMod val="20000"/>
              <a:lumOff val="80000"/>
            </a:schemeClr>
          </a:solidFill>
          <a:ln>
            <a:noFill/>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ar-BH" sz="2800" b="1" dirty="0">
                <a:solidFill>
                  <a:schemeClr val="dk1"/>
                </a:solidFill>
                <a:latin typeface="Sakkal Majalla" panose="02000000000000000000" pitchFamily="2" charset="-78"/>
                <a:cs typeface="Sakkal Majalla" panose="02000000000000000000" pitchFamily="2" charset="-78"/>
              </a:rPr>
              <a:t>هي عبارة عن طاقات وإمكانيات أفراد الأسرة</a:t>
            </a:r>
            <a:endParaRPr lang="en-US" sz="2800" b="1" dirty="0">
              <a:solidFill>
                <a:schemeClr val="dk1"/>
              </a:solidFill>
              <a:latin typeface="Sakkal Majalla" panose="02000000000000000000" pitchFamily="2" charset="-78"/>
              <a:cs typeface="Sakkal Majalla" panose="02000000000000000000" pitchFamily="2" charset="-78"/>
            </a:endParaRP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sz="1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مربع نص 4"/>
          <p:cNvSpPr txBox="1"/>
          <p:nvPr/>
        </p:nvSpPr>
        <p:spPr>
          <a:xfrm>
            <a:off x="207264" y="944623"/>
            <a:ext cx="11777472" cy="584775"/>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lvl="0" algn="just" rtl="1" eaLnBrk="0" fontAlgn="base" hangingPunct="0">
              <a:spcBef>
                <a:spcPct val="0"/>
              </a:spcBef>
              <a:spcAft>
                <a:spcPts val="800"/>
              </a:spcAft>
            </a:pPr>
            <a:r>
              <a:rPr lang="ar-EG" sz="2800" b="1" dirty="0">
                <a:latin typeface="Sakkal Majalla" panose="02000000000000000000" pitchFamily="2" charset="-78"/>
                <a:cs typeface="Sakkal Majalla" panose="02000000000000000000" pitchFamily="2" charset="-78"/>
              </a:rPr>
              <a:t> </a:t>
            </a:r>
            <a:r>
              <a:rPr lang="ar-BH" sz="3200" b="1" dirty="0">
                <a:solidFill>
                  <a:srgbClr val="FF0000"/>
                </a:solidFill>
                <a:latin typeface="Sakkal Majalla" panose="02000000000000000000" pitchFamily="2" charset="-78"/>
                <a:cs typeface="Sakkal Majalla" panose="02000000000000000000" pitchFamily="2" charset="-78"/>
              </a:rPr>
              <a:t>ميزانية الأسرة هي: </a:t>
            </a:r>
            <a:r>
              <a:rPr lang="ar-BH" sz="2800" b="1" dirty="0">
                <a:latin typeface="Sakkal Majalla" panose="02000000000000000000" pitchFamily="2" charset="-78"/>
                <a:cs typeface="Sakkal Majalla" panose="02000000000000000000" pitchFamily="2" charset="-78"/>
              </a:rPr>
              <a:t>عملية تنظيم للموازنة بين الدخل </a:t>
            </a:r>
            <a:r>
              <a:rPr lang="ar-BH" sz="2800" b="1" dirty="0" smtClean="0">
                <a:latin typeface="Sakkal Majalla" panose="02000000000000000000" pitchFamily="2" charset="-78"/>
                <a:cs typeface="Sakkal Majalla" panose="02000000000000000000" pitchFamily="2" charset="-78"/>
              </a:rPr>
              <a:t>و الصرف، وتتوقف </a:t>
            </a:r>
            <a:r>
              <a:rPr lang="ar-BH" sz="2800" b="1" dirty="0">
                <a:latin typeface="Sakkal Majalla" panose="02000000000000000000" pitchFamily="2" charset="-78"/>
                <a:cs typeface="Sakkal Majalla" panose="02000000000000000000" pitchFamily="2" charset="-78"/>
              </a:rPr>
              <a:t>الميزانية على موردين أساسيين وهما:</a:t>
            </a:r>
          </a:p>
        </p:txBody>
      </p:sp>
      <p:sp>
        <p:nvSpPr>
          <p:cNvPr id="9" name="Text Box 5"/>
          <p:cNvSpPr txBox="1">
            <a:spLocks noChangeArrowheads="1"/>
          </p:cNvSpPr>
          <p:nvPr/>
        </p:nvSpPr>
        <p:spPr bwMode="auto">
          <a:xfrm>
            <a:off x="158496" y="3309576"/>
            <a:ext cx="4258958" cy="298819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algn="r">
              <a:spcBef>
                <a:spcPts val="0"/>
              </a:spcBef>
              <a:spcAft>
                <a:spcPts val="800"/>
              </a:spcAft>
            </a:pPr>
            <a:r>
              <a:rPr lang="ar-BH" sz="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BH" sz="20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الموارد </a:t>
            </a:r>
            <a:r>
              <a:rPr lang="ar-BH" sz="20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البشرية التي لها اثر سلبي في على ميزانية </a:t>
            </a:r>
            <a:r>
              <a:rPr lang="ar-BH" sz="20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الأسرة</a:t>
            </a:r>
            <a:r>
              <a:rPr lang="ar-BH" sz="2000" b="1" dirty="0" smtClean="0">
                <a:effectLst/>
                <a:latin typeface="Sakkal Majalla" panose="02000000000000000000" pitchFamily="2" charset="-78"/>
                <a:ea typeface="Calibri" panose="020F0502020204030204" pitchFamily="34" charset="0"/>
                <a:cs typeface="Sakkal Majalla" panose="02000000000000000000" pitchFamily="2" charset="-78"/>
              </a:rPr>
              <a:t> </a:t>
            </a:r>
          </a:p>
          <a:p>
            <a:pPr marL="0" marR="0" algn="r">
              <a:spcBef>
                <a:spcPts val="0"/>
              </a:spcBef>
              <a:spcAft>
                <a:spcPts val="800"/>
              </a:spcAft>
            </a:pPr>
            <a:r>
              <a:rPr lang="ar-BH" sz="2000" b="1" dirty="0" smtClean="0">
                <a:effectLst/>
                <a:latin typeface="Sakkal Majalla" panose="02000000000000000000" pitchFamily="2" charset="-78"/>
                <a:ea typeface="Calibri" panose="020F0502020204030204" pitchFamily="34" charset="0"/>
                <a:cs typeface="Sakkal Majalla" panose="02000000000000000000" pitchFamily="2" charset="-78"/>
              </a:rPr>
              <a:t>-أسرة </a:t>
            </a:r>
            <a:r>
              <a:rPr lang="ar-BH" sz="2000" b="1" dirty="0">
                <a:effectLst/>
                <a:latin typeface="Sakkal Majalla" pitchFamily="2" charset="-78"/>
                <a:ea typeface="Calibri" panose="020F0502020204030204" pitchFamily="34" charset="0"/>
                <a:cs typeface="Sakkal Majalla" pitchFamily="2" charset="-78"/>
              </a:rPr>
              <a:t>احد أفرادها يعاني من مرض مزمن يحتاج إلى زيارات طبية وأدوية ونوعية أغذية تختلف عن باقي أفراد الأسرة ،فهنا تحتاج الأسرة إلى زيادة مواردها المادية في الجانب </a:t>
            </a:r>
            <a:r>
              <a:rPr lang="ar-BH" sz="2000" b="1" dirty="0" smtClean="0">
                <a:effectLst/>
                <a:latin typeface="Sakkal Majalla" pitchFamily="2" charset="-78"/>
                <a:ea typeface="Calibri" panose="020F0502020204030204" pitchFamily="34" charset="0"/>
                <a:cs typeface="Sakkal Majalla" pitchFamily="2" charset="-78"/>
              </a:rPr>
              <a:t>الصحي.</a:t>
            </a:r>
            <a:endParaRPr lang="en-US" sz="2000" b="1" dirty="0">
              <a:effectLst/>
              <a:latin typeface="Sakkal Majalla" pitchFamily="2" charset="-78"/>
              <a:ea typeface="Calibri" panose="020F0502020204030204" pitchFamily="34" charset="0"/>
              <a:cs typeface="Sakkal Majalla" pitchFamily="2" charset="-78"/>
            </a:endParaRPr>
          </a:p>
          <a:p>
            <a:pPr marL="111125" marR="0" algn="just" rtl="1">
              <a:spcBef>
                <a:spcPts val="0"/>
              </a:spcBef>
              <a:spcAft>
                <a:spcPts val="800"/>
              </a:spcAft>
            </a:pPr>
            <a:r>
              <a:rPr lang="ar-BH" sz="2000" b="1" dirty="0" smtClean="0">
                <a:effectLst/>
                <a:latin typeface="Sakkal Majalla" pitchFamily="2" charset="-78"/>
                <a:ea typeface="Calibri" panose="020F0502020204030204" pitchFamily="34" charset="0"/>
                <a:cs typeface="Sakkal Majalla" pitchFamily="2" charset="-78"/>
              </a:rPr>
              <a:t>- </a:t>
            </a:r>
            <a:r>
              <a:rPr lang="ar-BH" sz="2000" b="1" dirty="0">
                <a:effectLst/>
                <a:latin typeface="Sakkal Majalla" pitchFamily="2" charset="-78"/>
                <a:ea typeface="Calibri" panose="020F0502020204030204" pitchFamily="34" charset="0"/>
                <a:cs typeface="Sakkal Majalla" pitchFamily="2" charset="-78"/>
              </a:rPr>
              <a:t>أسرة لديها فرد من ذوي الاحتياجات الخاصة يحتاج إلى رعاية خاصة بتوفير أخصائي يعلمه كيفية التواصل مع </a:t>
            </a:r>
            <a:r>
              <a:rPr lang="ar-BH" sz="2000" b="1" dirty="0" smtClean="0">
                <a:effectLst/>
                <a:latin typeface="Sakkal Majalla" pitchFamily="2" charset="-78"/>
                <a:ea typeface="Calibri" panose="020F0502020204030204" pitchFamily="34" charset="0"/>
                <a:cs typeface="Sakkal Majalla" pitchFamily="2" charset="-78"/>
              </a:rPr>
              <a:t>الآخرين، فهنا </a:t>
            </a:r>
            <a:r>
              <a:rPr lang="ar-BH" sz="2000" b="1" dirty="0">
                <a:effectLst/>
                <a:latin typeface="Sakkal Majalla" pitchFamily="2" charset="-78"/>
                <a:ea typeface="Calibri" panose="020F0502020204030204" pitchFamily="34" charset="0"/>
                <a:cs typeface="Sakkal Majalla" pitchFamily="2" charset="-78"/>
              </a:rPr>
              <a:t>تحتاج الأسرة إلى زيادة مواردها المادية في الجانب </a:t>
            </a:r>
            <a:r>
              <a:rPr lang="ar-BH" sz="2000" b="1" dirty="0" smtClean="0">
                <a:effectLst/>
                <a:latin typeface="Sakkal Majalla" pitchFamily="2" charset="-78"/>
                <a:ea typeface="Calibri" panose="020F0502020204030204" pitchFamily="34" charset="0"/>
                <a:cs typeface="Sakkal Majalla" pitchFamily="2" charset="-78"/>
              </a:rPr>
              <a:t>التعليمي.</a:t>
            </a:r>
            <a:r>
              <a:rPr lang="en-US" sz="2000" b="1" dirty="0">
                <a:effectLst/>
                <a:latin typeface="Sakkal Majalla" pitchFamily="2" charset="-78"/>
                <a:ea typeface="Calibri" panose="020F0502020204030204" pitchFamily="34" charset="0"/>
                <a:cs typeface="Sakkal Majalla" pitchFamily="2" charset="-78"/>
              </a:rPr>
              <a:t> </a:t>
            </a:r>
          </a:p>
          <a:p>
            <a:pPr marL="0" marR="0" algn="r">
              <a:lnSpc>
                <a:spcPct val="107000"/>
              </a:lnSpc>
              <a:spcBef>
                <a:spcPts val="0"/>
              </a:spcBef>
              <a:spcAft>
                <a:spcPts val="800"/>
              </a:spcAft>
            </a:pPr>
            <a:r>
              <a:rPr lang="ar-BH"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Box 5"/>
          <p:cNvSpPr txBox="1">
            <a:spLocks noChangeArrowheads="1"/>
          </p:cNvSpPr>
          <p:nvPr/>
        </p:nvSpPr>
        <p:spPr bwMode="auto">
          <a:xfrm>
            <a:off x="4541265" y="3350324"/>
            <a:ext cx="4010307" cy="294744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algn="r">
              <a:spcBef>
                <a:spcPts val="0"/>
              </a:spcBef>
              <a:spcAft>
                <a:spcPts val="800"/>
              </a:spcAft>
            </a:pPr>
            <a:r>
              <a:rPr lang="ar-BH" sz="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BH" sz="24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الموارد </a:t>
            </a:r>
            <a:r>
              <a:rPr lang="ar-BH"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البشرية التي لها اثر ايجابي في زيادة موارد </a:t>
            </a:r>
            <a:r>
              <a:rPr lang="ar-BH" sz="24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الأسرة</a:t>
            </a:r>
            <a:endParaRPr lang="ar-BH" sz="20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p>
            <a:pPr marL="0" marR="0" algn="ctr">
              <a:spcBef>
                <a:spcPts val="0"/>
              </a:spcBef>
              <a:spcAft>
                <a:spcPts val="800"/>
              </a:spcAft>
            </a:pPr>
            <a:r>
              <a:rPr lang="ar-BH" sz="2000" b="1" dirty="0">
                <a:latin typeface="Sakkal Majalla" panose="02000000000000000000" pitchFamily="2" charset="-78"/>
                <a:ea typeface="Calibri" panose="020F0502020204030204" pitchFamily="34" charset="0"/>
                <a:cs typeface="Sakkal Majalla" panose="02000000000000000000" pitchFamily="2" charset="-78"/>
              </a:rPr>
              <a:t>-</a:t>
            </a:r>
            <a:r>
              <a:rPr lang="ar-BH" sz="2000" b="1" dirty="0" smtClean="0">
                <a:effectLst/>
                <a:latin typeface="Sakkal Majalla" panose="02000000000000000000" pitchFamily="2" charset="-78"/>
                <a:ea typeface="Calibri" panose="020F0502020204030204" pitchFamily="34" charset="0"/>
                <a:cs typeface="Sakkal Majalla" panose="02000000000000000000" pitchFamily="2" charset="-78"/>
              </a:rPr>
              <a:t>أسرة </a:t>
            </a:r>
            <a:r>
              <a:rPr lang="ar-BH" sz="2000" b="1" dirty="0">
                <a:effectLst/>
                <a:latin typeface="Sakkal Majalla" panose="02000000000000000000" pitchFamily="2" charset="-78"/>
                <a:ea typeface="Calibri" panose="020F0502020204030204" pitchFamily="34" charset="0"/>
                <a:cs typeface="Sakkal Majalla" panose="02000000000000000000" pitchFamily="2" charset="-78"/>
              </a:rPr>
              <a:t>يجيد احد أفرادها أعمال الخياطة ، فهنا تقل الموارد المنصرفة في عملية خياطة </a:t>
            </a:r>
            <a:r>
              <a:rPr lang="ar-BH" sz="2000" b="1" dirty="0" smtClean="0">
                <a:effectLst/>
                <a:latin typeface="Sakkal Majalla" panose="02000000000000000000" pitchFamily="2" charset="-78"/>
                <a:ea typeface="Calibri" panose="020F0502020204030204" pitchFamily="34" charset="0"/>
                <a:cs typeface="Sakkal Majalla" panose="02000000000000000000" pitchFamily="2" charset="-78"/>
              </a:rPr>
              <a:t>الملابس.</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0" marR="111125" algn="r">
              <a:spcBef>
                <a:spcPts val="0"/>
              </a:spcBef>
              <a:spcAft>
                <a:spcPts val="800"/>
              </a:spcAft>
            </a:pPr>
            <a:r>
              <a:rPr lang="ar-BH" sz="2000" b="1" dirty="0" smtClean="0">
                <a:effectLst/>
                <a:latin typeface="Sakkal Majalla" panose="02000000000000000000" pitchFamily="2" charset="-78"/>
                <a:ea typeface="Calibri" panose="020F0502020204030204" pitchFamily="34" charset="0"/>
                <a:cs typeface="Sakkal Majalla" panose="02000000000000000000" pitchFamily="2" charset="-78"/>
              </a:rPr>
              <a:t>- </a:t>
            </a:r>
            <a:r>
              <a:rPr lang="ar-BH" sz="2000" b="1" dirty="0">
                <a:effectLst/>
                <a:latin typeface="Sakkal Majalla" panose="02000000000000000000" pitchFamily="2" charset="-78"/>
                <a:ea typeface="Calibri" panose="020F0502020204030204" pitchFamily="34" charset="0"/>
                <a:cs typeface="Sakkal Majalla" panose="02000000000000000000" pitchFamily="2" charset="-78"/>
              </a:rPr>
              <a:t>أسرة يجيد احد أفرادها أعمال الكهرباء </a:t>
            </a:r>
            <a:r>
              <a:rPr lang="ar-BH" sz="2000" b="1" dirty="0" smtClean="0">
                <a:effectLst/>
                <a:latin typeface="Sakkal Majalla" panose="02000000000000000000" pitchFamily="2" charset="-78"/>
                <a:ea typeface="Calibri" panose="020F0502020204030204" pitchFamily="34" charset="0"/>
                <a:cs typeface="Sakkal Majalla" panose="02000000000000000000" pitchFamily="2" charset="-78"/>
              </a:rPr>
              <a:t>والنجارة، </a:t>
            </a:r>
            <a:r>
              <a:rPr lang="ar-BH" sz="2000" b="1" dirty="0">
                <a:effectLst/>
                <a:latin typeface="Sakkal Majalla" panose="02000000000000000000" pitchFamily="2" charset="-78"/>
                <a:ea typeface="Calibri" panose="020F0502020204030204" pitchFamily="34" charset="0"/>
                <a:cs typeface="Sakkal Majalla" panose="02000000000000000000" pitchFamily="2" charset="-78"/>
              </a:rPr>
              <a:t>فهنا لا تحتاج هذه الأسرة إلى جلب عمال في حالة حدوث عطل أو إضافة أو تغيير أشياء متعلقة </a:t>
            </a:r>
            <a:r>
              <a:rPr lang="ar-BH" sz="2000" b="1" dirty="0" err="1">
                <a:effectLst/>
                <a:latin typeface="Sakkal Majalla" panose="02000000000000000000" pitchFamily="2" charset="-78"/>
                <a:ea typeface="Calibri" panose="020F0502020204030204" pitchFamily="34" charset="0"/>
                <a:cs typeface="Sakkal Majalla" panose="02000000000000000000" pitchFamily="2" charset="-78"/>
              </a:rPr>
              <a:t>بهذين</a:t>
            </a:r>
            <a:r>
              <a:rPr lang="ar-BH" sz="2000" b="1" dirty="0">
                <a:effectLst/>
                <a:latin typeface="Sakkal Majalla" panose="02000000000000000000" pitchFamily="2" charset="-78"/>
                <a:ea typeface="Calibri" panose="020F0502020204030204" pitchFamily="34" charset="0"/>
                <a:cs typeface="Sakkal Majalla" panose="02000000000000000000" pitchFamily="2" charset="-78"/>
              </a:rPr>
              <a:t> </a:t>
            </a:r>
            <a:r>
              <a:rPr lang="ar-BH" sz="2000" b="1" dirty="0" smtClean="0">
                <a:effectLst/>
                <a:latin typeface="Sakkal Majalla" panose="02000000000000000000" pitchFamily="2" charset="-78"/>
                <a:ea typeface="Calibri" panose="020F0502020204030204" pitchFamily="34" charset="0"/>
                <a:cs typeface="Sakkal Majalla" panose="02000000000000000000" pitchFamily="2" charset="-78"/>
              </a:rPr>
              <a:t>المجالين.</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0" marR="0" algn="ctr">
              <a:lnSpc>
                <a:spcPct val="107000"/>
              </a:lnSpc>
              <a:spcBef>
                <a:spcPts val="0"/>
              </a:spcBef>
              <a:spcAft>
                <a:spcPts val="800"/>
              </a:spcAft>
            </a:pPr>
            <a:r>
              <a:rPr lang="ar-BH" sz="20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0" marR="0" algn="r">
              <a:lnSpc>
                <a:spcPct val="107000"/>
              </a:lnSpc>
              <a:spcBef>
                <a:spcPts val="0"/>
              </a:spcBef>
              <a:spcAft>
                <a:spcPts val="800"/>
              </a:spcAft>
            </a:pPr>
            <a:r>
              <a:rPr lang="ar-BH"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12" name="AutoShape 14" descr="صورة66"/>
          <p:cNvSpPr>
            <a:spLocks noChangeArrowheads="1"/>
          </p:cNvSpPr>
          <p:nvPr/>
        </p:nvSpPr>
        <p:spPr bwMode="auto">
          <a:xfrm rot="20527467">
            <a:off x="7395592" y="2030572"/>
            <a:ext cx="1116783" cy="492150"/>
          </a:xfrm>
          <a:prstGeom prst="parallelogram">
            <a:avLst>
              <a:gd name="adj" fmla="val 0"/>
            </a:avLst>
          </a:prstGeom>
          <a:blipFill dpi="0" rotWithShape="1">
            <a:blip r:embed="rId2"/>
            <a:srcRect/>
            <a:stretch>
              <a:fillRect/>
            </a:stretch>
          </a:blipFill>
          <a:ln w="12700">
            <a:solidFill>
              <a:srgbClr val="000000"/>
            </a:solidFill>
            <a:miter lim="800000"/>
            <a:headEnd/>
            <a:tailEnd/>
          </a:ln>
        </p:spPr>
        <p:txBody>
          <a:bodyPr rot="0" vert="horz" wrap="square" lIns="91440" tIns="45720" rIns="91440" bIns="45720" anchor="t" anchorCtr="0" upright="1">
            <a:noAutofit/>
          </a:bodyPr>
          <a:lstStyle/>
          <a:p>
            <a:endParaRPr lang="en-US"/>
          </a:p>
        </p:txBody>
      </p:sp>
      <p:pic>
        <p:nvPicPr>
          <p:cNvPr id="13" name="Picture 12" descr="BahrainP13a-1Dinar-L1973(1993)_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520" y="2060448"/>
            <a:ext cx="1091527" cy="6134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BahrainP13a-1Dinar-L1973(1993)_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144" y="2565352"/>
            <a:ext cx="967956" cy="53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3" name="Rectangle 2"/>
          <p:cNvSpPr/>
          <p:nvPr/>
        </p:nvSpPr>
        <p:spPr>
          <a:xfrm>
            <a:off x="3405110" y="100238"/>
            <a:ext cx="5268680"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أبواب الصرف في الميزانية المنزلية </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5" name="مربع نص 4"/>
          <p:cNvSpPr txBox="1"/>
          <p:nvPr/>
        </p:nvSpPr>
        <p:spPr>
          <a:xfrm>
            <a:off x="307290" y="867603"/>
            <a:ext cx="11535966" cy="101258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2"/>
          </a:lnRef>
          <a:fillRef idx="1">
            <a:schemeClr val="lt1"/>
          </a:fillRef>
          <a:effectRef idx="0">
            <a:schemeClr val="accent2"/>
          </a:effectRef>
          <a:fontRef idx="minor">
            <a:schemeClr val="dk1"/>
          </a:fontRef>
        </p:style>
        <p:txBody>
          <a:bodyPr wrap="square" rtlCol="1">
            <a:spAutoFit/>
          </a:bodyPr>
          <a:lstStyle/>
          <a:p>
            <a:pPr algn="just" rtl="1">
              <a:lnSpc>
                <a:spcPct val="115000"/>
              </a:lnSpc>
              <a:spcAft>
                <a:spcPts val="1000"/>
              </a:spcAft>
            </a:pPr>
            <a:r>
              <a:rPr lang="ar-EG" sz="28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إن بنود </a:t>
            </a:r>
            <a:r>
              <a:rPr lang="ar-BH" sz="2400" b="1" dirty="0" smtClean="0">
                <a:latin typeface="Sakkal Majalla" panose="02000000000000000000" pitchFamily="2" charset="-78"/>
                <a:cs typeface="Sakkal Majalla" panose="02000000000000000000" pitchFamily="2" charset="-78"/>
              </a:rPr>
              <a:t>الصرف </a:t>
            </a:r>
            <a:r>
              <a:rPr lang="ar-BH" sz="2400" b="1" dirty="0">
                <a:latin typeface="Sakkal Majalla" panose="02000000000000000000" pitchFamily="2" charset="-78"/>
                <a:cs typeface="Sakkal Majalla" panose="02000000000000000000" pitchFamily="2" charset="-78"/>
              </a:rPr>
              <a:t>تختلف من أسرة إلى أخرى، ويتوقف ذلك على عوامل </a:t>
            </a:r>
            <a:r>
              <a:rPr lang="ar-BH" sz="2400" b="1" dirty="0" smtClean="0">
                <a:latin typeface="Sakkal Majalla" panose="02000000000000000000" pitchFamily="2" charset="-78"/>
                <a:cs typeface="Sakkal Majalla" panose="02000000000000000000" pitchFamily="2" charset="-78"/>
              </a:rPr>
              <a:t>الصرف </a:t>
            </a:r>
            <a:r>
              <a:rPr lang="ar-BH" sz="2400" b="1" dirty="0">
                <a:latin typeface="Sakkal Majalla" panose="02000000000000000000" pitchFamily="2" charset="-78"/>
                <a:cs typeface="Sakkal Majalla" panose="02000000000000000000" pitchFamily="2" charset="-78"/>
              </a:rPr>
              <a:t>التي </a:t>
            </a:r>
            <a:r>
              <a:rPr lang="ar-BH" sz="2400" b="1" dirty="0" smtClean="0">
                <a:latin typeface="Sakkal Majalla" panose="02000000000000000000" pitchFamily="2" charset="-78"/>
                <a:cs typeface="Sakkal Majalla" panose="02000000000000000000" pitchFamily="2" charset="-78"/>
              </a:rPr>
              <a:t>سيأتي </a:t>
            </a:r>
            <a:r>
              <a:rPr lang="ar-BH" sz="2400" b="1" dirty="0">
                <a:latin typeface="Sakkal Majalla" panose="02000000000000000000" pitchFamily="2" charset="-78"/>
                <a:cs typeface="Sakkal Majalla" panose="02000000000000000000" pitchFamily="2" charset="-78"/>
              </a:rPr>
              <a:t>ذكرها، ولكن هناك بنود أخرى حسب حاجات الإنسان الأساسية والثانوية. لذلك يمكن تقسيم بنود </a:t>
            </a:r>
            <a:r>
              <a:rPr lang="ar-BH" sz="2400" b="1" dirty="0" smtClean="0">
                <a:latin typeface="Sakkal Majalla" panose="02000000000000000000" pitchFamily="2" charset="-78"/>
                <a:cs typeface="Sakkal Majalla" panose="02000000000000000000" pitchFamily="2" charset="-78"/>
              </a:rPr>
              <a:t>الصرف </a:t>
            </a:r>
            <a:r>
              <a:rPr lang="ar-BH" sz="2400" b="1" dirty="0">
                <a:latin typeface="Sakkal Majalla" panose="02000000000000000000" pitchFamily="2" charset="-78"/>
                <a:cs typeface="Sakkal Majalla" panose="02000000000000000000" pitchFamily="2" charset="-78"/>
              </a:rPr>
              <a:t>إلى ثلاثة أبواب رئيسية حسب ثبات قيمة المبلغ المصروف:</a:t>
            </a:r>
            <a:endParaRPr lang="en-US" sz="2400" b="1" dirty="0">
              <a:latin typeface="Sakkal Majalla" panose="02000000000000000000" pitchFamily="2" charset="-78"/>
              <a:cs typeface="Sakkal Majalla" panose="02000000000000000000" pitchFamily="2" charset="-78"/>
            </a:endParaRPr>
          </a:p>
        </p:txBody>
      </p:sp>
      <p:grpSp>
        <p:nvGrpSpPr>
          <p:cNvPr id="10" name="Group 7"/>
          <p:cNvGrpSpPr>
            <a:grpSpLocks/>
          </p:cNvGrpSpPr>
          <p:nvPr/>
        </p:nvGrpSpPr>
        <p:grpSpPr bwMode="auto">
          <a:xfrm>
            <a:off x="844606" y="1837836"/>
            <a:ext cx="10731452" cy="4453830"/>
            <a:chOff x="830" y="3600"/>
            <a:chExt cx="10619" cy="7644"/>
          </a:xfrm>
        </p:grpSpPr>
        <p:grpSp>
          <p:nvGrpSpPr>
            <p:cNvPr id="54" name="Group 9"/>
            <p:cNvGrpSpPr>
              <a:grpSpLocks/>
            </p:cNvGrpSpPr>
            <p:nvPr/>
          </p:nvGrpSpPr>
          <p:grpSpPr bwMode="auto">
            <a:xfrm>
              <a:off x="8538" y="4324"/>
              <a:ext cx="2911" cy="5724"/>
              <a:chOff x="7879" y="8324"/>
              <a:chExt cx="3049" cy="5105"/>
            </a:xfrm>
          </p:grpSpPr>
          <p:grpSp>
            <p:nvGrpSpPr>
              <p:cNvPr id="56" name="Group 10"/>
              <p:cNvGrpSpPr>
                <a:grpSpLocks/>
              </p:cNvGrpSpPr>
              <p:nvPr/>
            </p:nvGrpSpPr>
            <p:grpSpPr bwMode="auto">
              <a:xfrm>
                <a:off x="7879" y="8324"/>
                <a:ext cx="3049" cy="4377"/>
                <a:chOff x="7879" y="8324"/>
                <a:chExt cx="3049" cy="4377"/>
              </a:xfrm>
            </p:grpSpPr>
            <p:sp>
              <p:nvSpPr>
                <p:cNvPr id="58" name="AutoShape 11"/>
                <p:cNvSpPr>
                  <a:spLocks noChangeArrowheads="1"/>
                </p:cNvSpPr>
                <p:nvPr/>
              </p:nvSpPr>
              <p:spPr bwMode="gray">
                <a:xfrm>
                  <a:off x="7879" y="8750"/>
                  <a:ext cx="3049" cy="3951"/>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59" name="AutoShape 12"/>
                <p:cNvSpPr>
                  <a:spLocks noChangeArrowheads="1"/>
                </p:cNvSpPr>
                <p:nvPr/>
              </p:nvSpPr>
              <p:spPr bwMode="gray">
                <a:xfrm>
                  <a:off x="7926" y="8761"/>
                  <a:ext cx="2958" cy="387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60" name="AutoShape 13"/>
                <p:cNvSpPr>
                  <a:spLocks noChangeArrowheads="1"/>
                </p:cNvSpPr>
                <p:nvPr/>
              </p:nvSpPr>
              <p:spPr bwMode="gray">
                <a:xfrm>
                  <a:off x="7950" y="11614"/>
                  <a:ext cx="2918" cy="981"/>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61" name="AutoShape 14"/>
                <p:cNvSpPr>
                  <a:spLocks noChangeArrowheads="1"/>
                </p:cNvSpPr>
                <p:nvPr/>
              </p:nvSpPr>
              <p:spPr bwMode="gray">
                <a:xfrm>
                  <a:off x="7950" y="8791"/>
                  <a:ext cx="2918" cy="979"/>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grpSp>
              <p:nvGrpSpPr>
                <p:cNvPr id="62" name="Group 15"/>
                <p:cNvGrpSpPr>
                  <a:grpSpLocks/>
                </p:cNvGrpSpPr>
                <p:nvPr/>
              </p:nvGrpSpPr>
              <p:grpSpPr bwMode="auto">
                <a:xfrm>
                  <a:off x="8928" y="8324"/>
                  <a:ext cx="906" cy="889"/>
                  <a:chOff x="1289" y="582"/>
                  <a:chExt cx="668" cy="668"/>
                </a:xfrm>
              </p:grpSpPr>
              <p:sp>
                <p:nvSpPr>
                  <p:cNvPr id="4098" name="Oval 1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4099" name="Oval 1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4101" name="Oval 1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4102" name="Oval 1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4103" name="Oval 2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grpSp>
            <p:sp>
              <p:nvSpPr>
                <p:cNvPr id="63" name="Text Box 21"/>
                <p:cNvSpPr txBox="1">
                  <a:spLocks noChangeArrowheads="1"/>
                </p:cNvSpPr>
                <p:nvPr/>
              </p:nvSpPr>
              <p:spPr bwMode="gray">
                <a:xfrm>
                  <a:off x="9098" y="8451"/>
                  <a:ext cx="498" cy="632"/>
                </a:xfrm>
                <a:prstGeom prst="rect">
                  <a:avLst/>
                </a:prstGeom>
                <a:noFill/>
                <a:ln>
                  <a:noFill/>
                </a:ln>
                <a:effectLst/>
                <a:extLst>
                  <a:ext uri="{909E8E84-426E-40DD-AFC4-6F175D3DCCD1}">
                    <a14:hiddenFill xmlns:a14="http://schemas.microsoft.com/office/drawing/2010/main">
                      <a:solidFill>
                        <a:srgbClr val="3E78C6"/>
                      </a:solidFill>
                    </a14:hiddenFill>
                  </a:ext>
                  <a:ext uri="{91240B29-F687-4F45-9708-019B960494DF}">
                    <a14:hiddenLine xmlns:a14="http://schemas.microsoft.com/office/drawing/2010/main" w="9525">
                      <a:solidFill>
                        <a:srgbClr val="1A1A7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73152" tIns="36576" rIns="73152"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sz="1800" b="0" i="0" u="none" strike="noStrike" cap="none" normalizeH="0" baseline="0" dirty="0" smtClean="0">
                      <a:ln>
                        <a:noFill/>
                      </a:ln>
                      <a:solidFill>
                        <a:srgbClr val="FF0000"/>
                      </a:solidFill>
                      <a:effectLst/>
                      <a:latin typeface="Arial" panose="020B0604020202020204" pitchFamily="34" charset="0"/>
                      <a:ea typeface="Arial" panose="020B0604020202020204" pitchFamily="34" charset="0"/>
                      <a:cs typeface="Monotype Koufi" pitchFamily="2" charset="-78"/>
                    </a:rPr>
                    <a:t>1</a:t>
                  </a:r>
                  <a:endParaRPr kumimoji="0" lang="en-US" sz="1800" b="0" i="0" u="none" strike="noStrike" cap="none" normalizeH="0" baseline="0" dirty="0" smtClean="0">
                    <a:ln>
                      <a:noFill/>
                    </a:ln>
                    <a:solidFill>
                      <a:srgbClr val="FF0000"/>
                    </a:solidFill>
                    <a:effectLst/>
                    <a:latin typeface="Arial" panose="020B0604020202020204" pitchFamily="34" charset="0"/>
                  </a:endParaRPr>
                </a:p>
              </p:txBody>
            </p:sp>
          </p:grpSp>
          <p:sp>
            <p:nvSpPr>
              <p:cNvPr id="57" name="Text Box 24"/>
              <p:cNvSpPr txBox="1">
                <a:spLocks noChangeArrowheads="1"/>
              </p:cNvSpPr>
              <p:nvPr/>
            </p:nvSpPr>
            <p:spPr bwMode="auto">
              <a:xfrm>
                <a:off x="7920" y="9224"/>
                <a:ext cx="2948" cy="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ar-BH"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باب</a:t>
                </a:r>
                <a:endParaRPr kumimoji="0" lang="en-US"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ctr" defTabSz="914400" rtl="1" eaLnBrk="0" fontAlgn="base" latinLnBrk="0" hangingPunct="0">
                  <a:lnSpc>
                    <a:spcPct val="100000"/>
                  </a:lnSpc>
                  <a:spcBef>
                    <a:spcPct val="0"/>
                  </a:spcBef>
                  <a:spcAft>
                    <a:spcPts val="800"/>
                  </a:spcAft>
                  <a:buClrTx/>
                  <a:buSzTx/>
                  <a:buFontTx/>
                  <a:buNone/>
                  <a:tabLst/>
                </a:pPr>
                <a:r>
                  <a:rPr kumimoji="0" lang="ar-BH"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المصروفات الثابتة والادخار</a:t>
                </a:r>
                <a:r>
                  <a:rPr kumimoji="0" lang="en-US"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a:t>
                </a:r>
              </a:p>
              <a:p>
                <a:pPr marL="0" marR="95250" lvl="0" indent="0" algn="ctr" defTabSz="914400" rtl="1" eaLnBrk="0" fontAlgn="base" latinLnBrk="0" hangingPunct="0">
                  <a:lnSpc>
                    <a:spcPct val="100000"/>
                  </a:lnSpc>
                  <a:spcBef>
                    <a:spcPct val="0"/>
                  </a:spcBef>
                  <a:spcAft>
                    <a:spcPts val="800"/>
                  </a:spcAft>
                  <a:buClrTx/>
                  <a:buSzTx/>
                  <a:buFontTx/>
                  <a:buNone/>
                  <a:tabLst/>
                </a:pP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ويشمل : أجرة المنزل، أقساط عقارية ، أقساط مشتريات، مصروفات للطوارئ، مدخرات ثابتة.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2" name="Group 28"/>
            <p:cNvGrpSpPr>
              <a:grpSpLocks/>
            </p:cNvGrpSpPr>
            <p:nvPr/>
          </p:nvGrpSpPr>
          <p:grpSpPr bwMode="auto">
            <a:xfrm>
              <a:off x="4020" y="3600"/>
              <a:ext cx="4394" cy="7644"/>
              <a:chOff x="4020" y="3600"/>
              <a:chExt cx="4394" cy="7644"/>
            </a:xfrm>
          </p:grpSpPr>
          <p:grpSp>
            <p:nvGrpSpPr>
              <p:cNvPr id="32" name="Group 29"/>
              <p:cNvGrpSpPr>
                <a:grpSpLocks/>
              </p:cNvGrpSpPr>
              <p:nvPr/>
            </p:nvGrpSpPr>
            <p:grpSpPr bwMode="auto">
              <a:xfrm>
                <a:off x="4020" y="4320"/>
                <a:ext cx="4394" cy="6924"/>
                <a:chOff x="4020" y="4287"/>
                <a:chExt cx="4394" cy="6924"/>
              </a:xfrm>
            </p:grpSpPr>
            <p:grpSp>
              <p:nvGrpSpPr>
                <p:cNvPr id="41" name="Group 30"/>
                <p:cNvGrpSpPr>
                  <a:grpSpLocks/>
                </p:cNvGrpSpPr>
                <p:nvPr/>
              </p:nvGrpSpPr>
              <p:grpSpPr bwMode="auto">
                <a:xfrm>
                  <a:off x="4020" y="4287"/>
                  <a:ext cx="4394" cy="6924"/>
                  <a:chOff x="3960" y="8396"/>
                  <a:chExt cx="3595" cy="5740"/>
                </a:xfrm>
              </p:grpSpPr>
              <p:sp>
                <p:nvSpPr>
                  <p:cNvPr id="52" name="AutoShape 32"/>
                  <p:cNvSpPr>
                    <a:spLocks noChangeArrowheads="1"/>
                  </p:cNvSpPr>
                  <p:nvPr/>
                </p:nvSpPr>
                <p:spPr bwMode="gray">
                  <a:xfrm>
                    <a:off x="3960" y="8396"/>
                    <a:ext cx="3595" cy="5740"/>
                  </a:xfrm>
                  <a:prstGeom prst="roundRect">
                    <a:avLst>
                      <a:gd name="adj" fmla="val 17509"/>
                    </a:avLst>
                  </a:prstGeom>
                  <a:gradFill rotWithShape="1">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ctr" anchorCtr="0" compatLnSpc="1">
                    <a:prstTxWarp prst="textNoShape">
                      <a:avLst/>
                    </a:prstTxWarp>
                  </a:bodyPr>
                  <a:lstStyle/>
                  <a:p>
                    <a:endParaRPr lang="en-US"/>
                  </a:p>
                </p:txBody>
              </p:sp>
              <p:grpSp>
                <p:nvGrpSpPr>
                  <p:cNvPr id="47" name="Group 35"/>
                  <p:cNvGrpSpPr>
                    <a:grpSpLocks/>
                  </p:cNvGrpSpPr>
                  <p:nvPr/>
                </p:nvGrpSpPr>
                <p:grpSpPr bwMode="auto">
                  <a:xfrm>
                    <a:off x="4015" y="8411"/>
                    <a:ext cx="3487" cy="5632"/>
                    <a:chOff x="4015" y="8411"/>
                    <a:chExt cx="3487" cy="5632"/>
                  </a:xfrm>
                </p:grpSpPr>
                <p:sp>
                  <p:nvSpPr>
                    <p:cNvPr id="49" name="AutoShape 36"/>
                    <p:cNvSpPr>
                      <a:spLocks noChangeArrowheads="1"/>
                    </p:cNvSpPr>
                    <p:nvPr/>
                  </p:nvSpPr>
                  <p:spPr bwMode="gray">
                    <a:xfrm>
                      <a:off x="4015" y="8411"/>
                      <a:ext cx="3487" cy="5632"/>
                    </a:xfrm>
                    <a:prstGeom prst="roundRect">
                      <a:avLst>
                        <a:gd name="adj" fmla="val 16667"/>
                      </a:avLst>
                    </a:prstGeom>
                    <a:gradFill rotWithShape="1">
                      <a:gsLst>
                        <a:gs pos="0">
                          <a:srgbClr val="73E77E"/>
                        </a:gs>
                        <a:gs pos="100000">
                          <a:srgbClr val="73E77E">
                            <a:gamma/>
                            <a:tint val="0"/>
                            <a:invGamma/>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50" name="AutoShape 37"/>
                    <p:cNvSpPr>
                      <a:spLocks noChangeArrowheads="1"/>
                    </p:cNvSpPr>
                    <p:nvPr/>
                  </p:nvSpPr>
                  <p:spPr bwMode="gray">
                    <a:xfrm>
                      <a:off x="4044" y="12556"/>
                      <a:ext cx="3439" cy="1426"/>
                    </a:xfrm>
                    <a:prstGeom prst="roundRect">
                      <a:avLst>
                        <a:gd name="adj" fmla="val 50000"/>
                      </a:avLst>
                    </a:prstGeom>
                    <a:gradFill rotWithShape="1">
                      <a:gsLst>
                        <a:gs pos="0">
                          <a:srgbClr val="73E77E">
                            <a:gamma/>
                            <a:tint val="0"/>
                            <a:invGamma/>
                          </a:srgbClr>
                        </a:gs>
                        <a:gs pos="100000">
                          <a:srgbClr val="73E77E"/>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51" name="AutoShape 38"/>
                    <p:cNvSpPr>
                      <a:spLocks noChangeArrowheads="1"/>
                    </p:cNvSpPr>
                    <p:nvPr/>
                  </p:nvSpPr>
                  <p:spPr bwMode="gray">
                    <a:xfrm>
                      <a:off x="4044" y="8455"/>
                      <a:ext cx="3439" cy="1422"/>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grpSp>
            </p:grpSp>
            <p:sp>
              <p:nvSpPr>
                <p:cNvPr id="42" name="Text Box 40"/>
                <p:cNvSpPr txBox="1">
                  <a:spLocks noChangeArrowheads="1"/>
                </p:cNvSpPr>
                <p:nvPr/>
              </p:nvSpPr>
              <p:spPr bwMode="auto">
                <a:xfrm>
                  <a:off x="4130" y="4494"/>
                  <a:ext cx="4242" cy="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ar-BH"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باب</a:t>
                  </a:r>
                  <a:r>
                    <a:rPr kumimoji="0" lang="en-US"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 </a:t>
                  </a:r>
                </a:p>
                <a:p>
                  <a:pPr marL="0" marR="0" lvl="0" indent="0" algn="ctr" defTabSz="914400" rtl="1" eaLnBrk="0" fontAlgn="base" latinLnBrk="0" hangingPunct="0">
                    <a:lnSpc>
                      <a:spcPct val="100000"/>
                    </a:lnSpc>
                    <a:spcBef>
                      <a:spcPct val="0"/>
                    </a:spcBef>
                    <a:spcAft>
                      <a:spcPts val="800"/>
                    </a:spcAft>
                    <a:buClrTx/>
                    <a:buSzTx/>
                    <a:buFontTx/>
                    <a:buNone/>
                    <a:tabLst/>
                  </a:pPr>
                  <a:r>
                    <a:rPr kumimoji="0" lang="ar-BH"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المصروفات المرنة و يشتمل:</a:t>
                  </a:r>
                </a:p>
                <a:p>
                  <a:pPr marL="0" lvl="0" indent="0" algn="r" rtl="1" eaLnBrk="0" fontAlgn="base" latinLnBrk="0" hangingPunct="0">
                    <a:lnSpc>
                      <a:spcPct val="100000"/>
                    </a:lnSpc>
                    <a:spcBef>
                      <a:spcPct val="0"/>
                    </a:spcBef>
                    <a:spcAft>
                      <a:spcPts val="800"/>
                    </a:spcAft>
                    <a:tabLst/>
                  </a:pPr>
                  <a:r>
                    <a:rPr kumimoji="0" lang="ar-BH" sz="1400" b="1" i="0" u="none" strike="noStrike" cap="none" normalizeH="0" baseline="0" dirty="0" smtClean="0">
                      <a:ln>
                        <a:noFill/>
                      </a:ln>
                      <a:solidFill>
                        <a:srgbClr val="800000"/>
                      </a:solidFill>
                      <a:effectLst/>
                      <a:latin typeface="Arial" panose="020B0604020202020204" pitchFamily="34" charset="0"/>
                      <a:ea typeface="Arial" panose="020B0604020202020204" pitchFamily="34" charset="0"/>
                      <a:cs typeface="Arial" panose="020B0604020202020204" pitchFamily="34" charset="0"/>
                    </a:rPr>
                    <a:t>* </a:t>
                  </a:r>
                  <a:r>
                    <a:rPr kumimoji="0" lang="ar-BH" sz="20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الغذاء :</a:t>
                  </a: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ثمن الوجبات داخل المنزل وخارجه.</a:t>
                  </a:r>
                </a:p>
                <a:p>
                  <a:pPr marL="0" lvl="0" indent="0" algn="r" rtl="1" eaLnBrk="0" fontAlgn="base" latinLnBrk="0" hangingPunct="0">
                    <a:lnSpc>
                      <a:spcPct val="100000"/>
                    </a:lnSpc>
                    <a:spcBef>
                      <a:spcPct val="0"/>
                    </a:spcBef>
                    <a:spcAft>
                      <a:spcPts val="800"/>
                    </a:spcAft>
                    <a:tabLst/>
                  </a:pPr>
                  <a:r>
                    <a:rPr kumimoji="0" lang="ar-BH" sz="20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 اللوازم المنزلية :</a:t>
                  </a: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فواتير الكهرباء والماء والهاتف والغاز، أجور إصلاحات، مواد وأدوات نظافة.</a:t>
                  </a:r>
                </a:p>
                <a:p>
                  <a:pPr marL="0" lvl="0" indent="0" algn="r" rtl="1" eaLnBrk="0" fontAlgn="base" latinLnBrk="0" hangingPunct="0">
                    <a:lnSpc>
                      <a:spcPct val="100000"/>
                    </a:lnSpc>
                    <a:spcBef>
                      <a:spcPct val="0"/>
                    </a:spcBef>
                    <a:spcAft>
                      <a:spcPts val="800"/>
                    </a:spcAft>
                    <a:tabLst/>
                  </a:pPr>
                  <a:r>
                    <a:rPr kumimoji="0" lang="ar-BH" sz="20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 نفقات شخصية :</a:t>
                  </a: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مصروف جيب، أدوات ومواد نظافة شخصية وتجميل، كتب ومجلات وجرائد، أدوات مدرسية، تعليم، طبيب وأدوية.</a:t>
                  </a:r>
                </a:p>
                <a:p>
                  <a:pPr marL="0" lvl="0" indent="0" algn="r" rtl="1" eaLnBrk="0" fontAlgn="base" latinLnBrk="0" hangingPunct="0">
                    <a:lnSpc>
                      <a:spcPct val="100000"/>
                    </a:lnSpc>
                    <a:spcBef>
                      <a:spcPct val="0"/>
                    </a:spcBef>
                    <a:spcAft>
                      <a:spcPts val="800"/>
                    </a:spcAft>
                    <a:tabLst/>
                  </a:pPr>
                  <a:r>
                    <a:rPr kumimoji="0" lang="ar-BH" sz="20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*الانتقال :</a:t>
                  </a: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ثمن بنزين السيارة وأجور وصيانة السيارة.</a:t>
                  </a:r>
                </a:p>
                <a:p>
                  <a:pPr marL="0" marR="95250" lvl="0" indent="0" algn="r" defTabSz="914400" rtl="1" eaLnBrk="0" fontAlgn="base" latinLnBrk="0" hangingPunct="0">
                    <a:lnSpc>
                      <a:spcPct val="100000"/>
                    </a:lnSpc>
                    <a:spcBef>
                      <a:spcPct val="0"/>
                    </a:spcBef>
                    <a:spcAft>
                      <a:spcPts val="800"/>
                    </a:spcAft>
                    <a:buClrTx/>
                    <a:buSzTx/>
                    <a:buFontTx/>
                    <a:buNone/>
                    <a:tabLst/>
                  </a:pPr>
                  <a:r>
                    <a:rPr kumimoji="0" lang="ar-BH" sz="20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 الملابس :</a:t>
                  </a: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 ثمن شراء وخياطة الملابس.</a:t>
                  </a:r>
                  <a:endParaRPr kumimoji="0" lang="en-US" sz="2000" b="0" i="0" u="none" strike="noStrike" cap="none" normalizeH="0" baseline="0" dirty="0" smtClean="0">
                    <a:ln>
                      <a:noFill/>
                    </a:ln>
                    <a:solidFill>
                      <a:schemeClr val="tx1"/>
                    </a:solidFill>
                    <a:effectLst/>
                    <a:latin typeface="Sakkal Majalla" panose="02000000000000000000" pitchFamily="2" charset="-78"/>
                    <a:cs typeface="Sakkal Majalla" panose="02000000000000000000" pitchFamily="2" charset="-78"/>
                  </a:endParaRPr>
                </a:p>
              </p:txBody>
            </p:sp>
          </p:grpSp>
          <p:grpSp>
            <p:nvGrpSpPr>
              <p:cNvPr id="33" name="Group 48"/>
              <p:cNvGrpSpPr>
                <a:grpSpLocks/>
              </p:cNvGrpSpPr>
              <p:nvPr/>
            </p:nvGrpSpPr>
            <p:grpSpPr bwMode="auto">
              <a:xfrm>
                <a:off x="5780" y="3600"/>
                <a:ext cx="880" cy="994"/>
                <a:chOff x="5780" y="3600"/>
                <a:chExt cx="880" cy="994"/>
              </a:xfrm>
            </p:grpSpPr>
            <p:grpSp>
              <p:nvGrpSpPr>
                <p:cNvPr id="34" name="Group 49"/>
                <p:cNvGrpSpPr>
                  <a:grpSpLocks/>
                </p:cNvGrpSpPr>
                <p:nvPr/>
              </p:nvGrpSpPr>
              <p:grpSpPr bwMode="auto">
                <a:xfrm>
                  <a:off x="5780" y="3600"/>
                  <a:ext cx="880" cy="994"/>
                  <a:chOff x="1289" y="582"/>
                  <a:chExt cx="668" cy="668"/>
                </a:xfrm>
              </p:grpSpPr>
              <p:sp>
                <p:nvSpPr>
                  <p:cNvPr id="36" name="Oval 5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37" name="Oval 5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38" name="Oval 5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39" name="Oval 5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40" name="Oval 5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grpSp>
            <p:sp>
              <p:nvSpPr>
                <p:cNvPr id="35" name="Text Box 55"/>
                <p:cNvSpPr txBox="1">
                  <a:spLocks noChangeArrowheads="1"/>
                </p:cNvSpPr>
                <p:nvPr/>
              </p:nvSpPr>
              <p:spPr bwMode="gray">
                <a:xfrm>
                  <a:off x="5844" y="3742"/>
                  <a:ext cx="726" cy="707"/>
                </a:xfrm>
                <a:prstGeom prst="rect">
                  <a:avLst/>
                </a:prstGeom>
                <a:noFill/>
                <a:ln>
                  <a:noFill/>
                </a:ln>
                <a:effectLst/>
                <a:extLst>
                  <a:ext uri="{909E8E84-426E-40DD-AFC4-6F175D3DCCD1}">
                    <a14:hiddenFill xmlns:a14="http://schemas.microsoft.com/office/drawing/2010/main">
                      <a:solidFill>
                        <a:srgbClr val="3E78C6"/>
                      </a:solidFill>
                    </a14:hiddenFill>
                  </a:ext>
                  <a:ext uri="{91240B29-F687-4F45-9708-019B960494DF}">
                    <a14:hiddenLine xmlns:a14="http://schemas.microsoft.com/office/drawing/2010/main" w="9525">
                      <a:solidFill>
                        <a:srgbClr val="1A1A7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73152" tIns="36576" rIns="73152"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sz="1800" b="0" i="0" u="none" strike="noStrike" cap="none" normalizeH="0" baseline="0" dirty="0" smtClean="0">
                      <a:ln>
                        <a:noFill/>
                      </a:ln>
                      <a:solidFill>
                        <a:srgbClr val="FF0000"/>
                      </a:solidFill>
                      <a:effectLst/>
                      <a:latin typeface="Arial" panose="020B0604020202020204" pitchFamily="34" charset="0"/>
                      <a:ea typeface="Arial" panose="020B0604020202020204" pitchFamily="34" charset="0"/>
                      <a:cs typeface="Monotype Koufi" pitchFamily="2" charset="-78"/>
                    </a:rPr>
                    <a:t>2</a:t>
                  </a:r>
                  <a:endParaRPr kumimoji="0" lang="en-US" sz="1800" b="0" i="0" u="none" strike="noStrike" cap="none" normalizeH="0" baseline="0" dirty="0" smtClean="0">
                    <a:ln>
                      <a:noFill/>
                    </a:ln>
                    <a:solidFill>
                      <a:srgbClr val="FF0000"/>
                    </a:solidFill>
                    <a:effectLst/>
                    <a:latin typeface="Arial" panose="020B0604020202020204" pitchFamily="34" charset="0"/>
                  </a:endParaRPr>
                </a:p>
              </p:txBody>
            </p:sp>
          </p:grpSp>
        </p:grpSp>
        <p:grpSp>
          <p:nvGrpSpPr>
            <p:cNvPr id="13" name="Group 56"/>
            <p:cNvGrpSpPr>
              <a:grpSpLocks/>
            </p:cNvGrpSpPr>
            <p:nvPr/>
          </p:nvGrpSpPr>
          <p:grpSpPr bwMode="auto">
            <a:xfrm>
              <a:off x="830" y="4324"/>
              <a:ext cx="3071" cy="5127"/>
              <a:chOff x="830" y="4324"/>
              <a:chExt cx="3071" cy="5127"/>
            </a:xfrm>
          </p:grpSpPr>
          <p:grpSp>
            <p:nvGrpSpPr>
              <p:cNvPr id="16" name="Group 58"/>
              <p:cNvGrpSpPr>
                <a:grpSpLocks/>
              </p:cNvGrpSpPr>
              <p:nvPr/>
            </p:nvGrpSpPr>
            <p:grpSpPr bwMode="auto">
              <a:xfrm>
                <a:off x="830" y="4324"/>
                <a:ext cx="3071" cy="5127"/>
                <a:chOff x="1080" y="8864"/>
                <a:chExt cx="2723" cy="3983"/>
              </a:xfrm>
            </p:grpSpPr>
            <p:sp>
              <p:nvSpPr>
                <p:cNvPr id="19" name="AutoShape 59"/>
                <p:cNvSpPr>
                  <a:spLocks noChangeArrowheads="1"/>
                </p:cNvSpPr>
                <p:nvPr/>
              </p:nvSpPr>
              <p:spPr bwMode="gray">
                <a:xfrm>
                  <a:off x="1080" y="9252"/>
                  <a:ext cx="2723" cy="3595"/>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20" name="AutoShape 60"/>
                <p:cNvSpPr>
                  <a:spLocks noChangeArrowheads="1"/>
                </p:cNvSpPr>
                <p:nvPr/>
              </p:nvSpPr>
              <p:spPr bwMode="gray">
                <a:xfrm>
                  <a:off x="1122" y="9262"/>
                  <a:ext cx="2641" cy="3527"/>
                </a:xfrm>
                <a:prstGeom prst="roundRect">
                  <a:avLst>
                    <a:gd name="adj" fmla="val 16667"/>
                  </a:avLst>
                </a:prstGeom>
                <a:gradFill rotWithShape="1">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21" name="AutoShape 61"/>
                <p:cNvSpPr>
                  <a:spLocks noChangeArrowheads="1"/>
                </p:cNvSpPr>
                <p:nvPr/>
              </p:nvSpPr>
              <p:spPr bwMode="gray">
                <a:xfrm>
                  <a:off x="1144" y="11858"/>
                  <a:ext cx="2605" cy="89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22" name="AutoShape 62"/>
                <p:cNvSpPr>
                  <a:spLocks noChangeArrowheads="1"/>
                </p:cNvSpPr>
                <p:nvPr/>
              </p:nvSpPr>
              <p:spPr bwMode="gray">
                <a:xfrm>
                  <a:off x="1144" y="9289"/>
                  <a:ext cx="2605" cy="891"/>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grpSp>
              <p:nvGrpSpPr>
                <p:cNvPr id="25" name="Group 65"/>
                <p:cNvGrpSpPr>
                  <a:grpSpLocks/>
                </p:cNvGrpSpPr>
                <p:nvPr/>
              </p:nvGrpSpPr>
              <p:grpSpPr bwMode="auto">
                <a:xfrm>
                  <a:off x="2017" y="8864"/>
                  <a:ext cx="809" cy="809"/>
                  <a:chOff x="1289" y="582"/>
                  <a:chExt cx="668" cy="668"/>
                </a:xfrm>
              </p:grpSpPr>
              <p:sp>
                <p:nvSpPr>
                  <p:cNvPr id="27" name="Oval 6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bodyPr>
                  <a:lstStyle/>
                  <a:p>
                    <a:endParaRPr lang="en-US"/>
                  </a:p>
                </p:txBody>
              </p:sp>
              <p:sp>
                <p:nvSpPr>
                  <p:cNvPr id="28" name="Oval 6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29" name="Oval 6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30" name="Oval 6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sp>
                <p:nvSpPr>
                  <p:cNvPr id="31" name="Oval 7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rgbClr val="1A1A70"/>
                        </a:solidFill>
                        <a:round/>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eaVert" wrap="square" lIns="91440" tIns="45720" rIns="91440" bIns="45720" numCol="1" anchor="ctr" anchorCtr="0" compatLnSpc="1">
                    <a:prstTxWarp prst="textNoShape">
                      <a:avLst/>
                    </a:prstTxWarp>
                  </a:bodyPr>
                  <a:lstStyle/>
                  <a:p>
                    <a:endParaRPr lang="en-US"/>
                  </a:p>
                </p:txBody>
              </p:sp>
            </p:grpSp>
            <p:sp>
              <p:nvSpPr>
                <p:cNvPr id="26" name="Text Box 71"/>
                <p:cNvSpPr txBox="1">
                  <a:spLocks noChangeArrowheads="1"/>
                </p:cNvSpPr>
                <p:nvPr/>
              </p:nvSpPr>
              <p:spPr bwMode="gray">
                <a:xfrm>
                  <a:off x="2191" y="8980"/>
                  <a:ext cx="445" cy="575"/>
                </a:xfrm>
                <a:prstGeom prst="rect">
                  <a:avLst/>
                </a:prstGeom>
                <a:noFill/>
                <a:ln>
                  <a:noFill/>
                </a:ln>
                <a:effectLst/>
                <a:extLst>
                  <a:ext uri="{909E8E84-426E-40DD-AFC4-6F175D3DCCD1}">
                    <a14:hiddenFill xmlns:a14="http://schemas.microsoft.com/office/drawing/2010/main">
                      <a:solidFill>
                        <a:srgbClr val="3E78C6"/>
                      </a:solidFill>
                    </a14:hiddenFill>
                  </a:ext>
                  <a:ext uri="{91240B29-F687-4F45-9708-019B960494DF}">
                    <a14:hiddenLine xmlns:a14="http://schemas.microsoft.com/office/drawing/2010/main" w="9525">
                      <a:solidFill>
                        <a:srgbClr val="1A1A7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73152" tIns="36576" rIns="73152"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sz="1600" b="0" i="0" u="none" strike="noStrike" cap="none" normalizeH="0" baseline="0" smtClean="0">
                      <a:ln>
                        <a:noFill/>
                      </a:ln>
                      <a:solidFill>
                        <a:srgbClr val="FF0000"/>
                      </a:solidFill>
                      <a:effectLst/>
                      <a:latin typeface="Arial" panose="020B0604020202020204" pitchFamily="34" charset="0"/>
                      <a:ea typeface="Arial" panose="020B0604020202020204" pitchFamily="34" charset="0"/>
                      <a:cs typeface="Monotype Koufi" pitchFamily="2" charset="-78"/>
                    </a:rPr>
                    <a:t>3</a:t>
                  </a:r>
                  <a:endParaRPr kumimoji="0" lang="en-US" sz="1800" b="0" i="0" u="none" strike="noStrike" cap="none" normalizeH="0" baseline="0" smtClean="0">
                    <a:ln>
                      <a:noFill/>
                    </a:ln>
                    <a:solidFill>
                      <a:srgbClr val="FF0000"/>
                    </a:solidFill>
                    <a:effectLst/>
                    <a:latin typeface="Arial" panose="020B0604020202020204" pitchFamily="34" charset="0"/>
                  </a:endParaRPr>
                </a:p>
              </p:txBody>
            </p:sp>
          </p:grpSp>
          <p:sp>
            <p:nvSpPr>
              <p:cNvPr id="15" name="Text Box 78"/>
              <p:cNvSpPr txBox="1">
                <a:spLocks noChangeArrowheads="1"/>
              </p:cNvSpPr>
              <p:nvPr/>
            </p:nvSpPr>
            <p:spPr bwMode="auto">
              <a:xfrm>
                <a:off x="1041" y="5379"/>
                <a:ext cx="2699" cy="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ar-BH"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باب</a:t>
                </a:r>
                <a:endParaRPr kumimoji="0" lang="en-US"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ctr" defTabSz="914400" rtl="1" eaLnBrk="0" fontAlgn="base" latinLnBrk="0" hangingPunct="0">
                  <a:lnSpc>
                    <a:spcPct val="100000"/>
                  </a:lnSpc>
                  <a:spcBef>
                    <a:spcPct val="0"/>
                  </a:spcBef>
                  <a:spcAft>
                    <a:spcPts val="800"/>
                  </a:spcAft>
                  <a:buClrTx/>
                  <a:buSzTx/>
                  <a:buFontTx/>
                  <a:buNone/>
                  <a:tabLst/>
                </a:pPr>
                <a:r>
                  <a:rPr kumimoji="0" lang="ar-BH"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rPr>
                  <a:t>المصروفات الاختيارية</a:t>
                </a:r>
                <a:endParaRPr kumimoji="0" lang="en-US" sz="2400" b="1" i="0" u="none" strike="noStrike" cap="none" normalizeH="0" baseline="0" dirty="0" smtClean="0">
                  <a:ln>
                    <a:noFill/>
                  </a:ln>
                  <a:solidFill>
                    <a:srgbClr val="800000"/>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95250" lvl="0" indent="0" algn="ctr" defTabSz="914400" rtl="1" eaLnBrk="0" fontAlgn="base" latinLnBrk="0" hangingPunct="0">
                  <a:lnSpc>
                    <a:spcPct val="100000"/>
                  </a:lnSpc>
                  <a:spcBef>
                    <a:spcPct val="0"/>
                  </a:spcBef>
                  <a:spcAft>
                    <a:spcPts val="800"/>
                  </a:spcAft>
                  <a:buClrTx/>
                  <a:buSzTx/>
                  <a:buFontTx/>
                  <a:buNone/>
                  <a:tabLst/>
                </a:pPr>
                <a:r>
                  <a:rPr kumimoji="0" lang="ar-BH" sz="20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ويشمل : مصروفات ألعاب التسلية ، الرحلات النوادي، السينما ، الهدايا ، التبرعات.</a:t>
                </a:r>
              </a:p>
              <a:p>
                <a:pPr marL="0" marR="1714500" lvl="0" indent="0" algn="r" defTabSz="914400" rtl="1" eaLnBrk="0" fontAlgn="base" latinLnBrk="0" hangingPunct="0">
                  <a:lnSpc>
                    <a:spcPct val="100000"/>
                  </a:lnSpc>
                  <a:spcBef>
                    <a:spcPct val="0"/>
                  </a:spcBef>
                  <a:spcAft>
                    <a:spcPts val="800"/>
                  </a:spcAft>
                  <a:buClrTx/>
                  <a:buSzTx/>
                  <a:buFontTx/>
                  <a:buNone/>
                  <a:tabLst/>
                </a:pPr>
                <a:endParaRPr kumimoji="0" lang="en-US" sz="16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pSp>
      </p:grpSp>
      <p:pic>
        <p:nvPicPr>
          <p:cNvPr id="84" name="Picture 83" descr="j020260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7646" y="4928626"/>
            <a:ext cx="1431474" cy="137463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daily">
            <a:hlinkClick r:id="rId3"/>
          </p:cNvPr>
          <p:cNvPicPr/>
          <p:nvPr/>
        </p:nvPicPr>
        <p:blipFill>
          <a:blip r:embed="rId4">
            <a:clrChange>
              <a:clrFrom>
                <a:srgbClr val="F5F4F2"/>
              </a:clrFrom>
              <a:clrTo>
                <a:srgbClr val="F5F4F2">
                  <a:alpha val="0"/>
                </a:srgbClr>
              </a:clrTo>
            </a:clrChange>
            <a:extLst>
              <a:ext uri="{28A0092B-C50C-407E-A947-70E740481C1C}">
                <a14:useLocalDpi xmlns:a14="http://schemas.microsoft.com/office/drawing/2010/main" val="0"/>
              </a:ext>
            </a:extLst>
          </a:blip>
          <a:srcRect/>
          <a:stretch>
            <a:fillRect/>
          </a:stretch>
        </p:blipFill>
        <p:spPr bwMode="auto">
          <a:xfrm>
            <a:off x="8600846" y="4767072"/>
            <a:ext cx="1591666" cy="14188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j0280973"/>
          <p:cNvPicPr/>
          <p:nvPr/>
        </p:nvPicPr>
        <p:blipFill>
          <a:blip r:embed="rId5"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2731008" y="4693218"/>
            <a:ext cx="1977277" cy="140144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j0343143"/>
          <p:cNvPicPr/>
          <p:nvPr/>
        </p:nvPicPr>
        <p:blipFill>
          <a:blip r:embed="rId6" cstate="print">
            <a:clrChange>
              <a:clrFrom>
                <a:srgbClr val="A3B5C6"/>
              </a:clrFrom>
              <a:clrTo>
                <a:srgbClr val="A3B5C6">
                  <a:alpha val="0"/>
                </a:srgbClr>
              </a:clrTo>
            </a:clrChange>
            <a:extLst>
              <a:ext uri="{28A0092B-C50C-407E-A947-70E740481C1C}">
                <a14:useLocalDpi xmlns:a14="http://schemas.microsoft.com/office/drawing/2010/main" val="0"/>
              </a:ext>
            </a:extLst>
          </a:blip>
          <a:srcRect/>
          <a:stretch>
            <a:fillRect/>
          </a:stretch>
        </p:blipFill>
        <p:spPr bwMode="auto">
          <a:xfrm rot="20510213">
            <a:off x="329218" y="4269966"/>
            <a:ext cx="1152132" cy="138635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FODVF005"/>
          <p:cNvPicPr/>
          <p:nvPr/>
        </p:nvPicPr>
        <p:blipFill>
          <a:blip r:embed="rId7">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156260" y="2535936"/>
            <a:ext cx="879036" cy="1036947"/>
          </a:xfrm>
          <a:prstGeom prst="rect">
            <a:avLst/>
          </a:prstGeom>
          <a:noFill/>
          <a:extLst>
            <a:ext uri="{909E8E84-426E-40DD-AFC4-6F175D3DCCD1}">
              <a14:hiddenFill xmlns:a14="http://schemas.microsoft.com/office/drawing/2010/main">
                <a:solidFill>
                  <a:srgbClr val="FFFFFF"/>
                </a:solidFill>
              </a14:hiddenFill>
            </a:ext>
          </a:extLst>
        </p:spPr>
      </p:pic>
      <p:sp>
        <p:nvSpPr>
          <p:cNvPr id="4105" name="AutoShape 79"/>
          <p:cNvSpPr>
            <a:spLocks noChangeArrowheads="1"/>
          </p:cNvSpPr>
          <p:nvPr/>
        </p:nvSpPr>
        <p:spPr bwMode="auto">
          <a:xfrm>
            <a:off x="126984" y="5679466"/>
            <a:ext cx="3381664" cy="690445"/>
          </a:xfrm>
          <a:prstGeom prst="flowChartAlternateProcess">
            <a:avLst/>
          </a:prstGeom>
          <a:solidFill>
            <a:schemeClr val="accent4">
              <a:lumMod val="20000"/>
              <a:lumOff val="80000"/>
            </a:schemeClr>
          </a:solidFill>
          <a:ln w="28575">
            <a:no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ar-BH" sz="16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rPr>
              <a:t>يمكن إضافة فروع نفقات أخرى إن وجدت بجانب كل باب من أبواب النفقات</a:t>
            </a:r>
            <a:endParaRPr kumimoji="0" lang="en-US" sz="1600" b="1" i="0" u="none" strike="noStrike" cap="none" normalizeH="0" baseline="0" dirty="0" smtClean="0">
              <a:ln>
                <a:noFill/>
              </a:ln>
              <a:solidFill>
                <a:schemeClr val="tx1"/>
              </a:solidFill>
              <a:effectLst/>
              <a:latin typeface="Sakkal Majalla" panose="02000000000000000000" pitchFamily="2" charset="-78"/>
              <a:ea typeface="Arial" panose="020B0604020202020204" pitchFamily="34" charset="0"/>
              <a:cs typeface="Sakkal Majalla" panose="020000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0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9809" y="203269"/>
            <a:ext cx="4935312"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فوائد تخطيط </a:t>
            </a:r>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ميزانية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2343955" y="4285788"/>
            <a:ext cx="8938726" cy="1200329"/>
          </a:xfrm>
          <a:prstGeom prst="rect">
            <a:avLst/>
          </a:prstGeom>
          <a:solidFill>
            <a:schemeClr val="accent6">
              <a:lumMod val="20000"/>
              <a:lumOff val="80000"/>
            </a:schemeClr>
          </a:solidFill>
          <a:scene3d>
            <a:camera prst="orthographicFront"/>
            <a:lightRig rig="threePt" dir="t"/>
          </a:scene3d>
          <a:sp3d>
            <a:bevelT prst="angle"/>
          </a:sp3d>
        </p:spPr>
        <p:txBody>
          <a:bodyPr wrap="square">
            <a:spAutoFit/>
          </a:bodyPr>
          <a:lstStyle/>
          <a:p>
            <a:pPr marR="571500" lvl="0" algn="r" rtl="1" eaLnBrk="0" fontAlgn="base" hangingPunct="0">
              <a:spcBef>
                <a:spcPct val="0"/>
              </a:spcBef>
              <a:spcAft>
                <a:spcPts val="800"/>
              </a:spcAft>
            </a:pPr>
            <a:r>
              <a:rPr lang="ar-BH" sz="2400" b="1" dirty="0" smtClean="0">
                <a:latin typeface="Sakkal Majalla" panose="02000000000000000000" pitchFamily="2" charset="-78"/>
                <a:ea typeface="Arial" panose="020B0604020202020204" pitchFamily="34" charset="0"/>
                <a:cs typeface="Sakkal Majalla" panose="02000000000000000000" pitchFamily="2" charset="-78"/>
              </a:rPr>
              <a:t>يتوقع </a:t>
            </a:r>
            <a:r>
              <a:rPr lang="ar-BH" sz="2400" b="1" dirty="0">
                <a:latin typeface="Sakkal Majalla" panose="02000000000000000000" pitchFamily="2" charset="-78"/>
                <a:ea typeface="Arial" panose="020B0604020202020204" pitchFamily="34" charset="0"/>
                <a:cs typeface="Sakkal Majalla" panose="02000000000000000000" pitchFamily="2" charset="-78"/>
              </a:rPr>
              <a:t>نجاح تنظيم أية خطة تضعها الأسرة على مساهمة جميع أفراد الأسرة، فإذا أدرك كل فرد أن الهدف من وضع الميزانية هو تحقيق حاجات كل أفراد الأسرة بأحسن السبل، أمكن تحقيق الهدف من تخطيط الميزانية.</a:t>
            </a:r>
          </a:p>
        </p:txBody>
      </p:sp>
      <p:sp>
        <p:nvSpPr>
          <p:cNvPr id="6" name="مربع نص 4"/>
          <p:cNvSpPr txBox="1"/>
          <p:nvPr/>
        </p:nvSpPr>
        <p:spPr>
          <a:xfrm>
            <a:off x="2472744" y="1503300"/>
            <a:ext cx="8938726" cy="2190343"/>
          </a:xfrm>
          <a:prstGeom prst="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marL="342900" marR="1143000" lvl="0" indent="-342900" algn="just" rtl="1" eaLnBrk="0" fontAlgn="base" hangingPunct="0">
              <a:spcBef>
                <a:spcPct val="0"/>
              </a:spcBef>
              <a:spcAft>
                <a:spcPts val="1000"/>
              </a:spcAft>
              <a:buFont typeface="Arial" panose="020B0604020202020204" pitchFamily="34" charset="0"/>
              <a:buChar char="•"/>
            </a:pPr>
            <a:r>
              <a:rPr lang="ar-EG" sz="2800" b="1" dirty="0">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مساعدة الأسرة على العيش ضمن دخلها.</a:t>
            </a:r>
          </a:p>
          <a:p>
            <a:pPr marL="342900" lvl="0" indent="-342900" algn="r" rtl="1" eaLnBrk="0" fontAlgn="base" hangingPunct="0">
              <a:spcBef>
                <a:spcPct val="0"/>
              </a:spcBef>
              <a:spcAft>
                <a:spcPct val="0"/>
              </a:spcAft>
              <a:buFont typeface="Arial" panose="020B0604020202020204" pitchFamily="34" charset="0"/>
              <a:buChar char="•"/>
            </a:pPr>
            <a:r>
              <a:rPr lang="ar-BH" sz="32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اكتشاف مواطن التبذير في الإنفاق والعمل على تحاشيها.</a:t>
            </a:r>
          </a:p>
          <a:p>
            <a:pPr marL="342900" lvl="0" indent="-342900" algn="r" rtl="1" eaLnBrk="0" fontAlgn="base" hangingPunct="0">
              <a:spcBef>
                <a:spcPct val="0"/>
              </a:spcBef>
              <a:spcAft>
                <a:spcPct val="0"/>
              </a:spcAft>
              <a:buFont typeface="Arial" panose="020B0604020202020204" pitchFamily="34" charset="0"/>
              <a:buChar char="•"/>
            </a:pPr>
            <a:r>
              <a:rPr lang="ar-BH" sz="32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معرفة ما احتاجت إليه الأسرة في الماضي، وما تحتاج إليه في الحاضر والمستقبل</a:t>
            </a:r>
            <a:r>
              <a:rPr lang="ar-BH" sz="3200" b="1" dirty="0" smtClean="0">
                <a:solidFill>
                  <a:schemeClr val="tx1"/>
                </a:solidFill>
                <a:latin typeface="Sakkal Majalla" panose="02000000000000000000" pitchFamily="2" charset="-78"/>
                <a:ea typeface="Arial" panose="020B0604020202020204" pitchFamily="34" charset="0"/>
                <a:cs typeface="Sakkal Majalla" panose="02000000000000000000" pitchFamily="2" charset="-78"/>
              </a:rPr>
              <a:t>.</a:t>
            </a:r>
            <a:endParaRPr lang="en-US" sz="3200" b="1" dirty="0">
              <a:solidFill>
                <a:schemeClr val="tx1"/>
              </a:solidFill>
              <a:latin typeface="Arial" panose="020B0604020202020204" pitchFamily="34" charset="0"/>
              <a:ea typeface="Arial" panose="020B0604020202020204" pitchFamily="34" charset="0"/>
            </a:endParaRPr>
          </a:p>
        </p:txBody>
      </p:sp>
      <p:pic>
        <p:nvPicPr>
          <p:cNvPr id="3" name="Picture 2" descr="d:\Desktop\كتاب ثالث 2013م\صور الميزانية\imagesCAWB152U.jpg"/>
          <p:cNvPicPr/>
          <p:nvPr/>
        </p:nvPicPr>
        <p:blipFill>
          <a:blip r:embed="rId2"/>
          <a:srcRect l="3000" t="18803" r="3165" b="3643"/>
          <a:stretch>
            <a:fillRect/>
          </a:stretch>
        </p:blipFill>
        <p:spPr bwMode="auto">
          <a:xfrm>
            <a:off x="0" y="1545556"/>
            <a:ext cx="2240925" cy="26498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Tree>
    <p:extLst>
      <p:ext uri="{BB962C8B-B14F-4D97-AF65-F5344CB8AC3E}">
        <p14:creationId xmlns:p14="http://schemas.microsoft.com/office/powerpoint/2010/main" val="33128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gtEl>
                                        <p:attrNameLst>
                                          <p:attrName>fillcolor</p:attrName>
                                        </p:attrNameLst>
                                      </p:cBhvr>
                                      <p:tavLst>
                                        <p:tav tm="0">
                                          <p:val>
                                            <p:clrVal>
                                              <a:schemeClr val="accent2"/>
                                            </p:clrVal>
                                          </p:val>
                                        </p:tav>
                                        <p:tav tm="50000">
                                          <p:val>
                                            <p:clrVal>
                                              <a:schemeClr val="hlink"/>
                                            </p:clrVal>
                                          </p:val>
                                        </p:tav>
                                      </p:tavLst>
                                    </p:anim>
                                    <p:set>
                                      <p:cBhvr>
                                        <p:cTn id="9"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3" name="Rectangle 2"/>
          <p:cNvSpPr/>
          <p:nvPr/>
        </p:nvSpPr>
        <p:spPr>
          <a:xfrm>
            <a:off x="3649809" y="203269"/>
            <a:ext cx="4935312"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أسس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تخطيط </a:t>
            </a:r>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ميزانية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4" name="مربع نص 4"/>
          <p:cNvSpPr txBox="1"/>
          <p:nvPr/>
        </p:nvSpPr>
        <p:spPr>
          <a:xfrm>
            <a:off x="708338" y="1101428"/>
            <a:ext cx="10699994" cy="1015663"/>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marR="1714500" lvl="0" algn="just" rtl="1" eaLnBrk="0" fontAlgn="base" hangingPunct="0">
              <a:spcBef>
                <a:spcPct val="0"/>
              </a:spcBef>
              <a:spcAft>
                <a:spcPts val="1000"/>
              </a:spcAft>
              <a:buClr>
                <a:srgbClr val="FF0000"/>
              </a:buClr>
            </a:pPr>
            <a:r>
              <a:rPr lang="ar-EG" sz="2000" b="1" dirty="0">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وضع الميزانية في ضوء الأهداف المنشودة للفرد والأسرة</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 ، فمثلاً عند بداية العام الدراسي يحتاج الأفراد الذين هم في سن المدرسة إلى ملابس مدرسية ، وأدوات مكتبية وقرطاسيه، فتبنى الميزانية على أساس تحقيق هذا الهدف، مع الأخذ في الاعتبار أن من أهم أهداف تخطيط الميزانية مساعدة أفرادها على تحسين طرق معيشتهم.   </a:t>
            </a:r>
            <a:endParaRPr lang="en-US"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6" name="مربع نص 4"/>
          <p:cNvSpPr txBox="1"/>
          <p:nvPr/>
        </p:nvSpPr>
        <p:spPr>
          <a:xfrm>
            <a:off x="708338" y="2294885"/>
            <a:ext cx="10699994" cy="707886"/>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marR="1714500" lvl="0" algn="just" rtl="1" eaLnBrk="0" fontAlgn="base" hangingPunct="0">
              <a:spcBef>
                <a:spcPct val="0"/>
              </a:spcBef>
              <a:spcAft>
                <a:spcPts val="1000"/>
              </a:spcAft>
              <a:buClr>
                <a:srgbClr val="FF0000"/>
              </a:buClr>
            </a:pPr>
            <a:r>
              <a:rPr lang="ar-EG" sz="2000" b="1" dirty="0">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البدء بالحاجات الأكثر أهمية أولاً، ثم الأقل أهمية</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 وهكذا مثلاً توفير الغذاء المتكامل أولاً، ثم توفير الكماليات في المنزل حسب أمكانية الدخل المتاح.</a:t>
            </a:r>
            <a:endParaRPr lang="en-US"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7" name="مربع نص 4"/>
          <p:cNvSpPr txBox="1"/>
          <p:nvPr/>
        </p:nvSpPr>
        <p:spPr>
          <a:xfrm>
            <a:off x="708338" y="3212058"/>
            <a:ext cx="10699994" cy="70788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marR="1714500" lvl="0" algn="just" rtl="1" eaLnBrk="0" fontAlgn="base" hangingPunct="0">
              <a:spcBef>
                <a:spcPct val="0"/>
              </a:spcBef>
              <a:spcAft>
                <a:spcPts val="1000"/>
              </a:spcAft>
              <a:buClr>
                <a:srgbClr val="FF0000"/>
              </a:buClr>
            </a:pPr>
            <a:r>
              <a:rPr lang="ar-EG" sz="2000" b="1" dirty="0">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واقعية الميزانية</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 وذلك بمراعاة مستويات الأفراد والأسرة الموضوعة لها الميزانية مثلاً: تخصيص مبلغ شخصي يختلف من فرد إلى آخر في الأسرة فمثلاً شاب في الجامعة يحتاج إلى مبلغ أكبر من طفل في السنة الأولى في المدرسة وهكذا.</a:t>
            </a:r>
            <a:endParaRPr lang="en-US"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8" name="مربع نص 4"/>
          <p:cNvSpPr txBox="1"/>
          <p:nvPr/>
        </p:nvSpPr>
        <p:spPr>
          <a:xfrm>
            <a:off x="708338" y="4106455"/>
            <a:ext cx="10699994" cy="707886"/>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marR="1714500" lvl="0" algn="just" rtl="1" eaLnBrk="0" fontAlgn="base" hangingPunct="0">
              <a:spcBef>
                <a:spcPct val="0"/>
              </a:spcBef>
              <a:spcAft>
                <a:spcPts val="1000"/>
              </a:spcAft>
              <a:buClr>
                <a:srgbClr val="FF0000"/>
              </a:buClr>
            </a:pPr>
            <a:r>
              <a:rPr lang="ar-EG" sz="2000" b="1" dirty="0">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مرونة الميزانية والبعد عن الجمود</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 حتى يسهل تنفيذها، وتحقيق أهدافها، فمثلاً قد يحتاج بند من بنود الإنفاق إلى زيادة نتيجة ظرف معين، فإذا كانت الميزانية مرنة فمن السهل تغطية أي بند آخر في حاجة إلى زيادة والعكس .</a:t>
            </a:r>
            <a:endParaRPr lang="en-US"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9" name="مربع نص 4"/>
          <p:cNvSpPr txBox="1"/>
          <p:nvPr/>
        </p:nvSpPr>
        <p:spPr>
          <a:xfrm>
            <a:off x="708338" y="4974956"/>
            <a:ext cx="10699994" cy="132343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marR="1277938" lvl="0" algn="just" rtl="1" eaLnBrk="0" fontAlgn="base" hangingPunct="0">
              <a:spcBef>
                <a:spcPct val="0"/>
              </a:spcBef>
              <a:spcAft>
                <a:spcPts val="1000"/>
              </a:spcAft>
              <a:buClr>
                <a:srgbClr val="FF0000"/>
              </a:buClr>
            </a:pPr>
            <a:r>
              <a:rPr lang="ar-EG" sz="2000" b="1" dirty="0">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ea typeface="Arial" panose="020B0604020202020204" pitchFamily="34" charset="0"/>
                <a:cs typeface="Sakkal Majalla" panose="02000000000000000000" pitchFamily="2" charset="-78"/>
              </a:rPr>
              <a:t>عدم زيادة المصروف مطلقًا على مقدار الدخل</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 بل أن يكون أقل منه لتسهيل عملية الادخار، وتوزيع الدخل على أبواب </a:t>
            </a:r>
            <a:r>
              <a:rPr lang="ar-BH" sz="2000" b="1" dirty="0" smtClean="0">
                <a:solidFill>
                  <a:schemeClr val="tx1"/>
                </a:solidFill>
                <a:latin typeface="Sakkal Majalla" panose="02000000000000000000" pitchFamily="2" charset="-78"/>
                <a:ea typeface="Arial" panose="020B0604020202020204" pitchFamily="34" charset="0"/>
                <a:cs typeface="Sakkal Majalla" panose="02000000000000000000" pitchFamily="2" charset="-78"/>
              </a:rPr>
              <a:t>الصرف جميعها</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 على أن يكون كل جزء مناسبًا للبند المخصص له، بحيث لا يؤثر في الأبواب الأخرى، فمثلاً ليس من المعقول أن يدفع شخص دخله </a:t>
            </a:r>
            <a:r>
              <a:rPr lang="ar-BH" sz="2000" b="1" dirty="0" smtClean="0">
                <a:solidFill>
                  <a:schemeClr val="tx1"/>
                </a:solidFill>
                <a:latin typeface="Sakkal Majalla" panose="02000000000000000000" pitchFamily="2" charset="-78"/>
                <a:ea typeface="Arial" panose="020B0604020202020204" pitchFamily="34" charset="0"/>
                <a:cs typeface="Sakkal Majalla" panose="02000000000000000000" pitchFamily="2" charset="-78"/>
              </a:rPr>
              <a:t>اربعمائة دينار</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 وهو ذو أسرة مكونة من أربعة أشخاص مبلغ </a:t>
            </a:r>
            <a:r>
              <a:rPr lang="ar-BH" sz="2000" b="1" dirty="0" smtClean="0">
                <a:solidFill>
                  <a:schemeClr val="tx1"/>
                </a:solidFill>
                <a:latin typeface="Sakkal Majalla" panose="02000000000000000000" pitchFamily="2" charset="-78"/>
                <a:ea typeface="Arial" panose="020B0604020202020204" pitchFamily="34" charset="0"/>
                <a:cs typeface="Sakkal Majalla" panose="02000000000000000000" pitchFamily="2" charset="-78"/>
              </a:rPr>
              <a:t>مائتين دينارًا </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شهريًا، بدل إيجار مسكن، لأن ذلك يعرقل </a:t>
            </a:r>
            <a:r>
              <a:rPr lang="ar-BH" sz="2000" b="1" dirty="0" smtClean="0">
                <a:solidFill>
                  <a:schemeClr val="tx1"/>
                </a:solidFill>
                <a:latin typeface="Sakkal Majalla" panose="02000000000000000000" pitchFamily="2" charset="-78"/>
                <a:ea typeface="Arial" panose="020B0604020202020204" pitchFamily="34" charset="0"/>
                <a:cs typeface="Sakkal Majalla" panose="02000000000000000000" pitchFamily="2" charset="-78"/>
              </a:rPr>
              <a:t>الصرف في </a:t>
            </a:r>
            <a:r>
              <a:rPr lang="ar-BH" sz="2000" b="1" dirty="0">
                <a:solidFill>
                  <a:schemeClr val="tx1"/>
                </a:solidFill>
                <a:latin typeface="Sakkal Majalla" panose="02000000000000000000" pitchFamily="2" charset="-78"/>
                <a:ea typeface="Arial" panose="020B0604020202020204" pitchFamily="34" charset="0"/>
                <a:cs typeface="Sakkal Majalla" panose="02000000000000000000" pitchFamily="2" charset="-78"/>
              </a:rPr>
              <a:t>البنود الأخرى.</a:t>
            </a:r>
          </a:p>
        </p:txBody>
      </p:sp>
    </p:spTree>
    <p:extLst>
      <p:ext uri="{BB962C8B-B14F-4D97-AF65-F5344CB8AC3E}">
        <p14:creationId xmlns:p14="http://schemas.microsoft.com/office/powerpoint/2010/main" val="13546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6"/>
                                        </p:tgtEl>
                                        <p:attrNameLst>
                                          <p:attrName>fillcolor</p:attrName>
                                        </p:attrNameLst>
                                      </p:cBhvr>
                                      <p:tavLst>
                                        <p:tav tm="0">
                                          <p:val>
                                            <p:clrVal>
                                              <a:schemeClr val="accent2"/>
                                            </p:clrVal>
                                          </p:val>
                                        </p:tav>
                                        <p:tav tm="50000">
                                          <p:val>
                                            <p:clrVal>
                                              <a:schemeClr val="hlink"/>
                                            </p:clrVal>
                                          </p:val>
                                        </p:tav>
                                      </p:tavLst>
                                    </p:anim>
                                    <p:set>
                                      <p:cBhvr>
                                        <p:cTn id="16" dur="50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7"/>
                                        </p:tgtEl>
                                        <p:attrNameLst>
                                          <p:attrName>fillcolor</p:attrName>
                                        </p:attrNameLst>
                                      </p:cBhvr>
                                      <p:tavLst>
                                        <p:tav tm="0">
                                          <p:val>
                                            <p:clrVal>
                                              <a:schemeClr val="accent2"/>
                                            </p:clrVal>
                                          </p:val>
                                        </p:tav>
                                        <p:tav tm="50000">
                                          <p:val>
                                            <p:clrVal>
                                              <a:schemeClr val="hlink"/>
                                            </p:clrVal>
                                          </p:val>
                                        </p:tav>
                                      </p:tavLst>
                                    </p:anim>
                                    <p:set>
                                      <p:cBhvr>
                                        <p:cTn id="23" dur="50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anim calcmode="discrete" valueType="clr">
                                      <p:cBhvr override="childStyle">
                                        <p:cTn id="28"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8"/>
                                        </p:tgtEl>
                                        <p:attrNameLst>
                                          <p:attrName>fillcolor</p:attrName>
                                        </p:attrNameLst>
                                      </p:cBhvr>
                                      <p:tavLst>
                                        <p:tav tm="0">
                                          <p:val>
                                            <p:clrVal>
                                              <a:schemeClr val="accent2"/>
                                            </p:clrVal>
                                          </p:val>
                                        </p:tav>
                                        <p:tav tm="50000">
                                          <p:val>
                                            <p:clrVal>
                                              <a:schemeClr val="hlink"/>
                                            </p:clrVal>
                                          </p:val>
                                        </p:tav>
                                      </p:tavLst>
                                    </p:anim>
                                    <p:set>
                                      <p:cBhvr>
                                        <p:cTn id="30" dur="500"/>
                                        <p:tgtEl>
                                          <p:spTgt spid="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5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9"/>
                                        </p:tgtEl>
                                        <p:attrNameLst>
                                          <p:attrName>fillcolor</p:attrName>
                                        </p:attrNameLst>
                                      </p:cBhvr>
                                      <p:tavLst>
                                        <p:tav tm="0">
                                          <p:val>
                                            <p:clrVal>
                                              <a:schemeClr val="accent2"/>
                                            </p:clrVal>
                                          </p:val>
                                        </p:tav>
                                        <p:tav tm="50000">
                                          <p:val>
                                            <p:clrVal>
                                              <a:schemeClr val="hlink"/>
                                            </p:clrVal>
                                          </p:val>
                                        </p:tav>
                                      </p:tavLst>
                                    </p:anim>
                                    <p:set>
                                      <p:cBhvr>
                                        <p:cTn id="37" dur="50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2530" y="241906"/>
            <a:ext cx="634419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العوامل التي تؤثر على ما تنفقه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pic>
        <p:nvPicPr>
          <p:cNvPr id="3" name="Picture 2" descr="j0231165"/>
          <p:cNvPicPr/>
          <p:nvPr/>
        </p:nvPicPr>
        <p:blipFill>
          <a:blip r:embed="rId2" cstate="print">
            <a:lum contrast="6000"/>
            <a:extLst>
              <a:ext uri="{28A0092B-C50C-407E-A947-70E740481C1C}">
                <a14:useLocalDpi xmlns:a14="http://schemas.microsoft.com/office/drawing/2010/main" val="0"/>
              </a:ext>
            </a:extLst>
          </a:blip>
          <a:srcRect/>
          <a:stretch>
            <a:fillRect/>
          </a:stretch>
        </p:blipFill>
        <p:spPr bwMode="auto">
          <a:xfrm>
            <a:off x="253508" y="3002014"/>
            <a:ext cx="1517575" cy="105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10"/>
          <p:cNvSpPr txBox="1">
            <a:spLocks noChangeArrowheads="1"/>
          </p:cNvSpPr>
          <p:nvPr/>
        </p:nvSpPr>
        <p:spPr bwMode="auto">
          <a:xfrm>
            <a:off x="1817550" y="2074439"/>
            <a:ext cx="10195217" cy="746034"/>
          </a:xfrm>
          <a:prstGeom prst="rect">
            <a:avLst/>
          </a:prstGeom>
          <a:solidFill>
            <a:schemeClr val="accent6">
              <a:lumMod val="20000"/>
              <a:lumOff val="80000"/>
            </a:schemeClr>
          </a:solidFill>
          <a:ln>
            <a:noFill/>
          </a:ln>
          <a:extLst/>
        </p:spPr>
        <p:txBody>
          <a:bodyPr rot="0" vert="horz" wrap="square" lIns="91440" tIns="45720" rIns="91440" bIns="45720" anchor="t" anchorCtr="0" upright="1">
            <a:noAutofit/>
          </a:bodyPr>
          <a:lstStyle/>
          <a:p>
            <a:pPr marL="342900" marR="0" lvl="0" indent="-342900" algn="justLow" rtl="1">
              <a:lnSpc>
                <a:spcPct val="115000"/>
              </a:lnSpc>
              <a:spcBef>
                <a:spcPts val="0"/>
              </a:spcBef>
              <a:spcAft>
                <a:spcPts val="1000"/>
              </a:spcAft>
              <a:buSzPts val="1800"/>
              <a:buFont typeface="Wingdings" panose="05000000000000000000" pitchFamily="2" charset="2"/>
              <a:buChar char=""/>
            </a:pP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عدد أفراد الأسرة :كلما زاد عدد أفراد الأسرة ازدادت نفقاتها، فمقدار ما تصرفه أسرة صغيرة الحجم يختلف عما تنفقه أسرة كبيرة.</a:t>
            </a:r>
            <a:endParaRPr lang="en-US" sz="2200" dirty="0">
              <a:effectLst/>
              <a:latin typeface="Sakkal Majalla" panose="02000000000000000000" pitchFamily="2" charset="-78"/>
              <a:ea typeface="Constantia" panose="02030602050306030303" pitchFamily="18" charset="0"/>
              <a:cs typeface="Sakkal Majalla" panose="02000000000000000000" pitchFamily="2" charset="-78"/>
            </a:endParaRPr>
          </a:p>
          <a:p>
            <a:pPr marL="0" marR="0" algn="justLow">
              <a:lnSpc>
                <a:spcPct val="115000"/>
              </a:lnSpc>
              <a:spcBef>
                <a:spcPts val="0"/>
              </a:spcBef>
              <a:spcAft>
                <a:spcPts val="1000"/>
              </a:spcAft>
            </a:pPr>
            <a:r>
              <a:rPr lang="en-US" sz="2200" dirty="0">
                <a:effectLst/>
                <a:latin typeface="Sakkal Majalla" panose="02000000000000000000" pitchFamily="2" charset="-78"/>
                <a:ea typeface="Constantia" panose="02030602050306030303" pitchFamily="18" charset="0"/>
                <a:cs typeface="Sakkal Majalla" panose="02000000000000000000" pitchFamily="2" charset="-78"/>
              </a:rPr>
              <a:t> </a:t>
            </a:r>
          </a:p>
        </p:txBody>
      </p:sp>
      <p:sp>
        <p:nvSpPr>
          <p:cNvPr id="6" name="Text Box 215"/>
          <p:cNvSpPr txBox="1">
            <a:spLocks noChangeArrowheads="1"/>
          </p:cNvSpPr>
          <p:nvPr/>
        </p:nvSpPr>
        <p:spPr bwMode="auto">
          <a:xfrm>
            <a:off x="1837889" y="1123998"/>
            <a:ext cx="10075425" cy="856171"/>
          </a:xfrm>
          <a:prstGeom prst="rect">
            <a:avLst/>
          </a:prstGeom>
          <a:solidFill>
            <a:schemeClr val="accent5">
              <a:lumMod val="20000"/>
              <a:lumOff val="80000"/>
            </a:schemeClr>
          </a:solidFill>
          <a:ln>
            <a:noFill/>
          </a:ln>
          <a:extLst/>
        </p:spPr>
        <p:txBody>
          <a:bodyPr rot="0" vert="horz" wrap="square" lIns="91440" tIns="45720" rIns="91440" bIns="45720" anchor="t" anchorCtr="0" upright="1">
            <a:noAutofit/>
          </a:bodyPr>
          <a:lstStyle/>
          <a:p>
            <a:pPr marL="342900" marR="0" lvl="0" indent="-342900" algn="justLow" rtl="1">
              <a:lnSpc>
                <a:spcPct val="115000"/>
              </a:lnSpc>
              <a:spcBef>
                <a:spcPts val="0"/>
              </a:spcBef>
              <a:spcAft>
                <a:spcPts val="1000"/>
              </a:spcAft>
              <a:buSzPts val="1800"/>
              <a:buFont typeface="Wingdings" panose="05000000000000000000" pitchFamily="2" charset="2"/>
              <a:buChar char=""/>
            </a:pP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مقدار الدخل : إن أول ما يؤثر في </a:t>
            </a:r>
            <a:r>
              <a:rPr lang="ar-BH" sz="2200" b="1" dirty="0">
                <a:latin typeface="Sakkal Majalla" panose="02000000000000000000" pitchFamily="2" charset="-78"/>
                <a:ea typeface="Constantia" panose="02030602050306030303" pitchFamily="18" charset="0"/>
                <a:cs typeface="Sakkal Majalla" panose="02000000000000000000" pitchFamily="2" charset="-78"/>
              </a:rPr>
              <a:t>مقدار</a:t>
            </a: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 ما </a:t>
            </a:r>
            <a:r>
              <a:rPr lang="ar-BH" sz="2200" b="1" dirty="0" smtClean="0">
                <a:effectLst/>
                <a:latin typeface="Sakkal Majalla" panose="02000000000000000000" pitchFamily="2" charset="-78"/>
                <a:ea typeface="Constantia" panose="02030602050306030303" pitchFamily="18" charset="0"/>
                <a:cs typeface="Sakkal Majalla" panose="02000000000000000000" pitchFamily="2" charset="-78"/>
              </a:rPr>
              <a:t>تصرفه الأسرة </a:t>
            </a: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هو مقدار ما لديها من دخل ، فإذا كان دخلها محدوداً فإن </a:t>
            </a:r>
            <a:r>
              <a:rPr lang="ar-BH" sz="2200" b="1" dirty="0" smtClean="0">
                <a:effectLst/>
                <a:latin typeface="Sakkal Majalla" panose="02000000000000000000" pitchFamily="2" charset="-78"/>
                <a:ea typeface="Constantia" panose="02030602050306030303" pitchFamily="18" charset="0"/>
                <a:cs typeface="Sakkal Majalla" panose="02000000000000000000" pitchFamily="2" charset="-78"/>
              </a:rPr>
              <a:t>مصروفاتها تقتصر </a:t>
            </a: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على حاجاتها الأساسية ، أما إذا كان دخلها كبيراً فيتاح لها مجال </a:t>
            </a:r>
            <a:r>
              <a:rPr lang="ar-BH" sz="2200" b="1" dirty="0" smtClean="0">
                <a:effectLst/>
                <a:latin typeface="Sakkal Majalla" panose="02000000000000000000" pitchFamily="2" charset="-78"/>
                <a:ea typeface="Constantia" panose="02030602050306030303" pitchFamily="18" charset="0"/>
                <a:cs typeface="Sakkal Majalla" panose="02000000000000000000" pitchFamily="2" charset="-78"/>
              </a:rPr>
              <a:t>الصرف </a:t>
            </a: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بيسر</a:t>
            </a:r>
            <a:r>
              <a:rPr lang="ar-BH" sz="2200" b="1" dirty="0" smtClean="0">
                <a:effectLst/>
                <a:latin typeface="Sakkal Majalla" panose="02000000000000000000" pitchFamily="2" charset="-78"/>
                <a:ea typeface="Constantia" panose="02030602050306030303" pitchFamily="18" charset="0"/>
                <a:cs typeface="Sakkal Majalla" panose="02000000000000000000" pitchFamily="2" charset="-78"/>
              </a:rPr>
              <a:t>.</a:t>
            </a:r>
            <a:endParaRPr lang="en-US" sz="2200" dirty="0">
              <a:effectLst/>
              <a:latin typeface="Sakkal Majalla" panose="02000000000000000000" pitchFamily="2" charset="-78"/>
              <a:ea typeface="Constantia" panose="02030602050306030303" pitchFamily="18" charset="0"/>
              <a:cs typeface="Sakkal Majalla" panose="02000000000000000000" pitchFamily="2" charset="-78"/>
            </a:endParaRPr>
          </a:p>
        </p:txBody>
      </p:sp>
      <p:sp>
        <p:nvSpPr>
          <p:cNvPr id="7" name="Text Box 212"/>
          <p:cNvSpPr txBox="1">
            <a:spLocks noChangeArrowheads="1"/>
          </p:cNvSpPr>
          <p:nvPr/>
        </p:nvSpPr>
        <p:spPr bwMode="auto">
          <a:xfrm>
            <a:off x="1837889" y="2941194"/>
            <a:ext cx="10080917" cy="832316"/>
          </a:xfrm>
          <a:prstGeom prst="rect">
            <a:avLst/>
          </a:prstGeom>
          <a:solidFill>
            <a:schemeClr val="accent2">
              <a:lumMod val="20000"/>
              <a:lumOff val="80000"/>
            </a:schemeClr>
          </a:solidFill>
          <a:ln>
            <a:noFill/>
          </a:ln>
          <a:extLst/>
        </p:spPr>
        <p:txBody>
          <a:bodyPr rot="0" vert="horz" wrap="square" lIns="91440" tIns="45720" rIns="91440" bIns="45720" anchor="t" anchorCtr="0" upright="1">
            <a:noAutofit/>
          </a:bodyPr>
          <a:lstStyle/>
          <a:p>
            <a:pPr marL="342900" marR="0" lvl="0" indent="-342900" algn="justLow" rtl="1">
              <a:lnSpc>
                <a:spcPct val="115000"/>
              </a:lnSpc>
              <a:spcBef>
                <a:spcPts val="0"/>
              </a:spcBef>
              <a:spcAft>
                <a:spcPts val="1000"/>
              </a:spcAft>
              <a:buSzPct val="75000"/>
              <a:buFont typeface="Wingdings" panose="05000000000000000000" pitchFamily="2" charset="2"/>
              <a:buChar char=""/>
            </a:pP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أعمار أفراد الأسرة : تؤثر أعمار أفراد الأسرة في النفقات ، فإن نفقات إطعام، وكساء وتعليم، وتوفير الترفيه لفتاة أو فتى في سن الدراسة يكلف أكثر من سد حاجات طفل في الثانية من عمره وهكذا.</a:t>
            </a:r>
            <a:endParaRPr lang="en-US" sz="2200" dirty="0">
              <a:effectLst/>
              <a:latin typeface="Sakkal Majalla" panose="02000000000000000000" pitchFamily="2" charset="-78"/>
              <a:ea typeface="Constantia" panose="02030602050306030303" pitchFamily="18" charset="0"/>
              <a:cs typeface="Sakkal Majalla" panose="02000000000000000000" pitchFamily="2" charset="-78"/>
            </a:endParaRPr>
          </a:p>
          <a:p>
            <a:pPr marL="0" marR="0" algn="justLow">
              <a:lnSpc>
                <a:spcPct val="115000"/>
              </a:lnSpc>
              <a:spcBef>
                <a:spcPts val="0"/>
              </a:spcBef>
              <a:spcAft>
                <a:spcPts val="1000"/>
              </a:spcAft>
            </a:pPr>
            <a:r>
              <a:rPr lang="en-US" sz="2200" dirty="0">
                <a:effectLst/>
                <a:latin typeface="Sakkal Majalla" panose="02000000000000000000" pitchFamily="2" charset="-78"/>
                <a:ea typeface="Constantia" panose="02030602050306030303" pitchFamily="18" charset="0"/>
                <a:cs typeface="Sakkal Majalla" panose="02000000000000000000" pitchFamily="2" charset="-78"/>
              </a:rPr>
              <a:t> </a:t>
            </a:r>
          </a:p>
        </p:txBody>
      </p:sp>
      <p:pic>
        <p:nvPicPr>
          <p:cNvPr id="8" name="Picture 7"/>
          <p:cNvPicPr/>
          <p:nvPr/>
        </p:nvPicPr>
        <p:blipFill>
          <a:blip r:embed="rId3" cstate="print">
            <a:clrChange>
              <a:clrFrom>
                <a:srgbClr val="FDFDF9"/>
              </a:clrFrom>
              <a:clrTo>
                <a:srgbClr val="FDFDF9">
                  <a:alpha val="0"/>
                </a:srgbClr>
              </a:clrTo>
            </a:clrChange>
            <a:extLst>
              <a:ext uri="{28A0092B-C50C-407E-A947-70E740481C1C}">
                <a14:useLocalDpi xmlns:a14="http://schemas.microsoft.com/office/drawing/2010/main" val="0"/>
              </a:ext>
            </a:extLst>
          </a:blip>
          <a:srcRect/>
          <a:stretch>
            <a:fillRect/>
          </a:stretch>
        </p:blipFill>
        <p:spPr bwMode="auto">
          <a:xfrm>
            <a:off x="334065" y="1534333"/>
            <a:ext cx="1665215" cy="146737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340963" y="423106"/>
            <a:ext cx="1701819" cy="1080230"/>
            <a:chOff x="8750" y="2340"/>
            <a:chExt cx="1980" cy="1887"/>
          </a:xfrm>
        </p:grpSpPr>
        <p:pic>
          <p:nvPicPr>
            <p:cNvPr id="9" name="Picture 8" descr="j02872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0" y="2530"/>
              <a:ext cx="1980" cy="169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p:cNvGrpSpPr>
            <p:nvPr/>
          </p:nvGrpSpPr>
          <p:grpSpPr bwMode="auto">
            <a:xfrm>
              <a:off x="8752" y="2340"/>
              <a:ext cx="1170" cy="1260"/>
              <a:chOff x="8790" y="2340"/>
              <a:chExt cx="1291" cy="1286"/>
            </a:xfrm>
          </p:grpSpPr>
          <p:grpSp>
            <p:nvGrpSpPr>
              <p:cNvPr id="11" name="Group 10"/>
              <p:cNvGrpSpPr>
                <a:grpSpLocks/>
              </p:cNvGrpSpPr>
              <p:nvPr/>
            </p:nvGrpSpPr>
            <p:grpSpPr bwMode="auto">
              <a:xfrm>
                <a:off x="8790" y="2520"/>
                <a:ext cx="894" cy="1106"/>
                <a:chOff x="8948" y="3054"/>
                <a:chExt cx="1004" cy="1213"/>
              </a:xfrm>
            </p:grpSpPr>
            <p:pic>
              <p:nvPicPr>
                <p:cNvPr id="13" name="Picture 12" descr="BahrainP8A-5Dinar-(1973)-donatedrs_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97527">
                  <a:off x="8775" y="3413"/>
                  <a:ext cx="1027" cy="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BahrainP9a-10Dinars-L1973-donatedth_f"/>
                <p:cNvPicPr>
                  <a:picLocks noChangeAspect="1" noChangeArrowheads="1"/>
                </p:cNvPicPr>
                <p:nvPr/>
              </p:nvPicPr>
              <p:blipFill>
                <a:blip r:embed="rId6" cstate="print">
                  <a:extLst>
                    <a:ext uri="{28A0092B-C50C-407E-A947-70E740481C1C}">
                      <a14:useLocalDpi xmlns:a14="http://schemas.microsoft.com/office/drawing/2010/main" val="0"/>
                    </a:ext>
                  </a:extLst>
                </a:blip>
                <a:srcRect l="4208" t="13379" r="4402" b="9518"/>
                <a:stretch>
                  <a:fillRect/>
                </a:stretch>
              </p:blipFill>
              <p:spPr bwMode="auto">
                <a:xfrm rot="3944673">
                  <a:off x="9069" y="3275"/>
                  <a:ext cx="1103" cy="662"/>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BahrainP13a-1Dinar-L1973(1993)_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721454">
                <a:off x="9261" y="2599"/>
                <a:ext cx="1080" cy="56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Text Box 226"/>
          <p:cNvSpPr txBox="1">
            <a:spLocks noChangeArrowheads="1"/>
          </p:cNvSpPr>
          <p:nvPr/>
        </p:nvSpPr>
        <p:spPr bwMode="auto">
          <a:xfrm>
            <a:off x="1817550" y="3882541"/>
            <a:ext cx="10075426" cy="753854"/>
          </a:xfrm>
          <a:prstGeom prst="rect">
            <a:avLst/>
          </a:prstGeom>
          <a:solidFill>
            <a:srgbClr val="CCECFF"/>
          </a:solidFill>
          <a:ln>
            <a:noFill/>
          </a:ln>
          <a:extLst/>
        </p:spPr>
        <p:txBody>
          <a:bodyPr rot="0" vert="horz" wrap="square" lIns="91440" tIns="45720" rIns="91440" bIns="45720" anchor="t" anchorCtr="0" upright="1">
            <a:noAutofit/>
          </a:bodyPr>
          <a:lstStyle/>
          <a:p>
            <a:pPr marL="342900" marR="0" lvl="0" indent="-342900" algn="justLow" rtl="1">
              <a:lnSpc>
                <a:spcPct val="115000"/>
              </a:lnSpc>
              <a:spcBef>
                <a:spcPts val="0"/>
              </a:spcBef>
              <a:spcAft>
                <a:spcPts val="1000"/>
              </a:spcAft>
              <a:buSzPct val="90000"/>
              <a:buFont typeface="Wingdings" panose="05000000000000000000" pitchFamily="2" charset="2"/>
              <a:buChar char=""/>
            </a:pP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حالة أفراد الأسرة الصحية : إن وجود شخص مريض في الأسرة يزيد من نفقاتها فأجر الطبيب وثمن الدواء والغذاء الخاص يحتاج إلى مقدار أضافي من النقود .</a:t>
            </a:r>
            <a:endParaRPr lang="en-US" sz="2200" dirty="0">
              <a:effectLst/>
              <a:latin typeface="Sakkal Majalla" panose="02000000000000000000" pitchFamily="2" charset="-78"/>
              <a:ea typeface="Constantia" panose="02030602050306030303" pitchFamily="18" charset="0"/>
              <a:cs typeface="Sakkal Majalla" panose="02000000000000000000" pitchFamily="2" charset="-78"/>
            </a:endParaRPr>
          </a:p>
          <a:p>
            <a:pPr marL="0" marR="0" algn="justLow">
              <a:lnSpc>
                <a:spcPct val="115000"/>
              </a:lnSpc>
              <a:spcBef>
                <a:spcPts val="0"/>
              </a:spcBef>
              <a:spcAft>
                <a:spcPts val="1000"/>
              </a:spcAft>
            </a:pPr>
            <a:r>
              <a:rPr lang="en-US" sz="2200" dirty="0">
                <a:effectLst/>
                <a:latin typeface="Sakkal Majalla" panose="02000000000000000000" pitchFamily="2" charset="-78"/>
                <a:ea typeface="Constantia" panose="02030602050306030303" pitchFamily="18" charset="0"/>
                <a:cs typeface="Sakkal Majalla" panose="02000000000000000000" pitchFamily="2" charset="-78"/>
              </a:rPr>
              <a:t> </a:t>
            </a:r>
          </a:p>
        </p:txBody>
      </p:sp>
      <p:pic>
        <p:nvPicPr>
          <p:cNvPr id="17" name="Picture 16" descr="paint"/>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036950"/>
            <a:ext cx="2030278" cy="13974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24"/>
          <p:cNvSpPr txBox="1">
            <a:spLocks noChangeArrowheads="1"/>
          </p:cNvSpPr>
          <p:nvPr/>
        </p:nvSpPr>
        <p:spPr bwMode="auto">
          <a:xfrm>
            <a:off x="1877445" y="4816000"/>
            <a:ext cx="10075425" cy="1603193"/>
          </a:xfrm>
          <a:prstGeom prst="rect">
            <a:avLst/>
          </a:prstGeom>
          <a:solidFill>
            <a:schemeClr val="accent4">
              <a:lumMod val="40000"/>
              <a:lumOff val="60000"/>
            </a:schemeClr>
          </a:solidFill>
          <a:ln>
            <a:noFill/>
          </a:ln>
          <a:extLst/>
        </p:spPr>
        <p:txBody>
          <a:bodyPr rot="0" vert="horz" wrap="square" lIns="91440" tIns="45720" rIns="91440" bIns="45720" anchor="t" anchorCtr="0" upright="1">
            <a:noAutofit/>
          </a:bodyPr>
          <a:lstStyle/>
          <a:p>
            <a:pPr marL="342900" marR="0" lvl="0" indent="-342900" algn="justLow" rtl="1">
              <a:lnSpc>
                <a:spcPct val="115000"/>
              </a:lnSpc>
              <a:spcBef>
                <a:spcPts val="0"/>
              </a:spcBef>
              <a:spcAft>
                <a:spcPts val="1000"/>
              </a:spcAft>
              <a:buSzPct val="80000"/>
              <a:buFont typeface="Wingdings" panose="05000000000000000000" pitchFamily="2" charset="2"/>
              <a:buChar char=""/>
            </a:pPr>
            <a:r>
              <a:rPr lang="ar-BH" sz="2200" b="1" dirty="0">
                <a:effectLst/>
                <a:latin typeface="Sakkal Majalla" panose="02000000000000000000" pitchFamily="2" charset="-78"/>
                <a:ea typeface="Constantia" panose="02030602050306030303" pitchFamily="18" charset="0"/>
                <a:cs typeface="Sakkal Majalla" panose="02000000000000000000" pitchFamily="2" charset="-78"/>
              </a:rPr>
              <a:t>ميول أفراد الأسرة وهواياتهم : لبعض أفراد الأسرة هوايات وميول منها جمع الطوابع ، وقراءة الكتب والمجلات، والعزف على آلة موسيقية، والتطريز اليدوي والخياطة، وما إلى ذلك فإذا أرادت الأسرة تنمية هذه الهويات احتاجت إلى إضافة نفقاتها في شراء الطوابع والكتب والمجلات، ومن الهوايات ما يكلف القليل وقد يعود بالتالي بتوفير نفقات مثل الخياطة والنجارة والزراعة .</a:t>
            </a:r>
            <a:endParaRPr lang="en-US" sz="2200" dirty="0">
              <a:effectLst/>
              <a:latin typeface="Sakkal Majalla" panose="02000000000000000000" pitchFamily="2" charset="-78"/>
              <a:ea typeface="Constantia" panose="02030602050306030303" pitchFamily="18" charset="0"/>
              <a:cs typeface="Sakkal Majalla" panose="02000000000000000000" pitchFamily="2" charset="-78"/>
            </a:endParaRPr>
          </a:p>
          <a:p>
            <a:pPr marL="0" marR="0" algn="justLow">
              <a:lnSpc>
                <a:spcPct val="115000"/>
              </a:lnSpc>
              <a:spcBef>
                <a:spcPts val="0"/>
              </a:spcBef>
              <a:spcAft>
                <a:spcPts val="1000"/>
              </a:spcAft>
            </a:pPr>
            <a:r>
              <a:rPr lang="en-US" sz="2200" dirty="0">
                <a:effectLst/>
                <a:latin typeface="Sakkal Majalla" panose="02000000000000000000" pitchFamily="2" charset="-78"/>
                <a:ea typeface="Constantia" panose="02030602050306030303" pitchFamily="18" charset="0"/>
                <a:cs typeface="Sakkal Majalla" panose="02000000000000000000" pitchFamily="2" charset="-78"/>
              </a:rPr>
              <a:t> </a:t>
            </a:r>
          </a:p>
        </p:txBody>
      </p:sp>
      <p:sp>
        <p:nvSpPr>
          <p:cNvPr id="19" name="Rectangle 18">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pic>
        <p:nvPicPr>
          <p:cNvPr id="15" name="Picture 14" descr="CACDED5Y"/>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4123850"/>
            <a:ext cx="1918596" cy="950719"/>
          </a:xfrm>
          <a:prstGeom prst="rect">
            <a:avLst/>
          </a:prstGeom>
          <a:noFill/>
          <a:ln>
            <a:noFill/>
          </a:ln>
        </p:spPr>
      </p:pic>
    </p:spTree>
    <p:extLst>
      <p:ext uri="{BB962C8B-B14F-4D97-AF65-F5344CB8AC3E}">
        <p14:creationId xmlns:p14="http://schemas.microsoft.com/office/powerpoint/2010/main" val="32993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F45C81-8BA1-4520-AE7E-2C2675D9B09E}"/>
              </a:ext>
            </a:extLst>
          </p:cNvPr>
          <p:cNvSpPr/>
          <p:nvPr/>
        </p:nvSpPr>
        <p:spPr>
          <a:xfrm>
            <a:off x="289580" y="6488668"/>
            <a:ext cx="6880993" cy="400110"/>
          </a:xfrm>
          <a:prstGeom prst="rect">
            <a:avLst/>
          </a:prstGeom>
        </p:spPr>
        <p:txBody>
          <a:bodyPr wrap="square">
            <a:spAutoFit/>
          </a:bodyPr>
          <a:lstStyle/>
          <a:p>
            <a:pPr algn="ctr" rtl="1"/>
            <a:r>
              <a:rPr lang="ar-BH" sz="2000" b="1" dirty="0">
                <a:latin typeface="Sakkal Majalla" pitchFamily="2" charset="-78"/>
                <a:cs typeface="Sakkal Majalla" pitchFamily="2" charset="-78"/>
              </a:rPr>
              <a:t>الدرس الأول- وحدة </a:t>
            </a:r>
            <a:r>
              <a:rPr lang="ar-BH" sz="2000" b="1" dirty="0" smtClean="0">
                <a:latin typeface="Sakkal Majalla" pitchFamily="2" charset="-78"/>
                <a:cs typeface="Sakkal Majalla" pitchFamily="2" charset="-78"/>
              </a:rPr>
              <a:t>إدارة الموارد- مادة </a:t>
            </a:r>
            <a:r>
              <a:rPr lang="ar-BH" sz="2000" b="1" dirty="0">
                <a:latin typeface="Sakkal Majalla" pitchFamily="2" charset="-78"/>
                <a:cs typeface="Sakkal Majalla" pitchFamily="2" charset="-78"/>
              </a:rPr>
              <a:t>التربية الأسرية-الصف </a:t>
            </a:r>
            <a:r>
              <a:rPr lang="ar-BH" sz="2000" b="1" dirty="0" smtClean="0">
                <a:latin typeface="Sakkal Majalla" pitchFamily="2" charset="-78"/>
                <a:cs typeface="Sakkal Majalla" pitchFamily="2" charset="-78"/>
              </a:rPr>
              <a:t>الثالث الإعدادي </a:t>
            </a:r>
            <a:endParaRPr lang="en-US" sz="2000" dirty="0">
              <a:latin typeface="Sakkal Majalla" pitchFamily="2" charset="-78"/>
              <a:cs typeface="Sakkal Majalla" pitchFamily="2" charset="-78"/>
            </a:endParaRPr>
          </a:p>
        </p:txBody>
      </p:sp>
      <p:sp>
        <p:nvSpPr>
          <p:cNvPr id="3" name="Rectangle 2"/>
          <p:cNvSpPr/>
          <p:nvPr/>
        </p:nvSpPr>
        <p:spPr>
          <a:xfrm>
            <a:off x="2722530" y="164416"/>
            <a:ext cx="6344197"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أساليب زيادة موارد ميزانية الأسرة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4" name="Text Box 27"/>
          <p:cNvSpPr txBox="1">
            <a:spLocks noChangeArrowheads="1"/>
          </p:cNvSpPr>
          <p:nvPr/>
        </p:nvSpPr>
        <p:spPr bwMode="auto">
          <a:xfrm>
            <a:off x="831902" y="958701"/>
            <a:ext cx="10612192" cy="1477866"/>
          </a:xfrm>
          <a:prstGeom prst="rect">
            <a:avLst/>
          </a:prstGeom>
          <a:solidFill>
            <a:schemeClr val="accent4">
              <a:lumMod val="40000"/>
              <a:lumOff val="60000"/>
            </a:schemeClr>
          </a:solidFill>
          <a:ln>
            <a:noFill/>
          </a:ln>
          <a:effectLst/>
          <a:scene3d>
            <a:camera prst="orthographicFront"/>
            <a:lightRig rig="threePt" dir="t"/>
          </a:scene3d>
          <a:sp3d>
            <a:bevelT w="152400" h="50800" prst="softRound"/>
          </a:sp3d>
          <a:extLst/>
        </p:spPr>
        <p:txBody>
          <a:bodyPr rot="0" vert="horz" wrap="square" lIns="91440" tIns="45720" rIns="91440" bIns="45720" anchor="t" anchorCtr="0" upright="1">
            <a:noAutofit/>
          </a:bodyPr>
          <a:lstStyle/>
          <a:p>
            <a:pPr marL="0" marR="0" algn="just" rtl="1">
              <a:lnSpc>
                <a:spcPct val="150000"/>
              </a:lnSpc>
              <a:spcBef>
                <a:spcPts val="0"/>
              </a:spcBef>
              <a:spcAft>
                <a:spcPts val="1000"/>
              </a:spcAft>
            </a:pPr>
            <a:r>
              <a:rPr lang="ar-SA" sz="2000" b="1" dirty="0">
                <a:effectLst/>
                <a:latin typeface="Sakkal Majalla" pitchFamily="2" charset="-78"/>
                <a:ea typeface="Constantia" panose="02030602050306030303" pitchFamily="18" charset="0"/>
                <a:cs typeface="Sakkal Majalla" pitchFamily="2" charset="-78"/>
              </a:rPr>
              <a:t>تسعى دائماً الأسرة ذات الدخل المحدود إلى زيادة مواردها المالية، وذلك لسبب عدم إمكانية توزيع الدخل على أبواب الإنفاق بشكل يساعد على تحقيق أهدافها ، فهذه الأسرة تحاول تلبية احتياجاتها الأساسية وتستغني عما دون </a:t>
            </a:r>
            <a:r>
              <a:rPr lang="ar-SA" sz="2000" b="1" dirty="0" smtClean="0">
                <a:effectLst/>
                <a:latin typeface="Sakkal Majalla" pitchFamily="2" charset="-78"/>
                <a:ea typeface="Constantia" panose="02030602050306030303" pitchFamily="18" charset="0"/>
                <a:cs typeface="Sakkal Majalla" pitchFamily="2" charset="-78"/>
              </a:rPr>
              <a:t>ذلك،</a:t>
            </a:r>
            <a:r>
              <a:rPr lang="ar-BH" sz="2000" b="1" dirty="0" smtClean="0">
                <a:effectLst/>
                <a:latin typeface="Sakkal Majalla" pitchFamily="2" charset="-78"/>
                <a:ea typeface="Constantia" panose="02030602050306030303" pitchFamily="18" charset="0"/>
                <a:cs typeface="Sakkal Majalla" pitchFamily="2" charset="-78"/>
              </a:rPr>
              <a:t> </a:t>
            </a:r>
            <a:r>
              <a:rPr lang="ar-SA" sz="2000" b="1" dirty="0" smtClean="0">
                <a:effectLst/>
                <a:latin typeface="Sakkal Majalla" pitchFamily="2" charset="-78"/>
                <a:ea typeface="Constantia" panose="02030602050306030303" pitchFamily="18" charset="0"/>
                <a:cs typeface="Sakkal Majalla" pitchFamily="2" charset="-78"/>
              </a:rPr>
              <a:t>أو </a:t>
            </a:r>
            <a:r>
              <a:rPr lang="ar-SA" sz="2000" b="1" dirty="0">
                <a:effectLst/>
                <a:latin typeface="Sakkal Majalla" pitchFamily="2" charset="-78"/>
                <a:ea typeface="Constantia" panose="02030602050306030303" pitchFamily="18" charset="0"/>
                <a:cs typeface="Sakkal Majalla" pitchFamily="2" charset="-78"/>
              </a:rPr>
              <a:t>تلبي احتياجاتها</a:t>
            </a:r>
            <a:r>
              <a:rPr lang="ar-SA" sz="2000" b="1" dirty="0" smtClean="0">
                <a:effectLst/>
                <a:latin typeface="Sakkal Majalla" pitchFamily="2" charset="-78"/>
                <a:ea typeface="Constantia" panose="02030602050306030303" pitchFamily="18" charset="0"/>
                <a:cs typeface="Sakkal Majalla" pitchFamily="2" charset="-78"/>
              </a:rPr>
              <a:t>،</a:t>
            </a:r>
            <a:r>
              <a:rPr lang="ar-BH" sz="2000" b="1" dirty="0" smtClean="0">
                <a:effectLst/>
                <a:latin typeface="Sakkal Majalla" pitchFamily="2" charset="-78"/>
                <a:ea typeface="Constantia" panose="02030602050306030303" pitchFamily="18" charset="0"/>
                <a:cs typeface="Sakkal Majalla" pitchFamily="2" charset="-78"/>
              </a:rPr>
              <a:t> </a:t>
            </a:r>
            <a:r>
              <a:rPr lang="ar-SA" sz="2000" b="1" dirty="0" smtClean="0">
                <a:effectLst/>
                <a:latin typeface="Sakkal Majalla" pitchFamily="2" charset="-78"/>
                <a:ea typeface="Constantia" panose="02030602050306030303" pitchFamily="18" charset="0"/>
                <a:cs typeface="Sakkal Majalla" pitchFamily="2" charset="-78"/>
              </a:rPr>
              <a:t>ولكن </a:t>
            </a:r>
            <a:r>
              <a:rPr lang="ar-SA" sz="2000" b="1" dirty="0">
                <a:effectLst/>
                <a:latin typeface="Sakkal Majalla" pitchFamily="2" charset="-78"/>
                <a:ea typeface="Constantia" panose="02030602050306030303" pitchFamily="18" charset="0"/>
                <a:cs typeface="Sakkal Majalla" pitchFamily="2" charset="-78"/>
              </a:rPr>
              <a:t>بكميات أقل ونوعية أقل جودة </a:t>
            </a:r>
            <a:r>
              <a:rPr lang="ar-SA" sz="2000" b="1" dirty="0" smtClean="0">
                <a:effectLst/>
                <a:latin typeface="Sakkal Majalla" pitchFamily="2" charset="-78"/>
                <a:ea typeface="Constantia" panose="02030602050306030303" pitchFamily="18" charset="0"/>
                <a:cs typeface="Sakkal Majalla" pitchFamily="2" charset="-78"/>
              </a:rPr>
              <a:t>.</a:t>
            </a:r>
            <a:r>
              <a:rPr lang="ar-BH" sz="2000" b="1" dirty="0" smtClean="0">
                <a:effectLst/>
                <a:latin typeface="Sakkal Majalla" pitchFamily="2" charset="-78"/>
                <a:ea typeface="Constantia" panose="02030602050306030303" pitchFamily="18" charset="0"/>
                <a:cs typeface="Sakkal Majalla" pitchFamily="2" charset="-78"/>
              </a:rPr>
              <a:t>كما </a:t>
            </a:r>
            <a:r>
              <a:rPr lang="ar-SA" sz="2000" b="1" dirty="0" smtClean="0">
                <a:effectLst/>
                <a:latin typeface="Sakkal Majalla" pitchFamily="2" charset="-78"/>
                <a:ea typeface="Constantia" panose="02030602050306030303" pitchFamily="18" charset="0"/>
                <a:cs typeface="Sakkal Majalla" pitchFamily="2" charset="-78"/>
              </a:rPr>
              <a:t>تسعى </a:t>
            </a:r>
            <a:r>
              <a:rPr lang="ar-SA" sz="2000" b="1" dirty="0">
                <a:effectLst/>
                <a:latin typeface="Sakkal Majalla" pitchFamily="2" charset="-78"/>
                <a:ea typeface="Constantia" panose="02030602050306030303" pitchFamily="18" charset="0"/>
                <a:cs typeface="Sakkal Majalla" pitchFamily="2" charset="-78"/>
              </a:rPr>
              <a:t>بعض الأسر أيضاً إلى زيادة مواردها المالية طموحاً للوصول إلى مستوى معيشي </a:t>
            </a:r>
            <a:r>
              <a:rPr lang="ar-SA" sz="2000" b="1" dirty="0" smtClean="0">
                <a:effectLst/>
                <a:latin typeface="Sakkal Majalla" pitchFamily="2" charset="-78"/>
                <a:ea typeface="Constantia" panose="02030602050306030303" pitchFamily="18" charset="0"/>
                <a:cs typeface="Sakkal Majalla" pitchFamily="2" charset="-78"/>
              </a:rPr>
              <a:t>أفضل</a:t>
            </a:r>
            <a:r>
              <a:rPr lang="ar-BH" sz="2000" b="1" dirty="0" smtClean="0">
                <a:latin typeface="Sakkal Majalla" pitchFamily="2" charset="-78"/>
                <a:ea typeface="Constantia" panose="02030602050306030303" pitchFamily="18" charset="0"/>
                <a:cs typeface="Sakkal Majalla" pitchFamily="2" charset="-78"/>
              </a:rPr>
              <a:t>.</a:t>
            </a:r>
            <a:r>
              <a:rPr lang="ar-SA" sz="2000" b="1" dirty="0" smtClean="0">
                <a:effectLst/>
                <a:latin typeface="Sakkal Majalla" pitchFamily="2" charset="-78"/>
                <a:ea typeface="Constantia" panose="02030602050306030303" pitchFamily="18" charset="0"/>
                <a:cs typeface="Sakkal Majalla" pitchFamily="2" charset="-78"/>
              </a:rPr>
              <a:t> </a:t>
            </a:r>
            <a:endParaRPr lang="en-US" sz="2000" b="1" dirty="0">
              <a:effectLst/>
              <a:latin typeface="Sakkal Majalla" pitchFamily="2" charset="-78"/>
              <a:ea typeface="Constantia" panose="02030602050306030303" pitchFamily="18" charset="0"/>
              <a:cs typeface="Sakkal Majalla" pitchFamily="2" charset="-78"/>
            </a:endParaRPr>
          </a:p>
          <a:p>
            <a:pPr marL="0" marR="0">
              <a:lnSpc>
                <a:spcPct val="115000"/>
              </a:lnSpc>
              <a:spcBef>
                <a:spcPts val="0"/>
              </a:spcBef>
              <a:spcAft>
                <a:spcPts val="1000"/>
              </a:spcAft>
            </a:pPr>
            <a:r>
              <a:rPr lang="en-US" sz="2000" b="1" dirty="0">
                <a:effectLst/>
                <a:latin typeface="Sakkal Majalla" pitchFamily="2" charset="-78"/>
                <a:ea typeface="Constantia" panose="02030602050306030303" pitchFamily="18" charset="0"/>
                <a:cs typeface="Sakkal Majalla" pitchFamily="2" charset="-78"/>
              </a:rPr>
              <a:t> </a:t>
            </a:r>
          </a:p>
        </p:txBody>
      </p:sp>
      <p:sp>
        <p:nvSpPr>
          <p:cNvPr id="6" name="Text Box 30"/>
          <p:cNvSpPr txBox="1">
            <a:spLocks noChangeArrowheads="1"/>
          </p:cNvSpPr>
          <p:nvPr/>
        </p:nvSpPr>
        <p:spPr bwMode="auto">
          <a:xfrm>
            <a:off x="5749871" y="3444569"/>
            <a:ext cx="5864705" cy="16543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outerShdw dist="28398" dir="3806097" algn="ctr" rotWithShape="0">
              <a:srgbClr val="3F3151">
                <a:alpha val="50000"/>
              </a:srgbClr>
            </a:outerShdw>
          </a:effectLst>
          <a:scene3d>
            <a:camera prst="orthographicFront"/>
            <a:lightRig rig="threePt" dir="t"/>
          </a:scene3d>
          <a:sp3d>
            <a:bevelT w="152400" h="50800" prst="softRound"/>
          </a:sp3d>
          <a:extLst/>
        </p:spPr>
        <p:txBody>
          <a:bodyPr rot="0" vert="horz" wrap="square" lIns="91440" tIns="45720" rIns="91440" bIns="45720" anchor="t" anchorCtr="0" upright="1">
            <a:noAutofit/>
          </a:bodyPr>
          <a:lstStyle/>
          <a:p>
            <a:pPr marL="342900" marR="0" lvl="0" indent="-342900" algn="just" rtl="1">
              <a:spcBef>
                <a:spcPts val="0"/>
              </a:spcBef>
              <a:spcAft>
                <a:spcPts val="0"/>
              </a:spcAft>
              <a:buClr>
                <a:srgbClr val="FF0000"/>
              </a:buClr>
              <a:buSzPct val="95000"/>
              <a:buFont typeface="Wingdings" pitchFamily="2" charset="2"/>
              <a:buChar char="v"/>
              <a:tabLst>
                <a:tab pos="-463550" algn="l"/>
              </a:tabLst>
            </a:pPr>
            <a:r>
              <a:rPr lang="ar-SA" sz="2000" b="1" dirty="0" smtClean="0">
                <a:effectLst/>
                <a:latin typeface="Sakkal Majalla" panose="02000000000000000000" pitchFamily="2" charset="-78"/>
                <a:ea typeface="Constantia" panose="02030602050306030303" pitchFamily="18" charset="0"/>
                <a:cs typeface="Sakkal Majalla" panose="02000000000000000000" pitchFamily="2" charset="-78"/>
              </a:rPr>
              <a:t>التعرف على الإمكانيات البشرية ومحاولة استغلالها، فبعض أفراد الأسرة يملك مهارات جيدة يمكن الاستفادة منها مثلاً: مهارة خياطة الملابس إذا توفرت لفرد من أفراد الأسرة أمكن شطب أجرة الخياطة من بند الملابس، أو إضافة أجرة الخياطة كمورد مالي من موارد الأسرة </a:t>
            </a:r>
            <a:r>
              <a:rPr lang="ar-SA" sz="3200" b="1" dirty="0" smtClean="0">
                <a:effectLst/>
                <a:latin typeface="Sakkal Majalla" panose="02000000000000000000" pitchFamily="2" charset="-78"/>
                <a:ea typeface="Constantia" panose="02030602050306030303" pitchFamily="18" charset="0"/>
                <a:cs typeface="Sakkal Majalla" panose="02000000000000000000" pitchFamily="2" charset="-78"/>
              </a:rPr>
              <a:t>.</a:t>
            </a:r>
            <a:r>
              <a:rPr lang="en-US" sz="2000" b="1" dirty="0">
                <a:effectLst/>
                <a:latin typeface="Sakkal Majalla" panose="02000000000000000000" pitchFamily="2" charset="-78"/>
                <a:ea typeface="Constantia" panose="02030602050306030303" pitchFamily="18" charset="0"/>
                <a:cs typeface="Sakkal Majalla" panose="02000000000000000000" pitchFamily="2" charset="-78"/>
              </a:rPr>
              <a:t> </a:t>
            </a:r>
            <a:endParaRPr lang="en-US" sz="2000" dirty="0">
              <a:effectLst/>
              <a:latin typeface="Sakkal Majalla" panose="02000000000000000000" pitchFamily="2" charset="-78"/>
              <a:ea typeface="Constantia" panose="02030602050306030303" pitchFamily="18" charset="0"/>
              <a:cs typeface="Sakkal Majalla" panose="02000000000000000000" pitchFamily="2" charset="-78"/>
            </a:endParaRPr>
          </a:p>
          <a:p>
            <a:pPr marL="346710" marR="0" algn="just" rtl="1">
              <a:lnSpc>
                <a:spcPct val="150000"/>
              </a:lnSpc>
              <a:spcBef>
                <a:spcPts val="0"/>
              </a:spcBef>
              <a:spcAft>
                <a:spcPts val="0"/>
              </a:spcAft>
              <a:tabLst>
                <a:tab pos="-463550" algn="l"/>
              </a:tabLst>
            </a:pPr>
            <a:r>
              <a:rPr lang="en-US" sz="1400" b="1" dirty="0">
                <a:effectLst/>
                <a:latin typeface="Constantia" panose="02030602050306030303" pitchFamily="18" charset="0"/>
                <a:ea typeface="Constantia" panose="02030602050306030303" pitchFamily="18" charset="0"/>
                <a:cs typeface="Majalla UI"/>
              </a:rPr>
              <a:t> </a:t>
            </a:r>
            <a:endParaRPr lang="en-US" sz="1100" dirty="0">
              <a:effectLst/>
              <a:latin typeface="Constantia" panose="02030602050306030303" pitchFamily="18" charset="0"/>
              <a:ea typeface="Constantia" panose="02030602050306030303" pitchFamily="18" charset="0"/>
              <a:cs typeface="Majalla UI"/>
            </a:endParaRPr>
          </a:p>
        </p:txBody>
      </p:sp>
      <p:pic>
        <p:nvPicPr>
          <p:cNvPr id="7" name="Picture 6" descr="d:\Desktop\كتاب ثالث 2013م\صور الميزانية\imagesCA2GCYG4.jp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967" y="1983783"/>
            <a:ext cx="3518114" cy="2433234"/>
          </a:xfrm>
          <a:prstGeom prst="rect">
            <a:avLst/>
          </a:prstGeom>
          <a:noFill/>
          <a:ln>
            <a:noFill/>
          </a:ln>
        </p:spPr>
      </p:pic>
      <p:sp>
        <p:nvSpPr>
          <p:cNvPr id="8" name="Text Box 7"/>
          <p:cNvSpPr txBox="1">
            <a:spLocks noChangeArrowheads="1"/>
          </p:cNvSpPr>
          <p:nvPr/>
        </p:nvSpPr>
        <p:spPr bwMode="auto">
          <a:xfrm>
            <a:off x="-1553010" y="3107263"/>
            <a:ext cx="4784125" cy="294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D8D8D8"/>
                </a:solidFill>
                <a:miter lim="800000"/>
                <a:headEnd/>
                <a:tailEnd/>
              </a14:hiddenLine>
            </a:ext>
          </a:extLst>
        </p:spPr>
        <p:txBody>
          <a:bodyPr rot="0" vert="horz" wrap="square" lIns="91440" tIns="45720" rIns="91440" bIns="45720" anchor="t" anchorCtr="0" upright="1">
            <a:noAutofit/>
          </a:bodyPr>
          <a:lstStyle/>
          <a:p>
            <a:pPr marL="228600" marR="0" algn="just" rtl="1">
              <a:lnSpc>
                <a:spcPct val="150000"/>
              </a:lnSpc>
              <a:spcBef>
                <a:spcPts val="0"/>
              </a:spcBef>
              <a:spcAft>
                <a:spcPts val="0"/>
              </a:spcAft>
            </a:pPr>
            <a:r>
              <a:rPr lang="en-US" sz="1400" dirty="0">
                <a:effectLst/>
                <a:latin typeface="Constantia" panose="02030602050306030303" pitchFamily="18" charset="0"/>
                <a:ea typeface="Constantia" panose="02030602050306030303" pitchFamily="18" charset="0"/>
                <a:cs typeface="Majalla UI"/>
              </a:rPr>
              <a:t> </a:t>
            </a:r>
            <a:endParaRPr lang="en-US" sz="1100" dirty="0" smtClean="0">
              <a:effectLst/>
              <a:latin typeface="Constantia" panose="02030602050306030303" pitchFamily="18" charset="0"/>
              <a:ea typeface="Constantia" panose="02030602050306030303" pitchFamily="18" charset="0"/>
              <a:cs typeface="Majalla UI"/>
            </a:endParaRPr>
          </a:p>
        </p:txBody>
      </p:sp>
      <p:sp>
        <p:nvSpPr>
          <p:cNvPr id="10" name="Text Box 30"/>
          <p:cNvSpPr txBox="1">
            <a:spLocks noChangeArrowheads="1"/>
          </p:cNvSpPr>
          <p:nvPr/>
        </p:nvSpPr>
        <p:spPr bwMode="auto">
          <a:xfrm>
            <a:off x="5769735" y="5297253"/>
            <a:ext cx="5724511" cy="10562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outerShdw dist="28398" dir="3806097" algn="ctr" rotWithShape="0">
              <a:srgbClr val="3F3151">
                <a:alpha val="50000"/>
              </a:srgbClr>
            </a:outerShdw>
          </a:effectLst>
          <a:scene3d>
            <a:camera prst="orthographicFront"/>
            <a:lightRig rig="threePt" dir="t"/>
          </a:scene3d>
          <a:sp3d>
            <a:bevelT w="152400" h="50800" prst="softRound"/>
          </a:sp3d>
          <a:extLst/>
        </p:spPr>
        <p:txBody>
          <a:bodyPr rot="0" vert="horz" wrap="square" lIns="91440" tIns="45720" rIns="91440" bIns="45720" anchor="t" anchorCtr="0" upright="1">
            <a:noAutofit/>
          </a:bodyPr>
          <a:lstStyle/>
          <a:p>
            <a:pPr marL="632460" marR="0" indent="-285750" algn="just" rtl="1">
              <a:lnSpc>
                <a:spcPct val="150000"/>
              </a:lnSpc>
              <a:spcBef>
                <a:spcPts val="0"/>
              </a:spcBef>
              <a:spcAft>
                <a:spcPts val="0"/>
              </a:spcAft>
              <a:buClr>
                <a:srgbClr val="FF0000"/>
              </a:buClr>
              <a:buSzPct val="125000"/>
              <a:buFont typeface="Wingdings" panose="05000000000000000000" pitchFamily="2" charset="2"/>
              <a:buChar char="v"/>
              <a:tabLst>
                <a:tab pos="-463550" algn="l"/>
              </a:tabLst>
            </a:pPr>
            <a:r>
              <a:rPr lang="ar-SA" sz="2000" b="1" dirty="0" smtClean="0">
                <a:latin typeface="Sakkal Majalla" panose="02000000000000000000" pitchFamily="2" charset="-78"/>
                <a:ea typeface="Constantia" panose="02030602050306030303" pitchFamily="18" charset="0"/>
                <a:cs typeface="Sakkal Majalla" panose="02000000000000000000" pitchFamily="2" charset="-78"/>
              </a:rPr>
              <a:t>اشتغال </a:t>
            </a:r>
            <a:r>
              <a:rPr lang="ar-SA" sz="2000" b="1" dirty="0">
                <a:latin typeface="Sakkal Majalla" panose="02000000000000000000" pitchFamily="2" charset="-78"/>
                <a:ea typeface="Constantia" panose="02030602050306030303" pitchFamily="18" charset="0"/>
                <a:cs typeface="Sakkal Majalla" panose="02000000000000000000" pitchFamily="2" charset="-78"/>
              </a:rPr>
              <a:t>الأب أو الأم وقتاً إضافيا ًإن أمكن، وذلك للحصول على مورد مالي يساند ميزانية الأسرة.</a:t>
            </a:r>
            <a:endParaRPr lang="en-US" sz="2000" b="1" dirty="0">
              <a:latin typeface="Sakkal Majalla" panose="02000000000000000000" pitchFamily="2" charset="-78"/>
              <a:ea typeface="Constantia" panose="02030602050306030303" pitchFamily="18" charset="0"/>
              <a:cs typeface="Sakkal Majalla" panose="02000000000000000000" pitchFamily="2" charset="-78"/>
            </a:endParaRPr>
          </a:p>
          <a:p>
            <a:pPr marL="346710" marR="0" algn="just" rtl="1">
              <a:lnSpc>
                <a:spcPct val="150000"/>
              </a:lnSpc>
              <a:spcBef>
                <a:spcPts val="0"/>
              </a:spcBef>
              <a:spcAft>
                <a:spcPts val="0"/>
              </a:spcAft>
              <a:tabLst>
                <a:tab pos="-463550" algn="l"/>
              </a:tabLst>
            </a:pPr>
            <a:r>
              <a:rPr lang="en-US" sz="2000" b="1" dirty="0">
                <a:latin typeface="Sakkal Majalla" panose="02000000000000000000" pitchFamily="2" charset="-78"/>
                <a:ea typeface="Constantia" panose="02030602050306030303" pitchFamily="18" charset="0"/>
                <a:cs typeface="Sakkal Majalla" panose="02000000000000000000" pitchFamily="2" charset="-78"/>
              </a:rPr>
              <a:t> </a:t>
            </a:r>
          </a:p>
        </p:txBody>
      </p:sp>
      <p:sp>
        <p:nvSpPr>
          <p:cNvPr id="11" name="Rectangle 10"/>
          <p:cNvSpPr/>
          <p:nvPr/>
        </p:nvSpPr>
        <p:spPr>
          <a:xfrm>
            <a:off x="4232785" y="2528693"/>
            <a:ext cx="5979865" cy="64633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txBody>
          <a:bodyPr wrap="square">
            <a:spAutoFit/>
          </a:bodyPr>
          <a:lstStyle/>
          <a:p>
            <a:pPr algn="just" rtl="1">
              <a:lnSpc>
                <a:spcPct val="150000"/>
              </a:lnSpc>
              <a:spcAft>
                <a:spcPts val="1000"/>
              </a:spcAft>
            </a:pPr>
            <a:r>
              <a:rPr lang="ar-SA" sz="2400" b="1" dirty="0">
                <a:solidFill>
                  <a:srgbClr val="FF0000"/>
                </a:solidFill>
                <a:latin typeface="Sakkal Majalla" panose="02000000000000000000" pitchFamily="2" charset="-78"/>
                <a:ea typeface="Constantia" panose="02030602050306030303" pitchFamily="18" charset="0"/>
                <a:cs typeface="Sakkal Majalla" panose="02000000000000000000" pitchFamily="2" charset="-78"/>
              </a:rPr>
              <a:t>وسائل متعددة لزيادة الدخل، ومن أهم هذه الوسائل ما يلي:</a:t>
            </a:r>
            <a:endParaRPr lang="en-US" sz="2400" dirty="0">
              <a:solidFill>
                <a:srgbClr val="FF0000"/>
              </a:solidFill>
              <a:latin typeface="Sakkal Majalla" panose="02000000000000000000" pitchFamily="2" charset="-78"/>
              <a:ea typeface="Constantia" panose="02030602050306030303" pitchFamily="18" charset="0"/>
              <a:cs typeface="Sakkal Majalla" panose="02000000000000000000" pitchFamily="2" charset="-78"/>
            </a:endParaRPr>
          </a:p>
        </p:txBody>
      </p:sp>
      <p:sp>
        <p:nvSpPr>
          <p:cNvPr id="12" name="Text Box 30"/>
          <p:cNvSpPr txBox="1">
            <a:spLocks noChangeArrowheads="1"/>
          </p:cNvSpPr>
          <p:nvPr/>
        </p:nvSpPr>
        <p:spPr bwMode="auto">
          <a:xfrm>
            <a:off x="413567" y="4392264"/>
            <a:ext cx="5196431" cy="202403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outerShdw dist="28398" dir="3806097" algn="ctr" rotWithShape="0">
              <a:srgbClr val="3F3151">
                <a:alpha val="50000"/>
              </a:srgbClr>
            </a:outerShdw>
          </a:effectLst>
          <a:scene3d>
            <a:camera prst="orthographicFront"/>
            <a:lightRig rig="threePt" dir="t"/>
          </a:scene3d>
          <a:sp3d>
            <a:bevelT w="152400" h="50800" prst="softRound"/>
          </a:sp3d>
          <a:extLst/>
        </p:spPr>
        <p:txBody>
          <a:bodyPr rot="0" vert="horz" wrap="square" lIns="91440" tIns="45720" rIns="91440" bIns="45720" anchor="t" anchorCtr="0" upright="1">
            <a:noAutofit/>
          </a:bodyPr>
          <a:lstStyle/>
          <a:p>
            <a:pPr marL="342900" marR="0" lvl="0" indent="-342900" algn="just" rtl="1">
              <a:spcBef>
                <a:spcPts val="0"/>
              </a:spcBef>
              <a:spcAft>
                <a:spcPts val="0"/>
              </a:spcAft>
              <a:buClr>
                <a:srgbClr val="FF0000"/>
              </a:buClr>
              <a:buSzPct val="132000"/>
              <a:buFont typeface="Wingdings" pitchFamily="2" charset="2"/>
              <a:buChar char="v"/>
              <a:tabLst>
                <a:tab pos="787400" algn="l"/>
              </a:tabLst>
            </a:pPr>
            <a:r>
              <a:rPr lang="en-US" sz="1400" b="1" dirty="0">
                <a:effectLst/>
                <a:latin typeface="Arial" panose="020B0604020202020204" pitchFamily="34" charset="0"/>
                <a:ea typeface="Constantia" panose="02030602050306030303" pitchFamily="18" charset="0"/>
                <a:cs typeface="Majalla UI"/>
              </a:rPr>
              <a:t> </a:t>
            </a:r>
            <a:r>
              <a:rPr lang="ar-SA" sz="2000" b="1" dirty="0">
                <a:latin typeface="Sakkal Majalla" panose="02000000000000000000" pitchFamily="2" charset="-78"/>
                <a:ea typeface="Constantia" panose="02030602050306030303" pitchFamily="18" charset="0"/>
                <a:cs typeface="Sakkal Majalla" panose="02000000000000000000" pitchFamily="2" charset="-78"/>
              </a:rPr>
              <a:t>مشاركة أفراد الأسرة في الأعمال المنزلية والاستغناء عن الخدم.</a:t>
            </a:r>
            <a:endParaRPr lang="en-US" sz="2000" dirty="0">
              <a:latin typeface="Sakkal Majalla" panose="02000000000000000000" pitchFamily="2" charset="-78"/>
              <a:ea typeface="Constantia" panose="02030602050306030303" pitchFamily="18" charset="0"/>
              <a:cs typeface="Sakkal Majalla" panose="02000000000000000000" pitchFamily="2" charset="-78"/>
            </a:endParaRPr>
          </a:p>
          <a:p>
            <a:pPr marL="571500" marR="0" indent="-342900" algn="just" rtl="1">
              <a:spcBef>
                <a:spcPts val="0"/>
              </a:spcBef>
              <a:spcAft>
                <a:spcPts val="1000"/>
              </a:spcAft>
              <a:buClr>
                <a:srgbClr val="FF0000"/>
              </a:buClr>
              <a:buSzPct val="120000"/>
              <a:buFont typeface="Wingdings" panose="05000000000000000000" pitchFamily="2" charset="2"/>
              <a:buChar char="v"/>
            </a:pPr>
            <a:r>
              <a:rPr lang="en-US" sz="2000" b="1" dirty="0">
                <a:latin typeface="Sakkal Majalla" panose="02000000000000000000" pitchFamily="2" charset="-78"/>
                <a:ea typeface="Constantia" panose="02030602050306030303" pitchFamily="18" charset="0"/>
                <a:cs typeface="Sakkal Majalla" panose="02000000000000000000" pitchFamily="2" charset="-78"/>
              </a:rPr>
              <a:t> </a:t>
            </a:r>
            <a:r>
              <a:rPr lang="ar-SA" sz="2000" b="1" dirty="0">
                <a:latin typeface="Sakkal Majalla" panose="02000000000000000000" pitchFamily="2" charset="-78"/>
                <a:ea typeface="Constantia" panose="02030602050306030303" pitchFamily="18" charset="0"/>
                <a:cs typeface="Sakkal Majalla" panose="02000000000000000000" pitchFamily="2" charset="-78"/>
              </a:rPr>
              <a:t>زراعة الحديقة المنزلية بالخضروات الموسمية.</a:t>
            </a:r>
            <a:r>
              <a:rPr lang="en-US" sz="2000" b="1" dirty="0">
                <a:latin typeface="Sakkal Majalla" panose="02000000000000000000" pitchFamily="2" charset="-78"/>
                <a:ea typeface="Constantia" panose="02030602050306030303" pitchFamily="18" charset="0"/>
                <a:cs typeface="Sakkal Majalla" panose="02000000000000000000" pitchFamily="2" charset="-78"/>
              </a:rPr>
              <a:t> </a:t>
            </a:r>
            <a:endParaRPr lang="en-US" sz="2000" dirty="0">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 rtl="1">
              <a:spcBef>
                <a:spcPts val="0"/>
              </a:spcBef>
              <a:spcAft>
                <a:spcPts val="0"/>
              </a:spcAft>
              <a:buClr>
                <a:srgbClr val="FF0000"/>
              </a:buClr>
              <a:buSzPct val="120000"/>
              <a:buFont typeface="Wingdings" panose="05000000000000000000" pitchFamily="2" charset="2"/>
              <a:buChar char=""/>
              <a:tabLst>
                <a:tab pos="787400" algn="l"/>
              </a:tabLst>
            </a:pPr>
            <a:r>
              <a:rPr lang="ar-SA" sz="2000" b="1" dirty="0">
                <a:latin typeface="Sakkal Majalla" panose="02000000000000000000" pitchFamily="2" charset="-78"/>
                <a:ea typeface="Constantia" panose="02030602050306030303" pitchFamily="18" charset="0"/>
                <a:cs typeface="Sakkal Majalla" panose="02000000000000000000" pitchFamily="2" charset="-78"/>
              </a:rPr>
              <a:t>تربية الدواجن والطيور والاستفادة من بيضها ولحمها أو بيعها.</a:t>
            </a:r>
            <a:r>
              <a:rPr lang="en-US" sz="2000" b="1" dirty="0">
                <a:latin typeface="Sakkal Majalla" panose="02000000000000000000" pitchFamily="2" charset="-78"/>
                <a:ea typeface="Constantia" panose="02030602050306030303" pitchFamily="18" charset="0"/>
                <a:cs typeface="Sakkal Majalla" panose="02000000000000000000" pitchFamily="2" charset="-78"/>
              </a:rPr>
              <a:t> </a:t>
            </a:r>
            <a:endParaRPr lang="en-US" sz="2000" dirty="0">
              <a:latin typeface="Sakkal Majalla" panose="02000000000000000000" pitchFamily="2" charset="-78"/>
              <a:ea typeface="Constantia" panose="02030602050306030303" pitchFamily="18" charset="0"/>
              <a:cs typeface="Sakkal Majalla" panose="02000000000000000000" pitchFamily="2" charset="-78"/>
            </a:endParaRPr>
          </a:p>
          <a:p>
            <a:pPr marL="342900" marR="0" lvl="0" indent="-342900" algn="just" rtl="1">
              <a:spcBef>
                <a:spcPts val="0"/>
              </a:spcBef>
              <a:spcAft>
                <a:spcPts val="0"/>
              </a:spcAft>
              <a:buClr>
                <a:srgbClr val="FF0000"/>
              </a:buClr>
              <a:buSzPct val="120000"/>
              <a:buFont typeface="Wingdings" panose="05000000000000000000" pitchFamily="2" charset="2"/>
              <a:buChar char=""/>
              <a:tabLst>
                <a:tab pos="787400" algn="l"/>
              </a:tabLst>
            </a:pPr>
            <a:r>
              <a:rPr lang="ar-SA" sz="2000" b="1" dirty="0">
                <a:latin typeface="Sakkal Majalla" panose="02000000000000000000" pitchFamily="2" charset="-78"/>
                <a:ea typeface="Constantia" panose="02030602050306030303" pitchFamily="18" charset="0"/>
                <a:cs typeface="Sakkal Majalla" panose="02000000000000000000" pitchFamily="2" charset="-78"/>
              </a:rPr>
              <a:t>تصنيع الأغذية وحفظها كإعداد المخللات وتجميد بعض أنواعها، وتجفيف البعض الآخر.</a:t>
            </a:r>
            <a:endParaRPr lang="en-US" sz="2000" dirty="0">
              <a:latin typeface="Sakkal Majalla" panose="02000000000000000000" pitchFamily="2" charset="-78"/>
              <a:ea typeface="Constantia" panose="02030602050306030303" pitchFamily="18" charset="0"/>
              <a:cs typeface="Sakkal Majalla" panose="02000000000000000000" pitchFamily="2" charset="-78"/>
            </a:endParaRPr>
          </a:p>
          <a:p>
            <a:pPr algn="just" rtl="1"/>
            <a:r>
              <a:rPr lang="en-US" sz="2000" b="1" dirty="0">
                <a:latin typeface="Sakkal Majalla" panose="02000000000000000000" pitchFamily="2" charset="-78"/>
                <a:ea typeface="Constantia" panose="02030602050306030303" pitchFamily="18" charset="0"/>
                <a:cs typeface="Sakkal Majalla" panose="02000000000000000000" pitchFamily="2" charset="-78"/>
              </a:rPr>
              <a:t> </a:t>
            </a:r>
            <a:r>
              <a:rPr lang="ar-SA" sz="2000" b="1" u="sng" dirty="0">
                <a:solidFill>
                  <a:srgbClr val="FF0000"/>
                </a:solidFill>
                <a:latin typeface="Sakkal Majalla" panose="02000000000000000000" pitchFamily="2" charset="-78"/>
                <a:ea typeface="Constantia" panose="02030602050306030303" pitchFamily="18" charset="0"/>
                <a:cs typeface="Sakkal Majalla" panose="02000000000000000000" pitchFamily="2" charset="-78"/>
              </a:rPr>
              <a:t>( هذه حسب إمكانية الموارد البشرية المتاحة )</a:t>
            </a:r>
            <a:endParaRPr lang="en-US" sz="2000" dirty="0">
              <a:solidFill>
                <a:srgbClr val="FF0000"/>
              </a:solidFill>
              <a:latin typeface="Sakkal Majalla" panose="02000000000000000000" pitchFamily="2" charset="-78"/>
              <a:ea typeface="Constantia" panose="02030602050306030303" pitchFamily="18" charset="0"/>
              <a:cs typeface="Sakkal Majalla" panose="02000000000000000000" pitchFamily="2" charset="-78"/>
            </a:endParaRPr>
          </a:p>
          <a:p>
            <a:pPr marL="787400" marR="0" algn="just" rtl="1">
              <a:lnSpc>
                <a:spcPct val="150000"/>
              </a:lnSpc>
              <a:spcBef>
                <a:spcPts val="0"/>
              </a:spcBef>
              <a:spcAft>
                <a:spcPts val="0"/>
              </a:spcAft>
            </a:pPr>
            <a:r>
              <a:rPr lang="en-US" sz="1400" b="1" dirty="0">
                <a:latin typeface="Constantia" panose="02030602050306030303" pitchFamily="18" charset="0"/>
                <a:ea typeface="Constantia" panose="02030602050306030303" pitchFamily="18" charset="0"/>
                <a:cs typeface="Majalla UI"/>
              </a:rPr>
              <a:t> </a:t>
            </a:r>
            <a:endParaRPr lang="en-US" sz="1100" dirty="0">
              <a:latin typeface="Constantia" panose="02030602050306030303" pitchFamily="18" charset="0"/>
              <a:ea typeface="Constantia" panose="02030602050306030303" pitchFamily="18" charset="0"/>
              <a:cs typeface="Majalla UI"/>
            </a:endParaRPr>
          </a:p>
          <a:p>
            <a:pPr marL="346710" marR="0" algn="just" rtl="1">
              <a:lnSpc>
                <a:spcPct val="150000"/>
              </a:lnSpc>
              <a:spcBef>
                <a:spcPts val="0"/>
              </a:spcBef>
              <a:spcAft>
                <a:spcPts val="0"/>
              </a:spcAft>
              <a:tabLst>
                <a:tab pos="-463550" algn="l"/>
              </a:tabLst>
            </a:pPr>
            <a:r>
              <a:rPr lang="en-US" sz="2000" b="1" dirty="0">
                <a:latin typeface="Sakkal Majalla" panose="02000000000000000000" pitchFamily="2" charset="-78"/>
                <a:ea typeface="Constantia" panose="02030602050306030303" pitchFamily="18" charset="0"/>
                <a:cs typeface="Sakkal Majalla" panose="02000000000000000000" pitchFamily="2" charset="-78"/>
              </a:rPr>
              <a:t> </a:t>
            </a:r>
          </a:p>
        </p:txBody>
      </p:sp>
    </p:spTree>
    <p:extLst>
      <p:ext uri="{BB962C8B-B14F-4D97-AF65-F5344CB8AC3E}">
        <p14:creationId xmlns:p14="http://schemas.microsoft.com/office/powerpoint/2010/main" val="3606234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rtl="1">
          <a:defRPr sz="2000" b="1" dirty="0" smtClean="0">
            <a:latin typeface="Sakkal Majalla" panose="02000000000000000000" pitchFamily="2" charset="-78"/>
            <a:cs typeface="Sakkal Majalla" panose="02000000000000000000" pitchFamily="2" charset="-78"/>
          </a:defRPr>
        </a:defPPr>
      </a:lstStyle>
    </a:txDef>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TMPLT.potx</Template>
  <TotalTime>3828</TotalTime>
  <Words>1536</Words>
  <Application>Microsoft Office PowerPoint</Application>
  <PresentationFormat>Widescreen</PresentationFormat>
  <Paragraphs>203</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Constantia</vt:lpstr>
      <vt:lpstr>Majalla UI</vt:lpstr>
      <vt:lpstr>Monotype Koufi</vt:lpstr>
      <vt:lpstr>Sakkal Majalla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Fatema Mohamed Jumaan Hejres</cp:lastModifiedBy>
  <cp:revision>384</cp:revision>
  <dcterms:created xsi:type="dcterms:W3CDTF">2020-03-04T10:47:58Z</dcterms:created>
  <dcterms:modified xsi:type="dcterms:W3CDTF">2020-10-08T21:40:28Z</dcterms:modified>
</cp:coreProperties>
</file>