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17" r:id="rId2"/>
    <p:sldId id="319" r:id="rId3"/>
    <p:sldId id="337" r:id="rId4"/>
    <p:sldId id="338" r:id="rId5"/>
    <p:sldId id="354" r:id="rId6"/>
    <p:sldId id="356" r:id="rId7"/>
    <p:sldId id="340" r:id="rId8"/>
    <p:sldId id="341" r:id="rId9"/>
    <p:sldId id="357" r:id="rId10"/>
    <p:sldId id="358" r:id="rId11"/>
    <p:sldId id="342" r:id="rId12"/>
    <p:sldId id="359" r:id="rId13"/>
    <p:sldId id="360" r:id="rId14"/>
    <p:sldId id="343" r:id="rId15"/>
    <p:sldId id="352" r:id="rId16"/>
    <p:sldId id="345" r:id="rId17"/>
    <p:sldId id="353" r:id="rId18"/>
    <p:sldId id="34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E833A"/>
    <a:srgbClr val="0066FF"/>
    <a:srgbClr val="FFCCFF"/>
    <a:srgbClr val="FF99CC"/>
    <a:srgbClr val="CCFFCC"/>
    <a:srgbClr val="66FFFF"/>
    <a:srgbClr val="CCECFF"/>
    <a:srgbClr val="CC99FF"/>
    <a:srgbClr val="EEEEEE"/>
    <a:srgbClr val="EAEAE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86355" autoAdjust="0"/>
  </p:normalViewPr>
  <p:slideViewPr>
    <p:cSldViewPr snapToGrid="0">
      <p:cViewPr>
        <p:scale>
          <a:sx n="57" d="100"/>
          <a:sy n="57" d="100"/>
        </p:scale>
        <p:origin x="-1218" y="-21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EDEB00-3C84-4144-AFE5-3D8727DD97B9}" type="datetimeFigureOut">
              <a:rPr lang="en-US" smtClean="0"/>
              <a:pPr/>
              <a:t>10/20/2020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32DE8A-D2B3-4C39-8757-0C4A7E68AE98}" type="slidenum">
              <a:rPr lang="en-US" smtClean="0"/>
              <a:pPr/>
              <a:t>‹#›</a:t>
            </a:fld>
            <a:endParaRPr lang="en-US"/>
          </a:p>
        </p:txBody>
      </p:sp>
    </p:spTree>
    <p:extLst>
      <p:ext uri="{BB962C8B-B14F-4D97-AF65-F5344CB8AC3E}">
        <p14:creationId xmlns:p14="http://schemas.microsoft.com/office/powerpoint/2010/main" xmlns="" val="9377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2DE8A-D2B3-4C39-8757-0C4A7E68AE98}" type="slidenum">
              <a:rPr lang="en-US" smtClean="0"/>
              <a:pPr/>
              <a:t>1</a:t>
            </a:fld>
            <a:endParaRPr lang="en-US"/>
          </a:p>
        </p:txBody>
      </p:sp>
    </p:spTree>
    <p:extLst>
      <p:ext uri="{BB962C8B-B14F-4D97-AF65-F5344CB8AC3E}">
        <p14:creationId xmlns:p14="http://schemas.microsoft.com/office/powerpoint/2010/main" xmlns="" val="461990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7938" y="731838"/>
            <a:ext cx="6508750" cy="36623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52411" y="4637856"/>
            <a:ext cx="5219286" cy="4393758"/>
          </a:xfrm>
          <a:prstGeom prst="rect">
            <a:avLst/>
          </a:prstGeom>
        </p:spPr>
        <p:txBody>
          <a:bodyPr wrap="square" lIns="89715" tIns="89715" rIns="89715" bIns="89715" anchor="t" anchorCtr="0">
            <a:noAutofit/>
          </a:bodyPr>
          <a:lstStyle/>
          <a:p>
            <a:endParaRPr dirty="0"/>
          </a:p>
        </p:txBody>
      </p:sp>
    </p:spTree>
    <p:extLst>
      <p:ext uri="{BB962C8B-B14F-4D97-AF65-F5344CB8AC3E}">
        <p14:creationId xmlns:p14="http://schemas.microsoft.com/office/powerpoint/2010/main" xmlns="" val="3537623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BH" dirty="0"/>
          </a:p>
        </p:txBody>
      </p:sp>
      <p:sp>
        <p:nvSpPr>
          <p:cNvPr id="4" name="Slide Number Placeholder 3"/>
          <p:cNvSpPr>
            <a:spLocks noGrp="1"/>
          </p:cNvSpPr>
          <p:nvPr>
            <p:ph type="sldNum" sz="quarter" idx="10"/>
          </p:nvPr>
        </p:nvSpPr>
        <p:spPr/>
        <p:txBody>
          <a:bodyPr/>
          <a:lstStyle/>
          <a:p>
            <a:fld id="{9232DE8A-D2B3-4C39-8757-0C4A7E68AE98}" type="slidenum">
              <a:rPr lang="en-US" smtClean="0"/>
              <a:pPr/>
              <a:t>3</a:t>
            </a:fld>
            <a:endParaRPr lang="en-US"/>
          </a:p>
        </p:txBody>
      </p:sp>
    </p:spTree>
    <p:extLst>
      <p:ext uri="{BB962C8B-B14F-4D97-AF65-F5344CB8AC3E}">
        <p14:creationId xmlns:p14="http://schemas.microsoft.com/office/powerpoint/2010/main" xmlns="" val="1376697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2DE8A-D2B3-4C39-8757-0C4A7E68AE98}" type="slidenum">
              <a:rPr lang="en-US" smtClean="0"/>
              <a:pPr/>
              <a:t>4</a:t>
            </a:fld>
            <a:endParaRPr lang="en-US"/>
          </a:p>
        </p:txBody>
      </p:sp>
    </p:spTree>
    <p:extLst>
      <p:ext uri="{BB962C8B-B14F-4D97-AF65-F5344CB8AC3E}">
        <p14:creationId xmlns:p14="http://schemas.microsoft.com/office/powerpoint/2010/main" xmlns="" val="2268956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2DE8A-D2B3-4C39-8757-0C4A7E68AE98}" type="slidenum">
              <a:rPr lang="en-US" smtClean="0"/>
              <a:pPr/>
              <a:t>5</a:t>
            </a:fld>
            <a:endParaRPr lang="en-US"/>
          </a:p>
        </p:txBody>
      </p:sp>
    </p:spTree>
    <p:extLst>
      <p:ext uri="{BB962C8B-B14F-4D97-AF65-F5344CB8AC3E}">
        <p14:creationId xmlns:p14="http://schemas.microsoft.com/office/powerpoint/2010/main" xmlns="" val="4015248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2DE8A-D2B3-4C39-8757-0C4A7E68AE98}" type="slidenum">
              <a:rPr lang="en-US" smtClean="0"/>
              <a:pPr/>
              <a:t>6</a:t>
            </a:fld>
            <a:endParaRPr lang="en-US"/>
          </a:p>
        </p:txBody>
      </p:sp>
    </p:spTree>
    <p:extLst>
      <p:ext uri="{BB962C8B-B14F-4D97-AF65-F5344CB8AC3E}">
        <p14:creationId xmlns:p14="http://schemas.microsoft.com/office/powerpoint/2010/main" xmlns="" val="3581345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xmlns="" val="905636760"/>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xmlns="" val="3495067252"/>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xmlns="" val="1104229661"/>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81"/>
        <p:cNvGrpSpPr/>
        <p:nvPr/>
      </p:nvGrpSpPr>
      <p:grpSpPr>
        <a:xfrm>
          <a:off x="0" y="0"/>
          <a:ext cx="0" cy="0"/>
          <a:chOff x="0" y="0"/>
          <a:chExt cx="0" cy="0"/>
        </a:xfrm>
      </p:grpSpPr>
      <p:sp>
        <p:nvSpPr>
          <p:cNvPr id="98" name="Google Shape;98;p6"/>
          <p:cNvSpPr txBox="1">
            <a:spLocks noGrp="1"/>
          </p:cNvSpPr>
          <p:nvPr>
            <p:ph type="title"/>
          </p:nvPr>
        </p:nvSpPr>
        <p:spPr>
          <a:xfrm>
            <a:off x="1085700" y="523433"/>
            <a:ext cx="7011200" cy="10216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1085700" y="2050651"/>
            <a:ext cx="4504400" cy="3632400"/>
          </a:xfrm>
          <a:prstGeom prst="rect">
            <a:avLst/>
          </a:prstGeom>
        </p:spPr>
        <p:txBody>
          <a:bodyPr spcFirstLastPara="1" wrap="square" lIns="91425" tIns="91425" rIns="91425" bIns="91425" anchor="t" anchorCtr="0"/>
          <a:lstStyle>
            <a:lvl1pPr marL="609585" lvl="0" indent="-474121">
              <a:spcBef>
                <a:spcPts val="800"/>
              </a:spcBef>
              <a:spcAft>
                <a:spcPts val="0"/>
              </a:spcAft>
              <a:buSzPts val="2000"/>
              <a:buChar char="▰"/>
              <a:defRPr sz="2667"/>
            </a:lvl1pPr>
            <a:lvl2pPr marL="1219170" lvl="1" indent="-474121">
              <a:spcBef>
                <a:spcPts val="1333"/>
              </a:spcBef>
              <a:spcAft>
                <a:spcPts val="0"/>
              </a:spcAft>
              <a:buSzPts val="2000"/>
              <a:buChar char="▻"/>
              <a:defRPr sz="2667"/>
            </a:lvl2pPr>
            <a:lvl3pPr marL="1828754" lvl="2" indent="-474121">
              <a:spcBef>
                <a:spcPts val="1333"/>
              </a:spcBef>
              <a:spcAft>
                <a:spcPts val="0"/>
              </a:spcAft>
              <a:buSzPts val="2000"/>
              <a:buChar char="▻"/>
              <a:defRPr sz="2667"/>
            </a:lvl3pPr>
            <a:lvl4pPr marL="2438339" lvl="3" indent="-474121">
              <a:spcBef>
                <a:spcPts val="1333"/>
              </a:spcBef>
              <a:spcAft>
                <a:spcPts val="0"/>
              </a:spcAft>
              <a:buSzPts val="2000"/>
              <a:buChar char="▻"/>
              <a:defRPr sz="2667"/>
            </a:lvl4pPr>
            <a:lvl5pPr marL="3047924" lvl="4" indent="-474121">
              <a:spcBef>
                <a:spcPts val="1333"/>
              </a:spcBef>
              <a:spcAft>
                <a:spcPts val="0"/>
              </a:spcAft>
              <a:buSzPts val="2000"/>
              <a:buChar char="▻"/>
              <a:defRPr sz="2667"/>
            </a:lvl5pPr>
            <a:lvl6pPr marL="3657509" lvl="5" indent="-474121">
              <a:spcBef>
                <a:spcPts val="1333"/>
              </a:spcBef>
              <a:spcAft>
                <a:spcPts val="0"/>
              </a:spcAft>
              <a:buSzPts val="2000"/>
              <a:buChar char="▻"/>
              <a:defRPr sz="2667"/>
            </a:lvl6pPr>
            <a:lvl7pPr marL="4267093" lvl="6" indent="-474121">
              <a:spcBef>
                <a:spcPts val="1333"/>
              </a:spcBef>
              <a:spcAft>
                <a:spcPts val="0"/>
              </a:spcAft>
              <a:buSzPts val="2000"/>
              <a:buChar char="▻"/>
              <a:defRPr sz="2667"/>
            </a:lvl7pPr>
            <a:lvl8pPr marL="4876678" lvl="7" indent="-474121">
              <a:spcBef>
                <a:spcPts val="1333"/>
              </a:spcBef>
              <a:spcAft>
                <a:spcPts val="0"/>
              </a:spcAft>
              <a:buSzPts val="2000"/>
              <a:buChar char="▻"/>
              <a:defRPr sz="2667"/>
            </a:lvl8pPr>
            <a:lvl9pPr marL="5486263" lvl="8" indent="-474121">
              <a:spcBef>
                <a:spcPts val="1333"/>
              </a:spcBef>
              <a:spcAft>
                <a:spcPts val="1333"/>
              </a:spcAft>
              <a:buSzPts val="2000"/>
              <a:buChar char="▻"/>
              <a:defRPr sz="2667"/>
            </a:lvl9pPr>
          </a:lstStyle>
          <a:p>
            <a:endParaRPr/>
          </a:p>
        </p:txBody>
      </p:sp>
      <p:sp>
        <p:nvSpPr>
          <p:cNvPr id="100" name="Google Shape;100;p6"/>
          <p:cNvSpPr txBox="1">
            <a:spLocks noGrp="1"/>
          </p:cNvSpPr>
          <p:nvPr>
            <p:ph type="body" idx="2"/>
          </p:nvPr>
        </p:nvSpPr>
        <p:spPr>
          <a:xfrm>
            <a:off x="5861497" y="2050651"/>
            <a:ext cx="4504400" cy="3632400"/>
          </a:xfrm>
          <a:prstGeom prst="rect">
            <a:avLst/>
          </a:prstGeom>
        </p:spPr>
        <p:txBody>
          <a:bodyPr spcFirstLastPara="1" wrap="square" lIns="91425" tIns="91425" rIns="91425" bIns="91425" anchor="t" anchorCtr="0"/>
          <a:lstStyle>
            <a:lvl1pPr marL="609585" lvl="0" indent="-474121">
              <a:spcBef>
                <a:spcPts val="800"/>
              </a:spcBef>
              <a:spcAft>
                <a:spcPts val="0"/>
              </a:spcAft>
              <a:buSzPts val="2000"/>
              <a:buChar char="▰"/>
              <a:defRPr sz="2667"/>
            </a:lvl1pPr>
            <a:lvl2pPr marL="1219170" lvl="1" indent="-474121">
              <a:spcBef>
                <a:spcPts val="1333"/>
              </a:spcBef>
              <a:spcAft>
                <a:spcPts val="0"/>
              </a:spcAft>
              <a:buSzPts val="2000"/>
              <a:buChar char="▻"/>
              <a:defRPr sz="2667"/>
            </a:lvl2pPr>
            <a:lvl3pPr marL="1828754" lvl="2" indent="-474121">
              <a:spcBef>
                <a:spcPts val="1333"/>
              </a:spcBef>
              <a:spcAft>
                <a:spcPts val="0"/>
              </a:spcAft>
              <a:buSzPts val="2000"/>
              <a:buChar char="▻"/>
              <a:defRPr sz="2667"/>
            </a:lvl3pPr>
            <a:lvl4pPr marL="2438339" lvl="3" indent="-474121">
              <a:spcBef>
                <a:spcPts val="1333"/>
              </a:spcBef>
              <a:spcAft>
                <a:spcPts val="0"/>
              </a:spcAft>
              <a:buSzPts val="2000"/>
              <a:buChar char="▻"/>
              <a:defRPr sz="2667"/>
            </a:lvl4pPr>
            <a:lvl5pPr marL="3047924" lvl="4" indent="-474121">
              <a:spcBef>
                <a:spcPts val="1333"/>
              </a:spcBef>
              <a:spcAft>
                <a:spcPts val="0"/>
              </a:spcAft>
              <a:buSzPts val="2000"/>
              <a:buChar char="▻"/>
              <a:defRPr sz="2667"/>
            </a:lvl5pPr>
            <a:lvl6pPr marL="3657509" lvl="5" indent="-474121">
              <a:spcBef>
                <a:spcPts val="1333"/>
              </a:spcBef>
              <a:spcAft>
                <a:spcPts val="0"/>
              </a:spcAft>
              <a:buSzPts val="2000"/>
              <a:buChar char="▻"/>
              <a:defRPr sz="2667"/>
            </a:lvl6pPr>
            <a:lvl7pPr marL="4267093" lvl="6" indent="-474121">
              <a:spcBef>
                <a:spcPts val="1333"/>
              </a:spcBef>
              <a:spcAft>
                <a:spcPts val="0"/>
              </a:spcAft>
              <a:buSzPts val="2000"/>
              <a:buChar char="▻"/>
              <a:defRPr sz="2667"/>
            </a:lvl7pPr>
            <a:lvl8pPr marL="4876678" lvl="7" indent="-474121">
              <a:spcBef>
                <a:spcPts val="1333"/>
              </a:spcBef>
              <a:spcAft>
                <a:spcPts val="0"/>
              </a:spcAft>
              <a:buSzPts val="2000"/>
              <a:buChar char="▻"/>
              <a:defRPr sz="2667"/>
            </a:lvl8pPr>
            <a:lvl9pPr marL="5486263" lvl="8" indent="-474121">
              <a:spcBef>
                <a:spcPts val="1333"/>
              </a:spcBef>
              <a:spcAft>
                <a:spcPts val="1333"/>
              </a:spcAft>
              <a:buSzPts val="2000"/>
              <a:buChar char="▻"/>
              <a:defRPr sz="2667"/>
            </a:lvl9pPr>
          </a:lstStyle>
          <a:p>
            <a:endParaRPr/>
          </a:p>
        </p:txBody>
      </p:sp>
      <p:sp>
        <p:nvSpPr>
          <p:cNvPr id="101" name="Google Shape;101;p6"/>
          <p:cNvSpPr txBox="1">
            <a:spLocks noGrp="1"/>
          </p:cNvSpPr>
          <p:nvPr>
            <p:ph type="sldNum" idx="12"/>
          </p:nvPr>
        </p:nvSpPr>
        <p:spPr>
          <a:xfrm>
            <a:off x="10157333" y="6182000"/>
            <a:ext cx="19832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rtl="0"/>
            <a:fld id="{00000000-1234-1234-1234-123412341234}" type="slidenum">
              <a:rPr lang="en" smtClean="0"/>
              <a:pPr algn="r" rtl="0"/>
              <a:t>‹#›</a:t>
            </a:fld>
            <a:endParaRPr lang="en"/>
          </a:p>
        </p:txBody>
      </p:sp>
    </p:spTree>
    <p:extLst>
      <p:ext uri="{BB962C8B-B14F-4D97-AF65-F5344CB8AC3E}">
        <p14:creationId xmlns:p14="http://schemas.microsoft.com/office/powerpoint/2010/main" xmlns="" val="300852382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xmlns="" val="410774905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xmlns="" val="35817076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pPr/>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xmlns="" val="193456111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pPr/>
              <a:t>10/20/2020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xmlns="" val="2922307855"/>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pPr/>
              <a:t>10/20/2020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xmlns="" val="109503067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pPr/>
              <a:t>10/20/2020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xmlns="" val="321559303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pPr/>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xmlns="" val="281051813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pPr/>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xmlns="" val="180542759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pPr/>
              <a:t>10/20/2020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pPr/>
              <a:t>‹#›</a:t>
            </a:fld>
            <a:endParaRPr lang="en-US"/>
          </a:p>
        </p:txBody>
      </p:sp>
    </p:spTree>
    <p:extLst>
      <p:ext uri="{BB962C8B-B14F-4D97-AF65-F5344CB8AC3E}">
        <p14:creationId xmlns:p14="http://schemas.microsoft.com/office/powerpoint/2010/main" xmlns=""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0.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xmlns="" val="0"/>
              </a:ext>
            </a:extLst>
          </a:blip>
          <a:srcRect l="6723" t="25076" r="6723" b="21638"/>
          <a:stretch/>
        </p:blipFill>
        <p:spPr>
          <a:xfrm>
            <a:off x="3009899" y="107587"/>
            <a:ext cx="6172201" cy="1018714"/>
          </a:xfrm>
          <a:prstGeom prst="rect">
            <a:avLst/>
          </a:prstGeom>
        </p:spPr>
      </p:pic>
      <p:sp>
        <p:nvSpPr>
          <p:cNvPr id="3" name="Rectangle: Rounded Corners 2">
            <a:extLst>
              <a:ext uri="{FF2B5EF4-FFF2-40B4-BE49-F238E27FC236}">
                <a16:creationId xmlns:a16="http://schemas.microsoft.com/office/drawing/2014/main" xmlns="" id="{A70D4937-9DC0-4CAB-92E0-B321AFAF14C5}"/>
              </a:ext>
            </a:extLst>
          </p:cNvPr>
          <p:cNvSpPr/>
          <p:nvPr/>
        </p:nvSpPr>
        <p:spPr>
          <a:xfrm>
            <a:off x="3930772" y="3006981"/>
            <a:ext cx="4691780" cy="715089"/>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rtl="1"/>
            <a:r>
              <a:rPr lang="ar-BH" sz="3600" b="1" dirty="0">
                <a:solidFill>
                  <a:schemeClr val="bg1"/>
                </a:solidFill>
                <a:latin typeface="Sakkal Majalla" panose="02000000000000000000" pitchFamily="2" charset="-78"/>
                <a:cs typeface="Sakkal Majalla" panose="02000000000000000000" pitchFamily="2" charset="-78"/>
              </a:rPr>
              <a:t>الوحدة الأولى : إدارة الموارد</a:t>
            </a:r>
          </a:p>
        </p:txBody>
      </p:sp>
      <p:sp>
        <p:nvSpPr>
          <p:cNvPr id="11" name="Rectangle 10">
            <a:extLst>
              <a:ext uri="{FF2B5EF4-FFF2-40B4-BE49-F238E27FC236}">
                <a16:creationId xmlns:a16="http://schemas.microsoft.com/office/drawing/2014/main" xmlns="" id="{B1F45C81-8BA1-4520-AE7E-2C2675D9B09E}"/>
              </a:ext>
            </a:extLst>
          </p:cNvPr>
          <p:cNvSpPr/>
          <p:nvPr/>
        </p:nvSpPr>
        <p:spPr>
          <a:xfrm>
            <a:off x="289580" y="6488668"/>
            <a:ext cx="6880993" cy="400110"/>
          </a:xfrm>
          <a:prstGeom prst="rect">
            <a:avLst/>
          </a:prstGeom>
        </p:spPr>
        <p:txBody>
          <a:bodyPr wrap="square">
            <a:spAutoFit/>
          </a:bodyPr>
          <a:lstStyle/>
          <a:p>
            <a:pPr algn="ctr" rtl="1"/>
            <a:r>
              <a:rPr lang="ar-BH" sz="2000" b="1" dirty="0">
                <a:latin typeface="Sakkal Majalla" pitchFamily="2" charset="-78"/>
                <a:cs typeface="Sakkal Majalla" pitchFamily="2" charset="-78"/>
              </a:rPr>
              <a:t>الدرس الثالث- وحدة إدارة الموارد- مادة التربية الأسرية-الصف الثالث الإعدادي </a:t>
            </a:r>
            <a:endParaRPr lang="en-US" sz="2000" dirty="0">
              <a:latin typeface="Sakkal Majalla" pitchFamily="2" charset="-78"/>
              <a:cs typeface="Sakkal Majalla" pitchFamily="2" charset="-78"/>
            </a:endParaRPr>
          </a:p>
        </p:txBody>
      </p:sp>
      <p:pic>
        <p:nvPicPr>
          <p:cNvPr id="10" name="Picture 9"/>
          <p:cNvPicPr>
            <a:picLocks noChangeAspect="1"/>
          </p:cNvPicPr>
          <p:nvPr/>
        </p:nvPicPr>
        <p:blipFill rotWithShape="1">
          <a:blip r:embed="rId4" cstate="print"/>
          <a:srcRect l="50884" t="22727" r="25158" b="21970"/>
          <a:stretch/>
        </p:blipFill>
        <p:spPr>
          <a:xfrm rot="20716443">
            <a:off x="1148514" y="1101267"/>
            <a:ext cx="1788402" cy="2486588"/>
          </a:xfrm>
          <a:prstGeom prst="rect">
            <a:avLst/>
          </a:prstGeom>
        </p:spPr>
      </p:pic>
      <p:pic>
        <p:nvPicPr>
          <p:cNvPr id="36" name="Picture 35"/>
          <p:cNvPicPr>
            <a:picLocks noChangeAspect="1"/>
          </p:cNvPicPr>
          <p:nvPr/>
        </p:nvPicPr>
        <p:blipFill rotWithShape="1">
          <a:blip r:embed="rId5" cstate="print">
            <a:extLst>
              <a:ext uri="{28A0092B-C50C-407E-A947-70E740481C1C}">
                <a14:useLocalDpi xmlns:a14="http://schemas.microsoft.com/office/drawing/2010/main" xmlns="" val="0"/>
              </a:ext>
            </a:extLst>
          </a:blip>
          <a:srcRect l="9110" t="25394" r="64897" b="17240"/>
          <a:stretch/>
        </p:blipFill>
        <p:spPr>
          <a:xfrm rot="1435824">
            <a:off x="630665" y="3709684"/>
            <a:ext cx="1970027" cy="2455256"/>
          </a:xfrm>
          <a:prstGeom prst="rect">
            <a:avLst/>
          </a:prstGeom>
        </p:spPr>
      </p:pic>
      <p:sp>
        <p:nvSpPr>
          <p:cNvPr id="54" name="Rounded Rectangle 21">
            <a:extLst>
              <a:ext uri="{FF2B5EF4-FFF2-40B4-BE49-F238E27FC236}">
                <a16:creationId xmlns:a16="http://schemas.microsoft.com/office/drawing/2014/main" xmlns="" id="{DFAE2601-57FD-404B-8AAA-B867DFC021EB}"/>
              </a:ext>
            </a:extLst>
          </p:cNvPr>
          <p:cNvSpPr/>
          <p:nvPr/>
        </p:nvSpPr>
        <p:spPr>
          <a:xfrm>
            <a:off x="4211227" y="3927244"/>
            <a:ext cx="3807640" cy="2020137"/>
          </a:xfrm>
          <a:prstGeom prst="round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800" b="1" dirty="0">
                <a:solidFill>
                  <a:schemeClr val="tx1"/>
                </a:solidFill>
                <a:latin typeface="Sakkal Majalla" panose="02000000000000000000" pitchFamily="2" charset="-78"/>
                <a:cs typeface="Sakkal Majalla" pitchFamily="2" charset="-78"/>
              </a:rPr>
              <a:t>مادة التربية الأسرية </a:t>
            </a:r>
          </a:p>
          <a:p>
            <a:pPr algn="ctr" rtl="1"/>
            <a:r>
              <a:rPr lang="ar-BH" sz="2800" b="1" dirty="0">
                <a:solidFill>
                  <a:schemeClr val="tx1"/>
                </a:solidFill>
                <a:latin typeface="Sakkal Majalla" panose="02000000000000000000" pitchFamily="2" charset="-78"/>
                <a:cs typeface="Sakkal Majalla" pitchFamily="2" charset="-78"/>
              </a:rPr>
              <a:t>الصف الثالث الإعدادي </a:t>
            </a:r>
            <a:endParaRPr lang="en-US" sz="2800" b="1" dirty="0">
              <a:solidFill>
                <a:schemeClr val="tx1"/>
              </a:solidFill>
              <a:latin typeface="Sakkal Majalla" pitchFamily="2" charset="-78"/>
              <a:cs typeface="Sakkal Majalla" pitchFamily="2" charset="-78"/>
            </a:endParaRPr>
          </a:p>
          <a:p>
            <a:pPr algn="ctr" rtl="1"/>
            <a:r>
              <a:rPr lang="ar-BH" sz="2800" b="1" dirty="0">
                <a:solidFill>
                  <a:schemeClr val="tx1"/>
                </a:solidFill>
                <a:latin typeface="Sakkal Majalla" pitchFamily="2" charset="-78"/>
                <a:cs typeface="Sakkal Majalla" pitchFamily="2" charset="-78"/>
              </a:rPr>
              <a:t>الصفحة23–30</a:t>
            </a:r>
          </a:p>
          <a:p>
            <a:pPr algn="ctr" rtl="1"/>
            <a:r>
              <a:rPr lang="ar-BH" sz="2800" b="1" dirty="0">
                <a:solidFill>
                  <a:schemeClr val="tx1"/>
                </a:solidFill>
                <a:latin typeface="Sakkal Majalla" pitchFamily="2" charset="-78"/>
                <a:cs typeface="Sakkal Majalla" pitchFamily="2" charset="-78"/>
              </a:rPr>
              <a:t>الفصل</a:t>
            </a:r>
            <a:r>
              <a:rPr lang="ar-BH" sz="3600" b="1" dirty="0">
                <a:solidFill>
                  <a:schemeClr val="tx1"/>
                </a:solidFill>
                <a:latin typeface="Sakkal Majalla" panose="02000000000000000000" pitchFamily="2" charset="-78"/>
                <a:cs typeface="Sakkal Majalla" panose="02000000000000000000" pitchFamily="2" charset="-78"/>
              </a:rPr>
              <a:t> </a:t>
            </a:r>
            <a:r>
              <a:rPr lang="ar-BH" sz="2800" b="1" dirty="0">
                <a:solidFill>
                  <a:schemeClr val="tx1"/>
                </a:solidFill>
                <a:latin typeface="Sakkal Majalla" panose="02000000000000000000" pitchFamily="2" charset="-78"/>
                <a:cs typeface="Sakkal Majalla" panose="02000000000000000000" pitchFamily="2" charset="-78"/>
              </a:rPr>
              <a:t>الدراسي</a:t>
            </a:r>
            <a:r>
              <a:rPr lang="ar-BH" sz="3600" b="1" dirty="0">
                <a:solidFill>
                  <a:schemeClr val="tx1"/>
                </a:solidFill>
                <a:latin typeface="Sakkal Majalla" panose="02000000000000000000" pitchFamily="2" charset="-78"/>
                <a:cs typeface="Sakkal Majalla" panose="02000000000000000000" pitchFamily="2" charset="-78"/>
              </a:rPr>
              <a:t> </a:t>
            </a:r>
            <a:r>
              <a:rPr lang="ar-BH" sz="2800" b="1" dirty="0">
                <a:solidFill>
                  <a:schemeClr val="tx1"/>
                </a:solidFill>
                <a:latin typeface="Sakkal Majalla" panose="02000000000000000000" pitchFamily="2" charset="-78"/>
                <a:cs typeface="Sakkal Majalla" panose="02000000000000000000" pitchFamily="2" charset="-78"/>
              </a:rPr>
              <a:t>الأول/الثاني</a:t>
            </a:r>
            <a:endParaRPr lang="ar-BH" sz="2500" b="1" dirty="0">
              <a:solidFill>
                <a:schemeClr val="tx1"/>
              </a:solidFill>
              <a:latin typeface="Sakkal Majalla" panose="02000000000000000000" pitchFamily="2" charset="-78"/>
              <a:cs typeface="Sakkal Majalla" panose="02000000000000000000" pitchFamily="2" charset="-78"/>
            </a:endParaRPr>
          </a:p>
        </p:txBody>
      </p:sp>
      <p:sp>
        <p:nvSpPr>
          <p:cNvPr id="55" name="Rounded Rectangle 11">
            <a:extLst>
              <a:ext uri="{FF2B5EF4-FFF2-40B4-BE49-F238E27FC236}">
                <a16:creationId xmlns:a16="http://schemas.microsoft.com/office/drawing/2014/main" xmlns="" id="{861C4FD1-3157-464D-B1E3-9712E3569262}"/>
              </a:ext>
            </a:extLst>
          </p:cNvPr>
          <p:cNvSpPr/>
          <p:nvPr/>
        </p:nvSpPr>
        <p:spPr>
          <a:xfrm>
            <a:off x="3569450" y="1799914"/>
            <a:ext cx="5486401" cy="947913"/>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4000" b="1" dirty="0">
                <a:solidFill>
                  <a:schemeClr val="bg1"/>
                </a:solidFill>
                <a:latin typeface="Sakkal Majalla" panose="02000000000000000000" pitchFamily="2" charset="-78"/>
                <a:cs typeface="Sakkal Majalla" panose="02000000000000000000" pitchFamily="2" charset="-78"/>
              </a:rPr>
              <a:t>الدرس الثالث” ثقافة المستهلك”</a:t>
            </a:r>
          </a:p>
        </p:txBody>
      </p:sp>
      <p:sp>
        <p:nvSpPr>
          <p:cNvPr id="9" name="AutoShape 14" descr="صورة66">
            <a:extLst>
              <a:ext uri="{FF2B5EF4-FFF2-40B4-BE49-F238E27FC236}">
                <a16:creationId xmlns:a16="http://schemas.microsoft.com/office/drawing/2014/main" xmlns="" id="{422E0B4C-91DF-478F-8280-1F073F635120}"/>
              </a:ext>
            </a:extLst>
          </p:cNvPr>
          <p:cNvSpPr>
            <a:spLocks noChangeArrowheads="1"/>
          </p:cNvSpPr>
          <p:nvPr/>
        </p:nvSpPr>
        <p:spPr bwMode="auto">
          <a:xfrm rot="20527467">
            <a:off x="10192647" y="1705328"/>
            <a:ext cx="1030739" cy="498164"/>
          </a:xfrm>
          <a:prstGeom prst="parallelogram">
            <a:avLst>
              <a:gd name="adj" fmla="val 0"/>
            </a:avLst>
          </a:prstGeom>
          <a:blipFill dpi="0" rotWithShape="1">
            <a:blip r:embed="rId6" cstate="print"/>
            <a:srcRect/>
            <a:stretch>
              <a:fillRect/>
            </a:stretch>
          </a:blipFill>
          <a:ln w="12700">
            <a:solidFill>
              <a:srgbClr val="000000"/>
            </a:solidFill>
            <a:miter lim="800000"/>
            <a:headEnd/>
            <a:tailEnd/>
          </a:ln>
        </p:spPr>
        <p:txBody>
          <a:bodyPr rot="0" vert="horz" wrap="square" lIns="91440" tIns="45720" rIns="91440" bIns="45720" anchor="t" anchorCtr="0" upright="1">
            <a:noAutofit/>
          </a:bodyPr>
          <a:lstStyle/>
          <a:p>
            <a:endParaRPr lang="en-US"/>
          </a:p>
        </p:txBody>
      </p:sp>
      <p:pic>
        <p:nvPicPr>
          <p:cNvPr id="12" name="Picture 11" descr="BahrainP13a-1Dinar-L1973(1993)_f">
            <a:extLst>
              <a:ext uri="{FF2B5EF4-FFF2-40B4-BE49-F238E27FC236}">
                <a16:creationId xmlns:a16="http://schemas.microsoft.com/office/drawing/2014/main" xmlns="" id="{C044338F-2548-4457-932D-69241F5B9AA0}"/>
              </a:ext>
            </a:extLst>
          </p:cNvPr>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0528889" y="2194532"/>
            <a:ext cx="992340" cy="567992"/>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2" descr="BahrainP13a-1Dinar-L1973(1993)_f">
            <a:extLst>
              <a:ext uri="{FF2B5EF4-FFF2-40B4-BE49-F238E27FC236}">
                <a16:creationId xmlns:a16="http://schemas.microsoft.com/office/drawing/2014/main" xmlns="" id="{9DE1E302-13CC-4034-8EBC-CDF7F888376E}"/>
              </a:ext>
            </a:extLst>
          </p:cNvPr>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0149286" y="2728948"/>
            <a:ext cx="992340" cy="567992"/>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13" descr="http://www.plushbeds.com/blog/wp-content/uploads/2013/03/Green-Consumerism.jpg">
            <a:extLst>
              <a:ext uri="{FF2B5EF4-FFF2-40B4-BE49-F238E27FC236}">
                <a16:creationId xmlns:a16="http://schemas.microsoft.com/office/drawing/2014/main" xmlns="" id="{16F812FE-F874-4782-A7F1-9D3C320F354E}"/>
              </a:ext>
            </a:extLst>
          </p:cNvPr>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4452" r="20313"/>
          <a:stretch>
            <a:fillRect/>
          </a:stretch>
        </p:blipFill>
        <p:spPr bwMode="auto">
          <a:xfrm>
            <a:off x="9700531" y="3661914"/>
            <a:ext cx="1656715" cy="2550795"/>
          </a:xfrm>
          <a:prstGeom prst="rect">
            <a:avLst/>
          </a:prstGeom>
          <a:noFill/>
          <a:ln>
            <a:noFill/>
          </a:ln>
        </p:spPr>
      </p:pic>
    </p:spTree>
    <p:extLst>
      <p:ext uri="{BB962C8B-B14F-4D97-AF65-F5344CB8AC3E}">
        <p14:creationId xmlns:p14="http://schemas.microsoft.com/office/powerpoint/2010/main" xmlns="" val="32554572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0" fill="hold"/>
                                        <p:tgtEl>
                                          <p:spTgt spid="54"/>
                                        </p:tgtEl>
                                        <p:attrNameLst>
                                          <p:attrName>ppt_w</p:attrName>
                                        </p:attrNameLst>
                                      </p:cBhvr>
                                      <p:tavLst>
                                        <p:tav tm="0">
                                          <p:val>
                                            <p:fltVal val="0"/>
                                          </p:val>
                                        </p:tav>
                                        <p:tav tm="100000">
                                          <p:val>
                                            <p:strVal val="#ppt_w"/>
                                          </p:val>
                                        </p:tav>
                                      </p:tavLst>
                                    </p:anim>
                                    <p:anim calcmode="lin" valueType="num">
                                      <p:cBhvr>
                                        <p:cTn id="8" dur="5000" fill="hold"/>
                                        <p:tgtEl>
                                          <p:spTgt spid="54"/>
                                        </p:tgtEl>
                                        <p:attrNameLst>
                                          <p:attrName>ppt_h</p:attrName>
                                        </p:attrNameLst>
                                      </p:cBhvr>
                                      <p:tavLst>
                                        <p:tav tm="0">
                                          <p:val>
                                            <p:fltVal val="0"/>
                                          </p:val>
                                        </p:tav>
                                        <p:tav tm="100000">
                                          <p:val>
                                            <p:strVal val="#ppt_h"/>
                                          </p:val>
                                        </p:tav>
                                      </p:tavLst>
                                    </p:anim>
                                    <p:animEffect transition="in" filter="fade">
                                      <p:cBhvr>
                                        <p:cTn id="9" dur="5000"/>
                                        <p:tgtEl>
                                          <p:spTgt spid="5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5"/>
                                        </p:tgtEl>
                                        <p:attrNameLst>
                                          <p:attrName>style.visibility</p:attrName>
                                        </p:attrNameLst>
                                      </p:cBhvr>
                                      <p:to>
                                        <p:strVal val="visible"/>
                                      </p:to>
                                    </p:set>
                                    <p:anim calcmode="lin" valueType="num">
                                      <p:cBhvr>
                                        <p:cTn id="14" dur="3000" fill="hold"/>
                                        <p:tgtEl>
                                          <p:spTgt spid="55"/>
                                        </p:tgtEl>
                                        <p:attrNameLst>
                                          <p:attrName>ppt_w</p:attrName>
                                        </p:attrNameLst>
                                      </p:cBhvr>
                                      <p:tavLst>
                                        <p:tav tm="0">
                                          <p:val>
                                            <p:fltVal val="0"/>
                                          </p:val>
                                        </p:tav>
                                        <p:tav tm="100000">
                                          <p:val>
                                            <p:strVal val="#ppt_w"/>
                                          </p:val>
                                        </p:tav>
                                      </p:tavLst>
                                    </p:anim>
                                    <p:anim calcmode="lin" valueType="num">
                                      <p:cBhvr>
                                        <p:cTn id="15" dur="3000" fill="hold"/>
                                        <p:tgtEl>
                                          <p:spTgt spid="55"/>
                                        </p:tgtEl>
                                        <p:attrNameLst>
                                          <p:attrName>ppt_h</p:attrName>
                                        </p:attrNameLst>
                                      </p:cBhvr>
                                      <p:tavLst>
                                        <p:tav tm="0">
                                          <p:val>
                                            <p:fltVal val="0"/>
                                          </p:val>
                                        </p:tav>
                                        <p:tav tm="100000">
                                          <p:val>
                                            <p:strVal val="#ppt_h"/>
                                          </p:val>
                                        </p:tav>
                                      </p:tavLst>
                                    </p:anim>
                                    <p:animEffect transition="in" filter="fade">
                                      <p:cBhvr>
                                        <p:cTn id="16" dur="3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78683" y="1085751"/>
            <a:ext cx="6043962" cy="523220"/>
          </a:xfrm>
          <a:prstGeom prst="rect">
            <a:avLst/>
          </a:prstGeom>
          <a:solidFill>
            <a:srgbClr val="FFFF00"/>
          </a:solidFill>
        </p:spPr>
        <p:txBody>
          <a:bodyPr wrap="none">
            <a:spAutoFit/>
          </a:bodyPr>
          <a:lstStyle/>
          <a:p>
            <a:pPr marL="624078" indent="-514350" algn="r" rtl="1">
              <a:buFont typeface="Wingdings" pitchFamily="2" charset="2"/>
              <a:buChar char="v"/>
            </a:pPr>
            <a:r>
              <a:rPr lang="ar-BH" sz="2800" b="1" dirty="0">
                <a:solidFill>
                  <a:srgbClr val="FF0000"/>
                </a:solidFill>
                <a:latin typeface="Sakkal Majalla" panose="02000000000000000000" pitchFamily="2" charset="-78"/>
                <a:cs typeface="Sakkal Majalla" panose="02000000000000000000" pitchFamily="2" charset="-78"/>
              </a:rPr>
              <a:t>اذكر خمسة أساليب تساعد الفرد على توفير نقوده.</a:t>
            </a:r>
            <a:endParaRPr lang="ar-EG" sz="2800" b="1" dirty="0">
              <a:solidFill>
                <a:srgbClr val="FF0000"/>
              </a:solidFill>
              <a:latin typeface="Sakkal Majalla" panose="02000000000000000000" pitchFamily="2" charset="-78"/>
              <a:cs typeface="Sakkal Majalla" panose="02000000000000000000" pitchFamily="2" charset="-78"/>
            </a:endParaRPr>
          </a:p>
        </p:txBody>
      </p:sp>
      <p:sp>
        <p:nvSpPr>
          <p:cNvPr id="4" name="Rectangle 3"/>
          <p:cNvSpPr/>
          <p:nvPr/>
        </p:nvSpPr>
        <p:spPr>
          <a:xfrm>
            <a:off x="2361528" y="197651"/>
            <a:ext cx="8152107" cy="70788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rtl="1"/>
            <a:r>
              <a:rPr lang="ar-BH" sz="4000" b="1" dirty="0">
                <a:ln w="9525">
                  <a:solidFill>
                    <a:schemeClr val="bg1"/>
                  </a:solidFill>
                  <a:prstDash val="solid"/>
                </a:ln>
                <a:solidFill>
                  <a:schemeClr val="bg1"/>
                </a:solidFill>
                <a:latin typeface="Sakkal Majalla" panose="02000000000000000000" pitchFamily="2" charset="-78"/>
                <a:cs typeface="Sakkal Majalla" panose="02000000000000000000" pitchFamily="2" charset="-78"/>
              </a:rPr>
              <a:t>إجابة النشاط التقويمي(2):كيف توفر؟</a:t>
            </a:r>
            <a:endParaRPr lang="en-US" sz="4000" b="1" dirty="0">
              <a:ln w="9525">
                <a:solidFill>
                  <a:schemeClr val="bg1"/>
                </a:solidFill>
                <a:prstDash val="solid"/>
              </a:ln>
              <a:solidFill>
                <a:schemeClr val="bg1"/>
              </a:solidFill>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a16="http://schemas.microsoft.com/office/drawing/2014/main" xmlns="" id="{B1F45C81-8BA1-4520-AE7E-2C2675D9B09E}"/>
              </a:ext>
            </a:extLst>
          </p:cNvPr>
          <p:cNvSpPr/>
          <p:nvPr/>
        </p:nvSpPr>
        <p:spPr>
          <a:xfrm>
            <a:off x="289580" y="6488668"/>
            <a:ext cx="6880993" cy="400110"/>
          </a:xfrm>
          <a:prstGeom prst="rect">
            <a:avLst/>
          </a:prstGeom>
        </p:spPr>
        <p:txBody>
          <a:bodyPr wrap="square">
            <a:spAutoFit/>
          </a:bodyPr>
          <a:lstStyle/>
          <a:p>
            <a:pPr algn="ctr" rtl="1"/>
            <a:r>
              <a:rPr lang="ar-BH" sz="2000" b="1" dirty="0">
                <a:latin typeface="Sakkal Majalla" pitchFamily="2" charset="-78"/>
                <a:cs typeface="Sakkal Majalla" pitchFamily="2" charset="-78"/>
              </a:rPr>
              <a:t>الدرس الثالث- وحدة إدارة الموارد- مادة التربية الأسرية-الصف الثالث الإعدادي </a:t>
            </a:r>
            <a:endParaRPr lang="en-US" sz="2000" dirty="0">
              <a:latin typeface="Sakkal Majalla" pitchFamily="2" charset="-78"/>
              <a:cs typeface="Sakkal Majalla" pitchFamily="2" charset="-78"/>
            </a:endParaRPr>
          </a:p>
        </p:txBody>
      </p:sp>
      <p:sp>
        <p:nvSpPr>
          <p:cNvPr id="7" name="Text Box 13"/>
          <p:cNvSpPr txBox="1">
            <a:spLocks noChangeArrowheads="1"/>
          </p:cNvSpPr>
          <p:nvPr/>
        </p:nvSpPr>
        <p:spPr bwMode="auto">
          <a:xfrm>
            <a:off x="1274164" y="2036704"/>
            <a:ext cx="10597783" cy="3434706"/>
          </a:xfrm>
          <a:prstGeom prst="rect">
            <a:avLst/>
          </a:prstGeom>
          <a:solidFill>
            <a:schemeClr val="accent1">
              <a:lumMod val="20000"/>
              <a:lumOff val="80000"/>
            </a:schemeClr>
          </a:solidFill>
          <a:ln>
            <a:noFill/>
          </a:ln>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marL="342900" marR="571500" lvl="0" indent="-342900" algn="r" rtl="1" eaLnBrk="0" fontAlgn="base" hangingPunct="0">
              <a:spcBef>
                <a:spcPct val="0"/>
              </a:spcBef>
              <a:spcAft>
                <a:spcPts val="1000"/>
              </a:spcAft>
              <a:buFont typeface="Wingdings" panose="05000000000000000000" pitchFamily="2" charset="2"/>
              <a:buChar char="§"/>
            </a:pPr>
            <a:r>
              <a:rPr lang="ar-BH" sz="2400" b="1" dirty="0">
                <a:latin typeface="Sakkal Majalla" panose="02000000000000000000" pitchFamily="2" charset="-78"/>
                <a:ea typeface="Arial" panose="020B0604020202020204" pitchFamily="34" charset="0"/>
                <a:cs typeface="Sakkal Majalla" panose="02000000000000000000" pitchFamily="2" charset="-78"/>
              </a:rPr>
              <a:t>استخدم بطاقة الصراف الآلي عوضًا عن بطاقة الائتمان، بذلك تتجنب تراكم الأرباح على مبالغ مشترياتك بل على العكس سوف تحصل على نسبة من الأرباح على الرصيد الموجود في حسابك الخاص .</a:t>
            </a:r>
            <a:endParaRPr lang="en-US" sz="2400" b="1" dirty="0">
              <a:latin typeface="Sakkal Majalla" panose="02000000000000000000" pitchFamily="2" charset="-78"/>
              <a:ea typeface="Arial" panose="020B0604020202020204" pitchFamily="34" charset="0"/>
              <a:cs typeface="Sakkal Majalla" panose="02000000000000000000" pitchFamily="2" charset="-78"/>
            </a:endParaRPr>
          </a:p>
          <a:p>
            <a:pPr marL="342900" lvl="0" indent="-342900" algn="r" rtl="1" eaLnBrk="0" fontAlgn="base" hangingPunct="0">
              <a:spcBef>
                <a:spcPct val="0"/>
              </a:spcBef>
              <a:spcAft>
                <a:spcPct val="0"/>
              </a:spcAft>
              <a:buFont typeface="Wingdings" panose="05000000000000000000" pitchFamily="2" charset="2"/>
              <a:buChar char="§"/>
            </a:pPr>
            <a:r>
              <a:rPr lang="ar-BH" sz="2400" b="1" dirty="0">
                <a:latin typeface="Sakkal Majalla" panose="02000000000000000000" pitchFamily="2" charset="-78"/>
                <a:ea typeface="Arial" panose="020B0604020202020204" pitchFamily="34" charset="0"/>
                <a:cs typeface="Sakkal Majalla" panose="02000000000000000000" pitchFamily="2" charset="-78"/>
              </a:rPr>
              <a:t>الجأ إلى بعض المواقع الالكترونية على الانترنت لشراء بعض السلع التي قد تكون ارخص ثمناً، مع مراعاة أنه في هذه الحالة قد يكون الضمان ليس أكيداً .</a:t>
            </a:r>
            <a:endParaRPr lang="en-US" sz="2400" b="1" dirty="0">
              <a:latin typeface="Sakkal Majalla" panose="02000000000000000000" pitchFamily="2" charset="-78"/>
              <a:ea typeface="Arial" panose="020B0604020202020204" pitchFamily="34" charset="0"/>
              <a:cs typeface="Sakkal Majalla" panose="02000000000000000000" pitchFamily="2" charset="-78"/>
            </a:endParaRPr>
          </a:p>
          <a:p>
            <a:pPr marL="342900" lvl="0" indent="-342900" algn="r" rtl="1" eaLnBrk="0" fontAlgn="base" hangingPunct="0">
              <a:spcBef>
                <a:spcPct val="0"/>
              </a:spcBef>
              <a:spcAft>
                <a:spcPct val="0"/>
              </a:spcAft>
              <a:buFont typeface="Wingdings" panose="05000000000000000000" pitchFamily="2" charset="2"/>
              <a:buChar char="§"/>
            </a:pPr>
            <a:r>
              <a:rPr lang="ar-BH" sz="2400" b="1" dirty="0">
                <a:latin typeface="Sakkal Majalla" panose="02000000000000000000" pitchFamily="2" charset="-78"/>
                <a:ea typeface="Arial" panose="020B0604020202020204" pitchFamily="34" charset="0"/>
                <a:cs typeface="Sakkal Majalla" panose="02000000000000000000" pitchFamily="2" charset="-78"/>
              </a:rPr>
              <a:t> عندما تقوم بسحب النقود من الصراف الآلي، حاول قدر الإمكان التوجه للصراف التابع للبنك الذي فيه حسابك بذلك توفر بعض المال إذا كنت ستقوم بسحب مبالغ من الحساب مرتين أو أكثر شهرياً .</a:t>
            </a:r>
            <a:endParaRPr lang="en-US" sz="2400" b="1" dirty="0">
              <a:latin typeface="Sakkal Majalla" panose="02000000000000000000" pitchFamily="2" charset="-78"/>
              <a:ea typeface="Arial" panose="020B0604020202020204" pitchFamily="34" charset="0"/>
              <a:cs typeface="Sakkal Majalla" panose="02000000000000000000" pitchFamily="2" charset="-78"/>
            </a:endParaRPr>
          </a:p>
          <a:p>
            <a:pPr marL="342900" lvl="0" indent="-342900" algn="r" rtl="1" eaLnBrk="0" fontAlgn="base" hangingPunct="0">
              <a:spcBef>
                <a:spcPct val="0"/>
              </a:spcBef>
              <a:spcAft>
                <a:spcPct val="0"/>
              </a:spcAft>
              <a:buFont typeface="Wingdings" panose="05000000000000000000" pitchFamily="2" charset="2"/>
              <a:buChar char="§"/>
            </a:pPr>
            <a:r>
              <a:rPr lang="ar-BH" sz="2400" b="1" dirty="0">
                <a:latin typeface="Sakkal Majalla" panose="02000000000000000000" pitchFamily="2" charset="-78"/>
                <a:ea typeface="Arial" panose="020B0604020202020204" pitchFamily="34" charset="0"/>
                <a:cs typeface="Sakkal Majalla" panose="02000000000000000000" pitchFamily="2" charset="-78"/>
              </a:rPr>
              <a:t> توفر بعض المتاجر بطاقات الخصم فأحرص على اقتناء واحدة لأنها تسهم في تخفيض فاتورة الشراء .</a:t>
            </a:r>
            <a:endParaRPr lang="en-US" sz="2400" b="1" dirty="0">
              <a:latin typeface="Sakkal Majalla" panose="02000000000000000000" pitchFamily="2" charset="-78"/>
              <a:ea typeface="Arial" panose="020B0604020202020204" pitchFamily="34" charset="0"/>
              <a:cs typeface="Sakkal Majalla" panose="02000000000000000000" pitchFamily="2" charset="-78"/>
            </a:endParaRPr>
          </a:p>
          <a:p>
            <a:pPr marL="342900" lvl="0" indent="-342900" algn="r" rtl="1" eaLnBrk="0" fontAlgn="base" hangingPunct="0">
              <a:spcBef>
                <a:spcPct val="0"/>
              </a:spcBef>
              <a:spcAft>
                <a:spcPct val="0"/>
              </a:spcAft>
              <a:buFont typeface="Wingdings" panose="05000000000000000000" pitchFamily="2" charset="2"/>
              <a:buChar char="§"/>
            </a:pPr>
            <a:r>
              <a:rPr lang="ar-BH" sz="2400" b="1" dirty="0">
                <a:latin typeface="Sakkal Majalla" panose="02000000000000000000" pitchFamily="2" charset="-78"/>
                <a:ea typeface="Arial" panose="020B0604020202020204" pitchFamily="34" charset="0"/>
                <a:cs typeface="Sakkal Majalla" panose="02000000000000000000" pitchFamily="2" charset="-78"/>
              </a:rPr>
              <a:t>لا تبخل في الدفع للحصول على جودة مضمونة وخصوصاً في المشتريات التي يكون فيها عامل السلامة مهم مثل الأدوات الكهربائية، أواني الطبخ، كرسي الطفل للسيارة .</a:t>
            </a:r>
            <a:endParaRPr lang="en-US" sz="2400" b="1" dirty="0">
              <a:latin typeface="Sakkal Majalla" panose="02000000000000000000" pitchFamily="2" charset="-78"/>
              <a:ea typeface="Arial" panose="020B0604020202020204" pitchFamily="34" charset="0"/>
              <a:cs typeface="Sakkal Majalla" panose="02000000000000000000" pitchFamily="2" charset="-78"/>
            </a:endParaRPr>
          </a:p>
          <a:p>
            <a:pPr lvl="0" algn="r" rtl="1">
              <a:lnSpc>
                <a:spcPct val="115000"/>
              </a:lnSpc>
              <a:buClr>
                <a:srgbClr val="FF0000"/>
              </a:buClr>
              <a:buSzPct val="130000"/>
            </a:pPr>
            <a:endParaRPr lang="ar-SA" sz="2400" dirty="0">
              <a:latin typeface="Sakkal Majalla" panose="02000000000000000000" pitchFamily="2" charset="-78"/>
              <a:cs typeface="Sakkal Majalla" panose="02000000000000000000" pitchFamily="2" charset="-78"/>
            </a:endParaRPr>
          </a:p>
          <a:p>
            <a:pPr algn="r" rtl="1">
              <a:lnSpc>
                <a:spcPct val="115000"/>
              </a:lnSpc>
              <a:buClr>
                <a:srgbClr val="FF0000"/>
              </a:buClr>
              <a:buSzPct val="130000"/>
            </a:pPr>
            <a:endParaRPr lang="en-US" sz="2200" b="1" dirty="0">
              <a:latin typeface="Sakkal Majalla" panose="02000000000000000000" pitchFamily="2" charset="-78"/>
              <a:ea typeface="Constantia" panose="02030602050306030303" pitchFamily="18" charset="0"/>
              <a:cs typeface="Sakkal Majalla" panose="02000000000000000000" pitchFamily="2" charset="-78"/>
            </a:endParaRPr>
          </a:p>
        </p:txBody>
      </p:sp>
    </p:spTree>
    <p:extLst>
      <p:ext uri="{BB962C8B-B14F-4D97-AF65-F5344CB8AC3E}">
        <p14:creationId xmlns:p14="http://schemas.microsoft.com/office/powerpoint/2010/main" xmlns="" val="243983647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09627" y="219300"/>
            <a:ext cx="6029143" cy="70788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rtl="1"/>
            <a:r>
              <a:rPr lang="ar-BH" sz="4000" b="1" dirty="0">
                <a:ln w="9525">
                  <a:solidFill>
                    <a:schemeClr val="bg1"/>
                  </a:solidFill>
                  <a:prstDash val="solid"/>
                </a:ln>
                <a:solidFill>
                  <a:schemeClr val="bg1"/>
                </a:solidFill>
                <a:latin typeface="Sakkal Majalla" panose="02000000000000000000" pitchFamily="2" charset="-78"/>
                <a:cs typeface="Sakkal Majalla" panose="02000000000000000000" pitchFamily="2" charset="-78"/>
              </a:rPr>
              <a:t>دفع الحساب بعد عملية الشراء</a:t>
            </a:r>
            <a:endParaRPr lang="en-US" sz="4000" b="1" dirty="0">
              <a:ln w="9525">
                <a:solidFill>
                  <a:schemeClr val="bg1"/>
                </a:solidFill>
                <a:prstDash val="solid"/>
              </a:ln>
              <a:solidFill>
                <a:schemeClr val="bg1"/>
              </a:solidFill>
              <a:latin typeface="Sakkal Majalla" panose="02000000000000000000" pitchFamily="2" charset="-78"/>
              <a:cs typeface="Sakkal Majalla" panose="02000000000000000000" pitchFamily="2" charset="-78"/>
            </a:endParaRPr>
          </a:p>
        </p:txBody>
      </p:sp>
      <p:sp>
        <p:nvSpPr>
          <p:cNvPr id="5" name="Text Box 13"/>
          <p:cNvSpPr txBox="1">
            <a:spLocks noChangeArrowheads="1"/>
          </p:cNvSpPr>
          <p:nvPr/>
        </p:nvSpPr>
        <p:spPr bwMode="auto">
          <a:xfrm>
            <a:off x="3208149" y="1119248"/>
            <a:ext cx="8513702" cy="1019517"/>
          </a:xfrm>
          <a:prstGeom prst="rect">
            <a:avLst/>
          </a:prstGeom>
          <a:solidFill>
            <a:schemeClr val="accent4">
              <a:lumMod val="20000"/>
              <a:lumOff val="80000"/>
            </a:schemeClr>
          </a:solidFill>
          <a:ln>
            <a:noFill/>
          </a:ln>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algn="r" rtl="1">
              <a:lnSpc>
                <a:spcPct val="115000"/>
              </a:lnSpc>
              <a:buClr>
                <a:srgbClr val="FF0000"/>
              </a:buClr>
              <a:buSzPct val="130000"/>
            </a:pPr>
            <a:r>
              <a:rPr lang="ar-BH" sz="2400" b="1" dirty="0">
                <a:latin typeface="Sakkal Majalla" panose="02000000000000000000" pitchFamily="2" charset="-78"/>
                <a:cs typeface="Sakkal Majalla" panose="02000000000000000000" pitchFamily="2" charset="-78"/>
              </a:rPr>
              <a:t>انتبه جيداً أثناء وصولك صندوق الدفع في المتجر تماماً كما كنت منتبهاً في أثناء اختيارك للأطعمة، </a:t>
            </a:r>
            <a:r>
              <a:rPr lang="ar-BH" sz="2400" b="1" dirty="0">
                <a:solidFill>
                  <a:srgbClr val="FF0000"/>
                </a:solidFill>
                <a:latin typeface="Sakkal Majalla" panose="02000000000000000000" pitchFamily="2" charset="-78"/>
                <a:cs typeface="Sakkal Majalla" panose="02000000000000000000" pitchFamily="2" charset="-78"/>
              </a:rPr>
              <a:t>ومن الأمور التي تساعدك في ذلك ما يلي :</a:t>
            </a:r>
            <a:endParaRPr lang="en-US" sz="2400" dirty="0">
              <a:solidFill>
                <a:srgbClr val="FF0000"/>
              </a:solidFill>
              <a:latin typeface="Sakkal Majalla" panose="02000000000000000000" pitchFamily="2" charset="-78"/>
              <a:cs typeface="Sakkal Majalla" panose="02000000000000000000" pitchFamily="2" charset="-78"/>
            </a:endParaRPr>
          </a:p>
          <a:p>
            <a:pPr algn="r" rtl="1">
              <a:lnSpc>
                <a:spcPct val="115000"/>
              </a:lnSpc>
              <a:buClr>
                <a:srgbClr val="FF0000"/>
              </a:buClr>
              <a:buSzPct val="130000"/>
            </a:pPr>
            <a:r>
              <a:rPr lang="ar-BH" sz="2400" b="1" dirty="0">
                <a:latin typeface="Sakkal Majalla" panose="02000000000000000000" pitchFamily="2" charset="-78"/>
                <a:cs typeface="Sakkal Majalla" panose="02000000000000000000" pitchFamily="2" charset="-78"/>
              </a:rPr>
              <a:t> </a:t>
            </a:r>
            <a:endParaRPr lang="en-US" sz="2400" b="1" dirty="0">
              <a:latin typeface="Sakkal Majalla" panose="02000000000000000000" pitchFamily="2" charset="-78"/>
              <a:cs typeface="Sakkal Majalla" panose="02000000000000000000" pitchFamily="2" charset="-78"/>
            </a:endParaRPr>
          </a:p>
          <a:p>
            <a:pPr algn="r" rtl="1">
              <a:lnSpc>
                <a:spcPct val="115000"/>
              </a:lnSpc>
              <a:buClr>
                <a:srgbClr val="FF0000"/>
              </a:buClr>
              <a:buSzPct val="130000"/>
            </a:pPr>
            <a:endParaRPr lang="ar-SA" sz="2400" b="1" dirty="0">
              <a:latin typeface="Sakkal Majalla" panose="02000000000000000000" pitchFamily="2" charset="-78"/>
              <a:cs typeface="Sakkal Majalla" panose="02000000000000000000" pitchFamily="2" charset="-78"/>
            </a:endParaRPr>
          </a:p>
          <a:p>
            <a:pPr lvl="0" algn="r" rtl="1">
              <a:lnSpc>
                <a:spcPct val="115000"/>
              </a:lnSpc>
              <a:buClr>
                <a:srgbClr val="FF0000"/>
              </a:buClr>
              <a:buSzPct val="130000"/>
            </a:pPr>
            <a:r>
              <a:rPr lang="ar-SA" sz="2400" b="1" dirty="0">
                <a:latin typeface="Sakkal Majalla" panose="02000000000000000000" pitchFamily="2" charset="-78"/>
                <a:ea typeface="Times New Roman" panose="02020603050405020304" pitchFamily="18" charset="0"/>
                <a:cs typeface="Sakkal Majalla" panose="02000000000000000000" pitchFamily="2" charset="-78"/>
              </a:rPr>
              <a:t> </a:t>
            </a:r>
            <a:endParaRPr lang="ar-SA" sz="2400" dirty="0">
              <a:latin typeface="Sakkal Majalla" panose="02000000000000000000" pitchFamily="2" charset="-78"/>
              <a:cs typeface="Sakkal Majalla" panose="02000000000000000000" pitchFamily="2" charset="-78"/>
            </a:endParaRPr>
          </a:p>
          <a:p>
            <a:pPr algn="r" rtl="1">
              <a:lnSpc>
                <a:spcPct val="115000"/>
              </a:lnSpc>
              <a:buClr>
                <a:srgbClr val="FF0000"/>
              </a:buClr>
              <a:buSzPct val="130000"/>
            </a:pPr>
            <a:endParaRPr lang="en-US" sz="2200" b="1" dirty="0">
              <a:latin typeface="Sakkal Majalla" panose="02000000000000000000" pitchFamily="2" charset="-78"/>
              <a:ea typeface="Constantia" panose="02030602050306030303" pitchFamily="18" charset="0"/>
              <a:cs typeface="Sakkal Majalla" panose="02000000000000000000" pitchFamily="2" charset="-78"/>
            </a:endParaRPr>
          </a:p>
        </p:txBody>
      </p:sp>
      <p:sp>
        <p:nvSpPr>
          <p:cNvPr id="9" name="Text Box 10"/>
          <p:cNvSpPr txBox="1">
            <a:spLocks noChangeArrowheads="1"/>
          </p:cNvSpPr>
          <p:nvPr/>
        </p:nvSpPr>
        <p:spPr bwMode="auto">
          <a:xfrm>
            <a:off x="669576" y="2583383"/>
            <a:ext cx="11288038" cy="3724428"/>
          </a:xfrm>
          <a:prstGeom prst="rect">
            <a:avLst/>
          </a:prstGeom>
          <a:gradFill rotWithShape="0">
            <a:gsLst>
              <a:gs pos="0">
                <a:srgbClr val="92CDDC"/>
              </a:gs>
              <a:gs pos="100000">
                <a:srgbClr val="92CDDC">
                  <a:gamma/>
                  <a:tint val="20000"/>
                  <a:invGamma/>
                </a:srgbClr>
              </a:gs>
            </a:gsLst>
            <a:path path="shape">
              <a:fillToRect l="50000" t="50000" r="50000" b="50000"/>
            </a:path>
          </a:gradFill>
          <a:ln>
            <a:noFill/>
          </a:ln>
          <a:effectLst>
            <a:outerShdw dist="28398" dir="3806097" algn="ctr" rotWithShape="0">
              <a:srgbClr val="205867">
                <a:alpha val="50000"/>
              </a:srgbClr>
            </a:outerShdw>
          </a:effectLst>
          <a:scene3d>
            <a:camera prst="orthographicFront"/>
            <a:lightRig rig="threePt" dir="t"/>
          </a:scene3d>
          <a:sp3d>
            <a:bevelT w="152400" h="50800" prst="softRound"/>
          </a:sp3d>
          <a:extLst>
            <a:ext uri="{91240B29-F687-4F45-9708-019B960494DF}">
              <a14:hiddenLine xmlns:a14="http://schemas.microsoft.com/office/drawing/2010/main" xmlns="" w="12700">
                <a:solidFill>
                  <a:srgbClr val="92CDDC"/>
                </a:solidFill>
                <a:miter lim="800000"/>
                <a:headEnd/>
                <a:tailEnd/>
              </a14:hiddenLine>
            </a:ext>
          </a:extLst>
        </p:spPr>
        <p:txBody>
          <a:bodyPr rot="0" vert="horz" wrap="square" lIns="91440" tIns="45720" rIns="91440" bIns="45720" anchor="t" anchorCtr="0" upright="1">
            <a:noAutofit/>
          </a:bodyPr>
          <a:lstStyle/>
          <a:p>
            <a:pPr marL="457200" indent="-457200" algn="justLow" rtl="1">
              <a:lnSpc>
                <a:spcPct val="115000"/>
              </a:lnSpc>
              <a:spcAft>
                <a:spcPts val="1000"/>
              </a:spcAft>
              <a:buFont typeface="Wingdings" panose="05000000000000000000" pitchFamily="2" charset="2"/>
              <a:buChar char="q"/>
            </a:pPr>
            <a:r>
              <a:rPr lang="ar-BH" sz="2400" b="1" dirty="0">
                <a:latin typeface="Sakkal Majalla" panose="02000000000000000000" pitchFamily="2" charset="-78"/>
                <a:cs typeface="Sakkal Majalla" panose="02000000000000000000" pitchFamily="2" charset="-78"/>
              </a:rPr>
              <a:t>صنف البضائع بحيث تضع أمام المحاسب  الأصناف المتماثلة  في السعر مع بعضها مع مراعاة أن يكون السعر ظاهراً </a:t>
            </a:r>
            <a:r>
              <a:rPr lang="ar-SA" sz="2400" b="1" dirty="0">
                <a:latin typeface="Sakkal Majalla" panose="02000000000000000000" pitchFamily="2" charset="-78"/>
                <a:cs typeface="Sakkal Majalla" panose="02000000000000000000" pitchFamily="2" charset="-78"/>
              </a:rPr>
              <a:t>.</a:t>
            </a:r>
            <a:endParaRPr lang="ar-BH" sz="2400" b="1" dirty="0">
              <a:latin typeface="Sakkal Majalla" panose="02000000000000000000" pitchFamily="2" charset="-78"/>
              <a:cs typeface="Sakkal Majalla" panose="02000000000000000000" pitchFamily="2" charset="-78"/>
            </a:endParaRPr>
          </a:p>
          <a:p>
            <a:pPr marL="457200" indent="-457200" algn="justLow" rtl="1">
              <a:lnSpc>
                <a:spcPct val="115000"/>
              </a:lnSpc>
              <a:spcAft>
                <a:spcPts val="1000"/>
              </a:spcAft>
              <a:buFont typeface="Wingdings" panose="05000000000000000000" pitchFamily="2" charset="2"/>
              <a:buChar char="q"/>
            </a:pPr>
            <a:r>
              <a:rPr lang="ar-BH" sz="2400" b="1" dirty="0">
                <a:latin typeface="Sakkal Majalla" panose="02000000000000000000" pitchFamily="2" charset="-78"/>
                <a:cs typeface="Sakkal Majalla" panose="02000000000000000000" pitchFamily="2" charset="-78"/>
              </a:rPr>
              <a:t>انتبه للسعر الموضح على الشاشة المثبتة بجانب المحاسب على سطح العمل ، </a:t>
            </a:r>
            <a:r>
              <a:rPr lang="ar-SA" sz="2400" b="1" dirty="0">
                <a:latin typeface="Sakkal Majalla" panose="02000000000000000000" pitchFamily="2" charset="-78"/>
                <a:cs typeface="Sakkal Majalla" panose="02000000000000000000" pitchFamily="2" charset="-78"/>
              </a:rPr>
              <a:t>لأنه يقوم بتمرير الخطوط السوداء الموجودة على العبوة أسفلها أرقام</a:t>
            </a:r>
            <a:r>
              <a:rPr lang="ar-BH" sz="2400" b="1" dirty="0">
                <a:latin typeface="Sakkal Majalla" panose="02000000000000000000" pitchFamily="2" charset="-78"/>
                <a:cs typeface="Sakkal Majalla" panose="02000000000000000000" pitchFamily="2" charset="-78"/>
              </a:rPr>
              <a:t> تحدد الصنف والمصنع ، وحجم المنتج</a:t>
            </a:r>
            <a:r>
              <a:rPr lang="ar-SA" sz="2400" b="1" dirty="0">
                <a:latin typeface="Sakkal Majalla" panose="02000000000000000000" pitchFamily="2" charset="-78"/>
                <a:cs typeface="Sakkal Majalla" panose="02000000000000000000" pitchFamily="2" charset="-78"/>
              </a:rPr>
              <a:t> وهي عبارة عن </a:t>
            </a:r>
            <a:r>
              <a:rPr lang="ar-BH" sz="2400" b="1" dirty="0">
                <a:latin typeface="Sakkal Majalla" panose="02000000000000000000" pitchFamily="2" charset="-78"/>
                <a:cs typeface="Sakkal Majalla" panose="02000000000000000000" pitchFamily="2" charset="-78"/>
              </a:rPr>
              <a:t>( الرقم العالمي للمنتج ) </a:t>
            </a:r>
            <a:r>
              <a:rPr lang="ar-SA" sz="2400" b="1" dirty="0">
                <a:latin typeface="Sakkal Majalla" panose="02000000000000000000" pitchFamily="2" charset="-78"/>
                <a:cs typeface="Sakkal Majalla" panose="02000000000000000000" pitchFamily="2" charset="-78"/>
              </a:rPr>
              <a:t>يسجل السعر بشكل اتوماتيكي مما يساعد المتجر على الإسراع في عملية استلام المدفوعات من الزبائن .</a:t>
            </a:r>
            <a:endParaRPr lang="ar-BH" sz="2400" b="1" dirty="0">
              <a:latin typeface="Sakkal Majalla" panose="02000000000000000000" pitchFamily="2" charset="-78"/>
              <a:cs typeface="Sakkal Majalla" panose="02000000000000000000" pitchFamily="2" charset="-78"/>
            </a:endParaRPr>
          </a:p>
          <a:p>
            <a:pPr marL="457200" indent="-457200" algn="justLow" rtl="1">
              <a:lnSpc>
                <a:spcPct val="115000"/>
              </a:lnSpc>
              <a:spcAft>
                <a:spcPts val="1000"/>
              </a:spcAft>
              <a:buFont typeface="Wingdings" panose="05000000000000000000" pitchFamily="2" charset="2"/>
              <a:buChar char="q"/>
            </a:pPr>
            <a:r>
              <a:rPr lang="ar-BH" sz="2400" b="1" dirty="0">
                <a:latin typeface="Sakkal Majalla" panose="02000000000000000000" pitchFamily="2" charset="-78"/>
                <a:cs typeface="Sakkal Majalla" panose="02000000000000000000" pitchFamily="2" charset="-78"/>
              </a:rPr>
              <a:t>بعد أن تدفع المبلغ الكلي تأكد من صحة عدد النقود التي أعيدت إليك.</a:t>
            </a:r>
            <a:endParaRPr lang="en-US" sz="2400" b="1" dirty="0">
              <a:latin typeface="Sakkal Majalla" panose="02000000000000000000" pitchFamily="2" charset="-78"/>
              <a:cs typeface="Sakkal Majalla" panose="02000000000000000000" pitchFamily="2" charset="-78"/>
            </a:endParaRPr>
          </a:p>
          <a:p>
            <a:pPr marL="457200" indent="-457200" algn="justLow" rtl="1">
              <a:lnSpc>
                <a:spcPct val="115000"/>
              </a:lnSpc>
              <a:spcAft>
                <a:spcPts val="1000"/>
              </a:spcAft>
              <a:buFont typeface="Wingdings" panose="05000000000000000000" pitchFamily="2" charset="2"/>
              <a:buChar char="q"/>
            </a:pPr>
            <a:r>
              <a:rPr lang="ar-BH" sz="2400" b="1" dirty="0">
                <a:latin typeface="Sakkal Majalla" panose="02000000000000000000" pitchFamily="2" charset="-78"/>
                <a:cs typeface="Sakkal Majalla" panose="02000000000000000000" pitchFamily="2" charset="-78"/>
              </a:rPr>
              <a:t>تأكد أن جميع حاجياتك وضعت في حقائب المتجر .</a:t>
            </a:r>
          </a:p>
          <a:p>
            <a:pPr marL="457200" indent="-457200" algn="justLow" rtl="1">
              <a:lnSpc>
                <a:spcPct val="115000"/>
              </a:lnSpc>
              <a:spcAft>
                <a:spcPts val="1000"/>
              </a:spcAft>
              <a:buFont typeface="Wingdings" panose="05000000000000000000" pitchFamily="2" charset="2"/>
              <a:buChar char="q"/>
            </a:pPr>
            <a:r>
              <a:rPr lang="ar-BH" sz="2400" b="1" dirty="0">
                <a:latin typeface="Sakkal Majalla" panose="02000000000000000000" pitchFamily="2" charset="-78"/>
                <a:cs typeface="Sakkal Majalla" panose="02000000000000000000" pitchFamily="2" charset="-78"/>
              </a:rPr>
              <a:t>راجع الفاتورة وقارن مشترياتك أثناء عودتك للمنزل ، قد يخطئ المحاسب أثناء عملية تسجيل الأسعار </a:t>
            </a:r>
            <a:r>
              <a:rPr lang="ar-BH" sz="2400" b="1" dirty="0"/>
              <a:t>.  </a:t>
            </a:r>
            <a:endParaRPr lang="en-US" sz="2400" dirty="0"/>
          </a:p>
          <a:p>
            <a:pPr marL="457200" indent="-457200" algn="justLow" rtl="1">
              <a:lnSpc>
                <a:spcPct val="115000"/>
              </a:lnSpc>
              <a:spcAft>
                <a:spcPts val="1000"/>
              </a:spcAft>
              <a:buFont typeface="Wingdings" panose="05000000000000000000" pitchFamily="2" charset="2"/>
              <a:buChar char="q"/>
            </a:pPr>
            <a:endParaRPr lang="ar-BH" sz="2400" b="1" dirty="0"/>
          </a:p>
          <a:p>
            <a:pPr marL="457200" indent="-457200" algn="justLow" rtl="1">
              <a:lnSpc>
                <a:spcPct val="115000"/>
              </a:lnSpc>
              <a:spcAft>
                <a:spcPts val="1000"/>
              </a:spcAft>
              <a:buFont typeface="Wingdings" panose="05000000000000000000" pitchFamily="2" charset="2"/>
              <a:buChar char="q"/>
            </a:pPr>
            <a:endParaRPr lang="en-US" sz="2400" b="1" dirty="0">
              <a:latin typeface="Sakkal Majalla" panose="02000000000000000000" pitchFamily="2" charset="-78"/>
              <a:cs typeface="Sakkal Majalla" panose="02000000000000000000" pitchFamily="2" charset="-78"/>
            </a:endParaRPr>
          </a:p>
        </p:txBody>
      </p:sp>
      <p:sp>
        <p:nvSpPr>
          <p:cNvPr id="10" name="Rectangle 9" descr="DSC00656"/>
          <p:cNvSpPr>
            <a:spLocks noChangeArrowheads="1"/>
          </p:cNvSpPr>
          <p:nvPr/>
        </p:nvSpPr>
        <p:spPr bwMode="auto">
          <a:xfrm>
            <a:off x="1030175" y="5073736"/>
            <a:ext cx="1545590" cy="988060"/>
          </a:xfrm>
          <a:prstGeom prst="rect">
            <a:avLst/>
          </a:prstGeom>
          <a:blipFill dpi="0" rotWithShape="0">
            <a:blip r:embed="rId2" cstate="print"/>
            <a:srcRect/>
            <a:stretch>
              <a:fillRect/>
            </a:stretch>
          </a:blipFill>
          <a:ln w="12700" algn="ctr">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sp>
        <p:nvSpPr>
          <p:cNvPr id="11" name="Rectangle 10" descr="DSC00655"/>
          <p:cNvSpPr>
            <a:spLocks noChangeArrowheads="1"/>
          </p:cNvSpPr>
          <p:nvPr/>
        </p:nvSpPr>
        <p:spPr bwMode="auto">
          <a:xfrm>
            <a:off x="556276" y="171366"/>
            <a:ext cx="2019489" cy="2166002"/>
          </a:xfrm>
          <a:prstGeom prst="rect">
            <a:avLst/>
          </a:prstGeom>
          <a:blipFill dpi="0" rotWithShape="0">
            <a:blip r:embed="rId3" cstate="print"/>
            <a:srcRect/>
            <a:stretch>
              <a:fillRect/>
            </a:stretch>
          </a:blipFill>
          <a:ln w="12700" algn="ctr">
            <a:solidFill>
              <a:srgbClr val="000000"/>
            </a:solidFill>
            <a:miter lim="800000"/>
            <a:headEnd/>
            <a:tailEnd/>
          </a:ln>
          <a:effectLst>
            <a:outerShdw dist="56796" dir="3806097" algn="ctr" rotWithShape="0">
              <a:srgbClr val="808080"/>
            </a:outerShdw>
          </a:effectLst>
        </p:spPr>
        <p:txBody>
          <a:bodyPr rot="0" vert="horz" wrap="square" lIns="91440" tIns="45720" rIns="91440" bIns="45720" anchor="t" anchorCtr="0" upright="1">
            <a:noAutofit/>
          </a:bodyPr>
          <a:lstStyle/>
          <a:p>
            <a:endParaRPr lang="en-US"/>
          </a:p>
        </p:txBody>
      </p:sp>
      <p:pic>
        <p:nvPicPr>
          <p:cNvPr id="12" name="Picture 11" descr="accounting_"/>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575765" y="4081438"/>
            <a:ext cx="1750668" cy="1486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a:extLst>
              <a:ext uri="{FF2B5EF4-FFF2-40B4-BE49-F238E27FC236}">
                <a16:creationId xmlns:a16="http://schemas.microsoft.com/office/drawing/2014/main" xmlns="" id="{B1F45C81-8BA1-4520-AE7E-2C2675D9B09E}"/>
              </a:ext>
            </a:extLst>
          </p:cNvPr>
          <p:cNvSpPr/>
          <p:nvPr/>
        </p:nvSpPr>
        <p:spPr>
          <a:xfrm>
            <a:off x="289580" y="6488668"/>
            <a:ext cx="6880993" cy="400110"/>
          </a:xfrm>
          <a:prstGeom prst="rect">
            <a:avLst/>
          </a:prstGeom>
        </p:spPr>
        <p:txBody>
          <a:bodyPr wrap="square">
            <a:spAutoFit/>
          </a:bodyPr>
          <a:lstStyle/>
          <a:p>
            <a:pPr algn="ctr" rtl="1"/>
            <a:r>
              <a:rPr lang="ar-BH" sz="2000" b="1" dirty="0">
                <a:latin typeface="Sakkal Majalla" pitchFamily="2" charset="-78"/>
                <a:cs typeface="Sakkal Majalla" pitchFamily="2" charset="-78"/>
              </a:rPr>
              <a:t>الدرس الثالث- وحدة إدارة الموارد- مادة التربية الأسرية-الصف الثالث الإعدادي </a:t>
            </a:r>
            <a:endParaRPr lang="en-US" sz="2000" dirty="0">
              <a:latin typeface="Sakkal Majalla" pitchFamily="2" charset="-78"/>
              <a:cs typeface="Sakkal Majalla" pitchFamily="2" charset="-78"/>
            </a:endParaRPr>
          </a:p>
        </p:txBody>
      </p:sp>
    </p:spTree>
    <p:extLst>
      <p:ext uri="{BB962C8B-B14F-4D97-AF65-F5344CB8AC3E}">
        <p14:creationId xmlns:p14="http://schemas.microsoft.com/office/powerpoint/2010/main" xmlns="" val="32730868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bg/>
                                          </p:spTgt>
                                        </p:tgtEl>
                                        <p:attrNameLst>
                                          <p:attrName>style.visibility</p:attrName>
                                        </p:attrNameLst>
                                      </p:cBhvr>
                                      <p:to>
                                        <p:strVal val="visible"/>
                                      </p:to>
                                    </p:set>
                                    <p:animEffect transition="in" filter="fade">
                                      <p:cBhvr>
                                        <p:cTn id="14" dur="500"/>
                                        <p:tgtEl>
                                          <p:spTgt spid="9">
                                            <p:bg/>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fade">
                                      <p:cBhvr>
                                        <p:cTn id="24" dur="500"/>
                                        <p:tgtEl>
                                          <p:spTgt spid="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Effect transition="in" filter="fade">
                                      <p:cBhvr>
                                        <p:cTn id="29" dur="500"/>
                                        <p:tgtEl>
                                          <p:spTgt spid="9">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xEl>
                                              <p:pRg st="3" end="3"/>
                                            </p:txEl>
                                          </p:spTgt>
                                        </p:tgtEl>
                                        <p:attrNameLst>
                                          <p:attrName>style.visibility</p:attrName>
                                        </p:attrNameLst>
                                      </p:cBhvr>
                                      <p:to>
                                        <p:strVal val="visible"/>
                                      </p:to>
                                    </p:set>
                                    <p:animEffect transition="in" filter="fade">
                                      <p:cBhvr>
                                        <p:cTn id="34" dur="500"/>
                                        <p:tgtEl>
                                          <p:spTgt spid="9">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animEffect transition="in" filter="fade">
                                      <p:cBhvr>
                                        <p:cTn id="39"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B1F45C81-8BA1-4520-AE7E-2C2675D9B09E}"/>
              </a:ext>
            </a:extLst>
          </p:cNvPr>
          <p:cNvSpPr/>
          <p:nvPr/>
        </p:nvSpPr>
        <p:spPr>
          <a:xfrm>
            <a:off x="289580" y="6488668"/>
            <a:ext cx="6880993" cy="400110"/>
          </a:xfrm>
          <a:prstGeom prst="rect">
            <a:avLst/>
          </a:prstGeom>
        </p:spPr>
        <p:txBody>
          <a:bodyPr wrap="square">
            <a:spAutoFit/>
          </a:bodyPr>
          <a:lstStyle/>
          <a:p>
            <a:pPr algn="ctr" rtl="1"/>
            <a:r>
              <a:rPr lang="ar-BH" sz="2000" b="1" dirty="0">
                <a:latin typeface="Sakkal Majalla" pitchFamily="2" charset="-78"/>
                <a:cs typeface="Sakkal Majalla" pitchFamily="2" charset="-78"/>
              </a:rPr>
              <a:t>الدرس الثالث- وحدة إدارة الموارد- مادة التربية الأسرية-الصف الثالث الإعدادي </a:t>
            </a:r>
            <a:endParaRPr lang="en-US" sz="2000" dirty="0">
              <a:latin typeface="Sakkal Majalla" pitchFamily="2" charset="-78"/>
              <a:cs typeface="Sakkal Majalla" pitchFamily="2" charset="-78"/>
            </a:endParaRPr>
          </a:p>
        </p:txBody>
      </p:sp>
      <p:sp>
        <p:nvSpPr>
          <p:cNvPr id="4" name="Rectangle 3"/>
          <p:cNvSpPr/>
          <p:nvPr/>
        </p:nvSpPr>
        <p:spPr>
          <a:xfrm>
            <a:off x="2016753" y="1716764"/>
            <a:ext cx="9235542" cy="523220"/>
          </a:xfrm>
          <a:prstGeom prst="rect">
            <a:avLst/>
          </a:prstGeom>
          <a:solidFill>
            <a:srgbClr val="FFFF00"/>
          </a:solidFill>
        </p:spPr>
        <p:txBody>
          <a:bodyPr wrap="none">
            <a:spAutoFit/>
          </a:bodyPr>
          <a:lstStyle/>
          <a:p>
            <a:pPr marL="624078" indent="-514350" algn="r" rtl="1">
              <a:buFont typeface="Wingdings" pitchFamily="2" charset="2"/>
              <a:buChar char="v"/>
            </a:pPr>
            <a:r>
              <a:rPr lang="ar-BH" sz="2800" b="1" dirty="0">
                <a:solidFill>
                  <a:srgbClr val="FF0000"/>
                </a:solidFill>
                <a:latin typeface="Sakkal Majalla" panose="02000000000000000000" pitchFamily="2" charset="-78"/>
                <a:cs typeface="Sakkal Majalla" panose="02000000000000000000" pitchFamily="2" charset="-78"/>
              </a:rPr>
              <a:t>عدد ثلاثة من الأمور الهامة التي تساعد الفرد على</a:t>
            </a:r>
            <a:r>
              <a:rPr lang="ar-BH" sz="2800" b="1" dirty="0">
                <a:latin typeface="Sakkal Majalla" panose="02000000000000000000" pitchFamily="2" charset="-78"/>
                <a:cs typeface="Sakkal Majalla" panose="02000000000000000000" pitchFamily="2" charset="-78"/>
              </a:rPr>
              <a:t> </a:t>
            </a:r>
            <a:r>
              <a:rPr lang="ar-BH" sz="2800" b="1" dirty="0">
                <a:solidFill>
                  <a:srgbClr val="FF0000"/>
                </a:solidFill>
                <a:latin typeface="Sakkal Majalla" panose="02000000000000000000" pitchFamily="2" charset="-78"/>
                <a:cs typeface="Sakkal Majalla" panose="02000000000000000000" pitchFamily="2" charset="-78"/>
              </a:rPr>
              <a:t>دفع الحساب بعد عملية الشراء .</a:t>
            </a:r>
            <a:endParaRPr lang="ar-EG" sz="2800" b="1" dirty="0">
              <a:solidFill>
                <a:srgbClr val="FF0000"/>
              </a:solidFill>
              <a:latin typeface="Sakkal Majalla" panose="02000000000000000000" pitchFamily="2" charset="-78"/>
              <a:cs typeface="Sakkal Majalla" panose="02000000000000000000" pitchFamily="2" charset="-78"/>
            </a:endParaRPr>
          </a:p>
        </p:txBody>
      </p:sp>
      <p:sp>
        <p:nvSpPr>
          <p:cNvPr id="5" name="Rectangle 4"/>
          <p:cNvSpPr/>
          <p:nvPr/>
        </p:nvSpPr>
        <p:spPr>
          <a:xfrm>
            <a:off x="1387167" y="301097"/>
            <a:ext cx="8152107" cy="70788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rtl="1"/>
            <a:r>
              <a:rPr lang="ar-BH" sz="4000" b="1" dirty="0">
                <a:ln w="9525">
                  <a:solidFill>
                    <a:schemeClr val="bg1"/>
                  </a:solidFill>
                  <a:prstDash val="solid"/>
                </a:ln>
                <a:solidFill>
                  <a:schemeClr val="bg1"/>
                </a:solidFill>
                <a:latin typeface="Sakkal Majalla" panose="02000000000000000000" pitchFamily="2" charset="-78"/>
                <a:cs typeface="Sakkal Majalla" panose="02000000000000000000" pitchFamily="2" charset="-78"/>
              </a:rPr>
              <a:t>نشاط تقويمي(3):دفع الحساب بعد عملية الشراء</a:t>
            </a:r>
            <a:endParaRPr lang="en-US" sz="4000" b="1" dirty="0">
              <a:ln w="9525">
                <a:solidFill>
                  <a:schemeClr val="bg1"/>
                </a:solidFill>
                <a:prstDash val="solid"/>
              </a:ln>
              <a:solidFill>
                <a:schemeClr val="bg1"/>
              </a:solidFill>
              <a:latin typeface="Sakkal Majalla" panose="02000000000000000000" pitchFamily="2" charset="-78"/>
              <a:cs typeface="Sakkal Majalla" panose="02000000000000000000" pitchFamily="2" charset="-78"/>
            </a:endParaRPr>
          </a:p>
        </p:txBody>
      </p:sp>
      <p:sp>
        <p:nvSpPr>
          <p:cNvPr id="6" name="TextBox 5"/>
          <p:cNvSpPr txBox="1"/>
          <p:nvPr/>
        </p:nvSpPr>
        <p:spPr>
          <a:xfrm>
            <a:off x="2016753" y="2733162"/>
            <a:ext cx="8829207" cy="1015663"/>
          </a:xfrm>
          <a:prstGeom prst="rect">
            <a:avLst/>
          </a:prstGeom>
          <a:solidFill>
            <a:schemeClr val="accent4">
              <a:lumMod val="40000"/>
              <a:lumOff val="60000"/>
            </a:schemeClr>
          </a:solidFill>
        </p:spPr>
        <p:txBody>
          <a:bodyPr wrap="square" rtlCol="0">
            <a:spAutoFit/>
          </a:bodyPr>
          <a:lstStyle/>
          <a:p>
            <a:pPr marL="342900" indent="-342900" algn="r" rtl="1">
              <a:buFont typeface="Arial" panose="020B0604020202020204" pitchFamily="34" charset="0"/>
              <a:buChar char="•"/>
            </a:pPr>
            <a:r>
              <a:rPr lang="ar-BH" sz="2000" b="1" dirty="0">
                <a:latin typeface="Sakkal Majalla" panose="02000000000000000000" pitchFamily="2" charset="-78"/>
                <a:cs typeface="Sakkal Majalla" panose="02000000000000000000" pitchFamily="2" charset="-78"/>
              </a:rPr>
              <a:t>........................................................................................................................................................................</a:t>
            </a:r>
          </a:p>
          <a:p>
            <a:pPr marL="342900" indent="-342900" algn="r" rtl="1">
              <a:buFont typeface="Arial" panose="020B0604020202020204" pitchFamily="34" charset="0"/>
              <a:buChar char="•"/>
            </a:pPr>
            <a:r>
              <a:rPr lang="ar-BH" sz="2000" b="1" dirty="0">
                <a:latin typeface="Sakkal Majalla" panose="02000000000000000000" pitchFamily="2" charset="-78"/>
                <a:cs typeface="Sakkal Majalla" panose="02000000000000000000" pitchFamily="2" charset="-78"/>
              </a:rPr>
              <a:t>.......................................................................................................................................................................</a:t>
            </a:r>
          </a:p>
          <a:p>
            <a:pPr marL="342900" indent="-342900" algn="r" rtl="1">
              <a:buFont typeface="Arial" panose="020B0604020202020204" pitchFamily="34" charset="0"/>
              <a:buChar char="•"/>
            </a:pPr>
            <a:r>
              <a:rPr lang="ar-BH" sz="2000" b="1" dirty="0">
                <a:latin typeface="Sakkal Majalla" panose="02000000000000000000" pitchFamily="2" charset="-78"/>
                <a:cs typeface="Sakkal Majalla" panose="02000000000000000000" pitchFamily="2" charset="-78"/>
              </a:rPr>
              <a:t>........................................................................................................................................................................</a:t>
            </a:r>
          </a:p>
        </p:txBody>
      </p:sp>
    </p:spTree>
    <p:extLst>
      <p:ext uri="{BB962C8B-B14F-4D97-AF65-F5344CB8AC3E}">
        <p14:creationId xmlns:p14="http://schemas.microsoft.com/office/powerpoint/2010/main" xmlns="" val="271744414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B1F45C81-8BA1-4520-AE7E-2C2675D9B09E}"/>
              </a:ext>
            </a:extLst>
          </p:cNvPr>
          <p:cNvSpPr/>
          <p:nvPr/>
        </p:nvSpPr>
        <p:spPr>
          <a:xfrm>
            <a:off x="289580" y="6488668"/>
            <a:ext cx="6880993" cy="400110"/>
          </a:xfrm>
          <a:prstGeom prst="rect">
            <a:avLst/>
          </a:prstGeom>
        </p:spPr>
        <p:txBody>
          <a:bodyPr wrap="square">
            <a:spAutoFit/>
          </a:bodyPr>
          <a:lstStyle/>
          <a:p>
            <a:pPr algn="ctr" rtl="1"/>
            <a:r>
              <a:rPr lang="ar-BH" sz="2000" b="1" dirty="0">
                <a:latin typeface="Sakkal Majalla" pitchFamily="2" charset="-78"/>
                <a:cs typeface="Sakkal Majalla" pitchFamily="2" charset="-78"/>
              </a:rPr>
              <a:t>الدرس الثالث- وحدة إدارة الموارد- مادة التربية الأسرية-الصف الثالث الإعدادي </a:t>
            </a:r>
            <a:endParaRPr lang="en-US" sz="2000" dirty="0">
              <a:latin typeface="Sakkal Majalla" pitchFamily="2" charset="-78"/>
              <a:cs typeface="Sakkal Majalla" pitchFamily="2" charset="-78"/>
            </a:endParaRPr>
          </a:p>
        </p:txBody>
      </p:sp>
      <p:sp>
        <p:nvSpPr>
          <p:cNvPr id="4" name="Rectangle 3"/>
          <p:cNvSpPr/>
          <p:nvPr/>
        </p:nvSpPr>
        <p:spPr>
          <a:xfrm>
            <a:off x="2016753" y="1716764"/>
            <a:ext cx="9235542" cy="523220"/>
          </a:xfrm>
          <a:prstGeom prst="rect">
            <a:avLst/>
          </a:prstGeom>
          <a:solidFill>
            <a:srgbClr val="FFFF00"/>
          </a:solidFill>
        </p:spPr>
        <p:txBody>
          <a:bodyPr wrap="none">
            <a:spAutoFit/>
          </a:bodyPr>
          <a:lstStyle/>
          <a:p>
            <a:pPr marL="624078" indent="-514350" algn="r" rtl="1">
              <a:buFont typeface="Wingdings" pitchFamily="2" charset="2"/>
              <a:buChar char="v"/>
            </a:pPr>
            <a:r>
              <a:rPr lang="ar-BH" sz="2800" b="1" dirty="0">
                <a:solidFill>
                  <a:srgbClr val="FF0000"/>
                </a:solidFill>
                <a:latin typeface="Sakkal Majalla" panose="02000000000000000000" pitchFamily="2" charset="-78"/>
                <a:cs typeface="Sakkal Majalla" panose="02000000000000000000" pitchFamily="2" charset="-78"/>
              </a:rPr>
              <a:t>عدد ثلاثة من الأمور الهامة التي تساعد الفرد على</a:t>
            </a:r>
            <a:r>
              <a:rPr lang="ar-BH" sz="2800" b="1" dirty="0">
                <a:latin typeface="Sakkal Majalla" panose="02000000000000000000" pitchFamily="2" charset="-78"/>
                <a:cs typeface="Sakkal Majalla" panose="02000000000000000000" pitchFamily="2" charset="-78"/>
              </a:rPr>
              <a:t> </a:t>
            </a:r>
            <a:r>
              <a:rPr lang="ar-BH" sz="2800" b="1" dirty="0">
                <a:solidFill>
                  <a:srgbClr val="FF0000"/>
                </a:solidFill>
                <a:latin typeface="Sakkal Majalla" panose="02000000000000000000" pitchFamily="2" charset="-78"/>
                <a:cs typeface="Sakkal Majalla" panose="02000000000000000000" pitchFamily="2" charset="-78"/>
              </a:rPr>
              <a:t>دفع الحساب بعد عملية الشراء .</a:t>
            </a:r>
            <a:endParaRPr lang="ar-EG" sz="2800" b="1" dirty="0">
              <a:solidFill>
                <a:srgbClr val="FF0000"/>
              </a:solidFill>
              <a:latin typeface="Sakkal Majalla" panose="02000000000000000000" pitchFamily="2" charset="-78"/>
              <a:cs typeface="Sakkal Majalla" panose="02000000000000000000" pitchFamily="2" charset="-78"/>
            </a:endParaRPr>
          </a:p>
        </p:txBody>
      </p:sp>
      <p:sp>
        <p:nvSpPr>
          <p:cNvPr id="5" name="Rectangle 4"/>
          <p:cNvSpPr/>
          <p:nvPr/>
        </p:nvSpPr>
        <p:spPr>
          <a:xfrm>
            <a:off x="1387167" y="301097"/>
            <a:ext cx="9458793" cy="70788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rtl="1"/>
            <a:r>
              <a:rPr lang="ar-BH" sz="4000" b="1" dirty="0">
                <a:ln w="9525">
                  <a:solidFill>
                    <a:schemeClr val="bg1"/>
                  </a:solidFill>
                  <a:prstDash val="solid"/>
                </a:ln>
                <a:solidFill>
                  <a:schemeClr val="bg1"/>
                </a:solidFill>
                <a:latin typeface="Sakkal Majalla" panose="02000000000000000000" pitchFamily="2" charset="-78"/>
                <a:cs typeface="Sakkal Majalla" panose="02000000000000000000" pitchFamily="2" charset="-78"/>
              </a:rPr>
              <a:t>إجابة النشاط التقويمي(3):دفع الحساب بعد عملية الشراء</a:t>
            </a:r>
            <a:endParaRPr lang="en-US" sz="4000" b="1" dirty="0">
              <a:ln w="9525">
                <a:solidFill>
                  <a:schemeClr val="bg1"/>
                </a:solidFill>
                <a:prstDash val="solid"/>
              </a:ln>
              <a:solidFill>
                <a:schemeClr val="bg1"/>
              </a:solidFill>
              <a:latin typeface="Sakkal Majalla" panose="02000000000000000000" pitchFamily="2" charset="-78"/>
              <a:cs typeface="Sakkal Majalla" panose="02000000000000000000" pitchFamily="2" charset="-78"/>
            </a:endParaRPr>
          </a:p>
        </p:txBody>
      </p:sp>
      <p:sp>
        <p:nvSpPr>
          <p:cNvPr id="6" name="TextBox 5"/>
          <p:cNvSpPr txBox="1"/>
          <p:nvPr/>
        </p:nvSpPr>
        <p:spPr>
          <a:xfrm>
            <a:off x="846668" y="2733162"/>
            <a:ext cx="10888132" cy="2472472"/>
          </a:xfrm>
          <a:prstGeom prst="rect">
            <a:avLst/>
          </a:prstGeom>
          <a:solidFill>
            <a:schemeClr val="accent4">
              <a:lumMod val="40000"/>
              <a:lumOff val="60000"/>
            </a:schemeClr>
          </a:solidFill>
        </p:spPr>
        <p:txBody>
          <a:bodyPr wrap="square" rtlCol="0">
            <a:spAutoFit/>
          </a:bodyPr>
          <a:lstStyle/>
          <a:p>
            <a:pPr marL="457200" indent="-457200" algn="justLow" rtl="1">
              <a:lnSpc>
                <a:spcPct val="115000"/>
              </a:lnSpc>
              <a:spcAft>
                <a:spcPts val="1000"/>
              </a:spcAft>
              <a:buFont typeface="Wingdings" panose="05000000000000000000" pitchFamily="2" charset="2"/>
              <a:buChar char="q"/>
            </a:pPr>
            <a:r>
              <a:rPr lang="ar-BH" sz="2400" b="1" dirty="0">
                <a:latin typeface="Sakkal Majalla" panose="02000000000000000000" pitchFamily="2" charset="-78"/>
                <a:cs typeface="Sakkal Majalla" panose="02000000000000000000" pitchFamily="2" charset="-78"/>
              </a:rPr>
              <a:t>صنف البضائع بحيث تضع أمام المحاسب  الأصناف المتماثلة  في السعر مع بعضها مع مراعاة أن يكون السعر ظاهراً </a:t>
            </a:r>
            <a:r>
              <a:rPr lang="ar-SA" sz="2400" b="1" dirty="0">
                <a:latin typeface="Sakkal Majalla" panose="02000000000000000000" pitchFamily="2" charset="-78"/>
                <a:cs typeface="Sakkal Majalla" panose="02000000000000000000" pitchFamily="2" charset="-78"/>
              </a:rPr>
              <a:t>.</a:t>
            </a:r>
            <a:endParaRPr lang="ar-BH" sz="2400" b="1" dirty="0">
              <a:latin typeface="Sakkal Majalla" panose="02000000000000000000" pitchFamily="2" charset="-78"/>
              <a:cs typeface="Sakkal Majalla" panose="02000000000000000000" pitchFamily="2" charset="-78"/>
            </a:endParaRPr>
          </a:p>
          <a:p>
            <a:pPr marL="457200" indent="-457200" algn="justLow" rtl="1">
              <a:lnSpc>
                <a:spcPct val="115000"/>
              </a:lnSpc>
              <a:spcAft>
                <a:spcPts val="1000"/>
              </a:spcAft>
              <a:buFont typeface="Wingdings" panose="05000000000000000000" pitchFamily="2" charset="2"/>
              <a:buChar char="q"/>
            </a:pPr>
            <a:r>
              <a:rPr lang="ar-BH" sz="2400" b="1" dirty="0">
                <a:latin typeface="Sakkal Majalla" panose="02000000000000000000" pitchFamily="2" charset="-78"/>
                <a:cs typeface="Sakkal Majalla" panose="02000000000000000000" pitchFamily="2" charset="-78"/>
              </a:rPr>
              <a:t>انتبه للسعر الموضح على الشاشة المثبتة بجانب المحاسب على سطح العمل ، </a:t>
            </a:r>
            <a:r>
              <a:rPr lang="ar-SA" sz="2400" b="1" dirty="0">
                <a:latin typeface="Sakkal Majalla" panose="02000000000000000000" pitchFamily="2" charset="-78"/>
                <a:cs typeface="Sakkal Majalla" panose="02000000000000000000" pitchFamily="2" charset="-78"/>
              </a:rPr>
              <a:t>لأنه يقوم بتمرير الخطوط السوداء الموجودة على العبوة أسفلها أرقام</a:t>
            </a:r>
            <a:r>
              <a:rPr lang="ar-BH" sz="2400" b="1" dirty="0">
                <a:latin typeface="Sakkal Majalla" panose="02000000000000000000" pitchFamily="2" charset="-78"/>
                <a:cs typeface="Sakkal Majalla" panose="02000000000000000000" pitchFamily="2" charset="-78"/>
              </a:rPr>
              <a:t> تحدد الصنف والمصنع ، وحجم المنتج</a:t>
            </a:r>
            <a:r>
              <a:rPr lang="ar-SA" sz="2400" b="1" dirty="0">
                <a:latin typeface="Sakkal Majalla" panose="02000000000000000000" pitchFamily="2" charset="-78"/>
                <a:cs typeface="Sakkal Majalla" panose="02000000000000000000" pitchFamily="2" charset="-78"/>
              </a:rPr>
              <a:t> وهي عبارة عن </a:t>
            </a:r>
            <a:r>
              <a:rPr lang="ar-BH" sz="2400" b="1" dirty="0">
                <a:latin typeface="Sakkal Majalla" panose="02000000000000000000" pitchFamily="2" charset="-78"/>
                <a:cs typeface="Sakkal Majalla" panose="02000000000000000000" pitchFamily="2" charset="-78"/>
              </a:rPr>
              <a:t>( الرقم العالمي للمنتج ) </a:t>
            </a:r>
            <a:r>
              <a:rPr lang="ar-SA" sz="2400" b="1" dirty="0">
                <a:latin typeface="Sakkal Majalla" panose="02000000000000000000" pitchFamily="2" charset="-78"/>
                <a:cs typeface="Sakkal Majalla" panose="02000000000000000000" pitchFamily="2" charset="-78"/>
              </a:rPr>
              <a:t>يسجل السعر بشكل اتوماتيكي مما يساعد المتجر على الإسراع في عملية استلام المدفوعات من الزبائن .</a:t>
            </a:r>
            <a:endParaRPr lang="ar-BH" sz="2400" b="1" dirty="0">
              <a:latin typeface="Sakkal Majalla" panose="02000000000000000000" pitchFamily="2" charset="-78"/>
              <a:cs typeface="Sakkal Majalla" panose="02000000000000000000" pitchFamily="2" charset="-78"/>
            </a:endParaRPr>
          </a:p>
          <a:p>
            <a:pPr marL="457200" indent="-457200" algn="justLow" rtl="1">
              <a:lnSpc>
                <a:spcPct val="115000"/>
              </a:lnSpc>
              <a:spcAft>
                <a:spcPts val="1000"/>
              </a:spcAft>
              <a:buFont typeface="Wingdings" panose="05000000000000000000" pitchFamily="2" charset="2"/>
              <a:buChar char="q"/>
            </a:pPr>
            <a:r>
              <a:rPr lang="ar-BH" sz="2400" b="1" dirty="0">
                <a:latin typeface="Sakkal Majalla" panose="02000000000000000000" pitchFamily="2" charset="-78"/>
                <a:cs typeface="Sakkal Majalla" panose="02000000000000000000" pitchFamily="2" charset="-78"/>
              </a:rPr>
              <a:t>بعد أن تدفع المبلغ الكلي تأكد من صحة عدد النقود التي أعيدت إليك.</a:t>
            </a:r>
            <a:endParaRPr lang="en-US" sz="24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xmlns="" val="11091449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71078" y="576165"/>
            <a:ext cx="6029143" cy="800219"/>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a:lnSpc>
                <a:spcPct val="115000"/>
              </a:lnSpc>
              <a:spcAft>
                <a:spcPts val="1000"/>
              </a:spcAft>
            </a:pPr>
            <a:r>
              <a:rPr lang="ar-BH" sz="4000" b="1" dirty="0">
                <a:ln w="9525">
                  <a:solidFill>
                    <a:schemeClr val="bg1"/>
                  </a:solidFill>
                  <a:prstDash val="solid"/>
                </a:ln>
                <a:solidFill>
                  <a:schemeClr val="bg1"/>
                </a:solidFill>
                <a:latin typeface="Sakkal Majalla" panose="02000000000000000000" pitchFamily="2" charset="-78"/>
                <a:cs typeface="Sakkal Majalla" panose="02000000000000000000" pitchFamily="2" charset="-78"/>
              </a:rPr>
              <a:t>كيف تحفظ  الأطعمة بعد شرائها ؟</a:t>
            </a:r>
            <a:endParaRPr lang="en-US" sz="4000" b="1" dirty="0">
              <a:ln w="9525">
                <a:solidFill>
                  <a:schemeClr val="bg1"/>
                </a:solidFill>
                <a:prstDash val="solid"/>
              </a:ln>
              <a:solidFill>
                <a:schemeClr val="bg1"/>
              </a:solidFill>
              <a:latin typeface="Sakkal Majalla" panose="02000000000000000000" pitchFamily="2" charset="-78"/>
              <a:cs typeface="Sakkal Majalla" panose="02000000000000000000" pitchFamily="2" charset="-78"/>
            </a:endParaRPr>
          </a:p>
        </p:txBody>
      </p:sp>
      <p:sp>
        <p:nvSpPr>
          <p:cNvPr id="4" name="Text Box 13"/>
          <p:cNvSpPr txBox="1">
            <a:spLocks noChangeArrowheads="1"/>
          </p:cNvSpPr>
          <p:nvPr/>
        </p:nvSpPr>
        <p:spPr bwMode="auto">
          <a:xfrm>
            <a:off x="3750590" y="1775568"/>
            <a:ext cx="6839884" cy="2796432"/>
          </a:xfrm>
          <a:prstGeom prst="rect">
            <a:avLst/>
          </a:prstGeom>
          <a:solidFill>
            <a:srgbClr val="CCFFCC"/>
          </a:solidFill>
          <a:ln>
            <a:noFill/>
          </a:ln>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algn="r" rtl="1"/>
            <a:r>
              <a:rPr lang="ar-BH" sz="2800" b="1" dirty="0">
                <a:latin typeface="Sakkal Majalla" panose="02000000000000000000" pitchFamily="2" charset="-78"/>
                <a:cs typeface="Sakkal Majalla" panose="02000000000000000000" pitchFamily="2" charset="-78"/>
              </a:rPr>
              <a:t>إنك لم تنته بعد من عملية التسوق ..... فحفظ الأطعمة بطريقة صحيحة بعد شرائها جزء مهم لنجاح عملية الشراء، بعد عودتك إلى المنزل ضع حاجيات التسوق جانباً، وتأكدي أن الأطعمة التي في الثلاجة في حاله جيدة ورتبها على الرف بطريقة ظاهرة حتى لا تحجب وراءها الأطعمة الجديدة. ثم قم بتخزين </a:t>
            </a:r>
            <a:r>
              <a:rPr lang="ar-BH" sz="2800" b="1" u="sng" dirty="0">
                <a:solidFill>
                  <a:srgbClr val="FF0000"/>
                </a:solidFill>
                <a:latin typeface="Sakkal Majalla" panose="02000000000000000000" pitchFamily="2" charset="-78"/>
                <a:cs typeface="Sakkal Majalla" panose="02000000000000000000" pitchFamily="2" charset="-78"/>
              </a:rPr>
              <a:t>الأطعمة بحيث تبدأ بحفظ الأطعمة سريعة التلف مثل: </a:t>
            </a:r>
            <a:endParaRPr lang="en-US" sz="2800" dirty="0">
              <a:solidFill>
                <a:srgbClr val="FF0000"/>
              </a:solidFill>
              <a:latin typeface="Sakkal Majalla" panose="02000000000000000000" pitchFamily="2" charset="-78"/>
              <a:cs typeface="Sakkal Majalla" panose="02000000000000000000" pitchFamily="2" charset="-78"/>
            </a:endParaRPr>
          </a:p>
          <a:p>
            <a:pPr algn="r" rtl="1">
              <a:lnSpc>
                <a:spcPct val="115000"/>
              </a:lnSpc>
              <a:buClr>
                <a:srgbClr val="FF0000"/>
              </a:buClr>
              <a:buSzPct val="130000"/>
            </a:pPr>
            <a:r>
              <a:rPr lang="ar-BH" sz="2800" b="1" dirty="0">
                <a:latin typeface="Sakkal Majalla" panose="02000000000000000000" pitchFamily="2" charset="-78"/>
                <a:cs typeface="Sakkal Majalla" panose="02000000000000000000" pitchFamily="2" charset="-78"/>
              </a:rPr>
              <a:t> </a:t>
            </a:r>
            <a:endParaRPr lang="en-US" sz="2800" b="1" dirty="0">
              <a:latin typeface="Sakkal Majalla" panose="02000000000000000000" pitchFamily="2" charset="-78"/>
              <a:cs typeface="Sakkal Majalla" panose="02000000000000000000" pitchFamily="2" charset="-78"/>
            </a:endParaRPr>
          </a:p>
          <a:p>
            <a:pPr algn="r" rtl="1">
              <a:lnSpc>
                <a:spcPct val="115000"/>
              </a:lnSpc>
              <a:buClr>
                <a:srgbClr val="FF0000"/>
              </a:buClr>
              <a:buSzPct val="130000"/>
            </a:pPr>
            <a:endParaRPr lang="ar-SA" sz="2400" b="1" dirty="0">
              <a:latin typeface="Sakkal Majalla" panose="02000000000000000000" pitchFamily="2" charset="-78"/>
              <a:cs typeface="Sakkal Majalla" panose="02000000000000000000" pitchFamily="2" charset="-78"/>
            </a:endParaRPr>
          </a:p>
          <a:p>
            <a:pPr lvl="0" algn="r" rtl="1">
              <a:lnSpc>
                <a:spcPct val="115000"/>
              </a:lnSpc>
              <a:buClr>
                <a:srgbClr val="FF0000"/>
              </a:buClr>
              <a:buSzPct val="130000"/>
            </a:pPr>
            <a:r>
              <a:rPr lang="ar-SA" sz="2400" b="1" dirty="0">
                <a:latin typeface="Sakkal Majalla" panose="02000000000000000000" pitchFamily="2" charset="-78"/>
                <a:ea typeface="Times New Roman" panose="02020603050405020304" pitchFamily="18" charset="0"/>
                <a:cs typeface="Sakkal Majalla" panose="02000000000000000000" pitchFamily="2" charset="-78"/>
              </a:rPr>
              <a:t> </a:t>
            </a:r>
            <a:endParaRPr lang="ar-SA" sz="2400" dirty="0">
              <a:latin typeface="Sakkal Majalla" panose="02000000000000000000" pitchFamily="2" charset="-78"/>
              <a:cs typeface="Sakkal Majalla" panose="02000000000000000000" pitchFamily="2" charset="-78"/>
            </a:endParaRPr>
          </a:p>
          <a:p>
            <a:pPr algn="r" rtl="1">
              <a:lnSpc>
                <a:spcPct val="115000"/>
              </a:lnSpc>
              <a:buClr>
                <a:srgbClr val="FF0000"/>
              </a:buClr>
              <a:buSzPct val="130000"/>
            </a:pPr>
            <a:endParaRPr lang="en-US" sz="2200" b="1" dirty="0">
              <a:latin typeface="Sakkal Majalla" panose="02000000000000000000" pitchFamily="2" charset="-78"/>
              <a:ea typeface="Constantia" panose="02030602050306030303" pitchFamily="18" charset="0"/>
              <a:cs typeface="Sakkal Majalla" panose="02000000000000000000" pitchFamily="2" charset="-78"/>
            </a:endParaRPr>
          </a:p>
        </p:txBody>
      </p:sp>
      <p:sp>
        <p:nvSpPr>
          <p:cNvPr id="5" name="Rectangle 4">
            <a:extLst>
              <a:ext uri="{FF2B5EF4-FFF2-40B4-BE49-F238E27FC236}">
                <a16:creationId xmlns:a16="http://schemas.microsoft.com/office/drawing/2014/main" xmlns="" id="{B1F45C81-8BA1-4520-AE7E-2C2675D9B09E}"/>
              </a:ext>
            </a:extLst>
          </p:cNvPr>
          <p:cNvSpPr/>
          <p:nvPr/>
        </p:nvSpPr>
        <p:spPr>
          <a:xfrm>
            <a:off x="289580" y="6488668"/>
            <a:ext cx="6880993" cy="400110"/>
          </a:xfrm>
          <a:prstGeom prst="rect">
            <a:avLst/>
          </a:prstGeom>
        </p:spPr>
        <p:txBody>
          <a:bodyPr wrap="square">
            <a:spAutoFit/>
          </a:bodyPr>
          <a:lstStyle/>
          <a:p>
            <a:pPr algn="ctr" rtl="1"/>
            <a:r>
              <a:rPr lang="ar-BH" sz="2000" b="1" dirty="0">
                <a:latin typeface="Sakkal Majalla" pitchFamily="2" charset="-78"/>
                <a:cs typeface="Sakkal Majalla" pitchFamily="2" charset="-78"/>
              </a:rPr>
              <a:t>الدرس الثالث- وحدة إدارة الموارد- مادة التربية الأسرية-الصف الثالث الإعدادي </a:t>
            </a:r>
            <a:endParaRPr lang="en-US" sz="2000" dirty="0">
              <a:latin typeface="Sakkal Majalla" pitchFamily="2" charset="-78"/>
              <a:cs typeface="Sakkal Majalla" pitchFamily="2" charset="-78"/>
            </a:endParaRPr>
          </a:p>
        </p:txBody>
      </p:sp>
      <p:pic>
        <p:nvPicPr>
          <p:cNvPr id="6" name="Picture 5" descr="C:\Users\medcsik\Pictures\Picture\osarya_refridge Copy.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9580" y="1535549"/>
            <a:ext cx="3461009" cy="4746286"/>
          </a:xfrm>
          <a:prstGeom prst="rect">
            <a:avLst/>
          </a:prstGeom>
          <a:noFill/>
          <a:ln>
            <a:noFill/>
          </a:ln>
        </p:spPr>
      </p:pic>
    </p:spTree>
    <p:extLst>
      <p:ext uri="{BB962C8B-B14F-4D97-AF65-F5344CB8AC3E}">
        <p14:creationId xmlns:p14="http://schemas.microsoft.com/office/powerpoint/2010/main" xmlns="" val="26949231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77158" y="285512"/>
            <a:ext cx="7581509" cy="6286976"/>
          </a:xfrm>
          <a:prstGeom prst="rect">
            <a:avLst/>
          </a:prstGeom>
        </p:spPr>
      </p:pic>
      <p:sp>
        <p:nvSpPr>
          <p:cNvPr id="3" name="Rectangle 2"/>
          <p:cNvSpPr/>
          <p:nvPr/>
        </p:nvSpPr>
        <p:spPr>
          <a:xfrm>
            <a:off x="8446576" y="467273"/>
            <a:ext cx="3368266" cy="1508105"/>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a:lnSpc>
                <a:spcPct val="115000"/>
              </a:lnSpc>
              <a:spcAft>
                <a:spcPts val="1000"/>
              </a:spcAft>
            </a:pPr>
            <a:r>
              <a:rPr lang="ar-BH" sz="4000" b="1" dirty="0">
                <a:ln w="9525">
                  <a:solidFill>
                    <a:schemeClr val="bg1"/>
                  </a:solidFill>
                  <a:prstDash val="solid"/>
                </a:ln>
                <a:solidFill>
                  <a:schemeClr val="bg1"/>
                </a:solidFill>
                <a:latin typeface="Sakkal Majalla" panose="02000000000000000000" pitchFamily="2" charset="-78"/>
                <a:cs typeface="Sakkal Majalla" panose="02000000000000000000" pitchFamily="2" charset="-78"/>
              </a:rPr>
              <a:t>كيف تحفظ  الأطعمة بعد شرائها ؟</a:t>
            </a:r>
            <a:endParaRPr lang="en-US" sz="4000" b="1" dirty="0">
              <a:ln w="9525">
                <a:solidFill>
                  <a:schemeClr val="bg1"/>
                </a:solidFill>
                <a:prstDash val="solid"/>
              </a:ln>
              <a:solidFill>
                <a:schemeClr val="bg1"/>
              </a:solidFill>
              <a:latin typeface="Sakkal Majalla" panose="02000000000000000000" pitchFamily="2" charset="-78"/>
              <a:cs typeface="Sakkal Majalla" panose="02000000000000000000" pitchFamily="2" charset="-78"/>
            </a:endParaRPr>
          </a:p>
        </p:txBody>
      </p:sp>
      <p:sp>
        <p:nvSpPr>
          <p:cNvPr id="4" name="Rectangle 3">
            <a:extLst>
              <a:ext uri="{FF2B5EF4-FFF2-40B4-BE49-F238E27FC236}">
                <a16:creationId xmlns:a16="http://schemas.microsoft.com/office/drawing/2014/main" xmlns="" id="{B1F45C81-8BA1-4520-AE7E-2C2675D9B09E}"/>
              </a:ext>
            </a:extLst>
          </p:cNvPr>
          <p:cNvSpPr/>
          <p:nvPr/>
        </p:nvSpPr>
        <p:spPr>
          <a:xfrm>
            <a:off x="289580" y="6488668"/>
            <a:ext cx="6880993" cy="400110"/>
          </a:xfrm>
          <a:prstGeom prst="rect">
            <a:avLst/>
          </a:prstGeom>
        </p:spPr>
        <p:txBody>
          <a:bodyPr wrap="square">
            <a:spAutoFit/>
          </a:bodyPr>
          <a:lstStyle/>
          <a:p>
            <a:pPr algn="ctr" rtl="1"/>
            <a:r>
              <a:rPr lang="ar-BH" sz="2000" b="1" dirty="0">
                <a:latin typeface="Sakkal Majalla" pitchFamily="2" charset="-78"/>
                <a:cs typeface="Sakkal Majalla" pitchFamily="2" charset="-78"/>
              </a:rPr>
              <a:t>الدرس الثالث- وحدة إدارة الموارد- مادة التربية الأسرية-الصف الثالث الإعدادي </a:t>
            </a:r>
            <a:endParaRPr lang="en-US" sz="2000" dirty="0">
              <a:latin typeface="Sakkal Majalla" pitchFamily="2" charset="-78"/>
              <a:cs typeface="Sakkal Majalla" pitchFamily="2" charset="-78"/>
            </a:endParaRPr>
          </a:p>
        </p:txBody>
      </p:sp>
    </p:spTree>
    <p:extLst>
      <p:ext uri="{BB962C8B-B14F-4D97-AF65-F5344CB8AC3E}">
        <p14:creationId xmlns:p14="http://schemas.microsoft.com/office/powerpoint/2010/main" xmlns="" val="210021398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33732" y="148450"/>
            <a:ext cx="8905672" cy="800219"/>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rtl="1">
              <a:lnSpc>
                <a:spcPct val="115000"/>
              </a:lnSpc>
              <a:spcAft>
                <a:spcPts val="1000"/>
              </a:spcAft>
            </a:pPr>
            <a:r>
              <a:rPr lang="ar-BH" sz="4000" b="1" dirty="0">
                <a:ln w="9525">
                  <a:solidFill>
                    <a:schemeClr val="bg1"/>
                  </a:solidFill>
                  <a:prstDash val="solid"/>
                </a:ln>
                <a:solidFill>
                  <a:schemeClr val="bg1"/>
                </a:solidFill>
                <a:latin typeface="Sakkal Majalla" panose="02000000000000000000" pitchFamily="2" charset="-78"/>
                <a:cs typeface="Sakkal Majalla" panose="02000000000000000000" pitchFamily="2" charset="-78"/>
              </a:rPr>
              <a:t>نشاط تقويمي(4):كيف تحفظ  الأطعمة بعد شرائها ؟</a:t>
            </a:r>
            <a:endParaRPr lang="en-US" sz="4000" b="1" dirty="0">
              <a:ln w="9525">
                <a:solidFill>
                  <a:schemeClr val="bg1"/>
                </a:solidFill>
                <a:prstDash val="solid"/>
              </a:ln>
              <a:solidFill>
                <a:schemeClr val="bg1"/>
              </a:solidFill>
              <a:latin typeface="Sakkal Majalla" panose="02000000000000000000" pitchFamily="2" charset="-78"/>
              <a:cs typeface="Sakkal Majalla" panose="02000000000000000000" pitchFamily="2" charset="-78"/>
            </a:endParaRPr>
          </a:p>
        </p:txBody>
      </p:sp>
      <p:sp>
        <p:nvSpPr>
          <p:cNvPr id="8" name="Rectangle 7"/>
          <p:cNvSpPr/>
          <p:nvPr/>
        </p:nvSpPr>
        <p:spPr>
          <a:xfrm>
            <a:off x="2247255" y="1100384"/>
            <a:ext cx="8592149" cy="130839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dirty="0">
                <a:solidFill>
                  <a:srgbClr val="FF0000"/>
                </a:solidFill>
                <a:latin typeface="Sakkal Majalla" panose="02000000000000000000" pitchFamily="2" charset="-78"/>
                <a:cs typeface="Sakkal Majalla" panose="02000000000000000000" pitchFamily="2" charset="-78"/>
              </a:rPr>
              <a:t>بالاستعانة بالكتاب المدرسي ص 28 </a:t>
            </a:r>
          </a:p>
          <a:p>
            <a:pPr algn="ctr"/>
            <a:r>
              <a:rPr lang="ar-BH" sz="3200" dirty="0">
                <a:solidFill>
                  <a:srgbClr val="FF0000"/>
                </a:solidFill>
                <a:latin typeface="Sakkal Majalla" panose="02000000000000000000" pitchFamily="2" charset="-78"/>
                <a:cs typeface="Sakkal Majalla" panose="02000000000000000000" pitchFamily="2" charset="-78"/>
              </a:rPr>
              <a:t>وضح طريقة الحفظ المتبعة للأطعمة التالية :</a:t>
            </a:r>
            <a:r>
              <a:rPr lang="ar-BH" sz="3200" dirty="0">
                <a:latin typeface="Sakkal Majalla" panose="02000000000000000000" pitchFamily="2" charset="-78"/>
                <a:cs typeface="Sakkal Majalla" panose="02000000000000000000" pitchFamily="2" charset="-78"/>
              </a:rPr>
              <a:t>:</a:t>
            </a:r>
          </a:p>
        </p:txBody>
      </p:sp>
      <p:sp>
        <p:nvSpPr>
          <p:cNvPr id="9" name="Rounded Rectangle 8"/>
          <p:cNvSpPr/>
          <p:nvPr/>
        </p:nvSpPr>
        <p:spPr>
          <a:xfrm>
            <a:off x="7625166" y="2560489"/>
            <a:ext cx="3890074" cy="154656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chemeClr val="tx1"/>
                </a:solidFill>
                <a:latin typeface="Sakkal Majalla" panose="02000000000000000000" pitchFamily="2" charset="-78"/>
                <a:cs typeface="Sakkal Majalla" panose="02000000000000000000" pitchFamily="2" charset="-78"/>
              </a:rPr>
              <a:t>طريقة حفظ اللحوم بأنواعها في الثلاجة</a:t>
            </a:r>
            <a:r>
              <a:rPr lang="ar-BH" sz="2400" dirty="0">
                <a:solidFill>
                  <a:schemeClr val="tx1"/>
                </a:solidFill>
                <a:latin typeface="Sakkal Majalla" panose="02000000000000000000" pitchFamily="2" charset="-78"/>
                <a:cs typeface="Sakkal Majalla" panose="02000000000000000000" pitchFamily="2" charset="-78"/>
              </a:rPr>
              <a:t>.......................................................</a:t>
            </a:r>
          </a:p>
          <a:p>
            <a:pPr algn="ctr"/>
            <a:r>
              <a:rPr lang="ar-BH" sz="2400" dirty="0">
                <a:solidFill>
                  <a:schemeClr val="tx1"/>
                </a:solidFill>
                <a:latin typeface="Sakkal Majalla" panose="02000000000000000000" pitchFamily="2" charset="-78"/>
                <a:cs typeface="Sakkal Majalla" panose="02000000000000000000" pitchFamily="2" charset="-78"/>
              </a:rPr>
              <a:t>.......................................................................</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11" name="Rounded Rectangle 10"/>
          <p:cNvSpPr/>
          <p:nvPr/>
        </p:nvSpPr>
        <p:spPr>
          <a:xfrm>
            <a:off x="504607" y="2560490"/>
            <a:ext cx="3890074" cy="154656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chemeClr val="tx1"/>
                </a:solidFill>
                <a:latin typeface="Sakkal Majalla" panose="02000000000000000000" pitchFamily="2" charset="-78"/>
                <a:cs typeface="Sakkal Majalla" panose="02000000000000000000" pitchFamily="2" charset="-78"/>
              </a:rPr>
              <a:t>طريقة حفظ الحليب ومنتجاته في الثلاجة</a:t>
            </a:r>
            <a:r>
              <a:rPr lang="ar-BH" sz="2400" dirty="0">
                <a:solidFill>
                  <a:schemeClr val="tx1"/>
                </a:solidFill>
                <a:latin typeface="Sakkal Majalla" panose="02000000000000000000" pitchFamily="2" charset="-78"/>
                <a:cs typeface="Sakkal Majalla" panose="02000000000000000000" pitchFamily="2" charset="-78"/>
              </a:rPr>
              <a:t>.......................................................</a:t>
            </a:r>
          </a:p>
          <a:p>
            <a:pPr algn="ctr"/>
            <a:r>
              <a:rPr lang="ar-BH" sz="2400" dirty="0">
                <a:solidFill>
                  <a:schemeClr val="tx1"/>
                </a:solidFill>
                <a:latin typeface="Sakkal Majalla" panose="02000000000000000000" pitchFamily="2" charset="-78"/>
                <a:cs typeface="Sakkal Majalla" panose="02000000000000000000" pitchFamily="2" charset="-78"/>
              </a:rPr>
              <a:t>.......................................................................</a:t>
            </a:r>
            <a:endParaRPr lang="en-US" sz="2400" dirty="0">
              <a:solidFill>
                <a:schemeClr val="tx1"/>
              </a:solidFill>
              <a:latin typeface="Sakkal Majalla" panose="02000000000000000000" pitchFamily="2" charset="-78"/>
              <a:cs typeface="Sakkal Majalla" panose="02000000000000000000" pitchFamily="2" charset="-78"/>
            </a:endParaRPr>
          </a:p>
        </p:txBody>
      </p:sp>
      <p:pic>
        <p:nvPicPr>
          <p:cNvPr id="12" name="Picture 11" descr="C:\Users\medcsik\Pictures\Picture\osarya_refridge Copy.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62484" y="2484886"/>
            <a:ext cx="2232660" cy="3466464"/>
          </a:xfrm>
          <a:prstGeom prst="rect">
            <a:avLst/>
          </a:prstGeom>
          <a:noFill/>
          <a:ln>
            <a:noFill/>
          </a:ln>
        </p:spPr>
      </p:pic>
      <p:sp>
        <p:nvSpPr>
          <p:cNvPr id="13" name="Rounded Rectangle 12"/>
          <p:cNvSpPr/>
          <p:nvPr/>
        </p:nvSpPr>
        <p:spPr>
          <a:xfrm>
            <a:off x="504607" y="4482278"/>
            <a:ext cx="3890074" cy="176353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chemeClr val="tx1"/>
                </a:solidFill>
                <a:latin typeface="Sakkal Majalla" panose="02000000000000000000" pitchFamily="2" charset="-78"/>
                <a:cs typeface="Sakkal Majalla" panose="02000000000000000000" pitchFamily="2" charset="-78"/>
              </a:rPr>
              <a:t>طريقة حفظ المكسرات في الثلاجة</a:t>
            </a:r>
            <a:r>
              <a:rPr lang="ar-BH" sz="2400" dirty="0">
                <a:solidFill>
                  <a:schemeClr val="tx1"/>
                </a:solidFill>
                <a:latin typeface="Sakkal Majalla" panose="02000000000000000000" pitchFamily="2" charset="-78"/>
                <a:cs typeface="Sakkal Majalla" panose="02000000000000000000" pitchFamily="2" charset="-78"/>
              </a:rPr>
              <a:t>.......................................................</a:t>
            </a:r>
          </a:p>
          <a:p>
            <a:pPr algn="ctr"/>
            <a:r>
              <a:rPr lang="ar-BH" sz="2400" dirty="0">
                <a:solidFill>
                  <a:schemeClr val="tx1"/>
                </a:solidFill>
                <a:latin typeface="Sakkal Majalla" panose="02000000000000000000" pitchFamily="2" charset="-78"/>
                <a:cs typeface="Sakkal Majalla" panose="02000000000000000000" pitchFamily="2" charset="-78"/>
              </a:rPr>
              <a:t>.......................................................................</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14" name="Rounded Rectangle 13"/>
          <p:cNvSpPr/>
          <p:nvPr/>
        </p:nvSpPr>
        <p:spPr>
          <a:xfrm>
            <a:off x="7625166" y="4482278"/>
            <a:ext cx="3890074" cy="154656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chemeClr val="tx1"/>
                </a:solidFill>
                <a:latin typeface="Sakkal Majalla" panose="02000000000000000000" pitchFamily="2" charset="-78"/>
                <a:cs typeface="Sakkal Majalla" panose="02000000000000000000" pitchFamily="2" charset="-78"/>
              </a:rPr>
              <a:t>طريقة حفظ البيض في الثلاجة</a:t>
            </a:r>
            <a:r>
              <a:rPr lang="ar-BH" sz="2400" dirty="0">
                <a:solidFill>
                  <a:schemeClr val="tx1"/>
                </a:solidFill>
                <a:latin typeface="Sakkal Majalla" panose="02000000000000000000" pitchFamily="2" charset="-78"/>
                <a:cs typeface="Sakkal Majalla" panose="02000000000000000000" pitchFamily="2" charset="-78"/>
              </a:rPr>
              <a:t>.......................................................</a:t>
            </a:r>
          </a:p>
          <a:p>
            <a:pPr algn="ctr"/>
            <a:r>
              <a:rPr lang="ar-BH" sz="2400" dirty="0">
                <a:solidFill>
                  <a:schemeClr val="tx1"/>
                </a:solidFill>
                <a:latin typeface="Sakkal Majalla" panose="02000000000000000000" pitchFamily="2" charset="-78"/>
                <a:cs typeface="Sakkal Majalla" panose="02000000000000000000" pitchFamily="2" charset="-78"/>
              </a:rPr>
              <a:t>.......................................................................</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15" name="Rectangle 14">
            <a:extLst>
              <a:ext uri="{FF2B5EF4-FFF2-40B4-BE49-F238E27FC236}">
                <a16:creationId xmlns:a16="http://schemas.microsoft.com/office/drawing/2014/main" xmlns="" id="{B1F45C81-8BA1-4520-AE7E-2C2675D9B09E}"/>
              </a:ext>
            </a:extLst>
          </p:cNvPr>
          <p:cNvSpPr/>
          <p:nvPr/>
        </p:nvSpPr>
        <p:spPr>
          <a:xfrm>
            <a:off x="289580" y="6488668"/>
            <a:ext cx="6880993" cy="400110"/>
          </a:xfrm>
          <a:prstGeom prst="rect">
            <a:avLst/>
          </a:prstGeom>
        </p:spPr>
        <p:txBody>
          <a:bodyPr wrap="square">
            <a:spAutoFit/>
          </a:bodyPr>
          <a:lstStyle/>
          <a:p>
            <a:pPr algn="ctr" rtl="1"/>
            <a:r>
              <a:rPr lang="ar-BH" sz="2000" b="1" dirty="0">
                <a:latin typeface="Sakkal Majalla" pitchFamily="2" charset="-78"/>
                <a:cs typeface="Sakkal Majalla" pitchFamily="2" charset="-78"/>
              </a:rPr>
              <a:t>الدرس الثالث- وحدة إدارة الموارد- مادة التربية الأسرية-الصف الثالث الإعدادي </a:t>
            </a:r>
            <a:endParaRPr lang="en-US" sz="2000" dirty="0">
              <a:latin typeface="Sakkal Majalla" pitchFamily="2" charset="-78"/>
              <a:cs typeface="Sakkal Majalla" pitchFamily="2" charset="-78"/>
            </a:endParaRPr>
          </a:p>
        </p:txBody>
      </p:sp>
    </p:spTree>
    <p:extLst>
      <p:ext uri="{BB962C8B-B14F-4D97-AF65-F5344CB8AC3E}">
        <p14:creationId xmlns:p14="http://schemas.microsoft.com/office/powerpoint/2010/main" xmlns="" val="121297581"/>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68664" y="148450"/>
            <a:ext cx="4694283" cy="800219"/>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a:lnSpc>
                <a:spcPct val="115000"/>
              </a:lnSpc>
              <a:spcAft>
                <a:spcPts val="1000"/>
              </a:spcAft>
            </a:pPr>
            <a:r>
              <a:rPr lang="ar-BH" sz="4000" b="1" dirty="0">
                <a:ln w="9525">
                  <a:solidFill>
                    <a:schemeClr val="bg1"/>
                  </a:solidFill>
                  <a:prstDash val="solid"/>
                </a:ln>
                <a:solidFill>
                  <a:schemeClr val="bg1"/>
                </a:solidFill>
                <a:latin typeface="Sakkal Majalla" panose="02000000000000000000" pitchFamily="2" charset="-78"/>
                <a:cs typeface="Sakkal Majalla" panose="02000000000000000000" pitchFamily="2" charset="-78"/>
              </a:rPr>
              <a:t>إجابة النشاط التقويمي</a:t>
            </a:r>
            <a:endParaRPr lang="en-US" sz="4000" b="1" dirty="0">
              <a:ln w="9525">
                <a:solidFill>
                  <a:schemeClr val="bg1"/>
                </a:solidFill>
                <a:prstDash val="solid"/>
              </a:ln>
              <a:solidFill>
                <a:schemeClr val="bg1"/>
              </a:solidFill>
              <a:latin typeface="Sakkal Majalla" panose="02000000000000000000" pitchFamily="2" charset="-78"/>
              <a:cs typeface="Sakkal Majalla" panose="02000000000000000000" pitchFamily="2" charset="-78"/>
            </a:endParaRPr>
          </a:p>
        </p:txBody>
      </p:sp>
      <p:sp>
        <p:nvSpPr>
          <p:cNvPr id="8" name="Rectangle 7"/>
          <p:cNvSpPr/>
          <p:nvPr/>
        </p:nvSpPr>
        <p:spPr>
          <a:xfrm>
            <a:off x="1983784" y="1202313"/>
            <a:ext cx="8592149" cy="84913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dirty="0">
                <a:solidFill>
                  <a:srgbClr val="FF0000"/>
                </a:solidFill>
                <a:latin typeface="Sakkal Majalla" panose="02000000000000000000" pitchFamily="2" charset="-78"/>
                <a:cs typeface="Sakkal Majalla" panose="02000000000000000000" pitchFamily="2" charset="-78"/>
              </a:rPr>
              <a:t>بالاستعانة بالكتاب المدرسي ص 28 </a:t>
            </a:r>
          </a:p>
          <a:p>
            <a:pPr algn="ctr"/>
            <a:r>
              <a:rPr lang="ar-BH" sz="3200" dirty="0">
                <a:solidFill>
                  <a:srgbClr val="FF0000"/>
                </a:solidFill>
                <a:latin typeface="Sakkal Majalla" panose="02000000000000000000" pitchFamily="2" charset="-78"/>
                <a:cs typeface="Sakkal Majalla" panose="02000000000000000000" pitchFamily="2" charset="-78"/>
              </a:rPr>
              <a:t>وضح طريقة الحفظ المتبعة للأطعمة التالية :</a:t>
            </a:r>
            <a:r>
              <a:rPr lang="ar-BH" sz="3200" dirty="0">
                <a:latin typeface="Sakkal Majalla" panose="02000000000000000000" pitchFamily="2" charset="-78"/>
                <a:cs typeface="Sakkal Majalla" panose="02000000000000000000" pitchFamily="2" charset="-78"/>
              </a:rPr>
              <a:t>:</a:t>
            </a:r>
          </a:p>
        </p:txBody>
      </p:sp>
      <p:sp>
        <p:nvSpPr>
          <p:cNvPr id="9" name="Rounded Rectangle 8"/>
          <p:cNvSpPr/>
          <p:nvPr/>
        </p:nvSpPr>
        <p:spPr>
          <a:xfrm>
            <a:off x="7067227" y="2159679"/>
            <a:ext cx="4959458" cy="221436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400" b="1" dirty="0">
                <a:solidFill>
                  <a:schemeClr val="tx1"/>
                </a:solidFill>
                <a:latin typeface="Sakkal Majalla" panose="02000000000000000000" pitchFamily="2" charset="-78"/>
                <a:cs typeface="Sakkal Majalla" panose="02000000000000000000" pitchFamily="2" charset="-78"/>
              </a:rPr>
              <a:t>طريقة حفظ اللحوم بأنواعها في </a:t>
            </a:r>
            <a:r>
              <a:rPr lang="ar-BH" sz="2000" b="1" dirty="0">
                <a:solidFill>
                  <a:srgbClr val="0066FF"/>
                </a:solidFill>
                <a:latin typeface="Sakkal Majalla" panose="02000000000000000000" pitchFamily="2" charset="-78"/>
                <a:cs typeface="Sakkal Majalla" panose="02000000000000000000" pitchFamily="2" charset="-78"/>
              </a:rPr>
              <a:t>الثلاجة تحفظ في المجمد بعد غسلها وتخليصها من الماء بوضعها داخل مصفاة وتنشيفها بورق المطبخ ثم تعبئتها في أكياس بلاستك بالكمية الملائمة لطهوها يسجل عليها نوعها وتاريخ حفظها  ، ويجب عدم حفظها لمدة طويلة وخاصة الأسماك لأن ذلك يؤدي إلى حدوث أكسدة في الدهون و تزنخها مما يؤدي إلى تغير في اللون والطعم والرائحة الذي يلاحظ عند طهيها. </a:t>
            </a:r>
            <a:endParaRPr lang="en-US" sz="2400" dirty="0">
              <a:solidFill>
                <a:srgbClr val="0066FF"/>
              </a:solidFill>
              <a:latin typeface="Sakkal Majalla" panose="02000000000000000000" pitchFamily="2" charset="-78"/>
              <a:cs typeface="Sakkal Majalla" panose="02000000000000000000" pitchFamily="2" charset="-78"/>
            </a:endParaRPr>
          </a:p>
        </p:txBody>
      </p:sp>
      <p:sp>
        <p:nvSpPr>
          <p:cNvPr id="11" name="Rounded Rectangle 10"/>
          <p:cNvSpPr/>
          <p:nvPr/>
        </p:nvSpPr>
        <p:spPr>
          <a:xfrm>
            <a:off x="0" y="2159679"/>
            <a:ext cx="4962484" cy="221436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400" b="1" dirty="0">
                <a:solidFill>
                  <a:schemeClr val="tx1"/>
                </a:solidFill>
                <a:latin typeface="Sakkal Majalla" panose="02000000000000000000" pitchFamily="2" charset="-78"/>
                <a:cs typeface="Sakkal Majalla" panose="02000000000000000000" pitchFamily="2" charset="-78"/>
              </a:rPr>
              <a:t>طريقة حفظ الحليب ومنتجاته في </a:t>
            </a:r>
            <a:r>
              <a:rPr lang="ar-BH" sz="2000" b="1" dirty="0">
                <a:solidFill>
                  <a:srgbClr val="0066FF"/>
                </a:solidFill>
                <a:latin typeface="Sakkal Majalla" panose="02000000000000000000" pitchFamily="2" charset="-78"/>
                <a:cs typeface="Sakkal Majalla" panose="02000000000000000000" pitchFamily="2" charset="-78"/>
              </a:rPr>
              <a:t>الثلاجة يحفظ في أبرد مكان في الثلاجة بحيث تغلف بأحكام لكي لا تمتص الروائح ،أما الأجبان </a:t>
            </a:r>
            <a:r>
              <a:rPr lang="ar-BH" sz="2000" b="1" dirty="0" err="1">
                <a:solidFill>
                  <a:srgbClr val="0066FF"/>
                </a:solidFill>
                <a:latin typeface="Sakkal Majalla" panose="02000000000000000000" pitchFamily="2" charset="-78"/>
                <a:cs typeface="Sakkal Majalla" panose="02000000000000000000" pitchFamily="2" charset="-78"/>
              </a:rPr>
              <a:t>السائبه</a:t>
            </a:r>
            <a:r>
              <a:rPr lang="ar-BH" sz="2000" b="1" dirty="0">
                <a:solidFill>
                  <a:srgbClr val="0066FF"/>
                </a:solidFill>
                <a:latin typeface="Sakkal Majalla" panose="02000000000000000000" pitchFamily="2" charset="-78"/>
                <a:cs typeface="Sakkal Majalla" panose="02000000000000000000" pitchFamily="2" charset="-78"/>
              </a:rPr>
              <a:t> ( الأجبان المحفوظة في الماء المالح ) فتوضع داخل أوعية زجاجية، أما الأجبان المطبوخة تحفظ في علب بلاستكية مناسبة الحجم بعد تغليفها بورق شفاف طارد للهواء وإغلاقها جيداً </a:t>
            </a:r>
            <a:r>
              <a:rPr lang="ar-SA" sz="2000" b="1" dirty="0">
                <a:solidFill>
                  <a:srgbClr val="0066FF"/>
                </a:solidFill>
                <a:latin typeface="Sakkal Majalla" panose="02000000000000000000" pitchFamily="2" charset="-78"/>
                <a:cs typeface="Sakkal Majalla" panose="02000000000000000000" pitchFamily="2" charset="-78"/>
              </a:rPr>
              <a:t>.</a:t>
            </a:r>
            <a:r>
              <a:rPr lang="en-US" sz="2400" b="1" dirty="0">
                <a:solidFill>
                  <a:srgbClr val="0066FF"/>
                </a:solidFill>
              </a:rPr>
              <a:t> </a:t>
            </a:r>
            <a:endParaRPr lang="en-US" sz="2400" dirty="0">
              <a:solidFill>
                <a:srgbClr val="0066FF"/>
              </a:solidFill>
            </a:endParaRPr>
          </a:p>
        </p:txBody>
      </p:sp>
      <p:pic>
        <p:nvPicPr>
          <p:cNvPr id="12" name="Picture 11" descr="C:\Users\medcsik\Pictures\Picture\osarya_refridge Copy.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62484" y="2484886"/>
            <a:ext cx="2232660" cy="3466464"/>
          </a:xfrm>
          <a:prstGeom prst="rect">
            <a:avLst/>
          </a:prstGeom>
          <a:noFill/>
          <a:ln>
            <a:noFill/>
          </a:ln>
        </p:spPr>
      </p:pic>
      <p:sp>
        <p:nvSpPr>
          <p:cNvPr id="13" name="Rounded Rectangle 12"/>
          <p:cNvSpPr/>
          <p:nvPr/>
        </p:nvSpPr>
        <p:spPr>
          <a:xfrm>
            <a:off x="504607" y="4482278"/>
            <a:ext cx="3890074" cy="176353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400" b="1" dirty="0">
                <a:solidFill>
                  <a:schemeClr val="tx1"/>
                </a:solidFill>
                <a:latin typeface="Sakkal Majalla" panose="02000000000000000000" pitchFamily="2" charset="-78"/>
                <a:cs typeface="Sakkal Majalla" panose="02000000000000000000" pitchFamily="2" charset="-78"/>
              </a:rPr>
              <a:t>طريقة حفظ المكسرات في </a:t>
            </a:r>
            <a:r>
              <a:rPr lang="ar-BH" sz="2000" b="1" dirty="0">
                <a:solidFill>
                  <a:srgbClr val="0066FF"/>
                </a:solidFill>
                <a:latin typeface="Sakkal Majalla" panose="02000000000000000000" pitchFamily="2" charset="-78"/>
                <a:cs typeface="Sakkal Majalla" panose="02000000000000000000" pitchFamily="2" charset="-78"/>
              </a:rPr>
              <a:t>الثلاجة تحفظ داخل أوعية زجاجية محكمة الإغلاق</a:t>
            </a:r>
            <a:r>
              <a:rPr lang="ar-SA" sz="2000" b="1" dirty="0">
                <a:solidFill>
                  <a:srgbClr val="0066FF"/>
                </a:solidFill>
                <a:latin typeface="Sakkal Majalla" panose="02000000000000000000" pitchFamily="2" charset="-78"/>
                <a:cs typeface="Sakkal Majalla" panose="02000000000000000000" pitchFamily="2" charset="-78"/>
              </a:rPr>
              <a:t> في الثلاجة إذا أردت حفظها لمدة طويلة توضع في أكياس طاردة للهواء في المجمد.</a:t>
            </a:r>
            <a:endParaRPr lang="en-US" sz="2000" b="1" dirty="0">
              <a:solidFill>
                <a:srgbClr val="0066FF"/>
              </a:solidFill>
              <a:latin typeface="Sakkal Majalla" panose="02000000000000000000" pitchFamily="2" charset="-78"/>
              <a:cs typeface="Sakkal Majalla" panose="02000000000000000000" pitchFamily="2" charset="-78"/>
            </a:endParaRPr>
          </a:p>
        </p:txBody>
      </p:sp>
      <p:sp>
        <p:nvSpPr>
          <p:cNvPr id="14" name="Rounded Rectangle 13"/>
          <p:cNvSpPr/>
          <p:nvPr/>
        </p:nvSpPr>
        <p:spPr>
          <a:xfrm>
            <a:off x="7625166" y="4482277"/>
            <a:ext cx="3890074" cy="188752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400" b="1" dirty="0">
                <a:solidFill>
                  <a:schemeClr val="tx1"/>
                </a:solidFill>
                <a:latin typeface="Sakkal Majalla" panose="02000000000000000000" pitchFamily="2" charset="-78"/>
                <a:cs typeface="Sakkal Majalla" panose="02000000000000000000" pitchFamily="2" charset="-78"/>
              </a:rPr>
              <a:t>طريقة حفظ البيض في الثلاجة</a:t>
            </a:r>
            <a:r>
              <a:rPr lang="ar-SA" sz="2000" b="1" dirty="0">
                <a:solidFill>
                  <a:srgbClr val="0066FF"/>
                </a:solidFill>
                <a:latin typeface="Sakkal Majalla" panose="02000000000000000000" pitchFamily="2" charset="-78"/>
                <a:cs typeface="Sakkal Majalla" panose="02000000000000000000" pitchFamily="2" charset="-78"/>
              </a:rPr>
              <a:t>يحفظ البيض بعد شرائه مباشرة في الثلاجة في علبة بلاستيك وتوضع في أبرد مكان في الثلاجة، ولا تغسله لئلا تزول الطبقة اللزجة التي تقفل المسام وإلا فإنه يصبح معرض للتلف السريع وتمتص الروائح بسرعة</a:t>
            </a:r>
            <a:r>
              <a:rPr lang="en-US" sz="2000" dirty="0">
                <a:solidFill>
                  <a:srgbClr val="0066FF"/>
                </a:solidFill>
                <a:latin typeface="Sakkal Majalla" panose="02000000000000000000" pitchFamily="2" charset="-78"/>
                <a:cs typeface="Sakkal Majalla" panose="02000000000000000000" pitchFamily="2" charset="-78"/>
              </a:rPr>
              <a:t>.</a:t>
            </a:r>
          </a:p>
        </p:txBody>
      </p:sp>
    </p:spTree>
    <p:extLst>
      <p:ext uri="{BB962C8B-B14F-4D97-AF65-F5344CB8AC3E}">
        <p14:creationId xmlns:p14="http://schemas.microsoft.com/office/powerpoint/2010/main" xmlns="" val="1664281677"/>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5588" y="3142182"/>
            <a:ext cx="4943981" cy="923330"/>
          </a:xfrm>
          <a:prstGeom prst="rect">
            <a:avLst/>
          </a:prstGeom>
          <a:noFill/>
        </p:spPr>
        <p:txBody>
          <a:bodyPr wrap="none" lIns="91440" tIns="45720" rIns="91440" bIns="45720">
            <a:spAutoFit/>
          </a:bodyPr>
          <a:lstStyle/>
          <a:p>
            <a:pPr algn="ctr"/>
            <a:r>
              <a:rPr lang="ar-BH" sz="5400" dirty="0">
                <a:ln w="0"/>
                <a:solidFill>
                  <a:schemeClr val="accent5">
                    <a:lumMod val="75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مع تمنياتنا لكم بالتوفيق </a:t>
            </a:r>
            <a:endParaRPr lang="en-US" sz="5400" dirty="0">
              <a:ln w="0"/>
              <a:solidFill>
                <a:schemeClr val="accent5">
                  <a:lumMod val="75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5" name="Rectangle 4">
            <a:extLst>
              <a:ext uri="{FF2B5EF4-FFF2-40B4-BE49-F238E27FC236}">
                <a16:creationId xmlns:a16="http://schemas.microsoft.com/office/drawing/2014/main" xmlns="" id="{B1F45C81-8BA1-4520-AE7E-2C2675D9B09E}"/>
              </a:ext>
            </a:extLst>
          </p:cNvPr>
          <p:cNvSpPr/>
          <p:nvPr/>
        </p:nvSpPr>
        <p:spPr>
          <a:xfrm>
            <a:off x="289580" y="6488668"/>
            <a:ext cx="6880993" cy="400110"/>
          </a:xfrm>
          <a:prstGeom prst="rect">
            <a:avLst/>
          </a:prstGeom>
        </p:spPr>
        <p:txBody>
          <a:bodyPr wrap="square">
            <a:spAutoFit/>
          </a:bodyPr>
          <a:lstStyle/>
          <a:p>
            <a:pPr algn="ctr" rtl="1"/>
            <a:r>
              <a:rPr lang="ar-BH" sz="2000" b="1" dirty="0">
                <a:latin typeface="Sakkal Majalla" pitchFamily="2" charset="-78"/>
                <a:cs typeface="Sakkal Majalla" pitchFamily="2" charset="-78"/>
              </a:rPr>
              <a:t>الدرس الثالث- وحدة إدارة الموارد- مادة التربية الأسرية-الصف الثالث الإعدادي </a:t>
            </a:r>
            <a:endParaRPr lang="en-US" sz="2000" dirty="0">
              <a:latin typeface="Sakkal Majalla" pitchFamily="2" charset="-78"/>
              <a:cs typeface="Sakkal Majalla" pitchFamily="2" charset="-78"/>
            </a:endParaRPr>
          </a:p>
        </p:txBody>
      </p:sp>
    </p:spTree>
    <p:extLst>
      <p:ext uri="{BB962C8B-B14F-4D97-AF65-F5344CB8AC3E}">
        <p14:creationId xmlns:p14="http://schemas.microsoft.com/office/powerpoint/2010/main" xmlns="" val="203759259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8" name="Picture 7"/>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4605" t="20555" r="23462" b="9877"/>
          <a:stretch/>
        </p:blipFill>
        <p:spPr>
          <a:xfrm>
            <a:off x="10710990" y="121347"/>
            <a:ext cx="1444407" cy="1187786"/>
          </a:xfrm>
          <a:prstGeom prst="rect">
            <a:avLst/>
          </a:prstGeom>
        </p:spPr>
      </p:pic>
      <p:sp>
        <p:nvSpPr>
          <p:cNvPr id="1028" name="AutoShape 4" descr="Page Background"/>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Page Background"/>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 name="Content Placeholder 2"/>
          <p:cNvSpPr txBox="1">
            <a:spLocks/>
          </p:cNvSpPr>
          <p:nvPr/>
        </p:nvSpPr>
        <p:spPr>
          <a:xfrm>
            <a:off x="1679575" y="3901018"/>
            <a:ext cx="9869335" cy="2348141"/>
          </a:xfrm>
          <a:prstGeom prst="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Autofit/>
          </a:bodyPr>
          <a:lstStyle/>
          <a:p>
            <a:pPr marL="624078" indent="-514350" algn="r" rtl="1">
              <a:buFont typeface="Wingdings" pitchFamily="2" charset="2"/>
              <a:buChar char="v"/>
            </a:pPr>
            <a:r>
              <a:rPr lang="ar-BH" sz="3200" b="1" dirty="0">
                <a:solidFill>
                  <a:schemeClr val="dk1"/>
                </a:solidFill>
                <a:latin typeface="Sakkal Majalla" panose="02000000000000000000" pitchFamily="2" charset="-78"/>
                <a:cs typeface="Sakkal Majalla" panose="02000000000000000000" pitchFamily="2" charset="-78"/>
              </a:rPr>
              <a:t>يحدد البدائل الطبيعية المستخدمة في تنظيف الزجاج والأفران والبلاط .</a:t>
            </a:r>
            <a:endParaRPr lang="ar-EG" sz="3200" b="1" dirty="0">
              <a:latin typeface="Sakkal Majalla" panose="02000000000000000000" pitchFamily="2" charset="-78"/>
              <a:cs typeface="Sakkal Majalla" panose="02000000000000000000" pitchFamily="2" charset="-78"/>
            </a:endParaRPr>
          </a:p>
          <a:p>
            <a:pPr marL="571500" indent="-571500" algn="r" rtl="1">
              <a:buFont typeface="Wingdings" panose="05000000000000000000" pitchFamily="2" charset="2"/>
              <a:buChar char="v"/>
            </a:pPr>
            <a:r>
              <a:rPr lang="ar-BH" sz="3200" b="1" dirty="0">
                <a:latin typeface="Sakkal Majalla" panose="02000000000000000000" pitchFamily="2" charset="-78"/>
                <a:cs typeface="Sakkal Majalla" panose="02000000000000000000" pitchFamily="2" charset="-78"/>
              </a:rPr>
              <a:t>يوضح بعض الأساليب التي تساعده على توفير النقود.</a:t>
            </a:r>
          </a:p>
          <a:p>
            <a:pPr marL="624078" indent="-514350" algn="r" rtl="1">
              <a:buFont typeface="Wingdings" pitchFamily="2" charset="2"/>
              <a:buChar char="v"/>
            </a:pPr>
            <a:r>
              <a:rPr lang="ar-BH" sz="3200" b="1" dirty="0">
                <a:latin typeface="Sakkal Majalla" panose="02000000000000000000" pitchFamily="2" charset="-78"/>
                <a:cs typeface="Sakkal Majalla" panose="02000000000000000000" pitchFamily="2" charset="-78"/>
              </a:rPr>
              <a:t>يعدد الأمور التي تساعده على دفع الحساب بعد عملية الشراء.</a:t>
            </a:r>
          </a:p>
          <a:p>
            <a:pPr marL="624078" indent="-514350" algn="r" rtl="1">
              <a:buFont typeface="Wingdings" pitchFamily="2" charset="2"/>
              <a:buChar char="v"/>
            </a:pPr>
            <a:r>
              <a:rPr lang="ar-BH" sz="3200" b="1" dirty="0">
                <a:latin typeface="Sakkal Majalla" panose="02000000000000000000" pitchFamily="2" charset="-78"/>
                <a:cs typeface="Sakkal Majalla" panose="02000000000000000000" pitchFamily="2" charset="-78"/>
              </a:rPr>
              <a:t>يشرح كيفية حفظ  الأطعمة بعد شرائها في الثلاجة.</a:t>
            </a:r>
            <a:endParaRPr lang="en-US" sz="3200" b="1" dirty="0">
              <a:latin typeface="Sakkal Majalla" panose="02000000000000000000" pitchFamily="2" charset="-78"/>
              <a:cs typeface="Sakkal Majalla" panose="02000000000000000000" pitchFamily="2" charset="-78"/>
            </a:endParaRPr>
          </a:p>
        </p:txBody>
      </p:sp>
      <p:sp>
        <p:nvSpPr>
          <p:cNvPr id="18" name="Rectangle 17"/>
          <p:cNvSpPr/>
          <p:nvPr/>
        </p:nvSpPr>
        <p:spPr>
          <a:xfrm>
            <a:off x="3217023" y="373872"/>
            <a:ext cx="5299016" cy="70788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rtl="1"/>
            <a:r>
              <a:rPr lang="ar-BH" sz="4000" b="1" cap="none" spc="0"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أهداف درس </a:t>
            </a:r>
            <a:r>
              <a:rPr lang="ar-BH"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ثقافة المستهلك</a:t>
            </a:r>
            <a:endParaRPr lang="en-US" sz="4000" b="1" cap="none" spc="0"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endParaRPr>
          </a:p>
        </p:txBody>
      </p:sp>
      <p:sp>
        <p:nvSpPr>
          <p:cNvPr id="19" name="Title 1"/>
          <p:cNvSpPr txBox="1">
            <a:spLocks/>
          </p:cNvSpPr>
          <p:nvPr/>
        </p:nvSpPr>
        <p:spPr>
          <a:xfrm>
            <a:off x="6096000" y="3335365"/>
            <a:ext cx="5405345" cy="443442"/>
          </a:xfrm>
          <a:prstGeom prst="rect">
            <a:avLst/>
          </a:prstGeom>
          <a:solidFill>
            <a:schemeClr val="accent1">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BH" sz="3200" dirty="0">
                <a:latin typeface="Sakkal Majalla" panose="02000000000000000000" pitchFamily="2" charset="-78"/>
                <a:cs typeface="Sakkal Majalla" panose="02000000000000000000" pitchFamily="2" charset="-78"/>
              </a:rPr>
              <a:t>في نهاية الدرس سيكون الطالب قادرًا على أن:</a:t>
            </a:r>
            <a:endParaRPr lang="en-US" sz="3200" dirty="0">
              <a:latin typeface="Sakkal Majalla" panose="02000000000000000000" pitchFamily="2" charset="-78"/>
              <a:cs typeface="Sakkal Majalla" panose="02000000000000000000" pitchFamily="2" charset="-78"/>
            </a:endParaRPr>
          </a:p>
        </p:txBody>
      </p:sp>
      <p:pic>
        <p:nvPicPr>
          <p:cNvPr id="20" name="Graphic 7" descr="Bullseye">
            <a:extLst>
              <a:ext uri="{FF2B5EF4-FFF2-40B4-BE49-F238E27FC236}">
                <a16:creationId xmlns:a16="http://schemas.microsoft.com/office/drawing/2014/main" xmlns="" id="{105F2D64-DDBE-47A3-83DF-C09D3C4EB181}"/>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a:off x="2138881" y="207446"/>
            <a:ext cx="914400" cy="914400"/>
          </a:xfrm>
          <a:prstGeom prst="rect">
            <a:avLst/>
          </a:prstGeom>
        </p:spPr>
      </p:pic>
      <p:sp>
        <p:nvSpPr>
          <p:cNvPr id="11" name="Rectangle 10">
            <a:extLst>
              <a:ext uri="{FF2B5EF4-FFF2-40B4-BE49-F238E27FC236}">
                <a16:creationId xmlns:a16="http://schemas.microsoft.com/office/drawing/2014/main" xmlns="" id="{B1F45C81-8BA1-4520-AE7E-2C2675D9B09E}"/>
              </a:ext>
            </a:extLst>
          </p:cNvPr>
          <p:cNvSpPr/>
          <p:nvPr/>
        </p:nvSpPr>
        <p:spPr>
          <a:xfrm>
            <a:off x="289580" y="6488668"/>
            <a:ext cx="6880993" cy="400110"/>
          </a:xfrm>
          <a:prstGeom prst="rect">
            <a:avLst/>
          </a:prstGeom>
        </p:spPr>
        <p:txBody>
          <a:bodyPr wrap="square">
            <a:spAutoFit/>
          </a:bodyPr>
          <a:lstStyle/>
          <a:p>
            <a:pPr algn="ctr" rtl="1"/>
            <a:r>
              <a:rPr lang="ar-BH" sz="2000" b="1" dirty="0">
                <a:latin typeface="Sakkal Majalla" pitchFamily="2" charset="-78"/>
                <a:cs typeface="Sakkal Majalla" pitchFamily="2" charset="-78"/>
              </a:rPr>
              <a:t>الدرس الثالث- وحدة إدارة الموارد- مادة التربية الأسرية-الصف الثالث الإعدادي </a:t>
            </a:r>
            <a:endParaRPr lang="en-US" sz="2000" dirty="0">
              <a:latin typeface="Sakkal Majalla" pitchFamily="2" charset="-78"/>
              <a:cs typeface="Sakkal Majalla" pitchFamily="2" charset="-78"/>
            </a:endParaRPr>
          </a:p>
        </p:txBody>
      </p:sp>
      <p:sp>
        <p:nvSpPr>
          <p:cNvPr id="10" name="Rounded Rectangle 3">
            <a:extLst>
              <a:ext uri="{FF2B5EF4-FFF2-40B4-BE49-F238E27FC236}">
                <a16:creationId xmlns:a16="http://schemas.microsoft.com/office/drawing/2014/main" xmlns="" id="{E401CF97-DE39-47E5-B28E-C0816904FF2F}"/>
              </a:ext>
            </a:extLst>
          </p:cNvPr>
          <p:cNvSpPr/>
          <p:nvPr/>
        </p:nvSpPr>
        <p:spPr>
          <a:xfrm>
            <a:off x="3972388" y="1289890"/>
            <a:ext cx="4247224" cy="1823407"/>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BH" sz="2400" b="1" u="sng" dirty="0">
                <a:solidFill>
                  <a:schemeClr val="bg1"/>
                </a:solidFill>
                <a:latin typeface="Sakkal Majalla" pitchFamily="2" charset="-78"/>
                <a:cs typeface="Sakkal Majalla" pitchFamily="2" charset="-78"/>
              </a:rPr>
              <a:t>محاور  الدرس</a:t>
            </a:r>
          </a:p>
          <a:p>
            <a:pPr algn="r" rtl="1"/>
            <a:r>
              <a:rPr lang="ar-BH" sz="2400" b="1" dirty="0">
                <a:solidFill>
                  <a:schemeClr val="bg1"/>
                </a:solidFill>
                <a:latin typeface="Sakkal Majalla" pitchFamily="2" charset="-78"/>
                <a:cs typeface="Sakkal Majalla" pitchFamily="2" charset="-78"/>
              </a:rPr>
              <a:t>1- </a:t>
            </a:r>
            <a:r>
              <a:rPr lang="ar-BH" sz="2400" b="1" dirty="0">
                <a:latin typeface="Sakkal Majalla" panose="02000000000000000000" pitchFamily="2" charset="-78"/>
                <a:cs typeface="Sakkal Majalla" panose="02000000000000000000" pitchFamily="2" charset="-78"/>
              </a:rPr>
              <a:t>شراء مستلزمات المنزل.</a:t>
            </a:r>
          </a:p>
          <a:p>
            <a:pPr algn="r" rtl="1"/>
            <a:r>
              <a:rPr lang="ar-BH" sz="2400" b="1" dirty="0">
                <a:latin typeface="Sakkal Majalla" panose="02000000000000000000" pitchFamily="2" charset="-78"/>
                <a:cs typeface="Sakkal Majalla" panose="02000000000000000000" pitchFamily="2" charset="-78"/>
              </a:rPr>
              <a:t> 2-كيف توفر ؟</a:t>
            </a:r>
          </a:p>
          <a:p>
            <a:pPr algn="r" rtl="1"/>
            <a:r>
              <a:rPr lang="ar-BH" sz="2400" b="1" dirty="0">
                <a:latin typeface="Sakkal Majalla" panose="02000000000000000000" pitchFamily="2" charset="-78"/>
                <a:cs typeface="Sakkal Majalla" panose="02000000000000000000" pitchFamily="2" charset="-78"/>
              </a:rPr>
              <a:t>3-دفع الحساب بعد عملية الشراء.</a:t>
            </a:r>
          </a:p>
          <a:p>
            <a:pPr algn="r" rtl="1"/>
            <a:r>
              <a:rPr lang="ar-BH" sz="2400" b="1" dirty="0">
                <a:latin typeface="Sakkal Majalla" panose="02000000000000000000" pitchFamily="2" charset="-78"/>
                <a:cs typeface="Sakkal Majalla" panose="02000000000000000000" pitchFamily="2" charset="-78"/>
              </a:rPr>
              <a:t>4- كيف تحفظ  الأطعمة بعد شرائها ؟ </a:t>
            </a:r>
            <a:endParaRPr lang="en-US" sz="24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xmlns="" val="5791985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3000" fill="hold"/>
                                        <p:tgtEl>
                                          <p:spTgt spid="10"/>
                                        </p:tgtEl>
                                        <p:attrNameLst>
                                          <p:attrName>ppt_w</p:attrName>
                                        </p:attrNameLst>
                                      </p:cBhvr>
                                      <p:tavLst>
                                        <p:tav tm="0">
                                          <p:val>
                                            <p:fltVal val="0"/>
                                          </p:val>
                                        </p:tav>
                                        <p:tav tm="100000">
                                          <p:val>
                                            <p:strVal val="#ppt_w"/>
                                          </p:val>
                                        </p:tav>
                                      </p:tavLst>
                                    </p:anim>
                                    <p:anim calcmode="lin" valueType="num">
                                      <p:cBhvr>
                                        <p:cTn id="8" dur="3000" fill="hold"/>
                                        <p:tgtEl>
                                          <p:spTgt spid="10"/>
                                        </p:tgtEl>
                                        <p:attrNameLst>
                                          <p:attrName>ppt_h</p:attrName>
                                        </p:attrNameLst>
                                      </p:cBhvr>
                                      <p:tavLst>
                                        <p:tav tm="0">
                                          <p:val>
                                            <p:fltVal val="0"/>
                                          </p:val>
                                        </p:tav>
                                        <p:tav tm="100000">
                                          <p:val>
                                            <p:strVal val="#ppt_h"/>
                                          </p:val>
                                        </p:tav>
                                      </p:tavLst>
                                    </p:anim>
                                    <p:animEffect transition="in" filter="fade">
                                      <p:cBhvr>
                                        <p:cTn id="9" dur="3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bg/>
                                          </p:spTgt>
                                        </p:tgtEl>
                                        <p:attrNameLst>
                                          <p:attrName>style.visibility</p:attrName>
                                        </p:attrNameLst>
                                      </p:cBhvr>
                                      <p:to>
                                        <p:strVal val="visible"/>
                                      </p:to>
                                    </p:set>
                                    <p:animEffect transition="in" filter="fade">
                                      <p:cBhvr>
                                        <p:cTn id="21" dur="500"/>
                                        <p:tgtEl>
                                          <p:spTgt spid="17">
                                            <p:bg/>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500"/>
                                        <p:tgtEl>
                                          <p:spTgt spid="1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xEl>
                                              <p:pRg st="1" end="1"/>
                                            </p:txEl>
                                          </p:spTgt>
                                        </p:tgtEl>
                                        <p:attrNameLst>
                                          <p:attrName>style.visibility</p:attrName>
                                        </p:attrNameLst>
                                      </p:cBhvr>
                                      <p:to>
                                        <p:strVal val="visible"/>
                                      </p:to>
                                    </p:set>
                                    <p:animEffect transition="in" filter="fade">
                                      <p:cBhvr>
                                        <p:cTn id="31" dur="500"/>
                                        <p:tgtEl>
                                          <p:spTgt spid="17">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xEl>
                                              <p:pRg st="2" end="2"/>
                                            </p:txEl>
                                          </p:spTgt>
                                        </p:tgtEl>
                                        <p:attrNameLst>
                                          <p:attrName>style.visibility</p:attrName>
                                        </p:attrNameLst>
                                      </p:cBhvr>
                                      <p:to>
                                        <p:strVal val="visible"/>
                                      </p:to>
                                    </p:set>
                                    <p:animEffect transition="in" filter="fade">
                                      <p:cBhvr>
                                        <p:cTn id="36" dur="500"/>
                                        <p:tgtEl>
                                          <p:spTgt spid="17">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7">
                                            <p:txEl>
                                              <p:pRg st="3" end="3"/>
                                            </p:txEl>
                                          </p:spTgt>
                                        </p:tgtEl>
                                        <p:attrNameLst>
                                          <p:attrName>style.visibility</p:attrName>
                                        </p:attrNameLst>
                                      </p:cBhvr>
                                      <p:to>
                                        <p:strVal val="visible"/>
                                      </p:to>
                                    </p:set>
                                    <p:animEffect transition="in" filter="fade">
                                      <p:cBhvr>
                                        <p:cTn id="41"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animBg="1"/>
      <p:bldP spid="1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5">
            <a:extLst>
              <a:ext uri="{FF2B5EF4-FFF2-40B4-BE49-F238E27FC236}">
                <a16:creationId xmlns:a16="http://schemas.microsoft.com/office/drawing/2014/main" xmlns="" id="{A9D0DDD9-F136-4E30-9B55-131BBC72C5A7}"/>
              </a:ext>
            </a:extLst>
          </p:cNvPr>
          <p:cNvGraphicFramePr>
            <a:graphicFrameLocks noGrp="1"/>
          </p:cNvGraphicFramePr>
          <p:nvPr>
            <p:extLst>
              <p:ext uri="{D42A27DB-BD31-4B8C-83A1-F6EECF244321}">
                <p14:modId xmlns:p14="http://schemas.microsoft.com/office/powerpoint/2010/main" xmlns="" val="2964332862"/>
              </p:ext>
            </p:extLst>
          </p:nvPr>
        </p:nvGraphicFramePr>
        <p:xfrm>
          <a:off x="356461" y="2481240"/>
          <a:ext cx="11183152" cy="3771231"/>
        </p:xfrm>
        <a:graphic>
          <a:graphicData uri="http://schemas.openxmlformats.org/drawingml/2006/table">
            <a:tbl>
              <a:tblPr firstRow="1" bandRow="1">
                <a:effectLst/>
                <a:tableStyleId>{5C22544A-7EE6-4342-B048-85BDC9FD1C3A}</a:tableStyleId>
              </a:tblPr>
              <a:tblGrid>
                <a:gridCol w="3797086">
                  <a:extLst>
                    <a:ext uri="{9D8B030D-6E8A-4147-A177-3AD203B41FA5}">
                      <a16:colId xmlns:a16="http://schemas.microsoft.com/office/drawing/2014/main" xmlns="" val="3126293389"/>
                    </a:ext>
                  </a:extLst>
                </a:gridCol>
                <a:gridCol w="5278320">
                  <a:extLst>
                    <a:ext uri="{9D8B030D-6E8A-4147-A177-3AD203B41FA5}">
                      <a16:colId xmlns:a16="http://schemas.microsoft.com/office/drawing/2014/main" xmlns="" val="1204153849"/>
                    </a:ext>
                  </a:extLst>
                </a:gridCol>
                <a:gridCol w="2107746">
                  <a:extLst>
                    <a:ext uri="{9D8B030D-6E8A-4147-A177-3AD203B41FA5}">
                      <a16:colId xmlns:a16="http://schemas.microsoft.com/office/drawing/2014/main" xmlns="" val="1295868947"/>
                    </a:ext>
                  </a:extLst>
                </a:gridCol>
              </a:tblGrid>
              <a:tr h="854627">
                <a:tc>
                  <a:txBody>
                    <a:bodyPr/>
                    <a:lstStyle/>
                    <a:p>
                      <a:pPr algn="ctr"/>
                      <a:r>
                        <a:rPr lang="ar-EG" sz="2400" dirty="0">
                          <a:solidFill>
                            <a:schemeClr val="tx1"/>
                          </a:solidFill>
                          <a:latin typeface="Sakkal Majalla" panose="02000000000000000000" pitchFamily="2" charset="-78"/>
                          <a:cs typeface="Sakkal Majalla" panose="02000000000000000000" pitchFamily="2" charset="-78"/>
                        </a:rPr>
                        <a:t>البديل</a:t>
                      </a:r>
                      <a:endParaRPr lang="en-US" sz="2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EG" sz="2400" dirty="0">
                          <a:solidFill>
                            <a:schemeClr val="tx1"/>
                          </a:solidFill>
                          <a:latin typeface="Sakkal Majalla" panose="02000000000000000000" pitchFamily="2" charset="-78"/>
                          <a:cs typeface="Sakkal Majalla" panose="02000000000000000000" pitchFamily="2" charset="-78"/>
                        </a:rPr>
                        <a:t>اضراره </a:t>
                      </a:r>
                      <a:endParaRPr lang="en-US" sz="2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833A"/>
                    </a:solidFill>
                  </a:tcPr>
                </a:tc>
                <a:tc>
                  <a:txBody>
                    <a:bodyPr/>
                    <a:lstStyle/>
                    <a:p>
                      <a:pPr algn="ctr"/>
                      <a:r>
                        <a:rPr lang="ar-EG" sz="2400" dirty="0">
                          <a:solidFill>
                            <a:schemeClr val="tx1"/>
                          </a:solidFill>
                          <a:latin typeface="Sakkal Majalla" panose="02000000000000000000" pitchFamily="2" charset="-78"/>
                          <a:cs typeface="Sakkal Majalla" panose="02000000000000000000" pitchFamily="2" charset="-78"/>
                        </a:rPr>
                        <a:t>المنظف من مصدر كيميائي </a:t>
                      </a:r>
                      <a:endParaRPr lang="en-US" sz="2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4">
                            <a:lumMod val="40000"/>
                            <a:lumOff val="60000"/>
                            <a:tint val="66000"/>
                            <a:satMod val="160000"/>
                          </a:schemeClr>
                        </a:gs>
                        <a:gs pos="50000">
                          <a:schemeClr val="accent4">
                            <a:lumMod val="40000"/>
                            <a:lumOff val="60000"/>
                            <a:tint val="44500"/>
                            <a:satMod val="160000"/>
                          </a:schemeClr>
                        </a:gs>
                        <a:gs pos="100000">
                          <a:schemeClr val="accent4">
                            <a:lumMod val="40000"/>
                            <a:lumOff val="60000"/>
                            <a:tint val="23500"/>
                            <a:satMod val="160000"/>
                          </a:schemeClr>
                        </a:gs>
                      </a:gsLst>
                      <a:lin ang="10800000" scaled="1"/>
                      <a:tileRect/>
                    </a:gradFill>
                  </a:tcPr>
                </a:tc>
                <a:extLst>
                  <a:ext uri="{0D108BD9-81ED-4DB2-BD59-A6C34878D82A}">
                    <a16:rowId xmlns:a16="http://schemas.microsoft.com/office/drawing/2014/main" xmlns="" val="139673269"/>
                  </a:ext>
                </a:extLst>
              </a:tr>
              <a:tr h="580882">
                <a:tc>
                  <a:txBody>
                    <a:bodyPr/>
                    <a:lstStyle/>
                    <a:p>
                      <a:pPr algn="r"/>
                      <a:r>
                        <a:rPr lang="ar-EG" sz="2200" b="1" dirty="0">
                          <a:solidFill>
                            <a:schemeClr val="tx1"/>
                          </a:solidFill>
                          <a:latin typeface="Sakkal Majalla" panose="02000000000000000000" pitchFamily="2" charset="-78"/>
                          <a:cs typeface="Sakkal Majalla" panose="02000000000000000000" pitchFamily="2" charset="-78"/>
                        </a:rPr>
                        <a:t>استخدام الخل الابيض المركز</a:t>
                      </a:r>
                      <a:endParaRPr lang="en-US" sz="22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r>
                        <a:rPr lang="ar-EG" sz="2200" b="1" kern="1200" dirty="0">
                          <a:solidFill>
                            <a:schemeClr val="tx1"/>
                          </a:solidFill>
                          <a:latin typeface="Sakkal Majalla" panose="02000000000000000000" pitchFamily="2" charset="-78"/>
                          <a:ea typeface="+mn-ea"/>
                          <a:cs typeface="Sakkal Majalla" panose="02000000000000000000" pitchFamily="2" charset="-78"/>
                        </a:rPr>
                        <a:t>يحتوي على الامونيا  وهي تؤثر على العين والجهاز التنفسي</a:t>
                      </a:r>
                      <a:endParaRPr lang="en-US" sz="2200" b="1" kern="1200" dirty="0">
                        <a:solidFill>
                          <a:schemeClr val="tx1"/>
                        </a:solidFill>
                        <a:latin typeface="Sakkal Majalla" panose="02000000000000000000" pitchFamily="2" charset="-78"/>
                        <a:ea typeface="+mn-ea"/>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ar-EG" sz="2200" b="1" dirty="0">
                          <a:solidFill>
                            <a:srgbClr val="FF0000"/>
                          </a:solidFill>
                          <a:latin typeface="Sakkal Majalla" panose="02000000000000000000" pitchFamily="2" charset="-78"/>
                          <a:cs typeface="Sakkal Majalla" panose="02000000000000000000" pitchFamily="2" charset="-78"/>
                        </a:rPr>
                        <a:t>منظف الزجاج </a:t>
                      </a:r>
                      <a:endParaRPr lang="en-US" sz="2200" b="1" dirty="0">
                        <a:solidFill>
                          <a:srgbClr val="FF0000"/>
                        </a:solidFill>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4">
                            <a:lumMod val="40000"/>
                            <a:lumOff val="60000"/>
                            <a:tint val="66000"/>
                            <a:satMod val="160000"/>
                          </a:schemeClr>
                        </a:gs>
                        <a:gs pos="50000">
                          <a:schemeClr val="accent4">
                            <a:lumMod val="40000"/>
                            <a:lumOff val="60000"/>
                            <a:tint val="44500"/>
                            <a:satMod val="160000"/>
                          </a:schemeClr>
                        </a:gs>
                        <a:gs pos="100000">
                          <a:schemeClr val="accent4">
                            <a:lumMod val="40000"/>
                            <a:lumOff val="60000"/>
                            <a:tint val="23500"/>
                            <a:satMod val="160000"/>
                          </a:schemeClr>
                        </a:gs>
                      </a:gsLst>
                      <a:lin ang="10800000" scaled="1"/>
                      <a:tileRect/>
                    </a:gradFill>
                  </a:tcPr>
                </a:tc>
                <a:extLst>
                  <a:ext uri="{0D108BD9-81ED-4DB2-BD59-A6C34878D82A}">
                    <a16:rowId xmlns:a16="http://schemas.microsoft.com/office/drawing/2014/main" xmlns="" val="2953660331"/>
                  </a:ext>
                </a:extLst>
              </a:tr>
              <a:tr h="435118">
                <a:tc>
                  <a:txBody>
                    <a:bodyPr/>
                    <a:lstStyle/>
                    <a:p>
                      <a:pPr algn="r"/>
                      <a:r>
                        <a:rPr lang="ar-EG" sz="2200" b="1" dirty="0">
                          <a:solidFill>
                            <a:schemeClr val="tx1"/>
                          </a:solidFill>
                          <a:latin typeface="Sakkal Majalla" panose="02000000000000000000" pitchFamily="2" charset="-78"/>
                          <a:cs typeface="Sakkal Majalla" panose="02000000000000000000" pitchFamily="2" charset="-78"/>
                        </a:rPr>
                        <a:t>روح الفانيليا على القطن والزهور المجففه</a:t>
                      </a:r>
                      <a:endParaRPr lang="en-US" sz="22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r>
                        <a:rPr lang="ar-EG" sz="2200" b="1" kern="1200" dirty="0">
                          <a:solidFill>
                            <a:schemeClr val="tx1"/>
                          </a:solidFill>
                          <a:latin typeface="Sakkal Majalla" panose="02000000000000000000" pitchFamily="2" charset="-78"/>
                          <a:ea typeface="+mn-ea"/>
                          <a:cs typeface="Sakkal Majalla" panose="02000000000000000000" pitchFamily="2" charset="-78"/>
                        </a:rPr>
                        <a:t>يحتوي على مادة الفورمالدهايد</a:t>
                      </a:r>
                      <a:r>
                        <a:rPr lang="ar-BH" sz="2200" b="1" kern="1200" dirty="0">
                          <a:solidFill>
                            <a:schemeClr val="tx1"/>
                          </a:solidFill>
                          <a:latin typeface="Sakkal Majalla" panose="02000000000000000000" pitchFamily="2" charset="-78"/>
                          <a:ea typeface="+mn-ea"/>
                          <a:cs typeface="Sakkal Majalla" panose="02000000000000000000" pitchFamily="2" charset="-78"/>
                        </a:rPr>
                        <a:t> </a:t>
                      </a:r>
                      <a:r>
                        <a:rPr lang="ar-EG" sz="2200" b="1" kern="1200" dirty="0">
                          <a:solidFill>
                            <a:schemeClr val="tx1"/>
                          </a:solidFill>
                          <a:latin typeface="Sakkal Majalla" panose="02000000000000000000" pitchFamily="2" charset="-78"/>
                          <a:ea typeface="+mn-ea"/>
                          <a:cs typeface="Sakkal Majalla" panose="02000000000000000000" pitchFamily="2" charset="-78"/>
                        </a:rPr>
                        <a:t>الضارة </a:t>
                      </a:r>
                      <a:endParaRPr lang="en-US" sz="2200" b="1" kern="1200" dirty="0">
                        <a:solidFill>
                          <a:schemeClr val="tx1"/>
                        </a:solidFill>
                        <a:latin typeface="Sakkal Majalla" panose="02000000000000000000" pitchFamily="2" charset="-78"/>
                        <a:ea typeface="+mn-ea"/>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ar-EG" sz="2200" b="1" dirty="0">
                          <a:solidFill>
                            <a:srgbClr val="FF0000"/>
                          </a:solidFill>
                          <a:latin typeface="Sakkal Majalla" panose="02000000000000000000" pitchFamily="2" charset="-78"/>
                          <a:cs typeface="Sakkal Majalla" panose="02000000000000000000" pitchFamily="2" charset="-78"/>
                        </a:rPr>
                        <a:t>معطر الجو</a:t>
                      </a:r>
                      <a:endParaRPr lang="en-US" sz="2200" b="1" dirty="0">
                        <a:solidFill>
                          <a:srgbClr val="FF0000"/>
                        </a:solidFill>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4">
                            <a:lumMod val="40000"/>
                            <a:lumOff val="60000"/>
                            <a:tint val="66000"/>
                            <a:satMod val="160000"/>
                          </a:schemeClr>
                        </a:gs>
                        <a:gs pos="50000">
                          <a:schemeClr val="accent4">
                            <a:lumMod val="40000"/>
                            <a:lumOff val="60000"/>
                            <a:tint val="44500"/>
                            <a:satMod val="160000"/>
                          </a:schemeClr>
                        </a:gs>
                        <a:gs pos="100000">
                          <a:schemeClr val="accent4">
                            <a:lumMod val="40000"/>
                            <a:lumOff val="60000"/>
                            <a:tint val="23500"/>
                            <a:satMod val="160000"/>
                          </a:schemeClr>
                        </a:gs>
                      </a:gsLst>
                      <a:lin ang="10800000" scaled="1"/>
                      <a:tileRect/>
                    </a:gradFill>
                  </a:tcPr>
                </a:tc>
                <a:extLst>
                  <a:ext uri="{0D108BD9-81ED-4DB2-BD59-A6C34878D82A}">
                    <a16:rowId xmlns:a16="http://schemas.microsoft.com/office/drawing/2014/main" xmlns="" val="319578924"/>
                  </a:ext>
                </a:extLst>
              </a:tr>
              <a:tr h="427234">
                <a:tc>
                  <a:txBody>
                    <a:bodyPr/>
                    <a:lstStyle/>
                    <a:p>
                      <a:pPr algn="r"/>
                      <a:r>
                        <a:rPr lang="ar-EG" sz="2200" b="1" kern="1200" dirty="0">
                          <a:solidFill>
                            <a:schemeClr val="tx1"/>
                          </a:solidFill>
                          <a:latin typeface="Sakkal Majalla" panose="02000000000000000000" pitchFamily="2" charset="-78"/>
                          <a:ea typeface="+mn-ea"/>
                          <a:cs typeface="Sakkal Majalla" panose="02000000000000000000" pitchFamily="2" charset="-78"/>
                        </a:rPr>
                        <a:t>استخدام البيكنج بودر والقليل من الماء</a:t>
                      </a:r>
                      <a:endParaRPr lang="en-US" sz="2200" b="1" kern="1200" dirty="0">
                        <a:solidFill>
                          <a:schemeClr val="tx1"/>
                        </a:solidFill>
                        <a:latin typeface="Sakkal Majalla" panose="02000000000000000000" pitchFamily="2" charset="-78"/>
                        <a:ea typeface="+mn-ea"/>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ar-EG" sz="2200" b="1" dirty="0">
                          <a:solidFill>
                            <a:schemeClr val="tx1"/>
                          </a:solidFill>
                          <a:latin typeface="Sakkal Majalla" panose="02000000000000000000" pitchFamily="2" charset="-78"/>
                          <a:cs typeface="Sakkal Majalla" panose="02000000000000000000" pitchFamily="2" charset="-78"/>
                        </a:rPr>
                        <a:t>تحتوي على مواد خطيره ضارة بالجهاز التنفسي</a:t>
                      </a:r>
                      <a:endParaRPr lang="en-US" sz="22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ar-EG" sz="2200" b="1" dirty="0">
                          <a:solidFill>
                            <a:srgbClr val="FF0000"/>
                          </a:solidFill>
                          <a:latin typeface="Sakkal Majalla" panose="02000000000000000000" pitchFamily="2" charset="-78"/>
                          <a:cs typeface="Sakkal Majalla" panose="02000000000000000000" pitchFamily="2" charset="-78"/>
                        </a:rPr>
                        <a:t>منظف الافران</a:t>
                      </a:r>
                      <a:endParaRPr lang="en-US" sz="2200" b="1" dirty="0">
                        <a:solidFill>
                          <a:srgbClr val="FF0000"/>
                        </a:solidFill>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4">
                            <a:lumMod val="40000"/>
                            <a:lumOff val="60000"/>
                            <a:tint val="66000"/>
                            <a:satMod val="160000"/>
                          </a:schemeClr>
                        </a:gs>
                        <a:gs pos="50000">
                          <a:schemeClr val="accent4">
                            <a:lumMod val="40000"/>
                            <a:lumOff val="60000"/>
                            <a:tint val="44500"/>
                            <a:satMod val="160000"/>
                          </a:schemeClr>
                        </a:gs>
                        <a:gs pos="100000">
                          <a:schemeClr val="accent4">
                            <a:lumMod val="40000"/>
                            <a:lumOff val="60000"/>
                            <a:tint val="23500"/>
                            <a:satMod val="160000"/>
                          </a:schemeClr>
                        </a:gs>
                      </a:gsLst>
                      <a:lin ang="10800000" scaled="1"/>
                      <a:tileRect/>
                    </a:gradFill>
                  </a:tcPr>
                </a:tc>
                <a:extLst>
                  <a:ext uri="{0D108BD9-81ED-4DB2-BD59-A6C34878D82A}">
                    <a16:rowId xmlns:a16="http://schemas.microsoft.com/office/drawing/2014/main" xmlns="" val="457162858"/>
                  </a:ext>
                </a:extLst>
              </a:tr>
              <a:tr h="147337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BH" sz="2200" b="1" kern="1200" dirty="0">
                          <a:solidFill>
                            <a:schemeClr val="tx1"/>
                          </a:solidFill>
                          <a:latin typeface="Sakkal Majalla" panose="02000000000000000000" pitchFamily="2" charset="-78"/>
                          <a:ea typeface="+mn-ea"/>
                          <a:cs typeface="Sakkal Majalla" panose="02000000000000000000" pitchFamily="2" charset="-78"/>
                        </a:rPr>
                        <a:t>يتم ترطيب البلاط بالماء ثم ترش ملعقة من الرمل الناعم ويرش أيضا البيكنج بودر في المكان ويتم الدعك .</a:t>
                      </a:r>
                      <a:endParaRPr lang="en-US" sz="22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ar-EG" sz="2200" b="1" dirty="0">
                          <a:solidFill>
                            <a:schemeClr val="tx1"/>
                          </a:solidFill>
                          <a:latin typeface="Sakkal Majalla" panose="02000000000000000000" pitchFamily="2" charset="-78"/>
                          <a:cs typeface="Sakkal Majalla" panose="02000000000000000000" pitchFamily="2" charset="-78"/>
                        </a:rPr>
                        <a:t>يحتوي على </a:t>
                      </a:r>
                      <a:r>
                        <a:rPr lang="ar-BH" sz="2200" b="1" kern="1200" dirty="0">
                          <a:solidFill>
                            <a:schemeClr val="tx1"/>
                          </a:solidFill>
                          <a:latin typeface="Sakkal Majalla" panose="02000000000000000000" pitchFamily="2" charset="-78"/>
                          <a:ea typeface="+mn-ea"/>
                          <a:cs typeface="Sakkal Majalla" panose="02000000000000000000" pitchFamily="2" charset="-78"/>
                        </a:rPr>
                        <a:t>حمض قوي ومركز </a:t>
                      </a:r>
                    </a:p>
                    <a:p>
                      <a:pPr algn="r" rtl="1"/>
                      <a:r>
                        <a:rPr lang="ar-BH" sz="2200" b="1" kern="1200" dirty="0">
                          <a:solidFill>
                            <a:schemeClr val="tx1"/>
                          </a:solidFill>
                          <a:latin typeface="Sakkal Majalla" panose="02000000000000000000" pitchFamily="2" charset="-78"/>
                          <a:ea typeface="+mn-ea"/>
                          <a:cs typeface="Sakkal Majalla" panose="02000000000000000000" pitchFamily="2" charset="-78"/>
                        </a:rPr>
                        <a:t>يسبب حروق وحساسية في الجلد وإضرار عديدة  في الجهاز التنفسي، ينبعث منه غاز سام قد يسبب الغيبوبة بمجرد فتح العلبة وتركها  في مكان مغلق </a:t>
                      </a:r>
                      <a:endParaRPr lang="en-US" sz="22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EG" sz="2200" b="1" dirty="0">
                          <a:solidFill>
                            <a:srgbClr val="FF0000"/>
                          </a:solidFill>
                          <a:latin typeface="Sakkal Majalla" panose="02000000000000000000" pitchFamily="2" charset="-78"/>
                          <a:cs typeface="Sakkal Majalla" panose="02000000000000000000" pitchFamily="2" charset="-78"/>
                        </a:rPr>
                        <a:t>منظف </a:t>
                      </a:r>
                      <a:r>
                        <a:rPr lang="ar-BH" sz="2200" b="1" dirty="0">
                          <a:solidFill>
                            <a:srgbClr val="FF0000"/>
                          </a:solidFill>
                          <a:latin typeface="Sakkal Majalla" panose="02000000000000000000" pitchFamily="2" charset="-78"/>
                          <a:cs typeface="Sakkal Majalla" panose="02000000000000000000" pitchFamily="2" charset="-78"/>
                        </a:rPr>
                        <a:t>البلاط</a:t>
                      </a:r>
                      <a:endParaRPr lang="en-US" sz="2200" b="1" dirty="0">
                        <a:solidFill>
                          <a:srgbClr val="FF0000"/>
                        </a:solidFill>
                        <a:latin typeface="Sakkal Majalla" panose="02000000000000000000" pitchFamily="2" charset="-78"/>
                        <a:cs typeface="Sakkal Majalla" panose="02000000000000000000" pitchFamily="2" charset="-78"/>
                      </a:endParaRPr>
                    </a:p>
                    <a:p>
                      <a:pPr algn="ctr"/>
                      <a:endParaRPr lang="en-US" sz="2200" b="1" dirty="0">
                        <a:solidFill>
                          <a:srgbClr val="FF0000"/>
                        </a:solidFill>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4">
                            <a:lumMod val="40000"/>
                            <a:lumOff val="60000"/>
                            <a:tint val="66000"/>
                            <a:satMod val="160000"/>
                          </a:schemeClr>
                        </a:gs>
                        <a:gs pos="50000">
                          <a:schemeClr val="accent4">
                            <a:lumMod val="40000"/>
                            <a:lumOff val="60000"/>
                            <a:tint val="44500"/>
                            <a:satMod val="160000"/>
                          </a:schemeClr>
                        </a:gs>
                        <a:gs pos="100000">
                          <a:schemeClr val="accent4">
                            <a:lumMod val="40000"/>
                            <a:lumOff val="60000"/>
                            <a:tint val="23500"/>
                            <a:satMod val="160000"/>
                          </a:schemeClr>
                        </a:gs>
                      </a:gsLst>
                      <a:lin ang="10800000" scaled="1"/>
                      <a:tileRect/>
                    </a:gradFill>
                  </a:tcPr>
                </a:tc>
                <a:extLst>
                  <a:ext uri="{0D108BD9-81ED-4DB2-BD59-A6C34878D82A}">
                    <a16:rowId xmlns:a16="http://schemas.microsoft.com/office/drawing/2014/main" xmlns="" val="10004"/>
                  </a:ext>
                </a:extLst>
              </a:tr>
            </a:tbl>
          </a:graphicData>
        </a:graphic>
      </p:graphicFrame>
      <p:sp>
        <p:nvSpPr>
          <p:cNvPr id="4" name="Rectangle 3"/>
          <p:cNvSpPr/>
          <p:nvPr/>
        </p:nvSpPr>
        <p:spPr>
          <a:xfrm>
            <a:off x="3332136" y="207050"/>
            <a:ext cx="5807936" cy="70788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rtl="1"/>
            <a:r>
              <a:rPr lang="ar-BH" sz="4000" b="1" dirty="0">
                <a:ln w="9525">
                  <a:solidFill>
                    <a:schemeClr val="bg1"/>
                  </a:solidFill>
                  <a:prstDash val="solid"/>
                </a:ln>
                <a:solidFill>
                  <a:schemeClr val="bg1"/>
                </a:solidFill>
                <a:latin typeface="Sakkal Majalla" panose="02000000000000000000" pitchFamily="2" charset="-78"/>
                <a:cs typeface="Sakkal Majalla" panose="02000000000000000000" pitchFamily="2" charset="-78"/>
              </a:rPr>
              <a:t>شراء مستلزمات المنزل</a:t>
            </a:r>
            <a:endParaRPr lang="en-US" sz="4000" b="1" dirty="0">
              <a:ln w="9525">
                <a:solidFill>
                  <a:schemeClr val="bg1"/>
                </a:solidFill>
                <a:prstDash val="solid"/>
              </a:ln>
              <a:solidFill>
                <a:schemeClr val="bg1"/>
              </a:solidFill>
              <a:latin typeface="Sakkal Majalla" panose="02000000000000000000" pitchFamily="2" charset="-78"/>
              <a:cs typeface="Sakkal Majalla" panose="02000000000000000000" pitchFamily="2" charset="-78"/>
            </a:endParaRPr>
          </a:p>
        </p:txBody>
      </p:sp>
      <p:sp>
        <p:nvSpPr>
          <p:cNvPr id="5" name="Text Box 13"/>
          <p:cNvSpPr txBox="1">
            <a:spLocks noChangeArrowheads="1"/>
          </p:cNvSpPr>
          <p:nvPr/>
        </p:nvSpPr>
        <p:spPr bwMode="auto">
          <a:xfrm>
            <a:off x="3759200" y="947134"/>
            <a:ext cx="7862257" cy="931565"/>
          </a:xfrm>
          <a:prstGeom prst="rect">
            <a:avLst/>
          </a:prstGeom>
          <a:solidFill>
            <a:schemeClr val="accent1">
              <a:lumMod val="40000"/>
              <a:lumOff val="60000"/>
            </a:schemeClr>
          </a:solidFill>
          <a:ln>
            <a:noFill/>
          </a:ln>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algn="r" rtl="1">
              <a:lnSpc>
                <a:spcPct val="115000"/>
              </a:lnSpc>
              <a:buClr>
                <a:srgbClr val="FF0000"/>
              </a:buClr>
              <a:buSzPct val="130000"/>
            </a:pPr>
            <a:r>
              <a:rPr lang="ar-BH" sz="2200" b="1" dirty="0">
                <a:latin typeface="Sakkal Majalla" panose="02000000000000000000" pitchFamily="2" charset="-78"/>
                <a:cs typeface="Sakkal Majalla" panose="02000000000000000000" pitchFamily="2" charset="-78"/>
              </a:rPr>
              <a:t>المستهلك الأخضر يختار المنظفات المصنعة من مصادر طبيعية، بدلاً من المنظفات الكيميائية التي تؤثر على البيئة المائية والبرية، أو يستبدل المنظفات ببدائل طبيعية وذلك بأن يراعي التالي :</a:t>
            </a:r>
            <a:endParaRPr lang="en-US" sz="2200" b="1" dirty="0">
              <a:latin typeface="Sakkal Majalla" panose="02000000000000000000" pitchFamily="2" charset="-78"/>
              <a:ea typeface="Constantia" panose="02030602050306030303" pitchFamily="18" charset="0"/>
              <a:cs typeface="Sakkal Majalla" panose="02000000000000000000" pitchFamily="2" charset="-78"/>
            </a:endParaRPr>
          </a:p>
        </p:txBody>
      </p:sp>
      <p:pic>
        <p:nvPicPr>
          <p:cNvPr id="6" name="Picture 5" descr="http://delhigreens.com/wp-content/uploads/2009/09/green-consumers-day-make-the-right-choice.jp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b="10521"/>
          <a:stretch>
            <a:fillRect/>
          </a:stretch>
        </p:blipFill>
        <p:spPr bwMode="auto">
          <a:xfrm>
            <a:off x="2018014" y="958050"/>
            <a:ext cx="1314122" cy="11480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 Box 2"/>
          <p:cNvSpPr txBox="1">
            <a:spLocks noChangeArrowheads="1"/>
          </p:cNvSpPr>
          <p:nvPr/>
        </p:nvSpPr>
        <p:spPr bwMode="auto">
          <a:xfrm>
            <a:off x="8585200" y="1968285"/>
            <a:ext cx="3036258" cy="430212"/>
          </a:xfrm>
          <a:prstGeom prst="rect">
            <a:avLst/>
          </a:prstGeom>
          <a:solidFill>
            <a:srgbClr val="66FFFF"/>
          </a:solidFill>
          <a:ln w="12700" algn="ctr">
            <a:solidFill>
              <a:srgbClr val="FF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0" fontAlgn="base" latinLnBrk="0" hangingPunct="0">
              <a:lnSpc>
                <a:spcPct val="100000"/>
              </a:lnSpc>
              <a:spcBef>
                <a:spcPct val="0"/>
              </a:spcBef>
              <a:spcAft>
                <a:spcPts val="800"/>
              </a:spcAft>
              <a:buClrTx/>
              <a:buSzTx/>
              <a:buFontTx/>
              <a:buNone/>
              <a:tabLst/>
            </a:pPr>
            <a:r>
              <a:rPr kumimoji="0" lang="ar-BH" sz="2400" b="0" i="0" u="none" strike="noStrike" cap="none" normalizeH="0" baseline="0" dirty="0">
                <a:ln>
                  <a:noFill/>
                </a:ln>
                <a:solidFill>
                  <a:schemeClr val="tx1"/>
                </a:solidFill>
                <a:effectLst/>
                <a:latin typeface="Sakkal Majalla" panose="02000000000000000000" pitchFamily="2" charset="-78"/>
                <a:ea typeface="Arial" panose="020B0604020202020204" pitchFamily="34" charset="0"/>
                <a:cs typeface="Sakkal Majalla" panose="02000000000000000000" pitchFamily="2" charset="-78"/>
              </a:rPr>
              <a:t>أ</a:t>
            </a:r>
            <a:r>
              <a:rPr kumimoji="0" lang="ar-BH" sz="2400" b="1" i="0" u="none" strike="noStrike" cap="none" normalizeH="0" baseline="0" dirty="0">
                <a:ln>
                  <a:noFill/>
                </a:ln>
                <a:solidFill>
                  <a:schemeClr val="tx1"/>
                </a:solidFill>
                <a:effectLst/>
                <a:latin typeface="Sakkal Majalla" panose="02000000000000000000" pitchFamily="2" charset="-78"/>
                <a:ea typeface="Arial" panose="020B0604020202020204" pitchFamily="34" charset="0"/>
                <a:cs typeface="Sakkal Majalla" panose="02000000000000000000" pitchFamily="2" charset="-78"/>
              </a:rPr>
              <a:t>ولاً : المنظفات والمواد الكيميائية</a:t>
            </a:r>
            <a:endParaRPr kumimoji="0" lang="en-US" sz="2400" b="0" i="0" u="none" strike="noStrike" cap="none" normalizeH="0" baseline="0" dirty="0">
              <a:ln>
                <a:noFill/>
              </a:ln>
              <a:solidFill>
                <a:schemeClr val="tx1"/>
              </a:solidFill>
              <a:effectLst/>
              <a:latin typeface="Sakkal Majalla" panose="02000000000000000000" pitchFamily="2" charset="-78"/>
              <a:cs typeface="Sakkal Majalla" panose="02000000000000000000" pitchFamily="2" charset="-78"/>
            </a:endParaRPr>
          </a:p>
        </p:txBody>
      </p:sp>
      <p:pic>
        <p:nvPicPr>
          <p:cNvPr id="8" name="Object 15"/>
          <p:cNvPicPr/>
          <p:nvPr/>
        </p:nvPicPr>
        <p:blipFill rotWithShape="1">
          <a:blip r:embed="rId4" cstate="print">
            <a:extLst>
              <a:ext uri="{28A0092B-C50C-407E-A947-70E740481C1C}">
                <a14:useLocalDpi xmlns:a14="http://schemas.microsoft.com/office/drawing/2010/main" xmlns="" val="0"/>
              </a:ext>
            </a:extLst>
          </a:blip>
          <a:srcRect l="2419" t="35277" r="17358" b="6055"/>
          <a:stretch/>
        </p:blipFill>
        <p:spPr bwMode="auto">
          <a:xfrm>
            <a:off x="289580" y="884158"/>
            <a:ext cx="1638300" cy="1295812"/>
          </a:xfrm>
          <a:prstGeom prst="rect">
            <a:avLst/>
          </a:prstGeom>
          <a:noFill/>
          <a:ln>
            <a:noFill/>
          </a:ln>
          <a:extLst>
            <a:ext uri="{53640926-AAD7-44D8-BBD7-CCE9431645EC}">
              <a14:shadowObscured xmlns:a14="http://schemas.microsoft.com/office/drawing/2010/main" xmlns=""/>
            </a:ext>
          </a:extLst>
        </p:spPr>
      </p:pic>
      <p:sp>
        <p:nvSpPr>
          <p:cNvPr id="9" name="Rectangle 8">
            <a:extLst>
              <a:ext uri="{FF2B5EF4-FFF2-40B4-BE49-F238E27FC236}">
                <a16:creationId xmlns:a16="http://schemas.microsoft.com/office/drawing/2014/main" xmlns="" id="{B1F45C81-8BA1-4520-AE7E-2C2675D9B09E}"/>
              </a:ext>
            </a:extLst>
          </p:cNvPr>
          <p:cNvSpPr/>
          <p:nvPr/>
        </p:nvSpPr>
        <p:spPr>
          <a:xfrm>
            <a:off x="289580" y="6488668"/>
            <a:ext cx="6880993" cy="400110"/>
          </a:xfrm>
          <a:prstGeom prst="rect">
            <a:avLst/>
          </a:prstGeom>
        </p:spPr>
        <p:txBody>
          <a:bodyPr wrap="square">
            <a:spAutoFit/>
          </a:bodyPr>
          <a:lstStyle/>
          <a:p>
            <a:pPr algn="ctr" rtl="1"/>
            <a:r>
              <a:rPr lang="ar-BH" sz="2000" b="1" dirty="0">
                <a:latin typeface="Sakkal Majalla" pitchFamily="2" charset="-78"/>
                <a:cs typeface="Sakkal Majalla" pitchFamily="2" charset="-78"/>
              </a:rPr>
              <a:t>الدرس الثالث- وحدة إدارة الموارد- مادة التربية الأسرية-الصف الثالث الإعدادي </a:t>
            </a:r>
            <a:endParaRPr lang="en-US" sz="2000" dirty="0">
              <a:latin typeface="Sakkal Majalla" pitchFamily="2" charset="-78"/>
              <a:cs typeface="Sakkal Majalla" pitchFamily="2" charset="-78"/>
            </a:endParaRPr>
          </a:p>
        </p:txBody>
      </p:sp>
    </p:spTree>
    <p:extLst>
      <p:ext uri="{BB962C8B-B14F-4D97-AF65-F5344CB8AC3E}">
        <p14:creationId xmlns:p14="http://schemas.microsoft.com/office/powerpoint/2010/main" xmlns="" val="10720758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circle(in)">
                                      <p:cBhvr>
                                        <p:cTn id="3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5">
            <a:extLst>
              <a:ext uri="{FF2B5EF4-FFF2-40B4-BE49-F238E27FC236}">
                <a16:creationId xmlns:a16="http://schemas.microsoft.com/office/drawing/2014/main" xmlns="" id="{A9D0DDD9-F136-4E30-9B55-131BBC72C5A7}"/>
              </a:ext>
            </a:extLst>
          </p:cNvPr>
          <p:cNvGraphicFramePr>
            <a:graphicFrameLocks noGrp="1"/>
          </p:cNvGraphicFramePr>
          <p:nvPr>
            <p:extLst>
              <p:ext uri="{D42A27DB-BD31-4B8C-83A1-F6EECF244321}">
                <p14:modId xmlns:p14="http://schemas.microsoft.com/office/powerpoint/2010/main" xmlns="" val="1321431773"/>
              </p:ext>
            </p:extLst>
          </p:nvPr>
        </p:nvGraphicFramePr>
        <p:xfrm>
          <a:off x="289580" y="1847900"/>
          <a:ext cx="11320210" cy="4315832"/>
        </p:xfrm>
        <a:graphic>
          <a:graphicData uri="http://schemas.openxmlformats.org/drawingml/2006/table">
            <a:tbl>
              <a:tblPr firstRow="1" bandRow="1">
                <a:tableStyleId>{5C22544A-7EE6-4342-B048-85BDC9FD1C3A}</a:tableStyleId>
              </a:tblPr>
              <a:tblGrid>
                <a:gridCol w="4067003">
                  <a:extLst>
                    <a:ext uri="{9D8B030D-6E8A-4147-A177-3AD203B41FA5}">
                      <a16:colId xmlns:a16="http://schemas.microsoft.com/office/drawing/2014/main" xmlns="" val="3126293389"/>
                    </a:ext>
                  </a:extLst>
                </a:gridCol>
                <a:gridCol w="4633993">
                  <a:extLst>
                    <a:ext uri="{9D8B030D-6E8A-4147-A177-3AD203B41FA5}">
                      <a16:colId xmlns:a16="http://schemas.microsoft.com/office/drawing/2014/main" xmlns="" val="1204153849"/>
                    </a:ext>
                  </a:extLst>
                </a:gridCol>
                <a:gridCol w="2619214">
                  <a:extLst>
                    <a:ext uri="{9D8B030D-6E8A-4147-A177-3AD203B41FA5}">
                      <a16:colId xmlns:a16="http://schemas.microsoft.com/office/drawing/2014/main" xmlns="" val="1295868947"/>
                    </a:ext>
                  </a:extLst>
                </a:gridCol>
              </a:tblGrid>
              <a:tr h="486762">
                <a:tc>
                  <a:txBody>
                    <a:bodyPr/>
                    <a:lstStyle/>
                    <a:p>
                      <a:pPr algn="ctr"/>
                      <a:r>
                        <a:rPr lang="ar-EG" sz="2400" b="1" dirty="0">
                          <a:solidFill>
                            <a:schemeClr val="tx1"/>
                          </a:solidFill>
                          <a:latin typeface="Sakkal Majalla" panose="02000000000000000000" pitchFamily="2" charset="-78"/>
                          <a:cs typeface="Sakkal Majalla" panose="02000000000000000000" pitchFamily="2" charset="-78"/>
                        </a:rPr>
                        <a:t>البديل</a:t>
                      </a:r>
                      <a:endParaRPr lang="en-US" sz="24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BH" sz="2400" b="1" dirty="0" smtClean="0">
                          <a:solidFill>
                            <a:schemeClr val="tx1"/>
                          </a:solidFill>
                          <a:latin typeface="Sakkal Majalla" panose="02000000000000000000" pitchFamily="2" charset="-78"/>
                          <a:cs typeface="Sakkal Majalla" panose="02000000000000000000" pitchFamily="2" charset="-78"/>
                        </a:rPr>
                        <a:t>أ</a:t>
                      </a:r>
                      <a:r>
                        <a:rPr lang="ar-EG" sz="2400" b="1" dirty="0" smtClean="0">
                          <a:solidFill>
                            <a:schemeClr val="tx1"/>
                          </a:solidFill>
                          <a:latin typeface="Sakkal Majalla" panose="02000000000000000000" pitchFamily="2" charset="-78"/>
                          <a:cs typeface="Sakkal Majalla" panose="02000000000000000000" pitchFamily="2" charset="-78"/>
                        </a:rPr>
                        <a:t>ضراره </a:t>
                      </a:r>
                      <a:endParaRPr lang="en-US" sz="24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ar-EG" sz="2400" b="1" dirty="0">
                          <a:solidFill>
                            <a:schemeClr val="tx1"/>
                          </a:solidFill>
                          <a:latin typeface="Sakkal Majalla" panose="02000000000000000000" pitchFamily="2" charset="-78"/>
                          <a:cs typeface="Sakkal Majalla" panose="02000000000000000000" pitchFamily="2" charset="-78"/>
                        </a:rPr>
                        <a:t>المنظف من مصدر كيميائي </a:t>
                      </a:r>
                      <a:endParaRPr lang="en-US" sz="24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tint val="66000"/>
                            <a:satMod val="160000"/>
                          </a:schemeClr>
                        </a:gs>
                        <a:gs pos="50000">
                          <a:schemeClr val="accent4">
                            <a:lumMod val="40000"/>
                            <a:lumOff val="60000"/>
                            <a:tint val="44500"/>
                            <a:satMod val="160000"/>
                          </a:schemeClr>
                        </a:gs>
                        <a:gs pos="100000">
                          <a:schemeClr val="accent4">
                            <a:lumMod val="40000"/>
                            <a:lumOff val="60000"/>
                            <a:tint val="23500"/>
                            <a:satMod val="160000"/>
                          </a:schemeClr>
                        </a:gs>
                      </a:gsLst>
                      <a:lin ang="10800000" scaled="1"/>
                      <a:tileRect/>
                    </a:gradFill>
                  </a:tcPr>
                </a:tc>
                <a:extLst>
                  <a:ext uri="{0D108BD9-81ED-4DB2-BD59-A6C34878D82A}">
                    <a16:rowId xmlns:a16="http://schemas.microsoft.com/office/drawing/2014/main" xmlns="" val="139673269"/>
                  </a:ext>
                </a:extLst>
              </a:tr>
              <a:tr h="557939">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BH" sz="2000" b="1" kern="1200" dirty="0">
                          <a:solidFill>
                            <a:schemeClr val="tx1"/>
                          </a:solidFill>
                          <a:latin typeface="Sakkal Majalla" panose="02000000000000000000" pitchFamily="2" charset="-78"/>
                          <a:ea typeface="+mn-ea"/>
                          <a:cs typeface="Sakkal Majalla" panose="02000000000000000000" pitchFamily="2" charset="-78"/>
                        </a:rPr>
                        <a:t>يتم الدعك بالليمون،  كما يمكن استخدام الملح مع قليل من الخل للتنظيف .</a:t>
                      </a:r>
                      <a:endParaRPr lang="en-US" sz="2000" b="1" kern="1200" dirty="0">
                        <a:solidFill>
                          <a:schemeClr val="tx1"/>
                        </a:solidFill>
                        <a:latin typeface="Sakkal Majalla" panose="02000000000000000000" pitchFamily="2" charset="-78"/>
                        <a:ea typeface="+mn-ea"/>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1"/>
                      <a:r>
                        <a:rPr lang="ar-BH" sz="2000" b="1" kern="1200" dirty="0">
                          <a:solidFill>
                            <a:schemeClr val="tx1"/>
                          </a:solidFill>
                          <a:latin typeface="Sakkal Majalla" panose="02000000000000000000" pitchFamily="2" charset="-78"/>
                          <a:ea typeface="+mn-ea"/>
                          <a:cs typeface="Sakkal Majalla" panose="02000000000000000000" pitchFamily="2" charset="-78"/>
                        </a:rPr>
                        <a:t>يحتوي على مواد سامة وخطرة وله رائحة منفرة يسبب حساسية في الجلد وإضرار في الجهاز التنفسي. </a:t>
                      </a:r>
                      <a:endParaRPr lang="en-US" sz="2000" b="1" kern="1200" dirty="0">
                        <a:solidFill>
                          <a:schemeClr val="tx1"/>
                        </a:solidFill>
                        <a:latin typeface="Sakkal Majalla" panose="02000000000000000000" pitchFamily="2" charset="-78"/>
                        <a:ea typeface="+mn-ea"/>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ar-BH" sz="2400" b="1"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rPr>
                        <a:t>منظف الفضيات </a:t>
                      </a:r>
                      <a:endParaRPr lang="en-US" sz="24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tint val="66000"/>
                            <a:satMod val="160000"/>
                          </a:schemeClr>
                        </a:gs>
                        <a:gs pos="50000">
                          <a:schemeClr val="accent4">
                            <a:lumMod val="40000"/>
                            <a:lumOff val="60000"/>
                            <a:tint val="44500"/>
                            <a:satMod val="160000"/>
                          </a:schemeClr>
                        </a:gs>
                        <a:gs pos="100000">
                          <a:schemeClr val="accent4">
                            <a:lumMod val="40000"/>
                            <a:lumOff val="60000"/>
                            <a:tint val="23500"/>
                            <a:satMod val="160000"/>
                          </a:schemeClr>
                        </a:gs>
                      </a:gsLst>
                      <a:lin ang="10800000" scaled="1"/>
                      <a:tileRect/>
                    </a:gradFill>
                  </a:tcPr>
                </a:tc>
                <a:extLst>
                  <a:ext uri="{0D108BD9-81ED-4DB2-BD59-A6C34878D82A}">
                    <a16:rowId xmlns:a16="http://schemas.microsoft.com/office/drawing/2014/main" xmlns="" val="2953660331"/>
                  </a:ext>
                </a:extLst>
              </a:tr>
              <a:tr h="927181">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BH" sz="2000" b="1" kern="1200" dirty="0">
                          <a:solidFill>
                            <a:schemeClr val="tx1"/>
                          </a:solidFill>
                          <a:latin typeface="Sakkal Majalla" panose="02000000000000000000" pitchFamily="2" charset="-78"/>
                          <a:ea typeface="+mn-ea"/>
                          <a:cs typeface="Sakkal Majalla" panose="02000000000000000000" pitchFamily="2" charset="-78"/>
                        </a:rPr>
                        <a:t>تضيف ملعقة من البيكنج بودر إلى الماسورة المسدودة ثم يصب الماء المغلي عليها ويترك طوال الليل وفي الصباح يصب الماء المغلي في الماسورة.</a:t>
                      </a:r>
                      <a:endParaRPr lang="en-US" sz="20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ar-BH" sz="2000" b="1" kern="1200" dirty="0">
                          <a:solidFill>
                            <a:schemeClr val="tx1"/>
                          </a:solidFill>
                          <a:latin typeface="Sakkal Majalla" panose="02000000000000000000" pitchFamily="2" charset="-78"/>
                          <a:ea typeface="+mn-ea"/>
                          <a:cs typeface="Sakkal Majalla" panose="02000000000000000000" pitchFamily="2" charset="-78"/>
                        </a:rPr>
                        <a:t>يحتوي على حمض قوي يسبب حروق وحساسية في الجلد تنبعث منه رائحة منفرة . </a:t>
                      </a:r>
                      <a:endParaRPr lang="en-US" sz="2000" b="1" kern="1200" dirty="0">
                        <a:solidFill>
                          <a:schemeClr val="tx1"/>
                        </a:solidFill>
                        <a:latin typeface="Sakkal Majalla" panose="02000000000000000000" pitchFamily="2" charset="-78"/>
                        <a:ea typeface="+mn-ea"/>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algn="ctr" defTabSz="914400" rtl="0" eaLnBrk="1" latinLnBrk="0" hangingPunct="1"/>
                      <a:r>
                        <a:rPr lang="ar-BH" sz="2400" b="1" kern="1200"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rPr>
                        <a:t>مسلك المجاري </a:t>
                      </a:r>
                      <a:endParaRPr lang="en-US" sz="2400" b="1" kern="1200"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tint val="66000"/>
                            <a:satMod val="160000"/>
                          </a:schemeClr>
                        </a:gs>
                        <a:gs pos="50000">
                          <a:schemeClr val="accent4">
                            <a:lumMod val="40000"/>
                            <a:lumOff val="60000"/>
                            <a:tint val="44500"/>
                            <a:satMod val="160000"/>
                          </a:schemeClr>
                        </a:gs>
                        <a:gs pos="100000">
                          <a:schemeClr val="accent4">
                            <a:lumMod val="40000"/>
                            <a:lumOff val="60000"/>
                            <a:tint val="23500"/>
                            <a:satMod val="160000"/>
                          </a:schemeClr>
                        </a:gs>
                      </a:gsLst>
                      <a:lin ang="10800000" scaled="1"/>
                      <a:tileRect/>
                    </a:gradFill>
                  </a:tcPr>
                </a:tc>
                <a:extLst>
                  <a:ext uri="{0D108BD9-81ED-4DB2-BD59-A6C34878D82A}">
                    <a16:rowId xmlns:a16="http://schemas.microsoft.com/office/drawing/2014/main" xmlns="" val="2942503942"/>
                  </a:ext>
                </a:extLst>
              </a:tr>
              <a:tr h="166499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BH" sz="2000" b="1" kern="1200" dirty="0">
                          <a:solidFill>
                            <a:schemeClr val="tx1"/>
                          </a:solidFill>
                          <a:latin typeface="Sakkal Majalla" panose="02000000000000000000" pitchFamily="2" charset="-78"/>
                          <a:ea typeface="+mn-ea"/>
                          <a:cs typeface="Sakkal Majalla" panose="02000000000000000000" pitchFamily="2" charset="-78"/>
                        </a:rPr>
                        <a:t>الحشرات الصغيرة :استخدام الماء وصابون مسحوق الغسيل .</a:t>
                      </a:r>
                    </a:p>
                    <a:p>
                      <a:pPr marL="0" marR="0" indent="0" algn="r" defTabSz="914400" rtl="1" eaLnBrk="1" fontAlgn="auto" latinLnBrk="0" hangingPunct="1">
                        <a:lnSpc>
                          <a:spcPct val="100000"/>
                        </a:lnSpc>
                        <a:spcBef>
                          <a:spcPts val="0"/>
                        </a:spcBef>
                        <a:spcAft>
                          <a:spcPts val="0"/>
                        </a:spcAft>
                        <a:buClrTx/>
                        <a:buSzTx/>
                        <a:buFontTx/>
                        <a:buNone/>
                        <a:tabLst/>
                        <a:defRPr/>
                      </a:pPr>
                      <a:r>
                        <a:rPr lang="ar-BH" sz="2000" b="1" kern="1200" dirty="0">
                          <a:solidFill>
                            <a:schemeClr val="tx1"/>
                          </a:solidFill>
                          <a:latin typeface="Sakkal Majalla" panose="02000000000000000000" pitchFamily="2" charset="-78"/>
                          <a:ea typeface="+mn-ea"/>
                          <a:cs typeface="Sakkal Majalla" panose="02000000000000000000" pitchFamily="2" charset="-78"/>
                        </a:rPr>
                        <a:t>الحشرات الكبيرة يستخدم لها البطاطس المهروسة بالإضافة إلى السكر والبيكنج بودر ويترك في أماكن تواجدها فتأكل منه وتموت .</a:t>
                      </a:r>
                      <a:endParaRPr lang="en-US" sz="2000" b="1" kern="1200" dirty="0">
                        <a:solidFill>
                          <a:schemeClr val="tx1"/>
                        </a:solidFill>
                        <a:latin typeface="Sakkal Majalla" panose="02000000000000000000" pitchFamily="2" charset="-78"/>
                        <a:ea typeface="+mn-ea"/>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ar-BH" sz="2000" b="1" kern="1200" dirty="0">
                          <a:solidFill>
                            <a:schemeClr val="tx1"/>
                          </a:solidFill>
                          <a:latin typeface="Sakkal Majalla" panose="02000000000000000000" pitchFamily="2" charset="-78"/>
                          <a:ea typeface="+mn-ea"/>
                          <a:cs typeface="Sakkal Majalla" panose="02000000000000000000" pitchFamily="2" charset="-78"/>
                        </a:rPr>
                        <a:t>يحتوي على مادة السيانيد وهي مادة خطرة ورائحتها منفرة تسبب إضرار في الجهاز التنفسي والعين </a:t>
                      </a:r>
                      <a:endParaRPr lang="en-US" sz="2000" b="1" kern="1200" dirty="0">
                        <a:solidFill>
                          <a:schemeClr val="tx1"/>
                        </a:solidFill>
                        <a:latin typeface="Sakkal Majalla" panose="02000000000000000000" pitchFamily="2" charset="-78"/>
                        <a:ea typeface="+mn-ea"/>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algn="ctr" defTabSz="914400" rtl="0" eaLnBrk="1" latinLnBrk="0" hangingPunct="1"/>
                      <a:r>
                        <a:rPr lang="ar-BH" sz="2400" b="1" kern="1200"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rPr>
                        <a:t>المبيدات الحشرية</a:t>
                      </a:r>
                      <a:endParaRPr lang="en-US" sz="2400" b="1" kern="1200"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tint val="66000"/>
                            <a:satMod val="160000"/>
                          </a:schemeClr>
                        </a:gs>
                        <a:gs pos="50000">
                          <a:schemeClr val="accent4">
                            <a:lumMod val="40000"/>
                            <a:lumOff val="60000"/>
                            <a:tint val="44500"/>
                            <a:satMod val="160000"/>
                          </a:schemeClr>
                        </a:gs>
                        <a:gs pos="100000">
                          <a:schemeClr val="accent4">
                            <a:lumMod val="40000"/>
                            <a:lumOff val="60000"/>
                            <a:tint val="23500"/>
                            <a:satMod val="160000"/>
                          </a:schemeClr>
                        </a:gs>
                      </a:gsLst>
                      <a:lin ang="10800000" scaled="1"/>
                      <a:tileRect/>
                    </a:gradFill>
                  </a:tcPr>
                </a:tc>
                <a:extLst>
                  <a:ext uri="{0D108BD9-81ED-4DB2-BD59-A6C34878D82A}">
                    <a16:rowId xmlns:a16="http://schemas.microsoft.com/office/drawing/2014/main" xmlns="" val="319578924"/>
                  </a:ext>
                </a:extLst>
              </a:tr>
              <a:tr h="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sz="2000" b="1" dirty="0">
                          <a:solidFill>
                            <a:schemeClr val="tx1"/>
                          </a:solidFill>
                          <a:latin typeface="Sakkal Majalla" panose="02000000000000000000" pitchFamily="2" charset="-78"/>
                          <a:cs typeface="Sakkal Majalla" panose="02000000000000000000" pitchFamily="2" charset="-78"/>
                        </a:rPr>
                        <a:t>استخدام عصير الليمون بالإضافة الى زيت الزيتون</a:t>
                      </a:r>
                      <a:r>
                        <a:rPr lang="ar-BH" sz="2000" b="1" dirty="0">
                          <a:solidFill>
                            <a:schemeClr val="tx1"/>
                          </a:solidFill>
                          <a:latin typeface="Sakkal Majalla" panose="02000000000000000000" pitchFamily="2" charset="-78"/>
                          <a:cs typeface="Sakkal Majalla" panose="02000000000000000000" pitchFamily="2" charset="-78"/>
                        </a:rPr>
                        <a:t>.</a:t>
                      </a:r>
                      <a:endParaRPr lang="en-US" sz="2000" b="1" kern="1200" dirty="0">
                        <a:solidFill>
                          <a:schemeClr val="tx1"/>
                        </a:solidFill>
                        <a:latin typeface="Sakkal Majalla" panose="02000000000000000000" pitchFamily="2" charset="-78"/>
                        <a:ea typeface="+mn-ea"/>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ar-EG" sz="2000" b="1" dirty="0">
                          <a:solidFill>
                            <a:schemeClr val="tx1"/>
                          </a:solidFill>
                          <a:latin typeface="Sakkal Majalla" panose="02000000000000000000" pitchFamily="2" charset="-78"/>
                          <a:cs typeface="Sakkal Majalla" panose="02000000000000000000" pitchFamily="2" charset="-78"/>
                        </a:rPr>
                        <a:t>يحتوي على الفينول</a:t>
                      </a:r>
                      <a:r>
                        <a:rPr lang="ar-BH" sz="2000" b="1" dirty="0">
                          <a:solidFill>
                            <a:schemeClr val="tx1"/>
                          </a:solidFill>
                          <a:latin typeface="Sakkal Majalla" panose="02000000000000000000" pitchFamily="2" charset="-78"/>
                          <a:cs typeface="Sakkal Majalla" panose="02000000000000000000" pitchFamily="2" charset="-78"/>
                        </a:rPr>
                        <a:t> </a:t>
                      </a:r>
                      <a:r>
                        <a:rPr lang="ar-EG" sz="2000" b="1" dirty="0">
                          <a:solidFill>
                            <a:schemeClr val="tx1"/>
                          </a:solidFill>
                          <a:latin typeface="Sakkal Majalla" panose="02000000000000000000" pitchFamily="2" charset="-78"/>
                          <a:cs typeface="Sakkal Majalla" panose="02000000000000000000" pitchFamily="2" charset="-78"/>
                        </a:rPr>
                        <a:t>الذي يسبب الحساسية </a:t>
                      </a:r>
                      <a:endParaRPr lang="en-US" sz="20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EG" sz="2400" b="1" dirty="0">
                          <a:solidFill>
                            <a:srgbClr val="FF0000"/>
                          </a:solidFill>
                          <a:latin typeface="Sakkal Majalla" panose="02000000000000000000" pitchFamily="2" charset="-78"/>
                          <a:cs typeface="Sakkal Majalla" panose="02000000000000000000" pitchFamily="2" charset="-78"/>
                        </a:rPr>
                        <a:t>منظف الاثاث</a:t>
                      </a:r>
                      <a:endParaRPr lang="en-US" sz="2400" b="1" dirty="0">
                        <a:solidFill>
                          <a:srgbClr val="FF0000"/>
                        </a:solidFill>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tint val="66000"/>
                            <a:satMod val="160000"/>
                          </a:schemeClr>
                        </a:gs>
                        <a:gs pos="50000">
                          <a:schemeClr val="accent4">
                            <a:lumMod val="40000"/>
                            <a:lumOff val="60000"/>
                            <a:tint val="44500"/>
                            <a:satMod val="160000"/>
                          </a:schemeClr>
                        </a:gs>
                        <a:gs pos="100000">
                          <a:schemeClr val="accent4">
                            <a:lumMod val="40000"/>
                            <a:lumOff val="60000"/>
                            <a:tint val="23500"/>
                            <a:satMod val="160000"/>
                          </a:schemeClr>
                        </a:gs>
                      </a:gsLst>
                      <a:lin ang="10800000" scaled="1"/>
                      <a:tileRect/>
                    </a:gradFill>
                  </a:tcPr>
                </a:tc>
                <a:extLst>
                  <a:ext uri="{0D108BD9-81ED-4DB2-BD59-A6C34878D82A}">
                    <a16:rowId xmlns:a16="http://schemas.microsoft.com/office/drawing/2014/main" xmlns="" val="457162858"/>
                  </a:ext>
                </a:extLst>
              </a:tr>
            </a:tbl>
          </a:graphicData>
        </a:graphic>
      </p:graphicFrame>
      <p:sp>
        <p:nvSpPr>
          <p:cNvPr id="5" name="Rectangle 4"/>
          <p:cNvSpPr/>
          <p:nvPr/>
        </p:nvSpPr>
        <p:spPr>
          <a:xfrm>
            <a:off x="3285641" y="197651"/>
            <a:ext cx="5807936" cy="70788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rtl="1"/>
            <a:r>
              <a:rPr lang="ar-BH" sz="4000" b="1" dirty="0">
                <a:ln w="9525">
                  <a:solidFill>
                    <a:schemeClr val="bg1"/>
                  </a:solidFill>
                  <a:prstDash val="solid"/>
                </a:ln>
                <a:solidFill>
                  <a:schemeClr val="bg1"/>
                </a:solidFill>
                <a:latin typeface="Sakkal Majalla" panose="02000000000000000000" pitchFamily="2" charset="-78"/>
                <a:cs typeface="Sakkal Majalla" panose="02000000000000000000" pitchFamily="2" charset="-78"/>
              </a:rPr>
              <a:t>شراء مستلزمات المنزل</a:t>
            </a:r>
            <a:endParaRPr lang="en-US" sz="4000" b="1" dirty="0">
              <a:ln w="9525">
                <a:solidFill>
                  <a:schemeClr val="bg1"/>
                </a:solidFill>
                <a:prstDash val="solid"/>
              </a:ln>
              <a:solidFill>
                <a:schemeClr val="bg1"/>
              </a:solidFill>
              <a:latin typeface="Sakkal Majalla" panose="02000000000000000000" pitchFamily="2" charset="-78"/>
              <a:cs typeface="Sakkal Majalla" panose="02000000000000000000" pitchFamily="2" charset="-78"/>
            </a:endParaRPr>
          </a:p>
        </p:txBody>
      </p:sp>
      <p:pic>
        <p:nvPicPr>
          <p:cNvPr id="9" name="Picture 8" descr="HPROD01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13334" y="197650"/>
            <a:ext cx="1870414" cy="1430117"/>
          </a:xfrm>
          <a:prstGeom prst="rect">
            <a:avLst/>
          </a:prstGeom>
          <a:noFill/>
          <a:ln>
            <a:noFill/>
          </a:ln>
        </p:spPr>
      </p:pic>
      <p:sp>
        <p:nvSpPr>
          <p:cNvPr id="6" name="Rectangle 5">
            <a:extLst>
              <a:ext uri="{FF2B5EF4-FFF2-40B4-BE49-F238E27FC236}">
                <a16:creationId xmlns:a16="http://schemas.microsoft.com/office/drawing/2014/main" xmlns="" id="{B1F45C81-8BA1-4520-AE7E-2C2675D9B09E}"/>
              </a:ext>
            </a:extLst>
          </p:cNvPr>
          <p:cNvSpPr/>
          <p:nvPr/>
        </p:nvSpPr>
        <p:spPr>
          <a:xfrm>
            <a:off x="289580" y="6488668"/>
            <a:ext cx="6880993" cy="400110"/>
          </a:xfrm>
          <a:prstGeom prst="rect">
            <a:avLst/>
          </a:prstGeom>
        </p:spPr>
        <p:txBody>
          <a:bodyPr wrap="square">
            <a:spAutoFit/>
          </a:bodyPr>
          <a:lstStyle/>
          <a:p>
            <a:pPr algn="ctr" rtl="1"/>
            <a:r>
              <a:rPr lang="ar-BH" sz="2000" b="1" dirty="0">
                <a:latin typeface="Sakkal Majalla" pitchFamily="2" charset="-78"/>
                <a:cs typeface="Sakkal Majalla" pitchFamily="2" charset="-78"/>
              </a:rPr>
              <a:t>الدرس الثالث- وحدة إدارة الموارد- مادة التربية الأسرية-الصف الثالث الإعدادي </a:t>
            </a:r>
            <a:endParaRPr lang="en-US" sz="2000" dirty="0">
              <a:latin typeface="Sakkal Majalla" pitchFamily="2" charset="-78"/>
              <a:cs typeface="Sakkal Majalla" pitchFamily="2" charset="-78"/>
            </a:endParaRPr>
          </a:p>
        </p:txBody>
      </p:sp>
    </p:spTree>
    <p:extLst>
      <p:ext uri="{BB962C8B-B14F-4D97-AF65-F5344CB8AC3E}">
        <p14:creationId xmlns:p14="http://schemas.microsoft.com/office/powerpoint/2010/main" xmlns="" val="42154458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61528" y="197651"/>
            <a:ext cx="8152107" cy="70788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rtl="1"/>
            <a:r>
              <a:rPr lang="ar-BH" sz="4000" b="1" dirty="0">
                <a:ln w="9525">
                  <a:solidFill>
                    <a:schemeClr val="bg1"/>
                  </a:solidFill>
                  <a:prstDash val="solid"/>
                </a:ln>
                <a:solidFill>
                  <a:schemeClr val="bg1"/>
                </a:solidFill>
                <a:latin typeface="Sakkal Majalla" panose="02000000000000000000" pitchFamily="2" charset="-78"/>
                <a:cs typeface="Sakkal Majalla" panose="02000000000000000000" pitchFamily="2" charset="-78"/>
              </a:rPr>
              <a:t>نشاط تقويمي(1):شراء مستلزمات المنزل</a:t>
            </a:r>
            <a:endParaRPr lang="en-US" sz="4000" b="1" dirty="0">
              <a:ln w="9525">
                <a:solidFill>
                  <a:schemeClr val="bg1"/>
                </a:solidFill>
                <a:prstDash val="solid"/>
              </a:ln>
              <a:solidFill>
                <a:schemeClr val="bg1"/>
              </a:solidFill>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a16="http://schemas.microsoft.com/office/drawing/2014/main" xmlns="" id="{B1F45C81-8BA1-4520-AE7E-2C2675D9B09E}"/>
              </a:ext>
            </a:extLst>
          </p:cNvPr>
          <p:cNvSpPr/>
          <p:nvPr/>
        </p:nvSpPr>
        <p:spPr>
          <a:xfrm>
            <a:off x="289580" y="6488668"/>
            <a:ext cx="6880993" cy="400110"/>
          </a:xfrm>
          <a:prstGeom prst="rect">
            <a:avLst/>
          </a:prstGeom>
        </p:spPr>
        <p:txBody>
          <a:bodyPr wrap="square">
            <a:spAutoFit/>
          </a:bodyPr>
          <a:lstStyle/>
          <a:p>
            <a:pPr algn="ctr" rtl="1"/>
            <a:r>
              <a:rPr lang="ar-BH" sz="2000" b="1" dirty="0">
                <a:latin typeface="Sakkal Majalla" pitchFamily="2" charset="-78"/>
                <a:cs typeface="Sakkal Majalla" pitchFamily="2" charset="-78"/>
              </a:rPr>
              <a:t>الدرس الثالث- وحدة إدارة الموارد- مادة التربية الأسرية-الصف الثالث الإعدادي </a:t>
            </a:r>
            <a:endParaRPr lang="en-US" sz="2000" dirty="0">
              <a:latin typeface="Sakkal Majalla" pitchFamily="2" charset="-78"/>
              <a:cs typeface="Sakkal Majalla" pitchFamily="2" charset="-78"/>
            </a:endParaRPr>
          </a:p>
        </p:txBody>
      </p:sp>
      <p:sp>
        <p:nvSpPr>
          <p:cNvPr id="7" name="Rectangle 6"/>
          <p:cNvSpPr/>
          <p:nvPr/>
        </p:nvSpPr>
        <p:spPr>
          <a:xfrm>
            <a:off x="4824134" y="1070761"/>
            <a:ext cx="6725239" cy="523220"/>
          </a:xfrm>
          <a:prstGeom prst="rect">
            <a:avLst/>
          </a:prstGeom>
          <a:solidFill>
            <a:srgbClr val="FFFF00"/>
          </a:solidFill>
        </p:spPr>
        <p:txBody>
          <a:bodyPr wrap="none">
            <a:spAutoFit/>
          </a:bodyPr>
          <a:lstStyle/>
          <a:p>
            <a:pPr marL="624078" indent="-514350" algn="r" rtl="1">
              <a:buFont typeface="Wingdings" pitchFamily="2" charset="2"/>
              <a:buChar char="v"/>
            </a:pPr>
            <a:r>
              <a:rPr lang="ar-BH" sz="2800" b="1" dirty="0">
                <a:solidFill>
                  <a:srgbClr val="FF0000"/>
                </a:solidFill>
                <a:latin typeface="Sakkal Majalla" panose="02000000000000000000" pitchFamily="2" charset="-78"/>
                <a:cs typeface="Sakkal Majalla" panose="02000000000000000000" pitchFamily="2" charset="-78"/>
              </a:rPr>
              <a:t>اذكر كيف يتم تنظيف التالي باستخدام البدائل الطبيعية.</a:t>
            </a:r>
            <a:endParaRPr lang="ar-EG" sz="2800" b="1" dirty="0">
              <a:solidFill>
                <a:srgbClr val="FF0000"/>
              </a:solidFill>
              <a:latin typeface="Sakkal Majalla" panose="02000000000000000000" pitchFamily="2" charset="-78"/>
              <a:cs typeface="Sakkal Majalla" panose="02000000000000000000" pitchFamily="2" charset="-78"/>
            </a:endParaRPr>
          </a:p>
        </p:txBody>
      </p:sp>
      <p:graphicFrame>
        <p:nvGraphicFramePr>
          <p:cNvPr id="8" name="Table 5">
            <a:extLst>
              <a:ext uri="{FF2B5EF4-FFF2-40B4-BE49-F238E27FC236}">
                <a16:creationId xmlns:a16="http://schemas.microsoft.com/office/drawing/2014/main" xmlns="" id="{A9D0DDD9-F136-4E30-9B55-131BBC72C5A7}"/>
              </a:ext>
            </a:extLst>
          </p:cNvPr>
          <p:cNvGraphicFramePr>
            <a:graphicFrameLocks noGrp="1"/>
          </p:cNvGraphicFramePr>
          <p:nvPr/>
        </p:nvGraphicFramePr>
        <p:xfrm>
          <a:off x="1484026" y="1804945"/>
          <a:ext cx="9616573" cy="3670878"/>
        </p:xfrm>
        <a:graphic>
          <a:graphicData uri="http://schemas.openxmlformats.org/drawingml/2006/table">
            <a:tbl>
              <a:tblPr firstRow="1" bandRow="1">
                <a:tableStyleId>{93296810-A885-4BE3-A3E7-6D5BEEA58F35}</a:tableStyleId>
              </a:tblPr>
              <a:tblGrid>
                <a:gridCol w="7535495">
                  <a:extLst>
                    <a:ext uri="{9D8B030D-6E8A-4147-A177-3AD203B41FA5}">
                      <a16:colId xmlns:a16="http://schemas.microsoft.com/office/drawing/2014/main" xmlns="" val="3126293389"/>
                    </a:ext>
                  </a:extLst>
                </a:gridCol>
                <a:gridCol w="2081078">
                  <a:extLst>
                    <a:ext uri="{9D8B030D-6E8A-4147-A177-3AD203B41FA5}">
                      <a16:colId xmlns:a16="http://schemas.microsoft.com/office/drawing/2014/main" xmlns="" val="1295868947"/>
                    </a:ext>
                  </a:extLst>
                </a:gridCol>
              </a:tblGrid>
              <a:tr h="486762">
                <a:tc>
                  <a:txBody>
                    <a:bodyPr/>
                    <a:lstStyle/>
                    <a:p>
                      <a:pPr algn="ctr" rtl="1"/>
                      <a:r>
                        <a:rPr lang="ar-EG" sz="2400" dirty="0">
                          <a:latin typeface="Sakkal Majalla" panose="02000000000000000000" pitchFamily="2" charset="-78"/>
                          <a:cs typeface="Sakkal Majalla" panose="02000000000000000000" pitchFamily="2" charset="-78"/>
                        </a:rPr>
                        <a:t>البديل</a:t>
                      </a:r>
                      <a:r>
                        <a:rPr lang="ar-BH" sz="2400" dirty="0">
                          <a:latin typeface="Sakkal Majalla" panose="02000000000000000000" pitchFamily="2" charset="-78"/>
                          <a:cs typeface="Sakkal Majalla" panose="02000000000000000000" pitchFamily="2" charset="-78"/>
                        </a:rPr>
                        <a:t> الطبيعي</a:t>
                      </a:r>
                      <a:endParaRPr lang="en-US" sz="2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EG" sz="2400" b="1" dirty="0">
                          <a:latin typeface="Sakkal Majalla" panose="02000000000000000000" pitchFamily="2" charset="-78"/>
                          <a:cs typeface="Sakkal Majalla" panose="02000000000000000000" pitchFamily="2" charset="-78"/>
                        </a:rPr>
                        <a:t>المنظف من مصدر كيميائي </a:t>
                      </a:r>
                      <a:endParaRPr lang="en-US" sz="24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39673269"/>
                  </a:ext>
                </a:extLst>
              </a:tr>
              <a:tr h="557939">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en-US" sz="2000" b="1" kern="1200" dirty="0">
                        <a:solidFill>
                          <a:schemeClr val="tx1"/>
                        </a:solidFill>
                        <a:latin typeface="Sakkal Majalla" panose="02000000000000000000" pitchFamily="2" charset="-78"/>
                        <a:ea typeface="+mn-ea"/>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BH" sz="2400" b="1" dirty="0">
                          <a:latin typeface="Sakkal Majalla" panose="02000000000000000000" pitchFamily="2" charset="-78"/>
                          <a:cs typeface="Sakkal Majalla" panose="02000000000000000000" pitchFamily="2" charset="-78"/>
                        </a:rPr>
                        <a:t>منظف الفضيات </a:t>
                      </a:r>
                      <a:endParaRPr lang="en-US" sz="24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953660331"/>
                  </a:ext>
                </a:extLst>
              </a:tr>
              <a:tr h="696608">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en-US" sz="20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EG" sz="2400" b="1" dirty="0">
                          <a:solidFill>
                            <a:srgbClr val="FF0000"/>
                          </a:solidFill>
                          <a:latin typeface="Sakkal Majalla" panose="02000000000000000000" pitchFamily="2" charset="-78"/>
                          <a:cs typeface="Sakkal Majalla" panose="02000000000000000000" pitchFamily="2" charset="-78"/>
                        </a:rPr>
                        <a:t>منظف الزجاج </a:t>
                      </a:r>
                      <a:endParaRPr lang="en-US" sz="2400" b="1" dirty="0">
                        <a:solidFill>
                          <a:srgbClr val="FF0000"/>
                        </a:solidFill>
                        <a:latin typeface="Sakkal Majalla" panose="02000000000000000000" pitchFamily="2" charset="-78"/>
                        <a:cs typeface="Sakkal Majalla" panose="02000000000000000000" pitchFamily="2" charset="-78"/>
                      </a:endParaRPr>
                    </a:p>
                    <a:p>
                      <a:pPr marL="0" algn="ctr" defTabSz="914400" rtl="0" eaLnBrk="1" latinLnBrk="0" hangingPunct="1"/>
                      <a:endParaRPr lang="en-US" sz="2400" b="1" kern="1200"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942503942"/>
                  </a:ext>
                </a:extLst>
              </a:tr>
              <a:tr h="719528">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en-US" sz="2000" b="1" kern="1200" dirty="0">
                        <a:solidFill>
                          <a:schemeClr val="tx1"/>
                        </a:solidFill>
                        <a:latin typeface="Sakkal Majalla" panose="02000000000000000000" pitchFamily="2" charset="-78"/>
                        <a:ea typeface="+mn-ea"/>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ar-BH" sz="2400" b="1" kern="1200" dirty="0">
                          <a:latin typeface="Sakkal Majalla" panose="02000000000000000000" pitchFamily="2" charset="-78"/>
                          <a:cs typeface="Sakkal Majalla" panose="02000000000000000000" pitchFamily="2" charset="-78"/>
                        </a:rPr>
                        <a:t>المبيدات الحشرية</a:t>
                      </a:r>
                      <a:endParaRPr lang="en-US" sz="2400" b="1" kern="1200"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19578924"/>
                  </a:ext>
                </a:extLst>
              </a:tr>
              <a:tr h="747491">
                <a:tc>
                  <a:txBody>
                    <a:bodyPr/>
                    <a:lstStyle/>
                    <a:p>
                      <a:pPr algn="r"/>
                      <a:endParaRPr lang="en-US" sz="22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EG" sz="2200" b="1" dirty="0">
                          <a:solidFill>
                            <a:srgbClr val="FF0000"/>
                          </a:solidFill>
                          <a:latin typeface="Sakkal Majalla" panose="02000000000000000000" pitchFamily="2" charset="-78"/>
                          <a:cs typeface="Sakkal Majalla" panose="02000000000000000000" pitchFamily="2" charset="-78"/>
                        </a:rPr>
                        <a:t>منظف الافران</a:t>
                      </a:r>
                      <a:endParaRPr lang="en-US" sz="2200" b="1" dirty="0">
                        <a:solidFill>
                          <a:srgbClr val="FF0000"/>
                        </a:solidFill>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57162858"/>
                  </a:ext>
                </a:extLst>
              </a:tr>
            </a:tbl>
          </a:graphicData>
        </a:graphic>
      </p:graphicFrame>
    </p:spTree>
    <p:extLst>
      <p:ext uri="{BB962C8B-B14F-4D97-AF65-F5344CB8AC3E}">
        <p14:creationId xmlns:p14="http://schemas.microsoft.com/office/powerpoint/2010/main" xmlns="" val="23029029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61528" y="197651"/>
            <a:ext cx="8152107" cy="70788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rtl="1"/>
            <a:r>
              <a:rPr lang="ar-BH" sz="4000" b="1" dirty="0">
                <a:ln w="9525">
                  <a:solidFill>
                    <a:schemeClr val="bg1"/>
                  </a:solidFill>
                  <a:prstDash val="solid"/>
                </a:ln>
                <a:solidFill>
                  <a:schemeClr val="bg1"/>
                </a:solidFill>
                <a:latin typeface="Sakkal Majalla" panose="02000000000000000000" pitchFamily="2" charset="-78"/>
                <a:cs typeface="Sakkal Majalla" panose="02000000000000000000" pitchFamily="2" charset="-78"/>
              </a:rPr>
              <a:t>إجابة النشاط التقويمي(1):شراء مستلزمات المنزل</a:t>
            </a:r>
            <a:endParaRPr lang="en-US" sz="4000" b="1" dirty="0">
              <a:ln w="9525">
                <a:solidFill>
                  <a:schemeClr val="bg1"/>
                </a:solidFill>
                <a:prstDash val="solid"/>
              </a:ln>
              <a:solidFill>
                <a:schemeClr val="bg1"/>
              </a:solidFill>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a16="http://schemas.microsoft.com/office/drawing/2014/main" xmlns="" id="{B1F45C81-8BA1-4520-AE7E-2C2675D9B09E}"/>
              </a:ext>
            </a:extLst>
          </p:cNvPr>
          <p:cNvSpPr/>
          <p:nvPr/>
        </p:nvSpPr>
        <p:spPr>
          <a:xfrm>
            <a:off x="289580" y="6488668"/>
            <a:ext cx="6880993" cy="400110"/>
          </a:xfrm>
          <a:prstGeom prst="rect">
            <a:avLst/>
          </a:prstGeom>
        </p:spPr>
        <p:txBody>
          <a:bodyPr wrap="square">
            <a:spAutoFit/>
          </a:bodyPr>
          <a:lstStyle/>
          <a:p>
            <a:pPr algn="ctr" rtl="1"/>
            <a:r>
              <a:rPr lang="ar-BH" sz="2000" b="1" dirty="0">
                <a:latin typeface="Sakkal Majalla" pitchFamily="2" charset="-78"/>
                <a:cs typeface="Sakkal Majalla" pitchFamily="2" charset="-78"/>
              </a:rPr>
              <a:t>الدرس الثالث- وحدة إدارة الموارد- مادة التربية الأسرية-الصف الثالث الإعدادي </a:t>
            </a:r>
            <a:endParaRPr lang="en-US" sz="2000" dirty="0">
              <a:latin typeface="Sakkal Majalla" pitchFamily="2" charset="-78"/>
              <a:cs typeface="Sakkal Majalla" pitchFamily="2" charset="-78"/>
            </a:endParaRPr>
          </a:p>
        </p:txBody>
      </p:sp>
      <p:sp>
        <p:nvSpPr>
          <p:cNvPr id="7" name="Rectangle 6"/>
          <p:cNvSpPr/>
          <p:nvPr/>
        </p:nvSpPr>
        <p:spPr>
          <a:xfrm>
            <a:off x="4824134" y="1070761"/>
            <a:ext cx="6725239" cy="523220"/>
          </a:xfrm>
          <a:prstGeom prst="rect">
            <a:avLst/>
          </a:prstGeom>
          <a:solidFill>
            <a:srgbClr val="FFFF00"/>
          </a:solidFill>
        </p:spPr>
        <p:txBody>
          <a:bodyPr wrap="none">
            <a:spAutoFit/>
          </a:bodyPr>
          <a:lstStyle/>
          <a:p>
            <a:pPr marL="624078" indent="-514350" algn="r" rtl="1">
              <a:buFont typeface="Wingdings" pitchFamily="2" charset="2"/>
              <a:buChar char="v"/>
            </a:pPr>
            <a:r>
              <a:rPr lang="ar-BH" sz="2800" b="1" dirty="0">
                <a:solidFill>
                  <a:srgbClr val="FF0000"/>
                </a:solidFill>
                <a:latin typeface="Sakkal Majalla" panose="02000000000000000000" pitchFamily="2" charset="-78"/>
                <a:cs typeface="Sakkal Majalla" panose="02000000000000000000" pitchFamily="2" charset="-78"/>
              </a:rPr>
              <a:t>اذكر كيف يتم تنظيف التالي باستخدام البدائل الطبيعية.</a:t>
            </a:r>
            <a:endParaRPr lang="ar-EG" sz="2800" b="1" dirty="0">
              <a:solidFill>
                <a:srgbClr val="FF0000"/>
              </a:solidFill>
              <a:latin typeface="Sakkal Majalla" panose="02000000000000000000" pitchFamily="2" charset="-78"/>
              <a:cs typeface="Sakkal Majalla" panose="02000000000000000000" pitchFamily="2" charset="-78"/>
            </a:endParaRPr>
          </a:p>
        </p:txBody>
      </p:sp>
      <p:graphicFrame>
        <p:nvGraphicFramePr>
          <p:cNvPr id="8" name="Table 5">
            <a:extLst>
              <a:ext uri="{FF2B5EF4-FFF2-40B4-BE49-F238E27FC236}">
                <a16:creationId xmlns:a16="http://schemas.microsoft.com/office/drawing/2014/main" xmlns="" id="{A9D0DDD9-F136-4E30-9B55-131BBC72C5A7}"/>
              </a:ext>
            </a:extLst>
          </p:cNvPr>
          <p:cNvGraphicFramePr>
            <a:graphicFrameLocks noGrp="1"/>
          </p:cNvGraphicFramePr>
          <p:nvPr>
            <p:extLst>
              <p:ext uri="{D42A27DB-BD31-4B8C-83A1-F6EECF244321}">
                <p14:modId xmlns:p14="http://schemas.microsoft.com/office/powerpoint/2010/main" xmlns="" val="1457781503"/>
              </p:ext>
            </p:extLst>
          </p:nvPr>
        </p:nvGraphicFramePr>
        <p:xfrm>
          <a:off x="1841442" y="1888760"/>
          <a:ext cx="8672193" cy="4419600"/>
        </p:xfrm>
        <a:graphic>
          <a:graphicData uri="http://schemas.openxmlformats.org/drawingml/2006/table">
            <a:tbl>
              <a:tblPr firstRow="1" bandRow="1">
                <a:tableStyleId>{93296810-A885-4BE3-A3E7-6D5BEEA58F35}</a:tableStyleId>
              </a:tblPr>
              <a:tblGrid>
                <a:gridCol w="6795484">
                  <a:extLst>
                    <a:ext uri="{9D8B030D-6E8A-4147-A177-3AD203B41FA5}">
                      <a16:colId xmlns:a16="http://schemas.microsoft.com/office/drawing/2014/main" xmlns="" val="3126293389"/>
                    </a:ext>
                  </a:extLst>
                </a:gridCol>
                <a:gridCol w="1876709">
                  <a:extLst>
                    <a:ext uri="{9D8B030D-6E8A-4147-A177-3AD203B41FA5}">
                      <a16:colId xmlns:a16="http://schemas.microsoft.com/office/drawing/2014/main" xmlns="" val="1295868947"/>
                    </a:ext>
                  </a:extLst>
                </a:gridCol>
              </a:tblGrid>
              <a:tr h="814641">
                <a:tc>
                  <a:txBody>
                    <a:bodyPr/>
                    <a:lstStyle/>
                    <a:p>
                      <a:pPr algn="ctr" rtl="1"/>
                      <a:r>
                        <a:rPr lang="ar-EG" sz="2400" dirty="0">
                          <a:latin typeface="Sakkal Majalla" panose="02000000000000000000" pitchFamily="2" charset="-78"/>
                          <a:cs typeface="Sakkal Majalla" panose="02000000000000000000" pitchFamily="2" charset="-78"/>
                        </a:rPr>
                        <a:t>البديل</a:t>
                      </a:r>
                      <a:r>
                        <a:rPr lang="ar-BH" sz="2400" dirty="0">
                          <a:latin typeface="Sakkal Majalla" panose="02000000000000000000" pitchFamily="2" charset="-78"/>
                          <a:cs typeface="Sakkal Majalla" panose="02000000000000000000" pitchFamily="2" charset="-78"/>
                        </a:rPr>
                        <a:t> الطبيعي</a:t>
                      </a:r>
                      <a:endParaRPr lang="en-US" sz="2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EG" sz="2400" b="1" dirty="0">
                          <a:latin typeface="Sakkal Majalla" panose="02000000000000000000" pitchFamily="2" charset="-78"/>
                          <a:cs typeface="Sakkal Majalla" panose="02000000000000000000" pitchFamily="2" charset="-78"/>
                        </a:rPr>
                        <a:t>المنظف من مصدر كيميائي </a:t>
                      </a:r>
                      <a:endParaRPr lang="en-US" sz="24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39673269"/>
                  </a:ext>
                </a:extLst>
              </a:tr>
              <a:tr h="557939">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BH" sz="2000" b="1" kern="1200" dirty="0">
                          <a:solidFill>
                            <a:schemeClr val="tx1"/>
                          </a:solidFill>
                          <a:latin typeface="Sakkal Majalla" panose="02000000000000000000" pitchFamily="2" charset="-78"/>
                          <a:ea typeface="+mn-ea"/>
                          <a:cs typeface="Sakkal Majalla" panose="02000000000000000000" pitchFamily="2" charset="-78"/>
                        </a:rPr>
                        <a:t>يتم الدعك بالليمون،  كما يمكن استخدام الملح مع قليل من الخل للتنظيف .</a:t>
                      </a:r>
                      <a:endParaRPr lang="en-US" sz="2000" b="1" kern="1200" dirty="0">
                        <a:solidFill>
                          <a:schemeClr val="tx1"/>
                        </a:solidFill>
                        <a:latin typeface="Sakkal Majalla" panose="02000000000000000000" pitchFamily="2" charset="-78"/>
                        <a:ea typeface="+mn-ea"/>
                        <a:cs typeface="Sakkal Majalla" panose="02000000000000000000"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en-US" sz="2000" b="1" kern="1200" dirty="0">
                        <a:solidFill>
                          <a:schemeClr val="tx1"/>
                        </a:solidFill>
                        <a:latin typeface="Sakkal Majalla" panose="02000000000000000000" pitchFamily="2" charset="-78"/>
                        <a:ea typeface="+mn-ea"/>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BH" sz="2400" b="1" dirty="0">
                          <a:latin typeface="Sakkal Majalla" panose="02000000000000000000" pitchFamily="2" charset="-78"/>
                          <a:cs typeface="Sakkal Majalla" panose="02000000000000000000" pitchFamily="2" charset="-78"/>
                        </a:rPr>
                        <a:t>منظف الفضيات </a:t>
                      </a:r>
                      <a:endParaRPr lang="en-US" sz="24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953660331"/>
                  </a:ext>
                </a:extLst>
              </a:tr>
              <a:tr h="696608">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sz="2000" b="1" dirty="0">
                          <a:solidFill>
                            <a:schemeClr val="tx1"/>
                          </a:solidFill>
                          <a:latin typeface="Sakkal Majalla" panose="02000000000000000000" pitchFamily="2" charset="-78"/>
                          <a:cs typeface="Sakkal Majalla" panose="02000000000000000000" pitchFamily="2" charset="-78"/>
                        </a:rPr>
                        <a:t>استخدام الخل الابيض المركز</a:t>
                      </a:r>
                      <a:endParaRPr lang="en-US" sz="2000" b="1" dirty="0">
                        <a:solidFill>
                          <a:schemeClr val="tx1"/>
                        </a:solidFill>
                        <a:latin typeface="Sakkal Majalla" panose="02000000000000000000" pitchFamily="2" charset="-78"/>
                        <a:cs typeface="Sakkal Majalla" panose="02000000000000000000"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en-US" sz="20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EG" sz="2400" b="1" dirty="0">
                          <a:solidFill>
                            <a:srgbClr val="FF0000"/>
                          </a:solidFill>
                          <a:latin typeface="Sakkal Majalla" panose="02000000000000000000" pitchFamily="2" charset="-78"/>
                          <a:cs typeface="Sakkal Majalla" panose="02000000000000000000" pitchFamily="2" charset="-78"/>
                        </a:rPr>
                        <a:t>منظف الزجاج </a:t>
                      </a:r>
                      <a:endParaRPr lang="en-US" sz="2400" b="1" dirty="0">
                        <a:solidFill>
                          <a:srgbClr val="FF0000"/>
                        </a:solidFill>
                        <a:latin typeface="Sakkal Majalla" panose="02000000000000000000" pitchFamily="2" charset="-78"/>
                        <a:cs typeface="Sakkal Majalla" panose="02000000000000000000" pitchFamily="2" charset="-78"/>
                      </a:endParaRPr>
                    </a:p>
                    <a:p>
                      <a:pPr marL="0" algn="ctr" defTabSz="914400" rtl="0" eaLnBrk="1" latinLnBrk="0" hangingPunct="1"/>
                      <a:endParaRPr lang="en-US" sz="2400" b="1" kern="1200"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942503942"/>
                  </a:ext>
                </a:extLst>
              </a:tr>
              <a:tr h="719528">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BH" sz="2000" b="1" kern="1200" dirty="0">
                          <a:solidFill>
                            <a:schemeClr val="tx1"/>
                          </a:solidFill>
                          <a:latin typeface="Sakkal Majalla" panose="02000000000000000000" pitchFamily="2" charset="-78"/>
                          <a:ea typeface="+mn-ea"/>
                          <a:cs typeface="Sakkal Majalla" panose="02000000000000000000" pitchFamily="2" charset="-78"/>
                        </a:rPr>
                        <a:t>الحشرات الصغيرة :استخدام الماء وصابون مسحوق الغسيل .</a:t>
                      </a:r>
                    </a:p>
                    <a:p>
                      <a:pPr marL="0" marR="0" indent="0" algn="r" defTabSz="914400" rtl="1" eaLnBrk="1" fontAlgn="auto" latinLnBrk="0" hangingPunct="1">
                        <a:lnSpc>
                          <a:spcPct val="100000"/>
                        </a:lnSpc>
                        <a:spcBef>
                          <a:spcPts val="0"/>
                        </a:spcBef>
                        <a:spcAft>
                          <a:spcPts val="0"/>
                        </a:spcAft>
                        <a:buClrTx/>
                        <a:buSzTx/>
                        <a:buFontTx/>
                        <a:buNone/>
                        <a:tabLst/>
                        <a:defRPr/>
                      </a:pPr>
                      <a:r>
                        <a:rPr lang="ar-BH" sz="2000" b="1" kern="1200" dirty="0">
                          <a:solidFill>
                            <a:schemeClr val="tx1"/>
                          </a:solidFill>
                          <a:latin typeface="Sakkal Majalla" panose="02000000000000000000" pitchFamily="2" charset="-78"/>
                          <a:ea typeface="+mn-ea"/>
                          <a:cs typeface="Sakkal Majalla" panose="02000000000000000000" pitchFamily="2" charset="-78"/>
                        </a:rPr>
                        <a:t>الحشرات الكبيرة يستخدم لها البطاطس المهروسة بالإضافة إلى السكر </a:t>
                      </a:r>
                      <a:r>
                        <a:rPr lang="ar-BH" sz="2000" b="1" kern="1200" dirty="0" err="1">
                          <a:solidFill>
                            <a:schemeClr val="tx1"/>
                          </a:solidFill>
                          <a:latin typeface="Sakkal Majalla" panose="02000000000000000000" pitchFamily="2" charset="-78"/>
                          <a:ea typeface="+mn-ea"/>
                          <a:cs typeface="Sakkal Majalla" panose="02000000000000000000" pitchFamily="2" charset="-78"/>
                        </a:rPr>
                        <a:t>والبيكنج</a:t>
                      </a:r>
                      <a:r>
                        <a:rPr lang="ar-BH" sz="2000" b="1" kern="1200" dirty="0">
                          <a:solidFill>
                            <a:schemeClr val="tx1"/>
                          </a:solidFill>
                          <a:latin typeface="Sakkal Majalla" panose="02000000000000000000" pitchFamily="2" charset="-78"/>
                          <a:ea typeface="+mn-ea"/>
                          <a:cs typeface="Sakkal Majalla" panose="02000000000000000000" pitchFamily="2" charset="-78"/>
                        </a:rPr>
                        <a:t> بودر ويترك في أماكن تواجدها فتأكل منه وتموت .</a:t>
                      </a:r>
                      <a:endParaRPr lang="en-US" sz="2000" b="1" kern="1200" dirty="0">
                        <a:solidFill>
                          <a:schemeClr val="tx1"/>
                        </a:solidFill>
                        <a:latin typeface="Sakkal Majalla" panose="02000000000000000000" pitchFamily="2" charset="-78"/>
                        <a:ea typeface="+mn-ea"/>
                        <a:cs typeface="Sakkal Majalla" panose="02000000000000000000"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en-US" sz="2000" b="1" kern="1200" dirty="0">
                        <a:solidFill>
                          <a:schemeClr val="tx1"/>
                        </a:solidFill>
                        <a:latin typeface="Sakkal Majalla" panose="02000000000000000000" pitchFamily="2" charset="-78"/>
                        <a:ea typeface="+mn-ea"/>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ar-BH" sz="2400" b="1" kern="1200" dirty="0">
                          <a:latin typeface="Sakkal Majalla" panose="02000000000000000000" pitchFamily="2" charset="-78"/>
                          <a:cs typeface="Sakkal Majalla" panose="02000000000000000000" pitchFamily="2" charset="-78"/>
                        </a:rPr>
                        <a:t>المبيدات الحشرية</a:t>
                      </a:r>
                      <a:endParaRPr lang="en-US" sz="2400" b="1" kern="1200"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19578924"/>
                  </a:ext>
                </a:extLst>
              </a:tr>
              <a:tr h="747491">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EG" sz="2200" b="1" kern="1200" dirty="0">
                          <a:solidFill>
                            <a:schemeClr val="tx1"/>
                          </a:solidFill>
                          <a:latin typeface="Sakkal Majalla" panose="02000000000000000000" pitchFamily="2" charset="-78"/>
                          <a:ea typeface="+mn-ea"/>
                          <a:cs typeface="Sakkal Majalla" panose="02000000000000000000" pitchFamily="2" charset="-78"/>
                        </a:rPr>
                        <a:t>استخدام </a:t>
                      </a:r>
                      <a:r>
                        <a:rPr lang="ar-EG" sz="2200" b="1" kern="1200" dirty="0" err="1">
                          <a:solidFill>
                            <a:schemeClr val="tx1"/>
                          </a:solidFill>
                          <a:latin typeface="Sakkal Majalla" panose="02000000000000000000" pitchFamily="2" charset="-78"/>
                          <a:ea typeface="+mn-ea"/>
                          <a:cs typeface="Sakkal Majalla" panose="02000000000000000000" pitchFamily="2" charset="-78"/>
                        </a:rPr>
                        <a:t>البيكنج</a:t>
                      </a:r>
                      <a:r>
                        <a:rPr lang="ar-EG" sz="2200" b="1" kern="1200" dirty="0">
                          <a:solidFill>
                            <a:schemeClr val="tx1"/>
                          </a:solidFill>
                          <a:latin typeface="Sakkal Majalla" panose="02000000000000000000" pitchFamily="2" charset="-78"/>
                          <a:ea typeface="+mn-ea"/>
                          <a:cs typeface="Sakkal Majalla" panose="02000000000000000000" pitchFamily="2" charset="-78"/>
                        </a:rPr>
                        <a:t> بودر والقليل من الماء</a:t>
                      </a:r>
                      <a:endParaRPr lang="en-US" sz="2200" b="1" kern="1200" dirty="0">
                        <a:solidFill>
                          <a:schemeClr val="tx1"/>
                        </a:solidFill>
                        <a:latin typeface="Sakkal Majalla" panose="02000000000000000000" pitchFamily="2" charset="-78"/>
                        <a:ea typeface="+mn-ea"/>
                        <a:cs typeface="Sakkal Majalla" panose="02000000000000000000" pitchFamily="2" charset="-78"/>
                      </a:endParaRPr>
                    </a:p>
                    <a:p>
                      <a:pPr algn="r"/>
                      <a:endParaRPr lang="en-US" sz="22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EG" sz="2200" b="1" dirty="0">
                          <a:solidFill>
                            <a:srgbClr val="FF0000"/>
                          </a:solidFill>
                          <a:latin typeface="Sakkal Majalla" panose="02000000000000000000" pitchFamily="2" charset="-78"/>
                          <a:cs typeface="Sakkal Majalla" panose="02000000000000000000" pitchFamily="2" charset="-78"/>
                        </a:rPr>
                        <a:t>منظف </a:t>
                      </a:r>
                      <a:r>
                        <a:rPr lang="ar-EG" sz="2200" b="1" dirty="0" smtClean="0">
                          <a:solidFill>
                            <a:srgbClr val="FF0000"/>
                          </a:solidFill>
                          <a:latin typeface="Sakkal Majalla" panose="02000000000000000000" pitchFamily="2" charset="-78"/>
                          <a:cs typeface="Sakkal Majalla" panose="02000000000000000000" pitchFamily="2" charset="-78"/>
                        </a:rPr>
                        <a:t>ال</a:t>
                      </a:r>
                      <a:r>
                        <a:rPr lang="ar-BH" sz="2200" b="1" dirty="0" smtClean="0">
                          <a:solidFill>
                            <a:srgbClr val="FF0000"/>
                          </a:solidFill>
                          <a:latin typeface="Sakkal Majalla" panose="02000000000000000000" pitchFamily="2" charset="-78"/>
                          <a:cs typeface="Sakkal Majalla" panose="02000000000000000000" pitchFamily="2" charset="-78"/>
                        </a:rPr>
                        <a:t>أ</a:t>
                      </a:r>
                      <a:r>
                        <a:rPr lang="ar-EG" sz="2200" b="1" dirty="0" smtClean="0">
                          <a:solidFill>
                            <a:srgbClr val="FF0000"/>
                          </a:solidFill>
                          <a:latin typeface="Sakkal Majalla" panose="02000000000000000000" pitchFamily="2" charset="-78"/>
                          <a:cs typeface="Sakkal Majalla" panose="02000000000000000000" pitchFamily="2" charset="-78"/>
                        </a:rPr>
                        <a:t>فران</a:t>
                      </a:r>
                      <a:endParaRPr lang="en-US" sz="2200" b="1" dirty="0">
                        <a:solidFill>
                          <a:srgbClr val="FF0000"/>
                        </a:solidFill>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57162858"/>
                  </a:ext>
                </a:extLst>
              </a:tr>
            </a:tbl>
          </a:graphicData>
        </a:graphic>
      </p:graphicFrame>
    </p:spTree>
    <p:extLst>
      <p:ext uri="{BB962C8B-B14F-4D97-AF65-F5344CB8AC3E}">
        <p14:creationId xmlns:p14="http://schemas.microsoft.com/office/powerpoint/2010/main" xmlns="" val="29108304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2136" y="207050"/>
            <a:ext cx="5807936" cy="70788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rtl="1"/>
            <a:r>
              <a:rPr lang="ar-BH" sz="4000" b="1" dirty="0">
                <a:ln w="9525">
                  <a:solidFill>
                    <a:schemeClr val="bg1"/>
                  </a:solidFill>
                  <a:prstDash val="solid"/>
                </a:ln>
                <a:solidFill>
                  <a:schemeClr val="bg1"/>
                </a:solidFill>
                <a:latin typeface="Sakkal Majalla" panose="02000000000000000000" pitchFamily="2" charset="-78"/>
                <a:cs typeface="Sakkal Majalla" panose="02000000000000000000" pitchFamily="2" charset="-78"/>
              </a:rPr>
              <a:t>شراء مستلزمات المنزل</a:t>
            </a:r>
            <a:endParaRPr lang="en-US" sz="4000" b="1" dirty="0">
              <a:ln w="9525">
                <a:solidFill>
                  <a:schemeClr val="bg1"/>
                </a:solidFill>
                <a:prstDash val="solid"/>
              </a:ln>
              <a:solidFill>
                <a:schemeClr val="bg1"/>
              </a:solidFill>
              <a:latin typeface="Sakkal Majalla" panose="02000000000000000000" pitchFamily="2" charset="-78"/>
              <a:cs typeface="Sakkal Majalla" panose="02000000000000000000" pitchFamily="2" charset="-78"/>
            </a:endParaRPr>
          </a:p>
        </p:txBody>
      </p:sp>
      <p:sp>
        <p:nvSpPr>
          <p:cNvPr id="5" name="Text Box 13"/>
          <p:cNvSpPr txBox="1">
            <a:spLocks noChangeArrowheads="1"/>
          </p:cNvSpPr>
          <p:nvPr/>
        </p:nvSpPr>
        <p:spPr bwMode="auto">
          <a:xfrm>
            <a:off x="827848" y="1779592"/>
            <a:ext cx="10816512" cy="1752975"/>
          </a:xfrm>
          <a:prstGeom prst="rect">
            <a:avLst/>
          </a:prstGeom>
          <a:solidFill>
            <a:schemeClr val="accent4">
              <a:lumMod val="20000"/>
              <a:lumOff val="80000"/>
            </a:schemeClr>
          </a:solidFill>
          <a:ln>
            <a:noFill/>
          </a:ln>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algn="r" rtl="1">
              <a:lnSpc>
                <a:spcPct val="115000"/>
              </a:lnSpc>
              <a:buClr>
                <a:srgbClr val="FF0000"/>
              </a:buClr>
              <a:buSzPct val="130000"/>
            </a:pPr>
            <a:r>
              <a:rPr lang="ar-SA" sz="2400" b="1" dirty="0">
                <a:latin typeface="Sakkal Majalla" panose="02000000000000000000" pitchFamily="2" charset="-78"/>
                <a:cs typeface="Sakkal Majalla" panose="02000000000000000000" pitchFamily="2" charset="-78"/>
              </a:rPr>
              <a:t>يقتني المستهلك </a:t>
            </a:r>
            <a:r>
              <a:rPr lang="ar-BH" sz="2400" b="1" dirty="0">
                <a:latin typeface="Sakkal Majalla" panose="02000000000000000000" pitchFamily="2" charset="-78"/>
                <a:cs typeface="Sakkal Majalla" panose="02000000000000000000" pitchFamily="2" charset="-78"/>
              </a:rPr>
              <a:t>الأخضر</a:t>
            </a:r>
            <a:r>
              <a:rPr lang="ar-SA" sz="2400" b="1" dirty="0">
                <a:latin typeface="Sakkal Majalla" panose="02000000000000000000" pitchFamily="2" charset="-78"/>
                <a:cs typeface="Sakkal Majalla" panose="02000000000000000000" pitchFamily="2" charset="-78"/>
              </a:rPr>
              <a:t> الأجهزة الكهربائية كالثلاجة والمكيفات الهوائية التي تحمل شعار (</a:t>
            </a:r>
            <a:r>
              <a:rPr lang="en-US" sz="2400" b="1" dirty="0">
                <a:latin typeface="Sakkal Majalla" panose="02000000000000000000" pitchFamily="2" charset="-78"/>
                <a:cs typeface="Sakkal Majalla" panose="02000000000000000000" pitchFamily="2" charset="-78"/>
              </a:rPr>
              <a:t>cfc free</a:t>
            </a:r>
            <a:r>
              <a:rPr lang="ar-SA" sz="2400" b="1" dirty="0">
                <a:latin typeface="Sakkal Majalla" panose="02000000000000000000" pitchFamily="2" charset="-78"/>
                <a:cs typeface="Sakkal Majalla" panose="02000000000000000000" pitchFamily="2" charset="-78"/>
              </a:rPr>
              <a:t> )، والتي تعني أنها خالية من مركب كلوروفلوروكربون (</a:t>
            </a:r>
            <a:r>
              <a:rPr lang="en-US" sz="2400" b="1" dirty="0">
                <a:latin typeface="Sakkal Majalla" panose="02000000000000000000" pitchFamily="2" charset="-78"/>
                <a:cs typeface="Sakkal Majalla" panose="02000000000000000000" pitchFamily="2" charset="-78"/>
              </a:rPr>
              <a:t>CFC</a:t>
            </a:r>
            <a:r>
              <a:rPr lang="ar-SA" sz="2400" b="1" dirty="0">
                <a:latin typeface="Sakkal Majalla" panose="02000000000000000000" pitchFamily="2" charset="-78"/>
                <a:cs typeface="Sakkal Majalla" panose="02000000000000000000" pitchFamily="2" charset="-78"/>
              </a:rPr>
              <a:t>) الذي يعمل علي تآكل طبقة الاوزون, وطبقة الأوزون  هي جزء من الغلاف الجوي لكوكب الأرض والذي يحمي الأرض من الأشعة فوق البنفسجية الضارة التي تطلقها الشمس .  </a:t>
            </a:r>
          </a:p>
          <a:p>
            <a:pPr lvl="0" algn="r" rtl="1">
              <a:lnSpc>
                <a:spcPct val="115000"/>
              </a:lnSpc>
              <a:buClr>
                <a:srgbClr val="FF0000"/>
              </a:buClr>
              <a:buSzPct val="130000"/>
            </a:pPr>
            <a:r>
              <a:rPr lang="ar-SA" sz="2400" b="1" dirty="0">
                <a:latin typeface="Sakkal Majalla" panose="02000000000000000000" pitchFamily="2" charset="-78"/>
                <a:ea typeface="Times New Roman" panose="02020603050405020304" pitchFamily="18" charset="0"/>
                <a:cs typeface="Sakkal Majalla" panose="02000000000000000000" pitchFamily="2" charset="-78"/>
              </a:rPr>
              <a:t> </a:t>
            </a:r>
            <a:endParaRPr lang="ar-SA" sz="2400" dirty="0">
              <a:latin typeface="Sakkal Majalla" panose="02000000000000000000" pitchFamily="2" charset="-78"/>
              <a:cs typeface="Sakkal Majalla" panose="02000000000000000000" pitchFamily="2" charset="-78"/>
            </a:endParaRPr>
          </a:p>
          <a:p>
            <a:pPr algn="r" rtl="1">
              <a:lnSpc>
                <a:spcPct val="115000"/>
              </a:lnSpc>
              <a:buClr>
                <a:srgbClr val="FF0000"/>
              </a:buClr>
              <a:buSzPct val="130000"/>
            </a:pPr>
            <a:endParaRPr lang="en-US" sz="2200" b="1" dirty="0">
              <a:latin typeface="Sakkal Majalla" panose="02000000000000000000" pitchFamily="2" charset="-78"/>
              <a:ea typeface="Constantia" panose="02030602050306030303" pitchFamily="18" charset="0"/>
              <a:cs typeface="Sakkal Majalla" panose="02000000000000000000" pitchFamily="2" charset="-78"/>
            </a:endParaRPr>
          </a:p>
        </p:txBody>
      </p:sp>
      <p:sp>
        <p:nvSpPr>
          <p:cNvPr id="7" name="Text Box 2"/>
          <p:cNvSpPr txBox="1">
            <a:spLocks noChangeArrowheads="1"/>
          </p:cNvSpPr>
          <p:nvPr/>
        </p:nvSpPr>
        <p:spPr bwMode="auto">
          <a:xfrm>
            <a:off x="7997572" y="1193880"/>
            <a:ext cx="3440946" cy="430212"/>
          </a:xfrm>
          <a:prstGeom prst="rect">
            <a:avLst/>
          </a:prstGeom>
          <a:solidFill>
            <a:srgbClr val="66FFFF"/>
          </a:solidFill>
          <a:ln w="12700" algn="ctr">
            <a:solidFill>
              <a:srgbClr val="FF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0" fontAlgn="base" latinLnBrk="0" hangingPunct="0">
              <a:lnSpc>
                <a:spcPct val="100000"/>
              </a:lnSpc>
              <a:spcBef>
                <a:spcPct val="0"/>
              </a:spcBef>
              <a:spcAft>
                <a:spcPts val="800"/>
              </a:spcAft>
              <a:buClrTx/>
              <a:buSzTx/>
              <a:buFontTx/>
              <a:buNone/>
              <a:tabLst/>
            </a:pPr>
            <a:r>
              <a:rPr kumimoji="0" lang="ar-BH" sz="2400" b="1" i="0" u="none" strike="noStrike" cap="none" normalizeH="0" baseline="0" dirty="0">
                <a:ln>
                  <a:noFill/>
                </a:ln>
                <a:solidFill>
                  <a:schemeClr val="tx1"/>
                </a:solidFill>
                <a:effectLst/>
                <a:latin typeface="Sakkal Majalla" panose="02000000000000000000" pitchFamily="2" charset="-78"/>
                <a:ea typeface="Arial" panose="020B0604020202020204" pitchFamily="34" charset="0"/>
                <a:cs typeface="Sakkal Majalla" panose="02000000000000000000" pitchFamily="2" charset="-78"/>
              </a:rPr>
              <a:t>ثانياً : الأجهزة والمواد الكهربائية</a:t>
            </a:r>
            <a:endParaRPr kumimoji="0" lang="en-US" sz="2400" b="0" i="0" u="none" strike="noStrike" cap="none" normalizeH="0" baseline="0" dirty="0">
              <a:ln>
                <a:noFill/>
              </a:ln>
              <a:solidFill>
                <a:schemeClr val="tx1"/>
              </a:solidFill>
              <a:effectLst/>
              <a:latin typeface="Sakkal Majalla" panose="02000000000000000000" pitchFamily="2" charset="-78"/>
              <a:cs typeface="Sakkal Majalla" panose="02000000000000000000" pitchFamily="2" charset="-78"/>
            </a:endParaRPr>
          </a:p>
        </p:txBody>
      </p:sp>
      <p:pic>
        <p:nvPicPr>
          <p:cNvPr id="11" name="Picture 10"/>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8475" y="2680061"/>
            <a:ext cx="3086100" cy="1573965"/>
          </a:xfrm>
          <a:prstGeom prst="rect">
            <a:avLst/>
          </a:prstGeom>
          <a:noFill/>
          <a:ln>
            <a:noFill/>
          </a:ln>
        </p:spPr>
      </p:pic>
      <p:sp>
        <p:nvSpPr>
          <p:cNvPr id="10" name="AutoShape 4"/>
          <p:cNvSpPr>
            <a:spLocks noChangeArrowheads="1"/>
          </p:cNvSpPr>
          <p:nvPr/>
        </p:nvSpPr>
        <p:spPr bwMode="auto">
          <a:xfrm>
            <a:off x="4024049" y="3604332"/>
            <a:ext cx="7620311" cy="1052513"/>
          </a:xfrm>
          <a:prstGeom prst="flowChartAlternateProcess">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166688" lvl="0" indent="0" algn="r" defTabSz="914400" rtl="1" eaLnBrk="0" fontAlgn="base" latinLnBrk="0" hangingPunct="0">
              <a:lnSpc>
                <a:spcPct val="100000"/>
              </a:lnSpc>
              <a:spcBef>
                <a:spcPct val="0"/>
              </a:spcBef>
              <a:spcAft>
                <a:spcPts val="1000"/>
              </a:spcAft>
              <a:buClrTx/>
              <a:buSzTx/>
              <a:buFontTx/>
              <a:buNone/>
              <a:tabLst/>
            </a:pPr>
            <a:r>
              <a:rPr kumimoji="0" lang="ar-SA" sz="3200" b="1" i="0" u="none" strike="noStrike" cap="none" normalizeH="0" baseline="0" dirty="0">
                <a:ln>
                  <a:noFill/>
                </a:ln>
                <a:solidFill>
                  <a:srgbClr val="FF0000"/>
                </a:solidFill>
                <a:effectLst/>
                <a:latin typeface="Sakkal Majalla" panose="02000000000000000000" pitchFamily="2" charset="-78"/>
                <a:ea typeface="Arial" panose="020B0604020202020204" pitchFamily="34" charset="0"/>
                <a:cs typeface="Sakkal Majalla" panose="02000000000000000000" pitchFamily="2" charset="-78"/>
              </a:rPr>
              <a:t>يفضل المستهلك الأخضر المصباح الكهربائي الاقتصادي في استهلاك الكهرباء، عن المصباح الكهربائي العاد</a:t>
            </a:r>
            <a:r>
              <a:rPr kumimoji="0" lang="ar-BH" sz="3200" b="1" i="0" u="none" strike="noStrike" cap="none" normalizeH="0" baseline="0" dirty="0">
                <a:ln>
                  <a:noFill/>
                </a:ln>
                <a:solidFill>
                  <a:srgbClr val="FF0000"/>
                </a:solidFill>
                <a:effectLst/>
                <a:latin typeface="Sakkal Majalla" panose="02000000000000000000" pitchFamily="2" charset="-78"/>
                <a:ea typeface="Arial" panose="020B0604020202020204" pitchFamily="34" charset="0"/>
                <a:cs typeface="Sakkal Majalla" panose="02000000000000000000" pitchFamily="2" charset="-78"/>
              </a:rPr>
              <a:t>ي</a:t>
            </a:r>
            <a:r>
              <a:rPr kumimoji="0" lang="en-US" sz="3200" b="1" i="0" u="none" strike="noStrike" cap="none" normalizeH="0" baseline="0" dirty="0">
                <a:ln>
                  <a:noFill/>
                </a:ln>
                <a:solidFill>
                  <a:srgbClr val="FF0000"/>
                </a:solidFill>
                <a:effectLst/>
                <a:latin typeface="Sakkal Majalla" panose="02000000000000000000" pitchFamily="2" charset="-78"/>
                <a:ea typeface="Arial" panose="020B0604020202020204" pitchFamily="34" charset="0"/>
                <a:cs typeface="Sakkal Majalla" panose="02000000000000000000" pitchFamily="2" charset="-78"/>
              </a:rPr>
              <a:t>.</a:t>
            </a:r>
            <a:r>
              <a:rPr kumimoji="0" lang="en-US" sz="3200" b="1" i="0" u="none" strike="noStrike" cap="none" normalizeH="0" baseline="0" noProof="1">
                <a:ln>
                  <a:noFill/>
                </a:ln>
                <a:solidFill>
                  <a:srgbClr val="FF0000"/>
                </a:solidFill>
                <a:effectLst/>
                <a:latin typeface="Sakkal Majalla" panose="02000000000000000000" pitchFamily="2" charset="-78"/>
                <a:ea typeface="Arial" panose="020B0604020202020204" pitchFamily="34" charset="0"/>
                <a:cs typeface="Sakkal Majalla" panose="02000000000000000000" pitchFamily="2" charset="-78"/>
              </a:rPr>
              <a:t> </a:t>
            </a:r>
            <a:endParaRPr kumimoji="0" lang="en-US" sz="3200" b="1" i="0" u="none" strike="noStrike" cap="none" normalizeH="0" baseline="0" dirty="0">
              <a:ln>
                <a:noFill/>
              </a:ln>
              <a:solidFill>
                <a:srgbClr val="FF0000"/>
              </a:solidFill>
              <a:effectLst/>
              <a:latin typeface="Sakkal Majalla" panose="02000000000000000000" pitchFamily="2" charset="-78"/>
              <a:ea typeface="Arial" panose="020B0604020202020204" pitchFamily="34" charset="0"/>
              <a:cs typeface="Sakkal Majalla" panose="02000000000000000000" pitchFamily="2" charset="-78"/>
            </a:endParaRPr>
          </a:p>
          <a:p>
            <a:pPr marL="0" marR="166688" lvl="0" indent="0" algn="r" defTabSz="914400" rtl="1" eaLnBrk="0" fontAlgn="base" latinLnBrk="0" hangingPunct="0">
              <a:lnSpc>
                <a:spcPct val="100000"/>
              </a:lnSpc>
              <a:spcBef>
                <a:spcPct val="0"/>
              </a:spcBef>
              <a:spcAft>
                <a:spcPts val="1000"/>
              </a:spcAft>
              <a:buClrTx/>
              <a:buSzTx/>
              <a:buFontTx/>
              <a:buNone/>
              <a:tabLst/>
            </a:pPr>
            <a:endParaRPr kumimoji="0" lang="en-US" sz="3200" b="1" i="0" u="none" strike="noStrike" cap="none" normalizeH="0" baseline="0" dirty="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Arial" panose="020B0604020202020204" pitchFamily="34" charset="0"/>
            </a:endParaRPr>
          </a:p>
        </p:txBody>
      </p:sp>
      <p:pic>
        <p:nvPicPr>
          <p:cNvPr id="13" name="Picture 12"/>
          <p:cNvPicPr/>
          <p:nvPr/>
        </p:nvPicPr>
        <p:blipFill>
          <a:blip r:embed="rId3" cstate="print">
            <a:clrChange>
              <a:clrFrom>
                <a:srgbClr val="DCD5C9"/>
              </a:clrFrom>
              <a:clrTo>
                <a:srgbClr val="DCD5C9">
                  <a:alpha val="0"/>
                </a:srgbClr>
              </a:clrTo>
            </a:clrChange>
            <a:extLst>
              <a:ext uri="{28A0092B-C50C-407E-A947-70E740481C1C}">
                <a14:useLocalDpi xmlns:a14="http://schemas.microsoft.com/office/drawing/2010/main" xmlns="" val="0"/>
              </a:ext>
            </a:extLst>
          </a:blip>
          <a:srcRect/>
          <a:stretch>
            <a:fillRect/>
          </a:stretch>
        </p:blipFill>
        <p:spPr bwMode="auto">
          <a:xfrm>
            <a:off x="2331525" y="4600899"/>
            <a:ext cx="4799501" cy="1943716"/>
          </a:xfrm>
          <a:prstGeom prst="rect">
            <a:avLst/>
          </a:prstGeom>
          <a:noFill/>
          <a:ln>
            <a:noFill/>
          </a:ln>
        </p:spPr>
      </p:pic>
      <p:sp>
        <p:nvSpPr>
          <p:cNvPr id="8" name="Rectangle 7">
            <a:extLst>
              <a:ext uri="{FF2B5EF4-FFF2-40B4-BE49-F238E27FC236}">
                <a16:creationId xmlns:a16="http://schemas.microsoft.com/office/drawing/2014/main" xmlns="" id="{B1F45C81-8BA1-4520-AE7E-2C2675D9B09E}"/>
              </a:ext>
            </a:extLst>
          </p:cNvPr>
          <p:cNvSpPr/>
          <p:nvPr/>
        </p:nvSpPr>
        <p:spPr>
          <a:xfrm>
            <a:off x="289580" y="6488668"/>
            <a:ext cx="6880993" cy="400110"/>
          </a:xfrm>
          <a:prstGeom prst="rect">
            <a:avLst/>
          </a:prstGeom>
        </p:spPr>
        <p:txBody>
          <a:bodyPr wrap="square">
            <a:spAutoFit/>
          </a:bodyPr>
          <a:lstStyle/>
          <a:p>
            <a:pPr algn="ctr" rtl="1"/>
            <a:r>
              <a:rPr lang="ar-BH" sz="2000" b="1" dirty="0">
                <a:latin typeface="Sakkal Majalla" pitchFamily="2" charset="-78"/>
                <a:cs typeface="Sakkal Majalla" pitchFamily="2" charset="-78"/>
              </a:rPr>
              <a:t>الدرس الثالث- وحدة إدارة الموارد- مادة التربية الأسرية-الصف الثالث الإعدادي </a:t>
            </a:r>
            <a:endParaRPr lang="en-US" sz="2000" dirty="0">
              <a:latin typeface="Sakkal Majalla" pitchFamily="2" charset="-78"/>
              <a:cs typeface="Sakkal Majalla" pitchFamily="2" charset="-78"/>
            </a:endParaRPr>
          </a:p>
        </p:txBody>
      </p:sp>
    </p:spTree>
    <p:extLst>
      <p:ext uri="{BB962C8B-B14F-4D97-AF65-F5344CB8AC3E}">
        <p14:creationId xmlns:p14="http://schemas.microsoft.com/office/powerpoint/2010/main" xmlns="" val="36753404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2000"/>
                                        <p:tgtEl>
                                          <p:spTgt spid="13"/>
                                        </p:tgtEl>
                                      </p:cBhvr>
                                    </p:animEffect>
                                    <p:anim calcmode="lin" valueType="num">
                                      <p:cBhvr>
                                        <p:cTn id="34" dur="2000" fill="hold"/>
                                        <p:tgtEl>
                                          <p:spTgt spid="13"/>
                                        </p:tgtEl>
                                        <p:attrNameLst>
                                          <p:attrName>ppt_w</p:attrName>
                                        </p:attrNameLst>
                                      </p:cBhvr>
                                      <p:tavLst>
                                        <p:tav tm="0" fmla="#ppt_w*sin(2.5*pi*$)">
                                          <p:val>
                                            <p:fltVal val="0"/>
                                          </p:val>
                                        </p:tav>
                                        <p:tav tm="100000">
                                          <p:val>
                                            <p:fltVal val="1"/>
                                          </p:val>
                                        </p:tav>
                                      </p:tavLst>
                                    </p:anim>
                                    <p:anim calcmode="lin" valueType="num">
                                      <p:cBhvr>
                                        <p:cTn id="35"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3"/>
          <p:cNvSpPr txBox="1">
            <a:spLocks noChangeArrowheads="1"/>
          </p:cNvSpPr>
          <p:nvPr/>
        </p:nvSpPr>
        <p:spPr bwMode="auto">
          <a:xfrm>
            <a:off x="289580" y="1452087"/>
            <a:ext cx="11582367" cy="4993167"/>
          </a:xfrm>
          <a:prstGeom prst="rect">
            <a:avLst/>
          </a:prstGeom>
          <a:solidFill>
            <a:schemeClr val="accent4">
              <a:lumMod val="20000"/>
              <a:lumOff val="80000"/>
            </a:schemeClr>
          </a:solidFill>
          <a:ln>
            <a:noFill/>
          </a:ln>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marL="342900" marR="571500" lvl="0" indent="-342900" algn="r" rtl="1" eaLnBrk="0" fontAlgn="base" hangingPunct="0">
              <a:spcBef>
                <a:spcPct val="0"/>
              </a:spcBef>
              <a:spcAft>
                <a:spcPts val="1000"/>
              </a:spcAft>
              <a:buFont typeface="Wingdings" panose="05000000000000000000" pitchFamily="2" charset="2"/>
              <a:buChar char="§"/>
            </a:pPr>
            <a:r>
              <a:rPr lang="ar-BH" sz="2400" b="1" dirty="0">
                <a:latin typeface="Sakkal Majalla" panose="02000000000000000000" pitchFamily="2" charset="-78"/>
                <a:ea typeface="Arial" panose="020B0604020202020204" pitchFamily="34" charset="0"/>
                <a:cs typeface="Sakkal Majalla" panose="02000000000000000000" pitchFamily="2" charset="-78"/>
              </a:rPr>
              <a:t>استخدم بطاقة الصراف الآلي عوضًا عن بطاقة الائتمان، بذلك تتجنب تراكم الأرباح على مبالغ مشترياتك بل على العكس سوف تحصل على نسبة من الأرباح على الرصيد الموجود في حسابك الخاص .</a:t>
            </a:r>
            <a:endParaRPr lang="en-US" sz="2400" b="1" dirty="0">
              <a:latin typeface="Sakkal Majalla" panose="02000000000000000000" pitchFamily="2" charset="-78"/>
              <a:ea typeface="Arial" panose="020B0604020202020204" pitchFamily="34" charset="0"/>
              <a:cs typeface="Sakkal Majalla" panose="02000000000000000000" pitchFamily="2" charset="-78"/>
            </a:endParaRPr>
          </a:p>
          <a:p>
            <a:pPr marL="342900" lvl="0" indent="-342900" algn="r" rtl="1" eaLnBrk="0" fontAlgn="base" hangingPunct="0">
              <a:spcBef>
                <a:spcPct val="0"/>
              </a:spcBef>
              <a:spcAft>
                <a:spcPct val="0"/>
              </a:spcAft>
              <a:buFont typeface="Wingdings" panose="05000000000000000000" pitchFamily="2" charset="2"/>
              <a:buChar char="§"/>
            </a:pPr>
            <a:r>
              <a:rPr lang="ar-BH" sz="2400" b="1" dirty="0">
                <a:latin typeface="Sakkal Majalla" panose="02000000000000000000" pitchFamily="2" charset="-78"/>
                <a:ea typeface="Arial" panose="020B0604020202020204" pitchFamily="34" charset="0"/>
                <a:cs typeface="Sakkal Majalla" panose="02000000000000000000" pitchFamily="2" charset="-78"/>
              </a:rPr>
              <a:t>الجأ إلى بعض المواقع الالكترونية على الانترنت لشراء بعض السلع التي قد تكون ارخص ثمناً، مع مراعاة أنه في هذه الحالة قد يكون الضمان ليس أكيداً .</a:t>
            </a:r>
            <a:endParaRPr lang="en-US" sz="2400" b="1" dirty="0">
              <a:latin typeface="Sakkal Majalla" panose="02000000000000000000" pitchFamily="2" charset="-78"/>
              <a:ea typeface="Arial" panose="020B0604020202020204" pitchFamily="34" charset="0"/>
              <a:cs typeface="Sakkal Majalla" panose="02000000000000000000" pitchFamily="2" charset="-78"/>
            </a:endParaRPr>
          </a:p>
          <a:p>
            <a:pPr marL="342900" lvl="0" indent="-342900" algn="r" rtl="1" eaLnBrk="0" fontAlgn="base" hangingPunct="0">
              <a:spcBef>
                <a:spcPct val="0"/>
              </a:spcBef>
              <a:spcAft>
                <a:spcPct val="0"/>
              </a:spcAft>
              <a:buFont typeface="Wingdings" panose="05000000000000000000" pitchFamily="2" charset="2"/>
              <a:buChar char="§"/>
            </a:pPr>
            <a:r>
              <a:rPr lang="ar-BH" sz="2400" b="1" dirty="0">
                <a:latin typeface="Sakkal Majalla" panose="02000000000000000000" pitchFamily="2" charset="-78"/>
                <a:ea typeface="Arial" panose="020B0604020202020204" pitchFamily="34" charset="0"/>
                <a:cs typeface="Sakkal Majalla" panose="02000000000000000000" pitchFamily="2" charset="-78"/>
              </a:rPr>
              <a:t> عندما تقوم بسحب النقود من الصراف الآلي، حاول قدر الإمكان التوجه للصراف التابع للبنك الذي فيه حسابك بذلك توفر بعض المال إذا كنت ستقوم بسحب مبالغ من الحساب مرتين أو أكثر شهرياً .</a:t>
            </a:r>
            <a:endParaRPr lang="en-US" sz="2400" b="1" dirty="0">
              <a:latin typeface="Sakkal Majalla" panose="02000000000000000000" pitchFamily="2" charset="-78"/>
              <a:ea typeface="Arial" panose="020B0604020202020204" pitchFamily="34" charset="0"/>
              <a:cs typeface="Sakkal Majalla" panose="02000000000000000000" pitchFamily="2" charset="-78"/>
            </a:endParaRPr>
          </a:p>
          <a:p>
            <a:pPr marL="342900" lvl="0" indent="-342900" algn="r" rtl="1" eaLnBrk="0" fontAlgn="base" hangingPunct="0">
              <a:spcBef>
                <a:spcPct val="0"/>
              </a:spcBef>
              <a:spcAft>
                <a:spcPct val="0"/>
              </a:spcAft>
              <a:buFont typeface="Wingdings" panose="05000000000000000000" pitchFamily="2" charset="2"/>
              <a:buChar char="§"/>
            </a:pPr>
            <a:r>
              <a:rPr lang="ar-BH" sz="2400" b="1" dirty="0">
                <a:latin typeface="Sakkal Majalla" panose="02000000000000000000" pitchFamily="2" charset="-78"/>
                <a:ea typeface="Arial" panose="020B0604020202020204" pitchFamily="34" charset="0"/>
                <a:cs typeface="Sakkal Majalla" panose="02000000000000000000" pitchFamily="2" charset="-78"/>
              </a:rPr>
              <a:t> توفر بعض المتاجر بطاقات الخصم فأحرص على اقتناء واحدة لأنها تسهم في تخفيض فاتورة الشراء .</a:t>
            </a:r>
            <a:endParaRPr lang="en-US" sz="2400" b="1" dirty="0">
              <a:latin typeface="Sakkal Majalla" panose="02000000000000000000" pitchFamily="2" charset="-78"/>
              <a:ea typeface="Arial" panose="020B0604020202020204" pitchFamily="34" charset="0"/>
              <a:cs typeface="Sakkal Majalla" panose="02000000000000000000" pitchFamily="2" charset="-78"/>
            </a:endParaRPr>
          </a:p>
          <a:p>
            <a:pPr marL="342900" lvl="0" indent="-342900" algn="r" rtl="1" eaLnBrk="0" fontAlgn="base" hangingPunct="0">
              <a:spcBef>
                <a:spcPct val="0"/>
              </a:spcBef>
              <a:spcAft>
                <a:spcPct val="0"/>
              </a:spcAft>
              <a:buFont typeface="Wingdings" panose="05000000000000000000" pitchFamily="2" charset="2"/>
              <a:buChar char="§"/>
            </a:pPr>
            <a:r>
              <a:rPr lang="ar-BH" sz="2400" b="1" dirty="0">
                <a:latin typeface="Sakkal Majalla" panose="02000000000000000000" pitchFamily="2" charset="-78"/>
                <a:ea typeface="Arial" panose="020B0604020202020204" pitchFamily="34" charset="0"/>
                <a:cs typeface="Sakkal Majalla" panose="02000000000000000000" pitchFamily="2" charset="-78"/>
              </a:rPr>
              <a:t>لا تبخل في الدفع للحصول على جودة مضمونة وخصوصاً في المشتريات التي يكون فيها عامل السلامة مهم مثل الأدوات الكهربائية، أواني الطبخ، كرسي الطفل للسيارة .</a:t>
            </a:r>
            <a:endParaRPr lang="en-US" sz="2400" b="1" dirty="0">
              <a:latin typeface="Sakkal Majalla" panose="02000000000000000000" pitchFamily="2" charset="-78"/>
              <a:ea typeface="Arial" panose="020B0604020202020204" pitchFamily="34" charset="0"/>
              <a:cs typeface="Sakkal Majalla" panose="02000000000000000000" pitchFamily="2" charset="-78"/>
            </a:endParaRPr>
          </a:p>
          <a:p>
            <a:pPr marL="342900" lvl="0" indent="-342900" algn="r" rtl="1" eaLnBrk="0" fontAlgn="base" hangingPunct="0">
              <a:spcBef>
                <a:spcPct val="0"/>
              </a:spcBef>
              <a:spcAft>
                <a:spcPct val="0"/>
              </a:spcAft>
              <a:buFont typeface="Wingdings" panose="05000000000000000000" pitchFamily="2" charset="2"/>
              <a:buChar char="§"/>
            </a:pPr>
            <a:r>
              <a:rPr lang="ar-BH" sz="2400" b="1" dirty="0">
                <a:latin typeface="Sakkal Majalla" panose="02000000000000000000" pitchFamily="2" charset="-78"/>
                <a:ea typeface="Arial" panose="020B0604020202020204" pitchFamily="34" charset="0"/>
                <a:cs typeface="Sakkal Majalla" panose="02000000000000000000" pitchFamily="2" charset="-78"/>
              </a:rPr>
              <a:t>للمكالمات الهاتفية اختر الخدمة الأوفر وذات التسعيرة الأرخص والعروض الأوفر.</a:t>
            </a:r>
            <a:endParaRPr lang="en-US" sz="2400" b="1" dirty="0">
              <a:latin typeface="Sakkal Majalla" panose="02000000000000000000" pitchFamily="2" charset="-78"/>
              <a:ea typeface="Arial" panose="020B0604020202020204" pitchFamily="34" charset="0"/>
              <a:cs typeface="Sakkal Majalla" panose="02000000000000000000" pitchFamily="2" charset="-78"/>
            </a:endParaRPr>
          </a:p>
          <a:p>
            <a:pPr marL="342900" lvl="0" indent="-342900" algn="r" rtl="1" eaLnBrk="0" fontAlgn="base" hangingPunct="0">
              <a:spcBef>
                <a:spcPct val="0"/>
              </a:spcBef>
              <a:spcAft>
                <a:spcPct val="0"/>
              </a:spcAft>
              <a:buFont typeface="Wingdings" panose="05000000000000000000" pitchFamily="2" charset="2"/>
              <a:buChar char="§"/>
            </a:pPr>
            <a:r>
              <a:rPr lang="ar-BH" sz="2400" b="1" dirty="0">
                <a:latin typeface="Sakkal Majalla" panose="02000000000000000000" pitchFamily="2" charset="-78"/>
                <a:ea typeface="Arial" panose="020B0604020202020204" pitchFamily="34" charset="0"/>
                <a:cs typeface="Sakkal Majalla" panose="02000000000000000000" pitchFamily="2" charset="-78"/>
              </a:rPr>
              <a:t>حاول التقليل من تناول الوجبات السريعة، فانك بإلغاء وجبة واحدة ذات قيمة 2 دينار أسبوعيا توفر 100 دينار في نهاية العام !!</a:t>
            </a:r>
            <a:endParaRPr lang="en-US" sz="2400" b="1" dirty="0">
              <a:latin typeface="Sakkal Majalla" panose="02000000000000000000" pitchFamily="2" charset="-78"/>
              <a:ea typeface="Arial" panose="020B0604020202020204" pitchFamily="34" charset="0"/>
              <a:cs typeface="Sakkal Majalla" panose="02000000000000000000" pitchFamily="2" charset="-78"/>
            </a:endParaRPr>
          </a:p>
          <a:p>
            <a:pPr marL="342900" lvl="0" indent="-342900" algn="r" rtl="1" eaLnBrk="0" fontAlgn="base" hangingPunct="0">
              <a:spcBef>
                <a:spcPct val="0"/>
              </a:spcBef>
              <a:spcAft>
                <a:spcPct val="0"/>
              </a:spcAft>
              <a:buFont typeface="Wingdings" panose="05000000000000000000" pitchFamily="2" charset="2"/>
              <a:buChar char="§"/>
            </a:pPr>
            <a:r>
              <a:rPr lang="ar-BH" sz="2400" b="1" dirty="0">
                <a:latin typeface="Sakkal Majalla" panose="02000000000000000000" pitchFamily="2" charset="-78"/>
                <a:ea typeface="Arial" panose="020B0604020202020204" pitchFamily="34" charset="0"/>
                <a:cs typeface="Sakkal Majalla" panose="02000000000000000000" pitchFamily="2" charset="-78"/>
              </a:rPr>
              <a:t>بالنسبة لشراء الأجهزة الكهربائية والالكترونية وقطع الأثاث الكبيرة، انتهز فرصة التخفيضات السنوية .</a:t>
            </a:r>
            <a:endParaRPr lang="en-US" sz="2400" b="1" dirty="0">
              <a:latin typeface="Sakkal Majalla" panose="02000000000000000000" pitchFamily="2" charset="-78"/>
              <a:ea typeface="Arial" panose="020B0604020202020204" pitchFamily="34" charset="0"/>
              <a:cs typeface="Sakkal Majalla" panose="02000000000000000000" pitchFamily="2" charset="-78"/>
            </a:endParaRPr>
          </a:p>
          <a:p>
            <a:pPr marL="342900" lvl="0" indent="-342900" algn="r" rtl="1" eaLnBrk="0" fontAlgn="base" hangingPunct="0">
              <a:spcBef>
                <a:spcPct val="0"/>
              </a:spcBef>
              <a:spcAft>
                <a:spcPct val="0"/>
              </a:spcAft>
              <a:buFont typeface="Wingdings" panose="05000000000000000000" pitchFamily="2" charset="2"/>
              <a:buChar char="§"/>
            </a:pPr>
            <a:r>
              <a:rPr lang="ar-BH" sz="2400" b="1" dirty="0">
                <a:latin typeface="Sakkal Majalla" panose="02000000000000000000" pitchFamily="2" charset="-78"/>
                <a:ea typeface="Arial" panose="020B0604020202020204" pitchFamily="34" charset="0"/>
                <a:cs typeface="Sakkal Majalla" panose="02000000000000000000" pitchFamily="2" charset="-78"/>
              </a:rPr>
              <a:t>قم بتركيب جهاز صرف الماء في منزلك، لأنك بهذه الطريقة تساهم في الحفاظ على ثروة الماء ومن ثم تخفض من فاتورة المياه .</a:t>
            </a:r>
            <a:endParaRPr lang="en-US" sz="1200" dirty="0">
              <a:latin typeface="Arial" panose="020B0604020202020204" pitchFamily="34" charset="0"/>
              <a:ea typeface="Arial" panose="020B0604020202020204" pitchFamily="34" charset="0"/>
            </a:endParaRPr>
          </a:p>
          <a:p>
            <a:pPr lvl="0" algn="r" rtl="1">
              <a:lnSpc>
                <a:spcPct val="115000"/>
              </a:lnSpc>
              <a:buClr>
                <a:srgbClr val="FF0000"/>
              </a:buClr>
              <a:buSzPct val="130000"/>
            </a:pPr>
            <a:endParaRPr lang="ar-SA" sz="2400" dirty="0">
              <a:latin typeface="Sakkal Majalla" panose="02000000000000000000" pitchFamily="2" charset="-78"/>
              <a:cs typeface="Sakkal Majalla" panose="02000000000000000000" pitchFamily="2" charset="-78"/>
            </a:endParaRPr>
          </a:p>
          <a:p>
            <a:pPr algn="r" rtl="1">
              <a:lnSpc>
                <a:spcPct val="115000"/>
              </a:lnSpc>
              <a:buClr>
                <a:srgbClr val="FF0000"/>
              </a:buClr>
              <a:buSzPct val="130000"/>
            </a:pPr>
            <a:endParaRPr lang="en-US" sz="2200" b="1" dirty="0">
              <a:latin typeface="Sakkal Majalla" panose="02000000000000000000" pitchFamily="2" charset="-78"/>
              <a:ea typeface="Constantia" panose="02030602050306030303" pitchFamily="18" charset="0"/>
              <a:cs typeface="Sakkal Majalla" panose="02000000000000000000" pitchFamily="2" charset="-78"/>
            </a:endParaRPr>
          </a:p>
        </p:txBody>
      </p:sp>
      <p:sp>
        <p:nvSpPr>
          <p:cNvPr id="5" name="Rectangle 4"/>
          <p:cNvSpPr/>
          <p:nvPr/>
        </p:nvSpPr>
        <p:spPr>
          <a:xfrm>
            <a:off x="3987897" y="188303"/>
            <a:ext cx="4195510" cy="70788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rtl="1"/>
            <a:r>
              <a:rPr lang="ar-BH" sz="4000" b="1" dirty="0">
                <a:ln w="9525">
                  <a:solidFill>
                    <a:schemeClr val="bg1"/>
                  </a:solidFill>
                  <a:prstDash val="solid"/>
                </a:ln>
                <a:solidFill>
                  <a:schemeClr val="bg1"/>
                </a:solidFill>
                <a:latin typeface="Sakkal Majalla" panose="02000000000000000000" pitchFamily="2" charset="-78"/>
                <a:cs typeface="Sakkal Majalla" panose="02000000000000000000" pitchFamily="2" charset="-78"/>
              </a:rPr>
              <a:t>كيف توفر؟</a:t>
            </a:r>
            <a:endParaRPr lang="en-US" sz="4000" b="1" dirty="0">
              <a:ln w="9525">
                <a:solidFill>
                  <a:schemeClr val="bg1"/>
                </a:solidFill>
                <a:prstDash val="solid"/>
              </a:ln>
              <a:solidFill>
                <a:schemeClr val="bg1"/>
              </a:solidFill>
              <a:latin typeface="Sakkal Majalla" panose="02000000000000000000" pitchFamily="2" charset="-78"/>
              <a:cs typeface="Sakkal Majalla" panose="02000000000000000000" pitchFamily="2" charset="-78"/>
            </a:endParaRPr>
          </a:p>
        </p:txBody>
      </p:sp>
      <p:pic>
        <p:nvPicPr>
          <p:cNvPr id="7" name="Picture 6" descr="d:\Desktop\images (3).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4262" y="3425125"/>
            <a:ext cx="1171479" cy="712164"/>
          </a:xfrm>
          <a:prstGeom prst="rect">
            <a:avLst/>
          </a:prstGeom>
          <a:noFill/>
          <a:ln>
            <a:noFill/>
          </a:ln>
        </p:spPr>
      </p:pic>
      <p:pic>
        <p:nvPicPr>
          <p:cNvPr id="8" name="Picture 7" descr="d:\Desktop\images (3).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5500" y="542246"/>
            <a:ext cx="1295465" cy="664472"/>
          </a:xfrm>
          <a:prstGeom prst="rect">
            <a:avLst/>
          </a:prstGeom>
          <a:noFill/>
          <a:ln>
            <a:noFill/>
          </a:ln>
        </p:spPr>
      </p:pic>
      <p:pic>
        <p:nvPicPr>
          <p:cNvPr id="9" name="Picture 8" descr="d:\Desktop\images (3).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74096" y="4575122"/>
            <a:ext cx="1155980" cy="664093"/>
          </a:xfrm>
          <a:prstGeom prst="rect">
            <a:avLst/>
          </a:prstGeom>
          <a:noFill/>
          <a:ln>
            <a:noFill/>
          </a:ln>
        </p:spPr>
      </p:pic>
      <p:sp>
        <p:nvSpPr>
          <p:cNvPr id="10" name="Rectangle 9">
            <a:extLst>
              <a:ext uri="{FF2B5EF4-FFF2-40B4-BE49-F238E27FC236}">
                <a16:creationId xmlns:a16="http://schemas.microsoft.com/office/drawing/2014/main" xmlns="" id="{B1F45C81-8BA1-4520-AE7E-2C2675D9B09E}"/>
              </a:ext>
            </a:extLst>
          </p:cNvPr>
          <p:cNvSpPr/>
          <p:nvPr/>
        </p:nvSpPr>
        <p:spPr>
          <a:xfrm>
            <a:off x="289580" y="6488668"/>
            <a:ext cx="6880993" cy="400110"/>
          </a:xfrm>
          <a:prstGeom prst="rect">
            <a:avLst/>
          </a:prstGeom>
        </p:spPr>
        <p:txBody>
          <a:bodyPr wrap="square">
            <a:spAutoFit/>
          </a:bodyPr>
          <a:lstStyle/>
          <a:p>
            <a:pPr algn="ctr" rtl="1"/>
            <a:r>
              <a:rPr lang="ar-BH" sz="2000" b="1" dirty="0">
                <a:latin typeface="Sakkal Majalla" pitchFamily="2" charset="-78"/>
                <a:cs typeface="Sakkal Majalla" pitchFamily="2" charset="-78"/>
              </a:rPr>
              <a:t>الدرس الثالث- وحدة إدارة الموارد- مادة التربية الأسرية-الصف الثالث الإعدادي </a:t>
            </a:r>
            <a:endParaRPr lang="en-US" sz="2000" dirty="0">
              <a:latin typeface="Sakkal Majalla" pitchFamily="2" charset="-78"/>
              <a:cs typeface="Sakkal Majalla" pitchFamily="2" charset="-78"/>
            </a:endParaRPr>
          </a:p>
        </p:txBody>
      </p:sp>
    </p:spTree>
    <p:extLst>
      <p:ext uri="{BB962C8B-B14F-4D97-AF65-F5344CB8AC3E}">
        <p14:creationId xmlns:p14="http://schemas.microsoft.com/office/powerpoint/2010/main" xmlns="" val="12298722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1000"/>
                                        <p:tgtEl>
                                          <p:spTgt spid="4">
                                            <p:txEl>
                                              <p:pRg st="4" end="4"/>
                                            </p:txEl>
                                          </p:spTgt>
                                        </p:tgtEl>
                                      </p:cBhvr>
                                    </p:animEffect>
                                    <p:anim calcmode="lin" valueType="num">
                                      <p:cBhvr>
                                        <p:cTn id="4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fade">
                                      <p:cBhvr>
                                        <p:cTn id="49" dur="1000"/>
                                        <p:tgtEl>
                                          <p:spTgt spid="4">
                                            <p:txEl>
                                              <p:pRg st="5" end="5"/>
                                            </p:txEl>
                                          </p:spTgt>
                                        </p:tgtEl>
                                      </p:cBhvr>
                                    </p:animEffect>
                                    <p:anim calcmode="lin" valueType="num">
                                      <p:cBhvr>
                                        <p:cTn id="5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animEffect transition="in" filter="fade">
                                      <p:cBhvr>
                                        <p:cTn id="56" dur="1000"/>
                                        <p:tgtEl>
                                          <p:spTgt spid="4">
                                            <p:txEl>
                                              <p:pRg st="6" end="6"/>
                                            </p:txEl>
                                          </p:spTgt>
                                        </p:tgtEl>
                                      </p:cBhvr>
                                    </p:animEffect>
                                    <p:anim calcmode="lin" valueType="num">
                                      <p:cBhvr>
                                        <p:cTn id="5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animEffect transition="in" filter="fade">
                                      <p:cBhvr>
                                        <p:cTn id="63" dur="1000"/>
                                        <p:tgtEl>
                                          <p:spTgt spid="4">
                                            <p:txEl>
                                              <p:pRg st="7" end="7"/>
                                            </p:txEl>
                                          </p:spTgt>
                                        </p:tgtEl>
                                      </p:cBhvr>
                                    </p:animEffect>
                                    <p:anim calcmode="lin" valueType="num">
                                      <p:cBhvr>
                                        <p:cTn id="64"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
                                            <p:txEl>
                                              <p:pRg st="8" end="8"/>
                                            </p:txEl>
                                          </p:spTgt>
                                        </p:tgtEl>
                                        <p:attrNameLst>
                                          <p:attrName>style.visibility</p:attrName>
                                        </p:attrNameLst>
                                      </p:cBhvr>
                                      <p:to>
                                        <p:strVal val="visible"/>
                                      </p:to>
                                    </p:set>
                                    <p:animEffect transition="in" filter="fade">
                                      <p:cBhvr>
                                        <p:cTn id="70" dur="1000"/>
                                        <p:tgtEl>
                                          <p:spTgt spid="4">
                                            <p:txEl>
                                              <p:pRg st="8" end="8"/>
                                            </p:txEl>
                                          </p:spTgt>
                                        </p:tgtEl>
                                      </p:cBhvr>
                                    </p:animEffect>
                                    <p:anim calcmode="lin" valueType="num">
                                      <p:cBhvr>
                                        <p:cTn id="71"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78683" y="1085751"/>
            <a:ext cx="6043962" cy="523220"/>
          </a:xfrm>
          <a:prstGeom prst="rect">
            <a:avLst/>
          </a:prstGeom>
          <a:solidFill>
            <a:srgbClr val="FFFF00"/>
          </a:solidFill>
        </p:spPr>
        <p:txBody>
          <a:bodyPr wrap="none">
            <a:spAutoFit/>
          </a:bodyPr>
          <a:lstStyle/>
          <a:p>
            <a:pPr marL="624078" indent="-514350" algn="r" rtl="1">
              <a:buFont typeface="Wingdings" pitchFamily="2" charset="2"/>
              <a:buChar char="v"/>
            </a:pPr>
            <a:r>
              <a:rPr lang="ar-BH" sz="2800" b="1" dirty="0">
                <a:solidFill>
                  <a:srgbClr val="FF0000"/>
                </a:solidFill>
                <a:latin typeface="Sakkal Majalla" panose="02000000000000000000" pitchFamily="2" charset="-78"/>
                <a:cs typeface="Sakkal Majalla" panose="02000000000000000000" pitchFamily="2" charset="-78"/>
              </a:rPr>
              <a:t>اذكر خمسة أساليب تساعد الفرد على توفير نقوده.</a:t>
            </a:r>
            <a:endParaRPr lang="ar-EG" sz="2800" b="1" dirty="0">
              <a:solidFill>
                <a:srgbClr val="FF0000"/>
              </a:solidFill>
              <a:latin typeface="Sakkal Majalla" panose="02000000000000000000" pitchFamily="2" charset="-78"/>
              <a:cs typeface="Sakkal Majalla" panose="02000000000000000000" pitchFamily="2" charset="-78"/>
            </a:endParaRPr>
          </a:p>
        </p:txBody>
      </p:sp>
      <p:sp>
        <p:nvSpPr>
          <p:cNvPr id="4" name="Rectangle 3"/>
          <p:cNvSpPr/>
          <p:nvPr/>
        </p:nvSpPr>
        <p:spPr>
          <a:xfrm>
            <a:off x="2361528" y="197651"/>
            <a:ext cx="8152107" cy="70788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rtl="1"/>
            <a:r>
              <a:rPr lang="ar-BH" sz="4000" b="1" dirty="0">
                <a:ln w="9525">
                  <a:solidFill>
                    <a:schemeClr val="bg1"/>
                  </a:solidFill>
                  <a:prstDash val="solid"/>
                </a:ln>
                <a:solidFill>
                  <a:schemeClr val="bg1"/>
                </a:solidFill>
                <a:latin typeface="Sakkal Majalla" panose="02000000000000000000" pitchFamily="2" charset="-78"/>
                <a:cs typeface="Sakkal Majalla" panose="02000000000000000000" pitchFamily="2" charset="-78"/>
              </a:rPr>
              <a:t>نشاط تقويمي(2):كيف توفر؟</a:t>
            </a:r>
            <a:endParaRPr lang="en-US" sz="4000" b="1" dirty="0">
              <a:ln w="9525">
                <a:solidFill>
                  <a:schemeClr val="bg1"/>
                </a:solidFill>
                <a:prstDash val="solid"/>
              </a:ln>
              <a:solidFill>
                <a:schemeClr val="bg1"/>
              </a:solidFill>
              <a:latin typeface="Sakkal Majalla" panose="02000000000000000000" pitchFamily="2" charset="-78"/>
              <a:cs typeface="Sakkal Majalla" panose="02000000000000000000" pitchFamily="2" charset="-78"/>
            </a:endParaRPr>
          </a:p>
        </p:txBody>
      </p:sp>
      <p:sp>
        <p:nvSpPr>
          <p:cNvPr id="5" name="TextBox 4"/>
          <p:cNvSpPr txBox="1"/>
          <p:nvPr/>
        </p:nvSpPr>
        <p:spPr>
          <a:xfrm>
            <a:off x="1379095" y="2203554"/>
            <a:ext cx="8829207" cy="1631216"/>
          </a:xfrm>
          <a:prstGeom prst="rect">
            <a:avLst/>
          </a:prstGeom>
          <a:solidFill>
            <a:schemeClr val="accent1">
              <a:lumMod val="20000"/>
              <a:lumOff val="80000"/>
            </a:schemeClr>
          </a:solidFill>
        </p:spPr>
        <p:txBody>
          <a:bodyPr wrap="square" rtlCol="0">
            <a:spAutoFit/>
          </a:bodyPr>
          <a:lstStyle/>
          <a:p>
            <a:pPr marL="342900" indent="-342900" algn="r" rtl="1">
              <a:buFont typeface="Arial" panose="020B0604020202020204" pitchFamily="34" charset="0"/>
              <a:buChar char="•"/>
            </a:pPr>
            <a:r>
              <a:rPr lang="ar-BH" sz="2000" b="1" dirty="0">
                <a:latin typeface="Sakkal Majalla" panose="02000000000000000000" pitchFamily="2" charset="-78"/>
                <a:cs typeface="Sakkal Majalla" panose="02000000000000000000" pitchFamily="2" charset="-78"/>
              </a:rPr>
              <a:t>........................................................................................................................................................................</a:t>
            </a:r>
          </a:p>
          <a:p>
            <a:pPr marL="342900" indent="-342900" algn="r" rtl="1">
              <a:buFont typeface="Arial" panose="020B0604020202020204" pitchFamily="34" charset="0"/>
              <a:buChar char="•"/>
            </a:pPr>
            <a:r>
              <a:rPr lang="ar-BH" sz="2000" b="1" dirty="0">
                <a:latin typeface="Sakkal Majalla" panose="02000000000000000000" pitchFamily="2" charset="-78"/>
                <a:cs typeface="Sakkal Majalla" panose="02000000000000000000" pitchFamily="2" charset="-78"/>
              </a:rPr>
              <a:t>.......................................................................................................................................................................</a:t>
            </a:r>
          </a:p>
          <a:p>
            <a:pPr marL="342900" indent="-342900" algn="r" rtl="1">
              <a:buFont typeface="Arial" panose="020B0604020202020204" pitchFamily="34" charset="0"/>
              <a:buChar char="•"/>
            </a:pPr>
            <a:r>
              <a:rPr lang="ar-BH" sz="2000" b="1" dirty="0">
                <a:latin typeface="Sakkal Majalla" panose="02000000000000000000" pitchFamily="2" charset="-78"/>
                <a:cs typeface="Sakkal Majalla" panose="02000000000000000000" pitchFamily="2" charset="-78"/>
              </a:rPr>
              <a:t>........................................................................................................................................................................</a:t>
            </a:r>
          </a:p>
          <a:p>
            <a:pPr marL="342900" indent="-342900" algn="r" rtl="1">
              <a:buFont typeface="Arial" panose="020B0604020202020204" pitchFamily="34" charset="0"/>
              <a:buChar char="•"/>
            </a:pPr>
            <a:r>
              <a:rPr lang="ar-BH" sz="2000" b="1" dirty="0">
                <a:latin typeface="Sakkal Majalla" panose="02000000000000000000" pitchFamily="2" charset="-78"/>
                <a:cs typeface="Sakkal Majalla" panose="02000000000000000000" pitchFamily="2" charset="-78"/>
              </a:rPr>
              <a:t>........................................................................................................................................................................</a:t>
            </a:r>
          </a:p>
          <a:p>
            <a:pPr marL="342900" indent="-342900" algn="r" rtl="1">
              <a:buFont typeface="Arial" panose="020B0604020202020204" pitchFamily="34" charset="0"/>
              <a:buChar char="•"/>
            </a:pPr>
            <a:r>
              <a:rPr lang="ar-BH" sz="2000" b="1" dirty="0">
                <a:latin typeface="Sakkal Majalla" panose="02000000000000000000" pitchFamily="2" charset="-78"/>
                <a:cs typeface="Sakkal Majalla" panose="02000000000000000000" pitchFamily="2" charset="-78"/>
              </a:rPr>
              <a:t>........................................................................................................................................................................</a:t>
            </a:r>
            <a:endParaRPr lang="en-US" sz="2000" b="1" dirty="0">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a16="http://schemas.microsoft.com/office/drawing/2014/main" xmlns="" id="{B1F45C81-8BA1-4520-AE7E-2C2675D9B09E}"/>
              </a:ext>
            </a:extLst>
          </p:cNvPr>
          <p:cNvSpPr/>
          <p:nvPr/>
        </p:nvSpPr>
        <p:spPr>
          <a:xfrm>
            <a:off x="289580" y="6488668"/>
            <a:ext cx="6880993" cy="400110"/>
          </a:xfrm>
          <a:prstGeom prst="rect">
            <a:avLst/>
          </a:prstGeom>
        </p:spPr>
        <p:txBody>
          <a:bodyPr wrap="square">
            <a:spAutoFit/>
          </a:bodyPr>
          <a:lstStyle/>
          <a:p>
            <a:pPr algn="ctr" rtl="1"/>
            <a:r>
              <a:rPr lang="ar-BH" sz="2000" b="1" dirty="0">
                <a:latin typeface="Sakkal Majalla" pitchFamily="2" charset="-78"/>
                <a:cs typeface="Sakkal Majalla" pitchFamily="2" charset="-78"/>
              </a:rPr>
              <a:t>الدرس الثالث- وحدة إدارة الموارد- مادة التربية الأسرية-الصف الثالث الإعدادي </a:t>
            </a:r>
            <a:endParaRPr lang="en-US" sz="2000" dirty="0">
              <a:latin typeface="Sakkal Majalla" pitchFamily="2" charset="-78"/>
              <a:cs typeface="Sakkal Majalla" pitchFamily="2" charset="-78"/>
            </a:endParaRPr>
          </a:p>
        </p:txBody>
      </p:sp>
    </p:spTree>
    <p:extLst>
      <p:ext uri="{BB962C8B-B14F-4D97-AF65-F5344CB8AC3E}">
        <p14:creationId xmlns:p14="http://schemas.microsoft.com/office/powerpoint/2010/main" xmlns="" val="2629333303"/>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r" rtl="1">
          <a:defRPr sz="2000" b="1" dirty="0" smtClean="0">
            <a:latin typeface="Sakkal Majalla" panose="02000000000000000000" pitchFamily="2" charset="-78"/>
            <a:cs typeface="Sakkal Majalla" panose="02000000000000000000" pitchFamily="2" charset="-78"/>
          </a:defRPr>
        </a:defPPr>
      </a:lstStyle>
    </a:txDef>
  </a:objectDefaults>
  <a:extraClrSchemeLst/>
  <a:extLst>
    <a:ext uri="{05A4C25C-085E-4340-85A3-A5531E510DB2}">
      <thm15:themeFamily xmlns:thm15="http://schemas.microsoft.com/office/thememl/2012/main" xmlns=""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TMPLT.potx</Template>
  <TotalTime>4266</TotalTime>
  <Words>1744</Words>
  <Application>Microsoft Office PowerPoint</Application>
  <PresentationFormat>Custom</PresentationFormat>
  <Paragraphs>170</Paragraphs>
  <Slides>18</Slides>
  <Notes>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TOSHIBA</cp:lastModifiedBy>
  <cp:revision>453</cp:revision>
  <dcterms:created xsi:type="dcterms:W3CDTF">2020-03-04T10:47:58Z</dcterms:created>
  <dcterms:modified xsi:type="dcterms:W3CDTF">2020-10-19T21:40:41Z</dcterms:modified>
</cp:coreProperties>
</file>