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0" r:id="rId2"/>
    <p:sldId id="279" r:id="rId3"/>
    <p:sldId id="404" r:id="rId4"/>
    <p:sldId id="398" r:id="rId5"/>
    <p:sldId id="402" r:id="rId6"/>
    <p:sldId id="403" r:id="rId7"/>
    <p:sldId id="405" r:id="rId8"/>
    <p:sldId id="406" r:id="rId9"/>
    <p:sldId id="3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99FF"/>
    <a:srgbClr val="00FFFF"/>
    <a:srgbClr val="CCFFFF"/>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1" autoAdjust="0"/>
    <p:restoredTop sz="94660"/>
  </p:normalViewPr>
  <p:slideViewPr>
    <p:cSldViewPr snapToGrid="0">
      <p:cViewPr varScale="1">
        <p:scale>
          <a:sx n="71" d="100"/>
          <a:sy n="71" d="100"/>
        </p:scale>
        <p:origin x="62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CE31F-3425-4CD3-A930-71232E108AF4}" type="datetimeFigureOut">
              <a:rPr lang="en-US" smtClean="0"/>
              <a:t>11/22/2020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CCBE9-9CF5-4F23-B0A9-3FA8F7D765F5}" type="slidenum">
              <a:rPr lang="en-US" smtClean="0"/>
              <a:t>‹#›</a:t>
            </a:fld>
            <a:endParaRPr lang="en-US"/>
          </a:p>
        </p:txBody>
      </p:sp>
    </p:spTree>
    <p:extLst>
      <p:ext uri="{BB962C8B-B14F-4D97-AF65-F5344CB8AC3E}">
        <p14:creationId xmlns:p14="http://schemas.microsoft.com/office/powerpoint/2010/main" val="193533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1</a:t>
            </a:fld>
            <a:endParaRPr lang="en-US"/>
          </a:p>
        </p:txBody>
      </p:sp>
    </p:spTree>
    <p:extLst>
      <p:ext uri="{BB962C8B-B14F-4D97-AF65-F5344CB8AC3E}">
        <p14:creationId xmlns:p14="http://schemas.microsoft.com/office/powerpoint/2010/main" val="266181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938" y="731838"/>
            <a:ext cx="6508750" cy="3662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52411" y="4637856"/>
            <a:ext cx="5219286" cy="4393758"/>
          </a:xfrm>
          <a:prstGeom prst="rect">
            <a:avLst/>
          </a:prstGeom>
        </p:spPr>
        <p:txBody>
          <a:bodyPr wrap="square" lIns="89715" tIns="89715" rIns="89715" bIns="89715" anchor="t" anchorCtr="0">
            <a:noAutofit/>
          </a:bodyPr>
          <a:lstStyle/>
          <a:p>
            <a:endParaRPr dirty="0"/>
          </a:p>
        </p:txBody>
      </p:sp>
    </p:spTree>
    <p:extLst>
      <p:ext uri="{BB962C8B-B14F-4D97-AF65-F5344CB8AC3E}">
        <p14:creationId xmlns:p14="http://schemas.microsoft.com/office/powerpoint/2010/main" val="282974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34376504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3009899" y="107587"/>
            <a:ext cx="6172201" cy="1018714"/>
          </a:xfrm>
          <a:prstGeom prst="rect">
            <a:avLst/>
          </a:prstGeom>
        </p:spPr>
      </p:pic>
      <p:sp>
        <p:nvSpPr>
          <p:cNvPr id="3" name="Rectangle: Rounded Corners 2">
            <a:extLst>
              <a:ext uri="{FF2B5EF4-FFF2-40B4-BE49-F238E27FC236}">
                <a16:creationId xmlns:a16="http://schemas.microsoft.com/office/drawing/2014/main" xmlns="" id="{A70D4937-9DC0-4CAB-92E0-B321AFAF14C5}"/>
              </a:ext>
            </a:extLst>
          </p:cNvPr>
          <p:cNvSpPr/>
          <p:nvPr/>
        </p:nvSpPr>
        <p:spPr>
          <a:xfrm>
            <a:off x="3750109" y="3289726"/>
            <a:ext cx="4691780" cy="71508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3600" b="1" dirty="0" smtClean="0">
                <a:solidFill>
                  <a:schemeClr val="bg1"/>
                </a:solidFill>
                <a:latin typeface="Sakkal Majalla" panose="02000000000000000000" pitchFamily="2" charset="-78"/>
                <a:cs typeface="Sakkal Majalla" panose="02000000000000000000" pitchFamily="2" charset="-78"/>
              </a:rPr>
              <a:t>الوحدة الثانية: الغذاء والتغذية</a:t>
            </a:r>
          </a:p>
        </p:txBody>
      </p:sp>
      <p:pic>
        <p:nvPicPr>
          <p:cNvPr id="10" name="Picture 9"/>
          <p:cNvPicPr>
            <a:picLocks noChangeAspect="1"/>
          </p:cNvPicPr>
          <p:nvPr/>
        </p:nvPicPr>
        <p:blipFill rotWithShape="1">
          <a:blip r:embed="rId4"/>
          <a:srcRect l="50884" t="22727" r="25158" b="21970"/>
          <a:stretch/>
        </p:blipFill>
        <p:spPr>
          <a:xfrm rot="20716443">
            <a:off x="631572" y="3048460"/>
            <a:ext cx="2133542" cy="2966469"/>
          </a:xfrm>
          <a:prstGeom prst="rect">
            <a:avLst/>
          </a:prstGeom>
        </p:spPr>
      </p:pic>
      <p:sp>
        <p:nvSpPr>
          <p:cNvPr id="54" name="Rounded Rectangle 21">
            <a:extLst>
              <a:ext uri="{FF2B5EF4-FFF2-40B4-BE49-F238E27FC236}">
                <a16:creationId xmlns:a16="http://schemas.microsoft.com/office/drawing/2014/main" xmlns="" id="{DFAE2601-57FD-404B-8AAA-B867DFC021EB}"/>
              </a:ext>
            </a:extLst>
          </p:cNvPr>
          <p:cNvSpPr/>
          <p:nvPr/>
        </p:nvSpPr>
        <p:spPr>
          <a:xfrm>
            <a:off x="4192179" y="4299301"/>
            <a:ext cx="3807640" cy="2020137"/>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chemeClr val="tx1"/>
                </a:solidFill>
                <a:latin typeface="Sakkal Majalla" panose="02000000000000000000" pitchFamily="2" charset="-78"/>
                <a:cs typeface="Sakkal Majalla" pitchFamily="2" charset="-78"/>
              </a:rPr>
              <a:t>مادة التربية الأسرية </a:t>
            </a:r>
          </a:p>
          <a:p>
            <a:pPr algn="ctr" rtl="1"/>
            <a:r>
              <a:rPr lang="ar-BH" sz="2800" b="1" dirty="0" smtClean="0">
                <a:solidFill>
                  <a:schemeClr val="tx1"/>
                </a:solidFill>
                <a:latin typeface="Sakkal Majalla" pitchFamily="2" charset="-78"/>
                <a:cs typeface="Sakkal Majalla" pitchFamily="2" charset="-78"/>
              </a:rPr>
              <a:t>الصف الثالث الإعدادي </a:t>
            </a:r>
            <a:endParaRPr lang="en-US" sz="2800" b="1" dirty="0" smtClean="0">
              <a:solidFill>
                <a:schemeClr val="tx1"/>
              </a:solidFill>
              <a:latin typeface="Sakkal Majalla" pitchFamily="2" charset="-78"/>
              <a:cs typeface="Sakkal Majalla" pitchFamily="2" charset="-78"/>
            </a:endParaRPr>
          </a:p>
          <a:p>
            <a:pPr algn="ctr" rtl="1"/>
            <a:r>
              <a:rPr lang="ar-BH" sz="2800" b="1" dirty="0" smtClean="0">
                <a:solidFill>
                  <a:schemeClr val="tx1"/>
                </a:solidFill>
                <a:latin typeface="Sakkal Majalla" pitchFamily="2" charset="-78"/>
                <a:cs typeface="Sakkal Majalla" pitchFamily="2" charset="-78"/>
              </a:rPr>
              <a:t>الصفحة60 –62</a:t>
            </a:r>
          </a:p>
          <a:p>
            <a:pPr algn="ctr" rtl="1"/>
            <a:r>
              <a:rPr lang="ar-BH" sz="2800" b="1" dirty="0" smtClean="0">
                <a:solidFill>
                  <a:schemeClr val="tx1"/>
                </a:solidFill>
                <a:latin typeface="Sakkal Majalla" pitchFamily="2" charset="-78"/>
                <a:cs typeface="Sakkal Majalla" pitchFamily="2" charset="-78"/>
              </a:rPr>
              <a:t>الفصل</a:t>
            </a:r>
            <a:r>
              <a:rPr lang="ar-BH" sz="3600" b="1" dirty="0" smtClean="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الدراسي</a:t>
            </a:r>
            <a:r>
              <a:rPr lang="ar-BH" sz="3600" b="1" dirty="0" smtClean="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الأول/الثاني</a:t>
            </a:r>
            <a:endParaRPr lang="ar-BH" sz="2500" b="1" dirty="0">
              <a:solidFill>
                <a:schemeClr val="tx1"/>
              </a:solidFill>
              <a:latin typeface="Sakkal Majalla" panose="02000000000000000000" pitchFamily="2" charset="-78"/>
              <a:cs typeface="Sakkal Majalla" panose="02000000000000000000" pitchFamily="2" charset="-78"/>
            </a:endParaRPr>
          </a:p>
        </p:txBody>
      </p:sp>
      <p:sp>
        <p:nvSpPr>
          <p:cNvPr id="55" name="Rounded Rectangle 11">
            <a:extLst>
              <a:ext uri="{FF2B5EF4-FFF2-40B4-BE49-F238E27FC236}">
                <a16:creationId xmlns:a16="http://schemas.microsoft.com/office/drawing/2014/main" xmlns="" id="{861C4FD1-3157-464D-B1E3-9712E3569262}"/>
              </a:ext>
            </a:extLst>
          </p:cNvPr>
          <p:cNvSpPr/>
          <p:nvPr/>
        </p:nvSpPr>
        <p:spPr>
          <a:xfrm>
            <a:off x="3009899" y="1295531"/>
            <a:ext cx="6621092" cy="169970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600" b="1" dirty="0">
                <a:solidFill>
                  <a:schemeClr val="bg1"/>
                </a:solidFill>
                <a:latin typeface="Sakkal Majalla" panose="02000000000000000000" pitchFamily="2" charset="-78"/>
                <a:cs typeface="Sakkal Majalla" panose="02000000000000000000" pitchFamily="2" charset="-78"/>
              </a:rPr>
              <a:t>الدرس </a:t>
            </a:r>
            <a:r>
              <a:rPr lang="ar-BH" sz="3600" b="1" dirty="0" smtClean="0">
                <a:solidFill>
                  <a:schemeClr val="bg1"/>
                </a:solidFill>
                <a:latin typeface="Sakkal Majalla" panose="02000000000000000000" pitchFamily="2" charset="-78"/>
                <a:cs typeface="Sakkal Majalla" panose="02000000000000000000" pitchFamily="2" charset="-78"/>
              </a:rPr>
              <a:t>الثامن :”</a:t>
            </a:r>
            <a:r>
              <a:rPr lang="ar-BH" sz="3600" b="1" dirty="0" smtClean="0">
                <a:solidFill>
                  <a:srgbClr val="0070C0"/>
                </a:solidFill>
                <a:latin typeface="Sakkal Majalla" panose="02000000000000000000" pitchFamily="2" charset="-78"/>
                <a:cs typeface="Sakkal Majalla" panose="02000000000000000000" pitchFamily="2" charset="-78"/>
              </a:rPr>
              <a:t> </a:t>
            </a:r>
            <a:r>
              <a:rPr lang="ar-BH" sz="3600" b="1" dirty="0">
                <a:solidFill>
                  <a:schemeClr val="bg1"/>
                </a:solidFill>
                <a:latin typeface="Sakkal Majalla" panose="02000000000000000000" pitchFamily="2" charset="-78"/>
                <a:cs typeface="Sakkal Majalla" panose="02000000000000000000" pitchFamily="2" charset="-78"/>
              </a:rPr>
              <a:t>اختيار وإعداد الأطعمة لوجبات العائلة </a:t>
            </a:r>
            <a:r>
              <a:rPr lang="ar-BH" sz="3600" b="1" dirty="0" smtClean="0">
                <a:solidFill>
                  <a:schemeClr val="bg1"/>
                </a:solidFill>
                <a:latin typeface="Sakkal Majalla" panose="02000000000000000000" pitchFamily="2" charset="-78"/>
                <a:cs typeface="Sakkal Majalla" panose="02000000000000000000" pitchFamily="2" charset="-78"/>
              </a:rPr>
              <a:t>اليومية»(4)</a:t>
            </a:r>
          </a:p>
          <a:p>
            <a:pPr algn="ctr" rtl="1"/>
            <a:r>
              <a:rPr lang="ar-BH" sz="3600" b="1" dirty="0" smtClean="0">
                <a:solidFill>
                  <a:srgbClr val="FFFF00"/>
                </a:solidFill>
                <a:latin typeface="Sakkal Majalla" panose="02000000000000000000" pitchFamily="2" charset="-78"/>
                <a:cs typeface="Sakkal Majalla" panose="02000000000000000000" pitchFamily="2" charset="-78"/>
              </a:rPr>
              <a:t>طهو الحبوب ومنتجاتها</a:t>
            </a:r>
            <a:endParaRPr lang="ar-BH" sz="3600" b="1" dirty="0">
              <a:solidFill>
                <a:srgbClr val="FFFF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5"/>
          <a:srcRect l="25883" t="16363" r="43056" b="16515"/>
          <a:stretch/>
        </p:blipFill>
        <p:spPr>
          <a:xfrm>
            <a:off x="9348179" y="3196729"/>
            <a:ext cx="2162890" cy="29212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24118647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0" fill="hold"/>
                                        <p:tgtEl>
                                          <p:spTgt spid="54"/>
                                        </p:tgtEl>
                                        <p:attrNameLst>
                                          <p:attrName>ppt_w</p:attrName>
                                        </p:attrNameLst>
                                      </p:cBhvr>
                                      <p:tavLst>
                                        <p:tav tm="0">
                                          <p:val>
                                            <p:fltVal val="0"/>
                                          </p:val>
                                        </p:tav>
                                        <p:tav tm="100000">
                                          <p:val>
                                            <p:strVal val="#ppt_w"/>
                                          </p:val>
                                        </p:tav>
                                      </p:tavLst>
                                    </p:anim>
                                    <p:anim calcmode="lin" valueType="num">
                                      <p:cBhvr>
                                        <p:cTn id="8" dur="5000" fill="hold"/>
                                        <p:tgtEl>
                                          <p:spTgt spid="54"/>
                                        </p:tgtEl>
                                        <p:attrNameLst>
                                          <p:attrName>ppt_h</p:attrName>
                                        </p:attrNameLst>
                                      </p:cBhvr>
                                      <p:tavLst>
                                        <p:tav tm="0">
                                          <p:val>
                                            <p:fltVal val="0"/>
                                          </p:val>
                                        </p:tav>
                                        <p:tav tm="100000">
                                          <p:val>
                                            <p:strVal val="#ppt_h"/>
                                          </p:val>
                                        </p:tav>
                                      </p:tavLst>
                                    </p:anim>
                                    <p:animEffect transition="in" filter="fade">
                                      <p:cBhvr>
                                        <p:cTn id="9" dur="5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0" fill="hold"/>
                                        <p:tgtEl>
                                          <p:spTgt spid="55"/>
                                        </p:tgtEl>
                                        <p:attrNameLst>
                                          <p:attrName>ppt_w</p:attrName>
                                        </p:attrNameLst>
                                      </p:cBhvr>
                                      <p:tavLst>
                                        <p:tav tm="0">
                                          <p:val>
                                            <p:fltVal val="0"/>
                                          </p:val>
                                        </p:tav>
                                        <p:tav tm="100000">
                                          <p:val>
                                            <p:strVal val="#ppt_w"/>
                                          </p:val>
                                        </p:tav>
                                      </p:tavLst>
                                    </p:anim>
                                    <p:anim calcmode="lin" valueType="num">
                                      <p:cBhvr>
                                        <p:cTn id="15" dur="3000" fill="hold"/>
                                        <p:tgtEl>
                                          <p:spTgt spid="55"/>
                                        </p:tgtEl>
                                        <p:attrNameLst>
                                          <p:attrName>ppt_h</p:attrName>
                                        </p:attrNameLst>
                                      </p:cBhvr>
                                      <p:tavLst>
                                        <p:tav tm="0">
                                          <p:val>
                                            <p:fltVal val="0"/>
                                          </p:val>
                                        </p:tav>
                                        <p:tav tm="100000">
                                          <p:val>
                                            <p:strVal val="#ppt_h"/>
                                          </p:val>
                                        </p:tav>
                                      </p:tavLst>
                                    </p:anim>
                                    <p:animEffect transition="in" filter="fade">
                                      <p:cBhvr>
                                        <p:cTn id="16" dur="3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605" t="20555" r="23462" b="9877"/>
          <a:stretch/>
        </p:blipFill>
        <p:spPr>
          <a:xfrm>
            <a:off x="10710990" y="121347"/>
            <a:ext cx="1444407" cy="1187786"/>
          </a:xfrm>
          <a:prstGeom prst="rect">
            <a:avLst/>
          </a:prstGeom>
        </p:spPr>
      </p:pic>
      <p:sp>
        <p:nvSpPr>
          <p:cNvPr id="1028" name="AutoShape 4"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Content Placeholder 2"/>
          <p:cNvSpPr txBox="1">
            <a:spLocks/>
          </p:cNvSpPr>
          <p:nvPr/>
        </p:nvSpPr>
        <p:spPr>
          <a:xfrm>
            <a:off x="1984374" y="3293571"/>
            <a:ext cx="8458173" cy="1889869"/>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571500" indent="-571500" algn="r" rtl="1">
              <a:buFont typeface="Wingdings" panose="05000000000000000000" pitchFamily="2" charset="2"/>
              <a:buChar char="q"/>
            </a:pPr>
            <a:r>
              <a:rPr lang="ar-BH" sz="3600" b="1" dirty="0" smtClean="0">
                <a:latin typeface="Sakkal Majalla" panose="02000000000000000000" pitchFamily="2" charset="-78"/>
                <a:cs typeface="Sakkal Majalla" panose="02000000000000000000" pitchFamily="2" charset="-78"/>
              </a:rPr>
              <a:t>يميز  منتجات الحبوب. </a:t>
            </a: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يذكر كيفية </a:t>
            </a:r>
            <a:r>
              <a:rPr lang="ar-BH" sz="3600" b="1" dirty="0" smtClean="0">
                <a:latin typeface="Sakkal Majalla" panose="02000000000000000000" pitchFamily="2" charset="-78"/>
                <a:cs typeface="Sakkal Majalla" panose="02000000000000000000" pitchFamily="2" charset="-78"/>
              </a:rPr>
              <a:t>طهو الحبوب بطريقة السلق</a:t>
            </a:r>
            <a:r>
              <a:rPr lang="ar-BH" altLang="en-US" sz="3600" b="1" dirty="0" smtClean="0">
                <a:latin typeface="Sakkal Majalla" panose="02000000000000000000" pitchFamily="2" charset="-78"/>
                <a:cs typeface="Sakkal Majalla" panose="02000000000000000000" pitchFamily="2" charset="-78"/>
              </a:rPr>
              <a:t>.</a:t>
            </a:r>
            <a:endParaRPr lang="ar-BH" altLang="en-US" sz="3600" b="1" dirty="0">
              <a:latin typeface="Sakkal Majalla" panose="02000000000000000000" pitchFamily="2" charset="-78"/>
              <a:cs typeface="Sakkal Majalla" panose="02000000000000000000" pitchFamily="2" charset="-78"/>
            </a:endParaRP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 </a:t>
            </a:r>
            <a:r>
              <a:rPr lang="ar-BH" sz="3600" b="1" dirty="0" smtClean="0">
                <a:latin typeface="Sakkal Majalla" panose="02000000000000000000" pitchFamily="2" charset="-78"/>
                <a:cs typeface="Sakkal Majalla" panose="02000000000000000000" pitchFamily="2" charset="-78"/>
              </a:rPr>
              <a:t>يشرح شروط طهو الأرز والمعكرونة.</a:t>
            </a:r>
          </a:p>
        </p:txBody>
      </p:sp>
      <p:sp>
        <p:nvSpPr>
          <p:cNvPr id="18" name="Rectangle 17"/>
          <p:cNvSpPr/>
          <p:nvPr/>
        </p:nvSpPr>
        <p:spPr>
          <a:xfrm>
            <a:off x="1984374" y="715240"/>
            <a:ext cx="8458173" cy="1077218"/>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32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درس</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 اختيار وإعداد </a:t>
            </a:r>
            <a:r>
              <a:rPr lang="ar-BH"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الأطعمة</a:t>
            </a:r>
            <a:r>
              <a:rPr lang="ar-BH"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 لوجبات العائلة اليومية»</a:t>
            </a:r>
          </a:p>
          <a:p>
            <a:pPr algn="ctr" rtl="1"/>
            <a:r>
              <a:rPr lang="ar-BH"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(طهو الحبوب </a:t>
            </a:r>
            <a:r>
              <a:rPr lang="ar-BH"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ومنتجاتها)</a:t>
            </a:r>
          </a:p>
        </p:txBody>
      </p:sp>
      <p:sp>
        <p:nvSpPr>
          <p:cNvPr id="19" name="Title 1"/>
          <p:cNvSpPr txBox="1">
            <a:spLocks/>
          </p:cNvSpPr>
          <p:nvPr/>
        </p:nvSpPr>
        <p:spPr>
          <a:xfrm>
            <a:off x="2233887" y="2329469"/>
            <a:ext cx="7959145" cy="768217"/>
          </a:xfrm>
          <a:prstGeom prst="rect">
            <a:avLst/>
          </a:prstGeom>
          <a:solidFill>
            <a:schemeClr val="accent1">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dirty="0">
                <a:latin typeface="Sakkal Majalla" panose="02000000000000000000" pitchFamily="2" charset="-78"/>
                <a:cs typeface="Sakkal Majalla" panose="02000000000000000000" pitchFamily="2" charset="-78"/>
              </a:rPr>
              <a:t>في نهاية الدرس سيكون الطالب قادرًا على أن:</a:t>
            </a:r>
            <a:endParaRPr lang="en-US" dirty="0">
              <a:latin typeface="Sakkal Majalla" panose="02000000000000000000" pitchFamily="2" charset="-78"/>
              <a:cs typeface="Sakkal Majalla" panose="02000000000000000000" pitchFamily="2" charset="-78"/>
            </a:endParaRPr>
          </a:p>
        </p:txBody>
      </p:sp>
      <p:pic>
        <p:nvPicPr>
          <p:cNvPr id="20" name="Graphic 7" descr="Bullseye">
            <a:extLst>
              <a:ext uri="{FF2B5EF4-FFF2-40B4-BE49-F238E27FC236}">
                <a16:creationId xmlns="" xmlns:a16="http://schemas.microsoft.com/office/drawing/2014/main" id="{105F2D64-DDBE-47A3-83DF-C09D3C4EB1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33887" y="2256377"/>
            <a:ext cx="914400" cy="914400"/>
          </a:xfrm>
          <a:prstGeom prst="rect">
            <a:avLst/>
          </a:prstGeom>
        </p:spPr>
      </p:pic>
      <p:sp>
        <p:nvSpPr>
          <p:cNvPr id="21" name="Rectangle 2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2647150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auto">
          <a:xfrm>
            <a:off x="10713015" y="1576331"/>
            <a:ext cx="1439862" cy="1800225"/>
          </a:xfrm>
          <a:prstGeom prst="diamond">
            <a:avLst/>
          </a:prstGeom>
          <a:solidFill>
            <a:schemeClr val="accent2">
              <a:lumMod val="60000"/>
              <a:lumOff val="4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الأرز</a:t>
            </a:r>
            <a:endParaRPr lang="en-US" altLang="en-US" sz="3200" b="1" dirty="0"/>
          </a:p>
        </p:txBody>
      </p:sp>
      <p:sp>
        <p:nvSpPr>
          <p:cNvPr id="7" name="AutoShape 7"/>
          <p:cNvSpPr>
            <a:spLocks noChangeArrowheads="1"/>
          </p:cNvSpPr>
          <p:nvPr/>
        </p:nvSpPr>
        <p:spPr bwMode="auto">
          <a:xfrm>
            <a:off x="6379344" y="1683964"/>
            <a:ext cx="1439862" cy="1800225"/>
          </a:xfrm>
          <a:prstGeom prst="diamond">
            <a:avLst/>
          </a:prstGeom>
          <a:solidFill>
            <a:schemeClr val="accent4">
              <a:lumMod val="40000"/>
              <a:lumOff val="6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الشوفان</a:t>
            </a:r>
            <a:endParaRPr lang="en-US" altLang="en-US" sz="3200" b="1" dirty="0"/>
          </a:p>
        </p:txBody>
      </p:sp>
      <p:sp>
        <p:nvSpPr>
          <p:cNvPr id="8" name="AutoShape 8"/>
          <p:cNvSpPr>
            <a:spLocks noChangeArrowheads="1"/>
          </p:cNvSpPr>
          <p:nvPr/>
        </p:nvSpPr>
        <p:spPr bwMode="auto">
          <a:xfrm>
            <a:off x="7834505" y="1650627"/>
            <a:ext cx="1439863" cy="1800225"/>
          </a:xfrm>
          <a:prstGeom prst="diamond">
            <a:avLst/>
          </a:prstGeom>
          <a:solidFill>
            <a:schemeClr val="accent6">
              <a:lumMod val="40000"/>
              <a:lumOff val="6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الشعير</a:t>
            </a:r>
            <a:endParaRPr lang="en-US" altLang="en-US" sz="3200" b="1" dirty="0"/>
          </a:p>
        </p:txBody>
      </p:sp>
      <p:sp>
        <p:nvSpPr>
          <p:cNvPr id="9" name="AutoShape 9"/>
          <p:cNvSpPr>
            <a:spLocks noChangeArrowheads="1"/>
          </p:cNvSpPr>
          <p:nvPr/>
        </p:nvSpPr>
        <p:spPr bwMode="auto">
          <a:xfrm>
            <a:off x="9260656" y="1569369"/>
            <a:ext cx="1439863" cy="1800225"/>
          </a:xfrm>
          <a:prstGeom prst="diamond">
            <a:avLst/>
          </a:prstGeom>
          <a:solidFill>
            <a:schemeClr val="bg1">
              <a:lumMod val="85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القمح</a:t>
            </a:r>
            <a:endParaRPr lang="en-US" altLang="en-US" sz="3200" b="1" dirty="0"/>
          </a:p>
        </p:txBody>
      </p:sp>
      <p:sp>
        <p:nvSpPr>
          <p:cNvPr id="10" name="AutoShape 10"/>
          <p:cNvSpPr>
            <a:spLocks noChangeArrowheads="1"/>
          </p:cNvSpPr>
          <p:nvPr/>
        </p:nvSpPr>
        <p:spPr bwMode="auto">
          <a:xfrm>
            <a:off x="4938324" y="1711065"/>
            <a:ext cx="1439863" cy="1800225"/>
          </a:xfrm>
          <a:prstGeom prst="diamond">
            <a:avLst/>
          </a:prstGeom>
          <a:solidFill>
            <a:schemeClr val="accent1">
              <a:lumMod val="40000"/>
              <a:lumOff val="6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a:t>الذرة</a:t>
            </a:r>
            <a:endParaRPr lang="en-US" altLang="en-US" sz="3200" b="1"/>
          </a:p>
        </p:txBody>
      </p:sp>
      <p:sp>
        <p:nvSpPr>
          <p:cNvPr id="12" name="AutoShape 12"/>
          <p:cNvSpPr>
            <a:spLocks noChangeArrowheads="1"/>
          </p:cNvSpPr>
          <p:nvPr/>
        </p:nvSpPr>
        <p:spPr bwMode="auto">
          <a:xfrm>
            <a:off x="10752138" y="3412508"/>
            <a:ext cx="1439862" cy="1800225"/>
          </a:xfrm>
          <a:prstGeom prst="diamond">
            <a:avLst/>
          </a:prstGeom>
          <a:solidFill>
            <a:schemeClr val="accent2">
              <a:lumMod val="40000"/>
              <a:lumOff val="6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الخبز</a:t>
            </a:r>
            <a:endParaRPr lang="en-US" altLang="en-US" sz="3200" b="1" dirty="0"/>
          </a:p>
        </p:txBody>
      </p:sp>
      <p:sp>
        <p:nvSpPr>
          <p:cNvPr id="13" name="AutoShape 13"/>
          <p:cNvSpPr>
            <a:spLocks noChangeArrowheads="1"/>
          </p:cNvSpPr>
          <p:nvPr/>
        </p:nvSpPr>
        <p:spPr bwMode="auto">
          <a:xfrm>
            <a:off x="4968153" y="3467086"/>
            <a:ext cx="1439863" cy="1800225"/>
          </a:xfrm>
          <a:prstGeom prst="diamond">
            <a:avLst/>
          </a:prstGeom>
          <a:solidFill>
            <a:schemeClr val="accent4">
              <a:lumMod val="60000"/>
              <a:lumOff val="4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الدقيق</a:t>
            </a:r>
            <a:endParaRPr lang="en-US" altLang="en-US" sz="3200" b="1" dirty="0"/>
          </a:p>
        </p:txBody>
      </p:sp>
      <p:sp>
        <p:nvSpPr>
          <p:cNvPr id="14" name="AutoShape 14"/>
          <p:cNvSpPr>
            <a:spLocks noChangeArrowheads="1"/>
          </p:cNvSpPr>
          <p:nvPr/>
        </p:nvSpPr>
        <p:spPr bwMode="auto">
          <a:xfrm>
            <a:off x="6408016" y="3467086"/>
            <a:ext cx="1439862" cy="1800225"/>
          </a:xfrm>
          <a:prstGeom prst="diamond">
            <a:avLst/>
          </a:prstGeom>
          <a:solidFill>
            <a:schemeClr val="accent3">
              <a:lumMod val="60000"/>
              <a:lumOff val="4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الجريش</a:t>
            </a:r>
            <a:endParaRPr lang="en-US" altLang="en-US" sz="3200" b="1" dirty="0"/>
          </a:p>
        </p:txBody>
      </p:sp>
      <p:sp>
        <p:nvSpPr>
          <p:cNvPr id="15" name="AutoShape 15"/>
          <p:cNvSpPr>
            <a:spLocks noChangeArrowheads="1"/>
          </p:cNvSpPr>
          <p:nvPr/>
        </p:nvSpPr>
        <p:spPr bwMode="auto">
          <a:xfrm>
            <a:off x="7855527" y="3412508"/>
            <a:ext cx="1439863" cy="1800225"/>
          </a:xfrm>
          <a:prstGeom prst="diamond">
            <a:avLst/>
          </a:prstGeom>
          <a:solidFill>
            <a:schemeClr val="accent2">
              <a:lumMod val="40000"/>
              <a:lumOff val="6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a:t>البرغل</a:t>
            </a:r>
            <a:endParaRPr lang="en-US" altLang="en-US" sz="3200" b="1"/>
          </a:p>
        </p:txBody>
      </p:sp>
      <p:sp>
        <p:nvSpPr>
          <p:cNvPr id="16" name="AutoShape 16"/>
          <p:cNvSpPr>
            <a:spLocks noChangeArrowheads="1"/>
          </p:cNvSpPr>
          <p:nvPr/>
        </p:nvSpPr>
        <p:spPr bwMode="auto">
          <a:xfrm>
            <a:off x="9341286" y="3412508"/>
            <a:ext cx="1439863" cy="1800225"/>
          </a:xfrm>
          <a:prstGeom prst="diamond">
            <a:avLst/>
          </a:prstGeom>
          <a:solidFill>
            <a:schemeClr val="accent6">
              <a:lumMod val="60000"/>
              <a:lumOff val="40000"/>
            </a:schemeClr>
          </a:solidFill>
          <a:ln w="9525">
            <a:solidFill>
              <a:schemeClr val="tx1"/>
            </a:solidFill>
            <a:miter lim="800000"/>
            <a:headEnd/>
            <a:tailEnd/>
          </a:ln>
          <a:effectLs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BH" altLang="en-US" sz="3200" b="1" dirty="0"/>
              <a:t>السميد</a:t>
            </a:r>
            <a:endParaRPr lang="en-US" altLang="en-US" sz="3200" b="1" dirty="0"/>
          </a:p>
        </p:txBody>
      </p:sp>
      <p:sp>
        <p:nvSpPr>
          <p:cNvPr id="18" name="Rounded Rectangle 11">
            <a:extLst>
              <a:ext uri="{FF2B5EF4-FFF2-40B4-BE49-F238E27FC236}">
                <a16:creationId xmlns:a16="http://schemas.microsoft.com/office/drawing/2014/main" xmlns="" id="{861C4FD1-3157-464D-B1E3-9712E3569262}"/>
              </a:ext>
            </a:extLst>
          </p:cNvPr>
          <p:cNvSpPr/>
          <p:nvPr/>
        </p:nvSpPr>
        <p:spPr>
          <a:xfrm>
            <a:off x="3283510" y="379775"/>
            <a:ext cx="5824122" cy="9023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eaLnBrk="0" fontAlgn="base" hangingPunct="0">
              <a:spcBef>
                <a:spcPct val="0"/>
              </a:spcBef>
              <a:spcAft>
                <a:spcPts val="800"/>
              </a:spcAft>
            </a:pPr>
            <a:r>
              <a:rPr lang="ar-BH" sz="4000" b="1" dirty="0" smtClean="0">
                <a:solidFill>
                  <a:schemeClr val="bg1"/>
                </a:solidFill>
                <a:latin typeface="Sakkal Majalla" panose="02000000000000000000" pitchFamily="2" charset="-78"/>
                <a:cs typeface="Sakkal Majalla" panose="02000000000000000000" pitchFamily="2" charset="-78"/>
              </a:rPr>
              <a:t>الحبوب ومنتجاتها</a:t>
            </a:r>
            <a:r>
              <a:rPr lang="en-US" sz="4000" b="1" dirty="0" smtClean="0">
                <a:solidFill>
                  <a:schemeClr val="bg1"/>
                </a:solidFill>
                <a:latin typeface="Sakkal Majalla" panose="02000000000000000000" pitchFamily="2" charset="-78"/>
                <a:cs typeface="Sakkal Majalla" panose="02000000000000000000" pitchFamily="2" charset="-78"/>
              </a:rPr>
              <a:t> </a:t>
            </a:r>
            <a:endParaRPr lang="en-US" sz="4000" b="1" dirty="0">
              <a:solidFill>
                <a:schemeClr val="bg1"/>
              </a:solidFill>
              <a:latin typeface="Sakkal Majalla" panose="02000000000000000000" pitchFamily="2" charset="-78"/>
              <a:cs typeface="Sakkal Majalla" panose="02000000000000000000" pitchFamily="2" charset="-78"/>
            </a:endParaRPr>
          </a:p>
        </p:txBody>
      </p:sp>
      <p:grpSp>
        <p:nvGrpSpPr>
          <p:cNvPr id="19" name="Group 18"/>
          <p:cNvGrpSpPr>
            <a:grpSpLocks/>
          </p:cNvGrpSpPr>
          <p:nvPr/>
        </p:nvGrpSpPr>
        <p:grpSpPr bwMode="auto">
          <a:xfrm>
            <a:off x="633071" y="3957991"/>
            <a:ext cx="1369060" cy="1996439"/>
            <a:chOff x="8434" y="11775"/>
            <a:chExt cx="2053" cy="2193"/>
          </a:xfrm>
        </p:grpSpPr>
        <p:sp>
          <p:nvSpPr>
            <p:cNvPr id="20" name="AutoShape 60" descr="rice-bowl"/>
            <p:cNvSpPr>
              <a:spLocks noChangeArrowheads="1"/>
            </p:cNvSpPr>
            <p:nvPr/>
          </p:nvSpPr>
          <p:spPr bwMode="auto">
            <a:xfrm>
              <a:off x="8434" y="11775"/>
              <a:ext cx="2053" cy="1577"/>
            </a:xfrm>
            <a:prstGeom prst="flowChartAlternateProcess">
              <a:avLst/>
            </a:prstGeom>
            <a:blipFill dpi="0" rotWithShape="0">
              <a:blip r:embed="rId2"/>
              <a:srcRect/>
              <a:stretch>
                <a:fillRect/>
              </a:stretch>
            </a:blipFill>
            <a:ln w="63500" cmpd="thickThin">
              <a:solidFill>
                <a:srgbClr val="938953"/>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21" name="AutoShape 61"/>
            <p:cNvSpPr>
              <a:spLocks noChangeArrowheads="1"/>
            </p:cNvSpPr>
            <p:nvPr/>
          </p:nvSpPr>
          <p:spPr bwMode="auto">
            <a:xfrm>
              <a:off x="8490" y="13426"/>
              <a:ext cx="1959" cy="542"/>
            </a:xfrm>
            <a:prstGeom prst="flowChartAlternateProcess">
              <a:avLst/>
            </a:prstGeom>
            <a:noFill/>
            <a:ln w="38100">
              <a:solidFill>
                <a:srgbClr val="938953"/>
              </a:solidFill>
              <a:miter lim="800000"/>
              <a:headEnd/>
              <a:tailEnd/>
            </a:ln>
            <a:effectLst>
              <a:outerShdw dist="28398" dir="3806097" algn="ctr" rotWithShape="0">
                <a:srgbClr val="243F60">
                  <a:alpha val="50000"/>
                </a:srgbClr>
              </a:outerShdw>
            </a:effectLst>
            <a:extLst>
              <a:ext uri="{909E8E84-426E-40DD-AFC4-6F175D3DCCD1}">
                <a14:hiddenFill xmlns:a14="http://schemas.microsoft.com/office/drawing/2010/main">
                  <a:solidFill>
                    <a:srgbClr val="4F81BD"/>
                  </a:solidFill>
                </a14:hiddenFill>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BH" sz="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الأرز</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2" name="Group 21"/>
          <p:cNvGrpSpPr>
            <a:grpSpLocks/>
          </p:cNvGrpSpPr>
          <p:nvPr/>
        </p:nvGrpSpPr>
        <p:grpSpPr bwMode="auto">
          <a:xfrm>
            <a:off x="633071" y="1772586"/>
            <a:ext cx="1361440" cy="2058035"/>
            <a:chOff x="8434" y="11775"/>
            <a:chExt cx="2053" cy="2193"/>
          </a:xfrm>
        </p:grpSpPr>
        <p:sp>
          <p:nvSpPr>
            <p:cNvPr id="23" name="AutoShape 63" descr="21CAA8MDKTCAY0QRCMCAM7BXXDCAUNCDYQCAR45SY8CA0XE3XSCA28JJSACAE26IIWCA0N1R4PCAC7QPA0CAK9VWQDCAP76MH2CAZTG22MCAP8BCU3CA62C7KNCAD0ELZFCAQRE3P9CA92LL2ECAEC4L9C"/>
            <p:cNvSpPr>
              <a:spLocks noChangeArrowheads="1"/>
            </p:cNvSpPr>
            <p:nvPr/>
          </p:nvSpPr>
          <p:spPr bwMode="auto">
            <a:xfrm>
              <a:off x="8434" y="11775"/>
              <a:ext cx="2053" cy="1577"/>
            </a:xfrm>
            <a:prstGeom prst="flowChartAlternateProcess">
              <a:avLst/>
            </a:prstGeom>
            <a:blipFill dpi="0" rotWithShape="0">
              <a:blip r:embed="rId3"/>
              <a:srcRect/>
              <a:stretch>
                <a:fillRect/>
              </a:stretch>
            </a:blipFill>
            <a:ln w="63500" cmpd="thickThin">
              <a:solidFill>
                <a:srgbClr val="938953"/>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24" name="AutoShape 64"/>
            <p:cNvSpPr>
              <a:spLocks noChangeArrowheads="1"/>
            </p:cNvSpPr>
            <p:nvPr/>
          </p:nvSpPr>
          <p:spPr bwMode="auto">
            <a:xfrm>
              <a:off x="8490" y="13426"/>
              <a:ext cx="1959" cy="542"/>
            </a:xfrm>
            <a:prstGeom prst="flowChartAlternateProcess">
              <a:avLst/>
            </a:prstGeom>
            <a:noFill/>
            <a:ln w="38100">
              <a:solidFill>
                <a:srgbClr val="938953"/>
              </a:solidFill>
              <a:miter lim="800000"/>
              <a:headEnd/>
              <a:tailEnd/>
            </a:ln>
            <a:effectLst>
              <a:outerShdw dist="28398" dir="3806097" algn="ctr" rotWithShape="0">
                <a:srgbClr val="243F60">
                  <a:alpha val="50000"/>
                </a:srgbClr>
              </a:outerShdw>
            </a:effectLst>
            <a:extLst>
              <a:ext uri="{909E8E84-426E-40DD-AFC4-6F175D3DCCD1}">
                <a14:hiddenFill xmlns:a14="http://schemas.microsoft.com/office/drawing/2010/main">
                  <a:solidFill>
                    <a:srgbClr val="4F81BD"/>
                  </a:solidFill>
                </a14:hiddenFill>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BH" sz="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القمح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5" name="Group 24"/>
          <p:cNvGrpSpPr>
            <a:grpSpLocks/>
          </p:cNvGrpSpPr>
          <p:nvPr/>
        </p:nvGrpSpPr>
        <p:grpSpPr bwMode="auto">
          <a:xfrm>
            <a:off x="2216791" y="1754003"/>
            <a:ext cx="1369060" cy="2058035"/>
            <a:chOff x="8434" y="11775"/>
            <a:chExt cx="2053" cy="2193"/>
          </a:xfrm>
        </p:grpSpPr>
        <p:sp>
          <p:nvSpPr>
            <p:cNvPr id="26" name="AutoShape 66" descr="barley_max"/>
            <p:cNvSpPr>
              <a:spLocks noChangeArrowheads="1"/>
            </p:cNvSpPr>
            <p:nvPr/>
          </p:nvSpPr>
          <p:spPr bwMode="auto">
            <a:xfrm>
              <a:off x="8434" y="11775"/>
              <a:ext cx="2053" cy="1577"/>
            </a:xfrm>
            <a:prstGeom prst="flowChartAlternateProcess">
              <a:avLst/>
            </a:prstGeom>
            <a:blipFill dpi="0" rotWithShape="0">
              <a:blip r:embed="rId4"/>
              <a:srcRect/>
              <a:stretch>
                <a:fillRect/>
              </a:stretch>
            </a:blipFill>
            <a:ln w="63500" cmpd="thickThin">
              <a:solidFill>
                <a:srgbClr val="938953"/>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27" name="AutoShape 67"/>
            <p:cNvSpPr>
              <a:spLocks noChangeArrowheads="1"/>
            </p:cNvSpPr>
            <p:nvPr/>
          </p:nvSpPr>
          <p:spPr bwMode="auto">
            <a:xfrm>
              <a:off x="8490" y="13426"/>
              <a:ext cx="1959" cy="542"/>
            </a:xfrm>
            <a:prstGeom prst="flowChartAlternateProcess">
              <a:avLst/>
            </a:prstGeom>
            <a:noFill/>
            <a:ln w="38100">
              <a:solidFill>
                <a:srgbClr val="938953"/>
              </a:solidFill>
              <a:miter lim="800000"/>
              <a:headEnd/>
              <a:tailEnd/>
            </a:ln>
            <a:effectLst>
              <a:outerShdw dist="28398" dir="3806097" algn="ctr" rotWithShape="0">
                <a:srgbClr val="243F60">
                  <a:alpha val="50000"/>
                </a:srgbClr>
              </a:outerShdw>
            </a:effectLst>
            <a:extLst>
              <a:ext uri="{909E8E84-426E-40DD-AFC4-6F175D3DCCD1}">
                <a14:hiddenFill xmlns:a14="http://schemas.microsoft.com/office/drawing/2010/main">
                  <a:solidFill>
                    <a:srgbClr val="4F81BD"/>
                  </a:solidFill>
                </a14:hiddenFill>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BH" sz="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600" b="1">
                  <a:effectLst/>
                  <a:latin typeface="Calibri" panose="020F0502020204030204" pitchFamily="34" charset="0"/>
                  <a:ea typeface="Calibri" panose="020F0502020204030204" pitchFamily="34" charset="0"/>
                  <a:cs typeface="Arial" panose="020B0604020202020204" pitchFamily="34" charset="0"/>
                </a:rPr>
                <a:t>الشعير</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8" name="Group 27"/>
          <p:cNvGrpSpPr>
            <a:grpSpLocks/>
          </p:cNvGrpSpPr>
          <p:nvPr/>
        </p:nvGrpSpPr>
        <p:grpSpPr bwMode="auto">
          <a:xfrm>
            <a:off x="2307938" y="3940247"/>
            <a:ext cx="1369060" cy="2058035"/>
            <a:chOff x="8434" y="11775"/>
            <a:chExt cx="2053" cy="2193"/>
          </a:xfrm>
        </p:grpSpPr>
        <p:sp>
          <p:nvSpPr>
            <p:cNvPr id="29" name="AutoShape 69" descr="burghul"/>
            <p:cNvSpPr>
              <a:spLocks noChangeArrowheads="1"/>
            </p:cNvSpPr>
            <p:nvPr/>
          </p:nvSpPr>
          <p:spPr bwMode="auto">
            <a:xfrm>
              <a:off x="8434" y="11775"/>
              <a:ext cx="2053" cy="1577"/>
            </a:xfrm>
            <a:prstGeom prst="flowChartAlternateProcess">
              <a:avLst/>
            </a:prstGeom>
            <a:blipFill dpi="0" rotWithShape="0">
              <a:blip r:embed="rId5"/>
              <a:srcRect/>
              <a:stretch>
                <a:fillRect/>
              </a:stretch>
            </a:blipFill>
            <a:ln w="63500" cmpd="thickThin">
              <a:solidFill>
                <a:srgbClr val="938953"/>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30" name="AutoShape 70"/>
            <p:cNvSpPr>
              <a:spLocks noChangeArrowheads="1"/>
            </p:cNvSpPr>
            <p:nvPr/>
          </p:nvSpPr>
          <p:spPr bwMode="auto">
            <a:xfrm>
              <a:off x="8490" y="13426"/>
              <a:ext cx="1959" cy="542"/>
            </a:xfrm>
            <a:prstGeom prst="flowChartAlternateProcess">
              <a:avLst/>
            </a:prstGeom>
            <a:noFill/>
            <a:ln w="38100">
              <a:solidFill>
                <a:srgbClr val="938953"/>
              </a:solidFill>
              <a:miter lim="800000"/>
              <a:headEnd/>
              <a:tailEnd/>
            </a:ln>
            <a:effectLst>
              <a:outerShdw dist="28398" dir="3806097" algn="ctr" rotWithShape="0">
                <a:srgbClr val="243F60">
                  <a:alpha val="50000"/>
                </a:srgbClr>
              </a:outerShdw>
            </a:effectLst>
            <a:extLst>
              <a:ext uri="{909E8E84-426E-40DD-AFC4-6F175D3DCCD1}">
                <a14:hiddenFill xmlns:a14="http://schemas.microsoft.com/office/drawing/2010/main">
                  <a:solidFill>
                    <a:srgbClr val="4F81BD"/>
                  </a:solidFill>
                </a14:hiddenFill>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BH" sz="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ar-BH" sz="1400" b="1">
                  <a:effectLst/>
                  <a:latin typeface="Calibri" panose="020F0502020204030204" pitchFamily="34" charset="0"/>
                  <a:ea typeface="Calibri" panose="020F0502020204030204" pitchFamily="34" charset="0"/>
                  <a:cs typeface="Arial" panose="020B0604020202020204" pitchFamily="34" charset="0"/>
                </a:rPr>
                <a:t>البرغل</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1757614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0" fill="hold"/>
                                        <p:tgtEl>
                                          <p:spTgt spid="18"/>
                                        </p:tgtEl>
                                        <p:attrNameLst>
                                          <p:attrName>ppt_w</p:attrName>
                                        </p:attrNameLst>
                                      </p:cBhvr>
                                      <p:tavLst>
                                        <p:tav tm="0">
                                          <p:val>
                                            <p:fltVal val="0"/>
                                          </p:val>
                                        </p:tav>
                                        <p:tav tm="100000">
                                          <p:val>
                                            <p:strVal val="#ppt_w"/>
                                          </p:val>
                                        </p:tav>
                                      </p:tavLst>
                                    </p:anim>
                                    <p:anim calcmode="lin" valueType="num">
                                      <p:cBhvr>
                                        <p:cTn id="8" dur="3000" fill="hold"/>
                                        <p:tgtEl>
                                          <p:spTgt spid="18"/>
                                        </p:tgtEl>
                                        <p:attrNameLst>
                                          <p:attrName>ppt_h</p:attrName>
                                        </p:attrNameLst>
                                      </p:cBhvr>
                                      <p:tavLst>
                                        <p:tav tm="0">
                                          <p:val>
                                            <p:fltVal val="0"/>
                                          </p:val>
                                        </p:tav>
                                        <p:tav tm="100000">
                                          <p:val>
                                            <p:strVal val="#ppt_h"/>
                                          </p:val>
                                        </p:tav>
                                      </p:tavLst>
                                    </p:anim>
                                    <p:animEffect transition="in" filter="fade">
                                      <p:cBhvr>
                                        <p:cTn id="9" dur="3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ox(i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48964" y="2457260"/>
            <a:ext cx="8407526" cy="2898762"/>
          </a:xfrm>
          <a:prstGeom prst="rect">
            <a:avLst/>
          </a:prstGeom>
          <a:solidFill>
            <a:schemeClr val="accent6">
              <a:lumMod val="40000"/>
              <a:lumOff val="60000"/>
            </a:schemeClr>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ts val="800"/>
              </a:spcAft>
            </a:pPr>
            <a:r>
              <a:rPr kumimoji="0" lang="ar-BH"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أ . </a:t>
            </a:r>
            <a:r>
              <a:rPr lang="ar-BH" sz="3200" b="1" u="sng"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طهو الحبوب</a:t>
            </a:r>
            <a:r>
              <a:rPr kumimoji="0" lang="en-US"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 </a:t>
            </a:r>
          </a:p>
          <a:p>
            <a:pPr marL="342900" indent="-342900" algn="r" rtl="1">
              <a:buFont typeface="Arial" panose="020B0604020202020204" pitchFamily="34" charset="0"/>
              <a:buChar char="•"/>
            </a:pPr>
            <a:r>
              <a:rPr lang="ar-BH" sz="2400" b="1" dirty="0" smtClean="0">
                <a:latin typeface="Sakkal Majalla" panose="02000000000000000000" pitchFamily="2" charset="-78"/>
                <a:cs typeface="Sakkal Majalla" panose="02000000000000000000" pitchFamily="2" charset="-78"/>
              </a:rPr>
              <a:t>تطهى </a:t>
            </a:r>
            <a:r>
              <a:rPr lang="ar-BH" sz="2400" b="1" dirty="0" smtClean="0">
                <a:solidFill>
                  <a:srgbClr val="FF0000"/>
                </a:solidFill>
                <a:latin typeface="Sakkal Majalla" panose="02000000000000000000" pitchFamily="2" charset="-78"/>
                <a:cs typeface="Sakkal Majalla" panose="02000000000000000000" pitchFamily="2" charset="-78"/>
              </a:rPr>
              <a:t>بطريقة السلق </a:t>
            </a:r>
            <a:r>
              <a:rPr lang="ar-BH" altLang="en-US" sz="2400" b="1" dirty="0">
                <a:latin typeface="Sakkal Majalla" panose="02000000000000000000" pitchFamily="2" charset="-78"/>
                <a:cs typeface="Sakkal Majalla" panose="02000000000000000000" pitchFamily="2" charset="-78"/>
              </a:rPr>
              <a:t>بعد </a:t>
            </a:r>
            <a:r>
              <a:rPr lang="ar-BH" altLang="en-US" sz="2400" b="1" dirty="0" smtClean="0">
                <a:latin typeface="Sakkal Majalla" panose="02000000000000000000" pitchFamily="2" charset="-78"/>
                <a:cs typeface="Sakkal Majalla" panose="02000000000000000000" pitchFamily="2" charset="-78"/>
              </a:rPr>
              <a:t>نقعها. </a:t>
            </a:r>
            <a:endParaRPr lang="ar-BH" altLang="en-US" sz="2400" b="1"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r>
              <a:rPr lang="ar-BH" sz="2400" b="1" dirty="0" smtClean="0">
                <a:latin typeface="Sakkal Majalla" panose="02000000000000000000" pitchFamily="2" charset="-78"/>
                <a:cs typeface="Sakkal Majalla" panose="02000000000000000000" pitchFamily="2" charset="-78"/>
              </a:rPr>
              <a:t>يدخل </a:t>
            </a:r>
            <a:r>
              <a:rPr lang="ar-BH" sz="2400" b="1" dirty="0">
                <a:latin typeface="Sakkal Majalla" panose="02000000000000000000" pitchFamily="2" charset="-78"/>
                <a:cs typeface="Sakkal Majalla" panose="02000000000000000000" pitchFamily="2" charset="-78"/>
              </a:rPr>
              <a:t>السائل الى الجزء النشوي ويجعله </a:t>
            </a:r>
            <a:r>
              <a:rPr lang="ar-BH" sz="2400" b="1" dirty="0" smtClean="0">
                <a:latin typeface="Sakkal Majalla" panose="02000000000000000000" pitchFamily="2" charset="-78"/>
                <a:cs typeface="Sakkal Majalla" panose="02000000000000000000" pitchFamily="2" charset="-78"/>
              </a:rPr>
              <a:t>طرياً، وينتفخ، </a:t>
            </a:r>
            <a:r>
              <a:rPr lang="ar-BH" sz="2400" b="1" dirty="0">
                <a:latin typeface="Sakkal Majalla" panose="02000000000000000000" pitchFamily="2" charset="-78"/>
                <a:cs typeface="Sakkal Majalla" panose="02000000000000000000" pitchFamily="2" charset="-78"/>
              </a:rPr>
              <a:t>لذا تلاحظ زيادة حجم الكمية إلى الضعف تقريباً بعد </a:t>
            </a:r>
            <a:r>
              <a:rPr lang="ar-BH" sz="2400" b="1" dirty="0" smtClean="0">
                <a:latin typeface="Sakkal Majalla" panose="02000000000000000000" pitchFamily="2" charset="-78"/>
                <a:cs typeface="Sakkal Majalla" panose="02000000000000000000" pitchFamily="2" charset="-78"/>
              </a:rPr>
              <a:t>نضجها، وقد </a:t>
            </a:r>
            <a:r>
              <a:rPr lang="ar-BH" sz="2400" b="1" dirty="0">
                <a:latin typeface="Sakkal Majalla" panose="02000000000000000000" pitchFamily="2" charset="-78"/>
                <a:cs typeface="Sakkal Majalla" panose="02000000000000000000" pitchFamily="2" charset="-78"/>
              </a:rPr>
              <a:t>تنفجر الحبوب الكاملة أحياناً من جراء السلق فيتسرب منها النشا، وبعد فترة من الطهي يمتص النشا السائل فيصبح الخليط </a:t>
            </a:r>
            <a:r>
              <a:rPr lang="ar-BH" sz="2400" b="1" dirty="0" smtClean="0">
                <a:latin typeface="Sakkal Majalla" panose="02000000000000000000" pitchFamily="2" charset="-78"/>
                <a:cs typeface="Sakkal Majalla" panose="02000000000000000000" pitchFamily="2" charset="-78"/>
              </a:rPr>
              <a:t>كثيفاً، </a:t>
            </a:r>
            <a:r>
              <a:rPr lang="ar-BH" sz="2400" b="1" dirty="0">
                <a:latin typeface="Sakkal Majalla" panose="02000000000000000000" pitchFamily="2" charset="-78"/>
                <a:cs typeface="Sakkal Majalla" panose="02000000000000000000" pitchFamily="2" charset="-78"/>
              </a:rPr>
              <a:t>وتطهى الحبوب على النار المباشرة الهادئة </a:t>
            </a:r>
            <a:r>
              <a:rPr lang="ar-BH" sz="2400" b="1" dirty="0" smtClean="0">
                <a:latin typeface="Sakkal Majalla" panose="02000000000000000000" pitchFamily="2" charset="-78"/>
                <a:cs typeface="Sakkal Majalla" panose="02000000000000000000" pitchFamily="2" charset="-78"/>
              </a:rPr>
              <a:t>أو فوق </a:t>
            </a:r>
            <a:r>
              <a:rPr lang="ar-BH" sz="2400" b="1" dirty="0">
                <a:latin typeface="Sakkal Majalla" panose="02000000000000000000" pitchFamily="2" charset="-78"/>
                <a:cs typeface="Sakkal Majalla" panose="02000000000000000000" pitchFamily="2" charset="-78"/>
              </a:rPr>
              <a:t>إناء الغلي المزدوج . </a:t>
            </a:r>
            <a:endParaRPr kumimoji="0" lang="en-US" sz="1800" b="0" i="0" u="none" strike="noStrike" cap="none" normalizeH="0" baseline="0" dirty="0" smtClean="0">
              <a:ln>
                <a:noFill/>
              </a:ln>
              <a:solidFill>
                <a:schemeClr val="tx1"/>
              </a:solidFill>
              <a:effectLst/>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22" name="Rectangle 21" descr="sweet_8"/>
          <p:cNvSpPr>
            <a:spLocks noChangeArrowheads="1"/>
          </p:cNvSpPr>
          <p:nvPr/>
        </p:nvSpPr>
        <p:spPr bwMode="auto">
          <a:xfrm>
            <a:off x="793712" y="2501657"/>
            <a:ext cx="1734185" cy="1522095"/>
          </a:xfrm>
          <a:prstGeom prst="rect">
            <a:avLst/>
          </a:prstGeom>
          <a:blipFill dpi="0" rotWithShape="0">
            <a:blip r:embed="rId2"/>
            <a:srcRect/>
            <a:stretch>
              <a:fillRect/>
            </a:stretch>
          </a:blipFill>
          <a:ln>
            <a:noFill/>
          </a:ln>
          <a:effectLst>
            <a:outerShdw dist="35921" dir="2700000" algn="ctr" rotWithShape="0">
              <a:srgbClr val="868686">
                <a:alpha val="50000"/>
              </a:srgbClr>
            </a:outerShdw>
          </a:effectLst>
          <a:extLst>
            <a:ext uri="{91240B29-F687-4F45-9708-019B960494DF}">
              <a14:hiddenLine xmlns:a14="http://schemas.microsoft.com/office/drawing/2010/main" w="28575">
                <a:solidFill>
                  <a:srgbClr val="E5B8B7"/>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Rounded Rectangle 22">
            <a:extLst>
              <a:ext uri="{FF2B5EF4-FFF2-40B4-BE49-F238E27FC236}">
                <a16:creationId xmlns:a16="http://schemas.microsoft.com/office/drawing/2014/main" xmlns="" id="{861C4FD1-3157-464D-B1E3-9712E3569262}"/>
              </a:ext>
            </a:extLst>
          </p:cNvPr>
          <p:cNvSpPr/>
          <p:nvPr/>
        </p:nvSpPr>
        <p:spPr>
          <a:xfrm>
            <a:off x="3148964" y="226208"/>
            <a:ext cx="5824122" cy="9023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eaLnBrk="0" fontAlgn="base" hangingPunct="0">
              <a:spcBef>
                <a:spcPct val="0"/>
              </a:spcBef>
              <a:spcAft>
                <a:spcPts val="800"/>
              </a:spcAft>
            </a:pPr>
            <a:r>
              <a:rPr lang="ar-BH" sz="4000" b="1" dirty="0" smtClean="0">
                <a:solidFill>
                  <a:schemeClr val="bg1"/>
                </a:solidFill>
                <a:latin typeface="Sakkal Majalla" panose="02000000000000000000" pitchFamily="2" charset="-78"/>
                <a:cs typeface="Sakkal Majalla" panose="02000000000000000000" pitchFamily="2" charset="-78"/>
              </a:rPr>
              <a:t>طهو الحبوب ومنتجاتها</a:t>
            </a:r>
            <a:r>
              <a:rPr lang="en-US" sz="4000" b="1" dirty="0" smtClean="0">
                <a:solidFill>
                  <a:schemeClr val="bg1"/>
                </a:solidFill>
                <a:latin typeface="Sakkal Majalla" panose="02000000000000000000" pitchFamily="2" charset="-78"/>
                <a:cs typeface="Sakkal Majalla" panose="02000000000000000000" pitchFamily="2" charset="-78"/>
              </a:rPr>
              <a:t> </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24" name="Rectangle 23"/>
          <p:cNvSpPr/>
          <p:nvPr/>
        </p:nvSpPr>
        <p:spPr>
          <a:xfrm>
            <a:off x="875763" y="1319392"/>
            <a:ext cx="10620777" cy="941796"/>
          </a:xfrm>
          <a:prstGeom prst="rect">
            <a:avLst/>
          </a:prstGeom>
          <a:solidFill>
            <a:schemeClr val="accent1">
              <a:lumMod val="20000"/>
              <a:lumOff val="80000"/>
            </a:schemeClr>
          </a:solidFill>
        </p:spPr>
        <p:txBody>
          <a:bodyPr wrap="square">
            <a:spAutoFit/>
          </a:bodyPr>
          <a:lstStyle/>
          <a:p>
            <a:pPr algn="justLow" rtl="1">
              <a:lnSpc>
                <a:spcPct val="115000"/>
              </a:lnSpc>
              <a:spcAft>
                <a:spcPts val="1000"/>
              </a:spcAft>
              <a:tabLst>
                <a:tab pos="5731510" algn="r"/>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نظراً لأن الحبوب تحتوي على مادة النشا، لذا يجب أن تطهى جيداً لتصبح مادة النشا قابلة للهضم، وفيما يلي توضيح لطريقة طهو بعض أصناف هذه المجموعة </a:t>
            </a:r>
            <a:r>
              <a:rPr lang="ar-BH" b="1" dirty="0">
                <a:latin typeface="Times New Roman" panose="02020603050405020304" pitchFamily="18" charset="0"/>
                <a:ea typeface="Constantia" panose="02030602050306030303" pitchFamily="18" charset="0"/>
                <a:cs typeface="Majalla UI"/>
              </a:rPr>
              <a:t>. </a:t>
            </a:r>
            <a:endParaRPr lang="en-US" sz="1200" dirty="0">
              <a:effectLst/>
              <a:latin typeface="Constantia" panose="02030602050306030303" pitchFamily="18" charset="0"/>
              <a:ea typeface="Constantia" panose="02030602050306030303" pitchFamily="18" charset="0"/>
              <a:cs typeface="Majalla UI"/>
            </a:endParaRPr>
          </a:p>
        </p:txBody>
      </p:sp>
    </p:spTree>
    <p:extLst>
      <p:ext uri="{BB962C8B-B14F-4D97-AF65-F5344CB8AC3E}">
        <p14:creationId xmlns:p14="http://schemas.microsoft.com/office/powerpoint/2010/main" val="35778531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fltVal val="0"/>
                                          </p:val>
                                        </p:tav>
                                        <p:tav tm="100000">
                                          <p:val>
                                            <p:strVal val="#ppt_w"/>
                                          </p:val>
                                        </p:tav>
                                      </p:tavLst>
                                    </p:anim>
                                    <p:anim calcmode="lin" valueType="num">
                                      <p:cBhvr>
                                        <p:cTn id="8" dur="3000" fill="hold"/>
                                        <p:tgtEl>
                                          <p:spTgt spid="23"/>
                                        </p:tgtEl>
                                        <p:attrNameLst>
                                          <p:attrName>ppt_h</p:attrName>
                                        </p:attrNameLst>
                                      </p:cBhvr>
                                      <p:tavLst>
                                        <p:tav tm="0">
                                          <p:val>
                                            <p:fltVal val="0"/>
                                          </p:val>
                                        </p:tav>
                                        <p:tav tm="100000">
                                          <p:val>
                                            <p:strVal val="#ppt_h"/>
                                          </p:val>
                                        </p:tav>
                                      </p:tavLst>
                                    </p:anim>
                                    <p:animEffect transition="in" filter="fade">
                                      <p:cBhvr>
                                        <p:cTn id="9" dur="3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1000"/>
                                        <p:tgtEl>
                                          <p:spTgt spid="4">
                                            <p:bg/>
                                          </p:spTgt>
                                        </p:tgtEl>
                                      </p:cBhvr>
                                    </p:animEffect>
                                    <p:anim calcmode="lin" valueType="num">
                                      <p:cBhvr>
                                        <p:cTn id="20" dur="1000" fill="hold"/>
                                        <p:tgtEl>
                                          <p:spTgt spid="4">
                                            <p:bg/>
                                          </p:spTgt>
                                        </p:tgtEl>
                                        <p:attrNameLst>
                                          <p:attrName>ppt_x</p:attrName>
                                        </p:attrNameLst>
                                      </p:cBhvr>
                                      <p:tavLst>
                                        <p:tav tm="0">
                                          <p:val>
                                            <p:strVal val="#ppt_x"/>
                                          </p:val>
                                        </p:tav>
                                        <p:tav tm="100000">
                                          <p:val>
                                            <p:strVal val="#ppt_x"/>
                                          </p:val>
                                        </p:tav>
                                      </p:tavLst>
                                    </p:anim>
                                    <p:anim calcmode="lin" valueType="num">
                                      <p:cBhvr>
                                        <p:cTn id="2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57589" y="1321582"/>
            <a:ext cx="9556124" cy="1846621"/>
          </a:xfrm>
          <a:prstGeom prst="rect">
            <a:avLst/>
          </a:prstGeom>
          <a:solidFill>
            <a:schemeClr val="accent6">
              <a:lumMod val="40000"/>
              <a:lumOff val="60000"/>
            </a:schemeClr>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ts val="800"/>
              </a:spcAft>
            </a:pPr>
            <a:r>
              <a:rPr kumimoji="0" lang="ar-BH"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ب . </a:t>
            </a:r>
            <a:r>
              <a:rPr lang="ar-BH" sz="3200" b="1" u="sng"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طهو </a:t>
            </a:r>
            <a:r>
              <a:rPr lang="ar-BH" sz="3200" b="1" u="sng" dirty="0" smtClean="0">
                <a:solidFill>
                  <a:srgbClr val="FF0000"/>
                </a:solidFill>
                <a:latin typeface="Sakkal Majalla" panose="02000000000000000000" pitchFamily="2" charset="-78"/>
                <a:ea typeface="Arial" panose="020B0604020202020204" pitchFamily="34" charset="0"/>
                <a:cs typeface="Sakkal Majalla" panose="02000000000000000000" pitchFamily="2" charset="-78"/>
              </a:rPr>
              <a:t>الأرز والمعكرونة</a:t>
            </a:r>
            <a:r>
              <a:rPr kumimoji="0" lang="en-US"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 </a:t>
            </a:r>
            <a:endParaRPr kumimoji="0" lang="ar-BH"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ts val="800"/>
              </a:spcAft>
            </a:pPr>
            <a:r>
              <a:rPr lang="ar-BH" sz="2400" b="1" dirty="0">
                <a:latin typeface="Sakkal Majalla" panose="02000000000000000000" pitchFamily="2" charset="-78"/>
                <a:cs typeface="Sakkal Majalla" panose="02000000000000000000" pitchFamily="2" charset="-78"/>
              </a:rPr>
              <a:t>لأن الأرز نوع من الحبوب والمعكرونة نوع من منتجات الحبوب، لهذا فهي </a:t>
            </a:r>
            <a:r>
              <a:rPr lang="ar-BH" sz="2400" b="1" dirty="0">
                <a:solidFill>
                  <a:srgbClr val="FF0000"/>
                </a:solidFill>
                <a:latin typeface="Sakkal Majalla" panose="02000000000000000000" pitchFamily="2" charset="-78"/>
                <a:cs typeface="Sakkal Majalla" panose="02000000000000000000" pitchFamily="2" charset="-78"/>
              </a:rPr>
              <a:t>تطهي بنفس الطريقة التي تطهي بها الحبوب الأخرى</a:t>
            </a:r>
            <a:r>
              <a:rPr lang="ar-BH" sz="2400" b="1" dirty="0">
                <a:latin typeface="Sakkal Majalla" panose="02000000000000000000" pitchFamily="2" charset="-78"/>
                <a:cs typeface="Sakkal Majalla" panose="02000000000000000000" pitchFamily="2" charset="-78"/>
              </a:rPr>
              <a:t>، فهي تضاف إلى الماء المغلي وتطهى إلى أن تصبح طرية، وتتشرب الماء وتنضج تماماً وتبقى حباته منفصلة عن بعضها.  </a:t>
            </a:r>
            <a:endParaRPr kumimoji="0" lang="en-US" sz="3200" b="1" i="0" u="sng"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endParaRPr>
          </a:p>
        </p:txBody>
      </p:sp>
      <p:sp>
        <p:nvSpPr>
          <p:cNvPr id="3" name="Oval 2" descr="rice"/>
          <p:cNvSpPr>
            <a:spLocks noChangeArrowheads="1"/>
          </p:cNvSpPr>
          <p:nvPr/>
        </p:nvSpPr>
        <p:spPr bwMode="auto">
          <a:xfrm>
            <a:off x="181361" y="783164"/>
            <a:ext cx="2231833" cy="1568366"/>
          </a:xfrm>
          <a:prstGeom prst="ellipse">
            <a:avLst/>
          </a:prstGeom>
          <a:blipFill dpi="0" rotWithShape="0">
            <a:blip r:embed="rId2"/>
            <a:srcRect/>
            <a:stretch>
              <a:fillRect/>
            </a:stretch>
          </a:blipFill>
          <a:ln>
            <a:noFill/>
          </a:ln>
          <a:effectLst/>
          <a:extLst>
            <a:ext uri="{91240B29-F687-4F45-9708-019B960494DF}">
              <a14:hiddenLine xmlns:a14="http://schemas.microsoft.com/office/drawing/2010/main" w="38100">
                <a:solidFill>
                  <a:srgbClr val="F2F2F2"/>
                </a:solidFill>
                <a:round/>
                <a:headEnd/>
                <a:tailEnd/>
              </a14:hiddenLine>
            </a:ext>
            <a:ext uri="{AF507438-7753-43E0-B8FC-AC1667EBCBE1}">
              <a14:hiddenEffects xmlns:a14="http://schemas.microsoft.com/office/drawing/2010/main">
                <a:effectLst>
                  <a:outerShdw dist="28398" dir="3806097" algn="ctr" rotWithShape="0">
                    <a:srgbClr val="4E6128">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4" name="Rectangle 3" descr="ikp"/>
          <p:cNvSpPr>
            <a:spLocks noChangeArrowheads="1"/>
          </p:cNvSpPr>
          <p:nvPr/>
        </p:nvSpPr>
        <p:spPr bwMode="auto">
          <a:xfrm>
            <a:off x="1110106" y="3855413"/>
            <a:ext cx="2301330" cy="2128107"/>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5" name="Rounded Rectangle 11">
            <a:extLst>
              <a:ext uri="{FF2B5EF4-FFF2-40B4-BE49-F238E27FC236}">
                <a16:creationId xmlns:a16="http://schemas.microsoft.com/office/drawing/2014/main" xmlns="" id="{861C4FD1-3157-464D-B1E3-9712E3569262}"/>
              </a:ext>
            </a:extLst>
          </p:cNvPr>
          <p:cNvSpPr/>
          <p:nvPr/>
        </p:nvSpPr>
        <p:spPr>
          <a:xfrm>
            <a:off x="3676998" y="187755"/>
            <a:ext cx="5824122" cy="9023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eaLnBrk="0" fontAlgn="base" hangingPunct="0">
              <a:spcBef>
                <a:spcPct val="0"/>
              </a:spcBef>
              <a:spcAft>
                <a:spcPts val="800"/>
              </a:spcAft>
            </a:pPr>
            <a:r>
              <a:rPr lang="ar-BH" sz="4000" b="1" dirty="0" smtClean="0">
                <a:solidFill>
                  <a:schemeClr val="bg1"/>
                </a:solidFill>
                <a:latin typeface="Sakkal Majalla" panose="02000000000000000000" pitchFamily="2" charset="-78"/>
                <a:cs typeface="Sakkal Majalla" panose="02000000000000000000" pitchFamily="2" charset="-78"/>
              </a:rPr>
              <a:t>طهو الحبوب ومنتجاتها</a:t>
            </a:r>
            <a:r>
              <a:rPr lang="en-US" sz="4000" b="1" dirty="0" smtClean="0">
                <a:solidFill>
                  <a:schemeClr val="bg1"/>
                </a:solidFill>
                <a:latin typeface="Sakkal Majalla" panose="02000000000000000000" pitchFamily="2" charset="-78"/>
                <a:cs typeface="Sakkal Majalla" panose="02000000000000000000" pitchFamily="2" charset="-78"/>
              </a:rPr>
              <a:t> </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6" name="Text Box 10"/>
          <p:cNvSpPr txBox="1">
            <a:spLocks noChangeArrowheads="1"/>
          </p:cNvSpPr>
          <p:nvPr/>
        </p:nvSpPr>
        <p:spPr bwMode="auto">
          <a:xfrm>
            <a:off x="9011723" y="3427364"/>
            <a:ext cx="2501990" cy="519112"/>
          </a:xfrm>
          <a:prstGeom prst="rect">
            <a:avLst/>
          </a:prstGeom>
          <a:solidFill>
            <a:srgbClr val="C00000"/>
          </a:solidFill>
          <a:ln>
            <a:solidFill>
              <a:schemeClr val="accent4">
                <a:lumMod val="40000"/>
                <a:lumOff val="60000"/>
              </a:schemeClr>
            </a:solidFill>
          </a:ln>
          <a:effectLst/>
          <a:extLst/>
        </p:spPr>
        <p:txBody>
          <a:bodyPr wrap="square">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BH" altLang="en-US" dirty="0">
                <a:solidFill>
                  <a:srgbClr val="FFFF00"/>
                </a:solidFill>
              </a:rPr>
              <a:t>  </a:t>
            </a:r>
            <a:r>
              <a:rPr lang="ar-BH" altLang="en-US" sz="2800" b="1" dirty="0">
                <a:solidFill>
                  <a:srgbClr val="FFFF00"/>
                </a:solidFill>
                <a:latin typeface="Sakkal Majalla" panose="02000000000000000000" pitchFamily="2" charset="-78"/>
                <a:cs typeface="Sakkal Majalla" panose="02000000000000000000" pitchFamily="2" charset="-78"/>
              </a:rPr>
              <a:t>شروط الطهي :</a:t>
            </a:r>
            <a:endParaRPr lang="en-US" altLang="en-US" sz="2800" b="1" dirty="0">
              <a:solidFill>
                <a:srgbClr val="FFFF00"/>
              </a:solidFill>
              <a:latin typeface="Sakkal Majalla" panose="02000000000000000000" pitchFamily="2" charset="-78"/>
              <a:cs typeface="Sakkal Majalla" panose="02000000000000000000" pitchFamily="2" charset="-78"/>
            </a:endParaRPr>
          </a:p>
        </p:txBody>
      </p:sp>
      <p:sp>
        <p:nvSpPr>
          <p:cNvPr id="7" name="Text Box 11"/>
          <p:cNvSpPr txBox="1">
            <a:spLocks noChangeArrowheads="1"/>
          </p:cNvSpPr>
          <p:nvPr/>
        </p:nvSpPr>
        <p:spPr bwMode="auto">
          <a:xfrm>
            <a:off x="3676998" y="4102607"/>
            <a:ext cx="7907628" cy="2246769"/>
          </a:xfrm>
          <a:prstGeom prst="rect">
            <a:avLst/>
          </a:prstGeom>
          <a:solidFill>
            <a:schemeClr val="accent4">
              <a:lumMod val="60000"/>
              <a:lumOff val="40000"/>
            </a:schemeClr>
          </a:solidFill>
          <a:ln w="9525">
            <a:solidFill>
              <a:schemeClr val="tx1"/>
            </a:solidFill>
            <a:miter lim="800000"/>
            <a:headEnd/>
            <a:tailEnd/>
          </a:ln>
          <a:effectLst/>
          <a:extLst/>
        </p:spPr>
        <p:txBody>
          <a:bodyPr wrap="square">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457200" indent="-457200" eaLnBrk="1" hangingPunct="1">
              <a:spcBef>
                <a:spcPct val="50000"/>
              </a:spcBef>
              <a:buFont typeface="Arial" panose="020B0604020202020204" pitchFamily="34" charset="0"/>
              <a:buChar char="•"/>
            </a:pPr>
            <a:r>
              <a:rPr lang="ar-BH" altLang="en-US" sz="2800" b="1" dirty="0" smtClean="0">
                <a:latin typeface="Sakkal Majalla" panose="02000000000000000000" pitchFamily="2" charset="-78"/>
                <a:cs typeface="Sakkal Majalla" panose="02000000000000000000" pitchFamily="2" charset="-78"/>
              </a:rPr>
              <a:t>نار هادئة.</a:t>
            </a:r>
          </a:p>
          <a:p>
            <a:pPr marL="457200" indent="-457200">
              <a:spcBef>
                <a:spcPct val="50000"/>
              </a:spcBef>
              <a:buFont typeface="Arial" panose="020B0604020202020204" pitchFamily="34" charset="0"/>
              <a:buChar char="•"/>
            </a:pPr>
            <a:r>
              <a:rPr lang="ar-BH" altLang="en-US" sz="2800" b="1" dirty="0">
                <a:latin typeface="Sakkal Majalla" panose="02000000000000000000" pitchFamily="2" charset="-78"/>
                <a:cs typeface="Sakkal Majalla" panose="02000000000000000000" pitchFamily="2" charset="-78"/>
              </a:rPr>
              <a:t>استعمال إناء الطهو المزدوج في حال طهو منتجات الحبوب التي تلصق بقعر الإناء كالنشا، والسميد، وطحين الأرز.</a:t>
            </a:r>
          </a:p>
          <a:p>
            <a:pPr marL="457200" indent="-457200">
              <a:spcBef>
                <a:spcPct val="50000"/>
              </a:spcBef>
              <a:buFont typeface="Arial" panose="020B0604020202020204" pitchFamily="34" charset="0"/>
              <a:buChar char="•"/>
            </a:pPr>
            <a:r>
              <a:rPr lang="ar-BH" altLang="en-US" sz="2800" b="1" dirty="0">
                <a:latin typeface="Sakkal Majalla" panose="02000000000000000000" pitchFamily="2" charset="-78"/>
                <a:cs typeface="Sakkal Majalla" panose="02000000000000000000" pitchFamily="2" charset="-78"/>
              </a:rPr>
              <a:t>التحريك باستمرار في أثناء طهو الحبوب المطحونة</a:t>
            </a:r>
            <a:r>
              <a:rPr lang="ar-BH" altLang="en-US" sz="2800" b="1" dirty="0" smtClean="0">
                <a:latin typeface="Sakkal Majalla" panose="02000000000000000000" pitchFamily="2" charset="-78"/>
                <a:cs typeface="Sakkal Majalla" panose="02000000000000000000" pitchFamily="2" charset="-78"/>
              </a:rPr>
              <a:t>.</a:t>
            </a:r>
            <a:endParaRPr lang="en-US" altLang="en-US" sz="2800" b="1"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11820693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tgtEl>
                                          <p:spTgt spid="7">
                                            <p:bg/>
                                          </p:spTgt>
                                        </p:tgtEl>
                                      </p:cBhvr>
                                    </p:animEffect>
                                    <p:anim calcmode="lin" valueType="num">
                                      <p:cBhvr>
                                        <p:cTn id="22" dur="1000" fill="hold"/>
                                        <p:tgtEl>
                                          <p:spTgt spid="7">
                                            <p:bg/>
                                          </p:spTgt>
                                        </p:tgtEl>
                                        <p:attrNameLst>
                                          <p:attrName>ppt_x</p:attrName>
                                        </p:attrNameLst>
                                      </p:cBhvr>
                                      <p:tavLst>
                                        <p:tav tm="0">
                                          <p:val>
                                            <p:strVal val="#ppt_x"/>
                                          </p:val>
                                        </p:tav>
                                        <p:tav tm="100000">
                                          <p:val>
                                            <p:strVal val="#ppt_x"/>
                                          </p:val>
                                        </p:tav>
                                      </p:tavLst>
                                    </p:anim>
                                    <p:anim calcmode="lin" valueType="num">
                                      <p:cBhvr>
                                        <p:cTn id="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1000"/>
                                        <p:tgtEl>
                                          <p:spTgt spid="7">
                                            <p:txEl>
                                              <p:pRg st="2" end="2"/>
                                            </p:txEl>
                                          </p:spTgt>
                                        </p:tgtEl>
                                      </p:cBhvr>
                                    </p:animEffect>
                                    <p:anim calcmode="lin" valueType="num">
                                      <p:cBhvr>
                                        <p:cTn id="4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RPC125"/>
          <p:cNvPicPr/>
          <p:nvPr/>
        </p:nvPicPr>
        <p:blipFill>
          <a:blip r:embed="rId2">
            <a:extLst>
              <a:ext uri="{28A0092B-C50C-407E-A947-70E740481C1C}">
                <a14:useLocalDpi xmlns:a14="http://schemas.microsoft.com/office/drawing/2010/main" val="0"/>
              </a:ext>
            </a:extLst>
          </a:blip>
          <a:srcRect/>
          <a:stretch>
            <a:fillRect/>
          </a:stretch>
        </p:blipFill>
        <p:spPr bwMode="auto">
          <a:xfrm rot="206626">
            <a:off x="1774761" y="329266"/>
            <a:ext cx="5138046" cy="5932763"/>
          </a:xfrm>
          <a:prstGeom prst="rect">
            <a:avLst/>
          </a:prstGeom>
          <a:noFill/>
        </p:spPr>
      </p:pic>
      <p:sp>
        <p:nvSpPr>
          <p:cNvPr id="8" name="Text Box 17"/>
          <p:cNvSpPr txBox="1">
            <a:spLocks noChangeArrowheads="1"/>
          </p:cNvSpPr>
          <p:nvPr/>
        </p:nvSpPr>
        <p:spPr bwMode="auto">
          <a:xfrm>
            <a:off x="7453180" y="2319232"/>
            <a:ext cx="4319270" cy="38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Low" rtl="1">
              <a:lnSpc>
                <a:spcPct val="107000"/>
              </a:lnSpc>
              <a:spcBef>
                <a:spcPts val="0"/>
              </a:spcBef>
              <a:spcAft>
                <a:spcPts val="800"/>
              </a:spcAft>
            </a:pPr>
            <a:r>
              <a:rPr lang="ar-BH" sz="3600" b="1" dirty="0">
                <a:latin typeface="Sakkal Majalla" panose="02000000000000000000" pitchFamily="2" charset="-78"/>
                <a:cs typeface="Sakkal Majalla" panose="02000000000000000000" pitchFamily="2" charset="-78"/>
              </a:rPr>
              <a:t>تباع المعكرونة بأشكال كثيرة ومتنوعة، وتتنوع طرق طهوها، اكتب أسماء أطباق تدخل المعكرونة في إعدادها، ثم اكتب وصفة لطبق يتم إعداده من المعكرونة </a:t>
            </a:r>
            <a:r>
              <a:rPr lang="ar-BH" sz="3600" b="1" dirty="0" smtClean="0">
                <a:latin typeface="Sakkal Majalla" panose="02000000000000000000" pitchFamily="2" charset="-78"/>
                <a:cs typeface="Sakkal Majalla" panose="02000000000000000000" pitchFamily="2" charset="-78"/>
              </a:rPr>
              <a:t>. </a:t>
            </a:r>
            <a:endParaRPr lang="en-US" sz="3600" b="1" dirty="0">
              <a:latin typeface="Sakkal Majalla" panose="02000000000000000000" pitchFamily="2" charset="-78"/>
              <a:cs typeface="Sakkal Majalla" panose="02000000000000000000" pitchFamily="2" charset="-78"/>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9" name="Diamond 8" descr="cms_4579a0dfc2bad"/>
          <p:cNvSpPr>
            <a:spLocks noEditPoints="1" noChangeArrowheads="1"/>
          </p:cNvSpPr>
          <p:nvPr/>
        </p:nvSpPr>
        <p:spPr bwMode="auto">
          <a:xfrm>
            <a:off x="5711358" y="2088309"/>
            <a:ext cx="1587500" cy="2011680"/>
          </a:xfrm>
          <a:prstGeom prst="diamond">
            <a:avLst/>
          </a:prstGeom>
          <a:blipFill dpi="0" rotWithShape="1">
            <a:blip r:embed="rId3"/>
            <a:srcRect/>
            <a:stretch>
              <a:fillRect/>
            </a:stretch>
          </a:blipFill>
          <a:ln w="9525">
            <a:solidFill>
              <a:srgbClr val="000000"/>
            </a:solidFill>
            <a:miter lim="800000"/>
            <a:headEnd/>
            <a:tailEnd/>
          </a:ln>
          <a:effectLst>
            <a:outerShdw dist="107763" dir="2700000" algn="ctr" rotWithShape="0">
              <a:srgbClr val="0000FF"/>
            </a:outerShdw>
          </a:effectLst>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3391272" y="4099989"/>
            <a:ext cx="271145" cy="312420"/>
          </a:xfrm>
          <a:prstGeom prst="ellipse">
            <a:avLst/>
          </a:prstGeom>
          <a:solidFill>
            <a:srgbClr val="F27A16"/>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4" name="Oval 13" descr="gspassmp-2"/>
          <p:cNvSpPr>
            <a:spLocks noChangeArrowheads="1"/>
          </p:cNvSpPr>
          <p:nvPr/>
        </p:nvSpPr>
        <p:spPr bwMode="auto">
          <a:xfrm>
            <a:off x="2845477" y="3857395"/>
            <a:ext cx="1362733" cy="2135823"/>
          </a:xfrm>
          <a:prstGeom prst="ellipse">
            <a:avLst/>
          </a:prstGeom>
          <a:blipFill dpi="0" rotWithShape="1">
            <a:blip r:embed="rId4"/>
            <a:srcRect/>
            <a:stretch>
              <a:fillRect/>
            </a:stretch>
          </a:blipFill>
          <a:ln>
            <a:noFill/>
          </a:ln>
          <a:effectLst>
            <a:outerShdw dist="107763" dir="8100000" algn="ctr" rotWithShape="0">
              <a:srgbClr val="0000F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sp>
        <p:nvSpPr>
          <p:cNvPr id="11" name="Oval 10"/>
          <p:cNvSpPr>
            <a:spLocks noChangeArrowheads="1"/>
          </p:cNvSpPr>
          <p:nvPr/>
        </p:nvSpPr>
        <p:spPr bwMode="auto">
          <a:xfrm>
            <a:off x="3133691" y="4195898"/>
            <a:ext cx="528726" cy="459105"/>
          </a:xfrm>
          <a:prstGeom prst="ellipse">
            <a:avLst/>
          </a:prstGeom>
          <a:solidFill>
            <a:srgbClr val="F27A16"/>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rot="2694891">
            <a:off x="3595839" y="4230542"/>
            <a:ext cx="281344" cy="280953"/>
          </a:xfrm>
          <a:prstGeom prst="ellipse">
            <a:avLst/>
          </a:prstGeom>
          <a:solidFill>
            <a:srgbClr val="F27A16"/>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rot="2694891">
            <a:off x="3720547" y="5067650"/>
            <a:ext cx="281344" cy="280953"/>
          </a:xfrm>
          <a:prstGeom prst="ellipse">
            <a:avLst/>
          </a:prstGeom>
          <a:solidFill>
            <a:srgbClr val="F27A16"/>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rot="2694891">
            <a:off x="6315836" y="3239384"/>
            <a:ext cx="466984" cy="341883"/>
          </a:xfrm>
          <a:prstGeom prst="ellipse">
            <a:avLst/>
          </a:prstGeom>
          <a:solidFill>
            <a:schemeClr val="tx1"/>
          </a:solidFill>
          <a:ln>
            <a:noFill/>
          </a:ln>
          <a:effectLst/>
          <a:extLst/>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rot="2694891">
            <a:off x="5923810" y="2754871"/>
            <a:ext cx="281344" cy="280953"/>
          </a:xfrm>
          <a:prstGeom prst="ellipse">
            <a:avLst/>
          </a:prstGeom>
          <a:solidFill>
            <a:schemeClr val="tx1"/>
          </a:solidFill>
          <a:ln>
            <a:noFill/>
          </a:ln>
          <a:effectLst/>
          <a:extLst/>
        </p:spPr>
        <p:txBody>
          <a:bodyPr rot="0" vert="horz" wrap="square" lIns="91440" tIns="45720" rIns="91440" bIns="45720" anchor="t" anchorCtr="0" upright="1">
            <a:noAutofit/>
          </a:bodyPr>
          <a:lstStyle/>
          <a:p>
            <a:endParaRPr lang="en-US"/>
          </a:p>
        </p:txBody>
      </p:sp>
      <p:sp>
        <p:nvSpPr>
          <p:cNvPr id="18" name="Text Box 14"/>
          <p:cNvSpPr txBox="1">
            <a:spLocks noChangeArrowheads="1"/>
          </p:cNvSpPr>
          <p:nvPr/>
        </p:nvSpPr>
        <p:spPr bwMode="auto">
          <a:xfrm>
            <a:off x="3000543" y="634042"/>
            <a:ext cx="3504565" cy="555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200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gn="just" rtl="1">
              <a:lnSpc>
                <a:spcPct val="200000"/>
              </a:lnSpc>
              <a:spcBef>
                <a:spcPts val="0"/>
              </a:spcBef>
              <a:spcAft>
                <a:spcPts val="800"/>
              </a:spcAft>
            </a:pPr>
            <a:r>
              <a:rPr lang="ar-BH" sz="1100"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ounded Rectangle 11">
            <a:extLst>
              <a:ext uri="{FF2B5EF4-FFF2-40B4-BE49-F238E27FC236}">
                <a16:creationId xmlns:a16="http://schemas.microsoft.com/office/drawing/2014/main" xmlns="" id="{861C4FD1-3157-464D-B1E3-9712E3569262}"/>
              </a:ext>
            </a:extLst>
          </p:cNvPr>
          <p:cNvSpPr/>
          <p:nvPr/>
        </p:nvSpPr>
        <p:spPr>
          <a:xfrm>
            <a:off x="7298858" y="634041"/>
            <a:ext cx="3789762" cy="136205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000" b="1" dirty="0">
                <a:solidFill>
                  <a:schemeClr val="bg1"/>
                </a:solidFill>
                <a:latin typeface="Sakkal Majalla" panose="02000000000000000000" pitchFamily="2" charset="-78"/>
                <a:cs typeface="Sakkal Majalla" panose="02000000000000000000" pitchFamily="2" charset="-78"/>
              </a:rPr>
              <a:t>نشاط </a:t>
            </a:r>
            <a:r>
              <a:rPr lang="ar-BH" sz="4000" b="1" dirty="0" smtClean="0">
                <a:solidFill>
                  <a:schemeClr val="bg1"/>
                </a:solidFill>
                <a:latin typeface="Sakkal Majalla" panose="02000000000000000000" pitchFamily="2" charset="-78"/>
                <a:cs typeface="Sakkal Majalla" panose="02000000000000000000" pitchFamily="2" charset="-78"/>
              </a:rPr>
              <a:t>بيتي</a:t>
            </a:r>
          </a:p>
          <a:p>
            <a:pPr algn="ctr" rtl="1"/>
            <a:r>
              <a:rPr lang="ar-BH" sz="4000" b="1" dirty="0" smtClean="0">
                <a:solidFill>
                  <a:schemeClr val="bg1"/>
                </a:solidFill>
                <a:latin typeface="Sakkal Majalla" panose="02000000000000000000" pitchFamily="2" charset="-78"/>
                <a:cs typeface="Sakkal Majalla" panose="02000000000000000000" pitchFamily="2" charset="-78"/>
              </a:rPr>
              <a:t>الكتاب المدرسي ص62</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29999354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xmlns="" id="{861C4FD1-3157-464D-B1E3-9712E3569262}"/>
              </a:ext>
            </a:extLst>
          </p:cNvPr>
          <p:cNvSpPr/>
          <p:nvPr/>
        </p:nvSpPr>
        <p:spPr>
          <a:xfrm>
            <a:off x="4141695" y="187755"/>
            <a:ext cx="4122296" cy="9023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eaLnBrk="0" fontAlgn="base" hangingPunct="0">
              <a:spcBef>
                <a:spcPct val="0"/>
              </a:spcBef>
              <a:spcAft>
                <a:spcPts val="800"/>
              </a:spcAft>
            </a:pPr>
            <a:r>
              <a:rPr lang="ar-BH" sz="4000" b="1" dirty="0" smtClean="0">
                <a:solidFill>
                  <a:schemeClr val="bg1"/>
                </a:solidFill>
                <a:latin typeface="Sakkal Majalla" panose="02000000000000000000" pitchFamily="2" charset="-78"/>
                <a:cs typeface="Sakkal Majalla" panose="02000000000000000000" pitchFamily="2" charset="-78"/>
              </a:rPr>
              <a:t>نشاط تقويمي</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3" name="Text Box 3"/>
          <p:cNvSpPr txBox="1">
            <a:spLocks noChangeArrowheads="1"/>
          </p:cNvSpPr>
          <p:nvPr/>
        </p:nvSpPr>
        <p:spPr bwMode="auto">
          <a:xfrm>
            <a:off x="995082" y="1579520"/>
            <a:ext cx="9075755" cy="3960667"/>
          </a:xfrm>
          <a:prstGeom prst="rect">
            <a:avLst/>
          </a:prstGeom>
          <a:solidFill>
            <a:schemeClr val="accent1">
              <a:lumMod val="20000"/>
              <a:lumOff val="80000"/>
            </a:schemeClr>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BH" sz="2400" b="1" i="0"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1-أكمل الفراغات التالي: </a:t>
            </a:r>
            <a:endParaRPr kumimoji="0" lang="en-US" sz="2400" b="1" i="0"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mj-lt"/>
              <a:buAutoNum type="arabicPeriod"/>
            </a:pPr>
            <a:r>
              <a:rPr lang="ar-BH" sz="2400" b="1" dirty="0">
                <a:latin typeface="Sakkal Majalla" panose="02000000000000000000" pitchFamily="2" charset="-78"/>
                <a:cs typeface="Sakkal Majalla" panose="02000000000000000000" pitchFamily="2" charset="-78"/>
              </a:rPr>
              <a:t>منتجات الحبوب هي </a:t>
            </a:r>
            <a:r>
              <a:rPr lang="ar-BH" sz="2400" b="1" dirty="0" smtClean="0">
                <a:latin typeface="Sakkal Majalla" panose="02000000000000000000" pitchFamily="2" charset="-78"/>
                <a:cs typeface="Sakkal Majalla" panose="02000000000000000000" pitchFamily="2" charset="-78"/>
              </a:rPr>
              <a:t>...........................و.......................و.....................</a:t>
            </a:r>
          </a:p>
          <a:p>
            <a:pPr marL="342900" lvl="0" indent="-342900" algn="r" rtl="1" eaLnBrk="0" fontAlgn="base" hangingPunct="0">
              <a:spcBef>
                <a:spcPct val="0"/>
              </a:spcBef>
              <a:spcAft>
                <a:spcPct val="0"/>
              </a:spcAft>
              <a:buFont typeface="+mj-lt"/>
              <a:buAutoNum type="arabicPeriod"/>
            </a:pPr>
            <a:r>
              <a:rPr lang="ar-BH" sz="2400" b="1" dirty="0">
                <a:latin typeface="Sakkal Majalla" panose="02000000000000000000" pitchFamily="2" charset="-78"/>
                <a:ea typeface="Arial" panose="020B0604020202020204" pitchFamily="34" charset="0"/>
                <a:cs typeface="Sakkal Majalla" panose="02000000000000000000" pitchFamily="2" charset="-78"/>
              </a:rPr>
              <a:t>تطهى </a:t>
            </a:r>
            <a:r>
              <a:rPr lang="ar-BH" sz="2400" b="1" dirty="0" smtClean="0">
                <a:latin typeface="Sakkal Majalla" panose="02000000000000000000" pitchFamily="2" charset="-78"/>
                <a:ea typeface="Arial" panose="020B0604020202020204" pitchFamily="34" charset="0"/>
                <a:cs typeface="Sakkal Majalla" panose="02000000000000000000" pitchFamily="2" charset="-78"/>
              </a:rPr>
              <a:t>الحبوب بطريقة.......................</a:t>
            </a:r>
            <a:r>
              <a:rPr lang="ar-BH" sz="2400" b="1" dirty="0" smtClean="0">
                <a:latin typeface="Sakkal Majalla" panose="02000000000000000000" pitchFamily="2" charset="-78"/>
                <a:cs typeface="Sakkal Majalla" panose="02000000000000000000" pitchFamily="2" charset="-78"/>
              </a:rPr>
              <a:t>....</a:t>
            </a:r>
          </a:p>
          <a:p>
            <a:pPr marL="342900" lvl="0" indent="-342900" algn="r" rtl="1" eaLnBrk="0" fontAlgn="base" hangingPunct="0">
              <a:spcBef>
                <a:spcPct val="0"/>
              </a:spcBef>
              <a:spcAft>
                <a:spcPct val="0"/>
              </a:spcAft>
              <a:buFont typeface="+mj-lt"/>
              <a:buAutoNum type="arabicPeriod"/>
            </a:pPr>
            <a:r>
              <a:rPr lang="ar-BH" sz="2400" b="1" dirty="0" smtClean="0">
                <a:latin typeface="Sakkal Majalla" panose="02000000000000000000" pitchFamily="2" charset="-78"/>
                <a:ea typeface="Constantia" panose="02030602050306030303" pitchFamily="18" charset="0"/>
                <a:cs typeface="Sakkal Majalla" panose="02000000000000000000" pitchFamily="2" charset="-78"/>
              </a:rPr>
              <a:t>شروط طهو الأرز والمعكرونة هي: ........و.......و</a:t>
            </a:r>
            <a:r>
              <a:rPr lang="ar-BH" sz="2400" b="1" dirty="0" smtClean="0">
                <a:latin typeface="Sakkal Majalla" panose="02000000000000000000" pitchFamily="2" charset="-78"/>
                <a:ea typeface="Constantia" panose="02030602050306030303" pitchFamily="18" charset="0"/>
                <a:cs typeface="Sakkal Majalla" panose="02000000000000000000" pitchFamily="2" charset="-78"/>
              </a:rPr>
              <a:t>........</a:t>
            </a:r>
          </a:p>
          <a:p>
            <a:pPr marL="342900" lvl="0" indent="-342900" algn="r" rtl="1" eaLnBrk="0" fontAlgn="base" hangingPunct="0">
              <a:spcBef>
                <a:spcPct val="0"/>
              </a:spcBef>
              <a:spcAft>
                <a:spcPct val="0"/>
              </a:spcAft>
              <a:buFont typeface="+mj-lt"/>
              <a:buAutoNum type="arabicPeriod"/>
            </a:pPr>
            <a:r>
              <a:rPr lang="ar-BH" sz="2400" b="1" dirty="0">
                <a:latin typeface="Sakkal Majalla" panose="02000000000000000000" pitchFamily="2" charset="-78"/>
                <a:cs typeface="Sakkal Majalla" panose="02000000000000000000" pitchFamily="2" charset="-78"/>
              </a:rPr>
              <a:t>شروط اختيار الخبز هي:</a:t>
            </a:r>
          </a:p>
          <a:p>
            <a:pPr lvl="0" algn="r" rtl="1" eaLnBrk="0" fontAlgn="base" hangingPunct="0">
              <a:spcBef>
                <a:spcPct val="0"/>
              </a:spcBef>
              <a:spcAft>
                <a:spcPct val="0"/>
              </a:spcAft>
            </a:pPr>
            <a:r>
              <a:rPr lang="ar-BH" sz="2400" b="1" dirty="0">
                <a:latin typeface="Sakkal Majalla" panose="02000000000000000000" pitchFamily="2" charset="-78"/>
                <a:ea typeface="Constantia" panose="02030602050306030303" pitchFamily="18" charset="0"/>
                <a:cs typeface="Sakkal Majalla" panose="02000000000000000000" pitchFamily="2" charset="-78"/>
              </a:rPr>
              <a:t>..........................و........................و</a:t>
            </a:r>
            <a:r>
              <a:rPr lang="ar-BH" sz="2400" b="1" dirty="0" smtClean="0">
                <a:latin typeface="Sakkal Majalla" panose="02000000000000000000" pitchFamily="2" charset="-78"/>
                <a:ea typeface="Constantia" panose="02030602050306030303" pitchFamily="18" charset="0"/>
                <a:cs typeface="Sakkal Majalla" panose="02000000000000000000" pitchFamily="2" charset="-78"/>
              </a:rPr>
              <a:t>....................</a:t>
            </a:r>
            <a:endParaRPr lang="ar-BH" sz="2400" b="1" dirty="0" smtClean="0">
              <a:latin typeface="Sakkal Majalla" panose="02000000000000000000" pitchFamily="2" charset="-78"/>
              <a:ea typeface="Constantia" panose="02030602050306030303" pitchFamily="18" charset="0"/>
              <a:cs typeface="Sakkal Majalla" panose="02000000000000000000" pitchFamily="2" charset="-78"/>
            </a:endParaRPr>
          </a:p>
          <a:p>
            <a:pPr algn="r" rtl="1" eaLnBrk="0" fontAlgn="base" hangingPunct="0">
              <a:spcBef>
                <a:spcPct val="0"/>
              </a:spcBef>
              <a:spcAft>
                <a:spcPct val="0"/>
              </a:spcAft>
            </a:pPr>
            <a:r>
              <a:rPr lang="ar-BH" sz="2400" b="1" dirty="0" smtClean="0">
                <a:solidFill>
                  <a:srgbClr val="FF0000"/>
                </a:solidFill>
                <a:latin typeface="Sakkal Majalla" panose="02000000000000000000" pitchFamily="2" charset="-78"/>
                <a:cs typeface="Sakkal Majalla" panose="02000000000000000000" pitchFamily="2" charset="-78"/>
              </a:rPr>
              <a:t>2-أذكر </a:t>
            </a:r>
            <a:r>
              <a:rPr lang="ar-BH" sz="2400" b="1" dirty="0">
                <a:solidFill>
                  <a:srgbClr val="FF0000"/>
                </a:solidFill>
                <a:latin typeface="Sakkal Majalla" panose="02000000000000000000" pitchFamily="2" charset="-78"/>
                <a:cs typeface="Sakkal Majalla" panose="02000000000000000000" pitchFamily="2" charset="-78"/>
              </a:rPr>
              <a:t>كيفية طهو الحبوب بطريقة السلق:</a:t>
            </a:r>
          </a:p>
          <a:p>
            <a:pPr algn="r" rtl="1" eaLnBrk="0" fontAlgn="base" hangingPunct="0">
              <a:spcBef>
                <a:spcPct val="0"/>
              </a:spcBef>
              <a:spcAft>
                <a:spcPct val="0"/>
              </a:spcAft>
            </a:pPr>
            <a:r>
              <a:rPr lang="ar-BH" sz="2400" b="1" dirty="0">
                <a:latin typeface="Sakkal Majalla" panose="02000000000000000000" pitchFamily="2" charset="-78"/>
                <a:ea typeface="Constantia" panose="02030602050306030303" pitchFamily="18" charset="0"/>
                <a:cs typeface="Sakkal Majalla" panose="02000000000000000000" pitchFamily="2" charset="-78"/>
              </a:rPr>
              <a:t>......................................................................................................................................................................................................................................................................................................</a:t>
            </a:r>
          </a:p>
          <a:p>
            <a:pPr lvl="0" algn="r" rtl="1" eaLnBrk="0" fontAlgn="base" hangingPunct="0">
              <a:spcBef>
                <a:spcPct val="0"/>
              </a:spcBef>
              <a:spcAft>
                <a:spcPct val="0"/>
              </a:spcAft>
            </a:pPr>
            <a:endParaRPr lang="ar-BH" sz="2400" b="1" dirty="0" smtClean="0">
              <a:latin typeface="Sakkal Majalla" panose="02000000000000000000" pitchFamily="2" charset="-78"/>
              <a:ea typeface="Constantia" panose="02030602050306030303" pitchFamily="18" charset="0"/>
              <a:cs typeface="Sakkal Majalla" panose="02000000000000000000" pitchFamily="2" charset="-78"/>
            </a:endParaRPr>
          </a:p>
          <a:p>
            <a:pPr marL="342900" lvl="0" indent="-342900" algn="r" rtl="1" eaLnBrk="0" fontAlgn="base" hangingPunct="0">
              <a:spcBef>
                <a:spcPct val="0"/>
              </a:spcBef>
              <a:spcAft>
                <a:spcPct val="0"/>
              </a:spcAft>
              <a:buFont typeface="+mj-lt"/>
              <a:buAutoNum type="arabicPeriod"/>
            </a:pPr>
            <a:endParaRPr lang="ar-BH" b="1" dirty="0" smtClean="0">
              <a:latin typeface="Sakkal Majalla" panose="02000000000000000000" pitchFamily="2" charset="-78"/>
              <a:cs typeface="Sakkal Majalla" panose="02000000000000000000" pitchFamily="2" charset="-78"/>
            </a:endParaRPr>
          </a:p>
          <a:p>
            <a:pPr marL="342900" lvl="0" indent="-342900" algn="r" rtl="1" eaLnBrk="0" fontAlgn="base" hangingPunct="0">
              <a:spcBef>
                <a:spcPct val="0"/>
              </a:spcBef>
              <a:spcAft>
                <a:spcPct val="0"/>
              </a:spcAft>
              <a:buFont typeface="+mj-lt"/>
              <a:buAutoNum type="arabicPeriod"/>
            </a:pPr>
            <a:endParaRPr kumimoji="0" lang="ar-BH" sz="18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a:p>
            <a:pPr marL="342900" lvl="0" indent="-342900" algn="r" rtl="1" eaLnBrk="0" fontAlgn="base" hangingPunct="0">
              <a:spcBef>
                <a:spcPct val="0"/>
              </a:spcBef>
              <a:spcAft>
                <a:spcPct val="0"/>
              </a:spcAft>
              <a:buFont typeface="+mj-lt"/>
              <a:buAutoNum type="arabicPeriod"/>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22425331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xmlns="" id="{861C4FD1-3157-464D-B1E3-9712E3569262}"/>
              </a:ext>
            </a:extLst>
          </p:cNvPr>
          <p:cNvSpPr/>
          <p:nvPr/>
        </p:nvSpPr>
        <p:spPr>
          <a:xfrm>
            <a:off x="4141695" y="187755"/>
            <a:ext cx="4122296" cy="9023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eaLnBrk="0" fontAlgn="base" hangingPunct="0">
              <a:spcBef>
                <a:spcPct val="0"/>
              </a:spcBef>
              <a:spcAft>
                <a:spcPts val="800"/>
              </a:spcAft>
            </a:pPr>
            <a:r>
              <a:rPr lang="ar-BH" sz="4000" b="1" dirty="0" smtClean="0">
                <a:solidFill>
                  <a:schemeClr val="bg1"/>
                </a:solidFill>
                <a:latin typeface="Sakkal Majalla" panose="02000000000000000000" pitchFamily="2" charset="-78"/>
                <a:cs typeface="Sakkal Majalla" panose="02000000000000000000" pitchFamily="2" charset="-78"/>
              </a:rPr>
              <a:t>إجابة النشاط التقويمي</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9" name="Text Box 3"/>
          <p:cNvSpPr txBox="1">
            <a:spLocks noChangeArrowheads="1"/>
          </p:cNvSpPr>
          <p:nvPr/>
        </p:nvSpPr>
        <p:spPr bwMode="auto">
          <a:xfrm>
            <a:off x="591670" y="1458495"/>
            <a:ext cx="10421472" cy="4014457"/>
          </a:xfrm>
          <a:prstGeom prst="rect">
            <a:avLst/>
          </a:prstGeom>
          <a:solidFill>
            <a:schemeClr val="accent1">
              <a:lumMod val="20000"/>
              <a:lumOff val="80000"/>
            </a:schemeClr>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BH" sz="2000" b="1" i="0"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rPr>
              <a:t>1-أكمل الفراغات التالي: </a:t>
            </a:r>
            <a:endParaRPr kumimoji="0" lang="en-US" sz="2000" b="1" i="0" strike="noStrike" cap="none" normalizeH="0" baseline="0" dirty="0" smtClean="0">
              <a:ln>
                <a:noFill/>
              </a:ln>
              <a:solidFill>
                <a:srgbClr val="FF0000"/>
              </a:solidFill>
              <a:effectLst/>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eaLnBrk="0" fontAlgn="base" hangingPunct="0">
              <a:spcBef>
                <a:spcPct val="0"/>
              </a:spcBef>
              <a:spcAft>
                <a:spcPct val="0"/>
              </a:spcAft>
              <a:buFont typeface="+mj-lt"/>
              <a:buAutoNum type="arabicPeriod"/>
            </a:pPr>
            <a:r>
              <a:rPr lang="ar-BH" sz="2000" b="1" dirty="0">
                <a:latin typeface="Sakkal Majalla" panose="02000000000000000000" pitchFamily="2" charset="-78"/>
                <a:cs typeface="Sakkal Majalla" panose="02000000000000000000" pitchFamily="2" charset="-78"/>
              </a:rPr>
              <a:t>منتجات الحبوب هي </a:t>
            </a:r>
            <a:r>
              <a:rPr lang="ar-BH" sz="2000" b="1" dirty="0" smtClean="0">
                <a:solidFill>
                  <a:srgbClr val="FF0000"/>
                </a:solidFill>
                <a:latin typeface="Sakkal Majalla" panose="02000000000000000000" pitchFamily="2" charset="-78"/>
                <a:cs typeface="Sakkal Majalla" panose="02000000000000000000" pitchFamily="2" charset="-78"/>
              </a:rPr>
              <a:t>الأرز</a:t>
            </a:r>
            <a:r>
              <a:rPr lang="ar-BH" sz="2000" b="1" dirty="0" smtClean="0">
                <a:latin typeface="Sakkal Majalla" panose="02000000000000000000" pitchFamily="2" charset="-78"/>
                <a:cs typeface="Sakkal Majalla" panose="02000000000000000000" pitchFamily="2" charset="-78"/>
              </a:rPr>
              <a:t> و</a:t>
            </a:r>
            <a:r>
              <a:rPr lang="ar-BH" sz="2000" b="1" dirty="0" smtClean="0">
                <a:solidFill>
                  <a:srgbClr val="FF0000"/>
                </a:solidFill>
                <a:latin typeface="Sakkal Majalla" panose="02000000000000000000" pitchFamily="2" charset="-78"/>
                <a:cs typeface="Sakkal Majalla" panose="02000000000000000000" pitchFamily="2" charset="-78"/>
              </a:rPr>
              <a:t>الشعير </a:t>
            </a:r>
            <a:r>
              <a:rPr lang="ar-BH" sz="2000" b="1" dirty="0" smtClean="0">
                <a:latin typeface="Sakkal Majalla" panose="02000000000000000000" pitchFamily="2" charset="-78"/>
                <a:cs typeface="Sakkal Majalla" panose="02000000000000000000" pitchFamily="2" charset="-78"/>
              </a:rPr>
              <a:t>والشوفان.</a:t>
            </a:r>
          </a:p>
          <a:p>
            <a:pPr marL="342900" lvl="0" indent="-342900" algn="r" rtl="1" eaLnBrk="0" fontAlgn="base" hangingPunct="0">
              <a:spcBef>
                <a:spcPct val="0"/>
              </a:spcBef>
              <a:spcAft>
                <a:spcPct val="0"/>
              </a:spcAft>
              <a:buFont typeface="+mj-lt"/>
              <a:buAutoNum type="arabicPeriod"/>
            </a:pPr>
            <a:r>
              <a:rPr lang="ar-BH" sz="2000" b="1" dirty="0">
                <a:latin typeface="Sakkal Majalla" panose="02000000000000000000" pitchFamily="2" charset="-78"/>
                <a:ea typeface="Arial" panose="020B0604020202020204" pitchFamily="34" charset="0"/>
                <a:cs typeface="Sakkal Majalla" panose="02000000000000000000" pitchFamily="2" charset="-78"/>
              </a:rPr>
              <a:t>تطهى </a:t>
            </a:r>
            <a:r>
              <a:rPr lang="ar-BH" sz="2000" b="1" dirty="0" smtClean="0">
                <a:latin typeface="Sakkal Majalla" panose="02000000000000000000" pitchFamily="2" charset="-78"/>
                <a:ea typeface="Arial" panose="020B0604020202020204" pitchFamily="34" charset="0"/>
                <a:cs typeface="Sakkal Majalla" panose="02000000000000000000" pitchFamily="2" charset="-78"/>
              </a:rPr>
              <a:t>الحبوب بطريقة.</a:t>
            </a:r>
            <a:r>
              <a:rPr lang="ar-BH" sz="2000" b="1" dirty="0">
                <a:solidFill>
                  <a:srgbClr val="FF0000"/>
                </a:solidFill>
                <a:latin typeface="Sakkal Majalla" panose="02000000000000000000" pitchFamily="2" charset="-78"/>
                <a:cs typeface="Sakkal Majalla" panose="02000000000000000000" pitchFamily="2" charset="-78"/>
              </a:rPr>
              <a:t> السلق</a:t>
            </a:r>
            <a:r>
              <a:rPr lang="ar-BH" sz="2000" b="1" dirty="0" smtClean="0">
                <a:latin typeface="Sakkal Majalla" panose="02000000000000000000" pitchFamily="2" charset="-78"/>
                <a:cs typeface="Sakkal Majalla" panose="02000000000000000000" pitchFamily="2" charset="-78"/>
              </a:rPr>
              <a:t>.</a:t>
            </a:r>
          </a:p>
          <a:p>
            <a:pPr marL="457200" indent="-457200" algn="r" rtl="1">
              <a:spcBef>
                <a:spcPct val="50000"/>
              </a:spcBef>
              <a:buFont typeface="+mj-lt"/>
              <a:buAutoNum type="arabicPeriod"/>
            </a:pPr>
            <a:r>
              <a:rPr lang="ar-BH" sz="2000" b="1" dirty="0" smtClean="0">
                <a:latin typeface="Sakkal Majalla" panose="02000000000000000000" pitchFamily="2" charset="-78"/>
                <a:ea typeface="Constantia" panose="02030602050306030303" pitchFamily="18" charset="0"/>
                <a:cs typeface="Sakkal Majalla" panose="02000000000000000000" pitchFamily="2" charset="-78"/>
              </a:rPr>
              <a:t>شروط طهو الأرز والمعكرونة هي: </a:t>
            </a:r>
            <a:r>
              <a:rPr lang="ar-BH" altLang="en-US" sz="2000" b="1" dirty="0">
                <a:solidFill>
                  <a:srgbClr val="FF0000"/>
                </a:solidFill>
                <a:latin typeface="Sakkal Majalla" panose="02000000000000000000" pitchFamily="2" charset="-78"/>
                <a:cs typeface="Sakkal Majalla" panose="02000000000000000000" pitchFamily="2" charset="-78"/>
              </a:rPr>
              <a:t>نار </a:t>
            </a:r>
            <a:r>
              <a:rPr lang="ar-BH" altLang="en-US" sz="2000" b="1" dirty="0" smtClean="0">
                <a:solidFill>
                  <a:srgbClr val="FF0000"/>
                </a:solidFill>
                <a:latin typeface="Sakkal Majalla" panose="02000000000000000000" pitchFamily="2" charset="-78"/>
                <a:cs typeface="Sakkal Majalla" panose="02000000000000000000" pitchFamily="2" charset="-78"/>
              </a:rPr>
              <a:t>هادئة </a:t>
            </a:r>
            <a:r>
              <a:rPr lang="ar-BH" altLang="en-US" sz="2000" b="1" dirty="0" smtClean="0">
                <a:latin typeface="Sakkal Majalla" panose="02000000000000000000" pitchFamily="2" charset="-78"/>
                <a:cs typeface="Sakkal Majalla" panose="02000000000000000000" pitchFamily="2" charset="-78"/>
              </a:rPr>
              <a:t>و</a:t>
            </a:r>
            <a:r>
              <a:rPr lang="ar-BH" altLang="en-US" sz="2000" b="1" dirty="0" smtClean="0">
                <a:solidFill>
                  <a:srgbClr val="FF0000"/>
                </a:solidFill>
                <a:latin typeface="Sakkal Majalla" panose="02000000000000000000" pitchFamily="2" charset="-78"/>
                <a:cs typeface="Sakkal Majalla" panose="02000000000000000000" pitchFamily="2" charset="-78"/>
              </a:rPr>
              <a:t>استعمال </a:t>
            </a:r>
            <a:r>
              <a:rPr lang="ar-BH" altLang="en-US" sz="2000" b="1" dirty="0">
                <a:solidFill>
                  <a:srgbClr val="FF0000"/>
                </a:solidFill>
                <a:latin typeface="Sakkal Majalla" panose="02000000000000000000" pitchFamily="2" charset="-78"/>
                <a:cs typeface="Sakkal Majalla" panose="02000000000000000000" pitchFamily="2" charset="-78"/>
              </a:rPr>
              <a:t>إناء الطهو المزدوج في حال طهو منتجات الحبوب التي تلصق بقعر </a:t>
            </a:r>
            <a:r>
              <a:rPr lang="ar-BH" altLang="en-US" sz="2000" b="1" dirty="0" smtClean="0">
                <a:solidFill>
                  <a:srgbClr val="FF0000"/>
                </a:solidFill>
                <a:latin typeface="Sakkal Majalla" panose="02000000000000000000" pitchFamily="2" charset="-78"/>
                <a:cs typeface="Sakkal Majalla" panose="02000000000000000000" pitchFamily="2" charset="-78"/>
              </a:rPr>
              <a:t>الإناء </a:t>
            </a:r>
            <a:r>
              <a:rPr lang="ar-BH" altLang="en-US" sz="2000" b="1" dirty="0" smtClean="0">
                <a:latin typeface="Sakkal Majalla" panose="02000000000000000000" pitchFamily="2" charset="-78"/>
                <a:cs typeface="Sakkal Majalla" panose="02000000000000000000" pitchFamily="2" charset="-78"/>
              </a:rPr>
              <a:t>و</a:t>
            </a:r>
            <a:r>
              <a:rPr lang="ar-BH" altLang="en-US" sz="2000" b="1" dirty="0" smtClean="0">
                <a:solidFill>
                  <a:srgbClr val="FF0000"/>
                </a:solidFill>
                <a:latin typeface="Sakkal Majalla" panose="02000000000000000000" pitchFamily="2" charset="-78"/>
                <a:cs typeface="Sakkal Majalla" panose="02000000000000000000" pitchFamily="2" charset="-78"/>
              </a:rPr>
              <a:t>التحريك </a:t>
            </a:r>
            <a:r>
              <a:rPr lang="ar-BH" altLang="en-US" sz="2000" b="1" dirty="0">
                <a:solidFill>
                  <a:srgbClr val="FF0000"/>
                </a:solidFill>
                <a:latin typeface="Sakkal Majalla" panose="02000000000000000000" pitchFamily="2" charset="-78"/>
                <a:cs typeface="Sakkal Majalla" panose="02000000000000000000" pitchFamily="2" charset="-78"/>
              </a:rPr>
              <a:t>باستمرار في أثناء طهو الحبوب المطحونة</a:t>
            </a:r>
            <a:r>
              <a:rPr lang="ar-BH" altLang="en-US" sz="2000" b="1" dirty="0" smtClean="0">
                <a:solidFill>
                  <a:srgbClr val="FF0000"/>
                </a:solidFill>
                <a:latin typeface="Sakkal Majalla" panose="02000000000000000000" pitchFamily="2" charset="-78"/>
                <a:cs typeface="Sakkal Majalla" panose="02000000000000000000" pitchFamily="2" charset="-78"/>
              </a:rPr>
              <a:t>.</a:t>
            </a:r>
          </a:p>
          <a:p>
            <a:pPr marL="457200" indent="-457200" algn="r" rtl="1">
              <a:spcBef>
                <a:spcPct val="50000"/>
              </a:spcBef>
              <a:buFont typeface="+mj-lt"/>
              <a:buAutoNum type="arabicPeriod"/>
            </a:pPr>
            <a:endParaRPr lang="ar-BH" altLang="en-US" sz="2000" b="1" dirty="0" smtClean="0">
              <a:solidFill>
                <a:srgbClr val="FF0000"/>
              </a:solidFill>
              <a:latin typeface="Sakkal Majalla" panose="02000000000000000000" pitchFamily="2" charset="-78"/>
              <a:cs typeface="Sakkal Majalla" panose="02000000000000000000" pitchFamily="2" charset="-78"/>
            </a:endParaRPr>
          </a:p>
          <a:p>
            <a:pPr lvl="0" algn="r" rtl="1" eaLnBrk="0" fontAlgn="base" hangingPunct="0">
              <a:spcBef>
                <a:spcPct val="0"/>
              </a:spcBef>
              <a:spcAft>
                <a:spcPct val="0"/>
              </a:spcAft>
            </a:pPr>
            <a:r>
              <a:rPr lang="ar-BH" sz="2000" b="1" dirty="0" smtClean="0">
                <a:solidFill>
                  <a:srgbClr val="FF0000"/>
                </a:solidFill>
                <a:latin typeface="Sakkal Majalla" panose="02000000000000000000" pitchFamily="2" charset="-78"/>
                <a:cs typeface="Sakkal Majalla" panose="02000000000000000000" pitchFamily="2" charset="-78"/>
              </a:rPr>
              <a:t>2-أذكر </a:t>
            </a:r>
            <a:r>
              <a:rPr lang="ar-BH" sz="2000" b="1" dirty="0">
                <a:solidFill>
                  <a:srgbClr val="FF0000"/>
                </a:solidFill>
                <a:latin typeface="Sakkal Majalla" panose="02000000000000000000" pitchFamily="2" charset="-78"/>
                <a:cs typeface="Sakkal Majalla" panose="02000000000000000000" pitchFamily="2" charset="-78"/>
              </a:rPr>
              <a:t>كيفية طهو الحبوب بطريقة السلق:</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تطهى </a:t>
            </a:r>
            <a:r>
              <a:rPr lang="ar-BH" sz="2000" b="1" dirty="0">
                <a:solidFill>
                  <a:srgbClr val="FF0000"/>
                </a:solidFill>
                <a:latin typeface="Sakkal Majalla" panose="02000000000000000000" pitchFamily="2" charset="-78"/>
                <a:cs typeface="Sakkal Majalla" panose="02000000000000000000" pitchFamily="2" charset="-78"/>
              </a:rPr>
              <a:t>بطريقة السلق </a:t>
            </a:r>
            <a:r>
              <a:rPr lang="ar-BH" altLang="en-US" sz="2000" b="1" dirty="0">
                <a:latin typeface="Sakkal Majalla" panose="02000000000000000000" pitchFamily="2" charset="-78"/>
                <a:cs typeface="Sakkal Majalla" panose="02000000000000000000" pitchFamily="2" charset="-78"/>
              </a:rPr>
              <a:t>بعد نقعها. </a:t>
            </a:r>
          </a:p>
          <a:p>
            <a:pPr marL="342900" indent="-342900" algn="r" rtl="1">
              <a:buFont typeface="Arial" panose="020B0604020202020204" pitchFamily="34" charset="0"/>
              <a:buChar char="•"/>
            </a:pPr>
            <a:r>
              <a:rPr lang="ar-BH" sz="2000" b="1" dirty="0">
                <a:latin typeface="Sakkal Majalla" panose="02000000000000000000" pitchFamily="2" charset="-78"/>
                <a:cs typeface="Sakkal Majalla" panose="02000000000000000000" pitchFamily="2" charset="-78"/>
              </a:rPr>
              <a:t>يدخل السائل الى الجزء النشوي ويجعله طرياً، وينتفخ، لذا تلاحظ زيادة حجم الكمية إلى الضعف تقريباً بعد نضجها، وقد تنفجر الحبوب الكاملة أحياناً من جراء السلق فيتسرب منها النشا، وبعد فترة من الطهي يمتص النشا السائل فيصبح الخليط كثيفاً، وتطهى الحبوب على النار المباشرة الهادئة أو فوق إناء الغلي المزدوج . </a:t>
            </a:r>
            <a:endParaRPr lang="en-US" sz="2000" dirty="0">
              <a:latin typeface="Sakkal Majalla" panose="02000000000000000000" pitchFamily="2" charset="-78"/>
              <a:cs typeface="Sakkal Majalla" panose="02000000000000000000" pitchFamily="2" charset="-78"/>
            </a:endParaRPr>
          </a:p>
          <a:p>
            <a:pPr lvl="0" algn="r" rtl="1" eaLnBrk="0" fontAlgn="base" hangingPunct="0">
              <a:spcBef>
                <a:spcPct val="0"/>
              </a:spcBef>
              <a:spcAft>
                <a:spcPct val="0"/>
              </a:spcAft>
            </a:pPr>
            <a:endParaRPr kumimoji="0" lang="ar-BH" sz="20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75887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264" y="2793959"/>
            <a:ext cx="5885645" cy="830997"/>
          </a:xfrm>
          <a:prstGeom prst="rect">
            <a:avLst/>
          </a:prstGeom>
          <a:solidFill>
            <a:schemeClr val="accent1">
              <a:lumMod val="40000"/>
              <a:lumOff val="60000"/>
            </a:schemeClr>
          </a:solidFill>
        </p:spPr>
        <p:txBody>
          <a:bodyPr wrap="square" rtlCol="0">
            <a:spAutoFit/>
          </a:bodyPr>
          <a:lstStyle/>
          <a:p>
            <a:pPr algn="ctr"/>
            <a:r>
              <a:rPr lang="ar-BH" sz="4800" dirty="0" smtClean="0">
                <a:latin typeface="Sakkal Majalla" panose="02000000000000000000" pitchFamily="2" charset="-78"/>
                <a:cs typeface="Sakkal Majalla" panose="02000000000000000000" pitchFamily="2" charset="-78"/>
              </a:rPr>
              <a:t>انتهى الدرس وفقكم الله</a:t>
            </a:r>
            <a:endParaRPr lang="en-US" sz="4800" dirty="0">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a:t>
            </a:r>
            <a:r>
              <a:rPr lang="ar-BH" sz="2000" b="1" dirty="0" smtClean="0">
                <a:latin typeface="Sakkal Majalla" pitchFamily="2" charset="-78"/>
                <a:cs typeface="Sakkal Majalla" pitchFamily="2" charset="-78"/>
              </a:rPr>
              <a:t>الثامن- </a:t>
            </a:r>
            <a:r>
              <a:rPr lang="ar-BH" sz="2000" b="1" dirty="0">
                <a:latin typeface="Sakkal Majalla" pitchFamily="2" charset="-78"/>
                <a:cs typeface="Sakkal Majalla" pitchFamily="2" charset="-78"/>
              </a:rPr>
              <a:t>وحدة </a:t>
            </a:r>
            <a:r>
              <a:rPr lang="ar-BH" sz="2000" b="1" dirty="0" smtClean="0">
                <a:latin typeface="Sakkal Majalla" pitchFamily="2" charset="-78"/>
                <a:cs typeface="Sakkal Majalla" pitchFamily="2" charset="-78"/>
              </a:rPr>
              <a:t>الغذاء والتغذية-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8684193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2730</TotalTime>
  <Words>562</Words>
  <Application>Microsoft Office PowerPoint</Application>
  <PresentationFormat>Widescreen</PresentationFormat>
  <Paragraphs>84</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Constantia</vt:lpstr>
      <vt:lpstr>Majalla UI</vt:lpstr>
      <vt:lpstr>Sakkal Majalla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Fadheela Abas Abas</cp:lastModifiedBy>
  <cp:revision>373</cp:revision>
  <dcterms:created xsi:type="dcterms:W3CDTF">2020-03-04T10:47:58Z</dcterms:created>
  <dcterms:modified xsi:type="dcterms:W3CDTF">2020-11-22T09:57:25Z</dcterms:modified>
</cp:coreProperties>
</file>