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  <p:sldMasterId id="2147483742" r:id="rId2"/>
    <p:sldMasterId id="2147483754" r:id="rId3"/>
    <p:sldMasterId id="2147483766" r:id="rId4"/>
  </p:sldMasterIdLst>
  <p:sldIdLst>
    <p:sldId id="287" r:id="rId5"/>
    <p:sldId id="295" r:id="rId6"/>
    <p:sldId id="261" r:id="rId7"/>
    <p:sldId id="299" r:id="rId8"/>
    <p:sldId id="297" r:id="rId9"/>
    <p:sldId id="298" r:id="rId10"/>
    <p:sldId id="296" r:id="rId11"/>
    <p:sldId id="300" r:id="rId12"/>
    <p:sldId id="282" r:id="rId13"/>
    <p:sldId id="288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55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8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1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3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9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7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1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0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05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8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36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8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31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63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2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49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3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0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0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2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8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3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9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4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1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4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8D9B2C-6053-4F28-89C5-C10576E8123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0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738423" y="1346440"/>
            <a:ext cx="8974182" cy="218521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rtl="0"/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المُنـــــــــــــــــــاخ</a:t>
            </a:r>
            <a:endParaRPr lang="ar-BH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BH" sz="4800" b="1" noProof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الدّرس (3)</a:t>
            </a:r>
            <a:r>
              <a:rPr lang="ar-BH" sz="3600" b="1" noProof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صفحة 21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38422" y="5370330"/>
            <a:ext cx="897418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الاجتماعية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الصّف الثّالث الإعدادي– الفصل الدّراسي الأول الوحدة الأولى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8" y="2511183"/>
            <a:ext cx="4067335" cy="27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175" y="233830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نلتقي في الد</a:t>
            </a:r>
            <a:r>
              <a:rPr lang="ar-BH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 </a:t>
            </a:r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القادم</a:t>
            </a:r>
          </a:p>
        </p:txBody>
      </p:sp>
    </p:spTree>
    <p:extLst>
      <p:ext uri="{BB962C8B-B14F-4D97-AF65-F5344CB8AC3E}">
        <p14:creationId xmlns:p14="http://schemas.microsoft.com/office/powerpoint/2010/main" val="10586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2"/>
          <p:cNvSpPr>
            <a:spLocks noChangeArrowheads="1"/>
          </p:cNvSpPr>
          <p:nvPr/>
        </p:nvSpPr>
        <p:spPr bwMode="auto">
          <a:xfrm flipH="1">
            <a:off x="9090127" y="3003704"/>
            <a:ext cx="758752" cy="601257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rPr>
              <a:t>1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5" name="AutoShape 92"/>
          <p:cNvSpPr>
            <a:spLocks noChangeArrowheads="1"/>
          </p:cNvSpPr>
          <p:nvPr/>
        </p:nvSpPr>
        <p:spPr bwMode="auto">
          <a:xfrm flipH="1">
            <a:off x="9090127" y="4053103"/>
            <a:ext cx="758752" cy="601257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rPr>
              <a:t>2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flipH="1">
            <a:off x="9090127" y="5102502"/>
            <a:ext cx="758752" cy="601257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rPr>
              <a:t>3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7" name="AutoShape 92"/>
          <p:cNvSpPr>
            <a:spLocks noChangeArrowheads="1"/>
          </p:cNvSpPr>
          <p:nvPr/>
        </p:nvSpPr>
        <p:spPr bwMode="auto">
          <a:xfrm flipH="1">
            <a:off x="634180" y="2938023"/>
            <a:ext cx="8170191" cy="732620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 خصائص مُناخ مملكة البحرين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 flipH="1">
            <a:off x="634180" y="3987422"/>
            <a:ext cx="8170189" cy="732620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آثار طول فترة الإشماس التي تتعرض لها البحرين.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 flipH="1">
            <a:off x="634181" y="5036821"/>
            <a:ext cx="8170190" cy="732620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 أثر مظاهر المدنية في ارتفاع درجة الحرارة.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012743" y="530390"/>
            <a:ext cx="438868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br" rotWithShape="0">
              <a:srgbClr val="00000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الأهــــــــــــداف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1"/>
          <p:cNvSpPr/>
          <p:nvPr/>
        </p:nvSpPr>
        <p:spPr>
          <a:xfrm>
            <a:off x="634181" y="1615948"/>
            <a:ext cx="1042710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br" rotWithShape="0">
              <a:srgbClr val="00000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الطّالب بعد نهاية الدّرس أن يكون قادرًا على 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7110" y="132483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00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84533"/>
            <a:ext cx="121920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40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المُناخ في البحرين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62995" y="979842"/>
            <a:ext cx="6643970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يَسود المُناخ الصحراوي الذي يتميز بوجود فصلين رئيسيين هما: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3" y="1690623"/>
            <a:ext cx="3871427" cy="4165992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4449170" y="1558704"/>
            <a:ext cx="759439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فصل قليل الأمطار  ومعتدل الحرارة يمتد من نوفمبر حتى أبريل (الشّتاء).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620008" y="2147295"/>
            <a:ext cx="2021305" cy="7831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خصـائصــه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9242359" y="3155401"/>
            <a:ext cx="2820382" cy="293661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109538" indent="-109538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الحرارة : </a:t>
            </a:r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معتدل الحرارة، حيث تبلغ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20,8 </a:t>
            </a:r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درجة مئوية، </a:t>
            </a:r>
            <a:r>
              <a:rPr lang="ar-BH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بسبب ميلان أشعة الشمس الواصلة إلى البحرين.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869879" y="3162430"/>
            <a:ext cx="3345010" cy="29625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الرّياح: </a:t>
            </a:r>
            <a:r>
              <a:rPr lang="ar-BH" sz="2800" b="1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تهب الـرّياح وهي على نوعين:</a:t>
            </a:r>
          </a:p>
          <a:p>
            <a:pPr marL="231775" lvl="1" indent="-177800" algn="justLow">
              <a:buFont typeface="Arial" panose="020B0604020202020204" pitchFamily="34" charset="0"/>
              <a:buChar char="•"/>
            </a:pPr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دافئة ورطبة شمالية غربية أو جنوبية شرقية.</a:t>
            </a:r>
          </a:p>
          <a:p>
            <a:pPr marL="231775" lvl="1" indent="-177800" algn="justLow">
              <a:buFont typeface="Arial" panose="020B0604020202020204" pitchFamily="34" charset="0"/>
              <a:buChar char="•"/>
            </a:pPr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باردة وجافة عندما تكون قطبية.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47110" y="132483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08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84533"/>
            <a:ext cx="121920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40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المُناخ في البحرين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" y="979842"/>
            <a:ext cx="12078269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ar-BH" sz="27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يَسود المُناخ الصحراوي الذي يتميز بوجود فصلين رئيسيين هما: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4584901" y="1517760"/>
            <a:ext cx="751519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just"/>
            <a:r>
              <a:rPr lang="en-US" sz="27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7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فصل قليل الأمطار  ومعتدل الحرارة يمتد من نوفمبر حتى أبريل (الشتاء).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9930061" y="2150405"/>
            <a:ext cx="2021305" cy="7831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خصـائصــه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73707" y="2127863"/>
            <a:ext cx="8259051" cy="289440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§"/>
            </a:pP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الأمطــار:</a:t>
            </a:r>
          </a:p>
          <a:p>
            <a:pPr marL="852488" lvl="2" indent="-341313" algn="justLow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تتساقط أمطار يصل معدلها السّنوي حوالي 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77,1</a:t>
            </a: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ملم.</a:t>
            </a:r>
          </a:p>
          <a:p>
            <a:pPr marL="852488" lvl="2" indent="-341313" algn="justLow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تختلف من سنة وأخرى.</a:t>
            </a:r>
          </a:p>
          <a:p>
            <a:pPr marL="852488" lvl="2" indent="-341313" algn="justLow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أحيانًا تمطر في يوم واحد ما يقارب المعدل السّنوي.</a:t>
            </a:r>
          </a:p>
          <a:p>
            <a:pPr marL="852488" lvl="2" indent="-341313" algn="justLow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السّنوات تظل الأمطار أدنى من المعدل السّنوي.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47110" y="132483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5164472"/>
            <a:ext cx="10075564" cy="102646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80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7" grpId="0" animBg="1"/>
      <p:bldP spid="2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84533"/>
            <a:ext cx="121920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40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المُناخ في البحرين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35267" y="979842"/>
            <a:ext cx="672972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just"/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فصل جاف  ومرتفع الحرارة يمتد من مايو حتى أكتوبر (الصيف).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881935" y="3298089"/>
            <a:ext cx="2021305" cy="7831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خصـائصــه: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4379" y="1970532"/>
            <a:ext cx="9111914" cy="132802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36550" indent="-336550" algn="ctr">
              <a:buFont typeface="Wingdings" panose="05000000000000000000" pitchFamily="2" charset="2"/>
              <a:buChar char="§"/>
            </a:pP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الحرارة</a:t>
            </a:r>
            <a:r>
              <a:rPr lang="ar-BH" sz="4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مرتفعة، حيث يبلغ معدلها 32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درجة مئوية،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بسبب تعامد أشعة الشمس على المنطقة بين خط الاستواء ومدار السرطان</a:t>
            </a: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4379" y="3573973"/>
            <a:ext cx="9111914" cy="28263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§"/>
            </a:pPr>
            <a:r>
              <a:rPr lang="ar-BH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سطوع الشّمس: </a:t>
            </a:r>
            <a:r>
              <a:rPr lang="ar-BH" sz="32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يصل متوسط السّطوع إلى أعلى مدة في فصل الصّيف،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بسبب:</a:t>
            </a:r>
          </a:p>
          <a:p>
            <a:pPr marL="800100" lvl="1" indent="-342900" algn="justLow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طول ساعات النهار.</a:t>
            </a:r>
          </a:p>
          <a:p>
            <a:pPr marL="800100" lvl="1" indent="-342900" algn="justLow"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صفاء السّماء معظم شهور الصيف.</a:t>
            </a:r>
          </a:p>
          <a:p>
            <a:pPr algn="justLow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جعل مملكة البحرين منطقة نموذجية بالنسبة لاحتمال استغلال الطاقة الشّمسية.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47110" y="132483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0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84533"/>
            <a:ext cx="12192000" cy="666428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40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المُناخ في البحرين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18066" t="29660" r="59740" b="11129"/>
          <a:stretch/>
        </p:blipFill>
        <p:spPr>
          <a:xfrm>
            <a:off x="80219" y="930442"/>
            <a:ext cx="3625516" cy="5438273"/>
          </a:xfrm>
          <a:prstGeom prst="rect">
            <a:avLst/>
          </a:prstGeom>
        </p:spPr>
      </p:pic>
      <p:cxnSp>
        <p:nvCxnSpPr>
          <p:cNvPr id="15" name="رابط كسهم مستقيم 14"/>
          <p:cNvCxnSpPr/>
          <p:nvPr/>
        </p:nvCxnSpPr>
        <p:spPr>
          <a:xfrm flipH="1">
            <a:off x="1609697" y="1018170"/>
            <a:ext cx="64168" cy="1058779"/>
          </a:xfrm>
          <a:prstGeom prst="straightConnector1">
            <a:avLst/>
          </a:prstGeom>
          <a:ln w="7302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 flipV="1">
            <a:off x="2422362" y="3994484"/>
            <a:ext cx="657727" cy="1636296"/>
          </a:xfrm>
          <a:prstGeom prst="straightConnector1">
            <a:avLst/>
          </a:prstGeom>
          <a:ln w="73025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5408662" y="978388"/>
            <a:ext cx="672972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just"/>
            <a:r>
              <a:rPr lang="ar-BH" sz="2800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فصل جاف  ومرتفع الحرارة يمتد من مايو حتى أكتوبر (الصّيف).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29350" y="1540074"/>
            <a:ext cx="2021305" cy="7831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خصـائصــه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85944" y="2373907"/>
            <a:ext cx="8229238" cy="29625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الرياح: </a:t>
            </a:r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تهب رياح "</a:t>
            </a:r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البارح</a:t>
            </a:r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 الشمالية لحوالي 40 يوما: من 5 يونيو إلى 20 يوليو، التي تحمل كميات كبيرة من الغبار  والأتربة، بسبب:</a:t>
            </a:r>
          </a:p>
          <a:p>
            <a:pPr marL="800100" lvl="1" indent="-342900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قلة الامطار.</a:t>
            </a:r>
          </a:p>
          <a:p>
            <a:pPr marL="800100" lvl="1" indent="-342900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تماسك التربة.</a:t>
            </a:r>
          </a:p>
          <a:p>
            <a:pPr marL="401638" lvl="1" indent="-338138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هبوب "رياح الكوس" الجنوبية الشرقية وهي حارة رطبة، بسبب مرورها على مياه الخليج العربي. 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785944" y="5386973"/>
            <a:ext cx="8229237" cy="105560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§"/>
            </a:pPr>
            <a:r>
              <a:rPr lang="ar-BH" sz="28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الرطوبة: </a:t>
            </a:r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تختلف نسبة الرطوبة خلال فترات اليوم، ويبلغ متوسطها السنوي في الحد الأعلى يبلغ 81%والأدنى 45%.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47110" y="146771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71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6749" t="33909" r="23532" b="13480"/>
          <a:stretch/>
        </p:blipFill>
        <p:spPr>
          <a:xfrm>
            <a:off x="4794973" y="1246910"/>
            <a:ext cx="7244274" cy="4735386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00103" y="1461230"/>
            <a:ext cx="3868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ما الأشهر الممطرة في مدينة المنامة؟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55884" y="609370"/>
            <a:ext cx="11650019" cy="5847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الشّكل الآتي ثم أجب عن الأسئلة التي تليه: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999047" y="5911950"/>
            <a:ext cx="371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الرسم البياني الحراري المطري في مدينة المنامة (2013)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018" y="2008639"/>
            <a:ext cx="46794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يناير، فبراير، مارس، أبريل، مايو، أكتوبر، نوفمبر، ديسمبر</a:t>
            </a:r>
            <a:endParaRPr lang="en-US" sz="2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62158" y="2620883"/>
            <a:ext cx="3977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ما الشّهر الأكثر مطرًا، وما مقداره؟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615998" y="3157268"/>
            <a:ext cx="19143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شهر فـبرايـر، 18 ملمتر</a:t>
            </a:r>
            <a:endParaRPr lang="en-US" sz="2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98726" y="3732113"/>
            <a:ext cx="4240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ما الشّهر الذي سجل أعلى درجة حرارة؟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113730" y="4222354"/>
            <a:ext cx="1311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شهر أغسطس</a:t>
            </a:r>
            <a:endParaRPr lang="en-US" sz="2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0328" y="4777430"/>
            <a:ext cx="46188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ما الشّهر الذي سجل أقل درجة حرارة، وكم بلغت؟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171166" y="5396263"/>
            <a:ext cx="2254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شهر يناير، 17درجة مئوية.</a:t>
            </a:r>
            <a:endParaRPr lang="en-US" sz="2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47110" y="132483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55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/>
      <p:bldP spid="8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556021"/>
            <a:ext cx="12192000" cy="666428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rtl="1"/>
            <a:r>
              <a:rPr lang="ar-BH" sz="3600" b="1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أثر مظاهر المدنية الحديثة وأسلوب تعامل الإنسان مع البيئة في ارتفاع درجات الحرارة؟</a:t>
            </a:r>
            <a:endParaRPr lang="en-US" sz="3600" b="1" dirty="0">
              <a:solidFill>
                <a:schemeClr val="tx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02109" y="1950900"/>
            <a:ext cx="10587435" cy="3303032"/>
          </a:xfrm>
          <a:prstGeom prst="roundRect">
            <a:avLst/>
          </a:prstGeom>
          <a:solidFill>
            <a:srgbClr val="E8E8E8"/>
          </a:solidFill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342900" indent="-342900" algn="justLow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سقوط اشعة الشّمس على الحوائط الإسمنتية للمباني.</a:t>
            </a:r>
          </a:p>
          <a:p>
            <a:pPr marL="342900" indent="-342900" algn="justLow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سفلتة الشّوارع.</a:t>
            </a:r>
          </a:p>
          <a:p>
            <a:pPr marL="342900" indent="-342900" algn="justLow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الهواء السّاخن المنبعث من أجهزة التّكييف خارج البيوت.</a:t>
            </a:r>
          </a:p>
          <a:p>
            <a:pPr marL="342900" indent="-342900" algn="justLow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الغازات المنبعثة من المصانع والسّيارات.</a:t>
            </a:r>
            <a:endParaRPr lang="ar-BH" sz="27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7110" y="132483"/>
            <a:ext cx="217880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الاجتماعية: المُنـــاخ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4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53" y="538937"/>
            <a:ext cx="11968630" cy="789906"/>
          </a:xfrm>
          <a:solidFill>
            <a:schemeClr val="tx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/>
            <a:r>
              <a:rPr lang="ar-BH" sz="4400" b="1" cap="all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الفراغ في الجمل الآتية: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29037" y="1679881"/>
            <a:ext cx="8239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تَهُبُ على البحرين رياح باردة وجافة مصدرها قطبي ذات اتجاه .....................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303707" y="155022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شمالي غربي.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53881" y="2341578"/>
            <a:ext cx="7514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ترتفع درجات الحرارة في البحرين صيفا بسبب .............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21539" y="2246394"/>
            <a:ext cx="685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تعامد أشعة الشّمس على المنطقة بين خط الاستواء ومدار السّرطان.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29375" y="2931835"/>
            <a:ext cx="5539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تهب رياح "البارح" على البحرين في فصل ...................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860582" y="2820771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الصّيف.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697342" y="3453892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الكوس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729038" y="3549076"/>
            <a:ext cx="823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الرّياح التي تزيد من نسبة الرطوبة  في البحرين هي رياح ..............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729037" y="4167909"/>
            <a:ext cx="823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يتميز فصل الشّتاء في البحرين ..................حرارته.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624397" y="4056845"/>
            <a:ext cx="992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باعتدال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729163" y="4765272"/>
            <a:ext cx="723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تعتبر البحرين نموذجية لاستغلال الطاقة الشّمسية بسبب...................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444786" y="4652679"/>
            <a:ext cx="4599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ارتفاع مدة سطوع الشّمس في فصل الصّيف 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329237" y="5361118"/>
            <a:ext cx="6639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7. تساهم الغازات المنبعثة من المصانع والسّيارات في ...................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4731203" y="5242878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ارتفاع درجة الحرارة.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4607" y="1397083"/>
            <a:ext cx="1003801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 دقائق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56915" y="132483"/>
            <a:ext cx="195919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الاجتماعية: المُنـــاخ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5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ln>
          <a:solidFill>
            <a:srgbClr val="0070C0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a:spPr>
      <a:bodyPr wrap="square">
        <a:spAutoFit/>
      </a:bodyPr>
      <a:lstStyle>
        <a:defPPr marL="287338" indent="-287338">
          <a:buFont typeface="Wingdings" panose="05000000000000000000" pitchFamily="2" charset="2"/>
          <a:buChar char="v"/>
          <a:defRPr sz="2400" dirty="0" smtClean="0">
            <a:solidFill>
              <a:schemeClr val="bg1"/>
            </a:solidFill>
            <a:cs typeface="Sultan bold" pitchFamily="2" charset="-7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11742</TotalTime>
  <Words>654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Wingdings 3</vt:lpstr>
      <vt:lpstr>أيون</vt:lpstr>
      <vt:lpstr>1_Office Theme</vt:lpstr>
      <vt:lpstr>2_Office Theme</vt:lpstr>
      <vt:lpstr>3_Office Theme</vt:lpstr>
      <vt:lpstr>PowerPoint Presentation</vt:lpstr>
      <vt:lpstr>PowerPoint Presentation</vt:lpstr>
      <vt:lpstr>خصائص المُناخ في البحرين</vt:lpstr>
      <vt:lpstr>خصائص المُناخ في البحرين</vt:lpstr>
      <vt:lpstr>خصائص المُناخ في البحرين</vt:lpstr>
      <vt:lpstr>خصائص المُناخ في البحرين</vt:lpstr>
      <vt:lpstr>PowerPoint Presentation</vt:lpstr>
      <vt:lpstr>ما أثر مظاهر المدنية الحديثة وأسلوب تعامل الإنسان مع البيئة في ارتفاع درجات الحرارة؟</vt:lpstr>
      <vt:lpstr>أكمل الفراغ في الجمل الآتية:</vt:lpstr>
      <vt:lpstr>نلتقي في الدّرس القادم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مملكة البحرين  وزارة التربية والتعليم  الصف الخامس الابتدائي</dc:title>
  <dc:creator>user</dc:creator>
  <cp:lastModifiedBy>Mariam Isa Jassim Almehri</cp:lastModifiedBy>
  <cp:revision>414</cp:revision>
  <dcterms:created xsi:type="dcterms:W3CDTF">2020-03-03T08:32:18Z</dcterms:created>
  <dcterms:modified xsi:type="dcterms:W3CDTF">2021-10-13T05:47:26Z</dcterms:modified>
</cp:coreProperties>
</file>