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12" r:id="rId1"/>
    <p:sldMasterId id="2147483742" r:id="rId2"/>
    <p:sldMasterId id="2147483754" r:id="rId3"/>
    <p:sldMasterId id="2147483766" r:id="rId4"/>
  </p:sldMasterIdLst>
  <p:notesMasterIdLst>
    <p:notesMasterId r:id="rId16"/>
  </p:notesMasterIdLst>
  <p:sldIdLst>
    <p:sldId id="287" r:id="rId5"/>
    <p:sldId id="295" r:id="rId6"/>
    <p:sldId id="261" r:id="rId7"/>
    <p:sldId id="306" r:id="rId8"/>
    <p:sldId id="314" r:id="rId9"/>
    <p:sldId id="315" r:id="rId10"/>
    <p:sldId id="316" r:id="rId11"/>
    <p:sldId id="303" r:id="rId12"/>
    <p:sldId id="313" r:id="rId13"/>
    <p:sldId id="317" r:id="rId14"/>
    <p:sldId id="288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39" autoAdjust="0"/>
    <p:restoredTop sz="94171" autoAdjust="0"/>
  </p:normalViewPr>
  <p:slideViewPr>
    <p:cSldViewPr snapToGrid="0">
      <p:cViewPr varScale="1">
        <p:scale>
          <a:sx n="70" d="100"/>
          <a:sy n="70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32BF9A7B-5756-4D88-AF75-12F54556EB19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B729525F-90CD-4C37-B152-46214BCF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0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F95-C409-4A50-B5A5-B75980C21D89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8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D5F7-30DF-4DBD-B395-7C688BC9372B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0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BFE9A-9047-464F-A4D8-FA81F9AC9179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F94B-3F17-4301-B282-41018FF1A6D5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955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EF28-536C-42D0-88A5-09B0A50A53EB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299C-FEEC-4CA8-BF67-B56F0FC2C626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4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B307-6D69-4CDF-A1D2-159963057C81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85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40A6-79C8-4D5D-ADA3-CAB6B740E8C3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4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8F8-46CA-43E7-840B-349A8CD9255D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17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D0CE-DF0D-476F-9919-6D6B363C97DD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3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8AE0-A243-4BB9-B825-C2116EDA53E6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1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4F40-C698-4B3C-8B04-C3A123340B10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2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C01D-4E8A-48C6-B871-18D5F5B4B58B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6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62B25-2EDD-41AD-B86D-BB0218D9BFCA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22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2EA2-4627-47D8-9C97-B08307D8B336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E38D-FD30-4F35-A72A-38F549565F8D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23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8AB0-38D0-49B6-884B-B51F28DB90EF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9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FE8ED-4135-45DF-A6D0-4211FA2E0472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6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5316-E303-4D41-8C6F-8B9B48006A81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9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7911-5AEB-48B8-B798-384D4AF5A3C2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1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46CF-5E64-4263-95D3-B255F740E6DF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2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6A84-CEF2-42A8-958C-BDA9316773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7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F8C21-391E-4A0D-956A-01BF65B3E51F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31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B5B3-5DC8-4CB6-9092-6EEDB9126A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01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C334-25CF-493E-BDE9-663F218D89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E92A5-B938-4C12-A575-4B1854ADD9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01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22D27-295B-405A-B58E-EA065294E4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05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0D3-6356-489B-9D74-C6D502A2B1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85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5974-5D8C-4EB7-BACA-5E8912F087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36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A0F31-6BBE-4B02-85CC-BC16161777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08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D2CD2-AF84-4F20-93AD-2F533D5B14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31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84E9-AE9A-404E-8A40-E3C4CD9AC8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637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877D-F1DC-435E-BC31-A6D3E8C0E7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2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2122-B1E3-492B-8147-80AC6E11EEA8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495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1DDD2-C489-40DA-8898-946D9547B827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03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AFD51-5E78-4D65-BCC3-C12030E73512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5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764D-828E-4B1B-8270-36105B426AD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1B1C-0D7E-4D0A-9D8C-7F25D2C41833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70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4FFD2-9464-4682-93FB-4E24BD23282A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0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64D9-8352-4678-9932-72601604614F}" type="datetime1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2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4CF3-8CB1-4AAD-8F07-C4F3DD22265E}" type="datetime1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88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3BFC-5FA9-46A9-811C-C418A65FE9B9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63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9221-3C77-4BE4-8F17-A48D8F11003A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99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647B-B6DF-464B-8301-A957ED0AC4E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4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42EF-9677-4681-B6F7-1990C69B8344}" type="datetime1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1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E510-BDB6-4D49-AFF9-53FDB8E8294A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4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C074-411A-47F3-AB9F-CC8B4E2F1A54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7772-8122-4F27-983B-E0DCDC6C9E04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4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B46C-5D8E-4F98-93BE-E41C02BF31E7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CB76-EF52-4DFD-88B3-8AE6ACAB6285}" type="datetime1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8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F2739B-6DF1-4805-A336-DB2A78623544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20F3-7AC8-4DD5-9A59-D5A1BDA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00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6978A-4795-4B95-B8B5-23CC400F0587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7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EDDD61-1ED7-49C6-AD9D-0467EA7B0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ar-BH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BD0B-0887-44A7-BAE3-4D5135645C16}" type="datetime1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 smtClean="0"/>
              <a:t>المواد الاجتماعية / الصف الثالث الإعدادي /الموارد الطبيعية 2 النفط والغاز الطبيعي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5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625517" y="2051582"/>
            <a:ext cx="7579768" cy="298543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algn="ctr" rtl="0"/>
            <a:r>
              <a:rPr lang="ar-BH" sz="7200" b="1" dirty="0" smtClean="0">
                <a:solidFill>
                  <a:srgbClr val="FF0000"/>
                </a:solidFill>
              </a:rPr>
              <a:t>التنمية البشرية: </a:t>
            </a:r>
          </a:p>
          <a:p>
            <a:pPr lvl="0" algn="ctr" rtl="0"/>
            <a:r>
              <a:rPr lang="ar-BH" sz="7200" b="1" dirty="0" smtClean="0">
                <a:solidFill>
                  <a:srgbClr val="FF0000"/>
                </a:solidFill>
              </a:rPr>
              <a:t>1- الصحة</a:t>
            </a:r>
            <a:endParaRPr lang="ar-BH" sz="4400" b="1" dirty="0" smtClean="0">
              <a:solidFill>
                <a:srgbClr val="FF0000"/>
              </a:solidFill>
            </a:endParaRPr>
          </a:p>
          <a:p>
            <a:pPr lvl="0" algn="ctr" rtl="0"/>
            <a:r>
              <a:rPr lang="ar-BH" sz="4400" b="1" noProof="0" dirty="0" smtClean="0">
                <a:solidFill>
                  <a:srgbClr val="FF0000"/>
                </a:solidFill>
              </a:rPr>
              <a:t>الــدرس (7) </a:t>
            </a:r>
            <a:r>
              <a:rPr lang="ar-BH" sz="2400" b="1" noProof="0" dirty="0" smtClean="0">
                <a:solidFill>
                  <a:srgbClr val="FF0000"/>
                </a:solidFill>
              </a:rPr>
              <a:t>صفحة 35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cs typeface="Sultan bold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38422" y="5370330"/>
            <a:ext cx="8974183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/>
              <a:t>المواد الاجتماعية </a:t>
            </a:r>
            <a:r>
              <a:rPr lang="ar-BH" sz="3200" b="1" dirty="0" smtClean="0"/>
              <a:t>- الصف الثالث الإعدادي – الفصل الدراسي الأول الوحدة الأولى</a:t>
            </a:r>
            <a:endParaRPr lang="en-US" sz="32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7947" t="22480" r="23854" b="10383"/>
          <a:stretch/>
        </p:blipFill>
        <p:spPr>
          <a:xfrm>
            <a:off x="58999" y="1730817"/>
            <a:ext cx="4070554" cy="34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912885"/>
            <a:ext cx="12192000" cy="702571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 rtl="1"/>
            <a:r>
              <a:rPr lang="ar-BH" sz="3200" dirty="0" smtClean="0">
                <a:solidFill>
                  <a:schemeClr val="tx2">
                    <a:lumMod val="25000"/>
                  </a:schemeClr>
                </a:solidFill>
                <a:cs typeface="Sultan bold" pitchFamily="2" charset="-78"/>
              </a:rPr>
              <a:t>وضح جهود مملكة البحرين في مجال توفير الجهاز البشري في القطاع الصحي.         </a:t>
            </a:r>
            <a:r>
              <a:rPr lang="ar-BH" sz="2400" b="1" dirty="0" smtClean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(ثلاثة جهود </a:t>
            </a:r>
            <a:r>
              <a:rPr lang="ar-BH" sz="2400" b="1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فقط)</a:t>
            </a:r>
            <a:endParaRPr lang="ar-BH" sz="2400" dirty="0" smtClean="0">
              <a:solidFill>
                <a:schemeClr val="tx2">
                  <a:lumMod val="25000"/>
                </a:schemeClr>
              </a:solidFill>
              <a:cs typeface="Sultan bold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854242" y="2048421"/>
            <a:ext cx="11092021" cy="3166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>
              <a:buFont typeface="Wingdings" panose="05000000000000000000" pitchFamily="2" charset="2"/>
              <a:buChar char="§"/>
            </a:pP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 استقدمت الحكومة </a:t>
            </a: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اختصاصيين </a:t>
            </a: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في مختلف المجالات.</a:t>
            </a:r>
          </a:p>
          <a:p>
            <a:pPr algn="justLow">
              <a:buFont typeface="Wingdings" panose="05000000000000000000" pitchFamily="2" charset="2"/>
              <a:buChar char="§"/>
            </a:pP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 أرسلت كوادرها الطبية للتخصص في الخارج.</a:t>
            </a:r>
          </a:p>
          <a:p>
            <a:pPr algn="justLow">
              <a:buFont typeface="Wingdings" panose="05000000000000000000" pitchFamily="2" charset="2"/>
              <a:buChar char="§"/>
            </a:pPr>
            <a:r>
              <a:rPr lang="ar-BH" sz="3600" dirty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 </a:t>
            </a: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إنشاء </a:t>
            </a: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كليةِ الطّب</a:t>
            </a: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.</a:t>
            </a:r>
          </a:p>
          <a:p>
            <a:pPr algn="justLow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 </a:t>
            </a: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إنشاء </a:t>
            </a: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كليةِ العلومِ الصحيةِ </a:t>
            </a:r>
            <a:r>
              <a:rPr lang="ar-BH" sz="3600" dirty="0" smtClean="0">
                <a:solidFill>
                  <a:schemeClr val="accent4">
                    <a:lumMod val="75000"/>
                  </a:schemeClr>
                </a:solidFill>
                <a:cs typeface="Sultan bold" pitchFamily="2" charset="-78"/>
              </a:rPr>
              <a:t>التي تخرج الممرضين والممرضات والأشعة والمختبر والصيدلة وغيرها.</a:t>
            </a:r>
            <a:endParaRPr lang="ar-BH" sz="3600" dirty="0">
              <a:solidFill>
                <a:schemeClr val="accent4">
                  <a:lumMod val="75000"/>
                </a:schemeClr>
              </a:solidFill>
              <a:cs typeface="Sultan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8171" y="103279"/>
            <a:ext cx="339387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BH" b="1" dirty="0" smtClean="0">
                <a:latin typeface="Times New Roman" pitchFamily="18" charset="0"/>
                <a:cs typeface="Times New Roman" pitchFamily="18" charset="0"/>
              </a:rPr>
              <a:t>الاجتماعية: </a:t>
            </a:r>
            <a:r>
              <a:rPr lang="ar-BH" b="1" dirty="0" smtClean="0"/>
              <a:t>التنمية البشرية / الصحة</a:t>
            </a:r>
            <a:endParaRPr lang="en-US" b="1" dirty="0"/>
          </a:p>
        </p:txBody>
      </p:sp>
      <p:sp>
        <p:nvSpPr>
          <p:cNvPr id="5" name="مستطيل 4"/>
          <p:cNvSpPr/>
          <p:nvPr/>
        </p:nvSpPr>
        <p:spPr>
          <a:xfrm>
            <a:off x="5023125" y="258449"/>
            <a:ext cx="219750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ar-BH" sz="2800" dirty="0" smtClean="0">
                <a:solidFill>
                  <a:schemeClr val="bg1"/>
                </a:solidFill>
                <a:cs typeface="Sultan bold" pitchFamily="2" charset="-78"/>
              </a:rPr>
              <a:t>نشــاط تقييمي</a:t>
            </a:r>
            <a:endParaRPr lang="en-US" sz="2800" dirty="0"/>
          </a:p>
        </p:txBody>
      </p:sp>
      <p:sp>
        <p:nvSpPr>
          <p:cNvPr id="6" name="مستطيل 5"/>
          <p:cNvSpPr/>
          <p:nvPr/>
        </p:nvSpPr>
        <p:spPr>
          <a:xfrm>
            <a:off x="208778" y="535961"/>
            <a:ext cx="1003801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 دقائق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20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1175" y="2338304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نلتقي في الدرس القادم</a:t>
            </a:r>
            <a:endParaRPr lang="ar-S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002507" y="6479182"/>
            <a:ext cx="5150893" cy="365125"/>
          </a:xfrm>
        </p:spPr>
        <p:txBody>
          <a:bodyPr/>
          <a:lstStyle/>
          <a:p>
            <a:r>
              <a:rPr lang="ar-BH" dirty="0" smtClean="0">
                <a:solidFill>
                  <a:prstClr val="black">
                    <a:tint val="75000"/>
                  </a:prstClr>
                </a:solidFill>
              </a:rPr>
              <a:t>المواد الاجتماعية / الصف الثالث الإعدادي /الموارد الطبيعية 2 النفط والغاز الطبيعي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2"/>
          <p:cNvSpPr>
            <a:spLocks noChangeArrowheads="1"/>
          </p:cNvSpPr>
          <p:nvPr/>
        </p:nvSpPr>
        <p:spPr bwMode="auto">
          <a:xfrm flipH="1">
            <a:off x="10008651" y="3003704"/>
            <a:ext cx="791810" cy="601257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anose="020B0604020202020204" pitchFamily="34" charset="0"/>
              </a:rPr>
              <a:t>1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AutoShape 92"/>
          <p:cNvSpPr>
            <a:spLocks noChangeArrowheads="1"/>
          </p:cNvSpPr>
          <p:nvPr/>
        </p:nvSpPr>
        <p:spPr bwMode="auto">
          <a:xfrm flipH="1">
            <a:off x="10008651" y="4053103"/>
            <a:ext cx="791810" cy="601257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prstDash val="solid"/>
            <a:headEnd/>
            <a:tailEnd/>
          </a:ln>
          <a:effectLst>
            <a:outerShdw blurRad="25400" dist="190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anose="020B0604020202020204" pitchFamily="34" charset="0"/>
              </a:rPr>
              <a:t>2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AutoShape 92"/>
          <p:cNvSpPr>
            <a:spLocks noChangeArrowheads="1"/>
          </p:cNvSpPr>
          <p:nvPr/>
        </p:nvSpPr>
        <p:spPr bwMode="auto">
          <a:xfrm flipH="1">
            <a:off x="1135612" y="3008856"/>
            <a:ext cx="8526153" cy="732620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400" b="1" dirty="0" smtClean="0">
                <a:solidFill>
                  <a:schemeClr val="tx1"/>
                </a:solidFill>
              </a:rPr>
              <a:t>يوضح منجزات البحرين في القطاع الصحي في جميع المجالات.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9" name="AutoShape 92"/>
          <p:cNvSpPr>
            <a:spLocks noChangeArrowheads="1"/>
          </p:cNvSpPr>
          <p:nvPr/>
        </p:nvSpPr>
        <p:spPr bwMode="auto">
          <a:xfrm flipH="1">
            <a:off x="1135615" y="4058255"/>
            <a:ext cx="8526154" cy="732620"/>
          </a:xfrm>
          <a:prstGeom prst="rect">
            <a:avLst/>
          </a:prstGeom>
          <a:solidFill>
            <a:srgbClr val="EBEBEB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2400" b="1" dirty="0" smtClean="0">
                <a:solidFill>
                  <a:schemeClr val="tx1"/>
                </a:solidFill>
              </a:rPr>
              <a:t>يدرك انعكاسات تقدم الخدمات الصحية على المجتمع البحريني.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4012743" y="530390"/>
            <a:ext cx="438868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38100" dist="25400" dir="2700000" algn="br" rotWithShape="0">
              <a:srgbClr val="000000">
                <a:alpha val="6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الأهــــــــــــداف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21"/>
          <p:cNvSpPr/>
          <p:nvPr/>
        </p:nvSpPr>
        <p:spPr>
          <a:xfrm>
            <a:off x="634181" y="1615948"/>
            <a:ext cx="1042710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38100" dist="25400" dir="2700000" algn="br" rotWithShape="0">
              <a:srgbClr val="000000">
                <a:alpha val="6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يتوقع من الطالب بعد نهاية الدرس </a:t>
            </a:r>
            <a:r>
              <a:rPr kumimoji="0" lang="ar-B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أن: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8171" y="177019"/>
            <a:ext cx="339387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BH" b="1" dirty="0" smtClean="0">
                <a:latin typeface="Times New Roman" pitchFamily="18" charset="0"/>
                <a:cs typeface="Times New Roman" pitchFamily="18" charset="0"/>
              </a:rPr>
              <a:t>الاجتماعية: </a:t>
            </a:r>
            <a:r>
              <a:rPr lang="ar-BH" b="1" dirty="0" smtClean="0"/>
              <a:t>التنمية البشرية / الصحة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00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567945" y="2100693"/>
            <a:ext cx="11105536" cy="21452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/>
            <a:r>
              <a:rPr lang="ar-BH" sz="4000" dirty="0" smtClean="0">
                <a:solidFill>
                  <a:schemeClr val="accent1"/>
                </a:solidFill>
                <a:cs typeface="Sultan bold" pitchFamily="2" charset="-78"/>
              </a:rPr>
              <a:t>اهتمت البحرين بتحسين الوضع الصحي لأبنائها، من خلال تطوير المؤسسات القائمة، واستحداث مؤسسات أخرى حتى </a:t>
            </a:r>
            <a:r>
              <a:rPr lang="ar-BH" sz="4000" dirty="0" smtClean="0">
                <a:solidFill>
                  <a:schemeClr val="accent1"/>
                </a:solidFill>
                <a:cs typeface="Sultan bold" pitchFamily="2" charset="-78"/>
              </a:rPr>
              <a:t>أصبح عددُ </a:t>
            </a:r>
            <a:r>
              <a:rPr lang="ar-BH" sz="4000" dirty="0" smtClean="0">
                <a:solidFill>
                  <a:schemeClr val="accent1"/>
                </a:solidFill>
                <a:cs typeface="Sultan bold" pitchFamily="2" charset="-78"/>
              </a:rPr>
              <a:t>المؤسسات الصحية يناهز 34 </a:t>
            </a:r>
            <a:r>
              <a:rPr lang="ar-BH" sz="4000" dirty="0" smtClean="0">
                <a:solidFill>
                  <a:schemeClr val="accent1"/>
                </a:solidFill>
                <a:cs typeface="Sultan bold" pitchFamily="2" charset="-78"/>
              </a:rPr>
              <a:t>مؤسسةً </a:t>
            </a:r>
            <a:r>
              <a:rPr lang="ar-BH" sz="4000" dirty="0" smtClean="0">
                <a:solidFill>
                  <a:schemeClr val="accent1"/>
                </a:solidFill>
                <a:cs typeface="Sultan bold" pitchFamily="2" charset="-78"/>
              </a:rPr>
              <a:t>تؤمن الخدمات الصحية المجانية للجميع.</a:t>
            </a:r>
            <a:endParaRPr lang="ar-BH" sz="4000" dirty="0">
              <a:solidFill>
                <a:schemeClr val="accent1"/>
              </a:solidFill>
              <a:cs typeface="Sultan bold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8171" y="103279"/>
            <a:ext cx="339387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BH" b="1" dirty="0" smtClean="0">
                <a:latin typeface="Times New Roman" pitchFamily="18" charset="0"/>
                <a:cs typeface="Times New Roman" pitchFamily="18" charset="0"/>
              </a:rPr>
              <a:t>الاجتماعية: </a:t>
            </a:r>
            <a:r>
              <a:rPr lang="ar-BH" b="1" dirty="0" smtClean="0"/>
              <a:t>التنمية البشرية / الصحة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08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376257"/>
            <a:ext cx="12192000" cy="702571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 rtl="1"/>
            <a:r>
              <a:rPr lang="ar-BH" sz="4000" dirty="0" smtClean="0">
                <a:solidFill>
                  <a:schemeClr val="tx2">
                    <a:lumMod val="25000"/>
                  </a:schemeClr>
                </a:solidFill>
                <a:cs typeface="Sultan bold" pitchFamily="2" charset="-78"/>
              </a:rPr>
              <a:t>كيف أولت حكومة البحرين اهتمامها بالقطاع الصحي؟</a:t>
            </a: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103242" y="1937252"/>
            <a:ext cx="11941278" cy="475023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مراقبة الأغذية ومياه الشرب.</a:t>
            </a:r>
          </a:p>
          <a:p>
            <a:pPr algn="justLow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مكافحة الأمراض 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المعدِية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.</a:t>
            </a:r>
          </a:p>
          <a:p>
            <a:pPr algn="justLow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تأمين لقاحات الأطفال.</a:t>
            </a:r>
          </a:p>
          <a:p>
            <a:pPr algn="justLow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نشر الوعي الصحي بين 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السُّكان 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من خلال: </a:t>
            </a:r>
          </a:p>
          <a:p>
            <a:pPr indent="339725" algn="justLow">
              <a:lnSpc>
                <a:spcPct val="130000"/>
              </a:lnSpc>
              <a:tabLst>
                <a:tab pos="574675" algn="l"/>
                <a:tab pos="1031875" algn="l"/>
              </a:tabLst>
            </a:pPr>
            <a:r>
              <a:rPr lang="ar-BH" sz="3000" dirty="0">
                <a:solidFill>
                  <a:schemeClr val="accent1"/>
                </a:solidFill>
                <a:cs typeface="Sultan bold" pitchFamily="2" charset="-78"/>
              </a:rPr>
              <a:t>	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أ. برامج التثقيف الصحي في الإذاعة والتلفزيون.</a:t>
            </a:r>
          </a:p>
          <a:p>
            <a:pPr marL="457200" indent="-176213" algn="justLow">
              <a:lnSpc>
                <a:spcPct val="130000"/>
              </a:lnSpc>
            </a:pP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ب: إصدار العديد من الكتب والنشرات والملصقات الصحية كالتوعية الغذائية ومخاطر التدخين 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وسُبُلِ </a:t>
            </a:r>
            <a:r>
              <a:rPr lang="ar-BH" sz="3000" dirty="0" smtClean="0">
                <a:solidFill>
                  <a:schemeClr val="accent1"/>
                </a:solidFill>
                <a:cs typeface="Sultan bold" pitchFamily="2" charset="-78"/>
              </a:rPr>
              <a:t>الوقاية من الأمراض.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98171" y="103279"/>
            <a:ext cx="339387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BH" b="1" dirty="0" smtClean="0">
                <a:latin typeface="Times New Roman" pitchFamily="18" charset="0"/>
                <a:cs typeface="Times New Roman" pitchFamily="18" charset="0"/>
              </a:rPr>
              <a:t>الاجتماعية: </a:t>
            </a:r>
            <a:r>
              <a:rPr lang="ar-BH" b="1" dirty="0" smtClean="0"/>
              <a:t>التنمية البشرية / الصحة</a:t>
            </a:r>
            <a:endParaRPr lang="en-US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421329" y="1207319"/>
            <a:ext cx="3623191" cy="7150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/>
            <a:r>
              <a:rPr lang="ar-BH" sz="3600" dirty="0" smtClean="0">
                <a:solidFill>
                  <a:schemeClr val="accent1"/>
                </a:solidFill>
                <a:cs typeface="Sultan bold" pitchFamily="2" charset="-78"/>
              </a:rPr>
              <a:t>أولاً: الوقاية الصحية:</a:t>
            </a:r>
          </a:p>
        </p:txBody>
      </p:sp>
    </p:spTree>
    <p:extLst>
      <p:ext uri="{BB962C8B-B14F-4D97-AF65-F5344CB8AC3E}">
        <p14:creationId xmlns:p14="http://schemas.microsoft.com/office/powerpoint/2010/main" val="15363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157163" y="2272650"/>
            <a:ext cx="11823295" cy="293527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تحويل مستشفى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السَّلمانية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إلى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مجمعٍ طبيّ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بعد توسيعه وتجهيزه بأحدث الأدوات والمعدات الطبية،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استحداثُ أقسام ٍتخصصية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لمعالجة مختلف الأمراض.</a:t>
            </a:r>
          </a:p>
          <a:p>
            <a:pPr algn="justLow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إنشاء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عددٍ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من المستشفيات المتخصصة في مجال الولادة والطب النفسي والعَجزَة.</a:t>
            </a:r>
          </a:p>
          <a:p>
            <a:pPr algn="justLow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وجود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عددٍ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من المستشفيات الخاصة التي تسهم في توفير الرعاية العلاجية للمواطنين.</a:t>
            </a:r>
            <a:endParaRPr lang="ar-BH" sz="3200" dirty="0">
              <a:solidFill>
                <a:schemeClr val="accent1"/>
              </a:solidFill>
              <a:cs typeface="Sultan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8171" y="103279"/>
            <a:ext cx="339387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BH" b="1" dirty="0" smtClean="0">
                <a:latin typeface="Times New Roman" pitchFamily="18" charset="0"/>
                <a:cs typeface="Times New Roman" pitchFamily="18" charset="0"/>
              </a:rPr>
              <a:t>الاجتماعية: </a:t>
            </a:r>
            <a:r>
              <a:rPr lang="ar-BH" b="1" dirty="0" smtClean="0"/>
              <a:t>التنمية البشرية / الصحة</a:t>
            </a:r>
            <a:endParaRPr lang="en-US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421329" y="919733"/>
            <a:ext cx="3623191" cy="7150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/>
            <a:r>
              <a:rPr lang="ar-BH" sz="3600" dirty="0" smtClean="0">
                <a:solidFill>
                  <a:schemeClr val="accent1"/>
                </a:solidFill>
                <a:cs typeface="Sultan bold" pitchFamily="2" charset="-78"/>
              </a:rPr>
              <a:t>ثانيًا: الرعاية العلاجية:</a:t>
            </a:r>
          </a:p>
        </p:txBody>
      </p:sp>
    </p:spTree>
    <p:extLst>
      <p:ext uri="{BB962C8B-B14F-4D97-AF65-F5344CB8AC3E}">
        <p14:creationId xmlns:p14="http://schemas.microsoft.com/office/powerpoint/2010/main" val="2287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6991350" y="2121870"/>
            <a:ext cx="4935187" cy="282630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إنشاء العديد من المراكز الصحية في جميع المحافظات وتزويدها بالمعدات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والاختصاصيين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والفنيين.</a:t>
            </a:r>
          </a:p>
          <a:p>
            <a:pPr algn="justLow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200" dirty="0" smtClean="0">
                <a:solidFill>
                  <a:schemeClr val="accent1"/>
                </a:solidFill>
                <a:cs typeface="Sultan bold" pitchFamily="2" charset="-78"/>
              </a:rPr>
              <a:t>إنشاء مستشفى الملك حمد الجامعي المحدَّث عام 2013م</a:t>
            </a:r>
            <a:endParaRPr lang="ar-BH" sz="3200" dirty="0">
              <a:solidFill>
                <a:schemeClr val="accent1"/>
              </a:solidFill>
              <a:cs typeface="Sultan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8171" y="103279"/>
            <a:ext cx="339387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BH" b="1" dirty="0" smtClean="0">
                <a:latin typeface="Times New Roman" pitchFamily="18" charset="0"/>
                <a:cs typeface="Times New Roman" pitchFamily="18" charset="0"/>
              </a:rPr>
              <a:t>الاجتماعية: </a:t>
            </a:r>
            <a:r>
              <a:rPr lang="ar-BH" b="1" dirty="0" smtClean="0"/>
              <a:t>التنمية البشرية / الصحة</a:t>
            </a:r>
            <a:endParaRPr lang="en-US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8332841" y="713253"/>
            <a:ext cx="3623191" cy="7150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/>
            <a:r>
              <a:rPr lang="ar-BH" sz="3600" dirty="0" smtClean="0">
                <a:solidFill>
                  <a:schemeClr val="accent1"/>
                </a:solidFill>
                <a:cs typeface="Sultan bold" pitchFamily="2" charset="-78"/>
              </a:rPr>
              <a:t>ثالثاً: الرعاية الأولية: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2708" t="24219" r="52050" b="15364"/>
          <a:stretch/>
        </p:blipFill>
        <p:spPr>
          <a:xfrm>
            <a:off x="209549" y="1193128"/>
            <a:ext cx="6504747" cy="488382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70143" y="5575371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dirty="0" smtClean="0">
                <a:solidFill>
                  <a:srgbClr val="FFFF00"/>
                </a:solidFill>
                <a:cs typeface="Sultan bold" pitchFamily="2" charset="-78"/>
              </a:rPr>
              <a:t>مركز مدينة حمد الصحي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2855" t="35156" r="56882" b="16927"/>
          <a:stretch/>
        </p:blipFill>
        <p:spPr>
          <a:xfrm>
            <a:off x="101732" y="1193128"/>
            <a:ext cx="6720380" cy="4830177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762533" y="5643662"/>
            <a:ext cx="52325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1600" dirty="0" smtClean="0">
                <a:solidFill>
                  <a:srgbClr val="FFFF00"/>
                </a:solidFill>
                <a:cs typeface="Sultan bold" pitchFamily="2" charset="-78"/>
              </a:rPr>
              <a:t>جلالة الملك المفدى حمد بن عيسى آل خليفة عند افتتاح مستشفى الملك حمد الجامعي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9"/>
          <p:cNvSpPr/>
          <p:nvPr/>
        </p:nvSpPr>
        <p:spPr>
          <a:xfrm>
            <a:off x="280220" y="2440171"/>
            <a:ext cx="11650002" cy="316682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>
              <a:buFont typeface="Wingdings" panose="05000000000000000000" pitchFamily="2" charset="2"/>
              <a:buChar char="§"/>
            </a:pPr>
            <a:r>
              <a:rPr lang="ar-BH" sz="3600" dirty="0" smtClean="0">
                <a:solidFill>
                  <a:schemeClr val="accent1"/>
                </a:solidFill>
                <a:cs typeface="Sultan bold" pitchFamily="2" charset="-78"/>
              </a:rPr>
              <a:t> استقدمت الحكومة </a:t>
            </a:r>
            <a:r>
              <a:rPr lang="ar-BH" sz="3600" dirty="0" smtClean="0">
                <a:solidFill>
                  <a:schemeClr val="accent1"/>
                </a:solidFill>
                <a:cs typeface="Sultan bold" pitchFamily="2" charset="-78"/>
              </a:rPr>
              <a:t>اختصاصيين </a:t>
            </a:r>
            <a:r>
              <a:rPr lang="ar-BH" sz="3600" dirty="0" smtClean="0">
                <a:solidFill>
                  <a:schemeClr val="accent1"/>
                </a:solidFill>
                <a:cs typeface="Sultan bold" pitchFamily="2" charset="-78"/>
              </a:rPr>
              <a:t>في مختلف المجالات.</a:t>
            </a:r>
          </a:p>
          <a:p>
            <a:pPr algn="justLow">
              <a:buFont typeface="Wingdings" panose="05000000000000000000" pitchFamily="2" charset="2"/>
              <a:buChar char="§"/>
            </a:pPr>
            <a:r>
              <a:rPr lang="ar-BH" sz="3600" dirty="0" smtClean="0">
                <a:solidFill>
                  <a:schemeClr val="accent1"/>
                </a:solidFill>
                <a:cs typeface="Sultan bold" pitchFamily="2" charset="-78"/>
              </a:rPr>
              <a:t> أرسلت كوادرها الطبية للتخصص في الخارج.</a:t>
            </a:r>
          </a:p>
          <a:p>
            <a:pPr algn="justLow">
              <a:buFont typeface="Wingdings" panose="05000000000000000000" pitchFamily="2" charset="2"/>
              <a:buChar char="§"/>
            </a:pPr>
            <a:r>
              <a:rPr lang="ar-BH" sz="3600" dirty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600" dirty="0" smtClean="0">
                <a:solidFill>
                  <a:schemeClr val="accent1"/>
                </a:solidFill>
                <a:cs typeface="Sultan bold" pitchFamily="2" charset="-78"/>
              </a:rPr>
              <a:t>إنشاء كلية الطب.</a:t>
            </a:r>
          </a:p>
          <a:p>
            <a:pPr algn="justLow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3600" dirty="0" smtClean="0">
                <a:solidFill>
                  <a:schemeClr val="accent1"/>
                </a:solidFill>
                <a:cs typeface="Sultan bold" pitchFamily="2" charset="-78"/>
              </a:rPr>
              <a:t>إنشاء كلية العلوم الصحية التي تخرج الممرضين والممرضات والأشعة والمختبر والصيدلة وغيرها.</a:t>
            </a:r>
            <a:endParaRPr lang="ar-BH" sz="3600" dirty="0">
              <a:solidFill>
                <a:schemeClr val="accent1"/>
              </a:solidFill>
              <a:cs typeface="Sultan bold" pitchFamily="2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8171" y="103279"/>
            <a:ext cx="339387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BH" b="1" dirty="0" smtClean="0">
                <a:latin typeface="Times New Roman" pitchFamily="18" charset="0"/>
                <a:cs typeface="Times New Roman" pitchFamily="18" charset="0"/>
              </a:rPr>
              <a:t>الاجتماعية: </a:t>
            </a:r>
            <a:r>
              <a:rPr lang="ar-BH" b="1" dirty="0" smtClean="0"/>
              <a:t>التنمية البشرية / الصحة</a:t>
            </a:r>
            <a:endParaRPr lang="en-US" b="1" dirty="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7146211" y="1130877"/>
            <a:ext cx="4710270" cy="7831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algn="justLow"/>
            <a:r>
              <a:rPr lang="ar-BH" sz="4000" dirty="0" smtClean="0">
                <a:solidFill>
                  <a:schemeClr val="accent1"/>
                </a:solidFill>
                <a:cs typeface="Sultan bold" pitchFamily="2" charset="-78"/>
              </a:rPr>
              <a:t>في إطار توفير الجهاز البشري</a:t>
            </a:r>
          </a:p>
        </p:txBody>
      </p:sp>
    </p:spTree>
    <p:extLst>
      <p:ext uri="{BB962C8B-B14F-4D97-AF65-F5344CB8AC3E}">
        <p14:creationId xmlns:p14="http://schemas.microsoft.com/office/powerpoint/2010/main" val="9621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391005"/>
            <a:ext cx="12192000" cy="702571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 rtl="1"/>
            <a:r>
              <a:rPr lang="ar-BH" sz="3600" dirty="0" smtClean="0">
                <a:solidFill>
                  <a:schemeClr val="tx2">
                    <a:lumMod val="25000"/>
                  </a:schemeClr>
                </a:solidFill>
                <a:cs typeface="Sultan bold" pitchFamily="2" charset="-78"/>
              </a:rPr>
              <a:t>ما نتائج الاهتمام بالرعاية الصحية؟</a:t>
            </a:r>
            <a:endParaRPr lang="en-US" sz="3600" dirty="0">
              <a:solidFill>
                <a:schemeClr val="tx2">
                  <a:lumMod val="25000"/>
                </a:schemeClr>
              </a:solidFill>
              <a:cs typeface="Sultan bold" pitchFamily="2" charset="-78"/>
            </a:endParaRPr>
          </a:p>
        </p:txBody>
      </p:sp>
      <p:sp>
        <p:nvSpPr>
          <p:cNvPr id="20" name="مستطيل مستدير الزوايا 19"/>
          <p:cNvSpPr/>
          <p:nvPr/>
        </p:nvSpPr>
        <p:spPr>
          <a:xfrm>
            <a:off x="98171" y="1344639"/>
            <a:ext cx="11954107" cy="5278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109538" indent="-109538" algn="justLow">
              <a:buFont typeface="Wingdings" panose="05000000000000000000" pitchFamily="2" charset="2"/>
              <a:buChar char="§"/>
            </a:pPr>
            <a:r>
              <a:rPr lang="ar-BH" sz="2500" dirty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2500" dirty="0" smtClean="0">
                <a:solidFill>
                  <a:schemeClr val="accent1"/>
                </a:solidFill>
                <a:cs typeface="Sultan bold" pitchFamily="2" charset="-78"/>
              </a:rPr>
              <a:t>تدني عدد الأشخاص بالنسبة للطبيب الواحد من 1600 شخص لكل طبيب عام 1971م إلى 362 شخصًا عام 2010م. </a:t>
            </a: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4610100" y="3447360"/>
            <a:ext cx="7442178" cy="95345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109538" indent="-109538" algn="justLow">
              <a:buFont typeface="Wingdings" panose="05000000000000000000" pitchFamily="2" charset="2"/>
              <a:buChar char="§"/>
            </a:pPr>
            <a:r>
              <a:rPr lang="ar-BH" sz="2500" dirty="0" smtClean="0">
                <a:solidFill>
                  <a:schemeClr val="accent1"/>
                </a:solidFill>
                <a:cs typeface="Sultan bold" pitchFamily="2" charset="-78"/>
              </a:rPr>
              <a:t> ارتفاع متوسط عمر الإنسان من حوالي 60 سنة مطلع السبعينيات إلى </a:t>
            </a:r>
            <a:r>
              <a:rPr lang="en-US" sz="2500" dirty="0" smtClean="0">
                <a:solidFill>
                  <a:schemeClr val="accent1"/>
                </a:solidFill>
                <a:cs typeface="Sultan bold" pitchFamily="2" charset="-78"/>
              </a:rPr>
              <a:t>78,5</a:t>
            </a:r>
            <a:r>
              <a:rPr lang="ar-BH" sz="2500" dirty="0" smtClean="0">
                <a:solidFill>
                  <a:schemeClr val="accent1"/>
                </a:solidFill>
                <a:cs typeface="Sultan bold" pitchFamily="2" charset="-78"/>
              </a:rPr>
              <a:t> سنة في 2011م، والذي يفوق المتوسط العالمي البالغ حوالي</a:t>
            </a:r>
            <a:r>
              <a:rPr lang="en-US" sz="2500" dirty="0" smtClean="0">
                <a:solidFill>
                  <a:schemeClr val="accent1"/>
                </a:solidFill>
                <a:cs typeface="Sultan bold" pitchFamily="2" charset="-78"/>
              </a:rPr>
              <a:t>67,61</a:t>
            </a:r>
            <a:r>
              <a:rPr lang="ar-BH" sz="2500" dirty="0" smtClean="0">
                <a:solidFill>
                  <a:schemeClr val="accent1"/>
                </a:solidFill>
                <a:cs typeface="Sultan bold" pitchFamily="2" charset="-78"/>
              </a:rPr>
              <a:t>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98171" y="29539"/>
            <a:ext cx="339387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BH" b="1" dirty="0" smtClean="0">
                <a:latin typeface="Times New Roman" pitchFamily="18" charset="0"/>
                <a:cs typeface="Times New Roman" pitchFamily="18" charset="0"/>
              </a:rPr>
              <a:t>الاجتماعية: </a:t>
            </a:r>
            <a:r>
              <a:rPr lang="ar-BH" b="1" dirty="0" smtClean="0"/>
              <a:t>التنمية البشرية / الصحة</a:t>
            </a:r>
            <a:endParaRPr lang="en-US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98171" y="2187377"/>
            <a:ext cx="11954108" cy="95345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109538" indent="-109538" algn="justLow">
              <a:buFont typeface="Wingdings" panose="05000000000000000000" pitchFamily="2" charset="2"/>
              <a:buChar char="§"/>
            </a:pPr>
            <a:r>
              <a:rPr lang="ar-BH" sz="2500" dirty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2500" dirty="0" smtClean="0">
                <a:solidFill>
                  <a:schemeClr val="accent1"/>
                </a:solidFill>
                <a:cs typeface="Sultan bold" pitchFamily="2" charset="-78"/>
              </a:rPr>
              <a:t>انخفاض نسبة الوفيات من 9 لكل ألف عام 1971م إلى 3 لكل ألف عام 2013م.</a:t>
            </a:r>
          </a:p>
          <a:p>
            <a:pPr algn="justLow"/>
            <a:r>
              <a:rPr lang="ar-BH" sz="2500" dirty="0" smtClean="0">
                <a:solidFill>
                  <a:schemeClr val="accent1"/>
                </a:solidFill>
                <a:cs typeface="Sultan bold" pitchFamily="2" charset="-78"/>
              </a:rPr>
              <a:t>وانخفاض نسبة وفيات الرضَّع من 45 لكل ألف ولادة عام 1975م إلى</a:t>
            </a:r>
            <a:r>
              <a:rPr lang="en-US" sz="2500" dirty="0" smtClean="0">
                <a:solidFill>
                  <a:schemeClr val="accent1"/>
                </a:solidFill>
                <a:cs typeface="Sultan bold" pitchFamily="2" charset="-78"/>
              </a:rPr>
              <a:t>7,8</a:t>
            </a:r>
            <a:r>
              <a:rPr lang="ar-BH" sz="2500" dirty="0" smtClean="0">
                <a:solidFill>
                  <a:schemeClr val="accent1"/>
                </a:solidFill>
                <a:cs typeface="Sultan bold" pitchFamily="2" charset="-78"/>
              </a:rPr>
              <a:t> لكل الف عام 2012م.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610292" y="4690343"/>
            <a:ext cx="7462762" cy="5278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109538" indent="-109538" algn="justLow">
              <a:buFont typeface="Wingdings" panose="05000000000000000000" pitchFamily="2" charset="2"/>
              <a:buChar char="§"/>
            </a:pPr>
            <a:r>
              <a:rPr lang="ar-BH" sz="2500" dirty="0" smtClean="0">
                <a:solidFill>
                  <a:schemeClr val="accent1"/>
                </a:solidFill>
                <a:cs typeface="Sultan bold" pitchFamily="2" charset="-78"/>
              </a:rPr>
              <a:t> القضاء على الكثير من الأمراض والأوبئة الفتاكة كالملاريا.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610099" y="5535723"/>
            <a:ext cx="7463917" cy="52780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 anchor="ctr">
            <a:spAutoFit/>
          </a:bodyPr>
          <a:lstStyle/>
          <a:p>
            <a:pPr marL="109538" indent="-109538" algn="justLow">
              <a:buFont typeface="Wingdings" panose="05000000000000000000" pitchFamily="2" charset="2"/>
              <a:buChar char="§"/>
            </a:pPr>
            <a:r>
              <a:rPr lang="ar-BH" sz="2500" dirty="0" smtClean="0">
                <a:solidFill>
                  <a:schemeClr val="accent1"/>
                </a:solidFill>
                <a:cs typeface="Sultan bold" pitchFamily="2" charset="-78"/>
              </a:rPr>
              <a:t> ارتفاع نسبة الأطفال المحصَّنين حتى قاربت 100%.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652" t="40365" r="23792" b="15625"/>
          <a:stretch/>
        </p:blipFill>
        <p:spPr>
          <a:xfrm>
            <a:off x="98170" y="3398614"/>
            <a:ext cx="4511929" cy="2964086"/>
          </a:xfrm>
          <a:prstGeom prst="rect">
            <a:avLst/>
          </a:prstGeom>
        </p:spPr>
      </p:pic>
      <p:cxnSp>
        <p:nvCxnSpPr>
          <p:cNvPr id="13" name="رابط مستقيم 12"/>
          <p:cNvCxnSpPr/>
          <p:nvPr/>
        </p:nvCxnSpPr>
        <p:spPr>
          <a:xfrm flipV="1">
            <a:off x="2790825" y="4177482"/>
            <a:ext cx="895350" cy="13582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V="1">
            <a:off x="1795110" y="5619750"/>
            <a:ext cx="840757" cy="221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V="1">
            <a:off x="831580" y="5841005"/>
            <a:ext cx="825770" cy="9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23"/>
          <p:cNvSpPr/>
          <p:nvPr/>
        </p:nvSpPr>
        <p:spPr>
          <a:xfrm>
            <a:off x="1190033" y="3535967"/>
            <a:ext cx="1164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dirty="0" smtClean="0">
                <a:solidFill>
                  <a:schemeClr val="bg1"/>
                </a:solidFill>
                <a:cs typeface="Sultan bold" pitchFamily="2" charset="-78"/>
              </a:rPr>
              <a:t>وفيـات الرضَّـع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16" grpId="0" animBg="1"/>
      <p:bldP spid="9" grpId="0" animBg="1"/>
      <p:bldP spid="10" grpId="0" animBg="1"/>
      <p:bldP spid="11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651230" y="960105"/>
            <a:ext cx="10912800" cy="702571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/>
          <a:p>
            <a:pPr algn="ctr" rtl="1"/>
            <a:r>
              <a:rPr lang="ar-BH" sz="4000" dirty="0" smtClean="0">
                <a:solidFill>
                  <a:schemeClr val="bg1"/>
                </a:solidFill>
                <a:cs typeface="Sultan bold" pitchFamily="2" charset="-78"/>
              </a:rPr>
              <a:t>أذكر إنـجازات مملكة البحرين في مجال </a:t>
            </a:r>
            <a:r>
              <a:rPr lang="ar-BH" sz="4000" smtClean="0">
                <a:solidFill>
                  <a:schemeClr val="bg1"/>
                </a:solidFill>
                <a:cs typeface="Sultan bold" pitchFamily="2" charset="-78"/>
              </a:rPr>
              <a:t>الرعاية الوقائية.  </a:t>
            </a:r>
            <a:r>
              <a:rPr lang="ar-BH" sz="2800" b="1" dirty="0" smtClean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(إنجازين </a:t>
            </a:r>
            <a:r>
              <a:rPr lang="ar-BH" sz="2800" b="1" dirty="0">
                <a:solidFill>
                  <a:schemeClr val="tx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فقط)</a:t>
            </a:r>
            <a:endParaRPr lang="en-US" sz="2800" dirty="0">
              <a:solidFill>
                <a:schemeClr val="bg1"/>
              </a:solidFill>
              <a:cs typeface="Sultan bold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812461" y="1973177"/>
            <a:ext cx="10530348" cy="40907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Low" rtl="1">
              <a:lnSpc>
                <a:spcPct val="130000"/>
              </a:lnSpc>
            </a:pPr>
            <a:endParaRPr lang="ar-BH" sz="2600" dirty="0" smtClean="0">
              <a:solidFill>
                <a:schemeClr val="accent1"/>
              </a:solidFill>
              <a:cs typeface="Sultan bold" pitchFamily="2" charset="-78"/>
            </a:endParaRPr>
          </a:p>
          <a:p>
            <a:pPr algn="justLow" rtl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ar-BH" sz="2800" dirty="0" smtClean="0">
                <a:solidFill>
                  <a:schemeClr val="accent1"/>
                </a:solidFill>
                <a:cs typeface="Sultan bold" pitchFamily="2" charset="-78"/>
              </a:rPr>
              <a:t>مراقبة </a:t>
            </a:r>
            <a:r>
              <a:rPr lang="ar-BH" sz="2800" dirty="0">
                <a:solidFill>
                  <a:schemeClr val="accent1"/>
                </a:solidFill>
                <a:cs typeface="Sultan bold" pitchFamily="2" charset="-78"/>
              </a:rPr>
              <a:t>الأغذية </a:t>
            </a:r>
            <a:r>
              <a:rPr lang="ar-BH" sz="2800" dirty="0" smtClean="0">
                <a:solidFill>
                  <a:schemeClr val="accent1"/>
                </a:solidFill>
                <a:cs typeface="Sultan bold" pitchFamily="2" charset="-78"/>
              </a:rPr>
              <a:t>ومياه </a:t>
            </a:r>
            <a:r>
              <a:rPr lang="ar-BH" sz="2800" dirty="0">
                <a:solidFill>
                  <a:schemeClr val="accent1"/>
                </a:solidFill>
                <a:cs typeface="Sultan bold" pitchFamily="2" charset="-78"/>
              </a:rPr>
              <a:t>الشرب.</a:t>
            </a:r>
          </a:p>
          <a:p>
            <a:pPr algn="justLow" rtl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2800" dirty="0">
                <a:solidFill>
                  <a:schemeClr val="accent1"/>
                </a:solidFill>
                <a:cs typeface="Sultan bold" pitchFamily="2" charset="-78"/>
              </a:rPr>
              <a:t>مكافحة الامراض المعدية.</a:t>
            </a:r>
          </a:p>
          <a:p>
            <a:pPr algn="justLow" rtl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2800" dirty="0">
                <a:solidFill>
                  <a:schemeClr val="accent1"/>
                </a:solidFill>
                <a:cs typeface="Sultan bold" pitchFamily="2" charset="-78"/>
              </a:rPr>
              <a:t>تامين لقاحات الأطفال.</a:t>
            </a:r>
          </a:p>
          <a:p>
            <a:pPr algn="justLow" rtl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cs typeface="Sultan bold" pitchFamily="2" charset="-78"/>
              </a:rPr>
              <a:t> </a:t>
            </a:r>
            <a:r>
              <a:rPr lang="ar-BH" sz="2800" dirty="0">
                <a:solidFill>
                  <a:schemeClr val="accent1"/>
                </a:solidFill>
                <a:cs typeface="Sultan bold" pitchFamily="2" charset="-78"/>
              </a:rPr>
              <a:t>نشر الوعي الصحي بين السكان من خلال: </a:t>
            </a:r>
          </a:p>
          <a:p>
            <a:pPr indent="339725" algn="justLow" rtl="1">
              <a:lnSpc>
                <a:spcPct val="130000"/>
              </a:lnSpc>
              <a:tabLst>
                <a:tab pos="574675" algn="l"/>
                <a:tab pos="1031875" algn="l"/>
              </a:tabLst>
            </a:pPr>
            <a:r>
              <a:rPr lang="ar-BH" sz="2800" dirty="0">
                <a:solidFill>
                  <a:schemeClr val="accent1"/>
                </a:solidFill>
                <a:cs typeface="Sultan bold" pitchFamily="2" charset="-78"/>
              </a:rPr>
              <a:t>	أ. برامج التثقيف الصحي في الإذاعة والتلفزيون.</a:t>
            </a:r>
          </a:p>
          <a:p>
            <a:pPr marL="457200" indent="-176213" algn="justLow" rtl="1">
              <a:lnSpc>
                <a:spcPct val="130000"/>
              </a:lnSpc>
            </a:pPr>
            <a:r>
              <a:rPr lang="ar-BH" sz="2800" dirty="0">
                <a:solidFill>
                  <a:schemeClr val="accent1"/>
                </a:solidFill>
                <a:cs typeface="Sultan bold" pitchFamily="2" charset="-78"/>
              </a:rPr>
              <a:t>ب: اصدار العديد من الكتب والنشرات والملصقات الصحية كالتوعية الغذائية ومخاطر التدخين </a:t>
            </a:r>
            <a:r>
              <a:rPr lang="ar-BH" sz="2800" dirty="0" smtClean="0">
                <a:solidFill>
                  <a:schemeClr val="accent1"/>
                </a:solidFill>
                <a:cs typeface="Sultan bold" pitchFamily="2" charset="-78"/>
              </a:rPr>
              <a:t>وسُبل </a:t>
            </a:r>
            <a:r>
              <a:rPr lang="ar-BH" sz="2800" dirty="0">
                <a:solidFill>
                  <a:schemeClr val="accent1"/>
                </a:solidFill>
                <a:cs typeface="Sultan bold" pitchFamily="2" charset="-78"/>
              </a:rPr>
              <a:t>الوقاية من الأمراض.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98171" y="73783"/>
            <a:ext cx="3393878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Times New Roman" pitchFamily="18" charset="0"/>
                <a:cs typeface="Times New Roman" pitchFamily="18" charset="0"/>
              </a:rPr>
              <a:t>المواد </a:t>
            </a:r>
            <a:r>
              <a:rPr lang="ar-BH" b="1" dirty="0" smtClean="0">
                <a:latin typeface="Times New Roman" pitchFamily="18" charset="0"/>
                <a:cs typeface="Times New Roman" pitchFamily="18" charset="0"/>
              </a:rPr>
              <a:t>الاجتماعية: </a:t>
            </a:r>
            <a:r>
              <a:rPr lang="ar-BH" b="1" dirty="0" smtClean="0"/>
              <a:t>التنمية البشرية / الصحة</a:t>
            </a:r>
            <a:endParaRPr lang="en-US" b="1" dirty="0"/>
          </a:p>
        </p:txBody>
      </p:sp>
      <p:sp>
        <p:nvSpPr>
          <p:cNvPr id="2" name="مستطيل 1"/>
          <p:cNvSpPr/>
          <p:nvPr/>
        </p:nvSpPr>
        <p:spPr>
          <a:xfrm>
            <a:off x="5023125" y="258449"/>
            <a:ext cx="2197508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ar-BH" sz="2800" dirty="0" smtClean="0">
                <a:solidFill>
                  <a:schemeClr val="bg1"/>
                </a:solidFill>
                <a:cs typeface="Sultan bold" pitchFamily="2" charset="-78"/>
              </a:rPr>
              <a:t>نشــاط تقييمي</a:t>
            </a:r>
            <a:endParaRPr lang="en-US" sz="2800" dirty="0"/>
          </a:p>
        </p:txBody>
      </p:sp>
      <p:sp>
        <p:nvSpPr>
          <p:cNvPr id="9" name="مستطيل 8"/>
          <p:cNvSpPr/>
          <p:nvPr/>
        </p:nvSpPr>
        <p:spPr>
          <a:xfrm>
            <a:off x="651230" y="501555"/>
            <a:ext cx="1003801" cy="40011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2">
                <a:lumMod val="9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ar-BH" sz="20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ثلاث دقائق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01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>
        <a:ln>
          <a:solidFill>
            <a:srgbClr val="0070C0"/>
          </a:solidFill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a:spPr>
      <a:bodyPr wrap="square">
        <a:spAutoFit/>
      </a:bodyPr>
      <a:lstStyle>
        <a:defPPr marL="287338" indent="-287338">
          <a:buFont typeface="Wingdings" panose="05000000000000000000" pitchFamily="2" charset="2"/>
          <a:buChar char="v"/>
          <a:defRPr sz="2400" dirty="0" smtClean="0">
            <a:solidFill>
              <a:schemeClr val="bg1"/>
            </a:solidFill>
            <a:cs typeface="Sultan bold" pitchFamily="2" charset="-7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16345</TotalTime>
  <Words>546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Century Gothic</vt:lpstr>
      <vt:lpstr>Sakkal Majalla</vt:lpstr>
      <vt:lpstr>Sultan bold</vt:lpstr>
      <vt:lpstr>Times New Roman</vt:lpstr>
      <vt:lpstr>Wingdings</vt:lpstr>
      <vt:lpstr>Wingdings 3</vt:lpstr>
      <vt:lpstr>أيون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كيف أولت حكومة البحرين اهتمامها بالقطاع الصحي؟</vt:lpstr>
      <vt:lpstr>PowerPoint Presentation</vt:lpstr>
      <vt:lpstr>PowerPoint Presentation</vt:lpstr>
      <vt:lpstr>PowerPoint Presentation</vt:lpstr>
      <vt:lpstr>ما نتائج الاهتمام بالرعاية الصحية؟</vt:lpstr>
      <vt:lpstr>أذكر إنـجازات مملكة البحرين في مجال الرعاية الوقائية.  (إنجازين فقط)</vt:lpstr>
      <vt:lpstr>وضح جهود مملكة البحرين في مجال توفير الجهاز البشري في القطاع الصحي.         (ثلاثة جهود فقط)</vt:lpstr>
      <vt:lpstr>نلتقي في الدرس القادم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مملكة البحرين  وزارة التربية والتعليم  الصف الخامس الابتدائي</dc:title>
  <dc:creator>user</dc:creator>
  <cp:lastModifiedBy>Mohamed Salameh Mfadi Alsalimeh</cp:lastModifiedBy>
  <cp:revision>694</cp:revision>
  <dcterms:created xsi:type="dcterms:W3CDTF">2020-03-03T08:32:18Z</dcterms:created>
  <dcterms:modified xsi:type="dcterms:W3CDTF">2020-09-21T06:39:24Z</dcterms:modified>
</cp:coreProperties>
</file>