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712" r:id="rId1"/>
    <p:sldMasterId id="2147483742" r:id="rId2"/>
    <p:sldMasterId id="2147483754" r:id="rId3"/>
    <p:sldMasterId id="2147483766" r:id="rId4"/>
  </p:sldMasterIdLst>
  <p:notesMasterIdLst>
    <p:notesMasterId r:id="rId16"/>
  </p:notesMasterIdLst>
  <p:sldIdLst>
    <p:sldId id="287" r:id="rId5"/>
    <p:sldId id="295" r:id="rId6"/>
    <p:sldId id="261" r:id="rId7"/>
    <p:sldId id="306" r:id="rId8"/>
    <p:sldId id="314" r:id="rId9"/>
    <p:sldId id="303" r:id="rId10"/>
    <p:sldId id="315" r:id="rId11"/>
    <p:sldId id="304" r:id="rId12"/>
    <p:sldId id="308" r:id="rId13"/>
    <p:sldId id="282" r:id="rId14"/>
    <p:sldId id="288" r:id="rId15"/>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171" autoAdjust="0"/>
  </p:normalViewPr>
  <p:slideViewPr>
    <p:cSldViewPr snapToGrid="0">
      <p:cViewPr varScale="1">
        <p:scale>
          <a:sx n="74" d="100"/>
          <a:sy n="74" d="100"/>
        </p:scale>
        <p:origin x="576"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32BF9A7B-5756-4D88-AF75-12F54556EB19}" type="datetimeFigureOut">
              <a:rPr lang="en-US" smtClean="0"/>
              <a:t>9/21/2020</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B729525F-90CD-4C37-B152-46214BCF2AEE}" type="slidenum">
              <a:rPr lang="en-US" smtClean="0"/>
              <a:t>‹#›</a:t>
            </a:fld>
            <a:endParaRPr lang="en-US"/>
          </a:p>
        </p:txBody>
      </p:sp>
    </p:spTree>
    <p:extLst>
      <p:ext uri="{BB962C8B-B14F-4D97-AF65-F5344CB8AC3E}">
        <p14:creationId xmlns:p14="http://schemas.microsoft.com/office/powerpoint/2010/main" val="35613305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02949F95-C409-4A50-B5A5-B75980C21D89}" type="datetime1">
              <a:rPr lang="en-US" smtClean="0"/>
              <a:t>9/21/2020</a:t>
            </a:fld>
            <a:endParaRPr lang="en-US"/>
          </a:p>
        </p:txBody>
      </p:sp>
      <p:sp>
        <p:nvSpPr>
          <p:cNvPr id="5" name="Footer Placeholder 4"/>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1491787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6811D5F7-30DF-4DBD-B395-7C688BC9372B}" type="datetime1">
              <a:rPr lang="en-US" smtClean="0"/>
              <a:t>9/21/2020</a:t>
            </a:fld>
            <a:endParaRPr lang="en-US"/>
          </a:p>
        </p:txBody>
      </p:sp>
      <p:sp>
        <p:nvSpPr>
          <p:cNvPr id="6" name="Footer Placeholder 5"/>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7" name="Slide Number Placeholder 6"/>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2046908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smtClean="0"/>
              <a:t>انقر لتحرير نمط العنوان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DE7BFE9A-9047-464F-A4D8-FA81F9AC9179}" type="datetime1">
              <a:rPr lang="en-US" smtClean="0"/>
              <a:t>9/21/2020</a:t>
            </a:fld>
            <a:endParaRPr lang="en-US"/>
          </a:p>
        </p:txBody>
      </p:sp>
      <p:sp>
        <p:nvSpPr>
          <p:cNvPr id="5" name="Footer Placeholder 4"/>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1824596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smtClean="0"/>
              <a:t>انقر لتحرير نمط العنوان الرئيسي</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ar-SA" smtClean="0"/>
              <a:t>تحرير أنماط النص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CCEFF94B-3F17-4301-B282-41018FF1A6D5}" type="datetime1">
              <a:rPr lang="en-US" smtClean="0"/>
              <a:t>9/21/2020</a:t>
            </a:fld>
            <a:endParaRPr lang="en-US"/>
          </a:p>
        </p:txBody>
      </p:sp>
      <p:sp>
        <p:nvSpPr>
          <p:cNvPr id="5" name="Footer Placeholder 4"/>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12"/>
          </p:nvPr>
        </p:nvSpPr>
        <p:spPr/>
        <p:txBody>
          <a:bodyPr/>
          <a:lstStyle/>
          <a:p>
            <a:fld id="{DFB120F3-7AC8-4DD5-9A59-D5A1BDAE565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39550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5FB0EF28-536C-42D0-88A5-09B0A50A53EB}" type="datetime1">
              <a:rPr lang="en-US" smtClean="0"/>
              <a:t>9/21/2020</a:t>
            </a:fld>
            <a:endParaRPr lang="en-US"/>
          </a:p>
        </p:txBody>
      </p:sp>
      <p:sp>
        <p:nvSpPr>
          <p:cNvPr id="5" name="Footer Placeholder 4"/>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2761283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780299C-FEEC-4CA8-BF67-B56F0FC2C626}" type="datetime1">
              <a:rPr lang="en-US" smtClean="0"/>
              <a:t>9/21/2020</a:t>
            </a:fld>
            <a:endParaRPr lang="en-US"/>
          </a:p>
        </p:txBody>
      </p:sp>
      <p:sp>
        <p:nvSpPr>
          <p:cNvPr id="4" name="Footer Placeholder 4"/>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3464554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F06B307-6D69-4CDF-A1D2-159963057C81}" type="datetime1">
              <a:rPr lang="en-US" smtClean="0"/>
              <a:t>9/21/2020</a:t>
            </a:fld>
            <a:endParaRPr lang="en-US"/>
          </a:p>
        </p:txBody>
      </p:sp>
      <p:sp>
        <p:nvSpPr>
          <p:cNvPr id="4" name="Footer Placeholder 4"/>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1256985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93D40A6-79C8-4D5D-ADA3-CAB6B740E8C3}" type="datetime1">
              <a:rPr lang="en-US" smtClean="0"/>
              <a:t>9/21/2020</a:t>
            </a:fld>
            <a:endParaRPr lang="en-US"/>
          </a:p>
        </p:txBody>
      </p:sp>
      <p:sp>
        <p:nvSpPr>
          <p:cNvPr id="5" name="Footer Placeholder 4"/>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3820844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D6B338F8-46CA-43E7-840B-349A8CD9255D}" type="datetime1">
              <a:rPr lang="en-US" smtClean="0"/>
              <a:t>9/21/2020</a:t>
            </a:fld>
            <a:endParaRPr lang="en-US"/>
          </a:p>
        </p:txBody>
      </p:sp>
      <p:sp>
        <p:nvSpPr>
          <p:cNvPr id="5" name="Footer Placeholder 4"/>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1431117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24D0CE-DF0D-476F-9919-6D6B363C97DD}" type="datetime1">
              <a:rPr lang="en-US" smtClean="0"/>
              <a:t>9/21/2020</a:t>
            </a:fld>
            <a:endParaRPr lang="en-US"/>
          </a:p>
        </p:txBody>
      </p:sp>
      <p:sp>
        <p:nvSpPr>
          <p:cNvPr id="5" name="Footer Placeholder 4"/>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43293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98AE0-A243-4BB9-B825-C2116EDA53E6}" type="datetime1">
              <a:rPr lang="en-US" smtClean="0"/>
              <a:t>9/21/2020</a:t>
            </a:fld>
            <a:endParaRPr lang="en-US"/>
          </a:p>
        </p:txBody>
      </p:sp>
      <p:sp>
        <p:nvSpPr>
          <p:cNvPr id="5" name="Footer Placeholder 4"/>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71401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3"/>
          <p:cNvSpPr>
            <a:spLocks noGrp="1"/>
          </p:cNvSpPr>
          <p:nvPr>
            <p:ph type="dt" sz="half" idx="10"/>
          </p:nvPr>
        </p:nvSpPr>
        <p:spPr/>
        <p:txBody>
          <a:bodyPr/>
          <a:lstStyle/>
          <a:p>
            <a:fld id="{54F64F40-C698-4B3C-8B04-C3A123340B10}" type="datetime1">
              <a:rPr lang="en-US" smtClean="0"/>
              <a:t>9/21/2020</a:t>
            </a:fld>
            <a:endParaRPr lang="en-US"/>
          </a:p>
        </p:txBody>
      </p:sp>
      <p:sp>
        <p:nvSpPr>
          <p:cNvPr id="5" name="Footer Placeholder 4"/>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957562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9FC01D-4E8A-48C6-B871-18D5F5B4B58B}" type="datetime1">
              <a:rPr lang="en-US" smtClean="0"/>
              <a:t>9/21/2020</a:t>
            </a:fld>
            <a:endParaRPr lang="en-US"/>
          </a:p>
        </p:txBody>
      </p:sp>
      <p:sp>
        <p:nvSpPr>
          <p:cNvPr id="5" name="Footer Placeholder 4"/>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684861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162B25-2EDD-41AD-B86D-BB0218D9BFCA}" type="datetime1">
              <a:rPr lang="en-US" smtClean="0"/>
              <a:t>9/21/2020</a:t>
            </a:fld>
            <a:endParaRPr lang="en-US"/>
          </a:p>
        </p:txBody>
      </p:sp>
      <p:sp>
        <p:nvSpPr>
          <p:cNvPr id="6" name="Footer Placeholder 5"/>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448322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012EA2-4627-47D8-9C97-B08307D8B336}" type="datetime1">
              <a:rPr lang="en-US" smtClean="0"/>
              <a:t>9/21/2020</a:t>
            </a:fld>
            <a:endParaRPr lang="en-US"/>
          </a:p>
        </p:txBody>
      </p:sp>
      <p:sp>
        <p:nvSpPr>
          <p:cNvPr id="8" name="Footer Placeholder 7"/>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38159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AAE38D-FD30-4F35-A72A-38F549565F8D}" type="datetime1">
              <a:rPr lang="en-US" smtClean="0"/>
              <a:t>9/21/2020</a:t>
            </a:fld>
            <a:endParaRPr lang="en-US"/>
          </a:p>
        </p:txBody>
      </p:sp>
      <p:sp>
        <p:nvSpPr>
          <p:cNvPr id="4" name="Footer Placeholder 3"/>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042323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DE8AB0-38D0-49B6-884B-B51F28DB90EF}" type="datetime1">
              <a:rPr lang="en-US" smtClean="0"/>
              <a:t>9/21/2020</a:t>
            </a:fld>
            <a:endParaRPr lang="en-US"/>
          </a:p>
        </p:txBody>
      </p:sp>
      <p:sp>
        <p:nvSpPr>
          <p:cNvPr id="3" name="Footer Placeholder 2"/>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366639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0FE8ED-4135-45DF-A6D0-4211FA2E0472}" type="datetime1">
              <a:rPr lang="en-US" smtClean="0"/>
              <a:t>9/21/2020</a:t>
            </a:fld>
            <a:endParaRPr lang="en-US"/>
          </a:p>
        </p:txBody>
      </p:sp>
      <p:sp>
        <p:nvSpPr>
          <p:cNvPr id="6" name="Footer Placeholder 5"/>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513906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2B5316-E303-4D41-8C6F-8B9B48006A81}" type="datetime1">
              <a:rPr lang="en-US" smtClean="0"/>
              <a:t>9/21/2020</a:t>
            </a:fld>
            <a:endParaRPr lang="en-US"/>
          </a:p>
        </p:txBody>
      </p:sp>
      <p:sp>
        <p:nvSpPr>
          <p:cNvPr id="6" name="Footer Placeholder 5"/>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645789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27911-5AEB-48B8-B798-384D4AF5A3C2}" type="datetime1">
              <a:rPr lang="en-US" smtClean="0"/>
              <a:t>9/21/2020</a:t>
            </a:fld>
            <a:endParaRPr lang="en-US"/>
          </a:p>
        </p:txBody>
      </p:sp>
      <p:sp>
        <p:nvSpPr>
          <p:cNvPr id="5" name="Footer Placeholder 4"/>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32010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246CF-5E64-4263-95D3-B255F740E6DF}" type="datetime1">
              <a:rPr lang="en-US" smtClean="0"/>
              <a:t>9/21/2020</a:t>
            </a:fld>
            <a:endParaRPr lang="en-US"/>
          </a:p>
        </p:txBody>
      </p:sp>
      <p:sp>
        <p:nvSpPr>
          <p:cNvPr id="5" name="Footer Placeholder 4"/>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19892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946A84-CEF2-42A8-958C-BDA931677359}" type="datetime1">
              <a:rPr lang="en-US" smtClean="0">
                <a:solidFill>
                  <a:prstClr val="black">
                    <a:tint val="75000"/>
                  </a:prstClr>
                </a:solidFill>
              </a:rPr>
              <a:t>9/21/2020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r-BH" smtClean="0">
                <a:solidFill>
                  <a:prstClr val="black">
                    <a:tint val="75000"/>
                  </a:prstClr>
                </a:solidFill>
              </a:rPr>
              <a:t>المواد الاجتماعية / الصف الثالث الإعدادي /الموارد الطبيعية 2 النفط والغاز الطبيعي</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076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C46F8C21-391E-4A0D-956A-01BF65B3E51F}" type="datetime1">
              <a:rPr lang="en-US" smtClean="0"/>
              <a:t>9/21/2020</a:t>
            </a:fld>
            <a:endParaRPr lang="en-US"/>
          </a:p>
        </p:txBody>
      </p:sp>
      <p:sp>
        <p:nvSpPr>
          <p:cNvPr id="5" name="Footer Placeholder 4"/>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2624931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EB5B3-5DC8-4CB6-9092-6EEDB9126A3F}" type="datetime1">
              <a:rPr lang="en-US" smtClean="0">
                <a:solidFill>
                  <a:prstClr val="black">
                    <a:tint val="75000"/>
                  </a:prstClr>
                </a:solidFill>
              </a:rPr>
              <a:t>9/21/2020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r-BH" smtClean="0">
                <a:solidFill>
                  <a:prstClr val="black">
                    <a:tint val="75000"/>
                  </a:prstClr>
                </a:solidFill>
              </a:rPr>
              <a:t>المواد الاجتماعية / الصف الثالث الإعدادي /الموارد الطبيعية 2 النفط والغاز الطبيعي</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8012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5EC334-25CF-493E-BDE9-663F218D8969}" type="datetime1">
              <a:rPr lang="en-US" smtClean="0">
                <a:solidFill>
                  <a:prstClr val="black">
                    <a:tint val="75000"/>
                  </a:prstClr>
                </a:solidFill>
              </a:rPr>
              <a:t>9/21/2020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r-BH" smtClean="0">
                <a:solidFill>
                  <a:prstClr val="black">
                    <a:tint val="75000"/>
                  </a:prstClr>
                </a:solidFill>
              </a:rPr>
              <a:t>المواد الاجتماعية / الصف الثالث الإعدادي /الموارد الطبيعية 2 النفط والغاز الطبيعي</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4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9E92A5-B938-4C12-A575-4B1854ADD9CC}" type="datetime1">
              <a:rPr lang="en-US" smtClean="0">
                <a:solidFill>
                  <a:prstClr val="black">
                    <a:tint val="75000"/>
                  </a:prstClr>
                </a:solidFill>
              </a:rPr>
              <a:t>9/21/2020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ar-BH" smtClean="0">
                <a:solidFill>
                  <a:prstClr val="black">
                    <a:tint val="75000"/>
                  </a:prstClr>
                </a:solidFill>
              </a:rPr>
              <a:t>المواد الاجتماعية / الصف الثالث الإعدادي /الموارد الطبيعية 2 النفط والغاز الطبيعي</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81016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622D27-295B-405A-B58E-EA065294E498}" type="datetime1">
              <a:rPr lang="en-US" smtClean="0">
                <a:solidFill>
                  <a:prstClr val="black">
                    <a:tint val="75000"/>
                  </a:prstClr>
                </a:solidFill>
              </a:rPr>
              <a:t>9/21/2020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ar-BH" smtClean="0">
                <a:solidFill>
                  <a:prstClr val="black">
                    <a:tint val="75000"/>
                  </a:prstClr>
                </a:solidFill>
              </a:rPr>
              <a:t>المواد الاجتماعية / الصف الثالث الإعدادي /الموارد الطبيعية 2 النفط والغاز الطبيعي</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205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EB90D3-6356-489B-9D74-C6D502A2B166}" type="datetime1">
              <a:rPr lang="en-US" smtClean="0">
                <a:solidFill>
                  <a:prstClr val="black">
                    <a:tint val="75000"/>
                  </a:prstClr>
                </a:solidFill>
              </a:rPr>
              <a:t>9/21/2020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ar-BH" smtClean="0">
                <a:solidFill>
                  <a:prstClr val="black">
                    <a:tint val="75000"/>
                  </a:prstClr>
                </a:solidFill>
              </a:rPr>
              <a:t>المواد الاجتماعية / الصف الثالث الإعدادي /الموارد الطبيعية 2 النفط والغاز الطبيعي</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785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05974-5D8C-4EB7-BACA-5E8912F087BA}" type="datetime1">
              <a:rPr lang="en-US" smtClean="0">
                <a:solidFill>
                  <a:prstClr val="black">
                    <a:tint val="75000"/>
                  </a:prstClr>
                </a:solidFill>
              </a:rPr>
              <a:t>9/21/2020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ar-BH" smtClean="0">
                <a:solidFill>
                  <a:prstClr val="black">
                    <a:tint val="75000"/>
                  </a:prstClr>
                </a:solidFill>
              </a:rPr>
              <a:t>المواد الاجتماعية / الصف الثالث الإعدادي /الموارد الطبيعية 2 النفط والغاز الطبيعي</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3367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D5A0F31-6BBE-4B02-85CC-BC16161777A0}" type="datetime1">
              <a:rPr lang="en-US" smtClean="0">
                <a:solidFill>
                  <a:prstClr val="black">
                    <a:tint val="75000"/>
                  </a:prstClr>
                </a:solidFill>
              </a:rPr>
              <a:t>9/21/2020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ar-BH" smtClean="0">
                <a:solidFill>
                  <a:prstClr val="black">
                    <a:tint val="75000"/>
                  </a:prstClr>
                </a:solidFill>
              </a:rPr>
              <a:t>المواد الاجتماعية / الصف الثالث الإعدادي /الموارد الطبيعية 2 النفط والغاز الطبيعي</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708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36D2CD2-AF84-4F20-93AD-2F533D5B14C7}" type="datetime1">
              <a:rPr lang="en-US" smtClean="0">
                <a:solidFill>
                  <a:prstClr val="black">
                    <a:tint val="75000"/>
                  </a:prstClr>
                </a:solidFill>
              </a:rPr>
              <a:t>9/21/2020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ar-BH" smtClean="0">
                <a:solidFill>
                  <a:prstClr val="black">
                    <a:tint val="75000"/>
                  </a:prstClr>
                </a:solidFill>
              </a:rPr>
              <a:t>المواد الاجتماعية / الصف الثالث الإعدادي /الموارد الطبيعية 2 النفط والغاز الطبيعي</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231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784E9-AE9A-404E-8A40-E3C4CD9AC8E4}" type="datetime1">
              <a:rPr lang="en-US" smtClean="0">
                <a:solidFill>
                  <a:prstClr val="black">
                    <a:tint val="75000"/>
                  </a:prstClr>
                </a:solidFill>
              </a:rPr>
              <a:t>9/21/2020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r-BH" smtClean="0">
                <a:solidFill>
                  <a:prstClr val="black">
                    <a:tint val="75000"/>
                  </a:prstClr>
                </a:solidFill>
              </a:rPr>
              <a:t>المواد الاجتماعية / الصف الثالث الإعدادي /الموارد الطبيعية 2 النفط والغاز الطبيعي</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4637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14877D-F1DC-435E-BC31-A6D3E8C0E7E3}" type="datetime1">
              <a:rPr lang="en-US" smtClean="0">
                <a:solidFill>
                  <a:prstClr val="black">
                    <a:tint val="75000"/>
                  </a:prstClr>
                </a:solidFill>
              </a:rPr>
              <a:t>9/21/2020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ar-BH" smtClean="0">
                <a:solidFill>
                  <a:prstClr val="black">
                    <a:tint val="75000"/>
                  </a:prstClr>
                </a:solidFill>
              </a:rPr>
              <a:t>المواد الاجتماعية / الصف الثالث الإعدادي /الموارد الطبيعية 2 النفط والغاز الطبيعي</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6F20112-F681-4D23-BAD6-386DBC2EFDE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82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2B3B2122-B1E3-492B-8147-80AC6E11EEA8}" type="datetime1">
              <a:rPr lang="en-US" smtClean="0"/>
              <a:t>9/21/2020</a:t>
            </a:fld>
            <a:endParaRPr lang="en-US"/>
          </a:p>
        </p:txBody>
      </p:sp>
      <p:sp>
        <p:nvSpPr>
          <p:cNvPr id="6" name="Footer Placeholder 5"/>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7" name="Slide Number Placeholder 6"/>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3434149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B1DDD2-C489-40DA-8898-946D9547B827}" type="datetime1">
              <a:rPr lang="en-US" smtClean="0"/>
              <a:t>9/21/2020</a:t>
            </a:fld>
            <a:endParaRPr lang="en-US"/>
          </a:p>
        </p:txBody>
      </p:sp>
      <p:sp>
        <p:nvSpPr>
          <p:cNvPr id="5" name="Footer Placeholder 4"/>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4449034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0AFD51-5E78-4D65-BCC3-C12030E73512}" type="datetime1">
              <a:rPr lang="en-US" smtClean="0"/>
              <a:t>9/21/2020</a:t>
            </a:fld>
            <a:endParaRPr lang="en-US"/>
          </a:p>
        </p:txBody>
      </p:sp>
      <p:sp>
        <p:nvSpPr>
          <p:cNvPr id="5" name="Footer Placeholder 4"/>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183865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23764D-828E-4B1B-8270-36105B426ADA}" type="datetime1">
              <a:rPr lang="en-US" smtClean="0"/>
              <a:t>9/21/2020</a:t>
            </a:fld>
            <a:endParaRPr lang="en-US"/>
          </a:p>
        </p:txBody>
      </p:sp>
      <p:sp>
        <p:nvSpPr>
          <p:cNvPr id="5" name="Footer Placeholder 4"/>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15532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711B1C-0D7E-4D0A-9D8C-7F25D2C41833}" type="datetime1">
              <a:rPr lang="en-US" smtClean="0"/>
              <a:t>9/21/2020</a:t>
            </a:fld>
            <a:endParaRPr lang="en-US"/>
          </a:p>
        </p:txBody>
      </p:sp>
      <p:sp>
        <p:nvSpPr>
          <p:cNvPr id="6" name="Footer Placeholder 5"/>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3874706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D4FFD2-9464-4682-93FB-4E24BD23282A}" type="datetime1">
              <a:rPr lang="en-US" smtClean="0"/>
              <a:t>9/21/2020</a:t>
            </a:fld>
            <a:endParaRPr lang="en-US"/>
          </a:p>
        </p:txBody>
      </p:sp>
      <p:sp>
        <p:nvSpPr>
          <p:cNvPr id="8" name="Footer Placeholder 7"/>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7497205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4564D9-8352-4678-9932-72601604614F}" type="datetime1">
              <a:rPr lang="en-US" smtClean="0"/>
              <a:t>9/21/2020</a:t>
            </a:fld>
            <a:endParaRPr lang="en-US"/>
          </a:p>
        </p:txBody>
      </p:sp>
      <p:sp>
        <p:nvSpPr>
          <p:cNvPr id="4" name="Footer Placeholder 3"/>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6256421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54CF3-8CB1-4AAD-8F07-C4F3DD22265E}" type="datetime1">
              <a:rPr lang="en-US" smtClean="0"/>
              <a:t>9/21/2020</a:t>
            </a:fld>
            <a:endParaRPr lang="en-US"/>
          </a:p>
        </p:txBody>
      </p:sp>
      <p:sp>
        <p:nvSpPr>
          <p:cNvPr id="3" name="Footer Placeholder 2"/>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353588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C33BFC-5FA9-46A9-811C-C418A65FE9B9}" type="datetime1">
              <a:rPr lang="en-US" smtClean="0"/>
              <a:t>9/21/2020</a:t>
            </a:fld>
            <a:endParaRPr lang="en-US"/>
          </a:p>
        </p:txBody>
      </p:sp>
      <p:sp>
        <p:nvSpPr>
          <p:cNvPr id="6" name="Footer Placeholder 5"/>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323635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D89221-3C77-4BE4-8F17-A48D8F11003A}" type="datetime1">
              <a:rPr lang="en-US" smtClean="0"/>
              <a:t>9/21/2020</a:t>
            </a:fld>
            <a:endParaRPr lang="en-US"/>
          </a:p>
        </p:txBody>
      </p:sp>
      <p:sp>
        <p:nvSpPr>
          <p:cNvPr id="6" name="Footer Placeholder 5"/>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3512991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94647B-B6DF-464B-8301-A957ED0AC4EA}" type="datetime1">
              <a:rPr lang="en-US" smtClean="0"/>
              <a:t>9/21/2020</a:t>
            </a:fld>
            <a:endParaRPr lang="en-US"/>
          </a:p>
        </p:txBody>
      </p:sp>
      <p:sp>
        <p:nvSpPr>
          <p:cNvPr id="5" name="Footer Placeholder 4"/>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509340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DA5142EF-9677-4681-B6F7-1990C69B8344}" type="datetime1">
              <a:rPr lang="en-US" smtClean="0"/>
              <a:t>9/21/2020</a:t>
            </a:fld>
            <a:endParaRPr lang="en-US"/>
          </a:p>
        </p:txBody>
      </p:sp>
      <p:sp>
        <p:nvSpPr>
          <p:cNvPr id="8" name="Footer Placeholder 7"/>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9" name="Slide Number Placeholder 8"/>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41564613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80E510-BDB6-4D49-AFF9-53FDB8E8294A}" type="datetime1">
              <a:rPr lang="en-US" smtClean="0"/>
              <a:t>9/21/2020</a:t>
            </a:fld>
            <a:endParaRPr lang="en-US"/>
          </a:p>
        </p:txBody>
      </p:sp>
      <p:sp>
        <p:nvSpPr>
          <p:cNvPr id="5" name="Footer Placeholder 4"/>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2543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7" name="Date Placeholder 2"/>
          <p:cNvSpPr>
            <a:spLocks noGrp="1"/>
          </p:cNvSpPr>
          <p:nvPr>
            <p:ph type="dt" sz="half" idx="10"/>
          </p:nvPr>
        </p:nvSpPr>
        <p:spPr/>
        <p:txBody>
          <a:bodyPr/>
          <a:lstStyle/>
          <a:p>
            <a:fld id="{8736C074-411A-47F3-AB9F-CC8B4E2F1A54}" type="datetime1">
              <a:rPr lang="en-US" smtClean="0"/>
              <a:t>9/21/2020</a:t>
            </a:fld>
            <a:endParaRPr lang="en-US"/>
          </a:p>
        </p:txBody>
      </p:sp>
      <p:sp>
        <p:nvSpPr>
          <p:cNvPr id="5" name="Footer Placeholder 3"/>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4"/>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85083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1237772-8122-4F27-983B-E0DCDC6C9E04}" type="datetime1">
              <a:rPr lang="en-US" smtClean="0"/>
              <a:t>9/21/2020</a:t>
            </a:fld>
            <a:endParaRPr lang="en-US"/>
          </a:p>
        </p:txBody>
      </p:sp>
      <p:sp>
        <p:nvSpPr>
          <p:cNvPr id="5" name="Footer Placeholder 2"/>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3"/>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2563742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7" name="Date Placeholder 4"/>
          <p:cNvSpPr>
            <a:spLocks noGrp="1"/>
          </p:cNvSpPr>
          <p:nvPr>
            <p:ph type="dt" sz="half" idx="10"/>
          </p:nvPr>
        </p:nvSpPr>
        <p:spPr/>
        <p:txBody>
          <a:bodyPr/>
          <a:lstStyle/>
          <a:p>
            <a:fld id="{8210B46C-5D8E-4F98-93BE-E41C02BF31E7}" type="datetime1">
              <a:rPr lang="en-US" smtClean="0"/>
              <a:t>9/21/2020</a:t>
            </a:fld>
            <a:endParaRPr lang="en-US"/>
          </a:p>
        </p:txBody>
      </p:sp>
      <p:sp>
        <p:nvSpPr>
          <p:cNvPr id="5" name="Footer Placeholder 5"/>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6"/>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318937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8D85CB76-EF52-4DFD-88B3-8AE6ACAB6285}" type="datetime1">
              <a:rPr lang="en-US" smtClean="0"/>
              <a:t>9/21/2020</a:t>
            </a:fld>
            <a:endParaRPr lang="en-US"/>
          </a:p>
        </p:txBody>
      </p:sp>
      <p:sp>
        <p:nvSpPr>
          <p:cNvPr id="6" name="Footer Placeholder 5"/>
          <p:cNvSpPr>
            <a:spLocks noGrp="1"/>
          </p:cNvSpPr>
          <p:nvPr>
            <p:ph type="ftr" sz="quarter" idx="11"/>
          </p:nvPr>
        </p:nvSpPr>
        <p:spPr/>
        <p:txBody>
          <a:bodyPr/>
          <a:lstStyle/>
          <a:p>
            <a:r>
              <a:rPr lang="ar-BH" smtClean="0"/>
              <a:t>المواد الاجتماعية / الصف الثالث الإعدادي /الموارد الطبيعية 2 النفط والغاز الطبيعي</a:t>
            </a:r>
            <a:endParaRPr lang="en-US"/>
          </a:p>
        </p:txBody>
      </p:sp>
      <p:sp>
        <p:nvSpPr>
          <p:cNvPr id="7" name="Slide Number Placeholder 6"/>
          <p:cNvSpPr>
            <a:spLocks noGrp="1"/>
          </p:cNvSpPr>
          <p:nvPr>
            <p:ph type="sldNum" sz="quarter" idx="12"/>
          </p:nvPr>
        </p:nvSpPr>
        <p:spPr/>
        <p:txBody>
          <a:bodyPr/>
          <a:lstStyle/>
          <a:p>
            <a:fld id="{DFB120F3-7AC8-4DD5-9A59-D5A1BDAE5658}" type="slidenum">
              <a:rPr lang="en-US" smtClean="0"/>
              <a:t>‹#›</a:t>
            </a:fld>
            <a:endParaRPr lang="en-US"/>
          </a:p>
        </p:txBody>
      </p:sp>
    </p:spTree>
    <p:extLst>
      <p:ext uri="{BB962C8B-B14F-4D97-AF65-F5344CB8AC3E}">
        <p14:creationId xmlns:p14="http://schemas.microsoft.com/office/powerpoint/2010/main" val="1551381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7.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AF2739B-6DF1-4805-A336-DB2A78623544}" type="datetime1">
              <a:rPr lang="en-US" smtClean="0"/>
              <a:t>9/21/2020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FB120F3-7AC8-4DD5-9A59-D5A1BDAE5658}" type="slidenum">
              <a:rPr lang="en-US" smtClean="0"/>
              <a:t>‹#›</a:t>
            </a:fld>
            <a:endParaRPr lang="en-US"/>
          </a:p>
        </p:txBody>
      </p:sp>
    </p:spTree>
    <p:extLst>
      <p:ext uri="{BB962C8B-B14F-4D97-AF65-F5344CB8AC3E}">
        <p14:creationId xmlns:p14="http://schemas.microsoft.com/office/powerpoint/2010/main" val="1380600999"/>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BEBA8EAE-BF5A-486C-A8C5-ECC9F3942E4B}">
                <a14:imgProps xmlns:a14="http://schemas.microsoft.com/office/drawing/2010/main">
                  <a14:imgLayer r:embed="rId14">
                    <a14:imgEffect>
                      <a14:sharpenSoften amount="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6978A-4795-4B95-B8B5-23CC400F0587}" type="datetime1">
              <a:rPr lang="en-US" smtClean="0"/>
              <a:t>9/21/2020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395047536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4CEDDD61-1ED7-49C6-AD9D-0467EA7B0C1A}" type="datetime1">
              <a:rPr lang="en-US" smtClean="0">
                <a:solidFill>
                  <a:prstClr val="black">
                    <a:tint val="75000"/>
                  </a:prstClr>
                </a:solidFill>
              </a:rPr>
              <a:t>9/21/2020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ar-BH" smtClean="0">
                <a:solidFill>
                  <a:prstClr val="black">
                    <a:tint val="75000"/>
                  </a:prstClr>
                </a:solidFill>
              </a:rPr>
              <a:t>المواد الاجتماعية / الصف الثالث الإعدادي /الموارد الطبيعية 2 النفط والغاز الطبيعي</a:t>
            </a: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86F20112-F681-4D23-BAD6-386DBC2EFDE9}"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398246297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7EBD0B-0887-44A7-BAE3-4D5135645C16}" type="datetime1">
              <a:rPr lang="en-US" smtClean="0"/>
              <a:t>9/21/2020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BH" smtClean="0"/>
              <a:t>المواد الاجتماعية / الصف الثالث الإعدادي /الموارد الطبيعية 2 النفط والغاز الطبيعي</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216735014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4"/>
          <p:cNvSpPr txBox="1"/>
          <p:nvPr/>
        </p:nvSpPr>
        <p:spPr>
          <a:xfrm>
            <a:off x="3625517" y="2051582"/>
            <a:ext cx="7579768" cy="2062103"/>
          </a:xfrm>
          <a:prstGeom prst="rect">
            <a:avLst/>
          </a:prstGeom>
          <a:noFill/>
          <a:ln w="19050">
            <a:noFill/>
          </a:ln>
        </p:spPr>
        <p:txBody>
          <a:bodyPr wrap="square" rtlCol="0">
            <a:spAutoFit/>
          </a:bodyPr>
          <a:lstStyle/>
          <a:p>
            <a:pPr lvl="0" algn="ctr" rtl="0"/>
            <a:r>
              <a:rPr lang="ar-BH" sz="8000" b="1" dirty="0" smtClean="0">
                <a:solidFill>
                  <a:srgbClr val="FF0000"/>
                </a:solidFill>
                <a:latin typeface="Sakkal Majalla" panose="02000000000000000000" pitchFamily="2" charset="-78"/>
                <a:cs typeface="Sakkal Majalla" panose="02000000000000000000" pitchFamily="2" charset="-78"/>
              </a:rPr>
              <a:t>التنمية الاقتصادية</a:t>
            </a:r>
            <a:endParaRPr lang="ar-BH" sz="4800" b="1" dirty="0" smtClean="0">
              <a:solidFill>
                <a:srgbClr val="FF0000"/>
              </a:solidFill>
              <a:latin typeface="Sakkal Majalla" panose="02000000000000000000" pitchFamily="2" charset="-78"/>
              <a:cs typeface="Sakkal Majalla" panose="02000000000000000000" pitchFamily="2" charset="-78"/>
            </a:endParaRPr>
          </a:p>
          <a:p>
            <a:pPr lvl="0" algn="ctr" rtl="0"/>
            <a:r>
              <a:rPr lang="ar-BH" sz="4800" b="1" noProof="0" dirty="0" smtClean="0">
                <a:solidFill>
                  <a:srgbClr val="FF0000"/>
                </a:solidFill>
                <a:latin typeface="Sakkal Majalla" panose="02000000000000000000" pitchFamily="2" charset="-78"/>
                <a:cs typeface="Sakkal Majalla" panose="02000000000000000000" pitchFamily="2" charset="-78"/>
              </a:rPr>
              <a:t>الــدرس (10) </a:t>
            </a:r>
            <a:r>
              <a:rPr lang="ar-BH" sz="2800" b="1" noProof="0" dirty="0" smtClean="0">
                <a:solidFill>
                  <a:srgbClr val="FF0000"/>
                </a:solidFill>
                <a:latin typeface="Sakkal Majalla" panose="02000000000000000000" pitchFamily="2" charset="-78"/>
                <a:cs typeface="Sakkal Majalla" panose="02000000000000000000" pitchFamily="2" charset="-78"/>
              </a:rPr>
              <a:t>صفحة 45</a:t>
            </a:r>
            <a:endParaRPr kumimoji="0" 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Sakkal Majalla" panose="02000000000000000000" pitchFamily="2" charset="-78"/>
              <a:cs typeface="Sakkal Majalla" panose="02000000000000000000" pitchFamily="2" charset="-78"/>
            </a:endParaRPr>
          </a:p>
        </p:txBody>
      </p:sp>
      <p:sp>
        <p:nvSpPr>
          <p:cNvPr id="4" name="مربع نص 3"/>
          <p:cNvSpPr txBox="1"/>
          <p:nvPr/>
        </p:nvSpPr>
        <p:spPr>
          <a:xfrm>
            <a:off x="1738422" y="5370330"/>
            <a:ext cx="8974183" cy="1200329"/>
          </a:xfrm>
          <a:prstGeom prst="rect">
            <a:avLst/>
          </a:prstGeom>
          <a:noFill/>
          <a:ln w="28575">
            <a:noFill/>
          </a:ln>
        </p:spPr>
        <p:txBody>
          <a:bodyPr wrap="square" rtlCol="0">
            <a:spAutoFit/>
          </a:bodyPr>
          <a:lstStyle/>
          <a:p>
            <a:pPr algn="ctr"/>
            <a:r>
              <a:rPr lang="ar-SA" sz="3600" b="1" dirty="0">
                <a:latin typeface="Sakkal Majalla" panose="02000000000000000000" pitchFamily="2" charset="-78"/>
                <a:cs typeface="Sakkal Majalla" panose="02000000000000000000" pitchFamily="2" charset="-78"/>
              </a:rPr>
              <a:t>المواد الاجتماعية </a:t>
            </a:r>
            <a:r>
              <a:rPr lang="ar-BH" sz="3600" b="1" dirty="0" smtClean="0">
                <a:latin typeface="Sakkal Majalla" panose="02000000000000000000" pitchFamily="2" charset="-78"/>
                <a:cs typeface="Sakkal Majalla" panose="02000000000000000000" pitchFamily="2" charset="-78"/>
              </a:rPr>
              <a:t>- الصف الثالث الإعدادي – الفصل الدراسي الأول الوحدة الأولى</a:t>
            </a:r>
            <a:endParaRPr lang="en-US" sz="3600" dirty="0">
              <a:latin typeface="Sakkal Majalla" panose="02000000000000000000" pitchFamily="2" charset="-78"/>
              <a:cs typeface="Sakkal Majalla" panose="02000000000000000000" pitchFamily="2" charset="-78"/>
            </a:endParaRPr>
          </a:p>
        </p:txBody>
      </p:sp>
      <p:pic>
        <p:nvPicPr>
          <p:cNvPr id="2" name="صورة 1"/>
          <p:cNvPicPr>
            <a:picLocks noChangeAspect="1"/>
          </p:cNvPicPr>
          <p:nvPr/>
        </p:nvPicPr>
        <p:blipFill rotWithShape="1">
          <a:blip r:embed="rId2"/>
          <a:srcRect l="20902" t="20230" r="53329" b="21656"/>
          <a:stretch/>
        </p:blipFill>
        <p:spPr>
          <a:xfrm>
            <a:off x="333329" y="1793102"/>
            <a:ext cx="3292188" cy="3563154"/>
          </a:xfrm>
          <a:prstGeom prst="rect">
            <a:avLst/>
          </a:prstGeom>
        </p:spPr>
      </p:pic>
    </p:spTree>
    <p:extLst>
      <p:ext uri="{BB962C8B-B14F-4D97-AF65-F5344CB8AC3E}">
        <p14:creationId xmlns:p14="http://schemas.microsoft.com/office/powerpoint/2010/main" val="20846421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2695" y="867731"/>
            <a:ext cx="11746800" cy="789906"/>
          </a:xfrm>
          <a:solidFill>
            <a:schemeClr val="tx1">
              <a:lumMod val="95000"/>
            </a:schemeClr>
          </a:solidFill>
          <a:effectLst>
            <a:innerShdw blurRad="114300">
              <a:prstClr val="black"/>
            </a:innerShdw>
          </a:effectLst>
        </p:spPr>
        <p:txBody>
          <a:bodyPr/>
          <a:lstStyle/>
          <a:p>
            <a:pPr algn="justLow" rtl="1"/>
            <a:r>
              <a:rPr lang="ar-BH" sz="3200" b="1" dirty="0" smtClean="0">
                <a:solidFill>
                  <a:srgbClr val="C00000"/>
                </a:solidFill>
                <a:latin typeface="Sakkal Majalla" panose="02000000000000000000" pitchFamily="2" charset="-78"/>
                <a:cs typeface="Sakkal Majalla" panose="02000000000000000000" pitchFamily="2" charset="-78"/>
              </a:rPr>
              <a:t>ما التدابير التي اتخذتها حكومة البحرين على صَعيد البنية التحتية لإنجاح خطتها التنموية؟</a:t>
            </a:r>
            <a:endParaRPr lang="en-US" sz="3200" b="1" dirty="0">
              <a:solidFill>
                <a:srgbClr val="C00000"/>
              </a:solidFill>
              <a:latin typeface="Sakkal Majalla" panose="02000000000000000000" pitchFamily="2" charset="-78"/>
              <a:cs typeface="Sakkal Majalla" panose="02000000000000000000" pitchFamily="2" charset="-78"/>
            </a:endParaRPr>
          </a:p>
        </p:txBody>
      </p:sp>
      <p:sp>
        <p:nvSpPr>
          <p:cNvPr id="19" name="مستطيل 18"/>
          <p:cNvSpPr/>
          <p:nvPr/>
        </p:nvSpPr>
        <p:spPr>
          <a:xfrm>
            <a:off x="252695" y="14791"/>
            <a:ext cx="2996333" cy="369332"/>
          </a:xfrm>
          <a:prstGeom prst="rect">
            <a:avLst/>
          </a:prstGeom>
          <a:solidFill>
            <a:srgbClr val="0070C0"/>
          </a:solidFill>
        </p:spPr>
        <p:txBody>
          <a:bodyPr wrap="none">
            <a:spAutoFit/>
          </a:bodyPr>
          <a:lstStyle/>
          <a:p>
            <a:pPr algn="ctr"/>
            <a:r>
              <a:rPr lang="ar-BH" b="1" dirty="0" smtClean="0">
                <a:latin typeface="Times New Roman" pitchFamily="18" charset="0"/>
                <a:cs typeface="Times New Roman" pitchFamily="18" charset="0"/>
              </a:rPr>
              <a:t>المواد الاجتماعية: التنمية الاقتصادية</a:t>
            </a:r>
            <a:endParaRPr lang="en-US" b="1" dirty="0"/>
          </a:p>
        </p:txBody>
      </p:sp>
      <p:sp>
        <p:nvSpPr>
          <p:cNvPr id="8" name="مستطيل مستدير الزوايا 7"/>
          <p:cNvSpPr/>
          <p:nvPr/>
        </p:nvSpPr>
        <p:spPr>
          <a:xfrm>
            <a:off x="98171" y="2097802"/>
            <a:ext cx="11954107" cy="612934"/>
          </a:xfrm>
          <a:prstGeom prst="roundRect">
            <a:avLst/>
          </a:prstGeom>
          <a:solidFill>
            <a:schemeClr val="accent4">
              <a:lumMod val="60000"/>
              <a:lumOff val="40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109538" indent="-109538" algn="justLow">
              <a:buFont typeface="Wingdings" panose="05000000000000000000" pitchFamily="2" charset="2"/>
              <a:buChar char="§"/>
            </a:pPr>
            <a:r>
              <a:rPr lang="ar-BH" sz="3000" dirty="0" smtClean="0">
                <a:solidFill>
                  <a:schemeClr val="accent1">
                    <a:lumMod val="75000"/>
                  </a:schemeClr>
                </a:solidFill>
                <a:latin typeface="Sakkal Majalla" panose="02000000000000000000" pitchFamily="2" charset="-78"/>
                <a:cs typeface="Sakkal Majalla" panose="02000000000000000000" pitchFamily="2" charset="-78"/>
              </a:rPr>
              <a:t> أنشأت المناطق الصناعية.</a:t>
            </a:r>
          </a:p>
        </p:txBody>
      </p:sp>
      <p:sp>
        <p:nvSpPr>
          <p:cNvPr id="9" name="مستطيل مستدير الزوايا 8"/>
          <p:cNvSpPr/>
          <p:nvPr/>
        </p:nvSpPr>
        <p:spPr>
          <a:xfrm>
            <a:off x="98170" y="2985423"/>
            <a:ext cx="11954107" cy="612934"/>
          </a:xfrm>
          <a:prstGeom prst="roundRect">
            <a:avLst/>
          </a:prstGeom>
          <a:solidFill>
            <a:schemeClr val="accent4">
              <a:lumMod val="60000"/>
              <a:lumOff val="40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109538" indent="-109538" algn="justLow">
              <a:buFont typeface="Wingdings" panose="05000000000000000000" pitchFamily="2" charset="2"/>
              <a:buChar char="§"/>
            </a:pPr>
            <a:r>
              <a:rPr lang="ar-BH" sz="3000" dirty="0" smtClean="0">
                <a:solidFill>
                  <a:schemeClr val="accent1">
                    <a:lumMod val="75000"/>
                  </a:schemeClr>
                </a:solidFill>
                <a:latin typeface="Sakkal Majalla" panose="02000000000000000000" pitchFamily="2" charset="-78"/>
                <a:cs typeface="Sakkal Majalla" panose="02000000000000000000" pitchFamily="2" charset="-78"/>
              </a:rPr>
              <a:t>  مدَّت شبكات المياه والكهرباء والمجاري إلى مختلف البلاد. </a:t>
            </a:r>
          </a:p>
        </p:txBody>
      </p:sp>
      <p:sp>
        <p:nvSpPr>
          <p:cNvPr id="10" name="مستطيل مستدير الزوايا 9"/>
          <p:cNvSpPr/>
          <p:nvPr/>
        </p:nvSpPr>
        <p:spPr>
          <a:xfrm>
            <a:off x="98169" y="3873044"/>
            <a:ext cx="11954107" cy="612934"/>
          </a:xfrm>
          <a:prstGeom prst="roundRect">
            <a:avLst/>
          </a:prstGeom>
          <a:solidFill>
            <a:schemeClr val="accent4">
              <a:lumMod val="60000"/>
              <a:lumOff val="40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109538" indent="-109538" algn="justLow">
              <a:buFont typeface="Wingdings" panose="05000000000000000000" pitchFamily="2" charset="2"/>
              <a:buChar char="§"/>
            </a:pPr>
            <a:r>
              <a:rPr lang="ar-BH" sz="3000" dirty="0" smtClean="0">
                <a:solidFill>
                  <a:schemeClr val="accent1">
                    <a:lumMod val="75000"/>
                  </a:schemeClr>
                </a:solidFill>
                <a:latin typeface="Sakkal Majalla" panose="02000000000000000000" pitchFamily="2" charset="-78"/>
                <a:cs typeface="Sakkal Majalla" panose="02000000000000000000" pitchFamily="2" charset="-78"/>
              </a:rPr>
              <a:t> حدَّثت شبكات الاتصال </a:t>
            </a:r>
            <a:r>
              <a:rPr lang="ar-BH" sz="3000" dirty="0" smtClean="0">
                <a:solidFill>
                  <a:schemeClr val="accent1">
                    <a:lumMod val="75000"/>
                  </a:schemeClr>
                </a:solidFill>
                <a:latin typeface="Sakkal Majalla" panose="02000000000000000000" pitchFamily="2" charset="-78"/>
                <a:cs typeface="Sakkal Majalla" panose="02000000000000000000" pitchFamily="2" charset="-78"/>
              </a:rPr>
              <a:t>السّلكية </a:t>
            </a:r>
            <a:r>
              <a:rPr lang="ar-BH" sz="3000" dirty="0" smtClean="0">
                <a:solidFill>
                  <a:schemeClr val="accent1">
                    <a:lumMod val="75000"/>
                  </a:schemeClr>
                </a:solidFill>
                <a:latin typeface="Sakkal Majalla" panose="02000000000000000000" pitchFamily="2" charset="-78"/>
                <a:cs typeface="Sakkal Majalla" panose="02000000000000000000" pitchFamily="2" charset="-78"/>
              </a:rPr>
              <a:t>واللاسلكية.</a:t>
            </a:r>
          </a:p>
        </p:txBody>
      </p:sp>
      <p:sp>
        <p:nvSpPr>
          <p:cNvPr id="11" name="مستطيل مستدير الزوايا 10"/>
          <p:cNvSpPr/>
          <p:nvPr/>
        </p:nvSpPr>
        <p:spPr>
          <a:xfrm>
            <a:off x="98168" y="4760665"/>
            <a:ext cx="11954107" cy="612934"/>
          </a:xfrm>
          <a:prstGeom prst="roundRect">
            <a:avLst/>
          </a:prstGeom>
          <a:solidFill>
            <a:schemeClr val="accent4">
              <a:lumMod val="60000"/>
              <a:lumOff val="40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109538" indent="-109538" algn="justLow">
              <a:buFont typeface="Wingdings" panose="05000000000000000000" pitchFamily="2" charset="2"/>
              <a:buChar char="§"/>
            </a:pPr>
            <a:r>
              <a:rPr lang="ar-BH" sz="3000" dirty="0" smtClean="0">
                <a:solidFill>
                  <a:schemeClr val="accent1">
                    <a:lumMod val="75000"/>
                  </a:schemeClr>
                </a:solidFill>
                <a:latin typeface="Sakkal Majalla" panose="02000000000000000000" pitchFamily="2" charset="-78"/>
                <a:cs typeface="Sakkal Majalla" panose="02000000000000000000" pitchFamily="2" charset="-78"/>
              </a:rPr>
              <a:t> طوَّرت شبكة المواصلات البرية والجوية.</a:t>
            </a:r>
          </a:p>
        </p:txBody>
      </p:sp>
      <p:sp>
        <p:nvSpPr>
          <p:cNvPr id="12" name="مستطيل مستدير الزوايا 11"/>
          <p:cNvSpPr/>
          <p:nvPr/>
        </p:nvSpPr>
        <p:spPr>
          <a:xfrm>
            <a:off x="98168" y="5648286"/>
            <a:ext cx="11954107" cy="612934"/>
          </a:xfrm>
          <a:prstGeom prst="roundRect">
            <a:avLst/>
          </a:prstGeom>
          <a:solidFill>
            <a:schemeClr val="accent4">
              <a:lumMod val="60000"/>
              <a:lumOff val="40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109538" indent="-109538" algn="justLow">
              <a:buFont typeface="Wingdings" panose="05000000000000000000" pitchFamily="2" charset="2"/>
              <a:buChar char="§"/>
            </a:pPr>
            <a:r>
              <a:rPr lang="ar-BH" sz="3000" dirty="0" smtClean="0">
                <a:solidFill>
                  <a:schemeClr val="accent1">
                    <a:lumMod val="75000"/>
                  </a:schemeClr>
                </a:solidFill>
                <a:latin typeface="Sakkal Majalla" panose="02000000000000000000" pitchFamily="2" charset="-78"/>
                <a:cs typeface="Sakkal Majalla" panose="02000000000000000000" pitchFamily="2" charset="-78"/>
              </a:rPr>
              <a:t>  حسَّنت الخدمات الصحية والتعليمية والإسكانية، وذلك لتنمية الموارد البشرية وزيادة إنتاجها.</a:t>
            </a:r>
          </a:p>
        </p:txBody>
      </p:sp>
      <p:sp>
        <p:nvSpPr>
          <p:cNvPr id="13" name="مستطيل 12"/>
          <p:cNvSpPr/>
          <p:nvPr/>
        </p:nvSpPr>
        <p:spPr>
          <a:xfrm>
            <a:off x="252695" y="414789"/>
            <a:ext cx="1003801" cy="400110"/>
          </a:xfrm>
          <a:prstGeom prst="rect">
            <a:avLst/>
          </a:prstGeom>
          <a:solidFill>
            <a:schemeClr val="tx1">
              <a:lumMod val="95000"/>
            </a:schemeClr>
          </a:solidFill>
          <a:ln>
            <a:solidFill>
              <a:schemeClr val="tx2">
                <a:lumMod val="90000"/>
              </a:schemeClr>
            </a:solidFill>
          </a:ln>
          <a:effectLst>
            <a:outerShdw blurRad="50800" dist="38100" dir="5400000" algn="t" rotWithShape="0">
              <a:prstClr val="black">
                <a:alpha val="40000"/>
              </a:prstClr>
            </a:outerShdw>
          </a:effectLst>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ثلاث دقائق</a:t>
            </a:r>
            <a:endParaRPr lang="en-US" sz="2000" b="1" dirty="0">
              <a:latin typeface="Sakkal Majalla" panose="02000000000000000000" pitchFamily="2" charset="-78"/>
              <a:cs typeface="Sakkal Majalla" panose="02000000000000000000" pitchFamily="2" charset="-78"/>
            </a:endParaRPr>
          </a:p>
        </p:txBody>
      </p:sp>
      <p:sp>
        <p:nvSpPr>
          <p:cNvPr id="14" name="مستطيل 13"/>
          <p:cNvSpPr/>
          <p:nvPr/>
        </p:nvSpPr>
        <p:spPr>
          <a:xfrm>
            <a:off x="763004" y="1663679"/>
            <a:ext cx="1391728" cy="400110"/>
          </a:xfrm>
          <a:prstGeom prst="rect">
            <a:avLst/>
          </a:prstGeom>
          <a:solidFill>
            <a:schemeClr val="tx2">
              <a:lumMod val="90000"/>
            </a:schemeClr>
          </a:solidFill>
          <a:ln>
            <a:solidFill>
              <a:schemeClr val="tx2">
                <a:lumMod val="90000"/>
              </a:schemeClr>
            </a:solidFill>
          </a:ln>
          <a:effectLst>
            <a:outerShdw blurRad="50800" dist="38100" dir="5400000" algn="t" rotWithShape="0">
              <a:prstClr val="black">
                <a:alpha val="40000"/>
              </a:prstClr>
            </a:outerShdw>
          </a:effectLst>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ثلاثة تدابير فقط</a:t>
            </a:r>
            <a:endParaRPr lang="en-US" sz="2000" b="1" dirty="0">
              <a:latin typeface="Sakkal Majalla" panose="02000000000000000000" pitchFamily="2" charset="-78"/>
              <a:cs typeface="Sakkal Majalla" panose="02000000000000000000" pitchFamily="2" charset="-78"/>
            </a:endParaRPr>
          </a:p>
        </p:txBody>
      </p:sp>
      <p:sp>
        <p:nvSpPr>
          <p:cNvPr id="15" name="مستطيل 14"/>
          <p:cNvSpPr/>
          <p:nvPr/>
        </p:nvSpPr>
        <p:spPr>
          <a:xfrm>
            <a:off x="5023125" y="135617"/>
            <a:ext cx="2197508" cy="523220"/>
          </a:xfrm>
          <a:prstGeom prst="rect">
            <a:avLst/>
          </a:prstGeom>
          <a:solidFill>
            <a:schemeClr val="accent4">
              <a:lumMod val="75000"/>
            </a:schemeClr>
          </a:solidFill>
          <a:ln w="28575">
            <a:solidFill>
              <a:srgbClr val="00B050"/>
            </a:solidFill>
          </a:ln>
          <a:effectLst>
            <a:outerShdw blurRad="50800" dist="38100" dir="2700000" algn="tl" rotWithShape="0">
              <a:prstClr val="black">
                <a:alpha val="40000"/>
              </a:prstClr>
            </a:outerShdw>
          </a:effectLst>
        </p:spPr>
        <p:txBody>
          <a:bodyPr wrap="square">
            <a:spAutoFit/>
          </a:bodyPr>
          <a:lstStyle/>
          <a:p>
            <a:r>
              <a:rPr lang="ar-BH" sz="2800" dirty="0" smtClean="0">
                <a:solidFill>
                  <a:schemeClr val="bg1"/>
                </a:solidFill>
                <a:cs typeface="Sultan bold" pitchFamily="2" charset="-78"/>
              </a:rPr>
              <a:t>نشــاط تقييمي</a:t>
            </a:r>
            <a:endParaRPr lang="en-US" sz="2800" dirty="0"/>
          </a:p>
        </p:txBody>
      </p:sp>
    </p:spTree>
    <p:extLst>
      <p:ext uri="{BB962C8B-B14F-4D97-AF65-F5344CB8AC3E}">
        <p14:creationId xmlns:p14="http://schemas.microsoft.com/office/powerpoint/2010/main" val="1285124716"/>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ircle(in)">
                                      <p:cBhvr>
                                        <p:cTn id="25" dur="20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anim calcmode="lin" valueType="num">
                                      <p:cBhvr additive="base">
                                        <p:cTn id="3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2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 calcmode="lin" valueType="num">
                                      <p:cBhvr additive="base">
                                        <p:cTn id="4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ircle(in)">
                                      <p:cBhvr>
                                        <p:cTn id="52" dur="20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0">
                                            <p:txEl>
                                              <p:pRg st="0" end="0"/>
                                            </p:txEl>
                                          </p:spTgt>
                                        </p:tgtEl>
                                        <p:attrNameLst>
                                          <p:attrName>style.visibility</p:attrName>
                                        </p:attrNameLst>
                                      </p:cBhvr>
                                      <p:to>
                                        <p:strVal val="visible"/>
                                      </p:to>
                                    </p:set>
                                    <p:anim calcmode="lin" valueType="num">
                                      <p:cBhvr additive="base">
                                        <p:cTn id="5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circle(in)">
                                      <p:cBhvr>
                                        <p:cTn id="63" dur="20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1">
                                            <p:txEl>
                                              <p:pRg st="0" end="0"/>
                                            </p:txEl>
                                          </p:spTgt>
                                        </p:tgtEl>
                                        <p:attrNameLst>
                                          <p:attrName>style.visibility</p:attrName>
                                        </p:attrNameLst>
                                      </p:cBhvr>
                                      <p:to>
                                        <p:strVal val="visible"/>
                                      </p:to>
                                    </p:set>
                                    <p:anim calcmode="lin" valueType="num">
                                      <p:cBhvr additive="base">
                                        <p:cTn id="68"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circle(in)">
                                      <p:cBhvr>
                                        <p:cTn id="74" dur="2000"/>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2">
                                            <p:txEl>
                                              <p:pRg st="0" end="0"/>
                                            </p:txEl>
                                          </p:spTgt>
                                        </p:tgtEl>
                                        <p:attrNameLst>
                                          <p:attrName>style.visibility</p:attrName>
                                        </p:attrNameLst>
                                      </p:cBhvr>
                                      <p:to>
                                        <p:strVal val="visible"/>
                                      </p:to>
                                    </p:set>
                                    <p:anim calcmode="lin" valueType="num">
                                      <p:cBhvr additive="base">
                                        <p:cTn id="7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1175" y="2338304"/>
            <a:ext cx="10515600" cy="1325563"/>
          </a:xfrm>
        </p:spPr>
        <p:txBody>
          <a:bodyPr>
            <a:normAutofit/>
          </a:bodyPr>
          <a:lstStyle/>
          <a:p>
            <a:pPr algn="ctr" rtl="1"/>
            <a:r>
              <a:rPr lang="ar-SA" sz="5400" b="1" dirty="0" smtClean="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نلتقي في الدرس القادم</a:t>
            </a:r>
            <a:endParaRPr lang="ar-SA" sz="54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058686463"/>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push.wav"/>
          </p:stSnd>
        </p:sndAc>
      </p:transition>
    </mc:Choice>
    <mc:Fallback xmlns="">
      <p:transition spd="slow">
        <p:fade/>
        <p:sndAc>
          <p:stSnd>
            <p:snd r:embed="rId3" name="push.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6517"/>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AutoShape 92"/>
          <p:cNvSpPr>
            <a:spLocks noChangeArrowheads="1"/>
          </p:cNvSpPr>
          <p:nvPr/>
        </p:nvSpPr>
        <p:spPr bwMode="auto">
          <a:xfrm flipH="1">
            <a:off x="9740587" y="3003704"/>
            <a:ext cx="822783" cy="601257"/>
          </a:xfrm>
          <a:prstGeom prst="rect">
            <a:avLst/>
          </a:prstGeom>
          <a:solidFill>
            <a:srgbClr val="EBEBEB"/>
          </a:solidFill>
          <a:ln w="25400">
            <a:solidFill>
              <a:schemeClr val="tx1"/>
            </a:solidFill>
            <a:headEnd/>
            <a:tailEnd/>
          </a:ln>
          <a:effectLst>
            <a:outerShdw blurRad="25400" dist="1905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ar-BH" altLang="ko-KR" sz="3200" b="0"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1</a:t>
            </a:r>
            <a:endParaRPr kumimoji="0" lang="ko-KR" altLang="en-US" sz="3200" b="0"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sp>
        <p:nvSpPr>
          <p:cNvPr id="5" name="AutoShape 92"/>
          <p:cNvSpPr>
            <a:spLocks noChangeArrowheads="1"/>
          </p:cNvSpPr>
          <p:nvPr/>
        </p:nvSpPr>
        <p:spPr bwMode="auto">
          <a:xfrm flipH="1">
            <a:off x="9740587" y="4053103"/>
            <a:ext cx="822783" cy="601257"/>
          </a:xfrm>
          <a:prstGeom prst="rect">
            <a:avLst/>
          </a:prstGeom>
          <a:solidFill>
            <a:srgbClr val="EBEBEB"/>
          </a:solidFill>
          <a:ln w="25400">
            <a:solidFill>
              <a:schemeClr val="tx1"/>
            </a:solidFill>
            <a:prstDash val="solid"/>
            <a:headEnd/>
            <a:tailEnd/>
          </a:ln>
          <a:effectLst>
            <a:outerShdw blurRad="25400" dist="1905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ar-BH" altLang="ko-KR" sz="3200" b="0"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2</a:t>
            </a:r>
            <a:endParaRPr kumimoji="0" lang="ko-KR" altLang="en-US" sz="3200" b="0"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sp>
        <p:nvSpPr>
          <p:cNvPr id="6" name="AutoShape 92"/>
          <p:cNvSpPr>
            <a:spLocks noChangeArrowheads="1"/>
          </p:cNvSpPr>
          <p:nvPr/>
        </p:nvSpPr>
        <p:spPr bwMode="auto">
          <a:xfrm flipH="1">
            <a:off x="9740587" y="5102502"/>
            <a:ext cx="822783" cy="601257"/>
          </a:xfrm>
          <a:prstGeom prst="rect">
            <a:avLst/>
          </a:prstGeom>
          <a:solidFill>
            <a:srgbClr val="EBEBEB"/>
          </a:solidFill>
          <a:ln w="25400">
            <a:solidFill>
              <a:schemeClr val="tx1"/>
            </a:solidFill>
            <a:headEnd/>
            <a:tailEnd/>
          </a:ln>
          <a:effectLst>
            <a:outerShdw blurRad="25400" dist="1905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ar-BH" altLang="ko-KR" sz="3200" b="0"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rPr>
              <a:t>3</a:t>
            </a:r>
            <a:endParaRPr kumimoji="0" lang="ko-KR" altLang="en-US" sz="3200" b="0" i="0" u="none" strike="noStrike" kern="1200" cap="none" spc="0" normalizeH="0" baseline="0" noProof="0" dirty="0">
              <a:ln>
                <a:noFill/>
              </a:ln>
              <a:solidFill>
                <a:prstClr val="black"/>
              </a:solidFill>
              <a:effectLst/>
              <a:uLnTx/>
              <a:uFillTx/>
              <a:latin typeface="Sakkal Majalla" panose="02000000000000000000" pitchFamily="2" charset="-78"/>
              <a:ea typeface="맑은 고딕" panose="020B0503020000020004" pitchFamily="34" charset="-127"/>
              <a:cs typeface="Sakkal Majalla" panose="02000000000000000000" pitchFamily="2" charset="-78"/>
            </a:endParaRPr>
          </a:p>
        </p:txBody>
      </p:sp>
      <p:sp>
        <p:nvSpPr>
          <p:cNvPr id="7" name="AutoShape 92"/>
          <p:cNvSpPr>
            <a:spLocks noChangeArrowheads="1"/>
          </p:cNvSpPr>
          <p:nvPr/>
        </p:nvSpPr>
        <p:spPr bwMode="auto">
          <a:xfrm flipH="1">
            <a:off x="614149" y="2938023"/>
            <a:ext cx="8859670" cy="732620"/>
          </a:xfrm>
          <a:prstGeom prst="rect">
            <a:avLst/>
          </a:prstGeom>
          <a:solidFill>
            <a:srgbClr val="EBEBEB"/>
          </a:solidFill>
          <a:ln w="25400">
            <a:solidFill>
              <a:schemeClr val="tx1"/>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r" rtl="1"/>
            <a:r>
              <a:rPr lang="ar-BH" sz="2800" b="1" dirty="0" smtClean="0">
                <a:solidFill>
                  <a:schemeClr val="tx1"/>
                </a:solidFill>
                <a:latin typeface="Sakkal Majalla" panose="02000000000000000000" pitchFamily="2" charset="-78"/>
                <a:cs typeface="Sakkal Majalla" panose="02000000000000000000" pitchFamily="2" charset="-78"/>
              </a:rPr>
              <a:t>تحديد الدوافع التي دعت حكومة البحرين إلى اتباع سياسة تنويع مصادر الدخل.</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8" name="AutoShape 92"/>
          <p:cNvSpPr>
            <a:spLocks noChangeArrowheads="1"/>
          </p:cNvSpPr>
          <p:nvPr/>
        </p:nvSpPr>
        <p:spPr bwMode="auto">
          <a:xfrm flipH="1">
            <a:off x="614149" y="3987422"/>
            <a:ext cx="8859668" cy="732620"/>
          </a:xfrm>
          <a:prstGeom prst="rect">
            <a:avLst/>
          </a:prstGeom>
          <a:solidFill>
            <a:srgbClr val="EBEBEB"/>
          </a:solidFill>
          <a:ln w="25400">
            <a:solidFill>
              <a:schemeClr val="tx1"/>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r" rtl="1"/>
            <a:r>
              <a:rPr lang="ar-BH" sz="2800" b="1" dirty="0" smtClean="0">
                <a:solidFill>
                  <a:schemeClr val="tx1"/>
                </a:solidFill>
                <a:latin typeface="Sakkal Majalla" panose="02000000000000000000" pitchFamily="2" charset="-78"/>
                <a:cs typeface="Sakkal Majalla" panose="02000000000000000000" pitchFamily="2" charset="-78"/>
              </a:rPr>
              <a:t>توضيح التدابير التي اتخذتها البحرين على صعيد البنية التحتية لإنجاح خطتها التنموية.</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9" name="AutoShape 92"/>
          <p:cNvSpPr>
            <a:spLocks noChangeArrowheads="1"/>
          </p:cNvSpPr>
          <p:nvPr/>
        </p:nvSpPr>
        <p:spPr bwMode="auto">
          <a:xfrm flipH="1">
            <a:off x="614151" y="5036821"/>
            <a:ext cx="8859669" cy="732620"/>
          </a:xfrm>
          <a:prstGeom prst="rect">
            <a:avLst/>
          </a:prstGeom>
          <a:solidFill>
            <a:srgbClr val="EBEBEB"/>
          </a:solidFill>
          <a:ln w="25400">
            <a:solidFill>
              <a:schemeClr val="tx1"/>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r" rtl="1"/>
            <a:r>
              <a:rPr lang="ar-BH" sz="2800" b="1">
                <a:solidFill>
                  <a:schemeClr val="tx1"/>
                </a:solidFill>
                <a:latin typeface="Sakkal Majalla" panose="02000000000000000000" pitchFamily="2" charset="-78"/>
                <a:cs typeface="Sakkal Majalla" panose="02000000000000000000" pitchFamily="2" charset="-78"/>
              </a:rPr>
              <a:t>إ</a:t>
            </a:r>
            <a:r>
              <a:rPr lang="ar-BH" sz="2800" b="1" smtClean="0">
                <a:solidFill>
                  <a:schemeClr val="tx1"/>
                </a:solidFill>
                <a:latin typeface="Sakkal Majalla" panose="02000000000000000000" pitchFamily="2" charset="-78"/>
                <a:cs typeface="Sakkal Majalla" panose="02000000000000000000" pitchFamily="2" charset="-78"/>
              </a:rPr>
              <a:t>دراك </a:t>
            </a:r>
            <a:r>
              <a:rPr lang="ar-BH" sz="2800" b="1" dirty="0" smtClean="0">
                <a:solidFill>
                  <a:schemeClr val="tx1"/>
                </a:solidFill>
                <a:latin typeface="Sakkal Majalla" panose="02000000000000000000" pitchFamily="2" charset="-78"/>
                <a:cs typeface="Sakkal Majalla" panose="02000000000000000000" pitchFamily="2" charset="-78"/>
              </a:rPr>
              <a:t>أثر سياسة الحرية الاقتصادية المتبعة في توسيع قاعدة الاقتصاد البحريني.</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0" name="Rectangle 21"/>
          <p:cNvSpPr/>
          <p:nvPr/>
        </p:nvSpPr>
        <p:spPr>
          <a:xfrm>
            <a:off x="4012743" y="530390"/>
            <a:ext cx="4388683" cy="923330"/>
          </a:xfrm>
          <a:prstGeom prst="rect">
            <a:avLst/>
          </a:prstGeom>
          <a:solidFill>
            <a:schemeClr val="bg1">
              <a:lumMod val="95000"/>
            </a:schemeClr>
          </a:solidFill>
          <a:effectLst>
            <a:outerShdw blurRad="38100" dist="25400" dir="2700000" algn="br" rotWithShape="0">
              <a:srgbClr val="000000">
                <a:alpha val="60000"/>
              </a:srgb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5400" b="1" i="0" u="none" strike="noStrike" kern="1200" cap="none" spc="0" normalizeH="0" baseline="0" noProof="0" dirty="0">
                <a:ln>
                  <a:noFill/>
                </a:ln>
                <a:solidFill>
                  <a:srgbClr val="FFC000"/>
                </a:solidFill>
                <a:effectLst/>
                <a:uLnTx/>
                <a:uFillTx/>
                <a:latin typeface="Calibri"/>
                <a:ea typeface="+mn-ea"/>
                <a:cs typeface="Arial" panose="020B0604020202020204" pitchFamily="34" charset="0"/>
              </a:rPr>
              <a:t>الأهــــــــــــداف</a:t>
            </a:r>
            <a:endParaRPr kumimoji="0" lang="en-US" sz="5400" b="1" i="0" u="none" strike="noStrike" kern="1200" cap="none" spc="0" normalizeH="0" baseline="0" noProof="0" dirty="0">
              <a:ln>
                <a:noFill/>
              </a:ln>
              <a:solidFill>
                <a:srgbClr val="FFC000"/>
              </a:solidFill>
              <a:effectLst/>
              <a:uLnTx/>
              <a:uFillTx/>
              <a:latin typeface="Calibri"/>
              <a:ea typeface="+mn-ea"/>
              <a:cs typeface="+mn-cs"/>
            </a:endParaRPr>
          </a:p>
        </p:txBody>
      </p:sp>
      <p:sp>
        <p:nvSpPr>
          <p:cNvPr id="11" name="Rectangle 21"/>
          <p:cNvSpPr/>
          <p:nvPr/>
        </p:nvSpPr>
        <p:spPr>
          <a:xfrm>
            <a:off x="551871" y="1615948"/>
            <a:ext cx="10834984" cy="646331"/>
          </a:xfrm>
          <a:prstGeom prst="rect">
            <a:avLst/>
          </a:prstGeom>
          <a:solidFill>
            <a:schemeClr val="bg1">
              <a:lumMod val="95000"/>
            </a:schemeClr>
          </a:solidFill>
          <a:effectLst>
            <a:outerShdw blurRad="38100" dist="25400" dir="2700000" algn="br" rotWithShape="0">
              <a:srgbClr val="000000">
                <a:alpha val="60000"/>
              </a:srgbClr>
            </a:outerShdw>
            <a:reflection blurRad="6350" stA="50000" endA="300" endPos="55000" dir="5400000" sy="-100000" algn="bl" rotWithShape="0"/>
          </a:effectLst>
        </p:spPr>
        <p:style>
          <a:lnRef idx="1">
            <a:schemeClr val="accent5"/>
          </a:lnRef>
          <a:fillRef idx="3">
            <a:schemeClr val="accent5"/>
          </a:fillRef>
          <a:effectRef idx="2">
            <a:schemeClr val="accent5"/>
          </a:effectRef>
          <a:fontRef idx="minor">
            <a:schemeClr val="lt1"/>
          </a:fontRef>
        </p:style>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يتوقع من الطالب بعد نهاية الدرس </a:t>
            </a:r>
            <a:r>
              <a:rPr kumimoji="0" lang="ar-BH" sz="3600" b="1" i="0" u="none" strike="noStrike" kern="1200" cap="none" spc="0" normalizeH="0" baseline="0" noProof="0" dirty="0" smtClean="0">
                <a:ln>
                  <a:noFill/>
                </a:ln>
                <a:solidFill>
                  <a:srgbClr val="FF0000"/>
                </a:solidFill>
                <a:effectLst/>
                <a:uLnTx/>
                <a:uFillTx/>
                <a:latin typeface="Sakkal Majalla" panose="02000000000000000000" pitchFamily="2" charset="-78"/>
                <a:cs typeface="Sakkal Majalla" panose="02000000000000000000" pitchFamily="2" charset="-78"/>
              </a:rPr>
              <a:t>أن يكون قادرًا على:</a:t>
            </a:r>
            <a:endParaRPr kumimoji="0" lang="en-US" sz="36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12" name="مستطيل 11"/>
          <p:cNvSpPr/>
          <p:nvPr/>
        </p:nvSpPr>
        <p:spPr>
          <a:xfrm>
            <a:off x="296939" y="177019"/>
            <a:ext cx="2996333" cy="369332"/>
          </a:xfrm>
          <a:prstGeom prst="rect">
            <a:avLst/>
          </a:prstGeom>
          <a:solidFill>
            <a:schemeClr val="accent1"/>
          </a:solidFill>
        </p:spPr>
        <p:txBody>
          <a:bodyPr wrap="none">
            <a:spAutoFit/>
          </a:bodyPr>
          <a:lstStyle/>
          <a:p>
            <a:pPr algn="ctr"/>
            <a:r>
              <a:rPr lang="ar-BH" b="1" dirty="0" smtClean="0">
                <a:latin typeface="Times New Roman" pitchFamily="18" charset="0"/>
                <a:cs typeface="Times New Roman" pitchFamily="18" charset="0"/>
              </a:rPr>
              <a:t>المواد الاجتماعية: التنمية الاقتصادية</a:t>
            </a:r>
            <a:endParaRPr lang="en-US" b="1" dirty="0"/>
          </a:p>
        </p:txBody>
      </p:sp>
    </p:spTree>
    <p:extLst>
      <p:ext uri="{BB962C8B-B14F-4D97-AF65-F5344CB8AC3E}">
        <p14:creationId xmlns:p14="http://schemas.microsoft.com/office/powerpoint/2010/main" val="34400005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مستطيل مستدير الزوايا 19"/>
          <p:cNvSpPr/>
          <p:nvPr/>
        </p:nvSpPr>
        <p:spPr>
          <a:xfrm>
            <a:off x="840659" y="2100693"/>
            <a:ext cx="11105536" cy="2145268"/>
          </a:xfrm>
          <a:prstGeom prst="roundRect">
            <a:avLst/>
          </a:prstGeom>
          <a:solidFill>
            <a:schemeClr val="bg2">
              <a:lumMod val="40000"/>
              <a:lumOff val="60000"/>
            </a:schemeClr>
          </a:solidFill>
          <a:ln w="28575">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109538" indent="-109538" algn="justLow">
              <a:buFont typeface="Wingdings" panose="05000000000000000000" pitchFamily="2" charset="2"/>
              <a:buChar char="§"/>
            </a:pPr>
            <a:r>
              <a:rPr lang="ar-BH" sz="4000" dirty="0" smtClean="0">
                <a:solidFill>
                  <a:schemeClr val="bg1"/>
                </a:solidFill>
                <a:latin typeface="Sakkal Majalla" panose="02000000000000000000" pitchFamily="2" charset="-78"/>
                <a:cs typeface="Sakkal Majalla" panose="02000000000000000000" pitchFamily="2" charset="-78"/>
              </a:rPr>
              <a:t> ساهمت الإيرادات النفطية </a:t>
            </a:r>
            <a:r>
              <a:rPr lang="ar-BH" sz="4000" dirty="0" smtClean="0">
                <a:solidFill>
                  <a:schemeClr val="bg1"/>
                </a:solidFill>
                <a:latin typeface="Sakkal Majalla" panose="02000000000000000000" pitchFamily="2" charset="-78"/>
                <a:cs typeface="Sakkal Majalla" panose="02000000000000000000" pitchFamily="2" charset="-78"/>
              </a:rPr>
              <a:t>بشكلٍ كبيرٍ </a:t>
            </a:r>
            <a:r>
              <a:rPr lang="ar-BH" sz="4000" dirty="0" smtClean="0">
                <a:solidFill>
                  <a:schemeClr val="bg1"/>
                </a:solidFill>
                <a:latin typeface="Sakkal Majalla" panose="02000000000000000000" pitchFamily="2" charset="-78"/>
                <a:cs typeface="Sakkal Majalla" panose="02000000000000000000" pitchFamily="2" charset="-78"/>
              </a:rPr>
              <a:t>في التنمية الاقتصادية في البحرين، مما أدى إلى تنوع واتساع القاعدة الاقتصادية، </a:t>
            </a:r>
            <a:r>
              <a:rPr lang="ar-BH" sz="4000" dirty="0" smtClean="0">
                <a:solidFill>
                  <a:schemeClr val="bg1"/>
                </a:solidFill>
                <a:latin typeface="Sakkal Majalla" panose="02000000000000000000" pitchFamily="2" charset="-78"/>
                <a:cs typeface="Sakkal Majalla" panose="02000000000000000000" pitchFamily="2" charset="-78"/>
              </a:rPr>
              <a:t>وقلَّ </a:t>
            </a:r>
            <a:r>
              <a:rPr lang="ar-BH" sz="4000" dirty="0" smtClean="0">
                <a:solidFill>
                  <a:schemeClr val="bg1"/>
                </a:solidFill>
                <a:latin typeface="Sakkal Majalla" panose="02000000000000000000" pitchFamily="2" charset="-78"/>
                <a:cs typeface="Sakkal Majalla" panose="02000000000000000000" pitchFamily="2" charset="-78"/>
              </a:rPr>
              <a:t>الاعتماد على النفط </a:t>
            </a:r>
            <a:r>
              <a:rPr lang="ar-BH" sz="4000" dirty="0" smtClean="0">
                <a:solidFill>
                  <a:schemeClr val="bg1"/>
                </a:solidFill>
                <a:latin typeface="Sakkal Majalla" panose="02000000000000000000" pitchFamily="2" charset="-78"/>
                <a:cs typeface="Sakkal Majalla" panose="02000000000000000000" pitchFamily="2" charset="-78"/>
              </a:rPr>
              <a:t>كموردٍ </a:t>
            </a:r>
            <a:r>
              <a:rPr lang="ar-BH" sz="4000" dirty="0" smtClean="0">
                <a:solidFill>
                  <a:schemeClr val="bg1"/>
                </a:solidFill>
                <a:latin typeface="Sakkal Majalla" panose="02000000000000000000" pitchFamily="2" charset="-78"/>
                <a:cs typeface="Sakkal Majalla" panose="02000000000000000000" pitchFamily="2" charset="-78"/>
              </a:rPr>
              <a:t>أساسي للناتج المحلي الإجمالي.</a:t>
            </a:r>
            <a:endParaRPr lang="ar-BH" sz="4000" dirty="0">
              <a:solidFill>
                <a:schemeClr val="bg1"/>
              </a:solidFill>
              <a:latin typeface="Sakkal Majalla" panose="02000000000000000000" pitchFamily="2" charset="-78"/>
              <a:cs typeface="Sakkal Majalla" panose="02000000000000000000" pitchFamily="2" charset="-78"/>
            </a:endParaRPr>
          </a:p>
        </p:txBody>
      </p:sp>
      <p:sp>
        <p:nvSpPr>
          <p:cNvPr id="10" name="مستطيل 9"/>
          <p:cNvSpPr/>
          <p:nvPr/>
        </p:nvSpPr>
        <p:spPr>
          <a:xfrm>
            <a:off x="252695" y="14791"/>
            <a:ext cx="2996333" cy="369332"/>
          </a:xfrm>
          <a:prstGeom prst="rect">
            <a:avLst/>
          </a:prstGeom>
          <a:solidFill>
            <a:srgbClr val="0070C0"/>
          </a:solidFill>
        </p:spPr>
        <p:txBody>
          <a:bodyPr wrap="none">
            <a:spAutoFit/>
          </a:bodyPr>
          <a:lstStyle/>
          <a:p>
            <a:pPr algn="ctr"/>
            <a:r>
              <a:rPr lang="ar-BH" b="1" dirty="0" smtClean="0">
                <a:latin typeface="Times New Roman" pitchFamily="18" charset="0"/>
                <a:cs typeface="Times New Roman" pitchFamily="18" charset="0"/>
              </a:rPr>
              <a:t>المواد الاجتماعية: التنمية الاقتصادية</a:t>
            </a:r>
            <a:endParaRPr lang="en-US" b="1" dirty="0"/>
          </a:p>
        </p:txBody>
      </p:sp>
      <p:cxnSp>
        <p:nvCxnSpPr>
          <p:cNvPr id="3" name="رابط مستقيم 2"/>
          <p:cNvCxnSpPr/>
          <p:nvPr/>
        </p:nvCxnSpPr>
        <p:spPr>
          <a:xfrm>
            <a:off x="9240860" y="3421626"/>
            <a:ext cx="619432" cy="0"/>
          </a:xfrm>
          <a:prstGeom prst="line">
            <a:avLst/>
          </a:prstGeom>
          <a:ln w="28575">
            <a:solidFill>
              <a:srgbClr val="FF0000"/>
            </a:solidFill>
            <a:prstDash val="solid"/>
          </a:ln>
        </p:spPr>
        <p:style>
          <a:lnRef idx="1">
            <a:schemeClr val="accent2"/>
          </a:lnRef>
          <a:fillRef idx="0">
            <a:schemeClr val="accent2"/>
          </a:fillRef>
          <a:effectRef idx="0">
            <a:schemeClr val="accent2"/>
          </a:effectRef>
          <a:fontRef idx="minor">
            <a:schemeClr val="tx1"/>
          </a:fontRef>
        </p:style>
      </p:cxnSp>
      <p:cxnSp>
        <p:nvCxnSpPr>
          <p:cNvPr id="6" name="رابط مستقيم 5"/>
          <p:cNvCxnSpPr/>
          <p:nvPr/>
        </p:nvCxnSpPr>
        <p:spPr>
          <a:xfrm>
            <a:off x="4963390" y="3421626"/>
            <a:ext cx="3868990" cy="0"/>
          </a:xfrm>
          <a:prstGeom prst="line">
            <a:avLst/>
          </a:prstGeom>
          <a:ln w="28575">
            <a:solidFill>
              <a:srgbClr val="FF0000"/>
            </a:solidFill>
            <a:prstDash val="solid"/>
          </a:ln>
        </p:spPr>
        <p:style>
          <a:lnRef idx="1">
            <a:schemeClr val="accent2"/>
          </a:lnRef>
          <a:fillRef idx="0">
            <a:schemeClr val="accent2"/>
          </a:fillRef>
          <a:effectRef idx="0">
            <a:schemeClr val="accent2"/>
          </a:effectRef>
          <a:fontRef idx="minor">
            <a:schemeClr val="tx1"/>
          </a:fontRef>
        </p:style>
      </p:cxnSp>
      <p:cxnSp>
        <p:nvCxnSpPr>
          <p:cNvPr id="11" name="رابط مستقيم 10"/>
          <p:cNvCxnSpPr/>
          <p:nvPr/>
        </p:nvCxnSpPr>
        <p:spPr>
          <a:xfrm>
            <a:off x="1146412" y="3421626"/>
            <a:ext cx="3106560" cy="0"/>
          </a:xfrm>
          <a:prstGeom prst="line">
            <a:avLst/>
          </a:prstGeom>
          <a:ln w="28575">
            <a:solidFill>
              <a:srgbClr val="FF0000"/>
            </a:solidFill>
            <a:prstDash val="solid"/>
          </a:ln>
        </p:spPr>
        <p:style>
          <a:lnRef idx="1">
            <a:schemeClr val="accent2"/>
          </a:lnRef>
          <a:fillRef idx="0">
            <a:schemeClr val="accent2"/>
          </a:fillRef>
          <a:effectRef idx="0">
            <a:schemeClr val="accent2"/>
          </a:effectRef>
          <a:fontRef idx="minor">
            <a:schemeClr val="tx1"/>
          </a:fontRef>
        </p:style>
      </p:cxnSp>
      <p:cxnSp>
        <p:nvCxnSpPr>
          <p:cNvPr id="12" name="رابط مستقيم 11"/>
          <p:cNvCxnSpPr/>
          <p:nvPr/>
        </p:nvCxnSpPr>
        <p:spPr>
          <a:xfrm flipV="1">
            <a:off x="6823881" y="4001729"/>
            <a:ext cx="4812592" cy="38008"/>
          </a:xfrm>
          <a:prstGeom prst="line">
            <a:avLst/>
          </a:prstGeom>
          <a:ln w="28575">
            <a:solidFill>
              <a:srgbClr val="FF0000"/>
            </a:solidFill>
            <a:prstDash val="soli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708155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additive="base">
                                        <p:cTn id="12"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righ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500"/>
                                        <p:tgtEl>
                                          <p:spTgt spid="11"/>
                                        </p:tgtEl>
                                      </p:cBhvr>
                                    </p:animEffect>
                                  </p:childTnLst>
                                </p:cTn>
                              </p:par>
                              <p:par>
                                <p:cTn id="29" presetID="22" presetClass="entr" presetSubtype="2"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376257"/>
            <a:ext cx="12192000" cy="702571"/>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Autofit/>
          </a:bodyPr>
          <a:lstStyle/>
          <a:p>
            <a:pPr algn="ctr" rtl="1"/>
            <a:r>
              <a:rPr lang="ar-BH" sz="4000" b="1" dirty="0" smtClean="0">
                <a:solidFill>
                  <a:schemeClr val="tx2">
                    <a:lumMod val="25000"/>
                  </a:schemeClr>
                </a:solidFill>
                <a:latin typeface="Sakkal Majalla" panose="02000000000000000000" pitchFamily="2" charset="-78"/>
                <a:cs typeface="Sakkal Majalla" panose="02000000000000000000" pitchFamily="2" charset="-78"/>
              </a:rPr>
              <a:t>إيرادات نفطية تُسهم في نجاح التنمية الاقتصادية والبشرية فيها</a:t>
            </a:r>
            <a:endParaRPr lang="en-US" sz="4000" b="1" dirty="0">
              <a:solidFill>
                <a:schemeClr val="tx2">
                  <a:lumMod val="25000"/>
                </a:schemeClr>
              </a:solidFill>
              <a:latin typeface="Sakkal Majalla" panose="02000000000000000000" pitchFamily="2" charset="-78"/>
              <a:cs typeface="Sakkal Majalla" panose="02000000000000000000" pitchFamily="2" charset="-78"/>
            </a:endParaRPr>
          </a:p>
        </p:txBody>
      </p:sp>
      <p:sp>
        <p:nvSpPr>
          <p:cNvPr id="20" name="مستطيل مستدير الزوايا 19"/>
          <p:cNvSpPr/>
          <p:nvPr/>
        </p:nvSpPr>
        <p:spPr>
          <a:xfrm>
            <a:off x="252694" y="2285516"/>
            <a:ext cx="11741185" cy="2783741"/>
          </a:xfrm>
          <a:prstGeom prst="roundRect">
            <a:avLst/>
          </a:prstGeom>
          <a:solidFill>
            <a:schemeClr val="bg2">
              <a:lumMod val="40000"/>
              <a:lumOff val="60000"/>
            </a:schemeClr>
          </a:solidFill>
          <a:ln w="28575">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algn="justLow">
              <a:lnSpc>
                <a:spcPct val="150000"/>
              </a:lnSpc>
              <a:buFont typeface="Wingdings" panose="05000000000000000000" pitchFamily="2" charset="2"/>
              <a:buChar char="§"/>
            </a:pPr>
            <a:r>
              <a:rPr lang="ar-BH" sz="3600" b="1" dirty="0">
                <a:solidFill>
                  <a:schemeClr val="accent1"/>
                </a:solidFill>
                <a:latin typeface="Sakkal Majalla" panose="02000000000000000000" pitchFamily="2" charset="-78"/>
                <a:cs typeface="Sakkal Majalla" panose="02000000000000000000" pitchFamily="2" charset="-78"/>
              </a:rPr>
              <a:t> </a:t>
            </a:r>
            <a:r>
              <a:rPr lang="ar-BH" sz="3600" b="1" dirty="0" smtClean="0">
                <a:solidFill>
                  <a:schemeClr val="accent1"/>
                </a:solidFill>
                <a:latin typeface="Sakkal Majalla" panose="02000000000000000000" pitchFamily="2" charset="-78"/>
                <a:cs typeface="Sakkal Majalla" panose="02000000000000000000" pitchFamily="2" charset="-78"/>
              </a:rPr>
              <a:t>اتجهت حكومة البحرين منذ السبعينات إلى اتباع سياسة تنويع مصادر  دخلها، من خلال توظيف إيراداتها النفطية في الفترة الممتدة بين 1975 و1992م في تنفيذ الخطط والبرامج التنموية البشرية والاقتصادية الشاملة التي رسمتها البلاد لتحقيق هذا الهدف.</a:t>
            </a:r>
            <a:endParaRPr lang="ar-BH" sz="3600" b="1" dirty="0">
              <a:solidFill>
                <a:schemeClr val="accent1"/>
              </a:solidFill>
              <a:latin typeface="Sakkal Majalla" panose="02000000000000000000" pitchFamily="2" charset="-78"/>
              <a:cs typeface="Sakkal Majalla" panose="02000000000000000000" pitchFamily="2" charset="-78"/>
            </a:endParaRPr>
          </a:p>
        </p:txBody>
      </p:sp>
      <p:sp>
        <p:nvSpPr>
          <p:cNvPr id="10" name="مستطيل 9"/>
          <p:cNvSpPr/>
          <p:nvPr/>
        </p:nvSpPr>
        <p:spPr>
          <a:xfrm>
            <a:off x="252695" y="14791"/>
            <a:ext cx="2996333" cy="369332"/>
          </a:xfrm>
          <a:prstGeom prst="rect">
            <a:avLst/>
          </a:prstGeom>
          <a:solidFill>
            <a:srgbClr val="0070C0"/>
          </a:solidFill>
        </p:spPr>
        <p:txBody>
          <a:bodyPr wrap="none">
            <a:spAutoFit/>
          </a:bodyPr>
          <a:lstStyle/>
          <a:p>
            <a:pPr algn="ctr"/>
            <a:r>
              <a:rPr lang="ar-BH" b="1" dirty="0" smtClean="0">
                <a:latin typeface="Times New Roman" pitchFamily="18" charset="0"/>
                <a:cs typeface="Times New Roman" pitchFamily="18" charset="0"/>
              </a:rPr>
              <a:t>المواد الاجتماعية: التنمية الاقتصادية</a:t>
            </a:r>
            <a:endParaRPr lang="en-US" b="1" dirty="0"/>
          </a:p>
        </p:txBody>
      </p:sp>
    </p:spTree>
    <p:extLst>
      <p:ext uri="{BB962C8B-B14F-4D97-AF65-F5344CB8AC3E}">
        <p14:creationId xmlns:p14="http://schemas.microsoft.com/office/powerpoint/2010/main" val="15363011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ircle(in)">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 calcmode="lin" valueType="num">
                                      <p:cBhvr additive="base">
                                        <p:cTn id="18"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9"/>
          <p:cNvSpPr/>
          <p:nvPr/>
        </p:nvSpPr>
        <p:spPr>
          <a:xfrm>
            <a:off x="252695" y="14791"/>
            <a:ext cx="2996333" cy="369332"/>
          </a:xfrm>
          <a:prstGeom prst="rect">
            <a:avLst/>
          </a:prstGeom>
          <a:solidFill>
            <a:srgbClr val="0070C0"/>
          </a:solidFill>
        </p:spPr>
        <p:txBody>
          <a:bodyPr wrap="none">
            <a:spAutoFit/>
          </a:bodyPr>
          <a:lstStyle/>
          <a:p>
            <a:pPr algn="ctr"/>
            <a:r>
              <a:rPr lang="ar-BH" b="1" dirty="0" smtClean="0">
                <a:latin typeface="Times New Roman" pitchFamily="18" charset="0"/>
                <a:cs typeface="Times New Roman" pitchFamily="18" charset="0"/>
              </a:rPr>
              <a:t>المواد الاجتماعية: التنمية الاقتصادية</a:t>
            </a:r>
            <a:endParaRPr lang="en-US" b="1" dirty="0"/>
          </a:p>
        </p:txBody>
      </p:sp>
      <p:sp>
        <p:nvSpPr>
          <p:cNvPr id="13" name="مستطيل مستدير الزوايا 12"/>
          <p:cNvSpPr/>
          <p:nvPr/>
        </p:nvSpPr>
        <p:spPr>
          <a:xfrm>
            <a:off x="98168" y="447555"/>
            <a:ext cx="11954107" cy="1328023"/>
          </a:xfrm>
          <a:prstGeom prst="roundRect">
            <a:avLst/>
          </a:prstGeom>
          <a:solidFill>
            <a:schemeClr val="bg2">
              <a:lumMod val="40000"/>
              <a:lumOff val="60000"/>
            </a:schemeClr>
          </a:solidFill>
          <a:ln w="28575">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algn="justLow"/>
            <a:r>
              <a:rPr lang="ar-BH" sz="3600" b="1" dirty="0" smtClean="0">
                <a:solidFill>
                  <a:schemeClr val="accent1"/>
                </a:solidFill>
                <a:latin typeface="Sakkal Majalla" panose="02000000000000000000" pitchFamily="2" charset="-78"/>
                <a:cs typeface="Sakkal Majalla" panose="02000000000000000000" pitchFamily="2" charset="-78"/>
              </a:rPr>
              <a:t>وفرت حكومة مملكة البحرين البنية التحتية اللازمة والضرورية لمختلف القطاعات الاقتصادية، حيث:</a:t>
            </a:r>
            <a:endParaRPr lang="ar-BH" sz="3600" b="1" dirty="0">
              <a:solidFill>
                <a:schemeClr val="accent1"/>
              </a:solidFill>
              <a:latin typeface="Sakkal Majalla" panose="02000000000000000000" pitchFamily="2" charset="-78"/>
              <a:cs typeface="Sakkal Majalla" panose="02000000000000000000" pitchFamily="2" charset="-78"/>
            </a:endParaRPr>
          </a:p>
        </p:txBody>
      </p:sp>
      <p:sp>
        <p:nvSpPr>
          <p:cNvPr id="7" name="مستطيل مستدير الزوايا 6"/>
          <p:cNvSpPr/>
          <p:nvPr/>
        </p:nvSpPr>
        <p:spPr>
          <a:xfrm>
            <a:off x="98171" y="2127962"/>
            <a:ext cx="11954107" cy="612934"/>
          </a:xfrm>
          <a:prstGeom prst="roundRect">
            <a:avLst/>
          </a:prstGeom>
          <a:solidFill>
            <a:schemeClr val="bg2">
              <a:lumMod val="40000"/>
              <a:lumOff val="60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109538" indent="-109538" algn="justLow">
              <a:buFont typeface="Wingdings" panose="05000000000000000000" pitchFamily="2" charset="2"/>
              <a:buChar char="§"/>
            </a:pPr>
            <a:r>
              <a:rPr lang="ar-BH" sz="3000" dirty="0" smtClean="0">
                <a:solidFill>
                  <a:schemeClr val="accent1"/>
                </a:solidFill>
                <a:latin typeface="Sakkal Majalla" panose="02000000000000000000" pitchFamily="2" charset="-78"/>
                <a:cs typeface="Sakkal Majalla" panose="02000000000000000000" pitchFamily="2" charset="-78"/>
              </a:rPr>
              <a:t> أنشأت المناطق الصناعية.</a:t>
            </a:r>
          </a:p>
        </p:txBody>
      </p:sp>
      <p:sp>
        <p:nvSpPr>
          <p:cNvPr id="8" name="مستطيل مستدير الزوايا 7"/>
          <p:cNvSpPr/>
          <p:nvPr/>
        </p:nvSpPr>
        <p:spPr>
          <a:xfrm>
            <a:off x="98170" y="3015583"/>
            <a:ext cx="11954107" cy="612934"/>
          </a:xfrm>
          <a:prstGeom prst="roundRect">
            <a:avLst/>
          </a:prstGeom>
          <a:solidFill>
            <a:schemeClr val="bg2">
              <a:lumMod val="40000"/>
              <a:lumOff val="60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109538" indent="-109538" algn="justLow">
              <a:buFont typeface="Wingdings" panose="05000000000000000000" pitchFamily="2" charset="2"/>
              <a:buChar char="§"/>
            </a:pPr>
            <a:r>
              <a:rPr lang="ar-BH" sz="3000" dirty="0" smtClean="0">
                <a:solidFill>
                  <a:schemeClr val="accent1"/>
                </a:solidFill>
                <a:latin typeface="Sakkal Majalla" panose="02000000000000000000" pitchFamily="2" charset="-78"/>
                <a:cs typeface="Sakkal Majalla" panose="02000000000000000000" pitchFamily="2" charset="-78"/>
              </a:rPr>
              <a:t>  مدَّت شبكات المياه والكهرباء والمجاري إلى مختلف البلاد. </a:t>
            </a:r>
          </a:p>
        </p:txBody>
      </p:sp>
      <p:sp>
        <p:nvSpPr>
          <p:cNvPr id="9" name="مستطيل مستدير الزوايا 8"/>
          <p:cNvSpPr/>
          <p:nvPr/>
        </p:nvSpPr>
        <p:spPr>
          <a:xfrm>
            <a:off x="98169" y="3903204"/>
            <a:ext cx="11954107" cy="612934"/>
          </a:xfrm>
          <a:prstGeom prst="roundRect">
            <a:avLst/>
          </a:prstGeom>
          <a:solidFill>
            <a:schemeClr val="bg2">
              <a:lumMod val="40000"/>
              <a:lumOff val="60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109538" indent="-109538" algn="justLow">
              <a:buFont typeface="Wingdings" panose="05000000000000000000" pitchFamily="2" charset="2"/>
              <a:buChar char="§"/>
            </a:pPr>
            <a:r>
              <a:rPr lang="ar-BH" sz="3000" dirty="0" smtClean="0">
                <a:solidFill>
                  <a:schemeClr val="accent1"/>
                </a:solidFill>
                <a:latin typeface="Sakkal Majalla" panose="02000000000000000000" pitchFamily="2" charset="-78"/>
                <a:cs typeface="Sakkal Majalla" panose="02000000000000000000" pitchFamily="2" charset="-78"/>
              </a:rPr>
              <a:t> حدَّثت شبكات الاتصال السلكية واللاسلكية.</a:t>
            </a:r>
          </a:p>
        </p:txBody>
      </p:sp>
      <p:sp>
        <p:nvSpPr>
          <p:cNvPr id="11" name="مستطيل مستدير الزوايا 10"/>
          <p:cNvSpPr/>
          <p:nvPr/>
        </p:nvSpPr>
        <p:spPr>
          <a:xfrm>
            <a:off x="98168" y="4790825"/>
            <a:ext cx="11954107" cy="612934"/>
          </a:xfrm>
          <a:prstGeom prst="roundRect">
            <a:avLst/>
          </a:prstGeom>
          <a:solidFill>
            <a:schemeClr val="bg2">
              <a:lumMod val="40000"/>
              <a:lumOff val="60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109538" indent="-109538" algn="justLow">
              <a:buFont typeface="Wingdings" panose="05000000000000000000" pitchFamily="2" charset="2"/>
              <a:buChar char="§"/>
            </a:pPr>
            <a:r>
              <a:rPr lang="ar-BH" sz="3000" dirty="0" smtClean="0">
                <a:solidFill>
                  <a:schemeClr val="accent1"/>
                </a:solidFill>
                <a:latin typeface="Sakkal Majalla" panose="02000000000000000000" pitchFamily="2" charset="-78"/>
                <a:cs typeface="Sakkal Majalla" panose="02000000000000000000" pitchFamily="2" charset="-78"/>
              </a:rPr>
              <a:t> طوَّرت شبكة المواصلات البرية والجوية.</a:t>
            </a:r>
          </a:p>
        </p:txBody>
      </p:sp>
      <p:sp>
        <p:nvSpPr>
          <p:cNvPr id="12" name="مستطيل مستدير الزوايا 11"/>
          <p:cNvSpPr/>
          <p:nvPr/>
        </p:nvSpPr>
        <p:spPr>
          <a:xfrm>
            <a:off x="98168" y="5678446"/>
            <a:ext cx="11954107" cy="612934"/>
          </a:xfrm>
          <a:prstGeom prst="roundRect">
            <a:avLst/>
          </a:prstGeom>
          <a:solidFill>
            <a:schemeClr val="bg2">
              <a:lumMod val="40000"/>
              <a:lumOff val="60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109538" indent="-109538" algn="justLow">
              <a:buFont typeface="Wingdings" panose="05000000000000000000" pitchFamily="2" charset="2"/>
              <a:buChar char="§"/>
            </a:pPr>
            <a:r>
              <a:rPr lang="ar-BH" sz="3000" dirty="0" smtClean="0">
                <a:solidFill>
                  <a:schemeClr val="accent1"/>
                </a:solidFill>
                <a:latin typeface="Sakkal Majalla" panose="02000000000000000000" pitchFamily="2" charset="-78"/>
                <a:cs typeface="Sakkal Majalla" panose="02000000000000000000" pitchFamily="2" charset="-78"/>
              </a:rPr>
              <a:t>  حسَّنت الخدمات الصحية والتعليمية والإسكانية، وذلك لتنمية الموارد البشرية وزيادة إنتاجها.</a:t>
            </a:r>
          </a:p>
        </p:txBody>
      </p:sp>
    </p:spTree>
    <p:extLst>
      <p:ext uri="{BB962C8B-B14F-4D97-AF65-F5344CB8AC3E}">
        <p14:creationId xmlns:p14="http://schemas.microsoft.com/office/powerpoint/2010/main" val="10080729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 calcmode="lin" valueType="num">
                                      <p:cBhvr additive="base">
                                        <p:cTn id="3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 calcmode="lin" valueType="num">
                                      <p:cBhvr additive="base">
                                        <p:cTn id="4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1">
                                            <p:txEl>
                                              <p:pRg st="0" end="0"/>
                                            </p:txEl>
                                          </p:spTgt>
                                        </p:tgtEl>
                                        <p:attrNameLst>
                                          <p:attrName>style.visibility</p:attrName>
                                        </p:attrNameLst>
                                      </p:cBhvr>
                                      <p:to>
                                        <p:strVal val="visible"/>
                                      </p:to>
                                    </p:set>
                                    <p:anim calcmode="lin" valueType="num">
                                      <p:cBhvr additive="base">
                                        <p:cTn id="5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ircle(in)">
                                      <p:cBhvr>
                                        <p:cTn id="62" dur="20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2">
                                            <p:txEl>
                                              <p:pRg st="0" end="0"/>
                                            </p:txEl>
                                          </p:spTgt>
                                        </p:tgtEl>
                                        <p:attrNameLst>
                                          <p:attrName>style.visibility</p:attrName>
                                        </p:attrNameLst>
                                      </p:cBhvr>
                                      <p:to>
                                        <p:strVal val="visible"/>
                                      </p:to>
                                    </p:set>
                                    <p:anim calcmode="lin" valueType="num">
                                      <p:cBhvr additive="base">
                                        <p:cTn id="6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8" grpId="0" animBg="1"/>
      <p:bldP spid="9"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420501"/>
            <a:ext cx="12192000" cy="702571"/>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Autofit/>
          </a:bodyPr>
          <a:lstStyle/>
          <a:p>
            <a:pPr algn="ctr" rtl="1"/>
            <a:r>
              <a:rPr lang="ar-BH" sz="3600" b="1" dirty="0" smtClean="0">
                <a:solidFill>
                  <a:schemeClr val="tx2">
                    <a:lumMod val="25000"/>
                  </a:schemeClr>
                </a:solidFill>
                <a:latin typeface="Sakkal Majalla" panose="02000000000000000000" pitchFamily="2" charset="-78"/>
                <a:cs typeface="Sakkal Majalla" panose="02000000000000000000" pitchFamily="2" charset="-78"/>
              </a:rPr>
              <a:t>سياسة الحرية الاقتصادية وجذب المستثمرين</a:t>
            </a:r>
            <a:endParaRPr lang="en-US" sz="3600" b="1" dirty="0">
              <a:solidFill>
                <a:schemeClr val="tx2">
                  <a:lumMod val="25000"/>
                </a:schemeClr>
              </a:solidFill>
              <a:latin typeface="Sakkal Majalla" panose="02000000000000000000" pitchFamily="2" charset="-78"/>
              <a:cs typeface="Sakkal Majalla" panose="02000000000000000000" pitchFamily="2" charset="-78"/>
            </a:endParaRPr>
          </a:p>
        </p:txBody>
      </p:sp>
      <p:sp>
        <p:nvSpPr>
          <p:cNvPr id="20" name="مستطيل مستدير الزوايا 19"/>
          <p:cNvSpPr/>
          <p:nvPr/>
        </p:nvSpPr>
        <p:spPr>
          <a:xfrm>
            <a:off x="103239" y="1301273"/>
            <a:ext cx="12015021" cy="1736646"/>
          </a:xfrm>
          <a:prstGeom prst="roundRect">
            <a:avLst/>
          </a:prstGeom>
          <a:solidFill>
            <a:schemeClr val="bg2">
              <a:lumMod val="40000"/>
              <a:lumOff val="60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algn="justLow"/>
            <a:r>
              <a:rPr lang="ar-BH" sz="3200" b="1" dirty="0" smtClean="0">
                <a:solidFill>
                  <a:schemeClr val="accent1"/>
                </a:solidFill>
                <a:latin typeface="Sakkal Majalla" panose="02000000000000000000" pitchFamily="2" charset="-78"/>
                <a:cs typeface="Sakkal Majalla" panose="02000000000000000000" pitchFamily="2" charset="-78"/>
              </a:rPr>
              <a:t>ساعد نجاح الخطة الاقتصادية على جذب رؤوس الأموال الخارجية، ومما زاد في أهمية البحرين كمنطقة جذب لرؤوس الأموال، اتباع الحكومة سياسة الحرية الاقتصادية التي تمثلت في </a:t>
            </a:r>
            <a:r>
              <a:rPr lang="ar-BH" sz="3200" b="1" dirty="0">
                <a:solidFill>
                  <a:schemeClr val="accent1"/>
                </a:solidFill>
                <a:latin typeface="Sakkal Majalla" panose="02000000000000000000" pitchFamily="2" charset="-78"/>
                <a:cs typeface="Sakkal Majalla" panose="02000000000000000000" pitchFamily="2" charset="-78"/>
              </a:rPr>
              <a:t>اصدار قوانين شجعت المستثمرين على </a:t>
            </a:r>
            <a:r>
              <a:rPr lang="ar-BH" sz="3200" b="1" dirty="0" smtClean="0">
                <a:solidFill>
                  <a:schemeClr val="accent1"/>
                </a:solidFill>
                <a:latin typeface="Sakkal Majalla" panose="02000000000000000000" pitchFamily="2" charset="-78"/>
                <a:cs typeface="Sakkal Majalla" panose="02000000000000000000" pitchFamily="2" charset="-78"/>
              </a:rPr>
              <a:t>العمل مثل: </a:t>
            </a:r>
          </a:p>
        </p:txBody>
      </p:sp>
      <p:sp>
        <p:nvSpPr>
          <p:cNvPr id="14" name="مستطيل 13"/>
          <p:cNvSpPr/>
          <p:nvPr/>
        </p:nvSpPr>
        <p:spPr>
          <a:xfrm>
            <a:off x="252695" y="14791"/>
            <a:ext cx="2996333" cy="369332"/>
          </a:xfrm>
          <a:prstGeom prst="rect">
            <a:avLst/>
          </a:prstGeom>
          <a:solidFill>
            <a:srgbClr val="0070C0"/>
          </a:solidFill>
        </p:spPr>
        <p:txBody>
          <a:bodyPr wrap="none">
            <a:spAutoFit/>
          </a:bodyPr>
          <a:lstStyle/>
          <a:p>
            <a:pPr algn="ctr"/>
            <a:r>
              <a:rPr lang="ar-BH" b="1" dirty="0" smtClean="0">
                <a:latin typeface="Times New Roman" pitchFamily="18" charset="0"/>
                <a:cs typeface="Times New Roman" pitchFamily="18" charset="0"/>
              </a:rPr>
              <a:t>المواد الاجتماعية: التنمية الاقتصادية</a:t>
            </a:r>
            <a:endParaRPr lang="en-US" b="1" dirty="0"/>
          </a:p>
        </p:txBody>
      </p:sp>
      <p:sp>
        <p:nvSpPr>
          <p:cNvPr id="16" name="مستطيل مستدير الزوايا 15"/>
          <p:cNvSpPr/>
          <p:nvPr/>
        </p:nvSpPr>
        <p:spPr>
          <a:xfrm>
            <a:off x="162035" y="3237643"/>
            <a:ext cx="11879158" cy="578882"/>
          </a:xfrm>
          <a:prstGeom prst="roundRect">
            <a:avLst/>
          </a:prstGeom>
          <a:solidFill>
            <a:schemeClr val="tx1">
              <a:lumMod val="85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109538" indent="-109538" algn="justLow">
              <a:buFont typeface="Wingdings" panose="05000000000000000000" pitchFamily="2" charset="2"/>
              <a:buChar char="§"/>
            </a:pPr>
            <a:r>
              <a:rPr lang="ar-BH" sz="2800" dirty="0" smtClean="0">
                <a:solidFill>
                  <a:schemeClr val="accent1"/>
                </a:solidFill>
                <a:latin typeface="Sakkal Majalla" panose="02000000000000000000" pitchFamily="2" charset="-78"/>
                <a:cs typeface="Sakkal Majalla" panose="02000000000000000000" pitchFamily="2" charset="-78"/>
              </a:rPr>
              <a:t> إعطاء الحرية في إدخال رؤوس الأموال وإخراجها.</a:t>
            </a:r>
          </a:p>
        </p:txBody>
      </p:sp>
      <p:sp>
        <p:nvSpPr>
          <p:cNvPr id="8" name="مستطيل مستدير الزوايا 7"/>
          <p:cNvSpPr/>
          <p:nvPr/>
        </p:nvSpPr>
        <p:spPr>
          <a:xfrm>
            <a:off x="162231" y="4732144"/>
            <a:ext cx="11875299" cy="578882"/>
          </a:xfrm>
          <a:prstGeom prst="roundRect">
            <a:avLst/>
          </a:prstGeom>
          <a:solidFill>
            <a:schemeClr val="tx1">
              <a:lumMod val="85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109538" indent="-109538" algn="justLow">
              <a:buFont typeface="Wingdings" panose="05000000000000000000" pitchFamily="2" charset="2"/>
              <a:buChar char="§"/>
            </a:pPr>
            <a:r>
              <a:rPr lang="ar-BH" sz="2800" dirty="0" smtClean="0">
                <a:solidFill>
                  <a:schemeClr val="accent1"/>
                </a:solidFill>
                <a:latin typeface="Sakkal Majalla" panose="02000000000000000000" pitchFamily="2" charset="-78"/>
                <a:cs typeface="Sakkal Majalla" panose="02000000000000000000" pitchFamily="2" charset="-78"/>
              </a:rPr>
              <a:t> إعفاء الشركات الصناعية والمؤسسات المصرفية من الضرائب لفترة زمنية محددة بعد التأسيس.</a:t>
            </a:r>
          </a:p>
        </p:txBody>
      </p:sp>
      <p:sp>
        <p:nvSpPr>
          <p:cNvPr id="9" name="مستطيل مستدير الزوايا 8"/>
          <p:cNvSpPr/>
          <p:nvPr/>
        </p:nvSpPr>
        <p:spPr>
          <a:xfrm>
            <a:off x="162231" y="5489227"/>
            <a:ext cx="11875299" cy="578882"/>
          </a:xfrm>
          <a:prstGeom prst="roundRect">
            <a:avLst/>
          </a:prstGeom>
          <a:solidFill>
            <a:schemeClr val="tx1">
              <a:lumMod val="85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109538" indent="-109538" algn="justLow">
              <a:buFont typeface="Wingdings" panose="05000000000000000000" pitchFamily="2" charset="2"/>
              <a:buChar char="§"/>
            </a:pPr>
            <a:r>
              <a:rPr lang="ar-BH" sz="2800" dirty="0" smtClean="0">
                <a:solidFill>
                  <a:schemeClr val="accent1"/>
                </a:solidFill>
                <a:latin typeface="Sakkal Majalla" panose="02000000000000000000" pitchFamily="2" charset="-78"/>
                <a:cs typeface="Sakkal Majalla" panose="02000000000000000000" pitchFamily="2" charset="-78"/>
              </a:rPr>
              <a:t> التسهيلات التي تقدمها مختلف الدوائر الحكومية لاستصدار تراخيص التأسيس لمختلف الشركات.</a:t>
            </a:r>
          </a:p>
        </p:txBody>
      </p:sp>
      <p:sp>
        <p:nvSpPr>
          <p:cNvPr id="10" name="مستطيل مستدير الزوايا 9"/>
          <p:cNvSpPr/>
          <p:nvPr/>
        </p:nvSpPr>
        <p:spPr>
          <a:xfrm>
            <a:off x="162035" y="3994726"/>
            <a:ext cx="11879158" cy="578882"/>
          </a:xfrm>
          <a:prstGeom prst="roundRect">
            <a:avLst/>
          </a:prstGeom>
          <a:solidFill>
            <a:schemeClr val="tx1">
              <a:lumMod val="85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109538" indent="-109538" algn="justLow">
              <a:buFont typeface="Wingdings" panose="05000000000000000000" pitchFamily="2" charset="2"/>
              <a:buChar char="§"/>
            </a:pPr>
            <a:r>
              <a:rPr lang="ar-BH" sz="2800" dirty="0" smtClean="0">
                <a:solidFill>
                  <a:schemeClr val="accent1"/>
                </a:solidFill>
                <a:latin typeface="Sakkal Majalla" panose="02000000000000000000" pitchFamily="2" charset="-78"/>
                <a:cs typeface="Sakkal Majalla" panose="02000000000000000000" pitchFamily="2" charset="-78"/>
              </a:rPr>
              <a:t> السماح للأجانب بامتلاك جميع أسهم الشركات التي يؤسسونها دون الحاجة لشريك بحريني فيها.</a:t>
            </a:r>
          </a:p>
        </p:txBody>
      </p:sp>
    </p:spTree>
    <p:extLst>
      <p:ext uri="{BB962C8B-B14F-4D97-AF65-F5344CB8AC3E}">
        <p14:creationId xmlns:p14="http://schemas.microsoft.com/office/powerpoint/2010/main" val="42064677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ircle(in)">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 calcmode="lin" valueType="num">
                                      <p:cBhvr additive="base">
                                        <p:cTn id="1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 calcmode="lin" valueType="num">
                                      <p:cBhvr additive="base">
                                        <p:cTn id="2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circle(in)">
                                      <p:cBhvr>
                                        <p:cTn id="46" dur="2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 calcmode="lin" valueType="num">
                                      <p:cBhvr additive="base">
                                        <p:cTn id="51"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circle(in)">
                                      <p:cBhvr>
                                        <p:cTn id="57" dur="20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nodeType="click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 calcmode="lin" valueType="num">
                                      <p:cBhvr additive="base">
                                        <p:cTn id="62"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16"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420501"/>
            <a:ext cx="12192000" cy="702571"/>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Autofit/>
          </a:bodyPr>
          <a:lstStyle/>
          <a:p>
            <a:pPr algn="ctr" rtl="1"/>
            <a:r>
              <a:rPr lang="ar-BH" sz="4000" b="1" dirty="0" smtClean="0">
                <a:solidFill>
                  <a:schemeClr val="tx2">
                    <a:lumMod val="25000"/>
                  </a:schemeClr>
                </a:solidFill>
                <a:latin typeface="Sakkal Majalla" panose="02000000000000000000" pitchFamily="2" charset="-78"/>
                <a:cs typeface="Sakkal Majalla" panose="02000000000000000000" pitchFamily="2" charset="-78"/>
              </a:rPr>
              <a:t>يتسم الاقتصاد البحريني بالتوازن بين مختلف قطاعاته</a:t>
            </a:r>
            <a:endParaRPr lang="en-US" sz="4000" b="1" dirty="0">
              <a:solidFill>
                <a:schemeClr val="tx2">
                  <a:lumMod val="25000"/>
                </a:schemeClr>
              </a:solidFill>
              <a:latin typeface="Sakkal Majalla" panose="02000000000000000000" pitchFamily="2" charset="-78"/>
              <a:cs typeface="Sakkal Majalla" panose="02000000000000000000" pitchFamily="2" charset="-78"/>
            </a:endParaRPr>
          </a:p>
        </p:txBody>
      </p:sp>
      <p:sp>
        <p:nvSpPr>
          <p:cNvPr id="14" name="مستطيل 13"/>
          <p:cNvSpPr/>
          <p:nvPr/>
        </p:nvSpPr>
        <p:spPr>
          <a:xfrm>
            <a:off x="252695" y="14791"/>
            <a:ext cx="2996333" cy="369332"/>
          </a:xfrm>
          <a:prstGeom prst="rect">
            <a:avLst/>
          </a:prstGeom>
          <a:solidFill>
            <a:srgbClr val="0070C0"/>
          </a:solidFill>
        </p:spPr>
        <p:txBody>
          <a:bodyPr wrap="none">
            <a:spAutoFit/>
          </a:bodyPr>
          <a:lstStyle/>
          <a:p>
            <a:pPr algn="ctr"/>
            <a:r>
              <a:rPr lang="ar-BH" b="1" dirty="0" smtClean="0">
                <a:latin typeface="Times New Roman" pitchFamily="18" charset="0"/>
                <a:cs typeface="Times New Roman" pitchFamily="18" charset="0"/>
              </a:rPr>
              <a:t>المواد الاجتماعية: التنمية الاقتصادية</a:t>
            </a:r>
            <a:endParaRPr lang="en-US" b="1" dirty="0"/>
          </a:p>
        </p:txBody>
      </p:sp>
      <p:sp>
        <p:nvSpPr>
          <p:cNvPr id="16" name="مستطيل مستدير الزوايا 15"/>
          <p:cNvSpPr/>
          <p:nvPr/>
        </p:nvSpPr>
        <p:spPr>
          <a:xfrm>
            <a:off x="4896465" y="1258994"/>
            <a:ext cx="7144728" cy="1055608"/>
          </a:xfrm>
          <a:prstGeom prst="roundRect">
            <a:avLst/>
          </a:prstGeom>
          <a:solidFill>
            <a:schemeClr val="tx1">
              <a:lumMod val="85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457200" indent="-457200" algn="justLow">
              <a:buFont typeface="Wingdings" panose="05000000000000000000" pitchFamily="2" charset="2"/>
              <a:buChar char="Ø"/>
            </a:pPr>
            <a:r>
              <a:rPr lang="ar-BH" sz="2800" dirty="0">
                <a:solidFill>
                  <a:schemeClr val="accent1"/>
                </a:solidFill>
                <a:latin typeface="Sakkal Majalla" panose="02000000000000000000" pitchFamily="2" charset="-78"/>
                <a:cs typeface="Sakkal Majalla" panose="02000000000000000000" pitchFamily="2" charset="-78"/>
              </a:rPr>
              <a:t>أدت التنمية الاقتصادية وسياسة الحرية الاقتصادية المتبعة إلى توسع قاعدة الاقتصاد البحريني وتنوعه.</a:t>
            </a:r>
          </a:p>
        </p:txBody>
      </p:sp>
      <p:sp>
        <p:nvSpPr>
          <p:cNvPr id="8" name="مستطيل مستدير الزوايا 7"/>
          <p:cNvSpPr/>
          <p:nvPr/>
        </p:nvSpPr>
        <p:spPr>
          <a:xfrm>
            <a:off x="4895123" y="3918587"/>
            <a:ext cx="7142407" cy="1055608"/>
          </a:xfrm>
          <a:prstGeom prst="roundRect">
            <a:avLst/>
          </a:prstGeom>
          <a:solidFill>
            <a:schemeClr val="tx1">
              <a:lumMod val="85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457200" indent="-457200" algn="justLow">
              <a:buFont typeface="Wingdings" panose="05000000000000000000" pitchFamily="2" charset="2"/>
              <a:buChar char="Ø"/>
            </a:pPr>
            <a:r>
              <a:rPr lang="ar-BH" sz="2800" dirty="0" smtClean="0">
                <a:solidFill>
                  <a:schemeClr val="accent1"/>
                </a:solidFill>
                <a:latin typeface="Sakkal Majalla" panose="02000000000000000000" pitchFamily="2" charset="-78"/>
                <a:cs typeface="Sakkal Majalla" panose="02000000000000000000" pitchFamily="2" charset="-78"/>
              </a:rPr>
              <a:t>ارتفعت نسبة مساهمة قطاعي الصناعة التحويلية والخدمات في إجمالي الناتج المحلي الذي اتسم بشبه توازن بين مختلف قطاعاته.</a:t>
            </a:r>
          </a:p>
        </p:txBody>
      </p:sp>
      <p:sp>
        <p:nvSpPr>
          <p:cNvPr id="9" name="مستطيل مستدير الزوايا 8"/>
          <p:cNvSpPr/>
          <p:nvPr/>
        </p:nvSpPr>
        <p:spPr>
          <a:xfrm>
            <a:off x="4895123" y="5354078"/>
            <a:ext cx="7142407" cy="1055608"/>
          </a:xfrm>
          <a:prstGeom prst="roundRect">
            <a:avLst/>
          </a:prstGeom>
          <a:solidFill>
            <a:schemeClr val="tx1">
              <a:lumMod val="85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457200" indent="-457200" algn="justLow">
              <a:buFont typeface="Wingdings" panose="05000000000000000000" pitchFamily="2" charset="2"/>
              <a:buChar char="Ø"/>
            </a:pPr>
            <a:r>
              <a:rPr lang="ar-BH" sz="2800" dirty="0" smtClean="0">
                <a:solidFill>
                  <a:schemeClr val="accent1"/>
                </a:solidFill>
                <a:latin typeface="Sakkal Majalla" panose="02000000000000000000" pitchFamily="2" charset="-78"/>
                <a:cs typeface="Sakkal Majalla" panose="02000000000000000000" pitchFamily="2" charset="-78"/>
              </a:rPr>
              <a:t>ارتفعت نسبة مساهمة قطاع البناء والتشييد إلى 7% والقطاع المالي إلى 17% والتصنيع إلى </a:t>
            </a:r>
            <a:r>
              <a:rPr lang="ar-BH" sz="2800" dirty="0">
                <a:solidFill>
                  <a:schemeClr val="accent1"/>
                </a:solidFill>
                <a:latin typeface="Sakkal Majalla" panose="02000000000000000000" pitchFamily="2" charset="-78"/>
                <a:cs typeface="Sakkal Majalla" panose="02000000000000000000" pitchFamily="2" charset="-78"/>
              </a:rPr>
              <a:t>15% في عام 2012م</a:t>
            </a:r>
            <a:endParaRPr lang="ar-BH" sz="2800" dirty="0" smtClean="0">
              <a:solidFill>
                <a:schemeClr val="accent1"/>
              </a:solidFill>
              <a:latin typeface="Sakkal Majalla" panose="02000000000000000000" pitchFamily="2" charset="-78"/>
              <a:cs typeface="Sakkal Majalla" panose="02000000000000000000" pitchFamily="2" charset="-78"/>
            </a:endParaRPr>
          </a:p>
        </p:txBody>
      </p:sp>
      <p:sp>
        <p:nvSpPr>
          <p:cNvPr id="10" name="مستطيل مستدير الزوايا 9"/>
          <p:cNvSpPr/>
          <p:nvPr/>
        </p:nvSpPr>
        <p:spPr>
          <a:xfrm>
            <a:off x="4896465" y="2473265"/>
            <a:ext cx="7144728" cy="1055608"/>
          </a:xfrm>
          <a:prstGeom prst="roundRect">
            <a:avLst/>
          </a:prstGeom>
          <a:solidFill>
            <a:schemeClr val="tx1">
              <a:lumMod val="85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457200" indent="-457200" algn="justLow">
              <a:buFont typeface="Wingdings" panose="05000000000000000000" pitchFamily="2" charset="2"/>
              <a:buChar char="Ø"/>
            </a:pPr>
            <a:r>
              <a:rPr lang="ar-BH" sz="2800" dirty="0" smtClean="0">
                <a:solidFill>
                  <a:schemeClr val="accent1"/>
                </a:solidFill>
                <a:latin typeface="Sakkal Majalla" panose="02000000000000000000" pitchFamily="2" charset="-78"/>
                <a:cs typeface="Sakkal Majalla" panose="02000000000000000000" pitchFamily="2" charset="-78"/>
              </a:rPr>
              <a:t>أصبح القطاع النفطي يشكل أقل من 20% من الناتج المحلي الإجمالي، بعدما كان يشكل نصفه في السبعينات.</a:t>
            </a:r>
          </a:p>
        </p:txBody>
      </p:sp>
      <p:pic>
        <p:nvPicPr>
          <p:cNvPr id="3" name="صورة 2"/>
          <p:cNvPicPr>
            <a:picLocks noChangeAspect="1"/>
          </p:cNvPicPr>
          <p:nvPr/>
        </p:nvPicPr>
        <p:blipFill rotWithShape="1">
          <a:blip r:embed="rId2"/>
          <a:srcRect l="36814" t="45464" r="27707" b="12601"/>
          <a:stretch/>
        </p:blipFill>
        <p:spPr>
          <a:xfrm>
            <a:off x="94806" y="3059389"/>
            <a:ext cx="4705020" cy="3288892"/>
          </a:xfrm>
          <a:prstGeom prst="rect">
            <a:avLst/>
          </a:prstGeom>
        </p:spPr>
      </p:pic>
    </p:spTree>
    <p:extLst>
      <p:ext uri="{BB962C8B-B14F-4D97-AF65-F5344CB8AC3E}">
        <p14:creationId xmlns:p14="http://schemas.microsoft.com/office/powerpoint/2010/main" val="4140627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6">
                                            <p:txEl>
                                              <p:pRg st="0" end="0"/>
                                            </p:txEl>
                                          </p:spTgt>
                                        </p:tgtEl>
                                        <p:attrNameLst>
                                          <p:attrName>style.visibility</p:attrName>
                                        </p:attrNameLst>
                                      </p:cBhvr>
                                      <p:to>
                                        <p:strVal val="visible"/>
                                      </p:to>
                                    </p:set>
                                    <p:anim calcmode="lin" valueType="num">
                                      <p:cBhvr additive="base">
                                        <p:cTn id="18"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additive="base">
                                        <p:cTn id="29"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 calcmode="lin" valueType="num">
                                      <p:cBhvr additive="base">
                                        <p:cTn id="40"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right)">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circle(in)">
                                      <p:cBhvr>
                                        <p:cTn id="51" dur="2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 calcmode="lin" valueType="num">
                                      <p:cBhvr additive="base">
                                        <p:cTn id="56"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9"/>
          <p:cNvSpPr/>
          <p:nvPr/>
        </p:nvSpPr>
        <p:spPr>
          <a:xfrm>
            <a:off x="498867" y="495178"/>
            <a:ext cx="11226368" cy="1570643"/>
          </a:xfrm>
          <a:prstGeom prst="roundRect">
            <a:avLst/>
          </a:prstGeom>
          <a:solidFill>
            <a:schemeClr val="bg2">
              <a:lumMod val="40000"/>
              <a:lumOff val="60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algn="justLow">
              <a:lnSpc>
                <a:spcPct val="150000"/>
              </a:lnSpc>
            </a:pPr>
            <a:r>
              <a:rPr lang="ar-BH" sz="3000" b="1" dirty="0" smtClean="0">
                <a:solidFill>
                  <a:schemeClr val="accent1"/>
                </a:solidFill>
                <a:latin typeface="Sakkal Majalla" panose="02000000000000000000" pitchFamily="2" charset="-78"/>
                <a:cs typeface="Sakkal Majalla" panose="02000000000000000000" pitchFamily="2" charset="-78"/>
              </a:rPr>
              <a:t>أدى التطور الاقتصادي الذي حققته مملكة البحرين  إلى تحسن مستوى التنمية البشرية في مؤشرات الصحة والتعليم والإسكان وغيرها.</a:t>
            </a:r>
          </a:p>
        </p:txBody>
      </p:sp>
      <p:sp>
        <p:nvSpPr>
          <p:cNvPr id="14" name="مستطيل 13"/>
          <p:cNvSpPr/>
          <p:nvPr/>
        </p:nvSpPr>
        <p:spPr>
          <a:xfrm>
            <a:off x="252695" y="14791"/>
            <a:ext cx="2996333" cy="369332"/>
          </a:xfrm>
          <a:prstGeom prst="rect">
            <a:avLst/>
          </a:prstGeom>
          <a:solidFill>
            <a:srgbClr val="0070C0"/>
          </a:solidFill>
        </p:spPr>
        <p:txBody>
          <a:bodyPr wrap="none">
            <a:spAutoFit/>
          </a:bodyPr>
          <a:lstStyle/>
          <a:p>
            <a:pPr algn="ctr"/>
            <a:r>
              <a:rPr lang="ar-BH" b="1" dirty="0" smtClean="0">
                <a:latin typeface="Times New Roman" pitchFamily="18" charset="0"/>
                <a:cs typeface="Times New Roman" pitchFamily="18" charset="0"/>
              </a:rPr>
              <a:t>المواد الاجتماعية: التنمية الاقتصادية</a:t>
            </a:r>
            <a:endParaRPr lang="en-US" b="1" dirty="0"/>
          </a:p>
        </p:txBody>
      </p:sp>
      <p:pic>
        <p:nvPicPr>
          <p:cNvPr id="4" name="صورة 3"/>
          <p:cNvPicPr>
            <a:picLocks noChangeAspect="1"/>
          </p:cNvPicPr>
          <p:nvPr/>
        </p:nvPicPr>
        <p:blipFill rotWithShape="1">
          <a:blip r:embed="rId2"/>
          <a:srcRect l="7125" t="72643" r="23369" b="10033"/>
          <a:stretch/>
        </p:blipFill>
        <p:spPr>
          <a:xfrm>
            <a:off x="252695" y="2253122"/>
            <a:ext cx="11746800" cy="1505746"/>
          </a:xfrm>
          <a:prstGeom prst="rect">
            <a:avLst/>
          </a:prstGeom>
        </p:spPr>
      </p:pic>
      <p:cxnSp>
        <p:nvCxnSpPr>
          <p:cNvPr id="6" name="رابط مستقيم 5"/>
          <p:cNvCxnSpPr/>
          <p:nvPr/>
        </p:nvCxnSpPr>
        <p:spPr>
          <a:xfrm flipH="1" flipV="1">
            <a:off x="5614737" y="2972803"/>
            <a:ext cx="4106779" cy="1604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مستطيل 6"/>
          <p:cNvSpPr/>
          <p:nvPr/>
        </p:nvSpPr>
        <p:spPr>
          <a:xfrm>
            <a:off x="2181726" y="2732171"/>
            <a:ext cx="2566737" cy="288758"/>
          </a:xfrm>
          <a:prstGeom prst="rect">
            <a:avLst/>
          </a:prstGeom>
          <a:solidFill>
            <a:srgbClr val="FFC000">
              <a:alpha val="40000"/>
            </a:srgbClr>
          </a:solidFill>
          <a:ln w="28575">
            <a:solidFill>
              <a:srgbClr val="FF0000"/>
            </a:solidFill>
          </a:ln>
          <a:effectLst>
            <a:outerShdw blurRad="76200" dir="18900000" sy="23000" kx="-1200000" algn="bl" rotWithShape="0">
              <a:prstClr val="black">
                <a:alpha val="20000"/>
              </a:prstClr>
            </a:outerShdw>
          </a:effectLst>
          <a:scene3d>
            <a:camera prst="orthographicFront"/>
            <a:lightRig rig="threePt" dir="t"/>
          </a:scene3d>
          <a:sp3d>
            <a:bevelT prst="relaxedInset"/>
          </a:sp3d>
        </p:spPr>
        <p:txBody>
          <a:bodyPr wrap="square" rtlCol="0" anchor="ctr">
            <a:spAutoFit/>
          </a:bodyPr>
          <a:lstStyle/>
          <a:p>
            <a:pPr marL="287338" indent="-287338" algn="ctr">
              <a:buFont typeface="Wingdings" panose="05000000000000000000" pitchFamily="2" charset="2"/>
              <a:buChar char="v"/>
            </a:pPr>
            <a:endParaRPr lang="en-US" sz="2400" dirty="0" smtClean="0">
              <a:solidFill>
                <a:schemeClr val="bg1"/>
              </a:solidFill>
              <a:cs typeface="Sultan bold" pitchFamily="2" charset="-78"/>
            </a:endParaRPr>
          </a:p>
        </p:txBody>
      </p:sp>
      <p:cxnSp>
        <p:nvCxnSpPr>
          <p:cNvPr id="10" name="رابط مستقيم 9"/>
          <p:cNvCxnSpPr/>
          <p:nvPr/>
        </p:nvCxnSpPr>
        <p:spPr>
          <a:xfrm flipH="1" flipV="1">
            <a:off x="529389" y="3261560"/>
            <a:ext cx="5596707" cy="24064"/>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9" name="صورة 8"/>
          <p:cNvPicPr>
            <a:picLocks noChangeAspect="1"/>
          </p:cNvPicPr>
          <p:nvPr/>
        </p:nvPicPr>
        <p:blipFill rotWithShape="1">
          <a:blip r:embed="rId3"/>
          <a:srcRect l="8203" t="18477" r="47658" b="30646"/>
          <a:stretch/>
        </p:blipFill>
        <p:spPr>
          <a:xfrm>
            <a:off x="4101509" y="3792420"/>
            <a:ext cx="4049174" cy="2624046"/>
          </a:xfrm>
          <a:prstGeom prst="rect">
            <a:avLst/>
          </a:prstGeom>
          <a:ln w="28575">
            <a:solidFill>
              <a:schemeClr val="accent6">
                <a:lumMod val="75000"/>
              </a:schemeClr>
            </a:solidFill>
          </a:ln>
        </p:spPr>
      </p:pic>
    </p:spTree>
    <p:extLst>
      <p:ext uri="{BB962C8B-B14F-4D97-AF65-F5344CB8AC3E}">
        <p14:creationId xmlns:p14="http://schemas.microsoft.com/office/powerpoint/2010/main" val="33863472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additive="base">
                                        <p:cTn id="12"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righ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1)">
                                      <p:cBhvr>
                                        <p:cTn id="3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9"/>
          <p:cNvSpPr/>
          <p:nvPr/>
        </p:nvSpPr>
        <p:spPr>
          <a:xfrm>
            <a:off x="162035" y="1246870"/>
            <a:ext cx="11875495" cy="783193"/>
          </a:xfrm>
          <a:prstGeom prst="roundRect">
            <a:avLst/>
          </a:prstGeom>
          <a:solidFill>
            <a:schemeClr val="bg2">
              <a:lumMod val="40000"/>
              <a:lumOff val="60000"/>
            </a:schemeClr>
          </a:solidFill>
          <a:ln w="28575">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algn="justLow"/>
            <a:r>
              <a:rPr lang="en-US" sz="4000" dirty="0" smtClean="0">
                <a:solidFill>
                  <a:schemeClr val="accent1"/>
                </a:solidFill>
                <a:latin typeface="Sakkal Majalla" panose="02000000000000000000" pitchFamily="2" charset="-78"/>
                <a:cs typeface="Sakkal Majalla" panose="02000000000000000000" pitchFamily="2" charset="-78"/>
              </a:rPr>
              <a:t> </a:t>
            </a:r>
            <a:r>
              <a:rPr lang="ar-BH" sz="4000" dirty="0" smtClean="0">
                <a:solidFill>
                  <a:schemeClr val="accent1"/>
                </a:solidFill>
                <a:latin typeface="Sakkal Majalla" panose="02000000000000000000" pitchFamily="2" charset="-78"/>
                <a:cs typeface="Sakkal Majalla" panose="02000000000000000000" pitchFamily="2" charset="-78"/>
              </a:rPr>
              <a:t>شكَّلَتْ البحرين منطقة جذب لرؤوس الأموال الخارجية.</a:t>
            </a:r>
            <a:endParaRPr lang="ar-BH" sz="4000" dirty="0">
              <a:solidFill>
                <a:schemeClr val="accent1"/>
              </a:solidFill>
              <a:latin typeface="Sakkal Majalla" panose="02000000000000000000" pitchFamily="2" charset="-78"/>
              <a:cs typeface="Sakkal Majalla" panose="02000000000000000000" pitchFamily="2" charset="-78"/>
            </a:endParaRPr>
          </a:p>
        </p:txBody>
      </p:sp>
      <p:sp>
        <p:nvSpPr>
          <p:cNvPr id="10" name="مستطيل 9"/>
          <p:cNvSpPr/>
          <p:nvPr/>
        </p:nvSpPr>
        <p:spPr>
          <a:xfrm>
            <a:off x="252695" y="14791"/>
            <a:ext cx="2996333" cy="369332"/>
          </a:xfrm>
          <a:prstGeom prst="rect">
            <a:avLst/>
          </a:prstGeom>
          <a:solidFill>
            <a:srgbClr val="0070C0"/>
          </a:solidFill>
        </p:spPr>
        <p:txBody>
          <a:bodyPr wrap="none">
            <a:spAutoFit/>
          </a:bodyPr>
          <a:lstStyle/>
          <a:p>
            <a:pPr algn="ctr"/>
            <a:r>
              <a:rPr lang="ar-BH" b="1" dirty="0" smtClean="0">
                <a:latin typeface="Times New Roman" pitchFamily="18" charset="0"/>
                <a:cs typeface="Times New Roman" pitchFamily="18" charset="0"/>
              </a:rPr>
              <a:t>المواد الاجتماعية: التنمية الاقتصادية</a:t>
            </a:r>
            <a:endParaRPr lang="en-US" b="1" dirty="0"/>
          </a:p>
        </p:txBody>
      </p:sp>
      <p:sp>
        <p:nvSpPr>
          <p:cNvPr id="4" name="عنوان 1"/>
          <p:cNvSpPr>
            <a:spLocks noGrp="1"/>
          </p:cNvSpPr>
          <p:nvPr>
            <p:ph type="ctrTitle"/>
          </p:nvPr>
        </p:nvSpPr>
        <p:spPr>
          <a:xfrm>
            <a:off x="7329487" y="373957"/>
            <a:ext cx="4833936" cy="702571"/>
          </a:xfr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Autofit/>
          </a:bodyPr>
          <a:lstStyle/>
          <a:p>
            <a:pPr algn="ctr" rtl="1"/>
            <a:r>
              <a:rPr lang="ar-BH" sz="4800" dirty="0" smtClean="0">
                <a:solidFill>
                  <a:schemeClr val="tx2">
                    <a:lumMod val="25000"/>
                  </a:schemeClr>
                </a:solidFill>
                <a:latin typeface="Sakkal Majalla" panose="02000000000000000000" pitchFamily="2" charset="-78"/>
                <a:cs typeface="Sakkal Majalla" panose="02000000000000000000" pitchFamily="2" charset="-78"/>
              </a:rPr>
              <a:t>علل ما يلي:</a:t>
            </a:r>
            <a:endParaRPr lang="en-US" sz="4800" dirty="0">
              <a:solidFill>
                <a:schemeClr val="tx2">
                  <a:lumMod val="25000"/>
                </a:schemeClr>
              </a:solidFill>
              <a:latin typeface="Sakkal Majalla" panose="02000000000000000000" pitchFamily="2" charset="-78"/>
              <a:cs typeface="Sakkal Majalla" panose="02000000000000000000" pitchFamily="2" charset="-78"/>
            </a:endParaRPr>
          </a:p>
        </p:txBody>
      </p:sp>
      <p:sp>
        <p:nvSpPr>
          <p:cNvPr id="6" name="عنوان 1"/>
          <p:cNvSpPr txBox="1">
            <a:spLocks/>
          </p:cNvSpPr>
          <p:nvPr/>
        </p:nvSpPr>
        <p:spPr>
          <a:xfrm>
            <a:off x="216626" y="2599656"/>
            <a:ext cx="11791533" cy="590054"/>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Low" rtl="1"/>
            <a:r>
              <a:rPr lang="ar-BH" sz="2900" b="1" dirty="0">
                <a:solidFill>
                  <a:schemeClr val="accent1"/>
                </a:solidFill>
                <a:latin typeface="Sakkal Majalla" panose="02000000000000000000" pitchFamily="2" charset="-78"/>
                <a:cs typeface="Sakkal Majalla" panose="02000000000000000000" pitchFamily="2" charset="-78"/>
              </a:rPr>
              <a:t>اتباع الحكومة سياسة الحرية الاقتصادية التي تمثلت في اصدار قوانين شجعت المستثمرين على العمل مثل</a:t>
            </a:r>
            <a:r>
              <a:rPr lang="ar-BH" sz="2900" b="1" dirty="0" smtClean="0">
                <a:solidFill>
                  <a:schemeClr val="accent1"/>
                </a:solidFill>
                <a:latin typeface="Sakkal Majalla" panose="02000000000000000000" pitchFamily="2" charset="-78"/>
                <a:cs typeface="Sakkal Majalla" panose="02000000000000000000" pitchFamily="2" charset="-78"/>
              </a:rPr>
              <a:t>:</a:t>
            </a:r>
            <a:endParaRPr lang="en-US" sz="2900" b="1" dirty="0">
              <a:solidFill>
                <a:schemeClr val="tx2">
                  <a:lumMod val="25000"/>
                </a:schemeClr>
              </a:solidFill>
              <a:latin typeface="Sakkal Majalla" panose="02000000000000000000" pitchFamily="2" charset="-78"/>
              <a:cs typeface="Sakkal Majalla" panose="02000000000000000000" pitchFamily="2" charset="-78"/>
            </a:endParaRPr>
          </a:p>
        </p:txBody>
      </p:sp>
      <p:sp>
        <p:nvSpPr>
          <p:cNvPr id="8" name="مستطيل مستدير الزوايا 7"/>
          <p:cNvSpPr/>
          <p:nvPr/>
        </p:nvSpPr>
        <p:spPr>
          <a:xfrm>
            <a:off x="162035" y="3513607"/>
            <a:ext cx="11879158" cy="544830"/>
          </a:xfrm>
          <a:prstGeom prst="roundRect">
            <a:avLst/>
          </a:prstGeom>
          <a:solidFill>
            <a:schemeClr val="tx1">
              <a:lumMod val="85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109538" indent="-109538" algn="justLow">
              <a:buFont typeface="Wingdings" panose="05000000000000000000" pitchFamily="2" charset="2"/>
              <a:buChar char="§"/>
            </a:pPr>
            <a:r>
              <a:rPr lang="ar-BH" sz="2600" dirty="0" smtClean="0">
                <a:solidFill>
                  <a:schemeClr val="accent1"/>
                </a:solidFill>
                <a:latin typeface="Sakkal Majalla" panose="02000000000000000000" pitchFamily="2" charset="-78"/>
                <a:cs typeface="Sakkal Majalla" panose="02000000000000000000" pitchFamily="2" charset="-78"/>
              </a:rPr>
              <a:t> إعطاء الحرية في إدخال رؤوس الأموال وإخراجها.</a:t>
            </a:r>
          </a:p>
        </p:txBody>
      </p:sp>
      <p:sp>
        <p:nvSpPr>
          <p:cNvPr id="9" name="مستطيل مستدير الزوايا 8"/>
          <p:cNvSpPr/>
          <p:nvPr/>
        </p:nvSpPr>
        <p:spPr>
          <a:xfrm>
            <a:off x="162231" y="4992066"/>
            <a:ext cx="11875299" cy="544830"/>
          </a:xfrm>
          <a:prstGeom prst="roundRect">
            <a:avLst/>
          </a:prstGeom>
          <a:solidFill>
            <a:schemeClr val="tx1">
              <a:lumMod val="85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109538" indent="-109538" algn="justLow">
              <a:buFont typeface="Wingdings" panose="05000000000000000000" pitchFamily="2" charset="2"/>
              <a:buChar char="§"/>
            </a:pPr>
            <a:r>
              <a:rPr lang="ar-BH" sz="2600" dirty="0" smtClean="0">
                <a:solidFill>
                  <a:schemeClr val="accent1"/>
                </a:solidFill>
                <a:latin typeface="Sakkal Majalla" panose="02000000000000000000" pitchFamily="2" charset="-78"/>
                <a:cs typeface="Sakkal Majalla" panose="02000000000000000000" pitchFamily="2" charset="-78"/>
              </a:rPr>
              <a:t> إعفاء الشركات الصناعية والمؤسسات المصرفية من الضرائب لفترة زمنية محددة بعد التأسيس.</a:t>
            </a:r>
          </a:p>
        </p:txBody>
      </p:sp>
      <p:sp>
        <p:nvSpPr>
          <p:cNvPr id="11" name="مستطيل مستدير الزوايا 10"/>
          <p:cNvSpPr/>
          <p:nvPr/>
        </p:nvSpPr>
        <p:spPr>
          <a:xfrm>
            <a:off x="162231" y="5749149"/>
            <a:ext cx="11875299" cy="544830"/>
          </a:xfrm>
          <a:prstGeom prst="roundRect">
            <a:avLst/>
          </a:prstGeom>
          <a:solidFill>
            <a:schemeClr val="tx1">
              <a:lumMod val="85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109538" indent="-109538" algn="justLow">
              <a:buFont typeface="Wingdings" panose="05000000000000000000" pitchFamily="2" charset="2"/>
              <a:buChar char="§"/>
            </a:pPr>
            <a:r>
              <a:rPr lang="ar-BH" sz="2600" dirty="0" smtClean="0">
                <a:solidFill>
                  <a:schemeClr val="accent1"/>
                </a:solidFill>
                <a:latin typeface="Sakkal Majalla" panose="02000000000000000000" pitchFamily="2" charset="-78"/>
                <a:cs typeface="Sakkal Majalla" panose="02000000000000000000" pitchFamily="2" charset="-78"/>
              </a:rPr>
              <a:t> التسهيلات التي تقدمها مختلف الدوائر الحكومية لاستصدار تراخيص التأسيس لمختلف الشركات.</a:t>
            </a:r>
          </a:p>
        </p:txBody>
      </p:sp>
      <p:sp>
        <p:nvSpPr>
          <p:cNvPr id="12" name="مستطيل مستدير الزوايا 11"/>
          <p:cNvSpPr/>
          <p:nvPr/>
        </p:nvSpPr>
        <p:spPr>
          <a:xfrm>
            <a:off x="162035" y="4254648"/>
            <a:ext cx="11879158" cy="544830"/>
          </a:xfrm>
          <a:prstGeom prst="roundRect">
            <a:avLst/>
          </a:prstGeom>
          <a:solidFill>
            <a:schemeClr val="tx1">
              <a:lumMod val="85000"/>
            </a:schemeClr>
          </a:solidFill>
          <a:ln>
            <a:solidFill>
              <a:srgbClr val="0070C0"/>
            </a:solidFill>
          </a:ln>
          <a:effectLst>
            <a:outerShdw blurRad="63500" sx="102000" sy="102000" algn="ctr" rotWithShape="0">
              <a:prstClr val="black">
                <a:alpha val="40000"/>
              </a:prstClr>
            </a:outerShdw>
          </a:effectLst>
          <a:scene3d>
            <a:camera prst="orthographicFront"/>
            <a:lightRig rig="threePt" dir="t"/>
          </a:scene3d>
          <a:sp3d>
            <a:bevelT prst="relaxedInset"/>
          </a:sp3d>
        </p:spPr>
        <p:txBody>
          <a:bodyPr wrap="square" rtlCol="0" anchor="ctr">
            <a:spAutoFit/>
          </a:bodyPr>
          <a:lstStyle/>
          <a:p>
            <a:pPr marL="109538" indent="-109538" algn="justLow">
              <a:buFont typeface="Wingdings" panose="05000000000000000000" pitchFamily="2" charset="2"/>
              <a:buChar char="§"/>
            </a:pPr>
            <a:r>
              <a:rPr lang="ar-BH" sz="2600" dirty="0" smtClean="0">
                <a:solidFill>
                  <a:schemeClr val="accent1"/>
                </a:solidFill>
                <a:latin typeface="Sakkal Majalla" panose="02000000000000000000" pitchFamily="2" charset="-78"/>
                <a:cs typeface="Sakkal Majalla" panose="02000000000000000000" pitchFamily="2" charset="-78"/>
              </a:rPr>
              <a:t> السماح للأجانب بامتلاك جميع أسهم الشركات التي يؤسسونها دون الحاجة لشريك بحريني فيها.</a:t>
            </a:r>
          </a:p>
        </p:txBody>
      </p:sp>
      <p:sp>
        <p:nvSpPr>
          <p:cNvPr id="13" name="مستطيل 12"/>
          <p:cNvSpPr/>
          <p:nvPr/>
        </p:nvSpPr>
        <p:spPr>
          <a:xfrm>
            <a:off x="1248960" y="648639"/>
            <a:ext cx="1003801" cy="400110"/>
          </a:xfrm>
          <a:prstGeom prst="rect">
            <a:avLst/>
          </a:prstGeom>
          <a:solidFill>
            <a:schemeClr val="tx1">
              <a:lumMod val="95000"/>
            </a:schemeClr>
          </a:solidFill>
          <a:ln>
            <a:solidFill>
              <a:schemeClr val="tx2">
                <a:lumMod val="90000"/>
              </a:schemeClr>
            </a:solidFill>
          </a:ln>
          <a:effectLst>
            <a:outerShdw blurRad="50800" dist="38100" dir="5400000" algn="t" rotWithShape="0">
              <a:prstClr val="black">
                <a:alpha val="40000"/>
              </a:prstClr>
            </a:outerShdw>
          </a:effectLst>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ثلاث دقائق</a:t>
            </a:r>
            <a:endParaRPr lang="en-US" sz="2000" b="1" dirty="0">
              <a:latin typeface="Sakkal Majalla" panose="02000000000000000000" pitchFamily="2" charset="-78"/>
              <a:cs typeface="Sakkal Majalla" panose="02000000000000000000" pitchFamily="2" charset="-78"/>
            </a:endParaRPr>
          </a:p>
        </p:txBody>
      </p:sp>
      <p:sp>
        <p:nvSpPr>
          <p:cNvPr id="14" name="مستطيل 13"/>
          <p:cNvSpPr/>
          <p:nvPr/>
        </p:nvSpPr>
        <p:spPr>
          <a:xfrm>
            <a:off x="759798" y="2106807"/>
            <a:ext cx="1394934" cy="400110"/>
          </a:xfrm>
          <a:prstGeom prst="rect">
            <a:avLst/>
          </a:prstGeom>
          <a:solidFill>
            <a:schemeClr val="tx2">
              <a:lumMod val="90000"/>
            </a:schemeClr>
          </a:solidFill>
          <a:ln>
            <a:solidFill>
              <a:schemeClr val="tx2">
                <a:lumMod val="90000"/>
              </a:schemeClr>
            </a:solidFill>
          </a:ln>
          <a:effectLst>
            <a:outerShdw blurRad="50800" dist="38100" dir="5400000" algn="t" rotWithShape="0">
              <a:prstClr val="black">
                <a:alpha val="40000"/>
              </a:prstClr>
            </a:outerShdw>
          </a:effectLst>
        </p:spPr>
        <p:txBody>
          <a:bodyPr wrap="none">
            <a:spAutoFit/>
          </a:bodyPr>
          <a:lstStyle/>
          <a:p>
            <a:r>
              <a:rPr lang="ar-BH" sz="2000" b="1" dirty="0" smtClean="0">
                <a:solidFill>
                  <a:schemeClr val="bg1"/>
                </a:solidFill>
                <a:latin typeface="Sakkal Majalla" panose="02000000000000000000" pitchFamily="2" charset="-78"/>
                <a:cs typeface="Sakkal Majalla" panose="02000000000000000000" pitchFamily="2" charset="-78"/>
              </a:rPr>
              <a:t>ثلاث نقاط فقط</a:t>
            </a:r>
            <a:endParaRPr lang="en-US" sz="2000" b="1" dirty="0">
              <a:latin typeface="Sakkal Majalla" panose="02000000000000000000" pitchFamily="2" charset="-78"/>
              <a:cs typeface="Sakkal Majalla" panose="02000000000000000000" pitchFamily="2" charset="-78"/>
            </a:endParaRPr>
          </a:p>
        </p:txBody>
      </p:sp>
      <p:sp>
        <p:nvSpPr>
          <p:cNvPr id="15" name="مستطيل 14"/>
          <p:cNvSpPr/>
          <p:nvPr/>
        </p:nvSpPr>
        <p:spPr>
          <a:xfrm>
            <a:off x="5023125" y="135617"/>
            <a:ext cx="2197508" cy="523220"/>
          </a:xfrm>
          <a:prstGeom prst="rect">
            <a:avLst/>
          </a:prstGeom>
          <a:solidFill>
            <a:schemeClr val="accent4">
              <a:lumMod val="75000"/>
            </a:schemeClr>
          </a:solidFill>
          <a:ln w="28575">
            <a:solidFill>
              <a:srgbClr val="00B050"/>
            </a:solidFill>
          </a:ln>
          <a:effectLst>
            <a:outerShdw blurRad="50800" dist="38100" dir="2700000" algn="tl" rotWithShape="0">
              <a:prstClr val="black">
                <a:alpha val="40000"/>
              </a:prstClr>
            </a:outerShdw>
          </a:effectLst>
        </p:spPr>
        <p:txBody>
          <a:bodyPr wrap="square">
            <a:spAutoFit/>
          </a:bodyPr>
          <a:lstStyle/>
          <a:p>
            <a:r>
              <a:rPr lang="ar-BH" sz="2800" dirty="0" smtClean="0">
                <a:solidFill>
                  <a:schemeClr val="bg1"/>
                </a:solidFill>
                <a:cs typeface="Sultan bold" pitchFamily="2" charset="-78"/>
              </a:rPr>
              <a:t>نشــاط تقييمي</a:t>
            </a:r>
            <a:endParaRPr lang="en-US" sz="2800" dirty="0"/>
          </a:p>
        </p:txBody>
      </p:sp>
    </p:spTree>
    <p:extLst>
      <p:ext uri="{BB962C8B-B14F-4D97-AF65-F5344CB8AC3E}">
        <p14:creationId xmlns:p14="http://schemas.microsoft.com/office/powerpoint/2010/main" val="39806533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ircle(in)">
                                      <p:cBhvr>
                                        <p:cTn id="23" dur="2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0">
                                            <p:txEl>
                                              <p:pRg st="0" end="0"/>
                                            </p:txEl>
                                          </p:spTgt>
                                        </p:tgtEl>
                                        <p:attrNameLst>
                                          <p:attrName>style.visibility</p:attrName>
                                        </p:attrNameLst>
                                      </p:cBhvr>
                                      <p:to>
                                        <p:strVal val="visible"/>
                                      </p:to>
                                    </p:set>
                                    <p:anim calcmode="lin" valueType="num">
                                      <p:cBhvr additive="base">
                                        <p:cTn id="28"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0-#ppt_w/2"/>
                                          </p:val>
                                        </p:tav>
                                        <p:tav tm="100000">
                                          <p:val>
                                            <p:strVal val="#ppt_x"/>
                                          </p:val>
                                        </p:tav>
                                      </p:tavLst>
                                    </p:anim>
                                    <p:anim calcmode="lin" valueType="num">
                                      <p:cBhvr additive="base">
                                        <p:cTn id="4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circle(in)">
                                      <p:cBhvr>
                                        <p:cTn id="45" dur="2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 calcmode="lin" valueType="num">
                                      <p:cBhvr additive="base">
                                        <p:cTn id="50"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circle(in)">
                                      <p:cBhvr>
                                        <p:cTn id="56" dur="20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 calcmode="lin" valueType="num">
                                      <p:cBhvr additive="base">
                                        <p:cTn id="61"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circle(in)">
                                      <p:cBhvr>
                                        <p:cTn id="67" dur="20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2" fill="hold" nodeType="clickEffect">
                                  <p:stCondLst>
                                    <p:cond delay="0"/>
                                  </p:stCondLst>
                                  <p:childTnLst>
                                    <p:set>
                                      <p:cBhvr>
                                        <p:cTn id="71" dur="1" fill="hold">
                                          <p:stCondLst>
                                            <p:cond delay="0"/>
                                          </p:stCondLst>
                                        </p:cTn>
                                        <p:tgtEl>
                                          <p:spTgt spid="9">
                                            <p:txEl>
                                              <p:pRg st="0" end="0"/>
                                            </p:txEl>
                                          </p:spTgt>
                                        </p:tgtEl>
                                        <p:attrNameLst>
                                          <p:attrName>style.visibility</p:attrName>
                                        </p:attrNameLst>
                                      </p:cBhvr>
                                      <p:to>
                                        <p:strVal val="visible"/>
                                      </p:to>
                                    </p:set>
                                    <p:anim calcmode="lin" valueType="num">
                                      <p:cBhvr additive="base">
                                        <p:cTn id="72" dur="5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circle(in)">
                                      <p:cBhvr>
                                        <p:cTn id="78" dur="20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nodeType="clickEffect">
                                  <p:stCondLst>
                                    <p:cond delay="0"/>
                                  </p:stCondLst>
                                  <p:childTnLst>
                                    <p:set>
                                      <p:cBhvr>
                                        <p:cTn id="82" dur="1" fill="hold">
                                          <p:stCondLst>
                                            <p:cond delay="0"/>
                                          </p:stCondLst>
                                        </p:cTn>
                                        <p:tgtEl>
                                          <p:spTgt spid="11">
                                            <p:txEl>
                                              <p:pRg st="0" end="0"/>
                                            </p:txEl>
                                          </p:spTgt>
                                        </p:tgtEl>
                                        <p:attrNameLst>
                                          <p:attrName>style.visibility</p:attrName>
                                        </p:attrNameLst>
                                      </p:cBhvr>
                                      <p:to>
                                        <p:strVal val="visible"/>
                                      </p:to>
                                    </p:set>
                                    <p:anim calcmode="lin" valueType="num">
                                      <p:cBhvr additive="base">
                                        <p:cTn id="83"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P spid="6" grpId="0" animBg="1"/>
      <p:bldP spid="8" grpId="0" animBg="1"/>
      <p:bldP spid="9" grpId="0" animBg="1"/>
      <p:bldP spid="11" grpId="0" animBg="1"/>
      <p:bldP spid="12" grpId="0" animBg="1"/>
      <p:bldP spid="13" grpId="0" animBg="1"/>
      <p:bldP spid="14" grpId="0" animBg="1"/>
      <p:bldP spid="1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أيون">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أيون">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يون">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spDef>
      <a:spPr>
        <a:ln>
          <a:solidFill>
            <a:srgbClr val="0070C0"/>
          </a:solidFill>
        </a:ln>
        <a:effectLst>
          <a:outerShdw blurRad="76200" dir="18900000" sy="23000" kx="-1200000" algn="bl" rotWithShape="0">
            <a:prstClr val="black">
              <a:alpha val="20000"/>
            </a:prstClr>
          </a:outerShdw>
        </a:effectLst>
        <a:scene3d>
          <a:camera prst="orthographicFront"/>
          <a:lightRig rig="threePt" dir="t"/>
        </a:scene3d>
        <a:sp3d>
          <a:bevelT prst="relaxedInset"/>
        </a:sp3d>
      </a:spPr>
      <a:bodyPr wrap="square">
        <a:spAutoFit/>
      </a:bodyPr>
      <a:lstStyle>
        <a:defPPr marL="287338" indent="-287338">
          <a:buFont typeface="Wingdings" panose="05000000000000000000" pitchFamily="2" charset="2"/>
          <a:buChar char="v"/>
          <a:defRPr sz="2400" dirty="0" smtClean="0">
            <a:solidFill>
              <a:schemeClr val="bg1"/>
            </a:solidFill>
            <a:cs typeface="Sultan bold" pitchFamily="2" charset="-78"/>
          </a:defRPr>
        </a:defPPr>
      </a:lstStyle>
    </a:spDef>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5.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15595</TotalTime>
  <Words>600</Words>
  <Application>Microsoft Office PowerPoint</Application>
  <PresentationFormat>Widescreen</PresentationFormat>
  <Paragraphs>61</Paragraphs>
  <Slides>11</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11</vt:i4>
      </vt:variant>
    </vt:vector>
  </HeadingPairs>
  <TitlesOfParts>
    <vt:vector size="25" baseType="lpstr">
      <vt:lpstr>맑은 고딕</vt:lpstr>
      <vt:lpstr>Arial</vt:lpstr>
      <vt:lpstr>Calibri</vt:lpstr>
      <vt:lpstr>Calibri Light</vt:lpstr>
      <vt:lpstr>Century Gothic</vt:lpstr>
      <vt:lpstr>Sakkal Majalla</vt:lpstr>
      <vt:lpstr>Sultan bold</vt:lpstr>
      <vt:lpstr>Times New Roman</vt:lpstr>
      <vt:lpstr>Wingdings</vt:lpstr>
      <vt:lpstr>Wingdings 3</vt:lpstr>
      <vt:lpstr>أيون</vt:lpstr>
      <vt:lpstr>1_Office Theme</vt:lpstr>
      <vt:lpstr>2_Office Theme</vt:lpstr>
      <vt:lpstr>3_Office Theme</vt:lpstr>
      <vt:lpstr>PowerPoint Presentation</vt:lpstr>
      <vt:lpstr>PowerPoint Presentation</vt:lpstr>
      <vt:lpstr>PowerPoint Presentation</vt:lpstr>
      <vt:lpstr>إيرادات نفطية تُسهم في نجاح التنمية الاقتصادية والبشرية فيها</vt:lpstr>
      <vt:lpstr>PowerPoint Presentation</vt:lpstr>
      <vt:lpstr>سياسة الحرية الاقتصادية وجذب المستثمرين</vt:lpstr>
      <vt:lpstr>يتسم الاقتصاد البحريني بالتوازن بين مختلف قطاعاته</vt:lpstr>
      <vt:lpstr>PowerPoint Presentation</vt:lpstr>
      <vt:lpstr>علل ما يلي:</vt:lpstr>
      <vt:lpstr>ما التدابير التي اتخذتها حكومة البحرين على صَعيد البنية التحتية لإنجاح خطتها التنموية؟</vt:lpstr>
      <vt:lpstr>نلتقي في الدرس القادم</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مملكة البحرين  وزارة التربية والتعليم  الصف الخامس الابتدائي</dc:title>
  <dc:creator>user</dc:creator>
  <cp:lastModifiedBy>Mohamed Salameh Mfadi Alsalimeh</cp:lastModifiedBy>
  <cp:revision>695</cp:revision>
  <dcterms:created xsi:type="dcterms:W3CDTF">2020-03-03T08:32:18Z</dcterms:created>
  <dcterms:modified xsi:type="dcterms:W3CDTF">2020-09-21T05:52:26Z</dcterms:modified>
</cp:coreProperties>
</file>