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7"/>
  </p:notesMasterIdLst>
  <p:sldIdLst>
    <p:sldId id="311" r:id="rId4"/>
    <p:sldId id="312" r:id="rId5"/>
    <p:sldId id="305" r:id="rId6"/>
    <p:sldId id="314" r:id="rId7"/>
    <p:sldId id="315" r:id="rId8"/>
    <p:sldId id="317" r:id="rId9"/>
    <p:sldId id="323" r:id="rId10"/>
    <p:sldId id="316" r:id="rId11"/>
    <p:sldId id="318" r:id="rId12"/>
    <p:sldId id="319" r:id="rId13"/>
    <p:sldId id="324" r:id="rId14"/>
    <p:sldId id="283" r:id="rId15"/>
    <p:sldId id="32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4353"/>
    <a:srgbClr val="DA9AA3"/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نمط متوسط 2 - تميي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نمط فاتح 2 - تميي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نمط متوسط 1 - تميي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النمط المتوس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54" y="7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B1E0686A-94EF-47A4-9845-C6212B4F321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DCD03BEE-1FE3-4D18-A321-FB7D79F78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5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55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89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1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14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777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30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5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1600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6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494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018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147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703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420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965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39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8636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8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49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2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17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/>
          <p:nvPr/>
        </p:nvSpPr>
        <p:spPr>
          <a:xfrm>
            <a:off x="1241946" y="2289050"/>
            <a:ext cx="973085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/>
            <a:r>
              <a:rPr lang="ar-S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مملكة </a:t>
            </a:r>
            <a:r>
              <a:rPr lang="ar-S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البحرين</a:t>
            </a:r>
            <a:r>
              <a:rPr lang="ar-B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ar-S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</a:t>
            </a:r>
            <a:r>
              <a:rPr lang="ar-BH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</a:t>
            </a:r>
            <a:r>
              <a:rPr lang="ar-SA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سيس الدولة </a:t>
            </a:r>
            <a:r>
              <a:rPr lang="ar-BH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الحديثة</a:t>
            </a:r>
            <a:r>
              <a:rPr lang="ar-SA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ar-BH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 rtl="1"/>
            <a:r>
              <a:rPr lang="ar-BH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الدرس </a:t>
            </a:r>
            <a:r>
              <a:rPr lang="ar-S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(</a:t>
            </a:r>
            <a:r>
              <a:rPr lang="ar-BH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41</a:t>
            </a:r>
            <a:r>
              <a:rPr lang="ar-SA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)</a:t>
            </a:r>
            <a:endParaRPr lang="ar-S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0" y="4679531"/>
            <a:ext cx="12192000" cy="1120933"/>
          </a:xfrm>
          <a:solidFill>
            <a:srgbClr val="EBEBEB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 anchorCtr="0">
            <a:normAutofit/>
          </a:bodyPr>
          <a:lstStyle/>
          <a:p>
            <a:pPr algn="ctr"/>
            <a:r>
              <a:rPr lang="ar-BH" sz="3600" b="1" dirty="0">
                <a:solidFill>
                  <a:schemeClr val="tx1"/>
                </a:solidFill>
                <a:latin typeface="+mn-lt"/>
              </a:rPr>
              <a:t>المواد الاجتماعية – الصف الث</a:t>
            </a:r>
            <a:r>
              <a:rPr lang="ar-BH" sz="3600" b="1" dirty="0">
                <a:solidFill>
                  <a:schemeClr val="tx1"/>
                </a:solidFill>
              </a:rPr>
              <a:t>الث</a:t>
            </a:r>
            <a:r>
              <a:rPr lang="ar-BH" sz="3600" b="1" dirty="0">
                <a:solidFill>
                  <a:schemeClr val="tx1"/>
                </a:solidFill>
                <a:latin typeface="+mn-lt"/>
              </a:rPr>
              <a:t> الإعدادي</a:t>
            </a:r>
          </a:p>
        </p:txBody>
      </p:sp>
    </p:spTree>
    <p:extLst>
      <p:ext uri="{BB962C8B-B14F-4D97-AF65-F5344CB8AC3E}">
        <p14:creationId xmlns:p14="http://schemas.microsoft.com/office/powerpoint/2010/main" val="16743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7" name="شكل حر 6"/>
          <p:cNvSpPr/>
          <p:nvPr/>
        </p:nvSpPr>
        <p:spPr>
          <a:xfrm rot="16200000">
            <a:off x="2324561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4" name="شكل حر 13"/>
          <p:cNvSpPr/>
          <p:nvPr/>
        </p:nvSpPr>
        <p:spPr>
          <a:xfrm rot="16200000">
            <a:off x="6494622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10126638" y="1240751"/>
            <a:ext cx="1571875" cy="4955011"/>
          </a:xfrm>
          <a:prstGeom prst="roundRect">
            <a:avLst>
              <a:gd name="adj" fmla="val 1667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ar-BH" sz="2800" b="1" dirty="0">
                <a:solidFill>
                  <a:schemeClr val="tx1"/>
                </a:solidFill>
              </a:rPr>
              <a:t>في الألفية الجديدة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6" name="شكل حر 15"/>
          <p:cNvSpPr/>
          <p:nvPr/>
        </p:nvSpPr>
        <p:spPr>
          <a:xfrm>
            <a:off x="660712" y="1240751"/>
            <a:ext cx="9302154" cy="4955011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069" tIns="379069" rIns="379069" bIns="379069" numCol="1" spcCol="1270" anchor="ctr" anchorCtr="0">
            <a:noAutofit/>
          </a:bodyPr>
          <a:lstStyle/>
          <a:p>
            <a:pPr marL="177800" lvl="0" indent="-1778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توسع نطاق الحرية الاقتصادية.</a:t>
            </a:r>
          </a:p>
          <a:p>
            <a:pPr marL="177800" lvl="0" indent="-1778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ازدياد الخدمات الاجتماعية.</a:t>
            </a:r>
          </a:p>
          <a:p>
            <a:pPr marL="177800" lvl="0" indent="-1778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اعتناء الدولة بالإصلاح السياسي، من حيث: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إقرار الميثاق الوطني إثر استفتاء شعبي عام 2001م بنسبة </a:t>
            </a:r>
            <a:r>
              <a:rPr lang="en-US" sz="2200" b="1" dirty="0">
                <a:solidFill>
                  <a:schemeClr val="tx1"/>
                </a:solidFill>
              </a:rPr>
              <a:t>98.4</a:t>
            </a:r>
            <a:r>
              <a:rPr lang="ar-BH" sz="2200" b="1" dirty="0">
                <a:solidFill>
                  <a:schemeClr val="tx1"/>
                </a:solidFill>
              </a:rPr>
              <a:t>%.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اجراء تعديلات دستورية عام 2002م</a:t>
            </a:r>
            <a:r>
              <a:rPr lang="ar-BH" sz="2200" b="1">
                <a:solidFill>
                  <a:schemeClr val="tx1"/>
                </a:solidFill>
              </a:rPr>
              <a:t>، </a:t>
            </a:r>
            <a:r>
              <a:rPr lang="ar-BH" sz="2200" b="1" smtClean="0">
                <a:solidFill>
                  <a:schemeClr val="tx1"/>
                </a:solidFill>
              </a:rPr>
              <a:t>وتحول </a:t>
            </a:r>
            <a:r>
              <a:rPr lang="ar-BH" sz="2200" b="1" dirty="0">
                <a:solidFill>
                  <a:schemeClr val="tx1"/>
                </a:solidFill>
              </a:rPr>
              <a:t>البحرين إلى مملكة دستورية.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تعدد الجمعيات السياسية والمدنية.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توالي الانتخابات النيابية والبلدية.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تكثيف الجهد التشريعي تأكيدًا لدولة القانون والمؤسسات.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الاعتناء بحقوق الإنسان وتمكين المرأة.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تعدد برامج التوظيف فتحقق التشغيل الكامل.</a:t>
            </a:r>
          </a:p>
          <a:p>
            <a:pPr marL="627063" lvl="1" indent="-395288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Char char="Ø"/>
            </a:pPr>
            <a:r>
              <a:rPr lang="ar-BH" sz="2200" b="1" dirty="0">
                <a:solidFill>
                  <a:schemeClr val="tx1"/>
                </a:solidFill>
              </a:rPr>
              <a:t>تعدد الإصدارات الثقافية.</a:t>
            </a:r>
          </a:p>
        </p:txBody>
      </p:sp>
    </p:spTree>
    <p:extLst>
      <p:ext uri="{BB962C8B-B14F-4D97-AF65-F5344CB8AC3E}">
        <p14:creationId xmlns:p14="http://schemas.microsoft.com/office/powerpoint/2010/main" val="2981260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وزارة التربية والتعليم – 2020م</a:t>
              </a:r>
              <a:endPara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marL="0" marR="0" lvl="0" indent="0" algn="r" defTabSz="19113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ar-SA" sz="43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شكل حر 6"/>
          <p:cNvSpPr/>
          <p:nvPr/>
        </p:nvSpPr>
        <p:spPr>
          <a:xfrm rot="16200000">
            <a:off x="2324561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marL="0" marR="0" lvl="0" indent="0" algn="r" defTabSz="19113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ar-SA" sz="43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شكل حر 13"/>
          <p:cNvSpPr/>
          <p:nvPr/>
        </p:nvSpPr>
        <p:spPr>
          <a:xfrm rot="16200000">
            <a:off x="6494622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marL="0" marR="0" lvl="0" indent="0" algn="r" defTabSz="19113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endParaRPr kumimoji="0" lang="ar-SA" sz="4300" b="0" i="0" u="none" strike="noStrike" kern="1200" cap="none" spc="0" normalizeH="0" baseline="0" noProof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شكل حر 12"/>
          <p:cNvSpPr/>
          <p:nvPr/>
        </p:nvSpPr>
        <p:spPr>
          <a:xfrm>
            <a:off x="0" y="159657"/>
            <a:ext cx="12192000" cy="892628"/>
          </a:xfrm>
          <a:custGeom>
            <a:avLst/>
            <a:gdLst>
              <a:gd name="connsiteX0" fmla="*/ 0 w 8128000"/>
              <a:gd name="connsiteY0" fmla="*/ 135467 h 1354666"/>
              <a:gd name="connsiteX1" fmla="*/ 135467 w 8128000"/>
              <a:gd name="connsiteY1" fmla="*/ 0 h 1354666"/>
              <a:gd name="connsiteX2" fmla="*/ 7992533 w 8128000"/>
              <a:gd name="connsiteY2" fmla="*/ 0 h 1354666"/>
              <a:gd name="connsiteX3" fmla="*/ 8128000 w 8128000"/>
              <a:gd name="connsiteY3" fmla="*/ 135467 h 1354666"/>
              <a:gd name="connsiteX4" fmla="*/ 8128000 w 8128000"/>
              <a:gd name="connsiteY4" fmla="*/ 1219199 h 1354666"/>
              <a:gd name="connsiteX5" fmla="*/ 7992533 w 8128000"/>
              <a:gd name="connsiteY5" fmla="*/ 1354666 h 1354666"/>
              <a:gd name="connsiteX6" fmla="*/ 135467 w 8128000"/>
              <a:gd name="connsiteY6" fmla="*/ 1354666 h 1354666"/>
              <a:gd name="connsiteX7" fmla="*/ 0 w 8128000"/>
              <a:gd name="connsiteY7" fmla="*/ 1219199 h 1354666"/>
              <a:gd name="connsiteX8" fmla="*/ 0 w 8128000"/>
              <a:gd name="connsiteY8" fmla="*/ 135467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8000" h="1354666">
                <a:moveTo>
                  <a:pt x="0" y="135467"/>
                </a:moveTo>
                <a:cubicBezTo>
                  <a:pt x="0" y="60651"/>
                  <a:pt x="60651" y="0"/>
                  <a:pt x="135467" y="0"/>
                </a:cubicBezTo>
                <a:lnTo>
                  <a:pt x="7992533" y="0"/>
                </a:lnTo>
                <a:cubicBezTo>
                  <a:pt x="8067349" y="0"/>
                  <a:pt x="8128000" y="60651"/>
                  <a:pt x="8128000" y="135467"/>
                </a:cubicBezTo>
                <a:lnTo>
                  <a:pt x="8128000" y="1219199"/>
                </a:lnTo>
                <a:cubicBezTo>
                  <a:pt x="8128000" y="1294015"/>
                  <a:pt x="8067349" y="1354666"/>
                  <a:pt x="7992533" y="1354666"/>
                </a:cubicBezTo>
                <a:lnTo>
                  <a:pt x="135467" y="1354666"/>
                </a:lnTo>
                <a:cubicBezTo>
                  <a:pt x="60651" y="1354666"/>
                  <a:pt x="0" y="1294015"/>
                  <a:pt x="0" y="1219199"/>
                </a:cubicBezTo>
                <a:lnTo>
                  <a:pt x="0" y="1354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502" tIns="122227" rIns="163502" bIns="122227" numCol="1" spcCol="1270" anchor="ctr" anchorCtr="0">
            <a:noAutofit/>
          </a:bodyPr>
          <a:lstStyle/>
          <a:p>
            <a:pPr marL="0" marR="0" lvl="0" indent="0" algn="ctr" defTabSz="288925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5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النهضة الحديثة</a:t>
            </a:r>
            <a:endParaRPr kumimoji="0" lang="ar-SA" sz="5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شكل حر 17"/>
          <p:cNvSpPr/>
          <p:nvPr/>
        </p:nvSpPr>
        <p:spPr>
          <a:xfrm>
            <a:off x="471930" y="1654031"/>
            <a:ext cx="11248139" cy="3987627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069" tIns="379069" rIns="379069" bIns="379069" numCol="1" spcCol="1270" anchor="ctr" anchorCtr="0">
            <a:noAutofit/>
          </a:bodyPr>
          <a:lstStyle/>
          <a:p>
            <a:pPr marL="0" marR="0" lvl="0" indent="0" algn="justLow" defTabSz="195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نجحت الدولة في إنشاء مجتمع عصري متضامن أهم مظاهره:</a:t>
            </a:r>
          </a:p>
          <a:p>
            <a:pPr marL="720725" marR="0" lvl="0" indent="-231775" algn="justLow" defTabSz="195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اعتبار الطبقة الوسطى أهم مكوناته.</a:t>
            </a:r>
          </a:p>
          <a:p>
            <a:pPr marL="720725" marR="0" lvl="0" indent="-231775" algn="justLow" defTabSz="195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الانفتاح الثقافي.</a:t>
            </a:r>
          </a:p>
          <a:p>
            <a:pPr marL="720725" marR="0" lvl="0" indent="-231775" algn="justLow" defTabSz="195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الإقبال على التعليم.</a:t>
            </a:r>
          </a:p>
          <a:p>
            <a:pPr marL="720725" marR="0" lvl="0" indent="-231775" algn="justLow" defTabSz="195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خروج المرأة للعمل والمشاركة في الحياة العامة.</a:t>
            </a:r>
          </a:p>
          <a:p>
            <a:pPr marL="720725" marR="0" lvl="0" indent="-231775" algn="justLow" defTabSz="195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ar-BH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الإقبال على الأعمال الجديدة ووسائل العيش الحديثة.</a:t>
            </a:r>
          </a:p>
        </p:txBody>
      </p:sp>
    </p:spTree>
    <p:extLst>
      <p:ext uri="{BB962C8B-B14F-4D97-AF65-F5344CB8AC3E}">
        <p14:creationId xmlns:p14="http://schemas.microsoft.com/office/powerpoint/2010/main" val="135601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4" name="شكل حر 3"/>
          <p:cNvSpPr/>
          <p:nvPr/>
        </p:nvSpPr>
        <p:spPr>
          <a:xfrm>
            <a:off x="280578" y="1567481"/>
            <a:ext cx="3600000" cy="4680000"/>
          </a:xfrm>
          <a:custGeom>
            <a:avLst/>
            <a:gdLst>
              <a:gd name="connsiteX0" fmla="*/ 0 w 2850838"/>
              <a:gd name="connsiteY0" fmla="*/ 0 h 4440084"/>
              <a:gd name="connsiteX1" fmla="*/ 2850838 w 2850838"/>
              <a:gd name="connsiteY1" fmla="*/ 0 h 4440084"/>
              <a:gd name="connsiteX2" fmla="*/ 2850838 w 2850838"/>
              <a:gd name="connsiteY2" fmla="*/ 4440084 h 4440084"/>
              <a:gd name="connsiteX3" fmla="*/ 0 w 2850838"/>
              <a:gd name="connsiteY3" fmla="*/ 4440084 h 4440084"/>
              <a:gd name="connsiteX4" fmla="*/ 0 w 2850838"/>
              <a:gd name="connsiteY4" fmla="*/ 0 h 444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838" h="4440084">
                <a:moveTo>
                  <a:pt x="0" y="0"/>
                </a:moveTo>
                <a:lnTo>
                  <a:pt x="2850838" y="0"/>
                </a:lnTo>
                <a:lnTo>
                  <a:pt x="2850838" y="4440084"/>
                </a:lnTo>
                <a:lnTo>
                  <a:pt x="0" y="44400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000">
                <a:schemeClr val="accent1">
                  <a:lumMod val="40000"/>
                  <a:lumOff val="60000"/>
                </a:schemeClr>
              </a:gs>
              <a:gs pos="39000">
                <a:schemeClr val="bg1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2280" tIns="504768" rIns="462280" bIns="462280" numCol="1" spcCol="1270" anchor="t" anchorCtr="0">
            <a:noAutofit/>
          </a:bodyPr>
          <a:lstStyle/>
          <a:p>
            <a:pPr marL="285750" lvl="0" indent="-285750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300" b="1" dirty="0">
                <a:solidFill>
                  <a:schemeClr val="tx1"/>
                </a:solidFill>
              </a:rPr>
              <a:t> تطور استخراج النفط وتكريره.</a:t>
            </a:r>
          </a:p>
          <a:p>
            <a:pPr marL="285750" lvl="0" indent="-285750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300" b="1" dirty="0">
                <a:solidFill>
                  <a:schemeClr val="tx1"/>
                </a:solidFill>
              </a:rPr>
              <a:t>أضيفت صناعات متنوعة أهمها صناعة الألومنيوم.</a:t>
            </a:r>
          </a:p>
          <a:p>
            <a:pPr marL="285750" lvl="0" indent="-285750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300" b="1" dirty="0">
                <a:solidFill>
                  <a:schemeClr val="tx1"/>
                </a:solidFill>
              </a:rPr>
              <a:t>اتسع النشاط البنكي.</a:t>
            </a:r>
          </a:p>
          <a:p>
            <a:pPr marL="285750" lvl="0" indent="-285750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300" b="1" dirty="0">
                <a:solidFill>
                  <a:schemeClr val="tx1"/>
                </a:solidFill>
              </a:rPr>
              <a:t>كثرت الأسواق مما يدل على ازدهار التجارة.</a:t>
            </a:r>
          </a:p>
          <a:p>
            <a:pPr marL="285750" lvl="0" indent="-285750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300" b="1" dirty="0">
                <a:solidFill>
                  <a:schemeClr val="tx1"/>
                </a:solidFill>
              </a:rPr>
              <a:t>اتجهت الدولة إلى تنويع جهاز الإنتاج للحد من الاعتماد على النفط.</a:t>
            </a:r>
            <a:endParaRPr lang="ar-SA" sz="2300" b="1" dirty="0">
              <a:solidFill>
                <a:schemeClr val="tx1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 rot="16200000">
            <a:off x="2324561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8" name="شكل حر 7"/>
          <p:cNvSpPr/>
          <p:nvPr/>
        </p:nvSpPr>
        <p:spPr>
          <a:xfrm>
            <a:off x="8097520" y="1567481"/>
            <a:ext cx="3743043" cy="4680000"/>
          </a:xfrm>
          <a:custGeom>
            <a:avLst/>
            <a:gdLst>
              <a:gd name="connsiteX0" fmla="*/ 0 w 2850838"/>
              <a:gd name="connsiteY0" fmla="*/ 0 h 4440084"/>
              <a:gd name="connsiteX1" fmla="*/ 2850838 w 2850838"/>
              <a:gd name="connsiteY1" fmla="*/ 0 h 4440084"/>
              <a:gd name="connsiteX2" fmla="*/ 2850838 w 2850838"/>
              <a:gd name="connsiteY2" fmla="*/ 4440084 h 4440084"/>
              <a:gd name="connsiteX3" fmla="*/ 0 w 2850838"/>
              <a:gd name="connsiteY3" fmla="*/ 4440084 h 4440084"/>
              <a:gd name="connsiteX4" fmla="*/ 0 w 2850838"/>
              <a:gd name="connsiteY4" fmla="*/ 0 h 444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838" h="4440084">
                <a:moveTo>
                  <a:pt x="0" y="0"/>
                </a:moveTo>
                <a:lnTo>
                  <a:pt x="2850838" y="0"/>
                </a:lnTo>
                <a:lnTo>
                  <a:pt x="2850838" y="4440084"/>
                </a:lnTo>
                <a:lnTo>
                  <a:pt x="0" y="44400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000">
                <a:schemeClr val="accent1">
                  <a:lumMod val="40000"/>
                  <a:lumOff val="60000"/>
                </a:schemeClr>
              </a:gs>
              <a:gs pos="39000">
                <a:schemeClr val="bg1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2280" tIns="504768" rIns="462280" bIns="462280" numCol="1" spcCol="1270" anchor="t" anchorCtr="0">
            <a:noAutofit/>
          </a:bodyPr>
          <a:lstStyle/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افتتح مطار البحرين (1972م) وجسر الملك فهد (1986م).</a:t>
            </a:r>
          </a:p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تكثفت عناية الدولة بالطرق والجسور.</a:t>
            </a:r>
          </a:p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أنشأت الدولة مدنًا إسكانية جديدة (مدينة عيسى، مدينة حمد، مدينة زايد، مدينة سلمان).</a:t>
            </a:r>
          </a:p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تطورت القرى التقليدية إلى مدن عصرية.</a:t>
            </a:r>
            <a:endParaRPr lang="ar-SA" sz="2400" b="1" dirty="0">
              <a:solidFill>
                <a:schemeClr val="tx1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8600563" y="962293"/>
            <a:ext cx="288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rtl="1"/>
            <a:r>
              <a:rPr lang="ar-SA" sz="3200" b="1" dirty="0">
                <a:solidFill>
                  <a:schemeClr val="tx1"/>
                </a:solidFill>
              </a:rPr>
              <a:t>ا</a:t>
            </a:r>
            <a:r>
              <a:rPr lang="ar-BH" sz="3200" b="1" dirty="0">
                <a:solidFill>
                  <a:schemeClr val="tx1"/>
                </a:solidFill>
              </a:rPr>
              <a:t>لبنية </a:t>
            </a:r>
            <a:r>
              <a:rPr lang="ar-SA" sz="3200" b="1" dirty="0">
                <a:solidFill>
                  <a:schemeClr val="tx1"/>
                </a:solidFill>
              </a:rPr>
              <a:t>ا</a:t>
            </a:r>
            <a:r>
              <a:rPr lang="ar-BH" sz="3200" b="1" dirty="0">
                <a:solidFill>
                  <a:schemeClr val="tx1"/>
                </a:solidFill>
              </a:rPr>
              <a:t>لأساس</a:t>
            </a:r>
            <a:r>
              <a:rPr lang="ar-SA" sz="3200" b="1" dirty="0">
                <a:solidFill>
                  <a:schemeClr val="tx1"/>
                </a:solidFill>
              </a:rPr>
              <a:t>ي</a:t>
            </a:r>
            <a:r>
              <a:rPr lang="ar-BH" sz="3200" b="1" dirty="0">
                <a:solidFill>
                  <a:schemeClr val="tx1"/>
                </a:solidFill>
              </a:rPr>
              <a:t>ة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4" name="شكل حر 13"/>
          <p:cNvSpPr/>
          <p:nvPr/>
        </p:nvSpPr>
        <p:spPr>
          <a:xfrm rot="16200000">
            <a:off x="6494622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2" name="مستطيل 1"/>
          <p:cNvSpPr/>
          <p:nvPr/>
        </p:nvSpPr>
        <p:spPr>
          <a:xfrm>
            <a:off x="115910" y="91380"/>
            <a:ext cx="11034311" cy="662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4000" b="1" dirty="0"/>
              <a:t>وضح مظاهر النهضة الحديثة في المجالات الآتية بحسب الجدول</a:t>
            </a:r>
            <a:endParaRPr lang="en-US" sz="4000" b="1" dirty="0"/>
          </a:p>
        </p:txBody>
      </p:sp>
      <p:sp>
        <p:nvSpPr>
          <p:cNvPr id="15" name="شكل حر 14"/>
          <p:cNvSpPr/>
          <p:nvPr/>
        </p:nvSpPr>
        <p:spPr>
          <a:xfrm>
            <a:off x="4278975" y="1567481"/>
            <a:ext cx="3600000" cy="4680000"/>
          </a:xfrm>
          <a:custGeom>
            <a:avLst/>
            <a:gdLst>
              <a:gd name="connsiteX0" fmla="*/ 0 w 2850838"/>
              <a:gd name="connsiteY0" fmla="*/ 0 h 4440084"/>
              <a:gd name="connsiteX1" fmla="*/ 2850838 w 2850838"/>
              <a:gd name="connsiteY1" fmla="*/ 0 h 4440084"/>
              <a:gd name="connsiteX2" fmla="*/ 2850838 w 2850838"/>
              <a:gd name="connsiteY2" fmla="*/ 4440084 h 4440084"/>
              <a:gd name="connsiteX3" fmla="*/ 0 w 2850838"/>
              <a:gd name="connsiteY3" fmla="*/ 4440084 h 4440084"/>
              <a:gd name="connsiteX4" fmla="*/ 0 w 2850838"/>
              <a:gd name="connsiteY4" fmla="*/ 0 h 4440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0838" h="4440084">
                <a:moveTo>
                  <a:pt x="0" y="0"/>
                </a:moveTo>
                <a:lnTo>
                  <a:pt x="2850838" y="0"/>
                </a:lnTo>
                <a:lnTo>
                  <a:pt x="2850838" y="4440084"/>
                </a:lnTo>
                <a:lnTo>
                  <a:pt x="0" y="444008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7000">
                <a:schemeClr val="accent1">
                  <a:lumMod val="40000"/>
                  <a:lumOff val="60000"/>
                </a:schemeClr>
              </a:gs>
              <a:gs pos="39000">
                <a:schemeClr val="bg1"/>
              </a:gs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62280" tIns="504768" rIns="462280" bIns="462280" numCol="1" spcCol="1270" anchor="t" anchorCtr="0">
            <a:noAutofit/>
          </a:bodyPr>
          <a:lstStyle/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انتشرت الخدمات التعليمية والثقافية والصحية والإسكانية.</a:t>
            </a:r>
          </a:p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تعددت الجامعات.</a:t>
            </a:r>
          </a:p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نشأت هياكل إدارية عصرية في كل القطاعات.</a:t>
            </a:r>
          </a:p>
          <a:p>
            <a:pPr marL="231775" lvl="0" indent="-231775" algn="justLow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400" b="1" dirty="0">
                <a:solidFill>
                  <a:schemeClr val="tx1"/>
                </a:solidFill>
              </a:rPr>
              <a:t>حصلت الأسر على الماء والكهرباء وعلى نصيب وافر من التجهيزات المنزلية بأسعار ميسرة.</a:t>
            </a:r>
          </a:p>
        </p:txBody>
      </p:sp>
      <p:sp>
        <p:nvSpPr>
          <p:cNvPr id="17" name="مستطيل 16"/>
          <p:cNvSpPr/>
          <p:nvPr/>
        </p:nvSpPr>
        <p:spPr>
          <a:xfrm>
            <a:off x="640578" y="940712"/>
            <a:ext cx="288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ar-BH" sz="3200" b="1" dirty="0">
                <a:solidFill>
                  <a:schemeClr val="tx1"/>
                </a:solidFill>
              </a:rPr>
              <a:t>الاقتصادي</a:t>
            </a:r>
            <a:r>
              <a:rPr lang="ar-SA" sz="3200" b="1" dirty="0">
                <a:solidFill>
                  <a:schemeClr val="tx1"/>
                </a:solidFill>
              </a:rPr>
              <a:t>  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4638975" y="902812"/>
            <a:ext cx="2880000" cy="72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ar-SA" sz="3200" b="1" dirty="0">
                <a:solidFill>
                  <a:schemeClr val="tx1"/>
                </a:solidFill>
              </a:rPr>
              <a:t>الاجتماعي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4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3" grpId="0" animBg="1"/>
      <p:bldP spid="2" grpId="0" animBg="1"/>
      <p:bldP spid="15" grpId="0" animBg="1"/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1175" y="2338304"/>
            <a:ext cx="10515600" cy="1325563"/>
          </a:xfrm>
        </p:spPr>
        <p:txBody>
          <a:bodyPr>
            <a:normAutofit/>
          </a:bodyPr>
          <a:lstStyle/>
          <a:p>
            <a:pPr algn="ctr" rtl="1"/>
            <a:r>
              <a:rPr lang="ar-B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انـتهـى</a:t>
            </a:r>
            <a:endParaRPr lang="ar-SA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7208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517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2"/>
          <p:cNvSpPr>
            <a:spLocks noChangeArrowheads="1"/>
          </p:cNvSpPr>
          <p:nvPr/>
        </p:nvSpPr>
        <p:spPr bwMode="auto">
          <a:xfrm flipH="1">
            <a:off x="9090127" y="2485080"/>
            <a:ext cx="758752" cy="601257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Arial" panose="020B0604020202020204" pitchFamily="34" charset="0"/>
              </a:rPr>
              <a:t>1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5" name="AutoShape 92"/>
          <p:cNvSpPr>
            <a:spLocks noChangeArrowheads="1"/>
          </p:cNvSpPr>
          <p:nvPr/>
        </p:nvSpPr>
        <p:spPr bwMode="auto">
          <a:xfrm flipH="1">
            <a:off x="9090127" y="3534479"/>
            <a:ext cx="758752" cy="601257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prstDash val="solid"/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Arial" panose="020B0604020202020204" pitchFamily="34" charset="0"/>
              </a:rPr>
              <a:t>2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flipH="1">
            <a:off x="9090127" y="4583878"/>
            <a:ext cx="758752" cy="601257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Arial" panose="020B0604020202020204" pitchFamily="34" charset="0"/>
              </a:rPr>
              <a:t>3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7" name="AutoShape 92"/>
          <p:cNvSpPr>
            <a:spLocks noChangeArrowheads="1"/>
          </p:cNvSpPr>
          <p:nvPr/>
        </p:nvSpPr>
        <p:spPr bwMode="auto">
          <a:xfrm flipH="1">
            <a:off x="634180" y="2419399"/>
            <a:ext cx="8170191" cy="732620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32962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2400" b="1" kern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ar-BH" sz="2400" b="1" kern="0" dirty="0">
                <a:solidFill>
                  <a:schemeClr val="tx1"/>
                </a:solidFill>
                <a:latin typeface="Arial" pitchFamily="34" charset="0"/>
              </a:rPr>
              <a:t>يعلل تأسيس الدولة </a:t>
            </a:r>
            <a:r>
              <a:rPr lang="ar-BH" sz="2400" b="1" kern="0" dirty="0" smtClean="0">
                <a:solidFill>
                  <a:schemeClr val="tx1"/>
                </a:solidFill>
                <a:latin typeface="Arial" pitchFamily="34" charset="0"/>
              </a:rPr>
              <a:t>الحديثة </a:t>
            </a:r>
            <a:r>
              <a:rPr lang="ar-BH" sz="2400" b="1" kern="0" dirty="0">
                <a:solidFill>
                  <a:schemeClr val="tx1"/>
                </a:solidFill>
                <a:latin typeface="Arial" pitchFamily="34" charset="0"/>
              </a:rPr>
              <a:t>في البحرين</a:t>
            </a:r>
            <a:r>
              <a:rPr lang="ar-SA" sz="2400" b="1" kern="0" dirty="0">
                <a:solidFill>
                  <a:schemeClr val="tx1"/>
                </a:solidFill>
                <a:latin typeface="Arial" pitchFamily="34" charset="0"/>
              </a:rPr>
              <a:t>.</a:t>
            </a:r>
            <a:endParaRPr lang="ar-BH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AutoShape 92"/>
          <p:cNvSpPr>
            <a:spLocks noChangeArrowheads="1"/>
          </p:cNvSpPr>
          <p:nvPr/>
        </p:nvSpPr>
        <p:spPr bwMode="auto">
          <a:xfrm flipH="1">
            <a:off x="634180" y="3468798"/>
            <a:ext cx="8170189" cy="732620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32962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BH" sz="2400" b="1" kern="0" dirty="0">
                <a:solidFill>
                  <a:schemeClr val="tx1"/>
                </a:solidFill>
                <a:latin typeface="Arial" pitchFamily="34" charset="0"/>
              </a:rPr>
              <a:t>يبرز التحولات التي ظهرت بعد أغسطس 1971م.</a:t>
            </a:r>
            <a:endParaRPr lang="ar-BH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AutoShape 92"/>
          <p:cNvSpPr>
            <a:spLocks noChangeArrowheads="1"/>
          </p:cNvSpPr>
          <p:nvPr/>
        </p:nvSpPr>
        <p:spPr bwMode="auto">
          <a:xfrm flipH="1">
            <a:off x="634181" y="4518197"/>
            <a:ext cx="8170190" cy="732620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32962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BH" sz="2400" b="1" kern="0" dirty="0">
                <a:solidFill>
                  <a:schemeClr val="tx1"/>
                </a:solidFill>
                <a:latin typeface="Arial" pitchFamily="34" charset="0"/>
              </a:rPr>
              <a:t>يوضح مظاهر النهضة الحديثة قبل تحول البحرين إلى مملكة وبعده.</a:t>
            </a:r>
            <a:endParaRPr lang="ar-BH" sz="2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0" name="Rectangle 21"/>
          <p:cNvSpPr/>
          <p:nvPr/>
        </p:nvSpPr>
        <p:spPr>
          <a:xfrm>
            <a:off x="4012743" y="530390"/>
            <a:ext cx="4388683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" dist="25400" dir="2700000" algn="br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54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الأهــــــــــــداف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Rectangle 21"/>
          <p:cNvSpPr/>
          <p:nvPr/>
        </p:nvSpPr>
        <p:spPr>
          <a:xfrm>
            <a:off x="634179" y="1609474"/>
            <a:ext cx="10427109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38100" dist="25400" dir="2700000" algn="br" rotWithShape="0">
              <a:srgbClr val="000000">
                <a:alpha val="6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يتوقع من الطالب بعد نهاية الدرس أن :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AutoShape 92"/>
          <p:cNvSpPr>
            <a:spLocks noChangeArrowheads="1"/>
          </p:cNvSpPr>
          <p:nvPr/>
        </p:nvSpPr>
        <p:spPr bwMode="auto">
          <a:xfrm flipH="1">
            <a:off x="9090125" y="5567595"/>
            <a:ext cx="758752" cy="601257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headEnd/>
            <a:tailEnd/>
          </a:ln>
          <a:effectLst>
            <a:outerShdw blurRad="25400" dist="1905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altLang="ko-K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Arial" panose="020B0604020202020204" pitchFamily="34" charset="0"/>
              </a:rPr>
              <a:t>4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AutoShape 92"/>
          <p:cNvSpPr>
            <a:spLocks noChangeArrowheads="1"/>
          </p:cNvSpPr>
          <p:nvPr/>
        </p:nvSpPr>
        <p:spPr bwMode="auto">
          <a:xfrm flipH="1">
            <a:off x="634179" y="5501914"/>
            <a:ext cx="8170190" cy="732620"/>
          </a:xfrm>
          <a:prstGeom prst="rect">
            <a:avLst/>
          </a:prstGeom>
          <a:solidFill>
            <a:srgbClr val="EBEBEB"/>
          </a:solidFill>
          <a:ln w="25400">
            <a:solidFill>
              <a:schemeClr val="tx1"/>
            </a:solidFill>
            <a:prstDash val="solid"/>
            <a:headEnd/>
            <a:tailEnd/>
          </a:ln>
          <a:effec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32962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BH" sz="2400" b="1" kern="0" dirty="0">
                <a:solidFill>
                  <a:schemeClr val="tx1"/>
                </a:solidFill>
                <a:latin typeface="Arial" pitchFamily="34" charset="0"/>
              </a:rPr>
              <a:t>يثمن المشروع الإصلاحي لجلالة الملك حمد بن عيسى آل خليفة حفظه الله ورعاه.</a:t>
            </a:r>
          </a:p>
        </p:txBody>
      </p:sp>
    </p:spTree>
    <p:extLst>
      <p:ext uri="{BB962C8B-B14F-4D97-AF65-F5344CB8AC3E}">
        <p14:creationId xmlns:p14="http://schemas.microsoft.com/office/powerpoint/2010/main" val="1541372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7" name="شكل حر 6"/>
          <p:cNvSpPr/>
          <p:nvPr/>
        </p:nvSpPr>
        <p:spPr>
          <a:xfrm rot="16200000">
            <a:off x="4319637" y="-1112799"/>
            <a:ext cx="3157778" cy="11256142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5" name="مستطيل 4"/>
          <p:cNvSpPr/>
          <p:nvPr/>
        </p:nvSpPr>
        <p:spPr>
          <a:xfrm>
            <a:off x="9545554" y="1638210"/>
            <a:ext cx="2676388" cy="7007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 rtl="1"/>
            <a:r>
              <a:rPr lang="ar-BH" sz="3600" b="1" dirty="0">
                <a:solidFill>
                  <a:schemeClr val="bg1"/>
                </a:solidFill>
              </a:rPr>
              <a:t>اجتماعـيـــًا: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54546" y="2547222"/>
            <a:ext cx="11848858" cy="37100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3000" b="1" dirty="0">
                <a:solidFill>
                  <a:schemeClr val="tx1"/>
                </a:solidFill>
              </a:rPr>
              <a:t>نشأة التعليم واكتشاف النفط.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3000" b="1" dirty="0">
                <a:solidFill>
                  <a:schemeClr val="tx1"/>
                </a:solidFill>
              </a:rPr>
              <a:t>انتشار المذياع ونشأة الصحافة.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3000" b="1" dirty="0">
                <a:solidFill>
                  <a:schemeClr val="tx1"/>
                </a:solidFill>
              </a:rPr>
              <a:t>ازدهار الحركة التجارية.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3000" b="1" dirty="0">
                <a:solidFill>
                  <a:schemeClr val="tx1"/>
                </a:solidFill>
              </a:rPr>
              <a:t>استقرار فئات متزايدة في المدن.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3000" b="1" dirty="0">
                <a:solidFill>
                  <a:schemeClr val="tx1"/>
                </a:solidFill>
              </a:rPr>
              <a:t>تزايد عدد الطلاب، وانتقال عدد من البحرينيين إلى الدراسة في الخارج.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3000" b="1" dirty="0">
                <a:solidFill>
                  <a:schemeClr val="tx1"/>
                </a:solidFill>
              </a:rPr>
              <a:t>تأسيس عدد من الأندية الأدبية والرياضية والنسائية.</a:t>
            </a:r>
            <a:endParaRPr lang="en-US" sz="3000" b="1" dirty="0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479870"/>
            <a:ext cx="12192000" cy="980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</a:rPr>
              <a:t>  عوامل تأسيس الدولة </a:t>
            </a:r>
            <a:r>
              <a:rPr lang="ar-BH" sz="4400" b="1" dirty="0" smtClean="0">
                <a:solidFill>
                  <a:srgbClr val="FF0000"/>
                </a:solidFill>
              </a:rPr>
              <a:t>الحديثة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2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7" name="شكل حر 6"/>
          <p:cNvSpPr/>
          <p:nvPr/>
        </p:nvSpPr>
        <p:spPr>
          <a:xfrm rot="16200000">
            <a:off x="4319637" y="-1112799"/>
            <a:ext cx="3157778" cy="11256142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5" name="مستطيل 14"/>
          <p:cNvSpPr/>
          <p:nvPr/>
        </p:nvSpPr>
        <p:spPr>
          <a:xfrm>
            <a:off x="193182" y="1267501"/>
            <a:ext cx="11848858" cy="44255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شاركت البحرين منذ ستينيات القرن العشرين في لجان جامعة الدول العربية.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استضافت البحرين مؤتمرات عربية وعالمية.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أعلنت بريطانيا منذ 1968م عزمها على الانسحاب من الخليج العربي.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أرسلت الأمم المتحدة في مارس 1970م بعثة تقصي حقائق في البحرين للوقوف على آراء السكان حول مستقبلهم السياسي (بعثة </a:t>
            </a:r>
            <a:r>
              <a:rPr lang="ar-BH" sz="2400" b="1" dirty="0" err="1">
                <a:solidFill>
                  <a:schemeClr val="tx1"/>
                </a:solidFill>
              </a:rPr>
              <a:t>كويكاردي</a:t>
            </a:r>
            <a:r>
              <a:rPr lang="ar-BH" sz="2400" b="1" dirty="0">
                <a:solidFill>
                  <a:schemeClr val="tx1"/>
                </a:solidFill>
              </a:rPr>
              <a:t>).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التقت بعثة </a:t>
            </a:r>
            <a:r>
              <a:rPr lang="ar-BH" sz="2400" b="1" dirty="0" err="1">
                <a:solidFill>
                  <a:schemeClr val="tx1"/>
                </a:solidFill>
              </a:rPr>
              <a:t>كويكاردي</a:t>
            </a:r>
            <a:r>
              <a:rPr lang="ar-BH" sz="2400" b="1" dirty="0">
                <a:solidFill>
                  <a:schemeClr val="tx1"/>
                </a:solidFill>
              </a:rPr>
              <a:t> الهيئات الرسمية والشعبية.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أجاب الجميع أنهم يتطلعون إلى البقاء في دولة عربية مستقلة.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صادق مجلس الأمن في 11 مايو 1970م على تقرير البعثة، ووضع قرار الأمم المتحدة حدًا للمطالب الإيرانية.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239152" y="368772"/>
            <a:ext cx="2952848" cy="5920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 rtl="1"/>
            <a:r>
              <a:rPr lang="ar-BH" sz="3600" b="1" dirty="0">
                <a:solidFill>
                  <a:schemeClr val="bg1"/>
                </a:solidFill>
              </a:rPr>
              <a:t>سياسيــًا: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13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3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7" dur="2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2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5" dur="2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9" dur="20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5" name="مستطيل 4"/>
          <p:cNvSpPr/>
          <p:nvPr/>
        </p:nvSpPr>
        <p:spPr>
          <a:xfrm>
            <a:off x="88376" y="1457411"/>
            <a:ext cx="11876392" cy="9778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 rtl="1"/>
            <a:r>
              <a:rPr lang="ar-BH" sz="3200" b="1" dirty="0">
                <a:solidFill>
                  <a:schemeClr val="tx1"/>
                </a:solidFill>
              </a:rPr>
              <a:t>أعلن الشيخ خليفة بن سلمان آل خليفة بيان 14 أغسطس 1971م نيابة عن أخيه الشيخ عيسى بن سلمان آل خليفة.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122701" y="2849243"/>
            <a:ext cx="11848858" cy="1574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إنهاء جميع المعاهدات مع بريطانيا.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سيادة حكومة البحرين على كامل مجالها.</a:t>
            </a:r>
          </a:p>
          <a:p>
            <a:pPr marL="1028700" lvl="1" indent="-571500" algn="justLow" rtl="1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ar-BH" sz="2400" b="1" dirty="0">
                <a:solidFill>
                  <a:schemeClr val="tx1"/>
                </a:solidFill>
              </a:rPr>
              <a:t>حق البحرين في الانضمام إلى المنظمات الإقليمية والدولية.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397982"/>
            <a:ext cx="12192000" cy="980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</a:rPr>
              <a:t>   بيان 14 أغسطس 1971م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4847" y="4775157"/>
            <a:ext cx="11876392" cy="15011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lvl="1" indent="-457200" algn="r" rtl="1">
              <a:buFont typeface="Wingdings" panose="05000000000000000000" pitchFamily="2" charset="2"/>
              <a:buChar char="q"/>
            </a:pPr>
            <a:r>
              <a:rPr lang="ar-BH" sz="2400" b="1" dirty="0">
                <a:solidFill>
                  <a:schemeClr val="tx1"/>
                </a:solidFill>
              </a:rPr>
              <a:t>اتخذ الشيخ عيسى بن سلمان لقب أمير البحرين في 16 أغسطس 1971م.</a:t>
            </a:r>
          </a:p>
          <a:p>
            <a:pPr marL="914400" lvl="1" indent="-457200" algn="r" rtl="1">
              <a:buFont typeface="Wingdings" panose="05000000000000000000" pitchFamily="2" charset="2"/>
              <a:buChar char="q"/>
            </a:pPr>
            <a:r>
              <a:rPr lang="ar-BH" sz="2400" b="1" dirty="0">
                <a:solidFill>
                  <a:schemeClr val="tx1"/>
                </a:solidFill>
              </a:rPr>
              <a:t>انضمت البحرين إلى جامعة الدول العربية في (11 سبتمبر 1971م) وإلى منظمة الأمم المتحدة (21 من الشهر نفسه) كدولة كاملة العضوية.</a:t>
            </a:r>
          </a:p>
          <a:p>
            <a:pPr marL="914400" lvl="1" indent="-457200" algn="r" rtl="1">
              <a:buFont typeface="Wingdings" panose="05000000000000000000" pitchFamily="2" charset="2"/>
              <a:buChar char="q"/>
            </a:pPr>
            <a:r>
              <a:rPr lang="ar-BH" sz="2400" b="1" dirty="0">
                <a:solidFill>
                  <a:schemeClr val="tx1"/>
                </a:solidFill>
              </a:rPr>
              <a:t>حصلت </a:t>
            </a:r>
            <a:r>
              <a:rPr lang="ar-BH" sz="2400" b="1" dirty="0" smtClean="0">
                <a:solidFill>
                  <a:schemeClr val="tx1"/>
                </a:solidFill>
              </a:rPr>
              <a:t>البحرين </a:t>
            </a:r>
            <a:r>
              <a:rPr lang="ar-BH" sz="2400" b="1" dirty="0">
                <a:solidFill>
                  <a:schemeClr val="tx1"/>
                </a:solidFill>
              </a:rPr>
              <a:t>على اعتراف دولي سريع.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id="{41B3AE1F-C7B2-4830-B080-DB9AA9DFCBD6}"/>
              </a:ext>
            </a:extLst>
          </p:cNvPr>
          <p:cNvSpPr/>
          <p:nvPr/>
        </p:nvSpPr>
        <p:spPr>
          <a:xfrm>
            <a:off x="10335612" y="4361163"/>
            <a:ext cx="14590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2800" b="1" dirty="0">
                <a:solidFill>
                  <a:srgbClr val="FF0000"/>
                </a:solidFill>
              </a:rPr>
              <a:t>تبعًا للبيان:</a:t>
            </a:r>
            <a:endParaRPr lang="ar-BH" sz="2000" dirty="0">
              <a:solidFill>
                <a:srgbClr val="FF0000"/>
              </a:solidFill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id="{44B4385A-D0D4-4759-A7D9-052139056D80}"/>
              </a:ext>
            </a:extLst>
          </p:cNvPr>
          <p:cNvSpPr/>
          <p:nvPr/>
        </p:nvSpPr>
        <p:spPr>
          <a:xfrm>
            <a:off x="9988119" y="2377546"/>
            <a:ext cx="1806547" cy="594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Low" rtl="1">
              <a:lnSpc>
                <a:spcPct val="130000"/>
              </a:lnSpc>
            </a:pPr>
            <a:r>
              <a:rPr lang="ar-BH" sz="2800" b="1" dirty="0">
                <a:solidFill>
                  <a:srgbClr val="FF0000"/>
                </a:solidFill>
              </a:rPr>
              <a:t>تضمن البيان:</a:t>
            </a:r>
          </a:p>
        </p:txBody>
      </p:sp>
    </p:spTree>
    <p:extLst>
      <p:ext uri="{BB962C8B-B14F-4D97-AF65-F5344CB8AC3E}">
        <p14:creationId xmlns:p14="http://schemas.microsoft.com/office/powerpoint/2010/main" val="31785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7" dur="2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mph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1" dur="2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7" dur="2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9" dur="2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55A1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2" grpId="0" animBg="1"/>
      <p:bldP spid="12" grpId="0" animBg="1"/>
      <p:bldP spid="12" grpId="1" build="allAtOnce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5" name="مستطيل 4"/>
          <p:cNvSpPr/>
          <p:nvPr/>
        </p:nvSpPr>
        <p:spPr>
          <a:xfrm>
            <a:off x="780534" y="1747330"/>
            <a:ext cx="10596881" cy="33633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 algn="r" rtl="1">
              <a:lnSpc>
                <a:spcPct val="150000"/>
              </a:lnSpc>
            </a:pPr>
            <a:r>
              <a:rPr lang="ar-BH" sz="3200" b="1" dirty="0">
                <a:solidFill>
                  <a:schemeClr val="tx1"/>
                </a:solidFill>
              </a:rPr>
              <a:t>أضحى التحديث أسرع منذ سبعينيات القرن العشرين (عهد الشيخ عيسى بن سلمان وعهد الملك حمد بن عيسى آل خليفة) بفضل: </a:t>
            </a:r>
          </a:p>
          <a:p>
            <a:pPr marL="914400" lvl="1" indent="-45720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BH" sz="3200" b="1" dirty="0">
                <a:solidFill>
                  <a:schemeClr val="accent1">
                    <a:lumMod val="75000"/>
                  </a:schemeClr>
                </a:solidFill>
              </a:rPr>
              <a:t>ارتفاع أسعار النفط.</a:t>
            </a:r>
          </a:p>
          <a:p>
            <a:pPr marL="914400" lvl="1" indent="-457200" algn="r" rt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ar-BH" sz="3200" b="1" dirty="0">
                <a:solidFill>
                  <a:schemeClr val="accent1">
                    <a:lumMod val="75000"/>
                  </a:schemeClr>
                </a:solidFill>
              </a:rPr>
              <a:t>تعدد المشاريع الإنمائية.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442686"/>
            <a:ext cx="12192000" cy="9804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BH" sz="4400" b="1" dirty="0">
                <a:solidFill>
                  <a:srgbClr val="FF0000"/>
                </a:solidFill>
              </a:rPr>
              <a:t>  النهضة الحديثة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483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build="allAtOnce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9759" y="1685698"/>
            <a:ext cx="11173861" cy="433597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ستطيل 18"/>
          <p:cNvSpPr/>
          <p:nvPr/>
        </p:nvSpPr>
        <p:spPr>
          <a:xfrm>
            <a:off x="126731" y="2127917"/>
            <a:ext cx="11527399" cy="3624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Low" rt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ar-BH" sz="2400" b="1" dirty="0"/>
              <a:t>أعلن الشيخ خليفة بن سلمان آل خليفة بيان استقلال البحرين في 14 أغسطس 1971م.</a:t>
            </a:r>
          </a:p>
          <a:p>
            <a:pPr marL="457200" indent="-457200" algn="justLow" rt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ar-BH" sz="2400" b="1" dirty="0"/>
              <a:t>أرسلت الأمم المتحدة في مارس 1970م بعثة (بعثة </a:t>
            </a:r>
            <a:r>
              <a:rPr lang="ar-BH" sz="2400" b="1" dirty="0" err="1"/>
              <a:t>كويكاردي</a:t>
            </a:r>
            <a:r>
              <a:rPr lang="ar-BH" sz="2400" b="1" dirty="0"/>
              <a:t>) لتقصي الحقائق في البحرين.</a:t>
            </a:r>
          </a:p>
          <a:p>
            <a:pPr marL="457200" indent="-457200" algn="justLow" rt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ar-BH" sz="2400" b="1" dirty="0"/>
              <a:t>أعلنت بريطانيا منذ 1961م عزمها على الانسحاب من الخليج العربي.</a:t>
            </a:r>
          </a:p>
          <a:p>
            <a:pPr marL="457200" indent="-457200" algn="justLow" rtl="1">
              <a:lnSpc>
                <a:spcPct val="250000"/>
              </a:lnSpc>
              <a:buFont typeface="Wingdings" panose="05000000000000000000" pitchFamily="2" charset="2"/>
              <a:buChar char="Ø"/>
            </a:pPr>
            <a:r>
              <a:rPr lang="ar-BH" sz="2400" b="1" dirty="0"/>
              <a:t>تسارعت وتيرة التحديث في البحرين منذ سبعينيات القرن العشرين بفضل ارتفاع أسعار النفط.</a:t>
            </a:r>
          </a:p>
        </p:txBody>
      </p:sp>
      <p:sp>
        <p:nvSpPr>
          <p:cNvPr id="3" name="Rectangle 2"/>
          <p:cNvSpPr/>
          <p:nvPr/>
        </p:nvSpPr>
        <p:spPr>
          <a:xfrm>
            <a:off x="202131" y="488009"/>
            <a:ext cx="117524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</a:pPr>
            <a:r>
              <a:rPr lang="ar-BH" sz="3200" b="1" dirty="0">
                <a:solidFill>
                  <a:srgbClr val="FF0000"/>
                </a:solidFill>
              </a:rPr>
              <a:t>ضع علامة (</a:t>
            </a:r>
            <a:r>
              <a:rPr lang="ar-BH" sz="3200" b="1" dirty="0">
                <a:latin typeface="Arial"/>
                <a:sym typeface="Wingdings 2"/>
              </a:rPr>
              <a:t></a:t>
            </a:r>
            <a:r>
              <a:rPr lang="ar-BH" sz="3200" b="1" dirty="0">
                <a:solidFill>
                  <a:srgbClr val="FF0000"/>
                </a:solidFill>
              </a:rPr>
              <a:t>) أمام العبارات الصحيحة وعلامة (</a:t>
            </a:r>
            <a:r>
              <a:rPr lang="ar-BH" sz="3200" b="1" dirty="0">
                <a:latin typeface="Arial"/>
                <a:sym typeface="Wingdings 2"/>
              </a:rPr>
              <a:t></a:t>
            </a:r>
            <a:r>
              <a:rPr lang="ar-BH" sz="3200" b="1" dirty="0">
                <a:solidFill>
                  <a:srgbClr val="FF0000"/>
                </a:solidFill>
              </a:rPr>
              <a:t>) أمام العبارات الخاطئة فيما يلي:</a:t>
            </a:r>
          </a:p>
        </p:txBody>
      </p:sp>
      <p:sp>
        <p:nvSpPr>
          <p:cNvPr id="5" name="Rectangle 4"/>
          <p:cNvSpPr/>
          <p:nvPr/>
        </p:nvSpPr>
        <p:spPr>
          <a:xfrm>
            <a:off x="1442042" y="5123808"/>
            <a:ext cx="6174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400" b="1" dirty="0">
                <a:solidFill>
                  <a:schemeClr val="bg1"/>
                </a:solidFill>
                <a:latin typeface="Arial"/>
                <a:sym typeface="Wingdings 2"/>
              </a:rPr>
              <a:t>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1451" y="4183801"/>
            <a:ext cx="6415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000" b="1" dirty="0">
                <a:solidFill>
                  <a:schemeClr val="bg1"/>
                </a:solidFill>
                <a:latin typeface="Arial"/>
                <a:sym typeface="Wingdings 2"/>
              </a:rPr>
              <a:t></a:t>
            </a:r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6869" y="2376258"/>
            <a:ext cx="6174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400" b="1" dirty="0">
                <a:solidFill>
                  <a:schemeClr val="bg1"/>
                </a:solidFill>
                <a:latin typeface="Arial"/>
                <a:sym typeface="Wingdings 2"/>
              </a:rPr>
              <a:t></a:t>
            </a:r>
            <a:endParaRPr lang="ar-SA" sz="2800" dirty="0">
              <a:solidFill>
                <a:schemeClr val="bg1"/>
              </a:solidFill>
            </a:endParaRPr>
          </a:p>
        </p:txBody>
      </p:sp>
      <p:sp>
        <p:nvSpPr>
          <p:cNvPr id="11" name="Rectangle 9"/>
          <p:cNvSpPr/>
          <p:nvPr/>
        </p:nvSpPr>
        <p:spPr>
          <a:xfrm>
            <a:off x="1750781" y="3280029"/>
            <a:ext cx="6174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BH" sz="4400" b="1" dirty="0">
                <a:solidFill>
                  <a:schemeClr val="bg1"/>
                </a:solidFill>
                <a:latin typeface="Arial"/>
                <a:sym typeface="Wingdings 2"/>
              </a:rPr>
              <a:t></a:t>
            </a:r>
            <a:endParaRPr lang="ar-SA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5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9" grpId="1"/>
      <p:bldP spid="5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7" name="شكل حر 6"/>
          <p:cNvSpPr/>
          <p:nvPr/>
        </p:nvSpPr>
        <p:spPr>
          <a:xfrm rot="16200000">
            <a:off x="2324561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4" name="شكل حر 13"/>
          <p:cNvSpPr/>
          <p:nvPr/>
        </p:nvSpPr>
        <p:spPr>
          <a:xfrm rot="16200000">
            <a:off x="6494622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3" name="شكل حر 12"/>
          <p:cNvSpPr/>
          <p:nvPr/>
        </p:nvSpPr>
        <p:spPr>
          <a:xfrm>
            <a:off x="477672" y="159657"/>
            <a:ext cx="11220842" cy="1152526"/>
          </a:xfrm>
          <a:custGeom>
            <a:avLst/>
            <a:gdLst>
              <a:gd name="connsiteX0" fmla="*/ 0 w 8128000"/>
              <a:gd name="connsiteY0" fmla="*/ 135467 h 1354666"/>
              <a:gd name="connsiteX1" fmla="*/ 135467 w 8128000"/>
              <a:gd name="connsiteY1" fmla="*/ 0 h 1354666"/>
              <a:gd name="connsiteX2" fmla="*/ 7992533 w 8128000"/>
              <a:gd name="connsiteY2" fmla="*/ 0 h 1354666"/>
              <a:gd name="connsiteX3" fmla="*/ 8128000 w 8128000"/>
              <a:gd name="connsiteY3" fmla="*/ 135467 h 1354666"/>
              <a:gd name="connsiteX4" fmla="*/ 8128000 w 8128000"/>
              <a:gd name="connsiteY4" fmla="*/ 1219199 h 1354666"/>
              <a:gd name="connsiteX5" fmla="*/ 7992533 w 8128000"/>
              <a:gd name="connsiteY5" fmla="*/ 1354666 h 1354666"/>
              <a:gd name="connsiteX6" fmla="*/ 135467 w 8128000"/>
              <a:gd name="connsiteY6" fmla="*/ 1354666 h 1354666"/>
              <a:gd name="connsiteX7" fmla="*/ 0 w 8128000"/>
              <a:gd name="connsiteY7" fmla="*/ 1219199 h 1354666"/>
              <a:gd name="connsiteX8" fmla="*/ 0 w 8128000"/>
              <a:gd name="connsiteY8" fmla="*/ 135467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128000" h="1354666">
                <a:moveTo>
                  <a:pt x="0" y="135467"/>
                </a:moveTo>
                <a:cubicBezTo>
                  <a:pt x="0" y="60651"/>
                  <a:pt x="60651" y="0"/>
                  <a:pt x="135467" y="0"/>
                </a:cubicBezTo>
                <a:lnTo>
                  <a:pt x="7992533" y="0"/>
                </a:lnTo>
                <a:cubicBezTo>
                  <a:pt x="8067349" y="0"/>
                  <a:pt x="8128000" y="60651"/>
                  <a:pt x="8128000" y="135467"/>
                </a:cubicBezTo>
                <a:lnTo>
                  <a:pt x="8128000" y="1219199"/>
                </a:lnTo>
                <a:cubicBezTo>
                  <a:pt x="8128000" y="1294015"/>
                  <a:pt x="8067349" y="1354666"/>
                  <a:pt x="7992533" y="1354666"/>
                </a:cubicBezTo>
                <a:lnTo>
                  <a:pt x="135467" y="1354666"/>
                </a:lnTo>
                <a:cubicBezTo>
                  <a:pt x="60651" y="1354666"/>
                  <a:pt x="0" y="1294015"/>
                  <a:pt x="0" y="1219199"/>
                </a:cubicBezTo>
                <a:lnTo>
                  <a:pt x="0" y="1354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3502" tIns="122227" rIns="163502" bIns="122227" numCol="1" spcCol="1270" anchor="ctr" anchorCtr="0">
            <a:noAutofit/>
          </a:bodyPr>
          <a:lstStyle/>
          <a:p>
            <a:pPr lvl="0" algn="ctr" defTabSz="28892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5400" b="1" kern="1200" dirty="0">
                <a:solidFill>
                  <a:srgbClr val="FF0000"/>
                </a:solidFill>
              </a:rPr>
              <a:t>النهضة الحديثة</a:t>
            </a:r>
            <a:endParaRPr lang="ar-SA" sz="5400" b="1" kern="1200" dirty="0">
              <a:solidFill>
                <a:srgbClr val="FF0000"/>
              </a:solidFill>
            </a:endParaRPr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9859242" y="1457324"/>
            <a:ext cx="1839272" cy="2288479"/>
          </a:xfrm>
          <a:prstGeom prst="roundRect">
            <a:avLst>
              <a:gd name="adj" fmla="val 16670"/>
            </a:avLst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BH" sz="2800" b="1" dirty="0">
                <a:solidFill>
                  <a:schemeClr val="accent1">
                    <a:lumMod val="75000"/>
                  </a:schemeClr>
                </a:solidFill>
              </a:rPr>
              <a:t>في مجال البنية الأساسية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شكل حر 15"/>
          <p:cNvSpPr/>
          <p:nvPr/>
        </p:nvSpPr>
        <p:spPr>
          <a:xfrm>
            <a:off x="477672" y="1411602"/>
            <a:ext cx="9269048" cy="2293258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069" tIns="379069" rIns="379069" bIns="379069" numCol="1" spcCol="1270" anchor="ctr" anchorCtr="0">
            <a:noAutofit/>
          </a:bodyPr>
          <a:lstStyle/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افتتح مطار البحرين(1972م) وجسر الملك فهد (1986م).</a:t>
            </a:r>
          </a:p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تكثفت عناية الدولة بالطرق والجسور.</a:t>
            </a:r>
          </a:p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أنشأت الدولة مدنًا إسكانية جديدة (مدينة عيسى، مدينة حمد، مدينة زايد، مدينة سلمان، مدينة خليفة).</a:t>
            </a:r>
          </a:p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تطورت القرى التقليدية إلى مدن عصرية.</a:t>
            </a:r>
            <a:endParaRPr lang="ar-SA" sz="2600" b="1" dirty="0">
              <a:solidFill>
                <a:schemeClr val="tx1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9859242" y="3920716"/>
            <a:ext cx="1839272" cy="2439094"/>
          </a:xfrm>
          <a:prstGeom prst="roundRect">
            <a:avLst>
              <a:gd name="adj" fmla="val 16670"/>
            </a:avLst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ar-BH" sz="2800" b="1" dirty="0">
                <a:solidFill>
                  <a:schemeClr val="accent1">
                    <a:lumMod val="75000"/>
                  </a:schemeClr>
                </a:solidFill>
              </a:rPr>
              <a:t>في مجال الاقتصاد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شكل حر 17"/>
          <p:cNvSpPr/>
          <p:nvPr/>
        </p:nvSpPr>
        <p:spPr>
          <a:xfrm>
            <a:off x="477672" y="3920716"/>
            <a:ext cx="9269048" cy="243909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069" tIns="379069" rIns="379069" bIns="379069" numCol="1" spcCol="1270" anchor="ctr" anchorCtr="0">
            <a:noAutofit/>
          </a:bodyPr>
          <a:lstStyle/>
          <a:p>
            <a:pPr lvl="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BH" sz="2600" b="1" dirty="0">
                <a:solidFill>
                  <a:schemeClr val="tx1"/>
                </a:solidFill>
              </a:rPr>
              <a:t>إلى جانب استخراج النفط وتكريره:</a:t>
            </a:r>
          </a:p>
          <a:p>
            <a:pPr marL="457200" lvl="0" indent="-4572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أضيفت صناعات متنوعة أهمها صناعة الألومنيوم.</a:t>
            </a:r>
          </a:p>
          <a:p>
            <a:pPr marL="457200" lvl="0" indent="-4572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اتسع النشاط البنكي.</a:t>
            </a:r>
          </a:p>
          <a:p>
            <a:pPr marL="457200" lvl="0" indent="-4572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كثرت الأسواق؛ مما يدل على ازدهار التجارة.</a:t>
            </a:r>
          </a:p>
          <a:p>
            <a:pPr marL="457200" lvl="0" indent="-4572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اتجهت الدولة إلى تنويع جهاز الإنتاج للحد من الاعتماد على النفط.</a:t>
            </a:r>
            <a:endParaRPr lang="ar-S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077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مجموعة 8"/>
          <p:cNvGrpSpPr/>
          <p:nvPr/>
        </p:nvGrpSpPr>
        <p:grpSpPr>
          <a:xfrm>
            <a:off x="115910" y="6400800"/>
            <a:ext cx="11926130" cy="414670"/>
            <a:chOff x="115910" y="6400800"/>
            <a:chExt cx="11926130" cy="414670"/>
          </a:xfrm>
        </p:grpSpPr>
        <p:cxnSp>
          <p:nvCxnSpPr>
            <p:cNvPr id="10" name="رابط مستقيم 9"/>
            <p:cNvCxnSpPr/>
            <p:nvPr/>
          </p:nvCxnSpPr>
          <p:spPr>
            <a:xfrm flipH="1" flipV="1">
              <a:off x="115910" y="6400800"/>
              <a:ext cx="11926130" cy="1451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مربع نص 10"/>
            <p:cNvSpPr txBox="1"/>
            <p:nvPr/>
          </p:nvSpPr>
          <p:spPr>
            <a:xfrm>
              <a:off x="8877926" y="6415360"/>
              <a:ext cx="31641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ar-SA" sz="2000" b="1" dirty="0"/>
                <a:t>وزارة التربية والتعليم – 2020م</a:t>
              </a:r>
              <a:endParaRPr lang="en-US" sz="2000" b="1" dirty="0"/>
            </a:p>
          </p:txBody>
        </p:sp>
      </p:grpSp>
      <p:sp>
        <p:nvSpPr>
          <p:cNvPr id="3" name="شكل حر 2"/>
          <p:cNvSpPr/>
          <p:nvPr/>
        </p:nvSpPr>
        <p:spPr>
          <a:xfrm rot="16200000">
            <a:off x="-1845498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7" name="شكل حر 6"/>
          <p:cNvSpPr/>
          <p:nvPr/>
        </p:nvSpPr>
        <p:spPr>
          <a:xfrm rot="16200000">
            <a:off x="2324561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4" name="شكل حر 13"/>
          <p:cNvSpPr/>
          <p:nvPr/>
        </p:nvSpPr>
        <p:spPr>
          <a:xfrm rot="16200000">
            <a:off x="6494622" y="3587952"/>
            <a:ext cx="4440084" cy="572335"/>
          </a:xfrm>
          <a:custGeom>
            <a:avLst/>
            <a:gdLst>
              <a:gd name="connsiteX0" fmla="*/ 0 w 4440084"/>
              <a:gd name="connsiteY0" fmla="*/ 0 h 572335"/>
              <a:gd name="connsiteX1" fmla="*/ 4440084 w 4440084"/>
              <a:gd name="connsiteY1" fmla="*/ 0 h 572335"/>
              <a:gd name="connsiteX2" fmla="*/ 4440084 w 4440084"/>
              <a:gd name="connsiteY2" fmla="*/ 572335 h 572335"/>
              <a:gd name="connsiteX3" fmla="*/ 0 w 4440084"/>
              <a:gd name="connsiteY3" fmla="*/ 572335 h 572335"/>
              <a:gd name="connsiteX4" fmla="*/ 0 w 4440084"/>
              <a:gd name="connsiteY4" fmla="*/ 0 h 572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40084" h="572335">
                <a:moveTo>
                  <a:pt x="0" y="0"/>
                </a:moveTo>
                <a:lnTo>
                  <a:pt x="4440084" y="0"/>
                </a:lnTo>
                <a:lnTo>
                  <a:pt x="4440084" y="572335"/>
                </a:lnTo>
                <a:lnTo>
                  <a:pt x="0" y="5723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-1" tIns="-1" rIns="504768" bIns="0" numCol="1" spcCol="1270" anchor="t" anchorCtr="0">
            <a:noAutofit/>
          </a:bodyPr>
          <a:lstStyle/>
          <a:p>
            <a:pPr lvl="0" algn="r" defTabSz="19113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ar-SA" sz="4300" kern="120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9859242" y="1457324"/>
            <a:ext cx="1839272" cy="2288479"/>
          </a:xfrm>
          <a:prstGeom prst="roundRect">
            <a:avLst>
              <a:gd name="adj" fmla="val 16670"/>
            </a:avLst>
          </a:pr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 rtl="1"/>
            <a:r>
              <a:rPr lang="ar-BH" sz="2800" b="1" dirty="0">
                <a:solidFill>
                  <a:schemeClr val="accent1">
                    <a:lumMod val="75000"/>
                  </a:schemeClr>
                </a:solidFill>
              </a:rPr>
              <a:t>في المجال الاجتماعي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شكل حر 15"/>
          <p:cNvSpPr/>
          <p:nvPr/>
        </p:nvSpPr>
        <p:spPr>
          <a:xfrm>
            <a:off x="660712" y="1411602"/>
            <a:ext cx="9086008" cy="2696374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069" tIns="379069" rIns="379069" bIns="379069" numCol="1" spcCol="1270" anchor="ctr" anchorCtr="0">
            <a:noAutofit/>
          </a:bodyPr>
          <a:lstStyle/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انتشرت الخدمات التعليمية والثقافية والصحية والإسكانية.</a:t>
            </a:r>
          </a:p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تعددت الجامعات.</a:t>
            </a:r>
          </a:p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نشأت هياكل إدارية عصرية في كل القطاعات.</a:t>
            </a:r>
          </a:p>
          <a:p>
            <a:pPr marL="571500" lvl="0" indent="-5715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حصلت الأسر على الماء والكهرباء وعلى نصيب وافر من التجهيزات المنزلية بأسعار ميسرة.</a:t>
            </a:r>
          </a:p>
        </p:txBody>
      </p:sp>
      <p:sp>
        <p:nvSpPr>
          <p:cNvPr id="18" name="شكل حر 17"/>
          <p:cNvSpPr/>
          <p:nvPr/>
        </p:nvSpPr>
        <p:spPr>
          <a:xfrm>
            <a:off x="660712" y="4307226"/>
            <a:ext cx="9086008" cy="1501207"/>
          </a:xfrm>
          <a:custGeom>
            <a:avLst/>
            <a:gdLst>
              <a:gd name="connsiteX0" fmla="*/ 0 w 6692053"/>
              <a:gd name="connsiteY0" fmla="*/ 225823 h 1354666"/>
              <a:gd name="connsiteX1" fmla="*/ 225823 w 6692053"/>
              <a:gd name="connsiteY1" fmla="*/ 0 h 1354666"/>
              <a:gd name="connsiteX2" fmla="*/ 6466230 w 6692053"/>
              <a:gd name="connsiteY2" fmla="*/ 0 h 1354666"/>
              <a:gd name="connsiteX3" fmla="*/ 6692053 w 6692053"/>
              <a:gd name="connsiteY3" fmla="*/ 225823 h 1354666"/>
              <a:gd name="connsiteX4" fmla="*/ 6692053 w 6692053"/>
              <a:gd name="connsiteY4" fmla="*/ 1128843 h 1354666"/>
              <a:gd name="connsiteX5" fmla="*/ 6466230 w 6692053"/>
              <a:gd name="connsiteY5" fmla="*/ 1354666 h 1354666"/>
              <a:gd name="connsiteX6" fmla="*/ 225823 w 6692053"/>
              <a:gd name="connsiteY6" fmla="*/ 1354666 h 1354666"/>
              <a:gd name="connsiteX7" fmla="*/ 0 w 6692053"/>
              <a:gd name="connsiteY7" fmla="*/ 1128843 h 1354666"/>
              <a:gd name="connsiteX8" fmla="*/ 0 w 6692053"/>
              <a:gd name="connsiteY8" fmla="*/ 225823 h 1354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692053" h="1354666">
                <a:moveTo>
                  <a:pt x="0" y="225823"/>
                </a:moveTo>
                <a:cubicBezTo>
                  <a:pt x="0" y="101104"/>
                  <a:pt x="101104" y="0"/>
                  <a:pt x="225823" y="0"/>
                </a:cubicBezTo>
                <a:lnTo>
                  <a:pt x="6466230" y="0"/>
                </a:lnTo>
                <a:cubicBezTo>
                  <a:pt x="6590949" y="0"/>
                  <a:pt x="6692053" y="101104"/>
                  <a:pt x="6692053" y="225823"/>
                </a:cubicBezTo>
                <a:lnTo>
                  <a:pt x="6692053" y="1128843"/>
                </a:lnTo>
                <a:cubicBezTo>
                  <a:pt x="6692053" y="1253562"/>
                  <a:pt x="6590949" y="1354666"/>
                  <a:pt x="6466230" y="1354666"/>
                </a:cubicBezTo>
                <a:lnTo>
                  <a:pt x="225823" y="1354666"/>
                </a:lnTo>
                <a:cubicBezTo>
                  <a:pt x="101104" y="1354666"/>
                  <a:pt x="0" y="1253562"/>
                  <a:pt x="0" y="1128843"/>
                </a:cubicBezTo>
                <a:lnTo>
                  <a:pt x="0" y="225823"/>
                </a:ln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79069" tIns="379069" rIns="379069" bIns="379069" numCol="1" spcCol="1270" anchor="ctr" anchorCtr="0">
            <a:noAutofit/>
          </a:bodyPr>
          <a:lstStyle/>
          <a:p>
            <a:pPr marL="457200" lvl="0" indent="-457200" algn="just" defTabSz="195580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ar-BH" sz="2600" b="1" dirty="0">
                <a:solidFill>
                  <a:schemeClr val="tx1"/>
                </a:solidFill>
              </a:rPr>
              <a:t>احتلت البحرين المرتبة الثالثة عربيًا والتاسعة والثلاثين عالميًا ضمن البلدان ذات التنمية البشرية المرتفعة.</a:t>
            </a:r>
            <a:endParaRPr lang="ar-S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2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3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1625</TotalTime>
  <Words>857</Words>
  <Application>Microsoft Office PowerPoint</Application>
  <PresentationFormat>Widescreen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Times New Roman</vt:lpstr>
      <vt:lpstr>Wingdings</vt:lpstr>
      <vt:lpstr>Wingdings 2</vt:lpstr>
      <vt:lpstr>نسق Office</vt:lpstr>
      <vt:lpstr>1_Office Theme</vt:lpstr>
      <vt:lpstr>قالب الدروس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انـتهـى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576</cp:revision>
  <dcterms:created xsi:type="dcterms:W3CDTF">2020-03-04T10:06:47Z</dcterms:created>
  <dcterms:modified xsi:type="dcterms:W3CDTF">2021-03-15T14:31:52Z</dcterms:modified>
</cp:coreProperties>
</file>