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8" r:id="rId5"/>
    <p:sldId id="279" r:id="rId6"/>
    <p:sldId id="280" r:id="rId7"/>
    <p:sldId id="270" r:id="rId8"/>
    <p:sldId id="271" r:id="rId9"/>
    <p:sldId id="281" r:id="rId10"/>
    <p:sldId id="265" r:id="rId11"/>
    <p:sldId id="26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6.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Table 10">
            <a:extLst>
              <a:ext uri="{FF2B5EF4-FFF2-40B4-BE49-F238E27FC236}">
                <a16:creationId xmlns="" xmlns:a16="http://schemas.microsoft.com/office/drawing/2014/main" id="{F7D1AE3C-8373-4900-A5D2-4CA73F381DD9}"/>
              </a:ext>
            </a:extLst>
          </p:cNvPr>
          <p:cNvGraphicFramePr>
            <a:graphicFrameLocks noGrp="1"/>
          </p:cNvGraphicFramePr>
          <p:nvPr>
            <p:extLst>
              <p:ext uri="{D42A27DB-BD31-4B8C-83A1-F6EECF244321}">
                <p14:modId xmlns:p14="http://schemas.microsoft.com/office/powerpoint/2010/main" val="901854910"/>
              </p:ext>
            </p:extLst>
          </p:nvPr>
        </p:nvGraphicFramePr>
        <p:xfrm>
          <a:off x="4984876" y="1994054"/>
          <a:ext cx="6224698" cy="3620646"/>
        </p:xfrm>
        <a:graphic>
          <a:graphicData uri="http://schemas.openxmlformats.org/drawingml/2006/table">
            <a:tbl>
              <a:tblPr firstRow="1" bandRow="1">
                <a:tableStyleId>{1E171933-4619-4E11-9A3F-F7608DF75F80}</a:tableStyleId>
              </a:tblPr>
              <a:tblGrid>
                <a:gridCol w="4217051">
                  <a:extLst>
                    <a:ext uri="{9D8B030D-6E8A-4147-A177-3AD203B41FA5}">
                      <a16:colId xmlns="" xmlns:a16="http://schemas.microsoft.com/office/drawing/2014/main" val="1016024147"/>
                    </a:ext>
                  </a:extLst>
                </a:gridCol>
                <a:gridCol w="2007647">
                  <a:extLst>
                    <a:ext uri="{9D8B030D-6E8A-4147-A177-3AD203B41FA5}">
                      <a16:colId xmlns="" xmlns:a16="http://schemas.microsoft.com/office/drawing/2014/main" val="879990646"/>
                    </a:ext>
                  </a:extLst>
                </a:gridCol>
              </a:tblGrid>
              <a:tr h="7860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400" b="1" dirty="0">
                          <a:solidFill>
                            <a:schemeClr val="tx1"/>
                          </a:solidFill>
                          <a:latin typeface="Sakkal Majalla" panose="02000000000000000000" pitchFamily="2" charset="-78"/>
                          <a:cs typeface="Sakkal Majalla" panose="02000000000000000000" pitchFamily="2" charset="-78"/>
                        </a:rPr>
                        <a:t>العلوم</a:t>
                      </a:r>
                      <a:endParaRPr lang="en-US" sz="44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4400" b="1" dirty="0">
                          <a:solidFill>
                            <a:schemeClr val="tx1"/>
                          </a:solidFill>
                          <a:latin typeface="Sakkal Majalla" panose="02000000000000000000" pitchFamily="2" charset="-78"/>
                          <a:cs typeface="Sakkal Majalla" panose="02000000000000000000" pitchFamily="2" charset="-78"/>
                        </a:rPr>
                        <a:t>الماد</a:t>
                      </a:r>
                      <a:r>
                        <a:rPr lang="ar-SA" sz="4400" b="1" dirty="0">
                          <a:solidFill>
                            <a:schemeClr val="tx1"/>
                          </a:solidFill>
                          <a:latin typeface="Sakkal Majalla" panose="02000000000000000000" pitchFamily="2" charset="-78"/>
                          <a:cs typeface="Sakkal Majalla" panose="02000000000000000000" pitchFamily="2" charset="-78"/>
                        </a:rPr>
                        <a:t>ّ</a:t>
                      </a:r>
                      <a:r>
                        <a:rPr lang="ar-BH" sz="4400" b="1" dirty="0">
                          <a:solidFill>
                            <a:schemeClr val="tx1"/>
                          </a:solidFill>
                          <a:latin typeface="Sakkal Majalla" panose="02000000000000000000" pitchFamily="2" charset="-78"/>
                          <a:cs typeface="Sakkal Majalla" panose="02000000000000000000" pitchFamily="2" charset="-78"/>
                        </a:rPr>
                        <a:t>ة</a:t>
                      </a:r>
                      <a:endParaRPr lang="en-US" sz="44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 xmlns:a16="http://schemas.microsoft.com/office/drawing/2014/main" val="4152888969"/>
                  </a:ext>
                </a:extLst>
              </a:tr>
              <a:tr h="563577">
                <a:tc>
                  <a:txBody>
                    <a:bodyPr/>
                    <a:lstStyle/>
                    <a:p>
                      <a:pPr algn="ctr" rtl="1"/>
                      <a:r>
                        <a:rPr lang="ar-BH" sz="3600" b="1" dirty="0">
                          <a:solidFill>
                            <a:schemeClr val="tx1"/>
                          </a:solidFill>
                          <a:latin typeface="Sakkal Majalla" panose="02000000000000000000" pitchFamily="2" charset="-78"/>
                          <a:cs typeface="Sakkal Majalla" panose="02000000000000000000" pitchFamily="2" charset="-78"/>
                        </a:rPr>
                        <a:t>الثالث الإعدادي</a:t>
                      </a:r>
                      <a:endParaRPr lang="en-US" sz="36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3600" b="1" dirty="0">
                          <a:solidFill>
                            <a:schemeClr val="tx1"/>
                          </a:solidFill>
                          <a:latin typeface="Sakkal Majalla" panose="02000000000000000000" pitchFamily="2" charset="-78"/>
                          <a:cs typeface="Sakkal Majalla" panose="02000000000000000000" pitchFamily="2" charset="-78"/>
                        </a:rPr>
                        <a:t>الصف</a:t>
                      </a:r>
                      <a:r>
                        <a:rPr lang="ar-SA" sz="3600" b="1" dirty="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 xmlns:a16="http://schemas.microsoft.com/office/drawing/2014/main" val="570410534"/>
                  </a:ext>
                </a:extLst>
              </a:tr>
              <a:tr h="563577">
                <a:tc>
                  <a:txBody>
                    <a:bodyPr/>
                    <a:lstStyle/>
                    <a:p>
                      <a:pPr algn="ctr" rtl="1"/>
                      <a:r>
                        <a:rPr lang="ar-BH" sz="3600" b="1" dirty="0" smtClean="0">
                          <a:solidFill>
                            <a:schemeClr val="tx1"/>
                          </a:solidFill>
                          <a:latin typeface="Sakkal Majalla" panose="02000000000000000000" pitchFamily="2" charset="-78"/>
                          <a:cs typeface="Sakkal Majalla" panose="02000000000000000000" pitchFamily="2" charset="-78"/>
                        </a:rPr>
                        <a:t>الثامن</a:t>
                      </a:r>
                      <a:endParaRPr lang="ar-BH" sz="3600" b="1" dirty="0">
                        <a:solidFill>
                          <a:schemeClr val="tx1"/>
                        </a:solidFill>
                        <a:latin typeface="Sakkal Majalla" panose="02000000000000000000" pitchFamily="2" charset="-78"/>
                        <a:cs typeface="Sakkal Majalla" panose="02000000000000000000" pitchFamily="2" charset="-78"/>
                      </a:endParaRPr>
                    </a:p>
                    <a:p>
                      <a:pPr algn="ctr" rtl="1"/>
                      <a:r>
                        <a:rPr lang="ar-BH" sz="3200" b="1" dirty="0" smtClean="0">
                          <a:solidFill>
                            <a:schemeClr val="tx1"/>
                          </a:solidFill>
                          <a:latin typeface="Sakkal Majalla" panose="02000000000000000000" pitchFamily="2" charset="-78"/>
                          <a:cs typeface="Sakkal Majalla" panose="02000000000000000000" pitchFamily="2" charset="-78"/>
                        </a:rPr>
                        <a:t>البناء الذري والروابط الكيميائية</a:t>
                      </a:r>
                      <a:endParaRPr lang="en-US" sz="32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3600" b="1" dirty="0">
                          <a:solidFill>
                            <a:schemeClr val="tx1"/>
                          </a:solidFill>
                          <a:latin typeface="Sakkal Majalla" panose="02000000000000000000" pitchFamily="2" charset="-78"/>
                          <a:cs typeface="Sakkal Majalla" panose="02000000000000000000" pitchFamily="2" charset="-78"/>
                        </a:rPr>
                        <a:t>الفصل</a:t>
                      </a:r>
                      <a:endParaRPr lang="en-US" sz="36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 xmlns:a16="http://schemas.microsoft.com/office/drawing/2014/main" val="2223270941"/>
                  </a:ext>
                </a:extLst>
              </a:tr>
              <a:tr h="66634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b="1" kern="1200" noProof="0" dirty="0" smtClean="0">
                          <a:solidFill>
                            <a:schemeClr val="tx1"/>
                          </a:solidFill>
                          <a:latin typeface="Sakkal Majalla" panose="02000000000000000000" pitchFamily="2" charset="-78"/>
                          <a:ea typeface="+mn-ea"/>
                          <a:cs typeface="Sakkal Majalla" panose="02000000000000000000" pitchFamily="2" charset="-78"/>
                        </a:rPr>
                        <a:t>اتحاد الذرات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BH" sz="3200" b="1" kern="1200" noProof="0" dirty="0" smtClean="0">
                          <a:solidFill>
                            <a:schemeClr val="tx1"/>
                          </a:solidFill>
                          <a:latin typeface="Sakkal Majalla" panose="02000000000000000000" pitchFamily="2" charset="-78"/>
                          <a:ea typeface="+mn-ea"/>
                          <a:cs typeface="Sakkal Majalla" panose="02000000000000000000" pitchFamily="2" charset="-78"/>
                        </a:rPr>
                        <a:t>الجزء الثاني</a:t>
                      </a:r>
                      <a:endParaRPr lang="en-US" sz="3200" b="1" kern="1200" noProof="0" dirty="0" smtClean="0">
                        <a:solidFill>
                          <a:schemeClr val="tx1"/>
                        </a:solidFill>
                        <a:latin typeface="Sakkal Majalla" panose="02000000000000000000" pitchFamily="2" charset="-78"/>
                        <a:ea typeface="+mn-ea"/>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3200" b="1" kern="1200" dirty="0">
                          <a:solidFill>
                            <a:schemeClr val="tx1"/>
                          </a:solidFill>
                          <a:latin typeface="Sakkal Majalla" panose="02000000000000000000" pitchFamily="2" charset="-78"/>
                          <a:ea typeface="+mn-ea"/>
                          <a:cs typeface="Sakkal Majalla" panose="02000000000000000000" pitchFamily="2" charset="-78"/>
                        </a:rPr>
                        <a:t>الدرس </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الأول</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 xmlns:a16="http://schemas.microsoft.com/office/drawing/2014/main" val="571933326"/>
                  </a:ext>
                </a:extLst>
              </a:tr>
            </a:tbl>
          </a:graphicData>
        </a:graphic>
      </p:graphicFrame>
      <p:pic>
        <p:nvPicPr>
          <p:cNvPr id="9" name="Picture 8"/>
          <p:cNvPicPr>
            <a:picLocks noChangeAspect="1"/>
          </p:cNvPicPr>
          <p:nvPr/>
        </p:nvPicPr>
        <p:blipFill>
          <a:blip r:embed="rId3"/>
          <a:stretch>
            <a:fillRect/>
          </a:stretch>
        </p:blipFill>
        <p:spPr>
          <a:xfrm>
            <a:off x="363682" y="1377489"/>
            <a:ext cx="1376222" cy="4684361"/>
          </a:xfrm>
          <a:prstGeom prst="rect">
            <a:avLst/>
          </a:prstGeom>
        </p:spPr>
      </p:pic>
      <p:pic>
        <p:nvPicPr>
          <p:cNvPr id="10" name="Picture 9"/>
          <p:cNvPicPr>
            <a:picLocks noChangeAspect="1"/>
          </p:cNvPicPr>
          <p:nvPr/>
        </p:nvPicPr>
        <p:blipFill>
          <a:blip r:embed="rId4"/>
          <a:stretch>
            <a:fillRect/>
          </a:stretch>
        </p:blipFill>
        <p:spPr>
          <a:xfrm>
            <a:off x="2126537" y="2377795"/>
            <a:ext cx="2325334" cy="2350069"/>
          </a:xfrm>
          <a:prstGeom prst="rect">
            <a:avLst/>
          </a:prstGeom>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317DC125-7BE5-4050-A02A-F75132D51004}"/>
              </a:ext>
            </a:extLst>
          </p:cNvPr>
          <p:cNvSpPr/>
          <p:nvPr/>
        </p:nvSpPr>
        <p:spPr>
          <a:xfrm>
            <a:off x="5402095" y="98382"/>
            <a:ext cx="3210128" cy="7127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4400" b="1" dirty="0">
                <a:solidFill>
                  <a:prstClr val="white"/>
                </a:solidFill>
                <a:latin typeface="Sakkal Majalla" panose="02000000000000000000" pitchFamily="2" charset="-78"/>
                <a:cs typeface="Sakkal Majalla" panose="02000000000000000000" pitchFamily="2" charset="-78"/>
              </a:rPr>
              <a:t>نشاط تقييمي</a:t>
            </a:r>
          </a:p>
        </p:txBody>
      </p:sp>
      <p:sp>
        <p:nvSpPr>
          <p:cNvPr id="12" name="TextBox 11">
            <a:extLst>
              <a:ext uri="{FF2B5EF4-FFF2-40B4-BE49-F238E27FC236}">
                <a16:creationId xmlns="" xmlns:a16="http://schemas.microsoft.com/office/drawing/2014/main" id="{774AF494-9E51-4A70-9C36-7962C28FD81B}"/>
              </a:ext>
            </a:extLst>
          </p:cNvPr>
          <p:cNvSpPr txBox="1"/>
          <p:nvPr/>
        </p:nvSpPr>
        <p:spPr>
          <a:xfrm>
            <a:off x="197427" y="4118170"/>
            <a:ext cx="11923196" cy="830997"/>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r>
              <a:rPr lang="ar-BH" sz="2400" b="1" dirty="0">
                <a:solidFill>
                  <a:srgbClr val="FF0000"/>
                </a:solidFill>
                <a:latin typeface="Sakkal Majalla" panose="02000000000000000000" pitchFamily="2" charset="-78"/>
                <a:cs typeface="Sakkal Majalla" panose="02000000000000000000" pitchFamily="2" charset="-78"/>
              </a:rPr>
              <a:t> </a:t>
            </a:r>
            <a:r>
              <a:rPr lang="ar-BH" sz="2400" b="1" dirty="0" smtClean="0">
                <a:solidFill>
                  <a:srgbClr val="FF0000"/>
                </a:solidFill>
                <a:latin typeface="Sakkal Majalla" panose="02000000000000000000" pitchFamily="2" charset="-78"/>
                <a:cs typeface="Sakkal Majalla" panose="02000000000000000000" pitchFamily="2" charset="-78"/>
              </a:rPr>
              <a:t>أ- الكلور:  لأنهما من الهالوجينات ولكن مستوى الطاقة الخارجي لعنصر الكلور أقرب إلى النواه.</a:t>
            </a:r>
          </a:p>
          <a:p>
            <a:pPr algn="just" rtl="1">
              <a:defRPr/>
            </a:pPr>
            <a:r>
              <a:rPr lang="ar-BH" sz="2400" b="1" dirty="0" smtClean="0">
                <a:solidFill>
                  <a:srgbClr val="FF0000"/>
                </a:solidFill>
                <a:latin typeface="Sakkal Majalla" panose="02000000000000000000" pitchFamily="2" charset="-78"/>
                <a:cs typeface="Sakkal Majalla" panose="02000000000000000000" pitchFamily="2" charset="-78"/>
              </a:rPr>
              <a:t>ب- البوتاسيوم: لأنهما من الفلزات القلوية ولكن مستوى الطاقة الخارجي لعنصر البوتاسيوم أبعد عن النواه.</a:t>
            </a:r>
            <a:endParaRPr lang="ar-BH" sz="2400" b="1" dirty="0">
              <a:solidFill>
                <a:srgbClr val="FF000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 xmlns:a16="http://schemas.microsoft.com/office/drawing/2014/main" id="{010C4387-D5A8-4057-920F-FEAE199D10FB}"/>
              </a:ext>
            </a:extLst>
          </p:cNvPr>
          <p:cNvSpPr txBox="1"/>
          <p:nvPr/>
        </p:nvSpPr>
        <p:spPr>
          <a:xfrm>
            <a:off x="197427" y="2691133"/>
            <a:ext cx="11923196" cy="138499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r>
              <a:rPr lang="ar-BH" sz="2800" b="1" dirty="0">
                <a:solidFill>
                  <a:srgbClr val="C00000"/>
                </a:solidFill>
                <a:latin typeface="Sakkal Majalla" panose="02000000000000000000" pitchFamily="2" charset="-78"/>
                <a:cs typeface="Sakkal Majalla" panose="02000000000000000000" pitchFamily="2" charset="-78"/>
              </a:rPr>
              <a:t>السؤال </a:t>
            </a:r>
            <a:r>
              <a:rPr lang="ar-BH" sz="2800" b="1" dirty="0" smtClean="0">
                <a:solidFill>
                  <a:srgbClr val="C00000"/>
                </a:solidFill>
                <a:latin typeface="Sakkal Majalla" panose="02000000000000000000" pitchFamily="2" charset="-78"/>
                <a:cs typeface="Sakkal Majalla" panose="02000000000000000000" pitchFamily="2" charset="-78"/>
              </a:rPr>
              <a:t>الثاني: </a:t>
            </a:r>
            <a:r>
              <a:rPr lang="ar-BH" sz="2800" b="1" dirty="0">
                <a:solidFill>
                  <a:prstClr val="black"/>
                </a:solidFill>
                <a:latin typeface="Sakkal Majalla" panose="02000000000000000000" pitchFamily="2" charset="-78"/>
                <a:cs typeface="Sakkal Majalla" panose="02000000000000000000" pitchFamily="2" charset="-78"/>
              </a:rPr>
              <a:t>حدد أي </a:t>
            </a:r>
            <a:r>
              <a:rPr lang="ar-BH" sz="2800" b="1" dirty="0" smtClean="0">
                <a:solidFill>
                  <a:prstClr val="black"/>
                </a:solidFill>
                <a:latin typeface="Sakkal Majalla" panose="02000000000000000000" pitchFamily="2" charset="-78"/>
                <a:cs typeface="Sakkal Majalla" panose="02000000000000000000" pitchFamily="2" charset="-78"/>
              </a:rPr>
              <a:t>العنصرين أكثر نشاطًا في كل مما يلي مع التفسير.</a:t>
            </a:r>
          </a:p>
          <a:p>
            <a:pPr algn="just" rtl="1">
              <a:defRPr/>
            </a:pPr>
            <a:r>
              <a:rPr lang="ar-BH" sz="2800" b="1" dirty="0">
                <a:solidFill>
                  <a:prstClr val="black"/>
                </a:solidFill>
                <a:latin typeface="Sakkal Majalla" panose="02000000000000000000" pitchFamily="2" charset="-78"/>
                <a:cs typeface="Sakkal Majalla" panose="02000000000000000000" pitchFamily="2" charset="-78"/>
              </a:rPr>
              <a:t> </a:t>
            </a:r>
            <a:r>
              <a:rPr lang="ar-BH" sz="2800" b="1" dirty="0" smtClean="0">
                <a:solidFill>
                  <a:prstClr val="black"/>
                </a:solidFill>
                <a:latin typeface="Sakkal Majalla" panose="02000000000000000000" pitchFamily="2" charset="-78"/>
                <a:cs typeface="Sakkal Majalla" panose="02000000000000000000" pitchFamily="2" charset="-78"/>
              </a:rPr>
              <a:t>      أ- الكلور أم البروم؟</a:t>
            </a:r>
          </a:p>
          <a:p>
            <a:pPr algn="just" rtl="1">
              <a:defRPr/>
            </a:pPr>
            <a:r>
              <a:rPr lang="ar-BH" sz="2800" b="1" dirty="0" smtClean="0">
                <a:solidFill>
                  <a:prstClr val="black"/>
                </a:solidFill>
                <a:latin typeface="Sakkal Majalla" panose="02000000000000000000" pitchFamily="2" charset="-78"/>
                <a:cs typeface="Sakkal Majalla" panose="02000000000000000000" pitchFamily="2" charset="-78"/>
              </a:rPr>
              <a:t>      ب- الصوديوم أم البوتاسيوم؟</a:t>
            </a:r>
          </a:p>
        </p:txBody>
      </p:sp>
      <p:sp>
        <p:nvSpPr>
          <p:cNvPr id="14" name="TextBox 13">
            <a:extLst>
              <a:ext uri="{FF2B5EF4-FFF2-40B4-BE49-F238E27FC236}">
                <a16:creationId xmlns="" xmlns:a16="http://schemas.microsoft.com/office/drawing/2014/main" id="{8387FE5A-9EFD-455A-A6F5-4551E2FEF47E}"/>
              </a:ext>
            </a:extLst>
          </p:cNvPr>
          <p:cNvSpPr txBox="1"/>
          <p:nvPr/>
        </p:nvSpPr>
        <p:spPr>
          <a:xfrm>
            <a:off x="123208" y="1310110"/>
            <a:ext cx="11997415" cy="52322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r>
              <a:rPr lang="ar-BH" sz="2800" b="1" dirty="0">
                <a:solidFill>
                  <a:srgbClr val="C00000"/>
                </a:solidFill>
                <a:latin typeface="Sakkal Majalla" panose="02000000000000000000" pitchFamily="2" charset="-78"/>
                <a:cs typeface="Sakkal Majalla" panose="02000000000000000000" pitchFamily="2" charset="-78"/>
              </a:rPr>
              <a:t>السؤال </a:t>
            </a:r>
            <a:r>
              <a:rPr lang="ar-BH" sz="2800" b="1" dirty="0" smtClean="0">
                <a:solidFill>
                  <a:srgbClr val="C00000"/>
                </a:solidFill>
                <a:latin typeface="Sakkal Majalla" panose="02000000000000000000" pitchFamily="2" charset="-78"/>
                <a:cs typeface="Sakkal Majalla" panose="02000000000000000000" pitchFamily="2" charset="-78"/>
              </a:rPr>
              <a:t>الاول: </a:t>
            </a:r>
            <a:r>
              <a:rPr lang="ar-BH" sz="2800" b="1" dirty="0" smtClean="0">
                <a:solidFill>
                  <a:prstClr val="black"/>
                </a:solidFill>
                <a:latin typeface="Sakkal Majalla" panose="02000000000000000000" pitchFamily="2" charset="-78"/>
                <a:cs typeface="Sakkal Majalla" panose="02000000000000000000" pitchFamily="2" charset="-78"/>
              </a:rPr>
              <a:t>لماذا أطلق العلماء على عناصر المجموعة 18 من الجدول اسم العناصر النبيلة بدلًا من الخاملة؟</a:t>
            </a:r>
          </a:p>
        </p:txBody>
      </p:sp>
      <p:sp>
        <p:nvSpPr>
          <p:cNvPr id="15" name="TextBox 14">
            <a:extLst>
              <a:ext uri="{FF2B5EF4-FFF2-40B4-BE49-F238E27FC236}">
                <a16:creationId xmlns="" xmlns:a16="http://schemas.microsoft.com/office/drawing/2014/main" id="{774AF494-9E51-4A70-9C36-7962C28FD81B}"/>
              </a:ext>
            </a:extLst>
          </p:cNvPr>
          <p:cNvSpPr txBox="1"/>
          <p:nvPr/>
        </p:nvSpPr>
        <p:spPr>
          <a:xfrm>
            <a:off x="123208" y="1944889"/>
            <a:ext cx="11997415" cy="4616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r>
              <a:rPr lang="ar-BH" sz="2400" b="1" dirty="0">
                <a:solidFill>
                  <a:srgbClr val="FF0000"/>
                </a:solidFill>
                <a:latin typeface="Sakkal Majalla" panose="02000000000000000000" pitchFamily="2" charset="-78"/>
                <a:cs typeface="Sakkal Majalla" panose="02000000000000000000" pitchFamily="2" charset="-78"/>
              </a:rPr>
              <a:t> </a:t>
            </a:r>
            <a:r>
              <a:rPr lang="ar-BH" sz="2400" b="1" dirty="0" smtClean="0">
                <a:solidFill>
                  <a:srgbClr val="FF0000"/>
                </a:solidFill>
                <a:latin typeface="Sakkal Majalla" panose="02000000000000000000" pitchFamily="2" charset="-78"/>
                <a:cs typeface="Sakkal Majalla" panose="02000000000000000000" pitchFamily="2" charset="-78"/>
              </a:rPr>
              <a:t> لأنهم عرفوا أنها تتفاعل أحيانًا بعد أن كان الاعتقاد القديم بأنها غير نشيطة إطلاقًا.</a:t>
            </a:r>
            <a:endParaRPr lang="ar-BH" sz="2400" b="1" dirty="0">
              <a:solidFill>
                <a:srgbClr val="FF0000"/>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 xmlns:a16="http://schemas.microsoft.com/office/drawing/2014/main" id="{010C4387-D5A8-4057-920F-FEAE199D10FB}"/>
              </a:ext>
            </a:extLst>
          </p:cNvPr>
          <p:cNvSpPr txBox="1"/>
          <p:nvPr/>
        </p:nvSpPr>
        <p:spPr>
          <a:xfrm>
            <a:off x="197427" y="4998983"/>
            <a:ext cx="11923196" cy="52322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r>
              <a:rPr lang="ar-BH" sz="2800" b="1" dirty="0">
                <a:solidFill>
                  <a:srgbClr val="C00000"/>
                </a:solidFill>
                <a:latin typeface="Sakkal Majalla" panose="02000000000000000000" pitchFamily="2" charset="-78"/>
                <a:cs typeface="Sakkal Majalla" panose="02000000000000000000" pitchFamily="2" charset="-78"/>
              </a:rPr>
              <a:t>السؤال </a:t>
            </a:r>
            <a:r>
              <a:rPr lang="ar-BH" sz="2800" b="1" dirty="0" smtClean="0">
                <a:solidFill>
                  <a:srgbClr val="C00000"/>
                </a:solidFill>
                <a:latin typeface="Sakkal Majalla" panose="02000000000000000000" pitchFamily="2" charset="-78"/>
                <a:cs typeface="Sakkal Majalla" panose="02000000000000000000" pitchFamily="2" charset="-78"/>
              </a:rPr>
              <a:t>الثالث: </a:t>
            </a:r>
            <a:r>
              <a:rPr lang="ar-BH" sz="2800" b="1" dirty="0" smtClean="0">
                <a:latin typeface="Sakkal Majalla" panose="02000000000000000000" pitchFamily="2" charset="-78"/>
                <a:cs typeface="Sakkal Majalla" panose="02000000000000000000" pitchFamily="2" charset="-78"/>
              </a:rPr>
              <a:t>ارسم التوزيع النقطي لذرة الأستاتين </a:t>
            </a:r>
            <a:r>
              <a:rPr lang="en-US" sz="2800" b="1" dirty="0" smtClean="0">
                <a:latin typeface="Sakkal Majalla" panose="02000000000000000000" pitchFamily="2" charset="-78"/>
                <a:cs typeface="Sakkal Majalla" panose="02000000000000000000" pitchFamily="2" charset="-78"/>
              </a:rPr>
              <a:t>At</a:t>
            </a:r>
            <a:r>
              <a:rPr lang="ar-BH" sz="2800" b="1" dirty="0" smtClean="0">
                <a:latin typeface="Sakkal Majalla" panose="02000000000000000000" pitchFamily="2" charset="-78"/>
                <a:cs typeface="Sakkal Majalla" panose="02000000000000000000" pitchFamily="2" charset="-78"/>
              </a:rPr>
              <a:t> الذي ينتمي لمجموعة الهالوجينات. </a:t>
            </a:r>
          </a:p>
        </p:txBody>
      </p:sp>
      <p:sp>
        <p:nvSpPr>
          <p:cNvPr id="18" name="TextBox 17">
            <a:extLst>
              <a:ext uri="{FF2B5EF4-FFF2-40B4-BE49-F238E27FC236}">
                <a16:creationId xmlns="" xmlns:a16="http://schemas.microsoft.com/office/drawing/2014/main" id="{774AF494-9E51-4A70-9C36-7962C28FD81B}"/>
              </a:ext>
            </a:extLst>
          </p:cNvPr>
          <p:cNvSpPr txBox="1"/>
          <p:nvPr/>
        </p:nvSpPr>
        <p:spPr>
          <a:xfrm>
            <a:off x="197427" y="5572020"/>
            <a:ext cx="11923196" cy="4616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defRPr/>
            </a:pPr>
            <a:endParaRPr lang="ar-BH" sz="2400" b="1" dirty="0" smtClean="0">
              <a:solidFill>
                <a:srgbClr val="FF0000"/>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6091328" y="5616782"/>
            <a:ext cx="616688" cy="372140"/>
          </a:xfrm>
          <a:prstGeom prst="rect">
            <a:avLst/>
          </a:prstGeom>
          <a:noFill/>
        </p:spPr>
        <p:txBody>
          <a:bodyPr wrap="square" rtlCol="0">
            <a:spAutoFit/>
          </a:bodyPr>
          <a:lstStyle/>
          <a:p>
            <a:r>
              <a:rPr lang="en-US" dirty="0" smtClean="0"/>
              <a:t>At</a:t>
            </a:r>
            <a:endParaRPr lang="en-US" dirty="0"/>
          </a:p>
        </p:txBody>
      </p:sp>
      <p:sp>
        <p:nvSpPr>
          <p:cNvPr id="20" name="Oval 19">
            <a:extLst>
              <a:ext uri="{FF2B5EF4-FFF2-40B4-BE49-F238E27FC236}">
                <a16:creationId xmlns:a16="http://schemas.microsoft.com/office/drawing/2014/main" xmlns="" id="{EA7E4426-C4F7-444C-B458-E5EEA6F170C7}"/>
              </a:ext>
            </a:extLst>
          </p:cNvPr>
          <p:cNvSpPr/>
          <p:nvPr/>
        </p:nvSpPr>
        <p:spPr>
          <a:xfrm>
            <a:off x="6176182" y="5628601"/>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xmlns="" id="{EA7E4426-C4F7-444C-B458-E5EEA6F170C7}"/>
              </a:ext>
            </a:extLst>
          </p:cNvPr>
          <p:cNvSpPr/>
          <p:nvPr/>
        </p:nvSpPr>
        <p:spPr>
          <a:xfrm>
            <a:off x="6252382" y="5633661"/>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4" name="Oval 23">
            <a:extLst>
              <a:ext uri="{FF2B5EF4-FFF2-40B4-BE49-F238E27FC236}">
                <a16:creationId xmlns:a16="http://schemas.microsoft.com/office/drawing/2014/main" xmlns="" id="{EA7E4426-C4F7-444C-B458-E5EEA6F170C7}"/>
              </a:ext>
            </a:extLst>
          </p:cNvPr>
          <p:cNvSpPr/>
          <p:nvPr/>
        </p:nvSpPr>
        <p:spPr>
          <a:xfrm>
            <a:off x="6398695" y="5773810"/>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5" name="Oval 24">
            <a:extLst>
              <a:ext uri="{FF2B5EF4-FFF2-40B4-BE49-F238E27FC236}">
                <a16:creationId xmlns:a16="http://schemas.microsoft.com/office/drawing/2014/main" xmlns="" id="{EA7E4426-C4F7-444C-B458-E5EEA6F170C7}"/>
              </a:ext>
            </a:extLst>
          </p:cNvPr>
          <p:cNvSpPr/>
          <p:nvPr/>
        </p:nvSpPr>
        <p:spPr>
          <a:xfrm>
            <a:off x="6398694" y="5860008"/>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6" name="Oval 25">
            <a:extLst>
              <a:ext uri="{FF2B5EF4-FFF2-40B4-BE49-F238E27FC236}">
                <a16:creationId xmlns:a16="http://schemas.microsoft.com/office/drawing/2014/main" xmlns="" id="{EA7E4426-C4F7-444C-B458-E5EEA6F170C7}"/>
              </a:ext>
            </a:extLst>
          </p:cNvPr>
          <p:cNvSpPr/>
          <p:nvPr/>
        </p:nvSpPr>
        <p:spPr>
          <a:xfrm>
            <a:off x="6080771" y="5792652"/>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7" name="Oval 26">
            <a:extLst>
              <a:ext uri="{FF2B5EF4-FFF2-40B4-BE49-F238E27FC236}">
                <a16:creationId xmlns:a16="http://schemas.microsoft.com/office/drawing/2014/main" xmlns="" id="{EA7E4426-C4F7-444C-B458-E5EEA6F170C7}"/>
              </a:ext>
            </a:extLst>
          </p:cNvPr>
          <p:cNvSpPr/>
          <p:nvPr/>
        </p:nvSpPr>
        <p:spPr>
          <a:xfrm>
            <a:off x="6176181" y="5901868"/>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8" name="Oval 27">
            <a:extLst>
              <a:ext uri="{FF2B5EF4-FFF2-40B4-BE49-F238E27FC236}">
                <a16:creationId xmlns:a16="http://schemas.microsoft.com/office/drawing/2014/main" xmlns="" id="{EA7E4426-C4F7-444C-B458-E5EEA6F170C7}"/>
              </a:ext>
            </a:extLst>
          </p:cNvPr>
          <p:cNvSpPr/>
          <p:nvPr/>
        </p:nvSpPr>
        <p:spPr>
          <a:xfrm>
            <a:off x="6252631" y="5901868"/>
            <a:ext cx="82287" cy="580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594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0" grpId="0" animBg="1"/>
      <p:bldP spid="23" grpId="0" animBg="1"/>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useBgFill="1">
        <p:nvSpPr>
          <p:cNvPr id="8" name="TextBox 7">
            <a:extLst>
              <a:ext uri="{FF2B5EF4-FFF2-40B4-BE49-F238E27FC236}">
                <a16:creationId xmlns="" xmlns:a16="http://schemas.microsoft.com/office/drawing/2014/main" id="{EDCBF850-C9AA-4E11-BE46-F7AC61096ACA}"/>
              </a:ext>
            </a:extLst>
          </p:cNvPr>
          <p:cNvSpPr txBox="1"/>
          <p:nvPr/>
        </p:nvSpPr>
        <p:spPr>
          <a:xfrm>
            <a:off x="2790825" y="2105561"/>
            <a:ext cx="6610350" cy="1323439"/>
          </a:xfrm>
          <a:prstGeom prst="rect">
            <a:avLst/>
          </a:prstGeom>
          <a:ln>
            <a:noFill/>
          </a:ln>
          <a:effectLst>
            <a:glow rad="228600">
              <a:schemeClr val="accent2">
                <a:satMod val="175000"/>
                <a:alpha val="40000"/>
              </a:schemeClr>
            </a:glow>
          </a:effectLst>
        </p:spPr>
        <p:txBody>
          <a:bodyPr wrap="square" rtlCol="0">
            <a:spAutoFit/>
          </a:bodyPr>
          <a:lstStyle/>
          <a:p>
            <a:pPr algn="ctr" rtl="1">
              <a:defRPr/>
            </a:pPr>
            <a:r>
              <a:rPr lang="ar-BH" sz="8000" b="1" dirty="0">
                <a:solidFill>
                  <a:prstClr val="black"/>
                </a:solidFill>
                <a:effectLst>
                  <a:glow rad="228600">
                    <a:srgbClr val="5B9BD5">
                      <a:satMod val="175000"/>
                      <a:alpha val="40000"/>
                    </a:srgbClr>
                  </a:glow>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انتهى الدرس </a:t>
            </a:r>
            <a:endParaRPr lang="en-US" sz="8000" b="1" dirty="0">
              <a:solidFill>
                <a:prstClr val="black"/>
              </a:solidFill>
              <a:effectLst>
                <a:glow rad="228600">
                  <a:srgbClr val="5B9BD5">
                    <a:satMod val="175000"/>
                    <a:alpha val="40000"/>
                  </a:srgbClr>
                </a:glow>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642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750AED9A-2161-4C84-B043-54BACA731946}"/>
              </a:ext>
            </a:extLst>
          </p:cNvPr>
          <p:cNvSpPr/>
          <p:nvPr/>
        </p:nvSpPr>
        <p:spPr>
          <a:xfrm>
            <a:off x="4513634" y="38443"/>
            <a:ext cx="3735421" cy="10820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4800" b="1" dirty="0">
                <a:solidFill>
                  <a:prstClr val="white"/>
                </a:solidFill>
                <a:latin typeface="Sakkal Majalla" panose="02000000000000000000" pitchFamily="2" charset="-78"/>
                <a:cs typeface="Sakkal Majalla" panose="02000000000000000000" pitchFamily="2" charset="-78"/>
              </a:rPr>
              <a:t>  أهداف الدرس</a:t>
            </a:r>
          </a:p>
        </p:txBody>
      </p:sp>
      <p:sp>
        <p:nvSpPr>
          <p:cNvPr id="13" name="TextBox 12">
            <a:extLst>
              <a:ext uri="{FF2B5EF4-FFF2-40B4-BE49-F238E27FC236}">
                <a16:creationId xmlns="" xmlns:a16="http://schemas.microsoft.com/office/drawing/2014/main" id="{E655F124-AAB9-4B22-9F91-E1A7B83E0007}"/>
              </a:ext>
            </a:extLst>
          </p:cNvPr>
          <p:cNvSpPr txBox="1"/>
          <p:nvPr/>
        </p:nvSpPr>
        <p:spPr>
          <a:xfrm>
            <a:off x="410475" y="2285438"/>
            <a:ext cx="11478638" cy="523220"/>
          </a:xfrm>
          <a:prstGeom prst="rect">
            <a:avLst/>
          </a:prstGeom>
          <a:solidFill>
            <a:schemeClr val="accent6">
              <a:lumMod val="20000"/>
              <a:lumOff val="80000"/>
            </a:schemeClr>
          </a:solidFill>
          <a:ln w="47625">
            <a:solidFill>
              <a:schemeClr val="tx1"/>
            </a:solidFill>
          </a:ln>
        </p:spPr>
        <p:txBody>
          <a:bodyPr wrap="square" rtlCol="0">
            <a:spAutoFit/>
          </a:bodyPr>
          <a:lstStyle/>
          <a:p>
            <a:pPr algn="justLow" rtl="1"/>
            <a:r>
              <a:rPr lang="ar-BH" sz="2800" b="1" dirty="0" smtClean="0">
                <a:effectLst>
                  <a:outerShdw blurRad="38100" dist="38100" dir="2700000" algn="tl">
                    <a:srgbClr val="000000">
                      <a:alpha val="43137"/>
                    </a:srgbClr>
                  </a:outerShdw>
                </a:effectLst>
                <a:latin typeface="Sakkal Majalla" pitchFamily="2" charset="-78"/>
                <a:cs typeface="Sakkal Majalla" pitchFamily="2" charset="-78"/>
              </a:rPr>
              <a:t>1- يربط </a:t>
            </a:r>
            <a:r>
              <a:rPr lang="ar-BH" sz="2800" b="1" dirty="0">
                <a:effectLst>
                  <a:outerShdw blurRad="38100" dist="38100" dir="2700000" algn="tl">
                    <a:srgbClr val="000000">
                      <a:alpha val="43137"/>
                    </a:srgbClr>
                  </a:outerShdw>
                </a:effectLst>
                <a:latin typeface="Sakkal Majalla" pitchFamily="2" charset="-78"/>
                <a:cs typeface="Sakkal Majalla" pitchFamily="2" charset="-78"/>
              </a:rPr>
              <a:t>بين ترتيب الإلكترونات في الذرة </a:t>
            </a:r>
            <a:r>
              <a:rPr lang="ar-BH" sz="2800" b="1" dirty="0" smtClean="0">
                <a:effectLst>
                  <a:outerShdw blurRad="38100" dist="38100" dir="2700000" algn="tl">
                    <a:srgbClr val="000000">
                      <a:alpha val="43137"/>
                    </a:srgbClr>
                  </a:outerShdw>
                </a:effectLst>
                <a:latin typeface="Sakkal Majalla" pitchFamily="2" charset="-78"/>
                <a:cs typeface="Sakkal Majalla" pitchFamily="2" charset="-78"/>
              </a:rPr>
              <a:t>ومجموعات العناصر.</a:t>
            </a:r>
            <a:endParaRPr lang="en-US" sz="28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5" name="TextBox 14">
            <a:extLst>
              <a:ext uri="{FF2B5EF4-FFF2-40B4-BE49-F238E27FC236}">
                <a16:creationId xmlns="" xmlns:a16="http://schemas.microsoft.com/office/drawing/2014/main" id="{E655F124-AAB9-4B22-9F91-E1A7B83E0007}"/>
              </a:ext>
            </a:extLst>
          </p:cNvPr>
          <p:cNvSpPr txBox="1"/>
          <p:nvPr/>
        </p:nvSpPr>
        <p:spPr>
          <a:xfrm>
            <a:off x="410475" y="3450393"/>
            <a:ext cx="11478638" cy="523220"/>
          </a:xfrm>
          <a:prstGeom prst="rect">
            <a:avLst/>
          </a:prstGeom>
          <a:solidFill>
            <a:schemeClr val="bg1"/>
          </a:solidFill>
          <a:ln w="47625">
            <a:solidFill>
              <a:schemeClr val="tx1"/>
            </a:solidFill>
          </a:ln>
        </p:spPr>
        <p:txBody>
          <a:bodyPr wrap="square" rtlCol="0">
            <a:spAutoFit/>
          </a:bodyPr>
          <a:lstStyle/>
          <a:p>
            <a:pPr lvl="0" algn="r" rtl="1">
              <a:defRPr/>
            </a:pPr>
            <a:r>
              <a:rPr lang="ar-BH" sz="2800" spc="-30" dirty="0" smtClean="0">
                <a:latin typeface="Sakkal Majalla" panose="02000000000000000000" pitchFamily="2" charset="-78"/>
                <a:ea typeface="Times New Roman" panose="02020603050405020304" pitchFamily="18" charset="0"/>
                <a:cs typeface="Sakkal Majalla" panose="02000000000000000000" pitchFamily="2" charset="-78"/>
              </a:rPr>
              <a:t>2- </a:t>
            </a:r>
            <a:r>
              <a:rPr lang="ar-BH" sz="2800" dirty="0" smtClean="0">
                <a:effectLst>
                  <a:outerShdw blurRad="38100" dist="38100" dir="2700000" algn="tl">
                    <a:srgbClr val="000000">
                      <a:alpha val="43137"/>
                    </a:srgbClr>
                  </a:outerShdw>
                </a:effectLst>
                <a:latin typeface="Sakkal Majalla" pitchFamily="2" charset="-78"/>
                <a:cs typeface="Sakkal Majalla" pitchFamily="2" charset="-78"/>
              </a:rPr>
              <a:t>يستخدم </a:t>
            </a:r>
            <a:r>
              <a:rPr lang="ar-BH" sz="2800" dirty="0">
                <a:effectLst>
                  <a:outerShdw blurRad="38100" dist="38100" dir="2700000" algn="tl">
                    <a:srgbClr val="000000">
                      <a:alpha val="43137"/>
                    </a:srgbClr>
                  </a:outerShdw>
                </a:effectLst>
                <a:latin typeface="Sakkal Majalla" pitchFamily="2" charset="-78"/>
                <a:cs typeface="Sakkal Majalla" pitchFamily="2" charset="-78"/>
              </a:rPr>
              <a:t>التمثيل النقطي لتحديد عدد الإلكترونات في مستوى الطاقة الخارجي.</a:t>
            </a:r>
            <a:endParaRPr lang="ar-SA" sz="2800"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6" name="Rectangle 15">
            <a:extLst>
              <a:ext uri="{FF2B5EF4-FFF2-40B4-BE49-F238E27FC236}">
                <a16:creationId xmlns="" xmlns:a16="http://schemas.microsoft.com/office/drawing/2014/main" id="{657ED5ED-C874-4EDB-811B-3AFD27B96AA5}"/>
              </a:ext>
            </a:extLst>
          </p:cNvPr>
          <p:cNvSpPr/>
          <p:nvPr/>
        </p:nvSpPr>
        <p:spPr>
          <a:xfrm>
            <a:off x="0" y="13326"/>
            <a:ext cx="2805546" cy="73125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5C57C85F-02C7-49CA-AD08-021A7294A35F}"/>
              </a:ext>
            </a:extLst>
          </p:cNvPr>
          <p:cNvSpPr/>
          <p:nvPr/>
        </p:nvSpPr>
        <p:spPr>
          <a:xfrm>
            <a:off x="2930981" y="10376"/>
            <a:ext cx="7464876" cy="8001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altLang="ar-BH" sz="4400" b="1" dirty="0" smtClean="0">
                <a:solidFill>
                  <a:schemeClr val="bg1"/>
                </a:solidFill>
                <a:latin typeface="Sakkal Majalla" panose="02000000000000000000" pitchFamily="2" charset="-78"/>
                <a:cs typeface="Sakkal Majalla" panose="02000000000000000000" pitchFamily="2" charset="-78"/>
              </a:rPr>
              <a:t>مجموعات العناصر والتوزيع الإلكتروني</a:t>
            </a:r>
            <a:endParaRPr lang="ar-BH" altLang="ar-BH" sz="4400" b="1" dirty="0">
              <a:solidFill>
                <a:schemeClr val="bg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 xmlns:a16="http://schemas.microsoft.com/office/drawing/2014/main" id="{46D38340-0F88-4C50-90EF-2A268272D4FB}"/>
              </a:ext>
            </a:extLst>
          </p:cNvPr>
          <p:cNvSpPr txBox="1"/>
          <p:nvPr/>
        </p:nvSpPr>
        <p:spPr>
          <a:xfrm>
            <a:off x="4329282" y="1364836"/>
            <a:ext cx="7408408" cy="1323439"/>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57200" marR="0" lvl="0" indent="-4572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800" b="1" dirty="0">
                <a:solidFill>
                  <a:schemeClr val="accent5">
                    <a:lumMod val="50000"/>
                  </a:schemeClr>
                </a:solidFill>
                <a:latin typeface="Sakkal Majalla" panose="02000000000000000000" pitchFamily="2" charset="-78"/>
                <a:cs typeface="Sakkal Majalla" panose="02000000000000000000" pitchFamily="2" charset="-78"/>
              </a:rPr>
              <a:t> </a:t>
            </a:r>
            <a:r>
              <a:rPr lang="ar-BH" sz="2600" b="1" dirty="0" smtClean="0">
                <a:solidFill>
                  <a:schemeClr val="accent5">
                    <a:lumMod val="50000"/>
                  </a:schemeClr>
                </a:solidFill>
                <a:latin typeface="Sakkal Majalla" panose="02000000000000000000" pitchFamily="2" charset="-78"/>
                <a:cs typeface="Sakkal Majalla" panose="02000000000000000000" pitchFamily="2" charset="-78"/>
              </a:rPr>
              <a:t>كل عمود من أعمدة الجدول يمثل مجموعة.</a:t>
            </a:r>
          </a:p>
          <a:p>
            <a:pPr marL="457200" marR="0" lvl="0" indent="-4572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600" b="1" dirty="0" smtClean="0">
                <a:solidFill>
                  <a:srgbClr val="002060"/>
                </a:solidFill>
                <a:latin typeface="Sakkal Majalla" panose="02000000000000000000" pitchFamily="2" charset="-78"/>
                <a:cs typeface="Sakkal Majalla" panose="02000000000000000000" pitchFamily="2" charset="-78"/>
              </a:rPr>
              <a:t>يعد الهيدروجين منفصلًا عن المجموعة الأولى لأنه عنصرًا لا فلزيًا.</a:t>
            </a:r>
          </a:p>
          <a:p>
            <a:pPr marL="457200" marR="0" lvl="0" indent="-4572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600" b="1" dirty="0" smtClean="0">
                <a:solidFill>
                  <a:srgbClr val="002060"/>
                </a:solidFill>
                <a:latin typeface="Sakkal Majalla" panose="02000000000000000000" pitchFamily="2" charset="-78"/>
                <a:cs typeface="Sakkal Majalla" panose="02000000000000000000" pitchFamily="2" charset="-78"/>
              </a:rPr>
              <a:t>تبدأ المجموعة الأولى بعنصر الليثيوم، والثانية بعنصر البيريليوم، وهكذا.</a:t>
            </a:r>
            <a:endParaRPr lang="ar-BH" sz="2600" b="1" dirty="0" smtClean="0">
              <a:solidFill>
                <a:srgbClr val="C00000"/>
              </a:solidFill>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 xmlns:a16="http://schemas.microsoft.com/office/drawing/2014/main" id="{46D38340-0F88-4C50-90EF-2A268272D4FB}"/>
              </a:ext>
            </a:extLst>
          </p:cNvPr>
          <p:cNvSpPr txBox="1"/>
          <p:nvPr/>
        </p:nvSpPr>
        <p:spPr>
          <a:xfrm>
            <a:off x="6064562" y="3309557"/>
            <a:ext cx="5673128" cy="2339102"/>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R="0" lvl="0" algn="just" defTabSz="914400" rtl="1" eaLnBrk="1" fontAlgn="auto" latinLnBrk="0" hangingPunct="1">
              <a:lnSpc>
                <a:spcPct val="100000"/>
              </a:lnSpc>
              <a:spcBef>
                <a:spcPts val="0"/>
              </a:spcBef>
              <a:spcAft>
                <a:spcPts val="0"/>
              </a:spcAft>
              <a:buClrTx/>
              <a:buSzTx/>
              <a:tabLst/>
              <a:defRPr/>
            </a:pPr>
            <a:r>
              <a:rPr lang="ar-BH" sz="2600" b="1" dirty="0" smtClean="0">
                <a:solidFill>
                  <a:srgbClr val="FF0000"/>
                </a:solidFill>
                <a:latin typeface="Sakkal Majalla" panose="02000000000000000000" pitchFamily="2" charset="-78"/>
                <a:cs typeface="Sakkal Majalla" panose="02000000000000000000" pitchFamily="2" charset="-78"/>
              </a:rPr>
              <a:t>الغازات النبيلة: </a:t>
            </a:r>
            <a:r>
              <a:rPr lang="ar-BH" sz="2400" b="1" dirty="0" smtClean="0">
                <a:solidFill>
                  <a:schemeClr val="accent5">
                    <a:lumMod val="50000"/>
                  </a:schemeClr>
                </a:solidFill>
                <a:latin typeface="Sakkal Majalla" panose="02000000000000000000" pitchFamily="2" charset="-78"/>
                <a:cs typeface="Sakkal Majalla" panose="02000000000000000000" pitchFamily="2" charset="-78"/>
              </a:rPr>
              <a:t>عناصر المجموعة 18 في الجدول الدوري.</a:t>
            </a:r>
            <a:r>
              <a:rPr lang="ar-BH" sz="2400" b="1" dirty="0" smtClean="0">
                <a:solidFill>
                  <a:srgbClr val="FF0000"/>
                </a:solidFill>
                <a:latin typeface="Sakkal Majalla" panose="02000000000000000000" pitchFamily="2" charset="-78"/>
                <a:cs typeface="Sakkal Majalla" panose="02000000000000000000" pitchFamily="2" charset="-78"/>
              </a:rPr>
              <a:t>  </a:t>
            </a:r>
          </a:p>
          <a:p>
            <a:pPr marL="457200" marR="0" lvl="0" indent="-4572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400" b="1" dirty="0" smtClean="0">
                <a:solidFill>
                  <a:schemeClr val="accent5">
                    <a:lumMod val="50000"/>
                  </a:schemeClr>
                </a:solidFill>
                <a:latin typeface="Sakkal Majalla" panose="02000000000000000000" pitchFamily="2" charset="-78"/>
                <a:cs typeface="Sakkal Majalla" panose="02000000000000000000" pitchFamily="2" charset="-78"/>
              </a:rPr>
              <a:t>لها 8 الكترونات في مستوى الطاقة الخارجي باستثناء الهيليوم، لذلك فهي مستقرة ولا تتحد بغيرها من العناصر.</a:t>
            </a:r>
          </a:p>
          <a:p>
            <a:pPr marL="457200" marR="0" lvl="0" indent="-4572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BH" sz="2400" b="1" dirty="0" smtClean="0">
                <a:solidFill>
                  <a:schemeClr val="accent5">
                    <a:lumMod val="50000"/>
                  </a:schemeClr>
                </a:solidFill>
                <a:latin typeface="Sakkal Majalla" panose="02000000000000000000" pitchFamily="2" charset="-78"/>
                <a:cs typeface="Sakkal Majalla" panose="02000000000000000000" pitchFamily="2" charset="-78"/>
              </a:rPr>
              <a:t> كان الاعتقاد السابق أنها غير نشيطة على الإطلاق لذلك أطلقوا عليها اسم </a:t>
            </a:r>
            <a:r>
              <a:rPr lang="ar-BH" sz="2400" b="1" dirty="0" smtClean="0">
                <a:solidFill>
                  <a:srgbClr val="C00000"/>
                </a:solidFill>
                <a:latin typeface="Sakkal Majalla" panose="02000000000000000000" pitchFamily="2" charset="-78"/>
                <a:cs typeface="Sakkal Majalla" panose="02000000000000000000" pitchFamily="2" charset="-78"/>
              </a:rPr>
              <a:t>الغازات الخاملة، </a:t>
            </a:r>
            <a:r>
              <a:rPr lang="ar-BH" sz="2400" b="1" dirty="0" smtClean="0">
                <a:solidFill>
                  <a:srgbClr val="002060"/>
                </a:solidFill>
                <a:latin typeface="Sakkal Majalla" panose="02000000000000000000" pitchFamily="2" charset="-78"/>
                <a:cs typeface="Sakkal Majalla" panose="02000000000000000000" pitchFamily="2" charset="-78"/>
              </a:rPr>
              <a:t>ولكن عندما تبين أنها تتفاعل أحيانا أطلقوا عليها اسم الغازات النبيلة</a:t>
            </a:r>
            <a:r>
              <a:rPr lang="ar-BH" sz="2400" b="1" dirty="0" smtClean="0">
                <a:solidFill>
                  <a:srgbClr val="002060"/>
                </a:solidFill>
                <a:latin typeface="Sakkal Majalla" panose="02000000000000000000" pitchFamily="2" charset="-78"/>
                <a:cs typeface="Sakkal Majalla" panose="02000000000000000000" pitchFamily="2" charset="-78"/>
              </a:rPr>
              <a:t>.</a:t>
            </a:r>
            <a:endParaRPr lang="ar-BH" sz="2400" b="1" dirty="0" smtClean="0">
              <a:solidFill>
                <a:srgbClr val="002060"/>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3"/>
          <a:stretch>
            <a:fillRect/>
          </a:stretch>
        </p:blipFill>
        <p:spPr>
          <a:xfrm>
            <a:off x="87085" y="1077652"/>
            <a:ext cx="1495320" cy="5089745"/>
          </a:xfrm>
          <a:prstGeom prst="rect">
            <a:avLst/>
          </a:prstGeom>
        </p:spPr>
      </p:pic>
      <p:pic>
        <p:nvPicPr>
          <p:cNvPr id="13" name="Picture 4" descr="http://farm1.static.flickr.com/42/113988191_ad09394ab6.jpg">
            <a:extLst>
              <a:ext uri="{FF2B5EF4-FFF2-40B4-BE49-F238E27FC236}">
                <a16:creationId xmlns:a16="http://schemas.microsoft.com/office/drawing/2014/main" xmlns="" id="{F70F0BDF-F2AC-4A45-A823-52F4EEAD4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98" y="3278461"/>
            <a:ext cx="2107870" cy="16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82BEF549-B02D-41CE-9B09-1FF69EC1D0D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06342" y="3278461"/>
            <a:ext cx="1911082" cy="1678980"/>
          </a:xfrm>
          <a:prstGeom prst="rect">
            <a:avLst/>
          </a:prstGeom>
          <a:noFill/>
          <a:ln>
            <a:noFill/>
          </a:ln>
        </p:spPr>
      </p:pic>
      <p:sp>
        <p:nvSpPr>
          <p:cNvPr id="15" name="TextBox 14">
            <a:extLst>
              <a:ext uri="{FF2B5EF4-FFF2-40B4-BE49-F238E27FC236}">
                <a16:creationId xmlns="" xmlns:a16="http://schemas.microsoft.com/office/drawing/2014/main" id="{46D38340-0F88-4C50-90EF-2A268272D4FB}"/>
              </a:ext>
            </a:extLst>
          </p:cNvPr>
          <p:cNvSpPr txBox="1"/>
          <p:nvPr/>
        </p:nvSpPr>
        <p:spPr>
          <a:xfrm>
            <a:off x="1611398" y="5007171"/>
            <a:ext cx="4249076" cy="12003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002060"/>
                </a:solidFill>
                <a:latin typeface="Sakkal Majalla" panose="02000000000000000000" pitchFamily="2" charset="-78"/>
                <a:cs typeface="Sakkal Majalla" panose="02000000000000000000" pitchFamily="2" charset="-78"/>
              </a:rPr>
              <a:t>لأنها العناصر الأكثر </a:t>
            </a:r>
            <a:r>
              <a:rPr lang="ar-BH" sz="2400" b="1" dirty="0" smtClean="0">
                <a:solidFill>
                  <a:srgbClr val="002060"/>
                </a:solidFill>
                <a:latin typeface="Sakkal Majalla" panose="02000000000000000000" pitchFamily="2" charset="-78"/>
                <a:cs typeface="Sakkal Majalla" panose="02000000000000000000" pitchFamily="2" charset="-78"/>
              </a:rPr>
              <a:t>استقرارًا؛ </a:t>
            </a:r>
            <a:r>
              <a:rPr lang="ar-BH" sz="2400" b="1" dirty="0" smtClean="0">
                <a:solidFill>
                  <a:srgbClr val="002060"/>
                </a:solidFill>
                <a:latin typeface="Sakkal Majalla" panose="02000000000000000000" pitchFamily="2" charset="-78"/>
                <a:cs typeface="Sakkal Majalla" panose="02000000000000000000" pitchFamily="2" charset="-78"/>
              </a:rPr>
              <a:t>تم استثمار هذه الخاصية في حماية أسل</a:t>
            </a:r>
            <a:r>
              <a:rPr lang="ar-BH" sz="2400" b="1" dirty="0">
                <a:solidFill>
                  <a:srgbClr val="002060"/>
                </a:solidFill>
                <a:latin typeface="Sakkal Majalla" panose="02000000000000000000" pitchFamily="2" charset="-78"/>
                <a:cs typeface="Sakkal Majalla" panose="02000000000000000000" pitchFamily="2" charset="-78"/>
              </a:rPr>
              <a:t>ا</a:t>
            </a:r>
            <a:r>
              <a:rPr lang="ar-BH" sz="2400" b="1" dirty="0" smtClean="0">
                <a:solidFill>
                  <a:srgbClr val="002060"/>
                </a:solidFill>
                <a:latin typeface="Sakkal Majalla" panose="02000000000000000000" pitchFamily="2" charset="-78"/>
                <a:cs typeface="Sakkal Majalla" panose="02000000000000000000" pitchFamily="2" charset="-78"/>
              </a:rPr>
              <a:t>ك الكهرباء، وإظهار اللوحات الإعلانية بألوان مختلفة.</a:t>
            </a:r>
          </a:p>
        </p:txBody>
      </p:sp>
      <p:pic>
        <p:nvPicPr>
          <p:cNvPr id="2" name="Picture 1"/>
          <p:cNvPicPr>
            <a:picLocks noChangeAspect="1"/>
          </p:cNvPicPr>
          <p:nvPr/>
        </p:nvPicPr>
        <p:blipFill>
          <a:blip r:embed="rId6"/>
          <a:stretch>
            <a:fillRect/>
          </a:stretch>
        </p:blipFill>
        <p:spPr>
          <a:xfrm>
            <a:off x="1710901" y="1155159"/>
            <a:ext cx="1848736" cy="1868401"/>
          </a:xfrm>
          <a:prstGeom prst="rect">
            <a:avLst/>
          </a:prstGeom>
        </p:spPr>
      </p:pic>
    </p:spTree>
    <p:extLst>
      <p:ext uri="{BB962C8B-B14F-4D97-AF65-F5344CB8AC3E}">
        <p14:creationId xmlns:p14="http://schemas.microsoft.com/office/powerpoint/2010/main" val="33868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5C57C85F-02C7-49CA-AD08-021A7294A35F}"/>
              </a:ext>
            </a:extLst>
          </p:cNvPr>
          <p:cNvSpPr/>
          <p:nvPr/>
        </p:nvSpPr>
        <p:spPr>
          <a:xfrm>
            <a:off x="2930981" y="10376"/>
            <a:ext cx="7464876" cy="8001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altLang="ar-BH" sz="4400" b="1" dirty="0" smtClean="0">
                <a:solidFill>
                  <a:schemeClr val="bg1"/>
                </a:solidFill>
                <a:latin typeface="Sakkal Majalla" panose="02000000000000000000" pitchFamily="2" charset="-78"/>
                <a:cs typeface="Sakkal Majalla" panose="02000000000000000000" pitchFamily="2" charset="-78"/>
              </a:rPr>
              <a:t>مجموعات العناصر والتوزيع الإلكتروني</a:t>
            </a:r>
            <a:endParaRPr lang="ar-BH" altLang="ar-BH" sz="4400" b="1" dirty="0">
              <a:solidFill>
                <a:schemeClr val="bg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 xmlns:a16="http://schemas.microsoft.com/office/drawing/2014/main" id="{46D38340-0F88-4C50-90EF-2A268272D4FB}"/>
              </a:ext>
            </a:extLst>
          </p:cNvPr>
          <p:cNvSpPr txBox="1"/>
          <p:nvPr/>
        </p:nvSpPr>
        <p:spPr>
          <a:xfrm>
            <a:off x="5064861" y="1544580"/>
            <a:ext cx="6408688" cy="4025717"/>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rtl="1">
              <a:lnSpc>
                <a:spcPct val="90000"/>
              </a:lnSpc>
              <a:spcBef>
                <a:spcPct val="0"/>
              </a:spcBef>
            </a:pPr>
            <a:r>
              <a:rPr lang="ar-BH" altLang="ar-BH" sz="3200" b="1" dirty="0" smtClean="0">
                <a:solidFill>
                  <a:srgbClr val="FF0000"/>
                </a:solidFill>
                <a:latin typeface="Sakkal Majalla" panose="02000000000000000000" pitchFamily="2" charset="-78"/>
                <a:cs typeface="Sakkal Majalla" panose="02000000000000000000" pitchFamily="2" charset="-78"/>
              </a:rPr>
              <a:t>الهالوجينات: </a:t>
            </a:r>
            <a:endParaRPr lang="en-US" altLang="ar-BH" sz="3200" b="1" dirty="0" smtClean="0">
              <a:solidFill>
                <a:srgbClr val="FF0000"/>
              </a:solidFill>
              <a:latin typeface="Sakkal Majalla" panose="02000000000000000000" pitchFamily="2" charset="-78"/>
              <a:cs typeface="Sakkal Majalla" panose="02000000000000000000" pitchFamily="2" charset="-78"/>
            </a:endParaRPr>
          </a:p>
          <a:p>
            <a:pPr marL="342900" lvl="0" indent="-342900" algn="r" rtl="1">
              <a:lnSpc>
                <a:spcPct val="90000"/>
              </a:lnSpc>
              <a:spcBef>
                <a:spcPct val="0"/>
              </a:spcBef>
              <a:buFont typeface="Arial" panose="020B0604020202020204" pitchFamily="34" charset="0"/>
              <a:buChar char="•"/>
            </a:pPr>
            <a:r>
              <a:rPr lang="ar-BH" altLang="ar-BH" sz="2800" b="1" dirty="0" smtClean="0">
                <a:solidFill>
                  <a:srgbClr val="002060"/>
                </a:solidFill>
                <a:latin typeface="Sakkal Majalla" panose="02000000000000000000" pitchFamily="2" charset="-78"/>
                <a:cs typeface="Sakkal Majalla" panose="02000000000000000000" pitchFamily="2" charset="-78"/>
              </a:rPr>
              <a:t>عناصر </a:t>
            </a:r>
            <a:r>
              <a:rPr lang="ar-BH" altLang="ar-BH" sz="2800" b="1" dirty="0">
                <a:solidFill>
                  <a:srgbClr val="002060"/>
                </a:solidFill>
                <a:latin typeface="Sakkal Majalla" panose="02000000000000000000" pitchFamily="2" charset="-78"/>
                <a:cs typeface="Sakkal Majalla" panose="02000000000000000000" pitchFamily="2" charset="-78"/>
              </a:rPr>
              <a:t>المجموعة 17 من الجدول </a:t>
            </a:r>
            <a:r>
              <a:rPr lang="ar-BH" altLang="ar-BH" sz="2800" b="1" dirty="0" smtClean="0">
                <a:solidFill>
                  <a:srgbClr val="002060"/>
                </a:solidFill>
                <a:latin typeface="Sakkal Majalla" panose="02000000000000000000" pitchFamily="2" charset="-78"/>
                <a:cs typeface="Sakkal Majalla" panose="02000000000000000000" pitchFamily="2" charset="-78"/>
              </a:rPr>
              <a:t>الدوري.</a:t>
            </a:r>
            <a:endParaRPr lang="ar-BH" altLang="ar-BH" sz="2800" b="1" dirty="0">
              <a:solidFill>
                <a:srgbClr val="002060"/>
              </a:solidFill>
              <a:latin typeface="Sakkal Majalla" panose="02000000000000000000" pitchFamily="2" charset="-78"/>
              <a:cs typeface="Sakkal Majalla" panose="02000000000000000000" pitchFamily="2" charset="-78"/>
            </a:endParaRPr>
          </a:p>
          <a:p>
            <a:pPr marL="228600" lvl="0" indent="-228600" algn="r" rtl="1">
              <a:lnSpc>
                <a:spcPct val="90000"/>
              </a:lnSpc>
              <a:spcBef>
                <a:spcPct val="0"/>
              </a:spcBef>
              <a:buFont typeface="Arial" panose="020B0604020202020204" pitchFamily="34" charset="0"/>
              <a:buChar char="•"/>
            </a:pPr>
            <a:r>
              <a:rPr lang="ar-KW" altLang="ar-BH" sz="2800" b="1" dirty="0" smtClean="0">
                <a:solidFill>
                  <a:srgbClr val="002060"/>
                </a:solidFill>
                <a:latin typeface="Sakkal Majalla" panose="02000000000000000000" pitchFamily="2" charset="-78"/>
                <a:cs typeface="Sakkal Majalla" panose="02000000000000000000" pitchFamily="2" charset="-78"/>
              </a:rPr>
              <a:t>عدد </a:t>
            </a:r>
            <a:r>
              <a:rPr lang="ar-KW" altLang="ar-BH" sz="2800" b="1" dirty="0">
                <a:solidFill>
                  <a:srgbClr val="002060"/>
                </a:solidFill>
                <a:latin typeface="Sakkal Majalla" panose="02000000000000000000" pitchFamily="2" charset="-78"/>
                <a:cs typeface="Sakkal Majalla" panose="02000000000000000000" pitchFamily="2" charset="-78"/>
              </a:rPr>
              <a:t>الإلكترونات في مستوى الطاقة </a:t>
            </a:r>
            <a:r>
              <a:rPr lang="ar-KW" altLang="ar-BH" sz="2800" b="1" dirty="0" smtClean="0">
                <a:solidFill>
                  <a:srgbClr val="002060"/>
                </a:solidFill>
                <a:latin typeface="Sakkal Majalla" panose="02000000000000000000" pitchFamily="2" charset="-78"/>
                <a:cs typeface="Sakkal Majalla" panose="02000000000000000000" pitchFamily="2" charset="-78"/>
              </a:rPr>
              <a:t>الأخير</a:t>
            </a:r>
            <a:r>
              <a:rPr lang="ar-BH" altLang="ar-BH" sz="2800" b="1" dirty="0" smtClean="0">
                <a:solidFill>
                  <a:srgbClr val="002060"/>
                </a:solidFill>
                <a:latin typeface="Sakkal Majalla" panose="02000000000000000000" pitchFamily="2" charset="-78"/>
                <a:cs typeface="Sakkal Majalla" panose="02000000000000000000" pitchFamily="2" charset="-78"/>
              </a:rPr>
              <a:t>لها 7 </a:t>
            </a:r>
            <a:r>
              <a:rPr lang="ar-BH" altLang="ar-BH" sz="2800" b="1" dirty="0">
                <a:solidFill>
                  <a:srgbClr val="002060"/>
                </a:solidFill>
                <a:latin typeface="Sakkal Majalla" panose="02000000000000000000" pitchFamily="2" charset="-78"/>
                <a:cs typeface="Sakkal Majalla" panose="02000000000000000000" pitchFamily="2" charset="-78"/>
              </a:rPr>
              <a:t>الكترونات</a:t>
            </a:r>
            <a:r>
              <a:rPr lang="ar-BH" altLang="ar-BH" sz="2800" b="1" dirty="0" smtClean="0">
                <a:solidFill>
                  <a:srgbClr val="002060"/>
                </a:solidFill>
                <a:latin typeface="Sakkal Majalla" panose="02000000000000000000" pitchFamily="2" charset="-78"/>
                <a:cs typeface="Sakkal Majalla" panose="02000000000000000000" pitchFamily="2" charset="-78"/>
              </a:rPr>
              <a:t>.</a:t>
            </a:r>
            <a:endParaRPr lang="ar-BH" altLang="ar-BH" sz="2800" b="1" dirty="0">
              <a:solidFill>
                <a:srgbClr val="002060"/>
              </a:solidFill>
              <a:latin typeface="Sakkal Majalla" panose="02000000000000000000" pitchFamily="2" charset="-78"/>
              <a:cs typeface="Sakkal Majalla" panose="02000000000000000000" pitchFamily="2" charset="-78"/>
            </a:endParaRPr>
          </a:p>
          <a:p>
            <a:pPr marL="228600" lvl="0" indent="-228600" algn="r" rtl="1">
              <a:lnSpc>
                <a:spcPct val="90000"/>
              </a:lnSpc>
              <a:spcBef>
                <a:spcPct val="0"/>
              </a:spcBef>
              <a:buFont typeface="Arial" panose="020B0604020202020204" pitchFamily="34" charset="0"/>
              <a:buChar char="•"/>
            </a:pPr>
            <a:r>
              <a:rPr lang="ar-BH" altLang="ar-BH" sz="2800" b="1" dirty="0">
                <a:solidFill>
                  <a:srgbClr val="002060"/>
                </a:solidFill>
                <a:latin typeface="Sakkal Majalla" panose="02000000000000000000" pitchFamily="2" charset="-78"/>
                <a:cs typeface="Sakkal Majalla" panose="02000000000000000000" pitchFamily="2" charset="-78"/>
              </a:rPr>
              <a:t>هذه العناصر غير </a:t>
            </a:r>
            <a:r>
              <a:rPr lang="ar-BH" altLang="ar-BH" sz="2800" b="1" dirty="0" smtClean="0">
                <a:solidFill>
                  <a:srgbClr val="002060"/>
                </a:solidFill>
                <a:latin typeface="Sakkal Majalla" panose="02000000000000000000" pitchFamily="2" charset="-78"/>
                <a:cs typeface="Sakkal Majalla" panose="02000000000000000000" pitchFamily="2" charset="-78"/>
              </a:rPr>
              <a:t>مستقرة، ويمكن </a:t>
            </a:r>
            <a:r>
              <a:rPr lang="ar-BH" altLang="ar-BH" sz="2800" b="1" dirty="0">
                <a:solidFill>
                  <a:srgbClr val="002060"/>
                </a:solidFill>
                <a:latin typeface="Sakkal Majalla" panose="02000000000000000000" pitchFamily="2" charset="-78"/>
                <a:cs typeface="Sakkal Majalla" panose="02000000000000000000" pitchFamily="2" charset="-78"/>
              </a:rPr>
              <a:t>أن </a:t>
            </a:r>
            <a:r>
              <a:rPr lang="ar-BH" altLang="ar-BH" sz="2800" b="1" dirty="0" smtClean="0">
                <a:solidFill>
                  <a:srgbClr val="002060"/>
                </a:solidFill>
                <a:latin typeface="Sakkal Majalla" panose="02000000000000000000" pitchFamily="2" charset="-78"/>
                <a:cs typeface="Sakkal Majalla" panose="02000000000000000000" pitchFamily="2" charset="-78"/>
              </a:rPr>
              <a:t>تستقر عندما </a:t>
            </a:r>
            <a:r>
              <a:rPr lang="ar-BH" altLang="ar-BH" sz="2800" b="1" dirty="0">
                <a:solidFill>
                  <a:srgbClr val="002060"/>
                </a:solidFill>
                <a:latin typeface="Sakkal Majalla" panose="02000000000000000000" pitchFamily="2" charset="-78"/>
                <a:cs typeface="Sakkal Majalla" panose="02000000000000000000" pitchFamily="2" charset="-78"/>
              </a:rPr>
              <a:t>تكتسب الكترونًا أو تشارك بإلكترون أثناء التفاعلات الكيميائية.</a:t>
            </a:r>
            <a:endParaRPr lang="ar-KW" altLang="ar-BH" sz="2800" b="1" dirty="0">
              <a:solidFill>
                <a:srgbClr val="002060"/>
              </a:solidFill>
              <a:latin typeface="Sakkal Majalla" panose="02000000000000000000" pitchFamily="2" charset="-78"/>
              <a:cs typeface="Sakkal Majalla" panose="02000000000000000000" pitchFamily="2" charset="-78"/>
            </a:endParaRPr>
          </a:p>
          <a:p>
            <a:pPr marL="228600" lvl="0" indent="-228600" algn="r" rtl="1">
              <a:lnSpc>
                <a:spcPct val="90000"/>
              </a:lnSpc>
              <a:spcBef>
                <a:spcPct val="0"/>
              </a:spcBef>
              <a:buFont typeface="Arial" panose="020B0604020202020204" pitchFamily="34" charset="0"/>
              <a:buChar char="•"/>
            </a:pPr>
            <a:r>
              <a:rPr lang="ar-KW" altLang="ar-BH" sz="2800" b="1" dirty="0">
                <a:solidFill>
                  <a:srgbClr val="002060"/>
                </a:solidFill>
                <a:latin typeface="Sakkal Majalla" panose="02000000000000000000" pitchFamily="2" charset="-78"/>
                <a:cs typeface="Sakkal Majalla" panose="02000000000000000000" pitchFamily="2" charset="-78"/>
              </a:rPr>
              <a:t>أي من </a:t>
            </a:r>
            <a:r>
              <a:rPr lang="ar-BH" altLang="ar-BH" sz="2800" b="1" dirty="0">
                <a:solidFill>
                  <a:srgbClr val="002060"/>
                </a:solidFill>
                <a:latin typeface="Sakkal Majalla" panose="02000000000000000000" pitchFamily="2" charset="-78"/>
                <a:cs typeface="Sakkal Majalla" panose="02000000000000000000" pitchFamily="2" charset="-78"/>
              </a:rPr>
              <a:t>عناصر هذه المجموعة</a:t>
            </a:r>
            <a:r>
              <a:rPr lang="ar-KW" altLang="ar-BH" sz="2800" b="1" dirty="0">
                <a:solidFill>
                  <a:srgbClr val="002060"/>
                </a:solidFill>
                <a:latin typeface="Sakkal Majalla" panose="02000000000000000000" pitchFamily="2" charset="-78"/>
                <a:cs typeface="Sakkal Majalla" panose="02000000000000000000" pitchFamily="2" charset="-78"/>
              </a:rPr>
              <a:t> أكثر نشاط</a:t>
            </a:r>
            <a:r>
              <a:rPr lang="ar-BH" altLang="ar-BH" sz="2800" b="1" dirty="0">
                <a:solidFill>
                  <a:srgbClr val="002060"/>
                </a:solidFill>
                <a:latin typeface="Sakkal Majalla" panose="02000000000000000000" pitchFamily="2" charset="-78"/>
                <a:cs typeface="Sakkal Majalla" panose="02000000000000000000" pitchFamily="2" charset="-78"/>
              </a:rPr>
              <a:t>ًا؟</a:t>
            </a:r>
            <a:r>
              <a:rPr lang="ar-KW" altLang="ar-BH" sz="2800" b="1" dirty="0">
                <a:solidFill>
                  <a:srgbClr val="002060"/>
                </a:solidFill>
                <a:latin typeface="Sakkal Majalla" panose="02000000000000000000" pitchFamily="2" charset="-78"/>
                <a:cs typeface="Sakkal Majalla" panose="02000000000000000000" pitchFamily="2" charset="-78"/>
              </a:rPr>
              <a:t> ولماذا؟ </a:t>
            </a:r>
          </a:p>
          <a:p>
            <a:pPr lvl="0" algn="r" rtl="1">
              <a:lnSpc>
                <a:spcPct val="90000"/>
              </a:lnSpc>
              <a:spcBef>
                <a:spcPct val="0"/>
              </a:spcBef>
            </a:pPr>
            <a:r>
              <a:rPr lang="ar-BH" altLang="ar-BH" sz="2800" b="1" dirty="0" smtClean="0">
                <a:solidFill>
                  <a:srgbClr val="002060"/>
                </a:solidFill>
                <a:latin typeface="Sakkal Majalla" panose="02000000000000000000" pitchFamily="2" charset="-78"/>
                <a:cs typeface="Sakkal Majalla" panose="02000000000000000000" pitchFamily="2" charset="-78"/>
              </a:rPr>
              <a:t>الفلور هو العنصر الأكثر نشاطًا في المجموعة لأن </a:t>
            </a:r>
            <a:r>
              <a:rPr lang="ar-BH" altLang="ar-BH" sz="2800" b="1" dirty="0">
                <a:solidFill>
                  <a:srgbClr val="002060"/>
                </a:solidFill>
                <a:latin typeface="Sakkal Majalla" panose="02000000000000000000" pitchFamily="2" charset="-78"/>
                <a:cs typeface="Sakkal Majalla" panose="02000000000000000000" pitchFamily="2" charset="-78"/>
              </a:rPr>
              <a:t>مستوى الطاقة الخارجي أقرب إلى النواة. </a:t>
            </a:r>
            <a:endParaRPr lang="ar-KW" altLang="ar-BH" sz="2800" b="1" dirty="0">
              <a:solidFill>
                <a:srgbClr val="002060"/>
              </a:solidFill>
              <a:latin typeface="Sakkal Majalla" panose="02000000000000000000" pitchFamily="2" charset="-78"/>
              <a:cs typeface="Sakkal Majalla" panose="02000000000000000000" pitchFamily="2" charset="-78"/>
            </a:endParaRPr>
          </a:p>
          <a:p>
            <a:pPr marL="228600" lvl="0" indent="-228600" algn="r" rtl="1">
              <a:lnSpc>
                <a:spcPct val="90000"/>
              </a:lnSpc>
              <a:spcBef>
                <a:spcPct val="0"/>
              </a:spcBef>
              <a:buFont typeface="Arial" panose="020B0604020202020204" pitchFamily="34" charset="0"/>
              <a:buChar char="•"/>
            </a:pPr>
            <a:r>
              <a:rPr lang="ar-KW" altLang="ar-BH" sz="2800" b="1" dirty="0" smtClean="0">
                <a:solidFill>
                  <a:srgbClr val="002060"/>
                </a:solidFill>
                <a:latin typeface="Sakkal Majalla" panose="02000000000000000000" pitchFamily="2" charset="-78"/>
                <a:cs typeface="Sakkal Majalla" panose="02000000000000000000" pitchFamily="2" charset="-78"/>
              </a:rPr>
              <a:t>كلما </a:t>
            </a:r>
            <a:r>
              <a:rPr lang="ar-KW" altLang="ar-BH" sz="2800" b="1" dirty="0">
                <a:solidFill>
                  <a:srgbClr val="002060"/>
                </a:solidFill>
                <a:latin typeface="Sakkal Majalla" panose="02000000000000000000" pitchFamily="2" charset="-78"/>
                <a:cs typeface="Sakkal Majalla" panose="02000000000000000000" pitchFamily="2" charset="-78"/>
              </a:rPr>
              <a:t>اتجهنا إلى أس</a:t>
            </a:r>
            <a:r>
              <a:rPr lang="ar-BH" altLang="ar-BH" sz="2800" b="1" dirty="0">
                <a:solidFill>
                  <a:srgbClr val="002060"/>
                </a:solidFill>
                <a:latin typeface="Sakkal Majalla" panose="02000000000000000000" pitchFamily="2" charset="-78"/>
                <a:cs typeface="Sakkal Majalla" panose="02000000000000000000" pitchFamily="2" charset="-78"/>
              </a:rPr>
              <a:t>فل </a:t>
            </a:r>
            <a:r>
              <a:rPr lang="ar-KW" altLang="ar-BH" sz="2800" b="1" dirty="0" smtClean="0">
                <a:solidFill>
                  <a:srgbClr val="002060"/>
                </a:solidFill>
                <a:latin typeface="Sakkal Majalla" panose="02000000000000000000" pitchFamily="2" charset="-78"/>
                <a:cs typeface="Sakkal Majalla" panose="02000000000000000000" pitchFamily="2" charset="-78"/>
              </a:rPr>
              <a:t>المجموعة</a:t>
            </a:r>
            <a:r>
              <a:rPr lang="ar-BH" altLang="ar-BH" sz="2800" b="1" dirty="0" smtClean="0">
                <a:solidFill>
                  <a:srgbClr val="002060"/>
                </a:solidFill>
                <a:latin typeface="Sakkal Majalla" panose="02000000000000000000" pitchFamily="2" charset="-78"/>
                <a:cs typeface="Sakkal Majalla" panose="02000000000000000000" pitchFamily="2" charset="-78"/>
              </a:rPr>
              <a:t> يقل </a:t>
            </a:r>
            <a:r>
              <a:rPr lang="ar-BH" altLang="ar-BH" sz="2800" b="1" dirty="0">
                <a:solidFill>
                  <a:srgbClr val="002060"/>
                </a:solidFill>
                <a:latin typeface="Sakkal Majalla" panose="02000000000000000000" pitchFamily="2" charset="-78"/>
                <a:cs typeface="Sakkal Majalla" panose="02000000000000000000" pitchFamily="2" charset="-78"/>
              </a:rPr>
              <a:t>النشاط بسبب ابتعاد المستوى الخارجي عن النواة.</a:t>
            </a:r>
          </a:p>
        </p:txBody>
      </p:sp>
      <p:pic>
        <p:nvPicPr>
          <p:cNvPr id="5" name="Picture 4"/>
          <p:cNvPicPr>
            <a:picLocks noChangeAspect="1"/>
          </p:cNvPicPr>
          <p:nvPr/>
        </p:nvPicPr>
        <p:blipFill>
          <a:blip r:embed="rId3"/>
          <a:stretch>
            <a:fillRect/>
          </a:stretch>
        </p:blipFill>
        <p:spPr>
          <a:xfrm>
            <a:off x="681823" y="1109647"/>
            <a:ext cx="1095993" cy="4857600"/>
          </a:xfrm>
          <a:prstGeom prst="rect">
            <a:avLst/>
          </a:prstGeom>
        </p:spPr>
      </p:pic>
      <p:pic>
        <p:nvPicPr>
          <p:cNvPr id="2" name="Picture 1"/>
          <p:cNvPicPr>
            <a:picLocks noChangeAspect="1"/>
          </p:cNvPicPr>
          <p:nvPr/>
        </p:nvPicPr>
        <p:blipFill>
          <a:blip r:embed="rId4"/>
          <a:stretch>
            <a:fillRect/>
          </a:stretch>
        </p:blipFill>
        <p:spPr>
          <a:xfrm>
            <a:off x="2347244" y="1353509"/>
            <a:ext cx="2449357" cy="2233107"/>
          </a:xfrm>
          <a:prstGeom prst="rect">
            <a:avLst/>
          </a:prstGeom>
        </p:spPr>
      </p:pic>
      <p:pic>
        <p:nvPicPr>
          <p:cNvPr id="3" name="Picture 2"/>
          <p:cNvPicPr>
            <a:picLocks noChangeAspect="1"/>
          </p:cNvPicPr>
          <p:nvPr/>
        </p:nvPicPr>
        <p:blipFill>
          <a:blip r:embed="rId5"/>
          <a:stretch>
            <a:fillRect/>
          </a:stretch>
        </p:blipFill>
        <p:spPr>
          <a:xfrm>
            <a:off x="2249406" y="3805581"/>
            <a:ext cx="2527709" cy="1680306"/>
          </a:xfrm>
          <a:prstGeom prst="rect">
            <a:avLst/>
          </a:prstGeom>
        </p:spPr>
      </p:pic>
    </p:spTree>
    <p:extLst>
      <p:ext uri="{BB962C8B-B14F-4D97-AF65-F5344CB8AC3E}">
        <p14:creationId xmlns:p14="http://schemas.microsoft.com/office/powerpoint/2010/main" val="10987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5C57C85F-02C7-49CA-AD08-021A7294A35F}"/>
              </a:ext>
            </a:extLst>
          </p:cNvPr>
          <p:cNvSpPr/>
          <p:nvPr/>
        </p:nvSpPr>
        <p:spPr>
          <a:xfrm>
            <a:off x="2930981" y="10376"/>
            <a:ext cx="7464876" cy="8001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altLang="ar-BH" sz="4400" b="1" dirty="0" smtClean="0">
                <a:solidFill>
                  <a:schemeClr val="bg1"/>
                </a:solidFill>
                <a:latin typeface="Sakkal Majalla" panose="02000000000000000000" pitchFamily="2" charset="-78"/>
                <a:cs typeface="Sakkal Majalla" panose="02000000000000000000" pitchFamily="2" charset="-78"/>
              </a:rPr>
              <a:t>مجموعات العناصر والتوزيع الإلكتروني</a:t>
            </a:r>
            <a:endParaRPr lang="ar-BH" altLang="ar-BH" sz="4400" b="1" dirty="0">
              <a:solidFill>
                <a:schemeClr val="bg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 xmlns:a16="http://schemas.microsoft.com/office/drawing/2014/main" id="{46D38340-0F88-4C50-90EF-2A268272D4FB}"/>
              </a:ext>
            </a:extLst>
          </p:cNvPr>
          <p:cNvSpPr txBox="1"/>
          <p:nvPr/>
        </p:nvSpPr>
        <p:spPr>
          <a:xfrm>
            <a:off x="4914900" y="1488555"/>
            <a:ext cx="6581777" cy="422885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rtl="1">
              <a:lnSpc>
                <a:spcPct val="90000"/>
              </a:lnSpc>
              <a:spcBef>
                <a:spcPct val="0"/>
              </a:spcBef>
            </a:pPr>
            <a:r>
              <a:rPr lang="ar-BH" altLang="ar-BH" sz="3200" b="1" dirty="0" smtClean="0">
                <a:solidFill>
                  <a:srgbClr val="FF0000"/>
                </a:solidFill>
                <a:latin typeface="Sakkal Majalla" panose="02000000000000000000" pitchFamily="2" charset="-78"/>
                <a:cs typeface="Sakkal Majalla" panose="02000000000000000000" pitchFamily="2" charset="-78"/>
              </a:rPr>
              <a:t>الفلزات القلوية: </a:t>
            </a:r>
          </a:p>
          <a:p>
            <a:pPr marL="342900" lvl="0" indent="-342900" algn="just" rtl="1">
              <a:buFont typeface="Arial" panose="020B0604020202020204" pitchFamily="34" charset="0"/>
              <a:buChar char="•"/>
            </a:pPr>
            <a:r>
              <a:rPr lang="ar-BH" sz="2400" b="1" dirty="0" smtClean="0">
                <a:solidFill>
                  <a:srgbClr val="002060"/>
                </a:solidFill>
                <a:latin typeface="Sakkal Majalla" panose="02000000000000000000" pitchFamily="2" charset="-78"/>
                <a:cs typeface="Sakkal Majalla" panose="02000000000000000000" pitchFamily="2" charset="-78"/>
              </a:rPr>
              <a:t>عناصر المجموعة الأولى في الجدول الدوري.</a:t>
            </a:r>
          </a:p>
          <a:p>
            <a:pPr marL="342900" lvl="0" indent="-342900" algn="just" rtl="1">
              <a:buFont typeface="Arial" panose="020B0604020202020204" pitchFamily="34" charset="0"/>
              <a:buChar char="•"/>
            </a:pPr>
            <a:r>
              <a:rPr lang="ar-BH" sz="2400" b="1" dirty="0" smtClean="0">
                <a:solidFill>
                  <a:srgbClr val="002060"/>
                </a:solidFill>
                <a:latin typeface="Sakkal Majalla" panose="02000000000000000000" pitchFamily="2" charset="-78"/>
                <a:cs typeface="Sakkal Majalla" panose="02000000000000000000" pitchFamily="2" charset="-78"/>
              </a:rPr>
              <a:t>ينتمي </a:t>
            </a:r>
            <a:r>
              <a:rPr lang="ar-BH" sz="2400" b="1" dirty="0">
                <a:solidFill>
                  <a:srgbClr val="002060"/>
                </a:solidFill>
                <a:latin typeface="Sakkal Majalla" panose="02000000000000000000" pitchFamily="2" charset="-78"/>
                <a:cs typeface="Sakkal Majalla" panose="02000000000000000000" pitchFamily="2" charset="-78"/>
              </a:rPr>
              <a:t>كلٌ من الليثيوم والصوديوم إلى عناصر المجموعة الأولى في الجدول </a:t>
            </a:r>
            <a:r>
              <a:rPr lang="ar-BH" sz="2400" b="1" dirty="0" smtClean="0">
                <a:solidFill>
                  <a:srgbClr val="002060"/>
                </a:solidFill>
                <a:latin typeface="Sakkal Majalla" panose="02000000000000000000" pitchFamily="2" charset="-78"/>
                <a:cs typeface="Sakkal Majalla" panose="02000000000000000000" pitchFamily="2" charset="-78"/>
              </a:rPr>
              <a:t>الدوري التي </a:t>
            </a:r>
            <a:r>
              <a:rPr lang="ar-BH" sz="2400" b="1" dirty="0" smtClean="0">
                <a:solidFill>
                  <a:srgbClr val="002060"/>
                </a:solidFill>
                <a:latin typeface="Sakkal Majalla" panose="02000000000000000000" pitchFamily="2" charset="-78"/>
                <a:cs typeface="Sakkal Majalla" panose="02000000000000000000" pitchFamily="2" charset="-78"/>
              </a:rPr>
              <a:t>تسمّى الفلزات </a:t>
            </a:r>
            <a:r>
              <a:rPr lang="ar-BH" sz="2400" b="1" dirty="0">
                <a:solidFill>
                  <a:srgbClr val="002060"/>
                </a:solidFill>
                <a:latin typeface="Sakkal Majalla" panose="02000000000000000000" pitchFamily="2" charset="-78"/>
                <a:cs typeface="Sakkal Majalla" panose="02000000000000000000" pitchFamily="2" charset="-78"/>
              </a:rPr>
              <a:t>القلوية.</a:t>
            </a:r>
          </a:p>
          <a:p>
            <a:pPr marL="342900" lvl="0" indent="-342900" algn="r" rtl="1">
              <a:buFont typeface="Arial" panose="020B0604020202020204" pitchFamily="34" charset="0"/>
              <a:buChar char="•"/>
            </a:pPr>
            <a:r>
              <a:rPr lang="ar-BH" altLang="ar-BH" sz="2400" b="1" dirty="0" smtClean="0">
                <a:solidFill>
                  <a:srgbClr val="002060"/>
                </a:solidFill>
                <a:latin typeface="Sakkal Majalla" panose="02000000000000000000" pitchFamily="2" charset="-78"/>
                <a:cs typeface="Sakkal Majalla" panose="02000000000000000000" pitchFamily="2" charset="-78"/>
              </a:rPr>
              <a:t>لكل من عناصر هذه المجموعة الكترونًا واحدَا في </a:t>
            </a:r>
            <a:r>
              <a:rPr lang="ar-BH" altLang="ar-BH" sz="2400" b="1" dirty="0">
                <a:solidFill>
                  <a:srgbClr val="002060"/>
                </a:solidFill>
                <a:latin typeface="Sakkal Majalla" panose="02000000000000000000" pitchFamily="2" charset="-78"/>
                <a:cs typeface="Sakkal Majalla" panose="02000000000000000000" pitchFamily="2" charset="-78"/>
              </a:rPr>
              <a:t>مستوى الطاقة </a:t>
            </a:r>
            <a:r>
              <a:rPr lang="ar-BH" altLang="ar-BH" sz="2400" b="1" dirty="0" smtClean="0">
                <a:solidFill>
                  <a:srgbClr val="002060"/>
                </a:solidFill>
                <a:latin typeface="Sakkal Majalla" panose="02000000000000000000" pitchFamily="2" charset="-78"/>
                <a:cs typeface="Sakkal Majalla" panose="02000000000000000000" pitchFamily="2" charset="-78"/>
              </a:rPr>
              <a:t>الأخير.</a:t>
            </a:r>
          </a:p>
          <a:p>
            <a:pPr marL="342900" lvl="0" indent="-342900" algn="r" rtl="1">
              <a:buFont typeface="Arial" panose="020B0604020202020204" pitchFamily="34" charset="0"/>
              <a:buChar char="•"/>
            </a:pPr>
            <a:r>
              <a:rPr lang="ar-BH" altLang="ar-BH" sz="2400" b="1" dirty="0" smtClean="0">
                <a:solidFill>
                  <a:srgbClr val="002060"/>
                </a:solidFill>
                <a:latin typeface="Sakkal Majalla" panose="02000000000000000000" pitchFamily="2" charset="-78"/>
                <a:cs typeface="Sakkal Majalla" panose="02000000000000000000" pitchFamily="2" charset="-78"/>
              </a:rPr>
              <a:t>تميل ذرات عناصر هذه المجموعة إلى أن تفقد </a:t>
            </a:r>
            <a:r>
              <a:rPr lang="ar-BH" altLang="ar-BH" sz="2400" b="1" dirty="0">
                <a:solidFill>
                  <a:srgbClr val="002060"/>
                </a:solidFill>
                <a:latin typeface="Sakkal Majalla" panose="02000000000000000000" pitchFamily="2" charset="-78"/>
                <a:cs typeface="Sakkal Majalla" panose="02000000000000000000" pitchFamily="2" charset="-78"/>
              </a:rPr>
              <a:t>الالكترون في مستوى الطاقة </a:t>
            </a:r>
            <a:r>
              <a:rPr lang="ar-BH" altLang="ar-BH" sz="2400" b="1" dirty="0" smtClean="0">
                <a:solidFill>
                  <a:srgbClr val="002060"/>
                </a:solidFill>
                <a:latin typeface="Sakkal Majalla" panose="02000000000000000000" pitchFamily="2" charset="-78"/>
                <a:cs typeface="Sakkal Majalla" panose="02000000000000000000" pitchFamily="2" charset="-78"/>
              </a:rPr>
              <a:t>الأخير للوصول إلى حالة الاستقرار.</a:t>
            </a:r>
            <a:endParaRPr lang="ar-KW" altLang="ar-BH" sz="2400" b="1" dirty="0">
              <a:solidFill>
                <a:srgbClr val="002060"/>
              </a:solidFill>
              <a:latin typeface="Sakkal Majalla" panose="02000000000000000000" pitchFamily="2" charset="-78"/>
              <a:cs typeface="Sakkal Majalla" panose="02000000000000000000" pitchFamily="2" charset="-78"/>
            </a:endParaRPr>
          </a:p>
          <a:p>
            <a:pPr marL="342900" lvl="0" indent="-342900" algn="r" rtl="1">
              <a:buFont typeface="Arial" panose="020B0604020202020204" pitchFamily="34" charset="0"/>
              <a:buChar char="•"/>
            </a:pPr>
            <a:r>
              <a:rPr lang="ar-BH" altLang="ar-BH" sz="2400" b="1" dirty="0" smtClean="0">
                <a:solidFill>
                  <a:srgbClr val="002060"/>
                </a:solidFill>
                <a:latin typeface="Sakkal Majalla" panose="02000000000000000000" pitchFamily="2" charset="-78"/>
                <a:cs typeface="Sakkal Majalla" panose="02000000000000000000" pitchFamily="2" charset="-78"/>
              </a:rPr>
              <a:t>يزداد النشاط الكيميائي لعناصر  هذه المجموعة كلما </a:t>
            </a:r>
            <a:r>
              <a:rPr lang="ar-BH" altLang="ar-BH" sz="2400" b="1" dirty="0">
                <a:solidFill>
                  <a:srgbClr val="002060"/>
                </a:solidFill>
                <a:latin typeface="Sakkal Majalla" panose="02000000000000000000" pitchFamily="2" charset="-78"/>
                <a:cs typeface="Sakkal Majalla" panose="02000000000000000000" pitchFamily="2" charset="-78"/>
              </a:rPr>
              <a:t>انتقلنا من أعلى إلى </a:t>
            </a:r>
            <a:r>
              <a:rPr lang="ar-BH" altLang="ar-BH" sz="2400" b="1" dirty="0" smtClean="0">
                <a:solidFill>
                  <a:srgbClr val="002060"/>
                </a:solidFill>
                <a:latin typeface="Sakkal Majalla" panose="02000000000000000000" pitchFamily="2" charset="-78"/>
                <a:cs typeface="Sakkal Majalla" panose="02000000000000000000" pitchFamily="2" charset="-78"/>
              </a:rPr>
              <a:t>أسفل (حيث يزداد رقم الدورة) فيسهل انفصال </a:t>
            </a:r>
            <a:r>
              <a:rPr lang="ar-BH" altLang="ar-BH" sz="2400" b="1" dirty="0">
                <a:solidFill>
                  <a:srgbClr val="002060"/>
                </a:solidFill>
                <a:latin typeface="Sakkal Majalla" panose="02000000000000000000" pitchFamily="2" charset="-78"/>
                <a:cs typeface="Sakkal Majalla" panose="02000000000000000000" pitchFamily="2" charset="-78"/>
              </a:rPr>
              <a:t>الإلكترون الموجود في مستوى الطاقة الخارجي </a:t>
            </a:r>
            <a:r>
              <a:rPr lang="ar-BH" altLang="ar-BH" sz="2400" b="1" dirty="0" smtClean="0">
                <a:solidFill>
                  <a:srgbClr val="002060"/>
                </a:solidFill>
                <a:latin typeface="Sakkal Majalla" panose="02000000000000000000" pitchFamily="2" charset="-78"/>
                <a:cs typeface="Sakkal Majalla" panose="02000000000000000000" pitchFamily="2" charset="-78"/>
              </a:rPr>
              <a:t>البعيد </a:t>
            </a:r>
            <a:r>
              <a:rPr lang="ar-BH" altLang="ar-BH" sz="2400" b="1" dirty="0">
                <a:solidFill>
                  <a:srgbClr val="002060"/>
                </a:solidFill>
                <a:latin typeface="Sakkal Majalla" panose="02000000000000000000" pitchFamily="2" charset="-78"/>
                <a:cs typeface="Sakkal Majalla" panose="02000000000000000000" pitchFamily="2" charset="-78"/>
              </a:rPr>
              <a:t>عن النواة</a:t>
            </a:r>
            <a:r>
              <a:rPr lang="ar-BH" altLang="ar-BH" sz="2400" b="1" dirty="0" smtClean="0">
                <a:solidFill>
                  <a:srgbClr val="002060"/>
                </a:solidFill>
                <a:latin typeface="Sakkal Majalla" panose="02000000000000000000" pitchFamily="2" charset="-78"/>
                <a:cs typeface="Sakkal Majalla" panose="02000000000000000000" pitchFamily="2" charset="-78"/>
              </a:rPr>
              <a:t>.</a:t>
            </a:r>
            <a:endParaRPr lang="ar-KW" altLang="ar-BH" sz="2400" b="1" dirty="0">
              <a:solidFill>
                <a:srgbClr val="00206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a:off x="567034" y="1311719"/>
            <a:ext cx="1059745" cy="4955045"/>
          </a:xfrm>
          <a:prstGeom prst="rect">
            <a:avLst/>
          </a:prstGeom>
        </p:spPr>
      </p:pic>
      <p:pic>
        <p:nvPicPr>
          <p:cNvPr id="3" name="Picture 2"/>
          <p:cNvPicPr>
            <a:picLocks noChangeAspect="1"/>
          </p:cNvPicPr>
          <p:nvPr/>
        </p:nvPicPr>
        <p:blipFill>
          <a:blip r:embed="rId4"/>
          <a:stretch>
            <a:fillRect/>
          </a:stretch>
        </p:blipFill>
        <p:spPr>
          <a:xfrm>
            <a:off x="2032024" y="1604116"/>
            <a:ext cx="2331000" cy="2162000"/>
          </a:xfrm>
          <a:prstGeom prst="rect">
            <a:avLst/>
          </a:prstGeom>
        </p:spPr>
      </p:pic>
      <p:pic>
        <p:nvPicPr>
          <p:cNvPr id="9" name="Picture 8"/>
          <p:cNvPicPr>
            <a:picLocks noChangeAspect="1"/>
          </p:cNvPicPr>
          <p:nvPr/>
        </p:nvPicPr>
        <p:blipFill>
          <a:blip r:embed="rId5"/>
          <a:stretch>
            <a:fillRect/>
          </a:stretch>
        </p:blipFill>
        <p:spPr>
          <a:xfrm>
            <a:off x="1704481" y="3826100"/>
            <a:ext cx="2805174" cy="1891305"/>
          </a:xfrm>
          <a:prstGeom prst="rect">
            <a:avLst/>
          </a:prstGeom>
        </p:spPr>
      </p:pic>
    </p:spTree>
    <p:extLst>
      <p:ext uri="{BB962C8B-B14F-4D97-AF65-F5344CB8AC3E}">
        <p14:creationId xmlns:p14="http://schemas.microsoft.com/office/powerpoint/2010/main" val="13328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128535"/>
            <a:ext cx="11432439" cy="5519007"/>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5C57C85F-02C7-49CA-AD08-021A7294A35F}"/>
              </a:ext>
            </a:extLst>
          </p:cNvPr>
          <p:cNvSpPr/>
          <p:nvPr/>
        </p:nvSpPr>
        <p:spPr>
          <a:xfrm>
            <a:off x="2930981" y="10376"/>
            <a:ext cx="7464876" cy="8001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altLang="ar-BH" sz="4400" b="1" dirty="0" smtClean="0">
                <a:solidFill>
                  <a:schemeClr val="bg1"/>
                </a:solidFill>
                <a:latin typeface="Sakkal Majalla" panose="02000000000000000000" pitchFamily="2" charset="-78"/>
                <a:cs typeface="Sakkal Majalla" panose="02000000000000000000" pitchFamily="2" charset="-78"/>
              </a:rPr>
              <a:t>مجموعات العناصر والتوزيع الإلكتروني</a:t>
            </a:r>
            <a:endParaRPr lang="ar-BH" altLang="ar-BH" sz="4400" b="1" dirty="0">
              <a:solidFill>
                <a:schemeClr val="bg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a:stretch>
            <a:fillRect/>
          </a:stretch>
        </p:blipFill>
        <p:spPr>
          <a:xfrm>
            <a:off x="2784764" y="1180835"/>
            <a:ext cx="8525494" cy="4927739"/>
          </a:xfrm>
          <a:prstGeom prst="rect">
            <a:avLst/>
          </a:prstGeom>
        </p:spPr>
      </p:pic>
      <p:sp>
        <p:nvSpPr>
          <p:cNvPr id="13" name="TextBox 12">
            <a:extLst>
              <a:ext uri="{FF2B5EF4-FFF2-40B4-BE49-F238E27FC236}">
                <a16:creationId xmlns="" xmlns:a16="http://schemas.microsoft.com/office/drawing/2014/main" id="{46D38340-0F88-4C50-90EF-2A268272D4FB}"/>
              </a:ext>
            </a:extLst>
          </p:cNvPr>
          <p:cNvSpPr txBox="1"/>
          <p:nvPr/>
        </p:nvSpPr>
        <p:spPr>
          <a:xfrm>
            <a:off x="735520" y="1645621"/>
            <a:ext cx="2010393" cy="37856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R="0" lvl="0" algn="ctr" defTabSz="914400" rtl="1" eaLnBrk="1" fontAlgn="auto" latinLnBrk="0" hangingPunct="1">
              <a:lnSpc>
                <a:spcPct val="100000"/>
              </a:lnSpc>
              <a:spcBef>
                <a:spcPts val="0"/>
              </a:spcBef>
              <a:spcAft>
                <a:spcPts val="0"/>
              </a:spcAft>
              <a:buClrTx/>
              <a:buSzTx/>
              <a:tabLst/>
              <a:defRPr/>
            </a:pPr>
            <a:r>
              <a:rPr lang="ar-BH" sz="2400" b="1" dirty="0" smtClean="0">
                <a:solidFill>
                  <a:srgbClr val="C00000"/>
                </a:solidFill>
                <a:latin typeface="Sakkal Majalla" panose="02000000000000000000" pitchFamily="2" charset="-78"/>
                <a:cs typeface="Sakkal Majalla" panose="02000000000000000000" pitchFamily="2" charset="-78"/>
              </a:rPr>
              <a:t>الإجابات:</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1- الماغنيسيوم </a:t>
            </a:r>
            <a:r>
              <a:rPr lang="en-US" sz="2400" b="1" dirty="0" smtClean="0">
                <a:solidFill>
                  <a:srgbClr val="FF0000"/>
                </a:solidFill>
                <a:latin typeface="Sakkal Majalla" panose="02000000000000000000" pitchFamily="2" charset="-78"/>
                <a:cs typeface="Sakkal Majalla" panose="02000000000000000000" pitchFamily="2" charset="-78"/>
              </a:rPr>
              <a:t>Mg</a:t>
            </a:r>
            <a:r>
              <a:rPr lang="ar-BH" sz="2400" b="1" dirty="0" smtClean="0">
                <a:solidFill>
                  <a:srgbClr val="FF0000"/>
                </a:solidFill>
                <a:latin typeface="Sakkal Majalla" panose="02000000000000000000" pitchFamily="2" charset="-78"/>
                <a:cs typeface="Sakkal Majalla" panose="02000000000000000000" pitchFamily="2" charset="-78"/>
              </a:rPr>
              <a:t>.</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2- الأكسجين </a:t>
            </a:r>
            <a:r>
              <a:rPr lang="en-US" sz="2400" b="1" dirty="0" smtClean="0">
                <a:solidFill>
                  <a:srgbClr val="FF0000"/>
                </a:solidFill>
                <a:latin typeface="Sakkal Majalla" panose="02000000000000000000" pitchFamily="2" charset="-78"/>
                <a:cs typeface="Sakkal Majalla" panose="02000000000000000000" pitchFamily="2" charset="-78"/>
              </a:rPr>
              <a:t>O</a:t>
            </a:r>
            <a:r>
              <a:rPr lang="ar-BH" sz="2400" b="1" dirty="0" smtClean="0">
                <a:solidFill>
                  <a:srgbClr val="FF0000"/>
                </a:solidFill>
                <a:latin typeface="Sakkal Majalla" panose="02000000000000000000" pitchFamily="2" charset="-78"/>
                <a:cs typeface="Sakkal Majalla" panose="02000000000000000000" pitchFamily="2" charset="-78"/>
              </a:rPr>
              <a:t>.</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3- المجموعة 14.</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4- عنصرين من هذه المجموعة: </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كبريت</a:t>
            </a:r>
            <a:r>
              <a:rPr lang="en-US" sz="2400" b="1" dirty="0" smtClean="0">
                <a:solidFill>
                  <a:srgbClr val="FF0000"/>
                </a:solidFill>
                <a:latin typeface="Sakkal Majalla" panose="02000000000000000000" pitchFamily="2" charset="-78"/>
                <a:cs typeface="Sakkal Majalla" panose="02000000000000000000" pitchFamily="2" charset="-78"/>
              </a:rPr>
              <a:t>S</a:t>
            </a:r>
            <a:r>
              <a:rPr lang="ar-BH" sz="2400" b="1" dirty="0" smtClean="0">
                <a:solidFill>
                  <a:srgbClr val="FF0000"/>
                </a:solidFill>
                <a:latin typeface="Sakkal Majalla" panose="02000000000000000000" pitchFamily="2" charset="-78"/>
                <a:cs typeface="Sakkal Majalla" panose="02000000000000000000" pitchFamily="2" charset="-78"/>
              </a:rPr>
              <a:t>،</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 سيلينيوم</a:t>
            </a:r>
            <a:r>
              <a:rPr lang="en-US" sz="2400" b="1" dirty="0" smtClean="0">
                <a:solidFill>
                  <a:srgbClr val="FF0000"/>
                </a:solidFill>
                <a:latin typeface="Sakkal Majalla" panose="02000000000000000000" pitchFamily="2" charset="-78"/>
                <a:cs typeface="Sakkal Majalla" panose="02000000000000000000" pitchFamily="2" charset="-78"/>
              </a:rPr>
              <a:t> Se</a:t>
            </a:r>
            <a:r>
              <a:rPr lang="ar-BH" sz="2400" b="1" dirty="0" smtClean="0">
                <a:solidFill>
                  <a:srgbClr val="FF0000"/>
                </a:solidFill>
                <a:latin typeface="Sakkal Majalla" panose="02000000000000000000" pitchFamily="2" charset="-78"/>
                <a:cs typeface="Sakkal Majalla" panose="02000000000000000000" pitchFamily="2" charset="-78"/>
              </a:rPr>
              <a:t>،</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 </a:t>
            </a:r>
            <a:r>
              <a:rPr lang="ar-BH" sz="2400" b="1" dirty="0" err="1" smtClean="0">
                <a:solidFill>
                  <a:srgbClr val="FF0000"/>
                </a:solidFill>
                <a:latin typeface="Sakkal Majalla" panose="02000000000000000000" pitchFamily="2" charset="-78"/>
                <a:cs typeface="Sakkal Majalla" panose="02000000000000000000" pitchFamily="2" charset="-78"/>
              </a:rPr>
              <a:t>تيليريوم</a:t>
            </a:r>
            <a:r>
              <a:rPr lang="ar-BH" sz="2400" b="1" dirty="0" smtClean="0">
                <a:solidFill>
                  <a:srgbClr val="FF0000"/>
                </a:solidFill>
                <a:latin typeface="Sakkal Majalla" panose="02000000000000000000" pitchFamily="2" charset="-78"/>
                <a:cs typeface="Sakkal Majalla" panose="02000000000000000000" pitchFamily="2" charset="-78"/>
              </a:rPr>
              <a:t> </a:t>
            </a:r>
            <a:r>
              <a:rPr lang="en-US" sz="2400" b="1" dirty="0" err="1" smtClean="0">
                <a:solidFill>
                  <a:srgbClr val="FF0000"/>
                </a:solidFill>
                <a:latin typeface="Sakkal Majalla" panose="02000000000000000000" pitchFamily="2" charset="-78"/>
                <a:cs typeface="Sakkal Majalla" panose="02000000000000000000" pitchFamily="2" charset="-78"/>
              </a:rPr>
              <a:t>Te</a:t>
            </a:r>
            <a:r>
              <a:rPr lang="ar-BH" sz="2400" b="1" dirty="0" smtClean="0">
                <a:solidFill>
                  <a:srgbClr val="FF0000"/>
                </a:solidFill>
                <a:latin typeface="Sakkal Majalla" panose="02000000000000000000" pitchFamily="2" charset="-78"/>
                <a:cs typeface="Sakkal Majalla" panose="02000000000000000000" pitchFamily="2" charset="-78"/>
              </a:rPr>
              <a:t>،</a:t>
            </a:r>
          </a:p>
          <a:p>
            <a:pPr marR="0" lvl="0" algn="just" defTabSz="914400" rtl="1" eaLnBrk="1" fontAlgn="auto" latinLnBrk="0" hangingPunct="1">
              <a:lnSpc>
                <a:spcPct val="100000"/>
              </a:lnSpc>
              <a:spcBef>
                <a:spcPts val="0"/>
              </a:spcBef>
              <a:spcAft>
                <a:spcPts val="0"/>
              </a:spcAft>
              <a:buClrTx/>
              <a:buSzTx/>
              <a:tabLst/>
              <a:defRPr/>
            </a:pPr>
            <a:r>
              <a:rPr lang="ar-BH" sz="2400" b="1" dirty="0" smtClean="0">
                <a:solidFill>
                  <a:srgbClr val="FF0000"/>
                </a:solidFill>
                <a:latin typeface="Sakkal Majalla" panose="02000000000000000000" pitchFamily="2" charset="-78"/>
                <a:cs typeface="Sakkal Majalla" panose="02000000000000000000" pitchFamily="2" charset="-78"/>
              </a:rPr>
              <a:t> بولونيوم</a:t>
            </a:r>
            <a:r>
              <a:rPr lang="en-US" sz="2400" b="1" dirty="0" smtClean="0">
                <a:solidFill>
                  <a:srgbClr val="FF0000"/>
                </a:solidFill>
                <a:latin typeface="Sakkal Majalla" panose="02000000000000000000" pitchFamily="2" charset="-78"/>
                <a:cs typeface="Sakkal Majalla" panose="02000000000000000000" pitchFamily="2" charset="-78"/>
              </a:rPr>
              <a:t> Po</a:t>
            </a:r>
            <a:r>
              <a:rPr lang="ar-BH" sz="2400" b="1" dirty="0" smtClean="0">
                <a:solidFill>
                  <a:srgbClr val="FF0000"/>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19932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5C57C85F-02C7-49CA-AD08-021A7294A35F}"/>
              </a:ext>
            </a:extLst>
          </p:cNvPr>
          <p:cNvSpPr/>
          <p:nvPr/>
        </p:nvSpPr>
        <p:spPr>
          <a:xfrm>
            <a:off x="3694771" y="0"/>
            <a:ext cx="5776381" cy="80010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400" b="1" dirty="0" smtClean="0">
                <a:solidFill>
                  <a:prstClr val="white"/>
                </a:solidFill>
                <a:latin typeface="Sakkal Majalla" panose="02000000000000000000" pitchFamily="2" charset="-78"/>
                <a:cs typeface="Sakkal Majalla" panose="02000000000000000000" pitchFamily="2" charset="-78"/>
              </a:rPr>
              <a:t>التمثيل النقطي للإلكترونات</a:t>
            </a:r>
            <a:endPar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 xmlns:a16="http://schemas.microsoft.com/office/drawing/2014/main" id="{46D38340-0F88-4C50-90EF-2A268272D4FB}"/>
              </a:ext>
            </a:extLst>
          </p:cNvPr>
          <p:cNvSpPr txBox="1"/>
          <p:nvPr/>
        </p:nvSpPr>
        <p:spPr>
          <a:xfrm>
            <a:off x="4630741" y="1299719"/>
            <a:ext cx="7411299" cy="20621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r" rtl="1"/>
            <a:r>
              <a:rPr lang="ar-BH" sz="2800" b="1" dirty="0" smtClean="0">
                <a:solidFill>
                  <a:srgbClr val="C00000"/>
                </a:solidFill>
                <a:latin typeface="Sakkal Majalla" panose="02000000000000000000" pitchFamily="2" charset="-78"/>
                <a:cs typeface="Sakkal Majalla" panose="02000000000000000000" pitchFamily="2" charset="-78"/>
              </a:rPr>
              <a:t>التمثيل النقطي للإلكترونات: </a:t>
            </a:r>
            <a:r>
              <a:rPr lang="ar-BH" sz="2800" b="1" dirty="0" smtClean="0">
                <a:solidFill>
                  <a:schemeClr val="accent4">
                    <a:lumMod val="50000"/>
                  </a:schemeClr>
                </a:solidFill>
                <a:latin typeface="Sakkal Majalla" panose="02000000000000000000" pitchFamily="2" charset="-78"/>
                <a:cs typeface="Sakkal Majalla" panose="02000000000000000000" pitchFamily="2" charset="-78"/>
              </a:rPr>
              <a:t>عبارة </a:t>
            </a:r>
            <a:r>
              <a:rPr lang="ar-BH" sz="2800" b="1" dirty="0">
                <a:solidFill>
                  <a:schemeClr val="accent4">
                    <a:lumMod val="50000"/>
                  </a:schemeClr>
                </a:solidFill>
                <a:latin typeface="Sakkal Majalla" panose="02000000000000000000" pitchFamily="2" charset="-78"/>
                <a:cs typeface="Sakkal Majalla" panose="02000000000000000000" pitchFamily="2" charset="-78"/>
              </a:rPr>
              <a:t>عن رمز العنصر محاطٌ بنقاطٍ تمثل عدد الإلكترونات في مستوى الطاقة الخارجي</a:t>
            </a:r>
            <a:r>
              <a:rPr lang="ar-BH" sz="2800" b="1" dirty="0" smtClean="0">
                <a:solidFill>
                  <a:schemeClr val="accent4">
                    <a:lumMod val="50000"/>
                  </a:schemeClr>
                </a:solidFill>
                <a:latin typeface="Sakkal Majalla" panose="02000000000000000000" pitchFamily="2" charset="-78"/>
                <a:cs typeface="Sakkal Majalla" panose="02000000000000000000" pitchFamily="2" charset="-78"/>
              </a:rPr>
              <a:t>.</a:t>
            </a:r>
          </a:p>
          <a:p>
            <a:pPr marL="457200" lvl="0" indent="-457200" algn="r" rtl="1">
              <a:buFont typeface="Arial" panose="020B0604020202020204" pitchFamily="34" charset="0"/>
              <a:buChar char="•"/>
            </a:pPr>
            <a:r>
              <a:rPr lang="ar-BH" sz="2400" b="1" dirty="0" smtClean="0">
                <a:solidFill>
                  <a:srgbClr val="002060"/>
                </a:solidFill>
                <a:latin typeface="Sakkal Majalla" panose="02000000000000000000" pitchFamily="2" charset="-78"/>
                <a:cs typeface="Sakkal Majalla" panose="02000000000000000000" pitchFamily="2" charset="-78"/>
              </a:rPr>
              <a:t>إن رسم مستويات للطاقة والإلكترونات التي تحويها يتطلب وقتًا خصوصا في الذرات الكبيرة؛ فيتم تبسيط ذلك من خلال التمثيل النقطي للإلكترونات الذي يمثل نماذج بسيطة للذرات توضح الإلكترونات في مستوى الطاقة الخارجي.</a:t>
            </a:r>
          </a:p>
        </p:txBody>
      </p:sp>
      <p:grpSp>
        <p:nvGrpSpPr>
          <p:cNvPr id="23" name="Group 22">
            <a:extLst>
              <a:ext uri="{FF2B5EF4-FFF2-40B4-BE49-F238E27FC236}">
                <a16:creationId xmlns:a16="http://schemas.microsoft.com/office/drawing/2014/main" xmlns="" id="{0A289214-A73D-45AB-8695-0D55C5B6B921}"/>
              </a:ext>
            </a:extLst>
          </p:cNvPr>
          <p:cNvGrpSpPr/>
          <p:nvPr/>
        </p:nvGrpSpPr>
        <p:grpSpPr>
          <a:xfrm>
            <a:off x="1994711" y="4832081"/>
            <a:ext cx="894245" cy="910433"/>
            <a:chOff x="4295571" y="1916832"/>
            <a:chExt cx="527709" cy="523220"/>
          </a:xfrm>
        </p:grpSpPr>
        <p:sp>
          <p:nvSpPr>
            <p:cNvPr id="24" name="Rectangle 23">
              <a:extLst>
                <a:ext uri="{FF2B5EF4-FFF2-40B4-BE49-F238E27FC236}">
                  <a16:creationId xmlns:a16="http://schemas.microsoft.com/office/drawing/2014/main" xmlns="" id="{8CE00A30-57FE-4A3F-BA75-F6ED9CF8CBF7}"/>
                </a:ext>
              </a:extLst>
            </p:cNvPr>
            <p:cNvSpPr/>
            <p:nvPr/>
          </p:nvSpPr>
          <p:spPr>
            <a:xfrm>
              <a:off x="4295571" y="1916832"/>
              <a:ext cx="527709" cy="523220"/>
            </a:xfrm>
            <a:prstGeom prst="rect">
              <a:avLst/>
            </a:prstGeom>
            <a:noFill/>
          </p:spPr>
          <p:txBody>
            <a:bodyPr wrap="none" lIns="91440" tIns="45720" rIns="91440" bIns="45720">
              <a:spAutoFit/>
            </a:bodyPr>
            <a:lstStyle/>
            <a:p>
              <a:pPr algn="ctr"/>
              <a:r>
                <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Sakkal Majalla" panose="02000000000000000000" pitchFamily="2" charset="-78"/>
                  <a:cs typeface="Sakkal Majalla" panose="02000000000000000000" pitchFamily="2" charset="-78"/>
                </a:rPr>
                <a:t>Na</a:t>
              </a:r>
            </a:p>
          </p:txBody>
        </p:sp>
        <p:sp>
          <p:nvSpPr>
            <p:cNvPr id="25" name="Oval 24">
              <a:extLst>
                <a:ext uri="{FF2B5EF4-FFF2-40B4-BE49-F238E27FC236}">
                  <a16:creationId xmlns:a16="http://schemas.microsoft.com/office/drawing/2014/main" xmlns="" id="{C3CD9E52-7645-4E64-A1A7-559AC13045B0}"/>
                </a:ext>
              </a:extLst>
            </p:cNvPr>
            <p:cNvSpPr/>
            <p:nvPr/>
          </p:nvSpPr>
          <p:spPr>
            <a:xfrm>
              <a:off x="4479526" y="1916832"/>
              <a:ext cx="75555" cy="532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sz="2800">
                <a:latin typeface="Sakkal Majalla" panose="02000000000000000000" pitchFamily="2" charset="-78"/>
                <a:cs typeface="Sakkal Majalla" panose="02000000000000000000" pitchFamily="2" charset="-78"/>
              </a:endParaRPr>
            </a:p>
          </p:txBody>
        </p:sp>
      </p:grpSp>
      <p:sp>
        <p:nvSpPr>
          <p:cNvPr id="26" name="Title 2">
            <a:extLst>
              <a:ext uri="{FF2B5EF4-FFF2-40B4-BE49-F238E27FC236}">
                <a16:creationId xmlns:a16="http://schemas.microsoft.com/office/drawing/2014/main" xmlns="" id="{3961F052-6E0B-4F29-9A70-0DC61488F46C}"/>
              </a:ext>
            </a:extLst>
          </p:cNvPr>
          <p:cNvSpPr txBox="1">
            <a:spLocks/>
          </p:cNvSpPr>
          <p:nvPr/>
        </p:nvSpPr>
        <p:spPr>
          <a:xfrm>
            <a:off x="224634" y="2640822"/>
            <a:ext cx="3883828" cy="749672"/>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ar-BH" sz="2400" b="1" dirty="0" smtClean="0">
                <a:solidFill>
                  <a:schemeClr val="accent6">
                    <a:lumMod val="75000"/>
                  </a:schemeClr>
                </a:solidFill>
                <a:latin typeface="Sakkal Majalla" panose="02000000000000000000" pitchFamily="2" charset="-78"/>
                <a:cs typeface="Sakkal Majalla" panose="02000000000000000000" pitchFamily="2" charset="-78"/>
              </a:rPr>
              <a:t>أرسم التمثيل النقطي لذرة </a:t>
            </a:r>
            <a:r>
              <a:rPr lang="ar-BH" sz="2400" b="1" dirty="0">
                <a:solidFill>
                  <a:schemeClr val="accent6">
                    <a:lumMod val="75000"/>
                  </a:schemeClr>
                </a:solidFill>
                <a:latin typeface="Sakkal Majalla" panose="02000000000000000000" pitchFamily="2" charset="-78"/>
                <a:cs typeface="Sakkal Majalla" panose="02000000000000000000" pitchFamily="2" charset="-78"/>
              </a:rPr>
              <a:t>الصوديوم </a:t>
            </a:r>
            <a:r>
              <a:rPr lang="ar-BH" sz="2400" b="1" dirty="0" smtClean="0">
                <a:solidFill>
                  <a:schemeClr val="accent6">
                    <a:lumMod val="75000"/>
                  </a:schemeClr>
                </a:solidFill>
                <a:latin typeface="Sakkal Majalla" panose="02000000000000000000" pitchFamily="2" charset="-78"/>
                <a:cs typeface="Sakkal Majalla" panose="02000000000000000000" pitchFamily="2" charset="-78"/>
              </a:rPr>
              <a:t> التي تحتوي على </a:t>
            </a:r>
            <a:r>
              <a:rPr lang="ar-BH" sz="2400" b="1" dirty="0">
                <a:solidFill>
                  <a:schemeClr val="accent6">
                    <a:lumMod val="75000"/>
                  </a:schemeClr>
                </a:solidFill>
                <a:latin typeface="Sakkal Majalla" panose="02000000000000000000" pitchFamily="2" charset="-78"/>
                <a:cs typeface="Sakkal Majalla" panose="02000000000000000000" pitchFamily="2" charset="-78"/>
              </a:rPr>
              <a:t>11 </a:t>
            </a:r>
            <a:r>
              <a:rPr lang="ar-BH" sz="2400" b="1" dirty="0" smtClean="0">
                <a:solidFill>
                  <a:schemeClr val="accent6">
                    <a:lumMod val="75000"/>
                  </a:schemeClr>
                </a:solidFill>
                <a:latin typeface="Sakkal Majalla" panose="02000000000000000000" pitchFamily="2" charset="-78"/>
                <a:cs typeface="Sakkal Majalla" panose="02000000000000000000" pitchFamily="2" charset="-78"/>
              </a:rPr>
              <a:t>إلكترونًا.</a:t>
            </a:r>
            <a:endParaRPr lang="ar-BH" sz="2400" b="1" dirty="0">
              <a:solidFill>
                <a:schemeClr val="accent6">
                  <a:lumMod val="75000"/>
                </a:schemeClr>
              </a:solidFill>
              <a:latin typeface="Sakkal Majalla" panose="02000000000000000000" pitchFamily="2" charset="-78"/>
              <a:cs typeface="Sakkal Majalla" panose="02000000000000000000" pitchFamily="2" charset="-78"/>
            </a:endParaRPr>
          </a:p>
        </p:txBody>
      </p:sp>
      <p:sp>
        <p:nvSpPr>
          <p:cNvPr id="27" name="Title 2">
            <a:extLst>
              <a:ext uri="{FF2B5EF4-FFF2-40B4-BE49-F238E27FC236}">
                <a16:creationId xmlns:a16="http://schemas.microsoft.com/office/drawing/2014/main" xmlns="" id="{C3F3F66D-CC96-41F2-AD47-06B783600C9B}"/>
              </a:ext>
            </a:extLst>
          </p:cNvPr>
          <p:cNvSpPr txBox="1">
            <a:spLocks/>
          </p:cNvSpPr>
          <p:nvPr/>
        </p:nvSpPr>
        <p:spPr>
          <a:xfrm>
            <a:off x="83410" y="3753305"/>
            <a:ext cx="4166277" cy="562074"/>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ar-BH" sz="2800" b="1" dirty="0">
                <a:solidFill>
                  <a:schemeClr val="tx2">
                    <a:shade val="85000"/>
                    <a:satMod val="150000"/>
                  </a:schemeClr>
                </a:solidFill>
                <a:latin typeface="Sakkal Majalla" panose="02000000000000000000" pitchFamily="2" charset="-78"/>
                <a:cs typeface="Sakkal Majalla" panose="02000000000000000000" pitchFamily="2" charset="-78"/>
              </a:rPr>
              <a:t>لاحظ </a:t>
            </a:r>
            <a:r>
              <a:rPr lang="ar-BH" sz="2800" b="1" dirty="0" smtClean="0">
                <a:solidFill>
                  <a:schemeClr val="tx2">
                    <a:shade val="85000"/>
                    <a:satMod val="150000"/>
                  </a:schemeClr>
                </a:solidFill>
                <a:latin typeface="Sakkal Majalla" panose="02000000000000000000" pitchFamily="2" charset="-78"/>
                <a:cs typeface="Sakkal Majalla" panose="02000000000000000000" pitchFamily="2" charset="-78"/>
              </a:rPr>
              <a:t>التمثيل النقطي </a:t>
            </a:r>
            <a:r>
              <a:rPr lang="ar-BH" sz="2800" b="1" dirty="0">
                <a:solidFill>
                  <a:schemeClr val="tx2">
                    <a:shade val="85000"/>
                    <a:satMod val="150000"/>
                  </a:schemeClr>
                </a:solidFill>
                <a:latin typeface="Sakkal Majalla" panose="02000000000000000000" pitchFamily="2" charset="-78"/>
                <a:cs typeface="Sakkal Majalla" panose="02000000000000000000" pitchFamily="2" charset="-78"/>
              </a:rPr>
              <a:t>الموضح في الرسم </a:t>
            </a:r>
          </a:p>
        </p:txBody>
      </p:sp>
      <p:sp>
        <p:nvSpPr>
          <p:cNvPr id="28" name="Title 2">
            <a:extLst>
              <a:ext uri="{FF2B5EF4-FFF2-40B4-BE49-F238E27FC236}">
                <a16:creationId xmlns:a16="http://schemas.microsoft.com/office/drawing/2014/main" xmlns="" id="{E0D15EA5-D965-44D3-8F52-6207D612FA16}"/>
              </a:ext>
            </a:extLst>
          </p:cNvPr>
          <p:cNvSpPr txBox="1">
            <a:spLocks/>
          </p:cNvSpPr>
          <p:nvPr/>
        </p:nvSpPr>
        <p:spPr>
          <a:xfrm>
            <a:off x="373939" y="4832081"/>
            <a:ext cx="2224488" cy="562074"/>
          </a:xfrm>
          <a:prstGeom prst="rect">
            <a:avLst/>
          </a:prstGeom>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ar-BH" sz="2800" dirty="0">
                <a:solidFill>
                  <a:schemeClr val="tx2">
                    <a:shade val="85000"/>
                    <a:satMod val="150000"/>
                  </a:schemeClr>
                </a:solidFill>
                <a:latin typeface="Sakkal Majalla" panose="02000000000000000000" pitchFamily="2" charset="-78"/>
                <a:cs typeface="Sakkal Majalla" panose="02000000000000000000" pitchFamily="2" charset="-78"/>
              </a:rPr>
              <a:t>1،8،2</a:t>
            </a:r>
          </a:p>
        </p:txBody>
      </p:sp>
      <p:sp>
        <p:nvSpPr>
          <p:cNvPr id="29" name="Title 2">
            <a:extLst>
              <a:ext uri="{FF2B5EF4-FFF2-40B4-BE49-F238E27FC236}">
                <a16:creationId xmlns:a16="http://schemas.microsoft.com/office/drawing/2014/main" xmlns="" id="{E742225D-DA9F-43E6-90A6-F88BED0D1371}"/>
              </a:ext>
            </a:extLst>
          </p:cNvPr>
          <p:cNvSpPr txBox="1">
            <a:spLocks/>
          </p:cNvSpPr>
          <p:nvPr/>
        </p:nvSpPr>
        <p:spPr>
          <a:xfrm>
            <a:off x="1054304" y="1978785"/>
            <a:ext cx="2224488" cy="562074"/>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ar-BH" sz="3200" b="1" dirty="0" smtClean="0">
                <a:solidFill>
                  <a:srgbClr val="FF0000"/>
                </a:solidFill>
                <a:latin typeface="Sakkal Majalla" panose="02000000000000000000" pitchFamily="2" charset="-78"/>
                <a:cs typeface="Sakkal Majalla" panose="02000000000000000000" pitchFamily="2" charset="-78"/>
              </a:rPr>
              <a:t>مثال: </a:t>
            </a:r>
            <a:endParaRPr lang="ar-BH" sz="3200" b="1" dirty="0">
              <a:solidFill>
                <a:srgbClr val="FF0000"/>
              </a:solidFill>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 xmlns:a16="http://schemas.microsoft.com/office/drawing/2014/main" id="{46D38340-0F88-4C50-90EF-2A268272D4FB}"/>
              </a:ext>
            </a:extLst>
          </p:cNvPr>
          <p:cNvSpPr txBox="1"/>
          <p:nvPr/>
        </p:nvSpPr>
        <p:spPr>
          <a:xfrm>
            <a:off x="4643833" y="3600947"/>
            <a:ext cx="7411299" cy="2308324"/>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lvl="0" indent="-342900" algn="r" rtl="1">
              <a:buFont typeface="Arial" panose="020B0604020202020204" pitchFamily="34" charset="0"/>
              <a:buChar char="•"/>
            </a:pPr>
            <a:r>
              <a:rPr lang="ar-BH" sz="2400" b="1" dirty="0" smtClean="0">
                <a:solidFill>
                  <a:srgbClr val="0070C0"/>
                </a:solidFill>
                <a:latin typeface="Sakkal Majalla" panose="02000000000000000000" pitchFamily="2" charset="-78"/>
                <a:cs typeface="Sakkal Majalla" panose="02000000000000000000" pitchFamily="2" charset="-78"/>
              </a:rPr>
              <a:t>يتم التمثيل النقطي للإلكترونات على النحو التالي:</a:t>
            </a:r>
          </a:p>
          <a:p>
            <a:pPr lvl="0" algn="r" rtl="1"/>
            <a:r>
              <a:rPr lang="ar-BH" sz="2400" b="1" dirty="0" smtClean="0">
                <a:solidFill>
                  <a:srgbClr val="002060"/>
                </a:solidFill>
                <a:latin typeface="Sakkal Majalla" panose="02000000000000000000" pitchFamily="2" charset="-78"/>
                <a:cs typeface="Sakkal Majalla" panose="02000000000000000000" pitchFamily="2" charset="-78"/>
              </a:rPr>
              <a:t>        - نكتب رمز العنصر .</a:t>
            </a:r>
          </a:p>
          <a:p>
            <a:pPr lvl="0" algn="r" rtl="1"/>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       - نحدد عدد الكترونات مستوى الطاقة الخارجي لذرة العنصر.</a:t>
            </a:r>
          </a:p>
          <a:p>
            <a:pPr lvl="0" algn="r" rtl="1"/>
            <a:r>
              <a:rPr lang="ar-BH" sz="2400" b="1" dirty="0">
                <a:solidFill>
                  <a:srgbClr val="002060"/>
                </a:solidFill>
                <a:latin typeface="Sakkal Majalla" panose="02000000000000000000" pitchFamily="2" charset="-78"/>
                <a:cs typeface="Sakkal Majalla" panose="02000000000000000000" pitchFamily="2" charset="-78"/>
              </a:rPr>
              <a:t> </a:t>
            </a:r>
            <a:r>
              <a:rPr lang="ar-BH" sz="2400" b="1" dirty="0" smtClean="0">
                <a:solidFill>
                  <a:srgbClr val="002060"/>
                </a:solidFill>
                <a:latin typeface="Sakkal Majalla" panose="02000000000000000000" pitchFamily="2" charset="-78"/>
                <a:cs typeface="Sakkal Majalla" panose="02000000000000000000" pitchFamily="2" charset="-78"/>
              </a:rPr>
              <a:t>       - نضع نقاطًا حول رمز العنصر بعدد الكترونات مستوى الطاقة الخارجي بحيث نبدأ بوضع نقطة أعلى الرمز، ثم عن بمينه، ثم أسفله، ثم عن يساره، ثم نقطة ثانية من أعلى تشكل مع الأولى زوجًا، ثم نستمر بهذا النمط.  </a:t>
            </a:r>
            <a:endParaRPr lang="ar-BH" sz="2400" b="1" dirty="0">
              <a:solidFill>
                <a:srgbClr val="002060"/>
              </a:solidFill>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47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27" grpId="0"/>
      <p:bldP spid="28"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317DC125-7BE5-4050-A02A-F75132D51004}"/>
              </a:ext>
            </a:extLst>
          </p:cNvPr>
          <p:cNvSpPr/>
          <p:nvPr/>
        </p:nvSpPr>
        <p:spPr>
          <a:xfrm>
            <a:off x="4851377" y="43185"/>
            <a:ext cx="3210128" cy="7127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4400" b="1" dirty="0" smtClean="0">
                <a:solidFill>
                  <a:prstClr val="white"/>
                </a:solidFill>
                <a:latin typeface="Sakkal Majalla" panose="02000000000000000000" pitchFamily="2" charset="-78"/>
                <a:cs typeface="Sakkal Majalla" panose="02000000000000000000" pitchFamily="2" charset="-78"/>
              </a:rPr>
              <a:t>نشاط</a:t>
            </a:r>
            <a:endParaRPr lang="ar-BH" sz="4400" b="1" dirty="0">
              <a:solidFill>
                <a:prstClr val="white"/>
              </a:solidFill>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xmlns="" id="{AB0EE8BF-9837-43A8-B2E6-2C00AA31E637}"/>
              </a:ext>
            </a:extLst>
          </p:cNvPr>
          <p:cNvSpPr>
            <a:spLocks noGrp="1"/>
          </p:cNvSpPr>
          <p:nvPr/>
        </p:nvSpPr>
        <p:spPr bwMode="auto">
          <a:xfrm>
            <a:off x="3317929" y="1421987"/>
            <a:ext cx="7960651"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ar-BH" altLang="ar-BH" b="1" dirty="0">
                <a:solidFill>
                  <a:schemeClr val="accent2">
                    <a:lumMod val="75000"/>
                  </a:schemeClr>
                </a:solidFill>
                <a:latin typeface="Sakkal Majalla" panose="02000000000000000000" pitchFamily="2" charset="-78"/>
                <a:cs typeface="Sakkal Majalla" panose="02000000000000000000" pitchFamily="2" charset="-78"/>
              </a:rPr>
              <a:t>أكمل الجدول أدناه </a:t>
            </a:r>
            <a:r>
              <a:rPr lang="ar-BH" altLang="ar-BH" b="1" dirty="0" smtClean="0">
                <a:solidFill>
                  <a:schemeClr val="accent2">
                    <a:lumMod val="75000"/>
                  </a:schemeClr>
                </a:solidFill>
                <a:latin typeface="Sakkal Majalla" panose="02000000000000000000" pitchFamily="2" charset="-78"/>
                <a:cs typeface="Sakkal Majalla" panose="02000000000000000000" pitchFamily="2" charset="-78"/>
              </a:rPr>
              <a:t>موضحًا التمثيل </a:t>
            </a:r>
            <a:r>
              <a:rPr lang="ar-BH" altLang="ar-BH" b="1" dirty="0">
                <a:solidFill>
                  <a:schemeClr val="accent2">
                    <a:lumMod val="75000"/>
                  </a:schemeClr>
                </a:solidFill>
                <a:latin typeface="Sakkal Majalla" panose="02000000000000000000" pitchFamily="2" charset="-78"/>
                <a:cs typeface="Sakkal Majalla" panose="02000000000000000000" pitchFamily="2" charset="-78"/>
              </a:rPr>
              <a:t>النقطي </a:t>
            </a:r>
            <a:r>
              <a:rPr lang="ar-BH" altLang="ar-BH" b="1" dirty="0" smtClean="0">
                <a:solidFill>
                  <a:schemeClr val="accent2">
                    <a:lumMod val="75000"/>
                  </a:schemeClr>
                </a:solidFill>
                <a:latin typeface="Sakkal Majalla" panose="02000000000000000000" pitchFamily="2" charset="-78"/>
                <a:cs typeface="Sakkal Majalla" panose="02000000000000000000" pitchFamily="2" charset="-78"/>
              </a:rPr>
              <a:t>للإلكترونات:</a:t>
            </a:r>
            <a:endParaRPr lang="ar-EG" altLang="ar-BH" b="1" dirty="0">
              <a:solidFill>
                <a:schemeClr val="accent2">
                  <a:lumMod val="75000"/>
                </a:schemeClr>
              </a:solidFill>
              <a:latin typeface="Sakkal Majalla" panose="02000000000000000000" pitchFamily="2" charset="-78"/>
              <a:cs typeface="Sakkal Majalla" panose="02000000000000000000" pitchFamily="2" charset="-78"/>
            </a:endParaRPr>
          </a:p>
        </p:txBody>
      </p:sp>
      <p:graphicFrame>
        <p:nvGraphicFramePr>
          <p:cNvPr id="18" name="Table 3">
            <a:extLst>
              <a:ext uri="{FF2B5EF4-FFF2-40B4-BE49-F238E27FC236}">
                <a16:creationId xmlns:a16="http://schemas.microsoft.com/office/drawing/2014/main" xmlns="" id="{B90E1E33-2DA3-46FC-92FA-5B5BB1F6D70E}"/>
              </a:ext>
            </a:extLst>
          </p:cNvPr>
          <p:cNvGraphicFramePr>
            <a:graphicFrameLocks noGrp="1"/>
          </p:cNvGraphicFramePr>
          <p:nvPr>
            <p:extLst>
              <p:ext uri="{D42A27DB-BD31-4B8C-83A1-F6EECF244321}">
                <p14:modId xmlns:p14="http://schemas.microsoft.com/office/powerpoint/2010/main" val="3161503932"/>
              </p:ext>
            </p:extLst>
          </p:nvPr>
        </p:nvGraphicFramePr>
        <p:xfrm>
          <a:off x="923696" y="1967267"/>
          <a:ext cx="10277704" cy="3735671"/>
        </p:xfrm>
        <a:graphic>
          <a:graphicData uri="http://schemas.openxmlformats.org/drawingml/2006/table">
            <a:tbl>
              <a:tblPr rtl="1" firstRow="1" bandRow="1">
                <a:tableStyleId>{5C22544A-7EE6-4342-B048-85BDC9FD1C3A}</a:tableStyleId>
              </a:tblPr>
              <a:tblGrid>
                <a:gridCol w="1687492">
                  <a:extLst>
                    <a:ext uri="{9D8B030D-6E8A-4147-A177-3AD203B41FA5}">
                      <a16:colId xmlns:a16="http://schemas.microsoft.com/office/drawing/2014/main" xmlns="" val="2799742905"/>
                    </a:ext>
                  </a:extLst>
                </a:gridCol>
                <a:gridCol w="1687492">
                  <a:extLst>
                    <a:ext uri="{9D8B030D-6E8A-4147-A177-3AD203B41FA5}">
                      <a16:colId xmlns:a16="http://schemas.microsoft.com/office/drawing/2014/main" xmlns="" val="303059741"/>
                    </a:ext>
                  </a:extLst>
                </a:gridCol>
                <a:gridCol w="1687492">
                  <a:extLst>
                    <a:ext uri="{9D8B030D-6E8A-4147-A177-3AD203B41FA5}">
                      <a16:colId xmlns:a16="http://schemas.microsoft.com/office/drawing/2014/main" xmlns="" val="2789516175"/>
                    </a:ext>
                  </a:extLst>
                </a:gridCol>
                <a:gridCol w="2260802">
                  <a:extLst>
                    <a:ext uri="{9D8B030D-6E8A-4147-A177-3AD203B41FA5}">
                      <a16:colId xmlns:a16="http://schemas.microsoft.com/office/drawing/2014/main" xmlns="" val="3148336490"/>
                    </a:ext>
                  </a:extLst>
                </a:gridCol>
                <a:gridCol w="2954426">
                  <a:extLst>
                    <a:ext uri="{9D8B030D-6E8A-4147-A177-3AD203B41FA5}">
                      <a16:colId xmlns:a16="http://schemas.microsoft.com/office/drawing/2014/main" xmlns="" val="1733526348"/>
                    </a:ext>
                  </a:extLst>
                </a:gridCol>
              </a:tblGrid>
              <a:tr h="983751">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العنصر </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الرمز الكيميائي </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التوزيع </a:t>
                      </a:r>
                      <a:r>
                        <a:rPr lang="ar-BH" sz="2400" b="1" dirty="0" smtClean="0">
                          <a:solidFill>
                            <a:schemeClr val="tx1"/>
                          </a:solidFill>
                          <a:latin typeface="Sakkal Majalla" panose="02000000000000000000" pitchFamily="2" charset="-78"/>
                          <a:cs typeface="Sakkal Majalla" panose="02000000000000000000" pitchFamily="2" charset="-78"/>
                        </a:rPr>
                        <a:t>الإلكتروني </a:t>
                      </a:r>
                      <a:endParaRPr lang="ar-BH" sz="24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عدد </a:t>
                      </a:r>
                      <a:r>
                        <a:rPr lang="ar-BH" sz="2400" b="1" dirty="0" smtClean="0">
                          <a:solidFill>
                            <a:schemeClr val="tx1"/>
                          </a:solidFill>
                          <a:latin typeface="Sakkal Majalla" panose="02000000000000000000" pitchFamily="2" charset="-78"/>
                          <a:cs typeface="Sakkal Majalla" panose="02000000000000000000" pitchFamily="2" charset="-78"/>
                        </a:rPr>
                        <a:t>الإلكترونات </a:t>
                      </a:r>
                      <a:r>
                        <a:rPr lang="ar-BH" sz="2400" b="1" dirty="0">
                          <a:solidFill>
                            <a:schemeClr val="tx1"/>
                          </a:solidFill>
                          <a:latin typeface="Sakkal Majalla" panose="02000000000000000000" pitchFamily="2" charset="-78"/>
                          <a:cs typeface="Sakkal Majalla" panose="02000000000000000000" pitchFamily="2" charset="-78"/>
                        </a:rPr>
                        <a:t>في مستوى الطاقة الخارجي</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التمثيل النقطي للإلكترونات</a:t>
                      </a:r>
                    </a:p>
                  </a:txBody>
                  <a:tcPr anchor="ctr">
                    <a:solidFill>
                      <a:schemeClr val="accent6">
                        <a:lumMod val="60000"/>
                        <a:lumOff val="40000"/>
                      </a:schemeClr>
                    </a:solidFill>
                  </a:tcPr>
                </a:tc>
                <a:extLst>
                  <a:ext uri="{0D108BD9-81ED-4DB2-BD59-A6C34878D82A}">
                    <a16:rowId xmlns:a16="http://schemas.microsoft.com/office/drawing/2014/main" xmlns="" val="482588783"/>
                  </a:ext>
                </a:extLst>
              </a:tr>
              <a:tr h="612263">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نيتروجين</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N</a:t>
                      </a:r>
                    </a:p>
                  </a:txBody>
                  <a:tcPr anchor="ctr">
                    <a:solidFill>
                      <a:schemeClr val="accent6">
                        <a:lumMod val="40000"/>
                        <a:lumOff val="60000"/>
                      </a:schemeClr>
                    </a:solidFill>
                  </a:tcPr>
                </a:tc>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5،2</a:t>
                      </a:r>
                    </a:p>
                  </a:txBody>
                  <a:tcPr anchor="ctr">
                    <a:solidFill>
                      <a:schemeClr val="accent6">
                        <a:lumMod val="40000"/>
                        <a:lumOff val="60000"/>
                      </a:schemeClr>
                    </a:solidFill>
                  </a:tcPr>
                </a:tc>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5</a:t>
                      </a:r>
                    </a:p>
                  </a:txBody>
                  <a:tcPr anchor="ctr">
                    <a:solidFill>
                      <a:schemeClr val="accent6">
                        <a:lumMod val="40000"/>
                        <a:lumOff val="6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N</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xmlns="" val="3651743673"/>
                  </a:ext>
                </a:extLst>
              </a:tr>
              <a:tr h="559146">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كلور</a:t>
                      </a:r>
                    </a:p>
                  </a:txBody>
                  <a:tcPr anchor="ctr">
                    <a:solidFill>
                      <a:schemeClr val="accent6">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Cl</a:t>
                      </a:r>
                    </a:p>
                  </a:txBody>
                  <a:tcPr anchor="ctr">
                    <a:solidFill>
                      <a:schemeClr val="accent6">
                        <a:lumMod val="60000"/>
                        <a:lumOff val="4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a16="http://schemas.microsoft.com/office/drawing/2014/main" xmlns="" val="4046251647"/>
                  </a:ext>
                </a:extLst>
              </a:tr>
              <a:tr h="754783">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فلور</a:t>
                      </a:r>
                    </a:p>
                  </a:txBody>
                  <a:tcPr anchor="ctr">
                    <a:solidFill>
                      <a:schemeClr val="accent6">
                        <a:lumMod val="40000"/>
                        <a:lumOff val="60000"/>
                      </a:schemeClr>
                    </a:solidFill>
                  </a:tcPr>
                </a:tc>
                <a:tc>
                  <a:txBody>
                    <a:bodyPr/>
                    <a:lstStyle/>
                    <a:p>
                      <a:pPr algn="ct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F</a:t>
                      </a:r>
                      <a:endParaRPr lang="en-US" sz="2800"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xmlns="" val="1610246976"/>
                  </a:ext>
                </a:extLst>
              </a:tr>
              <a:tr h="825728">
                <a:tc>
                  <a:txBody>
                    <a:bodyPr/>
                    <a:lstStyle/>
                    <a:p>
                      <a:pPr algn="ctr" rtl="1"/>
                      <a:r>
                        <a:rPr lang="ar-BH" sz="2000" b="1" dirty="0" smtClean="0">
                          <a:solidFill>
                            <a:schemeClr val="tx1"/>
                          </a:solidFill>
                          <a:latin typeface="Sakkal Majalla" panose="02000000000000000000" pitchFamily="2" charset="-78"/>
                          <a:cs typeface="Sakkal Majalla" panose="02000000000000000000" pitchFamily="2" charset="-78"/>
                        </a:rPr>
                        <a:t>ماغنيسيوم</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Mg</a:t>
                      </a:r>
                    </a:p>
                  </a:txBody>
                  <a:tcPr anchor="ctr">
                    <a:solidFill>
                      <a:schemeClr val="accent6">
                        <a:lumMod val="20000"/>
                        <a:lumOff val="8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extLst>
                  <a:ext uri="{0D108BD9-81ED-4DB2-BD59-A6C34878D82A}">
                    <a16:rowId xmlns:a16="http://schemas.microsoft.com/office/drawing/2014/main" xmlns="" val="2103172466"/>
                  </a:ext>
                </a:extLst>
              </a:tr>
            </a:tbl>
          </a:graphicData>
        </a:graphic>
      </p:graphicFrame>
      <p:sp>
        <p:nvSpPr>
          <p:cNvPr id="22" name="TextBox 21">
            <a:extLst>
              <a:ext uri="{FF2B5EF4-FFF2-40B4-BE49-F238E27FC236}">
                <a16:creationId xmlns:a16="http://schemas.microsoft.com/office/drawing/2014/main" xmlns="" id="{D52BDA18-1FE8-4792-9833-3652416F8DDA}"/>
              </a:ext>
            </a:extLst>
          </p:cNvPr>
          <p:cNvSpPr txBox="1"/>
          <p:nvPr/>
        </p:nvSpPr>
        <p:spPr>
          <a:xfrm>
            <a:off x="5597236" y="2088151"/>
            <a:ext cx="65" cy="276999"/>
          </a:xfrm>
          <a:prstGeom prst="rect">
            <a:avLst/>
          </a:prstGeom>
          <a:noFill/>
        </p:spPr>
        <p:txBody>
          <a:bodyPr wrap="none" lIns="0" tIns="0" rIns="0" bIns="0" rtlCol="1">
            <a:spAutoFit/>
          </a:bodyPr>
          <a:lstStyle/>
          <a:p>
            <a:endParaRPr lang="ar-BH" dirty="0">
              <a:latin typeface="Sakkal Majalla" panose="02000000000000000000" pitchFamily="2" charset="-78"/>
              <a:cs typeface="Sakkal Majalla" panose="02000000000000000000" pitchFamily="2" charset="-78"/>
            </a:endParaRPr>
          </a:p>
        </p:txBody>
      </p:sp>
      <p:grpSp>
        <p:nvGrpSpPr>
          <p:cNvPr id="23" name="Group 22">
            <a:extLst>
              <a:ext uri="{FF2B5EF4-FFF2-40B4-BE49-F238E27FC236}">
                <a16:creationId xmlns:a16="http://schemas.microsoft.com/office/drawing/2014/main" xmlns="" id="{D1D57FEC-5348-4D9C-AA1F-0BA8BAD90A17}"/>
              </a:ext>
            </a:extLst>
          </p:cNvPr>
          <p:cNvGrpSpPr/>
          <p:nvPr/>
        </p:nvGrpSpPr>
        <p:grpSpPr>
          <a:xfrm>
            <a:off x="2200760" y="3078207"/>
            <a:ext cx="426719" cy="357531"/>
            <a:chOff x="1721643" y="3250235"/>
            <a:chExt cx="426719" cy="357531"/>
          </a:xfrm>
        </p:grpSpPr>
        <p:sp>
          <p:nvSpPr>
            <p:cNvPr id="24" name="Oval 23">
              <a:extLst>
                <a:ext uri="{FF2B5EF4-FFF2-40B4-BE49-F238E27FC236}">
                  <a16:creationId xmlns:a16="http://schemas.microsoft.com/office/drawing/2014/main" xmlns="" id="{98E1AFFA-98C3-4E71-A7FF-F3C250EBE2F8}"/>
                </a:ext>
              </a:extLst>
            </p:cNvPr>
            <p:cNvSpPr/>
            <p:nvPr/>
          </p:nvSpPr>
          <p:spPr>
            <a:xfrm>
              <a:off x="1864519" y="3250235"/>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a:latin typeface="Sakkal Majalla" panose="02000000000000000000" pitchFamily="2" charset="-78"/>
                <a:cs typeface="Sakkal Majalla" panose="02000000000000000000" pitchFamily="2" charset="-78"/>
              </a:endParaRPr>
            </a:p>
          </p:txBody>
        </p:sp>
        <p:sp>
          <p:nvSpPr>
            <p:cNvPr id="25" name="Oval 24">
              <a:extLst>
                <a:ext uri="{FF2B5EF4-FFF2-40B4-BE49-F238E27FC236}">
                  <a16:creationId xmlns:a16="http://schemas.microsoft.com/office/drawing/2014/main" xmlns="" id="{D2B844C4-5EA3-488D-9B94-71D6EC9C787D}"/>
                </a:ext>
              </a:extLst>
            </p:cNvPr>
            <p:cNvSpPr/>
            <p:nvPr/>
          </p:nvSpPr>
          <p:spPr>
            <a:xfrm>
              <a:off x="1983582" y="325023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a:latin typeface="Sakkal Majalla" panose="02000000000000000000" pitchFamily="2" charset="-78"/>
                <a:cs typeface="Sakkal Majalla" panose="02000000000000000000" pitchFamily="2" charset="-78"/>
              </a:endParaRPr>
            </a:p>
          </p:txBody>
        </p:sp>
        <p:sp>
          <p:nvSpPr>
            <p:cNvPr id="26" name="Oval 25">
              <a:extLst>
                <a:ext uri="{FF2B5EF4-FFF2-40B4-BE49-F238E27FC236}">
                  <a16:creationId xmlns:a16="http://schemas.microsoft.com/office/drawing/2014/main" xmlns="" id="{C4A9CDA1-EFF9-48B2-B0FB-641181940A20}"/>
                </a:ext>
              </a:extLst>
            </p:cNvPr>
            <p:cNvSpPr/>
            <p:nvPr/>
          </p:nvSpPr>
          <p:spPr>
            <a:xfrm>
              <a:off x="2102643" y="338328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a:latin typeface="Sakkal Majalla" panose="02000000000000000000" pitchFamily="2" charset="-78"/>
                <a:cs typeface="Sakkal Majalla" panose="02000000000000000000" pitchFamily="2" charset="-78"/>
              </a:endParaRPr>
            </a:p>
          </p:txBody>
        </p:sp>
        <p:sp>
          <p:nvSpPr>
            <p:cNvPr id="27" name="Oval 26">
              <a:extLst>
                <a:ext uri="{FF2B5EF4-FFF2-40B4-BE49-F238E27FC236}">
                  <a16:creationId xmlns:a16="http://schemas.microsoft.com/office/drawing/2014/main" xmlns="" id="{789FD20A-77A0-4B32-A6EA-7E75753F296F}"/>
                </a:ext>
              </a:extLst>
            </p:cNvPr>
            <p:cNvSpPr/>
            <p:nvPr/>
          </p:nvSpPr>
          <p:spPr>
            <a:xfrm>
              <a:off x="1904522" y="3562047"/>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a:latin typeface="Sakkal Majalla" panose="02000000000000000000" pitchFamily="2" charset="-78"/>
                <a:cs typeface="Sakkal Majalla" panose="02000000000000000000" pitchFamily="2" charset="-78"/>
              </a:endParaRPr>
            </a:p>
          </p:txBody>
        </p:sp>
        <p:sp>
          <p:nvSpPr>
            <p:cNvPr id="28" name="Oval 27">
              <a:extLst>
                <a:ext uri="{FF2B5EF4-FFF2-40B4-BE49-F238E27FC236}">
                  <a16:creationId xmlns:a16="http://schemas.microsoft.com/office/drawing/2014/main" xmlns="" id="{55A7D937-5C82-4E76-A9F6-FC5D8E7D373C}"/>
                </a:ext>
              </a:extLst>
            </p:cNvPr>
            <p:cNvSpPr/>
            <p:nvPr/>
          </p:nvSpPr>
          <p:spPr>
            <a:xfrm>
              <a:off x="1721643" y="338328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BH">
                <a:latin typeface="Sakkal Majalla" panose="02000000000000000000" pitchFamily="2" charset="-78"/>
                <a:cs typeface="Sakkal Majalla" panose="02000000000000000000" pitchFamily="2" charset="-78"/>
              </a:endParaRPr>
            </a:p>
          </p:txBody>
        </p:sp>
      </p:grpSp>
      <p:sp>
        <p:nvSpPr>
          <p:cNvPr id="29" name="Rectangle 28">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
        <p:nvSpPr>
          <p:cNvPr id="6" name="TextBox 5"/>
          <p:cNvSpPr txBox="1"/>
          <p:nvPr/>
        </p:nvSpPr>
        <p:spPr>
          <a:xfrm>
            <a:off x="8412188" y="4828674"/>
            <a:ext cx="535513" cy="369332"/>
          </a:xfrm>
          <a:prstGeom prst="rect">
            <a:avLst/>
          </a:prstGeom>
          <a:noFill/>
        </p:spPr>
        <p:txBody>
          <a:bodyPr wrap="square" rtlCol="0">
            <a:spAutoFit/>
          </a:bodyPr>
          <a:lstStyle/>
          <a:p>
            <a:r>
              <a:rPr lang="ar-BH" dirty="0" smtClean="0"/>
              <a:t>12</a:t>
            </a:r>
            <a:endParaRPr lang="en-US" dirty="0"/>
          </a:p>
        </p:txBody>
      </p:sp>
      <p:sp>
        <p:nvSpPr>
          <p:cNvPr id="53" name="TextBox 52"/>
          <p:cNvSpPr txBox="1"/>
          <p:nvPr/>
        </p:nvSpPr>
        <p:spPr>
          <a:xfrm>
            <a:off x="8533908" y="4062867"/>
            <a:ext cx="535513" cy="369332"/>
          </a:xfrm>
          <a:prstGeom prst="rect">
            <a:avLst/>
          </a:prstGeom>
          <a:noFill/>
        </p:spPr>
        <p:txBody>
          <a:bodyPr wrap="square" rtlCol="0">
            <a:spAutoFit/>
          </a:bodyPr>
          <a:lstStyle/>
          <a:p>
            <a:r>
              <a:rPr lang="ar-BH" dirty="0" smtClean="0"/>
              <a:t>9</a:t>
            </a:r>
            <a:endParaRPr lang="en-US" dirty="0"/>
          </a:p>
        </p:txBody>
      </p:sp>
      <p:sp>
        <p:nvSpPr>
          <p:cNvPr id="54" name="TextBox 53"/>
          <p:cNvSpPr txBox="1"/>
          <p:nvPr/>
        </p:nvSpPr>
        <p:spPr>
          <a:xfrm>
            <a:off x="8450780" y="3431444"/>
            <a:ext cx="535513" cy="369332"/>
          </a:xfrm>
          <a:prstGeom prst="rect">
            <a:avLst/>
          </a:prstGeom>
          <a:noFill/>
        </p:spPr>
        <p:txBody>
          <a:bodyPr wrap="square" rtlCol="0">
            <a:spAutoFit/>
          </a:bodyPr>
          <a:lstStyle/>
          <a:p>
            <a:r>
              <a:rPr lang="ar-BH" dirty="0" smtClean="0"/>
              <a:t>17</a:t>
            </a:r>
            <a:endParaRPr lang="en-US" dirty="0"/>
          </a:p>
        </p:txBody>
      </p:sp>
      <p:sp>
        <p:nvSpPr>
          <p:cNvPr id="55" name="TextBox 54"/>
          <p:cNvSpPr txBox="1"/>
          <p:nvPr/>
        </p:nvSpPr>
        <p:spPr>
          <a:xfrm>
            <a:off x="8533908" y="2858951"/>
            <a:ext cx="535513" cy="369332"/>
          </a:xfrm>
          <a:prstGeom prst="rect">
            <a:avLst/>
          </a:prstGeom>
          <a:noFill/>
        </p:spPr>
        <p:txBody>
          <a:bodyPr wrap="square" rtlCol="0">
            <a:spAutoFit/>
          </a:bodyPr>
          <a:lstStyle/>
          <a:p>
            <a:r>
              <a:rPr lang="ar-BH" dirty="0" smtClean="0"/>
              <a:t>7</a:t>
            </a:r>
            <a:endParaRPr lang="en-US" dirty="0"/>
          </a:p>
        </p:txBody>
      </p:sp>
    </p:spTree>
    <p:extLst>
      <p:ext uri="{BB962C8B-B14F-4D97-AF65-F5344CB8AC3E}">
        <p14:creationId xmlns:p14="http://schemas.microsoft.com/office/powerpoint/2010/main" val="389258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317DC125-7BE5-4050-A02A-F75132D51004}"/>
              </a:ext>
            </a:extLst>
          </p:cNvPr>
          <p:cNvSpPr/>
          <p:nvPr/>
        </p:nvSpPr>
        <p:spPr>
          <a:xfrm>
            <a:off x="4851377" y="43185"/>
            <a:ext cx="3210128" cy="7127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4400" b="1" dirty="0" smtClean="0">
                <a:solidFill>
                  <a:prstClr val="white"/>
                </a:solidFill>
                <a:latin typeface="Sakkal Majalla" panose="02000000000000000000" pitchFamily="2" charset="-78"/>
                <a:cs typeface="Sakkal Majalla" panose="02000000000000000000" pitchFamily="2" charset="-78"/>
              </a:rPr>
              <a:t>نشاط</a:t>
            </a:r>
            <a:endParaRPr lang="ar-BH" sz="4400" b="1" dirty="0">
              <a:solidFill>
                <a:prstClr val="white"/>
              </a:solidFill>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xmlns="" id="{AB0EE8BF-9837-43A8-B2E6-2C00AA31E637}"/>
              </a:ext>
            </a:extLst>
          </p:cNvPr>
          <p:cNvSpPr>
            <a:spLocks noGrp="1"/>
          </p:cNvSpPr>
          <p:nvPr/>
        </p:nvSpPr>
        <p:spPr bwMode="auto">
          <a:xfrm>
            <a:off x="2631788" y="1186360"/>
            <a:ext cx="7960651"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ar-BH" altLang="ar-BH" b="1" dirty="0">
                <a:solidFill>
                  <a:schemeClr val="accent2">
                    <a:lumMod val="75000"/>
                  </a:schemeClr>
                </a:solidFill>
                <a:latin typeface="Sakkal Majalla" panose="02000000000000000000" pitchFamily="2" charset="-78"/>
                <a:cs typeface="Sakkal Majalla" panose="02000000000000000000" pitchFamily="2" charset="-78"/>
              </a:rPr>
              <a:t>أكمل الجدول أدناه </a:t>
            </a:r>
            <a:r>
              <a:rPr lang="ar-BH" altLang="ar-BH" b="1" dirty="0" smtClean="0">
                <a:solidFill>
                  <a:schemeClr val="accent2">
                    <a:lumMod val="75000"/>
                  </a:schemeClr>
                </a:solidFill>
                <a:latin typeface="Sakkal Majalla" panose="02000000000000000000" pitchFamily="2" charset="-78"/>
                <a:cs typeface="Sakkal Majalla" panose="02000000000000000000" pitchFamily="2" charset="-78"/>
              </a:rPr>
              <a:t>موضحًا التمثيل </a:t>
            </a:r>
            <a:r>
              <a:rPr lang="ar-BH" altLang="ar-BH" b="1" dirty="0">
                <a:solidFill>
                  <a:schemeClr val="accent2">
                    <a:lumMod val="75000"/>
                  </a:schemeClr>
                </a:solidFill>
                <a:latin typeface="Sakkal Majalla" panose="02000000000000000000" pitchFamily="2" charset="-78"/>
                <a:cs typeface="Sakkal Majalla" panose="02000000000000000000" pitchFamily="2" charset="-78"/>
              </a:rPr>
              <a:t>النقطي </a:t>
            </a:r>
            <a:r>
              <a:rPr lang="ar-BH" altLang="ar-BH" b="1" dirty="0" smtClean="0">
                <a:solidFill>
                  <a:schemeClr val="accent2">
                    <a:lumMod val="75000"/>
                  </a:schemeClr>
                </a:solidFill>
                <a:latin typeface="Sakkal Majalla" panose="02000000000000000000" pitchFamily="2" charset="-78"/>
                <a:cs typeface="Sakkal Majalla" panose="02000000000000000000" pitchFamily="2" charset="-78"/>
              </a:rPr>
              <a:t>للإلكترونات:</a:t>
            </a:r>
            <a:endParaRPr lang="ar-EG" altLang="ar-BH" b="1" dirty="0">
              <a:solidFill>
                <a:schemeClr val="accent2">
                  <a:lumMod val="75000"/>
                </a:schemeClr>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xmlns="" id="{D52BDA18-1FE8-4792-9833-3652416F8DDA}"/>
              </a:ext>
            </a:extLst>
          </p:cNvPr>
          <p:cNvSpPr txBox="1"/>
          <p:nvPr/>
        </p:nvSpPr>
        <p:spPr>
          <a:xfrm>
            <a:off x="5597236" y="2169276"/>
            <a:ext cx="65" cy="276999"/>
          </a:xfrm>
          <a:prstGeom prst="rect">
            <a:avLst/>
          </a:prstGeom>
          <a:noFill/>
        </p:spPr>
        <p:txBody>
          <a:bodyPr wrap="none" lIns="0" tIns="0" rIns="0" bIns="0" rtlCol="1">
            <a:spAutoFit/>
          </a:bodyPr>
          <a:lstStyle/>
          <a:p>
            <a:endParaRPr lang="ar-BH" dirty="0">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 xmlns:a16="http://schemas.microsoft.com/office/drawing/2014/main" id="{657ED5ED-C874-4EDB-811B-3AFD27B96AA5}"/>
              </a:ext>
            </a:extLst>
          </p:cNvPr>
          <p:cNvSpPr/>
          <p:nvPr/>
        </p:nvSpPr>
        <p:spPr>
          <a:xfrm>
            <a:off x="83410" y="43185"/>
            <a:ext cx="2805546" cy="7695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BH" altLang="en-US" sz="2000" b="1" i="0" u="none" strike="noStrike" kern="1200" cap="none" spc="0" normalizeH="0" baseline="0" noProof="0" dirty="0" smtClean="0">
                <a:ln>
                  <a:noFill/>
                </a:ln>
                <a:solidFill>
                  <a:srgbClr val="002060"/>
                </a:solidFill>
                <a:effectLst/>
                <a:uLnTx/>
                <a:uFillTx/>
                <a:latin typeface="Sakkal Majalla" panose="02000000000000000000" pitchFamily="2" charset="-78"/>
                <a:cs typeface="Sakkal Majalla" panose="02000000000000000000" pitchFamily="2" charset="-78"/>
              </a:rPr>
              <a:t>اتحاد الذرات ج2</a:t>
            </a:r>
            <a:endParaRPr kumimoji="0" lang="ar-BH" altLang="en-US" sz="20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lang="ar-BH" altLang="en-US" sz="2000" b="1" baseline="0" dirty="0">
                <a:solidFill>
                  <a:srgbClr val="002060"/>
                </a:solidFill>
                <a:latin typeface="Sakkal Majalla" panose="02000000000000000000" pitchFamily="2" charset="-78"/>
                <a:cs typeface="Sakkal Majalla" panose="02000000000000000000" pitchFamily="2" charset="-78"/>
              </a:rPr>
              <a:t>ال</a:t>
            </a:r>
            <a:r>
              <a:rPr kumimoji="0" lang="ar-BH"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علوم – الثالث الاعدادي </a:t>
            </a:r>
            <a:endParaRPr kumimoji="0" lang="en-US" altLang="en-US" sz="20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graphicFrame>
        <p:nvGraphicFramePr>
          <p:cNvPr id="16" name="Table 3">
            <a:extLst>
              <a:ext uri="{FF2B5EF4-FFF2-40B4-BE49-F238E27FC236}">
                <a16:creationId xmlns:a16="http://schemas.microsoft.com/office/drawing/2014/main" xmlns="" id="{B90E1E33-2DA3-46FC-92FA-5B5BB1F6D70E}"/>
              </a:ext>
            </a:extLst>
          </p:cNvPr>
          <p:cNvGraphicFramePr>
            <a:graphicFrameLocks noGrp="1"/>
          </p:cNvGraphicFramePr>
          <p:nvPr>
            <p:extLst>
              <p:ext uri="{D42A27DB-BD31-4B8C-83A1-F6EECF244321}">
                <p14:modId xmlns:p14="http://schemas.microsoft.com/office/powerpoint/2010/main" val="801671405"/>
              </p:ext>
            </p:extLst>
          </p:nvPr>
        </p:nvGraphicFramePr>
        <p:xfrm>
          <a:off x="992558" y="1794045"/>
          <a:ext cx="10183097" cy="4413366"/>
        </p:xfrm>
        <a:graphic>
          <a:graphicData uri="http://schemas.openxmlformats.org/drawingml/2006/table">
            <a:tbl>
              <a:tblPr rtl="1" firstRow="1" bandRow="1">
                <a:tableStyleId>{5C22544A-7EE6-4342-B048-85BDC9FD1C3A}</a:tableStyleId>
              </a:tblPr>
              <a:tblGrid>
                <a:gridCol w="1671958">
                  <a:extLst>
                    <a:ext uri="{9D8B030D-6E8A-4147-A177-3AD203B41FA5}">
                      <a16:colId xmlns:a16="http://schemas.microsoft.com/office/drawing/2014/main" xmlns="" val="2799742905"/>
                    </a:ext>
                  </a:extLst>
                </a:gridCol>
                <a:gridCol w="1671958">
                  <a:extLst>
                    <a:ext uri="{9D8B030D-6E8A-4147-A177-3AD203B41FA5}">
                      <a16:colId xmlns:a16="http://schemas.microsoft.com/office/drawing/2014/main" xmlns="" val="303059741"/>
                    </a:ext>
                  </a:extLst>
                </a:gridCol>
                <a:gridCol w="1671958">
                  <a:extLst>
                    <a:ext uri="{9D8B030D-6E8A-4147-A177-3AD203B41FA5}">
                      <a16:colId xmlns:a16="http://schemas.microsoft.com/office/drawing/2014/main" xmlns="" val="2789516175"/>
                    </a:ext>
                  </a:extLst>
                </a:gridCol>
                <a:gridCol w="2239992">
                  <a:extLst>
                    <a:ext uri="{9D8B030D-6E8A-4147-A177-3AD203B41FA5}">
                      <a16:colId xmlns:a16="http://schemas.microsoft.com/office/drawing/2014/main" xmlns="" val="3148336490"/>
                    </a:ext>
                  </a:extLst>
                </a:gridCol>
                <a:gridCol w="2927231">
                  <a:extLst>
                    <a:ext uri="{9D8B030D-6E8A-4147-A177-3AD203B41FA5}">
                      <a16:colId xmlns:a16="http://schemas.microsoft.com/office/drawing/2014/main" xmlns="" val="1733526348"/>
                    </a:ext>
                  </a:extLst>
                </a:gridCol>
              </a:tblGrid>
              <a:tr h="889356">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العنصر </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الرمز الكيميائي </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التوزيع الالكتروني </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عدد </a:t>
                      </a:r>
                      <a:r>
                        <a:rPr lang="ar-BH" sz="2400" b="1" dirty="0" smtClean="0">
                          <a:solidFill>
                            <a:schemeClr val="tx1"/>
                          </a:solidFill>
                          <a:latin typeface="Sakkal Majalla" panose="02000000000000000000" pitchFamily="2" charset="-78"/>
                          <a:cs typeface="Sakkal Majalla" panose="02000000000000000000" pitchFamily="2" charset="-78"/>
                        </a:rPr>
                        <a:t>الإلكترونات </a:t>
                      </a:r>
                      <a:r>
                        <a:rPr lang="ar-BH" sz="2400" b="1" dirty="0">
                          <a:solidFill>
                            <a:schemeClr val="tx1"/>
                          </a:solidFill>
                          <a:latin typeface="Sakkal Majalla" panose="02000000000000000000" pitchFamily="2" charset="-78"/>
                          <a:cs typeface="Sakkal Majalla" panose="02000000000000000000" pitchFamily="2" charset="-78"/>
                        </a:rPr>
                        <a:t>في مستوى الطاقة الخارجي</a:t>
                      </a:r>
                    </a:p>
                  </a:txBody>
                  <a:tcPr anchor="ctr">
                    <a:solidFill>
                      <a:schemeClr val="accent6">
                        <a:lumMod val="60000"/>
                        <a:lumOff val="40000"/>
                      </a:schemeClr>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التمثيل النقطي للإلكترونات</a:t>
                      </a:r>
                    </a:p>
                  </a:txBody>
                  <a:tcPr anchor="ctr">
                    <a:solidFill>
                      <a:schemeClr val="accent6">
                        <a:lumMod val="60000"/>
                        <a:lumOff val="40000"/>
                      </a:schemeClr>
                    </a:solidFill>
                  </a:tcPr>
                </a:tc>
                <a:extLst>
                  <a:ext uri="{0D108BD9-81ED-4DB2-BD59-A6C34878D82A}">
                    <a16:rowId xmlns:a16="http://schemas.microsoft.com/office/drawing/2014/main" xmlns="" val="482588783"/>
                  </a:ext>
                </a:extLst>
              </a:tr>
              <a:tr h="595620">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نيتروجين</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N</a:t>
                      </a:r>
                    </a:p>
                  </a:txBody>
                  <a:tcPr anchor="ctr">
                    <a:solidFill>
                      <a:schemeClr val="accent6">
                        <a:lumMod val="40000"/>
                        <a:lumOff val="60000"/>
                      </a:schemeClr>
                    </a:solidFill>
                  </a:tcPr>
                </a:tc>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5،2</a:t>
                      </a:r>
                    </a:p>
                  </a:txBody>
                  <a:tcPr anchor="ctr">
                    <a:solidFill>
                      <a:schemeClr val="accent6">
                        <a:lumMod val="40000"/>
                        <a:lumOff val="60000"/>
                      </a:schemeClr>
                    </a:solidFill>
                  </a:tcPr>
                </a:tc>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5</a:t>
                      </a:r>
                    </a:p>
                  </a:txBody>
                  <a:tcPr anchor="ctr">
                    <a:solidFill>
                      <a:schemeClr val="accent6">
                        <a:lumMod val="40000"/>
                        <a:lumOff val="60000"/>
                      </a:schemeClr>
                    </a:solidFill>
                  </a:tcPr>
                </a:tc>
                <a:tc>
                  <a:txBody>
                    <a:bodyPr/>
                    <a:lstStyle/>
                    <a:p>
                      <a:pPr algn="ctr" rtl="1"/>
                      <a:r>
                        <a:rPr lang="en-US" sz="2400" b="1" dirty="0">
                          <a:solidFill>
                            <a:schemeClr val="tx1"/>
                          </a:solidFill>
                          <a:latin typeface="Sakkal Majalla" panose="02000000000000000000" pitchFamily="2" charset="-78"/>
                          <a:cs typeface="Sakkal Majalla" panose="02000000000000000000" pitchFamily="2" charset="-78"/>
                        </a:rPr>
                        <a:t>N</a:t>
                      </a:r>
                      <a:endParaRPr lang="ar-BH" sz="24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xmlns="" val="3651743673"/>
                  </a:ext>
                </a:extLst>
              </a:tr>
              <a:tr h="876342">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كلور</a:t>
                      </a:r>
                      <a:endParaRPr lang="en-US" sz="2000" b="1" dirty="0">
                        <a:solidFill>
                          <a:schemeClr val="tx1"/>
                        </a:solidFill>
                        <a:latin typeface="Sakkal Majalla" panose="02000000000000000000" pitchFamily="2" charset="-78"/>
                        <a:cs typeface="Sakkal Majalla" panose="02000000000000000000" pitchFamily="2" charset="-78"/>
                      </a:endParaRPr>
                    </a:p>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Cl</a:t>
                      </a:r>
                    </a:p>
                  </a:txBody>
                  <a:tcPr anchor="ctr">
                    <a:solidFill>
                      <a:schemeClr val="accent6">
                        <a:lumMod val="20000"/>
                        <a:lumOff val="8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7,8,2</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7</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r>
                        <a:rPr lang="en-US" sz="3200" b="1" dirty="0">
                          <a:solidFill>
                            <a:schemeClr val="tx1"/>
                          </a:solidFill>
                          <a:latin typeface="Sakkal Majalla" panose="02000000000000000000" pitchFamily="2" charset="-78"/>
                          <a:cs typeface="Sakkal Majalla" panose="02000000000000000000" pitchFamily="2" charset="-78"/>
                        </a:rPr>
                        <a:t>Cl</a:t>
                      </a:r>
                      <a:endParaRPr lang="ar-BH" sz="32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extLst>
                  <a:ext uri="{0D108BD9-81ED-4DB2-BD59-A6C34878D82A}">
                    <a16:rowId xmlns:a16="http://schemas.microsoft.com/office/drawing/2014/main" xmlns="" val="4046251647"/>
                  </a:ext>
                </a:extLst>
              </a:tr>
              <a:tr h="876342">
                <a:tc>
                  <a:txBody>
                    <a:bodyPr/>
                    <a:lstStyle/>
                    <a:p>
                      <a:pPr algn="ctr" rtl="1"/>
                      <a:r>
                        <a:rPr lang="ar-BH" sz="2000" b="1" dirty="0">
                          <a:solidFill>
                            <a:schemeClr val="tx1"/>
                          </a:solidFill>
                          <a:latin typeface="Sakkal Majalla" panose="02000000000000000000" pitchFamily="2" charset="-78"/>
                          <a:cs typeface="Sakkal Majalla" panose="02000000000000000000" pitchFamily="2" charset="-78"/>
                        </a:rPr>
                        <a:t>فلور</a:t>
                      </a:r>
                    </a:p>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F</a:t>
                      </a:r>
                      <a:endParaRPr lang="en-US" sz="2800"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7,2</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7</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ctr" rtl="1"/>
                      <a:r>
                        <a:rPr lang="en-US" sz="3200" b="0" dirty="0">
                          <a:solidFill>
                            <a:schemeClr val="tx1"/>
                          </a:solidFill>
                          <a:latin typeface="Sakkal Majalla" panose="02000000000000000000" pitchFamily="2" charset="-78"/>
                          <a:cs typeface="Sakkal Majalla" panose="02000000000000000000" pitchFamily="2" charset="-78"/>
                        </a:rPr>
                        <a:t>F</a:t>
                      </a:r>
                      <a:endParaRPr lang="ar-BH" sz="3200" b="0"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a16="http://schemas.microsoft.com/office/drawing/2014/main" xmlns="" val="1610246976"/>
                  </a:ext>
                </a:extLst>
              </a:tr>
              <a:tr h="876342">
                <a:tc>
                  <a:txBody>
                    <a:bodyPr/>
                    <a:lstStyle/>
                    <a:p>
                      <a:pPr algn="ctr" rtl="1"/>
                      <a:r>
                        <a:rPr lang="ar-BH" sz="2000" b="1" dirty="0" smtClean="0">
                          <a:solidFill>
                            <a:schemeClr val="tx1"/>
                          </a:solidFill>
                          <a:latin typeface="Sakkal Majalla" panose="02000000000000000000" pitchFamily="2" charset="-78"/>
                          <a:cs typeface="Sakkal Majalla" panose="02000000000000000000" pitchFamily="2" charset="-78"/>
                        </a:rPr>
                        <a:t>ماغنيسيوم</a:t>
                      </a:r>
                      <a:endParaRPr lang="en-US" sz="2000" b="1" dirty="0">
                        <a:solidFill>
                          <a:schemeClr val="tx1"/>
                        </a:solidFill>
                        <a:latin typeface="Sakkal Majalla" panose="02000000000000000000" pitchFamily="2" charset="-78"/>
                        <a:cs typeface="Sakkal Majalla" panose="02000000000000000000" pitchFamily="2" charset="-78"/>
                      </a:endParaRPr>
                    </a:p>
                    <a:p>
                      <a:pPr algn="ctr" rtl="1"/>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Sakkal Majalla" panose="02000000000000000000" pitchFamily="2" charset="-78"/>
                          <a:ea typeface="+mn-ea"/>
                          <a:cs typeface="Sakkal Majalla" panose="02000000000000000000" pitchFamily="2" charset="-78"/>
                        </a:rPr>
                        <a:t>Mg</a:t>
                      </a:r>
                    </a:p>
                  </a:txBody>
                  <a:tcPr anchor="ctr">
                    <a:solidFill>
                      <a:schemeClr val="accent6">
                        <a:lumMod val="20000"/>
                        <a:lumOff val="8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2,8,2</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r>
                        <a:rPr lang="en-US" sz="2000" b="1" dirty="0">
                          <a:solidFill>
                            <a:schemeClr val="tx1"/>
                          </a:solidFill>
                          <a:latin typeface="Sakkal Majalla" panose="02000000000000000000" pitchFamily="2" charset="-78"/>
                          <a:cs typeface="Sakkal Majalla" panose="02000000000000000000" pitchFamily="2" charset="-78"/>
                        </a:rPr>
                        <a:t>2</a:t>
                      </a:r>
                      <a:endParaRPr lang="ar-BH" sz="20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rtl="1"/>
                      <a:r>
                        <a:rPr lang="en-US" sz="2800" b="1" dirty="0">
                          <a:solidFill>
                            <a:schemeClr val="tx1"/>
                          </a:solidFill>
                          <a:latin typeface="Sakkal Majalla" panose="02000000000000000000" pitchFamily="2" charset="-78"/>
                          <a:cs typeface="Sakkal Majalla" panose="02000000000000000000" pitchFamily="2" charset="-78"/>
                        </a:rPr>
                        <a:t>Mg</a:t>
                      </a:r>
                      <a:endParaRPr lang="ar-BH" sz="2800" b="1" dirty="0">
                        <a:solidFill>
                          <a:schemeClr val="tx1"/>
                        </a:solidFill>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extLst>
                  <a:ext uri="{0D108BD9-81ED-4DB2-BD59-A6C34878D82A}">
                    <a16:rowId xmlns:a16="http://schemas.microsoft.com/office/drawing/2014/main" xmlns="" val="2103172466"/>
                  </a:ext>
                </a:extLst>
              </a:tr>
            </a:tbl>
          </a:graphicData>
        </a:graphic>
      </p:graphicFrame>
      <p:sp>
        <p:nvSpPr>
          <p:cNvPr id="19" name="TextBox 18">
            <a:extLst>
              <a:ext uri="{FF2B5EF4-FFF2-40B4-BE49-F238E27FC236}">
                <a16:creationId xmlns:a16="http://schemas.microsoft.com/office/drawing/2014/main" xmlns="" id="{D52BDA18-1FE8-4792-9833-3652416F8DDA}"/>
              </a:ext>
            </a:extLst>
          </p:cNvPr>
          <p:cNvSpPr txBox="1"/>
          <p:nvPr/>
        </p:nvSpPr>
        <p:spPr>
          <a:xfrm>
            <a:off x="5638800" y="2575683"/>
            <a:ext cx="65" cy="276999"/>
          </a:xfrm>
          <a:prstGeom prst="rect">
            <a:avLst/>
          </a:prstGeom>
          <a:noFill/>
        </p:spPr>
        <p:txBody>
          <a:bodyPr wrap="none" lIns="0" tIns="0" rIns="0" bIns="0" rtlCol="1">
            <a:spAutoFit/>
          </a:bodyPr>
          <a:lstStyle/>
          <a:p>
            <a:endParaRPr lang="ar-BH" dirty="0">
              <a:latin typeface="Sakkal Majalla" panose="02000000000000000000" pitchFamily="2" charset="-78"/>
              <a:cs typeface="Sakkal Majalla" panose="02000000000000000000" pitchFamily="2" charset="-78"/>
            </a:endParaRPr>
          </a:p>
        </p:txBody>
      </p:sp>
      <p:sp>
        <p:nvSpPr>
          <p:cNvPr id="20" name="Oval 19">
            <a:extLst>
              <a:ext uri="{FF2B5EF4-FFF2-40B4-BE49-F238E27FC236}">
                <a16:creationId xmlns:a16="http://schemas.microsoft.com/office/drawing/2014/main" xmlns="" id="{A1DA1CBC-BA36-4349-8690-496274E495BD}"/>
              </a:ext>
            </a:extLst>
          </p:cNvPr>
          <p:cNvSpPr/>
          <p:nvPr/>
        </p:nvSpPr>
        <p:spPr>
          <a:xfrm>
            <a:off x="2450115" y="4160031"/>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21" name="Oval 20">
            <a:extLst>
              <a:ext uri="{FF2B5EF4-FFF2-40B4-BE49-F238E27FC236}">
                <a16:creationId xmlns:a16="http://schemas.microsoft.com/office/drawing/2014/main" xmlns="" id="{34B00E82-8506-42F2-ABDB-B483D87B63A3}"/>
              </a:ext>
            </a:extLst>
          </p:cNvPr>
          <p:cNvSpPr/>
          <p:nvPr/>
        </p:nvSpPr>
        <p:spPr>
          <a:xfrm>
            <a:off x="2296758" y="4155524"/>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0" name="Oval 29">
            <a:extLst>
              <a:ext uri="{FF2B5EF4-FFF2-40B4-BE49-F238E27FC236}">
                <a16:creationId xmlns:a16="http://schemas.microsoft.com/office/drawing/2014/main" xmlns="" id="{80776978-0E0E-402C-B98E-95DF4CE74A74}"/>
              </a:ext>
            </a:extLst>
          </p:cNvPr>
          <p:cNvSpPr/>
          <p:nvPr/>
        </p:nvSpPr>
        <p:spPr>
          <a:xfrm>
            <a:off x="2309648" y="300327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1" name="Oval 30">
            <a:extLst>
              <a:ext uri="{FF2B5EF4-FFF2-40B4-BE49-F238E27FC236}">
                <a16:creationId xmlns:a16="http://schemas.microsoft.com/office/drawing/2014/main" xmlns="" id="{EB7ABA58-21E2-4153-B946-2E5F3EDE1717}"/>
              </a:ext>
            </a:extLst>
          </p:cNvPr>
          <p:cNvSpPr/>
          <p:nvPr/>
        </p:nvSpPr>
        <p:spPr>
          <a:xfrm>
            <a:off x="2160469" y="3930447"/>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2" name="Oval 31">
            <a:extLst>
              <a:ext uri="{FF2B5EF4-FFF2-40B4-BE49-F238E27FC236}">
                <a16:creationId xmlns:a16="http://schemas.microsoft.com/office/drawing/2014/main" xmlns="" id="{4D61ECE9-08CC-412E-97C0-86EE5492B5C1}"/>
              </a:ext>
            </a:extLst>
          </p:cNvPr>
          <p:cNvSpPr/>
          <p:nvPr/>
        </p:nvSpPr>
        <p:spPr>
          <a:xfrm>
            <a:off x="2425345" y="368295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3" name="Oval 32">
            <a:extLst>
              <a:ext uri="{FF2B5EF4-FFF2-40B4-BE49-F238E27FC236}">
                <a16:creationId xmlns:a16="http://schemas.microsoft.com/office/drawing/2014/main" xmlns="" id="{B31AE584-F97E-4B65-947F-C8EDE581DF51}"/>
              </a:ext>
            </a:extLst>
          </p:cNvPr>
          <p:cNvSpPr/>
          <p:nvPr/>
        </p:nvSpPr>
        <p:spPr>
          <a:xfrm>
            <a:off x="2277790" y="3685734"/>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4" name="Oval 33">
            <a:extLst>
              <a:ext uri="{FF2B5EF4-FFF2-40B4-BE49-F238E27FC236}">
                <a16:creationId xmlns:a16="http://schemas.microsoft.com/office/drawing/2014/main" xmlns="" id="{AFB0DD79-5562-47E7-925D-AD5BF4E7F5E6}"/>
              </a:ext>
            </a:extLst>
          </p:cNvPr>
          <p:cNvSpPr/>
          <p:nvPr/>
        </p:nvSpPr>
        <p:spPr>
          <a:xfrm>
            <a:off x="2329296" y="4547663"/>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5" name="Oval 34">
            <a:extLst>
              <a:ext uri="{FF2B5EF4-FFF2-40B4-BE49-F238E27FC236}">
                <a16:creationId xmlns:a16="http://schemas.microsoft.com/office/drawing/2014/main" xmlns="" id="{25D4B2B3-4EF6-4CEA-9D19-1403A9853111}"/>
              </a:ext>
            </a:extLst>
          </p:cNvPr>
          <p:cNvSpPr/>
          <p:nvPr/>
        </p:nvSpPr>
        <p:spPr>
          <a:xfrm>
            <a:off x="2450115" y="454272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6" name="Oval 35">
            <a:extLst>
              <a:ext uri="{FF2B5EF4-FFF2-40B4-BE49-F238E27FC236}">
                <a16:creationId xmlns:a16="http://schemas.microsoft.com/office/drawing/2014/main" xmlns="" id="{6053F989-5A0D-4A1B-8525-F62BAE5CEEAD}"/>
              </a:ext>
            </a:extLst>
          </p:cNvPr>
          <p:cNvSpPr/>
          <p:nvPr/>
        </p:nvSpPr>
        <p:spPr>
          <a:xfrm>
            <a:off x="2638008" y="480160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7" name="Oval 36">
            <a:extLst>
              <a:ext uri="{FF2B5EF4-FFF2-40B4-BE49-F238E27FC236}">
                <a16:creationId xmlns:a16="http://schemas.microsoft.com/office/drawing/2014/main" xmlns="" id="{DCB2A3BE-8FDF-4BF9-A527-EBCD0D2AB773}"/>
              </a:ext>
            </a:extLst>
          </p:cNvPr>
          <p:cNvSpPr/>
          <p:nvPr/>
        </p:nvSpPr>
        <p:spPr>
          <a:xfrm>
            <a:off x="2401086" y="5062650"/>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8" name="Oval 37">
            <a:extLst>
              <a:ext uri="{FF2B5EF4-FFF2-40B4-BE49-F238E27FC236}">
                <a16:creationId xmlns:a16="http://schemas.microsoft.com/office/drawing/2014/main" xmlns="" id="{528AAF99-2423-495B-9DB1-1CF7B44325AB}"/>
              </a:ext>
            </a:extLst>
          </p:cNvPr>
          <p:cNvSpPr/>
          <p:nvPr/>
        </p:nvSpPr>
        <p:spPr>
          <a:xfrm>
            <a:off x="2631788" y="4986319"/>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39" name="Oval 38">
            <a:extLst>
              <a:ext uri="{FF2B5EF4-FFF2-40B4-BE49-F238E27FC236}">
                <a16:creationId xmlns:a16="http://schemas.microsoft.com/office/drawing/2014/main" xmlns="" id="{41449065-9413-47CD-90CF-A8D1574880DF}"/>
              </a:ext>
            </a:extLst>
          </p:cNvPr>
          <p:cNvSpPr/>
          <p:nvPr/>
        </p:nvSpPr>
        <p:spPr>
          <a:xfrm>
            <a:off x="2160469" y="480160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0" name="Oval 39">
            <a:extLst>
              <a:ext uri="{FF2B5EF4-FFF2-40B4-BE49-F238E27FC236}">
                <a16:creationId xmlns:a16="http://schemas.microsoft.com/office/drawing/2014/main" xmlns="" id="{64A0E187-DF1E-477C-9B73-E7ED4DB0EC22}"/>
              </a:ext>
            </a:extLst>
          </p:cNvPr>
          <p:cNvSpPr/>
          <p:nvPr/>
        </p:nvSpPr>
        <p:spPr>
          <a:xfrm>
            <a:off x="2277132" y="5062650"/>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1" name="Oval 40">
            <a:extLst>
              <a:ext uri="{FF2B5EF4-FFF2-40B4-BE49-F238E27FC236}">
                <a16:creationId xmlns:a16="http://schemas.microsoft.com/office/drawing/2014/main" xmlns="" id="{EA7E4426-C4F7-444C-B458-E5EEA6F170C7}"/>
              </a:ext>
            </a:extLst>
          </p:cNvPr>
          <p:cNvSpPr/>
          <p:nvPr/>
        </p:nvSpPr>
        <p:spPr>
          <a:xfrm>
            <a:off x="2425345" y="5479319"/>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2" name="Oval 41">
            <a:extLst>
              <a:ext uri="{FF2B5EF4-FFF2-40B4-BE49-F238E27FC236}">
                <a16:creationId xmlns:a16="http://schemas.microsoft.com/office/drawing/2014/main" xmlns="" id="{4A0EC320-3195-4B97-A578-CD0E62FC5516}"/>
              </a:ext>
            </a:extLst>
          </p:cNvPr>
          <p:cNvSpPr/>
          <p:nvPr/>
        </p:nvSpPr>
        <p:spPr>
          <a:xfrm>
            <a:off x="2711434" y="5755365"/>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3" name="Oval 42">
            <a:extLst>
              <a:ext uri="{FF2B5EF4-FFF2-40B4-BE49-F238E27FC236}">
                <a16:creationId xmlns:a16="http://schemas.microsoft.com/office/drawing/2014/main" xmlns="" id="{4D61ECE9-08CC-412E-97C0-86EE5492B5C1}"/>
              </a:ext>
            </a:extLst>
          </p:cNvPr>
          <p:cNvSpPr/>
          <p:nvPr/>
        </p:nvSpPr>
        <p:spPr>
          <a:xfrm>
            <a:off x="2621035" y="3860407"/>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4" name="Oval 43">
            <a:extLst>
              <a:ext uri="{FF2B5EF4-FFF2-40B4-BE49-F238E27FC236}">
                <a16:creationId xmlns:a16="http://schemas.microsoft.com/office/drawing/2014/main" xmlns="" id="{4D61ECE9-08CC-412E-97C0-86EE5492B5C1}"/>
              </a:ext>
            </a:extLst>
          </p:cNvPr>
          <p:cNvSpPr/>
          <p:nvPr/>
        </p:nvSpPr>
        <p:spPr>
          <a:xfrm>
            <a:off x="2631788" y="4083109"/>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5" name="Oval 44">
            <a:extLst>
              <a:ext uri="{FF2B5EF4-FFF2-40B4-BE49-F238E27FC236}">
                <a16:creationId xmlns:a16="http://schemas.microsoft.com/office/drawing/2014/main" xmlns="" id="{4D61ECE9-08CC-412E-97C0-86EE5492B5C1}"/>
              </a:ext>
            </a:extLst>
          </p:cNvPr>
          <p:cNvSpPr/>
          <p:nvPr/>
        </p:nvSpPr>
        <p:spPr>
          <a:xfrm>
            <a:off x="2364307" y="3381037"/>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6" name="Oval 45">
            <a:extLst>
              <a:ext uri="{FF2B5EF4-FFF2-40B4-BE49-F238E27FC236}">
                <a16:creationId xmlns:a16="http://schemas.microsoft.com/office/drawing/2014/main" xmlns="" id="{4D61ECE9-08CC-412E-97C0-86EE5492B5C1}"/>
              </a:ext>
            </a:extLst>
          </p:cNvPr>
          <p:cNvSpPr/>
          <p:nvPr/>
        </p:nvSpPr>
        <p:spPr>
          <a:xfrm>
            <a:off x="2621035" y="3221120"/>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7" name="Oval 46">
            <a:extLst>
              <a:ext uri="{FF2B5EF4-FFF2-40B4-BE49-F238E27FC236}">
                <a16:creationId xmlns:a16="http://schemas.microsoft.com/office/drawing/2014/main" xmlns="" id="{4D61ECE9-08CC-412E-97C0-86EE5492B5C1}"/>
              </a:ext>
            </a:extLst>
          </p:cNvPr>
          <p:cNvSpPr/>
          <p:nvPr/>
        </p:nvSpPr>
        <p:spPr>
          <a:xfrm>
            <a:off x="2212633" y="3179470"/>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8" name="Oval 47">
            <a:extLst>
              <a:ext uri="{FF2B5EF4-FFF2-40B4-BE49-F238E27FC236}">
                <a16:creationId xmlns:a16="http://schemas.microsoft.com/office/drawing/2014/main" xmlns="" id="{4D61ECE9-08CC-412E-97C0-86EE5492B5C1}"/>
              </a:ext>
            </a:extLst>
          </p:cNvPr>
          <p:cNvSpPr/>
          <p:nvPr/>
        </p:nvSpPr>
        <p:spPr>
          <a:xfrm>
            <a:off x="2455240" y="3015352"/>
            <a:ext cx="104328" cy="1526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FF0000"/>
              </a:solidFill>
              <a:latin typeface="Sakkal Majalla" panose="02000000000000000000" pitchFamily="2" charset="-78"/>
              <a:cs typeface="Sakkal Majalla" panose="02000000000000000000" pitchFamily="2" charset="-78"/>
            </a:endParaRPr>
          </a:p>
        </p:txBody>
      </p:sp>
      <p:sp>
        <p:nvSpPr>
          <p:cNvPr id="49" name="TextBox 48"/>
          <p:cNvSpPr txBox="1"/>
          <p:nvPr/>
        </p:nvSpPr>
        <p:spPr>
          <a:xfrm>
            <a:off x="8514969" y="2907017"/>
            <a:ext cx="535513" cy="369332"/>
          </a:xfrm>
          <a:prstGeom prst="rect">
            <a:avLst/>
          </a:prstGeom>
          <a:noFill/>
        </p:spPr>
        <p:txBody>
          <a:bodyPr wrap="square" rtlCol="0">
            <a:spAutoFit/>
          </a:bodyPr>
          <a:lstStyle/>
          <a:p>
            <a:r>
              <a:rPr lang="ar-BH" dirty="0" smtClean="0"/>
              <a:t>7</a:t>
            </a:r>
            <a:endParaRPr lang="en-US" dirty="0"/>
          </a:p>
        </p:txBody>
      </p:sp>
      <p:sp>
        <p:nvSpPr>
          <p:cNvPr id="50" name="TextBox 49"/>
          <p:cNvSpPr txBox="1"/>
          <p:nvPr/>
        </p:nvSpPr>
        <p:spPr>
          <a:xfrm>
            <a:off x="8442232" y="3581451"/>
            <a:ext cx="535513" cy="369332"/>
          </a:xfrm>
          <a:prstGeom prst="rect">
            <a:avLst/>
          </a:prstGeom>
          <a:noFill/>
        </p:spPr>
        <p:txBody>
          <a:bodyPr wrap="square" rtlCol="0">
            <a:spAutoFit/>
          </a:bodyPr>
          <a:lstStyle/>
          <a:p>
            <a:r>
              <a:rPr lang="ar-BH" dirty="0" smtClean="0"/>
              <a:t>17</a:t>
            </a:r>
            <a:endParaRPr lang="en-US" dirty="0"/>
          </a:p>
        </p:txBody>
      </p:sp>
      <p:sp>
        <p:nvSpPr>
          <p:cNvPr id="51" name="TextBox 50"/>
          <p:cNvSpPr txBox="1"/>
          <p:nvPr/>
        </p:nvSpPr>
        <p:spPr>
          <a:xfrm>
            <a:off x="8587705" y="4434387"/>
            <a:ext cx="535513" cy="369332"/>
          </a:xfrm>
          <a:prstGeom prst="rect">
            <a:avLst/>
          </a:prstGeom>
          <a:noFill/>
        </p:spPr>
        <p:txBody>
          <a:bodyPr wrap="square" rtlCol="0">
            <a:spAutoFit/>
          </a:bodyPr>
          <a:lstStyle/>
          <a:p>
            <a:r>
              <a:rPr lang="ar-BH" dirty="0" smtClean="0"/>
              <a:t>9</a:t>
            </a:r>
            <a:endParaRPr lang="en-US" dirty="0"/>
          </a:p>
        </p:txBody>
      </p:sp>
      <p:sp>
        <p:nvSpPr>
          <p:cNvPr id="52" name="TextBox 51"/>
          <p:cNvSpPr txBox="1"/>
          <p:nvPr/>
        </p:nvSpPr>
        <p:spPr>
          <a:xfrm>
            <a:off x="8507676" y="5329696"/>
            <a:ext cx="535513" cy="369332"/>
          </a:xfrm>
          <a:prstGeom prst="rect">
            <a:avLst/>
          </a:prstGeom>
          <a:noFill/>
        </p:spPr>
        <p:txBody>
          <a:bodyPr wrap="square" rtlCol="0">
            <a:spAutoFit/>
          </a:bodyPr>
          <a:lstStyle/>
          <a:p>
            <a:r>
              <a:rPr lang="ar-BH" dirty="0" smtClean="0"/>
              <a:t>12</a:t>
            </a:r>
            <a:endParaRPr lang="en-US" dirty="0"/>
          </a:p>
        </p:txBody>
      </p:sp>
    </p:spTree>
    <p:extLst>
      <p:ext uri="{BB962C8B-B14F-4D97-AF65-F5344CB8AC3E}">
        <p14:creationId xmlns:p14="http://schemas.microsoft.com/office/powerpoint/2010/main" val="3283092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1013</TotalTime>
  <Words>874</Words>
  <Application>Microsoft Office PowerPoint</Application>
  <PresentationFormat>Widescreen</PresentationFormat>
  <Paragraphs>153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Khaled Aref Hammad Kanan</cp:lastModifiedBy>
  <cp:revision>91</cp:revision>
  <cp:lastPrinted>2021-01-17T11:49:49Z</cp:lastPrinted>
  <dcterms:created xsi:type="dcterms:W3CDTF">2020-03-04T10:47:58Z</dcterms:created>
  <dcterms:modified xsi:type="dcterms:W3CDTF">2021-02-24T06:32:14Z</dcterms:modified>
</cp:coreProperties>
</file>