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94" r:id="rId5"/>
    <p:sldId id="300" r:id="rId6"/>
    <p:sldId id="301" r:id="rId7"/>
    <p:sldId id="298" r:id="rId8"/>
    <p:sldId id="302" r:id="rId9"/>
    <p:sldId id="303" r:id="rId10"/>
    <p:sldId id="295" r:id="rId11"/>
    <p:sldId id="266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BD78B-B9DE-40DC-90FF-78C89B7F3F1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F8B13-C594-4674-92DC-5E48AD51B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8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8B13-C594-4674-92DC-5E48AD51B6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86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8B13-C594-4674-92DC-5E48AD51B6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8B13-C594-4674-92DC-5E48AD51B6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4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8B13-C594-4674-92DC-5E48AD51B69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F8B13-C594-4674-92DC-5E48AD51B69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1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6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4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0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50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08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65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9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15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0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97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12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1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xmlns="" id="{F7D1AE3C-8373-4900-A5D2-4CA73F381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70332"/>
              </p:ext>
            </p:extLst>
          </p:nvPr>
        </p:nvGraphicFramePr>
        <p:xfrm>
          <a:off x="4984876" y="1994054"/>
          <a:ext cx="6224698" cy="362064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217051">
                  <a:extLst>
                    <a:ext uri="{9D8B030D-6E8A-4147-A177-3AD203B41FA5}">
                      <a16:colId xmlns:a16="http://schemas.microsoft.com/office/drawing/2014/main" xmlns="" val="1016024147"/>
                    </a:ext>
                  </a:extLst>
                </a:gridCol>
                <a:gridCol w="2007647">
                  <a:extLst>
                    <a:ext uri="{9D8B030D-6E8A-4147-A177-3AD203B41FA5}">
                      <a16:colId xmlns:a16="http://schemas.microsoft.com/office/drawing/2014/main" xmlns="" val="879990646"/>
                    </a:ext>
                  </a:extLst>
                </a:gridCol>
              </a:tblGrid>
              <a:tr h="78600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العلوم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الماد</a:t>
                      </a:r>
                      <a:r>
                        <a:rPr lang="ar-SA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</a:t>
                      </a:r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ة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2888969"/>
                  </a:ext>
                </a:extLst>
              </a:tr>
              <a:tr h="563577"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الثالث الإعدادي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الصف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0410534"/>
                  </a:ext>
                </a:extLst>
              </a:tr>
              <a:tr h="563577"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التاسع</a:t>
                      </a:r>
                      <a:endParaRPr lang="ar-BH" sz="36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 rtl="1"/>
                      <a:r>
                        <a:rPr lang="ar-BH" sz="3200" b="1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التفاعلات الكيميائية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الفصل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3270941"/>
                  </a:ext>
                </a:extLst>
              </a:tr>
              <a:tr h="66634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200" b="1" kern="1200" noProof="0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المعادلات الكيميائية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200" b="1" kern="1200" noProof="0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الجزء الثاني</a:t>
                      </a:r>
                      <a:endParaRPr lang="en-US" sz="3200" b="1" kern="1200" noProof="0" dirty="0" smtClean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الدرس </a:t>
                      </a:r>
                      <a:r>
                        <a:rPr lang="ar-BH" sz="3200" b="1" kern="1200" dirty="0" smtClean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الأول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193332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73" y="1994054"/>
            <a:ext cx="4243253" cy="34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8343" y="1268067"/>
            <a:ext cx="11432439" cy="537947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xmlns="" id="{EDCBF850-C9AA-4E11-BE46-F7AC61096ACA}"/>
              </a:ext>
            </a:extLst>
          </p:cNvPr>
          <p:cNvSpPr txBox="1"/>
          <p:nvPr/>
        </p:nvSpPr>
        <p:spPr>
          <a:xfrm>
            <a:off x="2790825" y="2105561"/>
            <a:ext cx="6610350" cy="132343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BH" sz="8000" b="1" dirty="0">
                <a:solidFill>
                  <a:prstClr val="black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انتهى الدرس </a:t>
            </a:r>
            <a:endParaRPr lang="en-US" sz="8000" b="1" dirty="0">
              <a:solidFill>
                <a:prstClr val="black"/>
              </a:solidFill>
              <a:effectLst>
                <a:glow rad="228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31896" y="21266"/>
            <a:ext cx="2731118" cy="73125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kumimoji="0" lang="ar-BH" altLang="en-US" sz="2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BH" altLang="en-US" sz="2000" b="1" baseline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علوم – الثالث الاعدادي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4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0AED9A-2161-4C84-B043-54BACA731946}"/>
              </a:ext>
            </a:extLst>
          </p:cNvPr>
          <p:cNvSpPr/>
          <p:nvPr/>
        </p:nvSpPr>
        <p:spPr>
          <a:xfrm>
            <a:off x="4513634" y="38443"/>
            <a:ext cx="3735421" cy="10820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48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أهداف الدرس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55F124-AAB9-4B22-9F91-E1A7B83E0007}"/>
              </a:ext>
            </a:extLst>
          </p:cNvPr>
          <p:cNvSpPr txBox="1"/>
          <p:nvPr/>
        </p:nvSpPr>
        <p:spPr>
          <a:xfrm>
            <a:off x="351339" y="2064514"/>
            <a:ext cx="11478638" cy="49090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1000"/>
              </a:spcBef>
            </a:pPr>
            <a:r>
              <a:rPr lang="ar-BH" sz="28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يفسِّر </a:t>
            </a: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المعادلة الكيميائية الموزونة </a:t>
            </a:r>
            <a:r>
              <a:rPr lang="ar-BH" sz="28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ويفهمها</a:t>
            </a: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0" y="13326"/>
            <a:ext cx="2805546" cy="73125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kumimoji="0" lang="ar-BH" altLang="en-US" sz="2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BH" altLang="en-US" sz="2000" b="1" baseline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علوم – الثالث الاعدادي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55F124-AAB9-4B22-9F91-E1A7B83E0007}"/>
              </a:ext>
            </a:extLst>
          </p:cNvPr>
          <p:cNvSpPr txBox="1"/>
          <p:nvPr/>
        </p:nvSpPr>
        <p:spPr>
          <a:xfrm>
            <a:off x="362550" y="2994855"/>
            <a:ext cx="11478638" cy="4909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1000"/>
              </a:spcBef>
            </a:pP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2- يوضِّح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قانون حفظ الكتلة.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55F124-AAB9-4B22-9F91-E1A7B83E0007}"/>
              </a:ext>
            </a:extLst>
          </p:cNvPr>
          <p:cNvSpPr txBox="1"/>
          <p:nvPr/>
        </p:nvSpPr>
        <p:spPr>
          <a:xfrm>
            <a:off x="362550" y="3962426"/>
            <a:ext cx="11478638" cy="4909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1000"/>
              </a:spcBef>
            </a:pP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3- يختبر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بعض التفاعلات الطاردة للطاقة وبعض التفاعلات الماصَّة 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لها.</a:t>
            </a:r>
          </a:p>
        </p:txBody>
      </p:sp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C57C85F-02C7-49CA-AD08-021A7294A35F}"/>
              </a:ext>
            </a:extLst>
          </p:cNvPr>
          <p:cNvSpPr/>
          <p:nvPr/>
        </p:nvSpPr>
        <p:spPr>
          <a:xfrm>
            <a:off x="3804940" y="150494"/>
            <a:ext cx="5776381" cy="59408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4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الكتلة في التفاعلات الكيميائية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2736" y="1590447"/>
            <a:ext cx="11141455" cy="429271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BH" sz="32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قانون 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حفظ الكتلة:</a:t>
            </a:r>
          </a:p>
          <a:p>
            <a:pPr algn="r" rtl="1"/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وضعه العالم الفرنسي </a:t>
            </a:r>
            <a:r>
              <a:rPr lang="ar-BH" b="1" dirty="0" err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لافوازيه</a:t>
            </a: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وينص على أنَّه: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يُستحدث شيء أو يفنى في أثناء التفاعلات الكيميائية</a:t>
            </a:r>
            <a:r>
              <a:rPr lang="ar-BH" b="1" dirty="0" smtClean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وبحسب </a:t>
            </a: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القانون يجب أن تكون: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كتلة المواد المتفاعلة مساويةً لكتلة المواد الناتجة</a:t>
            </a:r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وهذا يعني: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أن عدد الذرات ونوعها يجب أن يكون متساويًا في 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المتفاعلات </a:t>
            </a:r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والنواتج(تأمل </a:t>
            </a: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الشكل</a:t>
            </a:r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).</a:t>
            </a:r>
            <a:endParaRPr lang="ar-BH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r" rtl="1">
              <a:buNone/>
            </a:pPr>
            <a:endParaRPr lang="ar-BH" sz="3200" b="1" dirty="0" smtClean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32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3200" b="1" dirty="0" smtClean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32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en-US" sz="32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0" y="13326"/>
            <a:ext cx="2805546" cy="73125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kumimoji="0" lang="ar-BH" altLang="en-US" sz="2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BH" altLang="en-US" sz="2000" b="1" baseline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علوم – الثالث الاعدادي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21" y="1687052"/>
            <a:ext cx="5376205" cy="43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C57C85F-02C7-49CA-AD08-021A7294A35F}"/>
              </a:ext>
            </a:extLst>
          </p:cNvPr>
          <p:cNvSpPr/>
          <p:nvPr/>
        </p:nvSpPr>
        <p:spPr>
          <a:xfrm>
            <a:off x="3804940" y="150494"/>
            <a:ext cx="5776381" cy="59408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4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الكتلة في التفاعلات الكيميائية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2736" y="1174173"/>
            <a:ext cx="11819304" cy="508999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BH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موازنة المعادلة الكيميائية:</a:t>
            </a:r>
          </a:p>
          <a:p>
            <a:pPr algn="r" rtl="1"/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تتم موازنة المعادلة لمراعاة قانون حفظ المادة.</a:t>
            </a:r>
          </a:p>
          <a:p>
            <a:pPr algn="r" rtl="1"/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تكون المعادلة موزونةً عندما يتساوى عدد الذرات من كل نوع في المتفاعلات والنواتج.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مثال:  </a:t>
            </a: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المعادلة التالية موزونةٌ.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</a:t>
            </a:r>
            <a:r>
              <a:rPr lang="en-US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   + MgCl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CaCl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+   Mg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بينما المعادلة التالية غير موزونةٍ لأن عدد ذرات البوتاسيوم غير متساويةٍ على جانبي السهم وكذلك الصوديوم. </a:t>
            </a:r>
          </a:p>
          <a:p>
            <a:pPr marL="0" indent="0" algn="r" rtl="1">
              <a:buNone/>
            </a:pPr>
            <a:r>
              <a:rPr lang="en-US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K  + Na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                            K</a:t>
            </a:r>
            <a:r>
              <a:rPr lang="en-US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  +  Na   </a:t>
            </a:r>
          </a:p>
          <a:p>
            <a:pPr marL="0" indent="0" algn="r" rtl="1"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ولموازنتها يجب إضافة أرقامٍ </a:t>
            </a:r>
            <a:r>
              <a:rPr lang="ar-BH" b="1" u="sng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قبل الصيغة</a:t>
            </a: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؛ بحيث يتساوى عدد الذرات من كل نوع على جانبي السهم مع مراعاة </a:t>
            </a:r>
            <a:r>
              <a:rPr lang="ar-BH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عدم تغيير</a:t>
            </a: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أي رقمٍ من الأرقام السفلية كي لا يتغير نوع المركب، فتصبح كما يلي:</a:t>
            </a:r>
          </a:p>
          <a:p>
            <a:pPr marL="0" indent="0" algn="r" rtl="1">
              <a:buNone/>
            </a:pPr>
            <a:r>
              <a:rPr lang="en-US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K + Na</a:t>
            </a:r>
            <a:r>
              <a:rPr 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                            K</a:t>
            </a:r>
            <a:r>
              <a:rPr lang="en-US" sz="2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  +  2Na </a:t>
            </a:r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0" y="13326"/>
            <a:ext cx="2805546" cy="73125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kumimoji="0" lang="ar-BH" altLang="en-US" sz="2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BH" altLang="en-US" sz="2000" b="1" baseline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علوم – الثالث الاعدادي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946573" y="3449782"/>
            <a:ext cx="975855" cy="17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420002" y="4412673"/>
            <a:ext cx="975855" cy="17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292936" y="5854482"/>
            <a:ext cx="975855" cy="17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4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10764" y="199710"/>
            <a:ext cx="5497033" cy="675249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ar-BH" sz="4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الكتلة في التفاعلات الكيميائية</a:t>
            </a:r>
            <a:endParaRPr lang="en-US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2610" y="2032000"/>
            <a:ext cx="11364686" cy="94052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CH</a:t>
            </a:r>
            <a:r>
              <a:rPr lang="en-US" sz="1800" b="1" dirty="0" smtClean="0">
                <a:solidFill>
                  <a:srgbClr val="00B050"/>
                </a:solidFill>
              </a:rPr>
              <a:t>4</a:t>
            </a:r>
            <a:r>
              <a:rPr lang="en-US" b="1" dirty="0" smtClean="0">
                <a:solidFill>
                  <a:srgbClr val="00B050"/>
                </a:solidFill>
              </a:rPr>
              <a:t> + O</a:t>
            </a:r>
            <a:r>
              <a:rPr lang="en-US" sz="1800" b="1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                CO</a:t>
            </a:r>
            <a:r>
              <a:rPr lang="en-US" sz="1800" b="1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 + H</a:t>
            </a:r>
            <a:r>
              <a:rPr lang="en-US" sz="1800" b="1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    </a:t>
            </a:r>
            <a:r>
              <a:rPr lang="ar-BH" b="1" dirty="0" smtClean="0">
                <a:solidFill>
                  <a:srgbClr val="FF0000"/>
                </a:solidFill>
              </a:rPr>
              <a:t>   </a:t>
            </a:r>
          </a:p>
          <a:p>
            <a:pPr marL="0" indent="0">
              <a:buNone/>
            </a:pPr>
            <a:r>
              <a:rPr lang="ar-BH" b="1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ar-BH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27206" y="2642938"/>
            <a:ext cx="11364686" cy="1394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b="1" dirty="0" smtClean="0">
                <a:solidFill>
                  <a:srgbClr val="FF0000"/>
                </a:solidFill>
              </a:rPr>
              <a:t>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BH" b="1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ar-BH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00B050"/>
                </a:solidFill>
              </a:rPr>
              <a:t>CH</a:t>
            </a:r>
            <a:r>
              <a:rPr lang="en-US" sz="1900" b="1" dirty="0">
                <a:solidFill>
                  <a:srgbClr val="00B050"/>
                </a:solidFill>
              </a:rPr>
              <a:t>4</a:t>
            </a:r>
            <a:r>
              <a:rPr lang="en-US" sz="3000" b="1" dirty="0">
                <a:solidFill>
                  <a:srgbClr val="00B050"/>
                </a:solidFill>
              </a:rPr>
              <a:t> + O</a:t>
            </a:r>
            <a:r>
              <a:rPr lang="en-US" sz="1900" b="1" dirty="0">
                <a:solidFill>
                  <a:srgbClr val="00B050"/>
                </a:solidFill>
              </a:rPr>
              <a:t>2</a:t>
            </a:r>
            <a:r>
              <a:rPr lang="en-US" sz="3000" b="1" dirty="0">
                <a:solidFill>
                  <a:srgbClr val="00B050"/>
                </a:solidFill>
              </a:rPr>
              <a:t>                CO</a:t>
            </a:r>
            <a:r>
              <a:rPr lang="en-US" sz="1900" b="1" dirty="0">
                <a:solidFill>
                  <a:srgbClr val="00B050"/>
                </a:solidFill>
              </a:rPr>
              <a:t>2</a:t>
            </a:r>
            <a:r>
              <a:rPr lang="en-US" sz="3000" b="1" dirty="0">
                <a:solidFill>
                  <a:srgbClr val="00B050"/>
                </a:solidFill>
              </a:rPr>
              <a:t> + </a:t>
            </a:r>
            <a:r>
              <a:rPr lang="en-US" sz="3000" b="1" dirty="0">
                <a:solidFill>
                  <a:srgbClr val="FF0000"/>
                </a:solidFill>
              </a:rPr>
              <a:t>2</a:t>
            </a:r>
            <a:r>
              <a:rPr lang="en-US" sz="3000" b="1" dirty="0">
                <a:solidFill>
                  <a:srgbClr val="00B050"/>
                </a:solidFill>
              </a:rPr>
              <a:t>H</a:t>
            </a:r>
            <a:r>
              <a:rPr lang="en-US" sz="1900" b="1" dirty="0">
                <a:solidFill>
                  <a:srgbClr val="00B050"/>
                </a:solidFill>
              </a:rPr>
              <a:t>2</a:t>
            </a:r>
            <a:r>
              <a:rPr lang="en-US" sz="3000" b="1" dirty="0">
                <a:solidFill>
                  <a:srgbClr val="00B050"/>
                </a:solidFill>
              </a:rPr>
              <a:t>O</a:t>
            </a:r>
            <a:r>
              <a:rPr lang="ar-BH" sz="3000" b="1" dirty="0">
                <a:solidFill>
                  <a:srgbClr val="00B050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BH" b="1" dirty="0" smtClean="0">
                <a:solidFill>
                  <a:srgbClr val="FF0000"/>
                </a:solidFill>
              </a:rPr>
              <a:t>                                                        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217718" y="4249670"/>
            <a:ext cx="11364686" cy="14303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00B050"/>
                </a:solidFill>
              </a:rPr>
              <a:t>CH</a:t>
            </a:r>
            <a:r>
              <a:rPr lang="en-US" sz="1800" b="1" dirty="0" smtClean="0">
                <a:solidFill>
                  <a:srgbClr val="00B050"/>
                </a:solidFill>
              </a:rPr>
              <a:t>4</a:t>
            </a:r>
            <a:r>
              <a:rPr lang="en-US" b="1" dirty="0" smtClean="0">
                <a:solidFill>
                  <a:srgbClr val="00B050"/>
                </a:solidFill>
              </a:rPr>
              <a:t> +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O</a:t>
            </a:r>
            <a:r>
              <a:rPr lang="en-US" sz="1800" b="1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               CO</a:t>
            </a:r>
            <a:r>
              <a:rPr lang="en-US" sz="1800" b="1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 +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H</a:t>
            </a:r>
            <a:r>
              <a:rPr lang="en-US" sz="1800" b="1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O</a:t>
            </a:r>
            <a:r>
              <a:rPr lang="ar-BH" b="1" dirty="0" smtClean="0">
                <a:solidFill>
                  <a:srgbClr val="00B050"/>
                </a:solidFill>
              </a:rPr>
              <a:t>  </a:t>
            </a:r>
            <a:endParaRPr lang="ar-BH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r-BH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ar-BH" b="1" dirty="0" smtClean="0">
                <a:solidFill>
                  <a:srgbClr val="FF0000"/>
                </a:solidFill>
              </a:rPr>
              <a:t>                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18065" y="3302114"/>
            <a:ext cx="984739" cy="14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59494" y="4458573"/>
            <a:ext cx="984739" cy="14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5"/>
          <p:cNvSpPr txBox="1">
            <a:spLocks/>
          </p:cNvSpPr>
          <p:nvPr/>
        </p:nvSpPr>
        <p:spPr>
          <a:xfrm>
            <a:off x="401933" y="1285790"/>
            <a:ext cx="11364686" cy="1357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200" b="1" dirty="0" smtClean="0">
                <a:solidFill>
                  <a:srgbClr val="FF0000"/>
                </a:solidFill>
              </a:rPr>
              <a:t>موازنة المعادلة الكيميائية: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BH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    </a:t>
            </a:r>
            <a:r>
              <a:rPr lang="ar-BH" b="1" dirty="0" smtClean="0">
                <a:solidFill>
                  <a:srgbClr val="FF0000"/>
                </a:solidFill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BH" b="1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ar-BH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09032" y="2229345"/>
            <a:ext cx="984739" cy="14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oice 0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5254" y="301664"/>
            <a:ext cx="609600" cy="609600"/>
          </a:xfrm>
          <a:prstGeom prst="rect">
            <a:avLst/>
          </a:prstGeom>
        </p:spPr>
      </p:pic>
      <p:pic>
        <p:nvPicPr>
          <p:cNvPr id="5" name="29456B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840" y="1285790"/>
            <a:ext cx="11887200" cy="4781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4" name="Rectangle 13"/>
          <p:cNvSpPr>
            <a:spLocks/>
          </p:cNvSpPr>
          <p:nvPr/>
        </p:nvSpPr>
        <p:spPr>
          <a:xfrm>
            <a:off x="401933" y="6521535"/>
            <a:ext cx="11028067" cy="292015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07" y="85358"/>
            <a:ext cx="1468733" cy="1268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32" y="38702"/>
            <a:ext cx="25539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BH" alt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</a:t>
            </a:r>
            <a:r>
              <a:rPr lang="ar-BH" altLang="en-US" sz="2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</a:t>
            </a:r>
            <a:r>
              <a:rPr lang="en-US" altLang="en-US" sz="2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ar-BH" alt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BH" alt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– الثالث الاعدادي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build="p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C57C85F-02C7-49CA-AD08-021A7294A35F}"/>
              </a:ext>
            </a:extLst>
          </p:cNvPr>
          <p:cNvSpPr/>
          <p:nvPr/>
        </p:nvSpPr>
        <p:spPr>
          <a:xfrm>
            <a:off x="3804940" y="150494"/>
            <a:ext cx="5776381" cy="59408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40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الكتلة في التفاعلات الكيميائية</a:t>
            </a:r>
            <a:endParaRPr lang="ar-BH" sz="4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768" y="1124637"/>
            <a:ext cx="11498317" cy="4493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endParaRPr lang="ar-BH" sz="2600" b="1" dirty="0" smtClean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 smtClean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 smtClean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 smtClean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 smtClean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600" b="1" dirty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en-US" sz="2600" b="1" dirty="0" smtClean="0">
              <a:solidFill>
                <a:schemeClr val="accent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0" y="13326"/>
            <a:ext cx="2805546" cy="58209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kumimoji="0" lang="ar-BH" altLang="en-US" sz="2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BH" altLang="en-US" sz="2000" b="1" baseline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علوم – الثالث الاعدادي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108" y="1770393"/>
            <a:ext cx="7567719" cy="3808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67" y="1593516"/>
            <a:ext cx="2999384" cy="4000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68" y="5700581"/>
            <a:ext cx="1141519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800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المعادلة في الشكل موزونة لأن عدد الذرات كل عنصر متساوية في المتفاعلات والنواتج.</a:t>
            </a:r>
            <a:endParaRPr lang="en-US" sz="28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90576" y="1132912"/>
            <a:ext cx="367838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32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حساب عدد الذرات: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552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C57C85F-02C7-49CA-AD08-021A7294A35F}"/>
              </a:ext>
            </a:extLst>
          </p:cNvPr>
          <p:cNvSpPr/>
          <p:nvPr/>
        </p:nvSpPr>
        <p:spPr>
          <a:xfrm>
            <a:off x="3658119" y="39945"/>
            <a:ext cx="5776381" cy="6129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4000" b="1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الطّاقة في التفاعلات الكيميائية</a:t>
            </a:r>
            <a:endParaRPr lang="ar-BH" sz="4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0" y="13326"/>
            <a:ext cx="2805546" cy="73125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BH" altLang="en-US" sz="2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lang="en-US" altLang="en-US" sz="2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ar-BH" alt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BH" alt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– الثالث الاعدادي </a:t>
            </a:r>
            <a:endParaRPr lang="en-US" alt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69195" y="1268068"/>
            <a:ext cx="11591778" cy="488273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BH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التفاعل الماصّ للطّاقة:</a:t>
            </a:r>
          </a:p>
          <a:p>
            <a:pPr algn="r" rtl="1"/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تكون فيه المتفاعلات أكثر استقرارًا من النواتج.</a:t>
            </a:r>
          </a:p>
          <a:p>
            <a:pPr algn="r" rtl="1"/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الروابط بين المتفاعلات طاقتها أقل من طاقة الروابط بين النواتج.</a:t>
            </a:r>
          </a:p>
          <a:p>
            <a:pPr algn="r" rtl="1"/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تُكتب الطاقة مع المتفاعلات (انظر المعادلة).</a:t>
            </a:r>
            <a:endParaRPr lang="en-US" b="1" dirty="0" smtClean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b="1" dirty="0" smtClean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O2</a:t>
            </a:r>
            <a:r>
              <a:rPr lang="ar-BH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+ 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2H2</a:t>
            </a:r>
            <a:r>
              <a:rPr lang="ar-BH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طاقة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 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2H2O</a:t>
            </a:r>
            <a:endParaRPr lang="ar-BH" b="1" dirty="0" smtClean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lvl="0" indent="0" algn="r" rtl="1">
              <a:buNone/>
            </a:pPr>
            <a:endParaRPr lang="ar-BH" b="1" dirty="0" smtClean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الطّاقة الممتصة تكون ضوئيّة أو حراريّة أو صوتيّة أو كهربائيّة.</a:t>
            </a:r>
            <a:endParaRPr lang="en-US" b="1" dirty="0" smtClean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r" rtl="1">
              <a:buNone/>
            </a:pPr>
            <a:endParaRPr lang="en-US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5665" y="4046448"/>
            <a:ext cx="984739" cy="14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C57C85F-02C7-49CA-AD08-021A7294A35F}"/>
              </a:ext>
            </a:extLst>
          </p:cNvPr>
          <p:cNvSpPr/>
          <p:nvPr/>
        </p:nvSpPr>
        <p:spPr>
          <a:xfrm>
            <a:off x="3658119" y="39945"/>
            <a:ext cx="5776381" cy="6129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4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الطّاقة في التفاعلات الكيميائية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0" y="13326"/>
            <a:ext cx="2805546" cy="73125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BH" altLang="en-US" sz="2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lang="en-US" altLang="en-US" sz="2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ar-BH" alt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BH" alt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– الثالث الاعدادي </a:t>
            </a:r>
            <a:endParaRPr lang="en-US" alt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13174" y="1423851"/>
            <a:ext cx="11591778" cy="431682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BH" sz="32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التفاعل الطّارد للطاقة:</a:t>
            </a:r>
          </a:p>
          <a:p>
            <a:pPr algn="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تكون فيه المتفاعلات أقل استقرارًا من النواتج.</a:t>
            </a:r>
          </a:p>
          <a:p>
            <a:pPr algn="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الروابط بين المتفاعلات طاقتها أكبر من طاقة الروابط بين النواتج.</a:t>
            </a:r>
          </a:p>
          <a:p>
            <a:pPr algn="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تكتب الطّاقة مع النواتج (انظر المعادلة).</a:t>
            </a:r>
          </a:p>
          <a:p>
            <a:pPr marL="0" indent="0" algn="ctr" rtl="1">
              <a:buNone/>
            </a:pPr>
            <a:r>
              <a:rPr lang="ar-BH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طاقة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2H2O   +    </a:t>
            </a:r>
            <a:r>
              <a:rPr lang="ar-BH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</a:t>
            </a:r>
            <a:r>
              <a:rPr lang="ar-BH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</a:t>
            </a:r>
            <a:r>
              <a:rPr lang="ar-BH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O2</a:t>
            </a:r>
            <a:r>
              <a:rPr lang="ar-BH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+ 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2H2</a:t>
            </a:r>
            <a:endParaRPr lang="ar-BH" sz="3200" b="1" dirty="0" smtClean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الطّاقة المتحرِّرة تكون ضوئيّة أو حراريّة أو صوتيّة.</a:t>
            </a:r>
          </a:p>
          <a:p>
            <a:pPr algn="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قد يكون تحرير الطّاقة سريعًا كتفاعلات الاحتراق وقد يكون بطيئًا كتفاعل تكوين الصدأ.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54037" y="3929490"/>
            <a:ext cx="984739" cy="14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9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17DC125-7BE5-4050-A02A-F75132D51004}"/>
              </a:ext>
            </a:extLst>
          </p:cNvPr>
          <p:cNvSpPr/>
          <p:nvPr/>
        </p:nvSpPr>
        <p:spPr>
          <a:xfrm>
            <a:off x="5422877" y="0"/>
            <a:ext cx="3210128" cy="7127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44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تقييمي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4AF494-9E51-4A70-9C36-7962C28FD81B}"/>
              </a:ext>
            </a:extLst>
          </p:cNvPr>
          <p:cNvSpPr txBox="1"/>
          <p:nvPr/>
        </p:nvSpPr>
        <p:spPr>
          <a:xfrm>
            <a:off x="99996" y="3931402"/>
            <a:ext cx="119974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BH" sz="24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الأولى موزونة ؛ لأن عدد ذرات كل من الكالسيوم والكلور متساوية في المتفاعلات والنواتج، بينما الثانية غير موزونة لأن عدد ذرات الفضة في المتفاعلات والنواتج مختلف. </a:t>
            </a:r>
            <a:endParaRPr lang="ar-BH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0C4387-D5A8-4057-920F-FEAE199D10FB}"/>
              </a:ext>
            </a:extLst>
          </p:cNvPr>
          <p:cNvSpPr txBox="1"/>
          <p:nvPr/>
        </p:nvSpPr>
        <p:spPr>
          <a:xfrm>
            <a:off x="92139" y="2596698"/>
            <a:ext cx="12005272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BH" sz="2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الثاني: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إذا كانت المعادلات الآتية موزونةً أم لا،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ولماذا؟</a:t>
            </a:r>
            <a:endParaRPr lang="ar-BH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defRPr/>
            </a:pP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Ca  </a:t>
            </a:r>
            <a:r>
              <a:rPr lang="en-US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+  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Cl2                            CaCl2    </a:t>
            </a:r>
            <a:endParaRPr lang="en-US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defRPr/>
            </a:pP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Zn  </a:t>
            </a:r>
            <a:r>
              <a:rPr lang="en-US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+  Ag2S                       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</a:t>
            </a:r>
            <a:r>
              <a:rPr lang="en-US" sz="26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ZnS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en-US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+  Ag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endParaRPr lang="en-US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87FE5A-9EFD-455A-A6F5-4551E2FEF47E}"/>
              </a:ext>
            </a:extLst>
          </p:cNvPr>
          <p:cNvSpPr txBox="1"/>
          <p:nvPr/>
        </p:nvSpPr>
        <p:spPr>
          <a:xfrm>
            <a:off x="99996" y="1125575"/>
            <a:ext cx="11997415" cy="950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28600" lvl="0" indent="-228600" algn="just" rtl="1">
              <a:lnSpc>
                <a:spcPct val="90000"/>
              </a:lnSpc>
              <a:spcBef>
                <a:spcPts val="1000"/>
              </a:spcBef>
            </a:pPr>
            <a:r>
              <a:rPr lang="ar-BH" sz="2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الأول: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يكون 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الرماد الذي تخلِّفه حرائق الغابات أقلّ كتلةً، ويشغل حيزًا أصغر مقارنةً بالأشجار والنباتات قبل </a:t>
            </a:r>
          </a:p>
          <a:p>
            <a:pPr marL="228600" lvl="0" indent="-228600" algn="just" rtl="1">
              <a:lnSpc>
                <a:spcPct val="90000"/>
              </a:lnSpc>
              <a:spcBef>
                <a:spcPts val="1000"/>
              </a:spcBef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احتراقها. كيف يمكن تفسير ذلك وفق قانون حفظ المادة.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4AF494-9E51-4A70-9C36-7962C28FD81B}"/>
              </a:ext>
            </a:extLst>
          </p:cNvPr>
          <p:cNvSpPr txBox="1"/>
          <p:nvPr/>
        </p:nvSpPr>
        <p:spPr>
          <a:xfrm>
            <a:off x="92139" y="2092991"/>
            <a:ext cx="119974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BH" sz="24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ينحصر الفرق في الكتلة في كمية الغازات المتصاعدة.</a:t>
            </a:r>
            <a:endParaRPr lang="en-US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0C4387-D5A8-4057-920F-FEAE199D10FB}"/>
              </a:ext>
            </a:extLst>
          </p:cNvPr>
          <p:cNvSpPr txBox="1"/>
          <p:nvPr/>
        </p:nvSpPr>
        <p:spPr>
          <a:xfrm>
            <a:off x="92139" y="4801022"/>
            <a:ext cx="11994630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BH" sz="2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الثالث: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زن 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كلًا من المعادلات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الآتية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  </a:t>
            </a:r>
            <a:endParaRPr lang="en-US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defRPr/>
            </a:pP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Na </a:t>
            </a:r>
            <a:r>
              <a:rPr lang="en-US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+ AlCl3 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  </a:t>
            </a:r>
            <a:r>
              <a:rPr lang="en-US" sz="26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NaCl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+ Al </a:t>
            </a:r>
          </a:p>
          <a:p>
            <a:pPr algn="r" rtl="1">
              <a:defRPr/>
            </a:pPr>
            <a:r>
              <a:rPr lang="en-US" sz="26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KBr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+ Cl2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</a:t>
            </a:r>
            <a:r>
              <a:rPr lang="en-US" sz="26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KCl</a:t>
            </a:r>
            <a:r>
              <a:rPr lang="en-US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+ Br2 </a:t>
            </a:r>
            <a:endParaRPr lang="en-US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57ED5ED-C874-4EDB-811B-3AFD27B96AA5}"/>
              </a:ext>
            </a:extLst>
          </p:cNvPr>
          <p:cNvSpPr/>
          <p:nvPr/>
        </p:nvSpPr>
        <p:spPr>
          <a:xfrm>
            <a:off x="0" y="13326"/>
            <a:ext cx="2805546" cy="73125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المعادلات الكيميائية ج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kumimoji="0" lang="ar-BH" altLang="en-US" sz="2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BH" altLang="en-US" sz="2000" b="1" baseline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علوم – الثالث الاعدادي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561210" y="3216377"/>
            <a:ext cx="1254035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471685" y="3630673"/>
            <a:ext cx="1254035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544648" y="5439915"/>
            <a:ext cx="925374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463317" y="5809247"/>
            <a:ext cx="1254035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470022" y="5241004"/>
            <a:ext cx="35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74046" y="5241004"/>
            <a:ext cx="35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68331" y="5635560"/>
            <a:ext cx="35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9884" y="5631602"/>
            <a:ext cx="35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5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2057</TotalTime>
  <Words>667</Words>
  <Application>Microsoft Office PowerPoint</Application>
  <PresentationFormat>Widescreen</PresentationFormat>
  <Paragraphs>126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Sakkal Majalla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الكتلة في التفاعلات الكيميائية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Khaled Aref Hammad Kanan</cp:lastModifiedBy>
  <cp:revision>189</cp:revision>
  <cp:lastPrinted>2021-01-17T11:49:49Z</cp:lastPrinted>
  <dcterms:created xsi:type="dcterms:W3CDTF">2020-03-04T10:47:58Z</dcterms:created>
  <dcterms:modified xsi:type="dcterms:W3CDTF">2021-03-08T07:31:09Z</dcterms:modified>
</cp:coreProperties>
</file>