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94" r:id="rId5"/>
    <p:sldId id="307" r:id="rId6"/>
    <p:sldId id="308" r:id="rId7"/>
    <p:sldId id="310" r:id="rId8"/>
    <p:sldId id="300" r:id="rId9"/>
    <p:sldId id="309" r:id="rId10"/>
    <p:sldId id="304" r:id="rId11"/>
    <p:sldId id="306" r:id="rId12"/>
    <p:sldId id="311" r:id="rId13"/>
    <p:sldId id="312" r:id="rId14"/>
    <p:sldId id="313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D78B-B9DE-40DC-90FF-78C89B7F3F1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8B13-C594-4674-92DC-5E48AD51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8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>
                <a:solidFill>
                  <a:prstClr val="black"/>
                </a:solidFill>
              </a:rPr>
              <a:pPr/>
              <a:t>12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9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>
                <a:solidFill>
                  <a:prstClr val="black"/>
                </a:solidFill>
              </a:rPr>
              <a:pPr/>
              <a:t>13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8B13-C594-4674-92DC-5E48AD51B6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>
                <a:solidFill>
                  <a:prstClr val="black"/>
                </a:solidFill>
              </a:rPr>
              <a:pPr/>
              <a:t>11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8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9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9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1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0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2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5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xmlns="" id="{F7D1AE3C-8373-4900-A5D2-4CA73F38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27997"/>
              </p:ext>
            </p:extLst>
          </p:nvPr>
        </p:nvGraphicFramePr>
        <p:xfrm>
          <a:off x="4951978" y="1962881"/>
          <a:ext cx="6224698" cy="362064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17051">
                  <a:extLst>
                    <a:ext uri="{9D8B030D-6E8A-4147-A177-3AD203B41FA5}">
                      <a16:colId xmlns:a16="http://schemas.microsoft.com/office/drawing/2014/main" xmlns="" val="1016024147"/>
                    </a:ext>
                  </a:extLst>
                </a:gridCol>
                <a:gridCol w="2007647">
                  <a:extLst>
                    <a:ext uri="{9D8B030D-6E8A-4147-A177-3AD203B41FA5}">
                      <a16:colId xmlns:a16="http://schemas.microsoft.com/office/drawing/2014/main" xmlns="" val="879990646"/>
                    </a:ext>
                  </a:extLst>
                </a:gridCol>
              </a:tblGrid>
              <a:tr h="7860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</a:t>
                      </a:r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888969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 الإعدادي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r>
                        <a:rPr lang="ar-SA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0534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العاشر</a:t>
                      </a:r>
                      <a:endParaRPr lang="ar-BH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3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الوراثة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270941"/>
                  </a:ext>
                </a:extLst>
              </a:tr>
              <a:tr h="66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علم</a:t>
                      </a:r>
                      <a:r>
                        <a:rPr lang="ar-BH" sz="3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الوراثة</a:t>
                      </a:r>
                      <a:endParaRPr lang="ar-BH" sz="3200" b="1" kern="120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الجزء الثاني</a:t>
                      </a:r>
                      <a:endParaRPr lang="en-US" sz="3200" b="1" kern="120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BH" sz="3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(10-2)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193332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3" y="1814700"/>
            <a:ext cx="2756024" cy="39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أمراض وراثية</a:t>
            </a:r>
            <a:endParaRPr lang="ar-BH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712511" y="1126021"/>
            <a:ext cx="5776381" cy="594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الاستشارات الوراثية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63681" y="2088596"/>
            <a:ext cx="11191009" cy="3652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معظم الأمراض الوراثية يصعب أو يستحيل علاجها؛ ولهذا نبرز أهمية الاستشارات الوراثية وخصوصًا للمقبلين على الزواج.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زواج الأقارب(عادةً)إلى انتاج سلالات ضعيفة، خصوصًا في حالة وجود مرض وراثي في العائلة.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الكثير من الجينات المرضية تكون متنحية، وزواج الأقارب يتيح الفرصة لظهور مثل هذه الجينات بشكل أكبر.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فُتحت العديد من عيادات الاستشارات الوراثية في العالم ومنها مملكة البحرين.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 الاختصاصيون في العيادات بإرشاد الأشخاص الذين يُحتمل حملهم جينات التشوهات والأمراض الوراثية لتفادي الإصابة بها. </a:t>
            </a:r>
          </a:p>
        </p:txBody>
      </p:sp>
    </p:spTree>
    <p:extLst>
      <p:ext uri="{BB962C8B-B14F-4D97-AF65-F5344CB8AC3E}">
        <p14:creationId xmlns:p14="http://schemas.microsoft.com/office/powerpoint/2010/main" val="7716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E13EC707-4088-F847-9A02-428964FA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843" y="324212"/>
            <a:ext cx="464343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BH" alt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تقويمية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3E39B697-8FC4-40AD-9580-7D3FB014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645" y="1300302"/>
            <a:ext cx="7744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BH" alt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– ما الطرز المظهرية التي تظهر في الأبناء في مربع بانيت </a:t>
            </a:r>
            <a:r>
              <a:rPr lang="ar-BH" altLang="ar-BH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المجاور؟ </a:t>
            </a:r>
            <a:endParaRPr lang="en-US" altLang="ar-BH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xmlns="" id="{B8A17DC6-999A-4459-872A-E17809E81818}"/>
              </a:ext>
            </a:extLst>
          </p:cNvPr>
          <p:cNvSpPr/>
          <p:nvPr/>
        </p:nvSpPr>
        <p:spPr>
          <a:xfrm>
            <a:off x="4570640" y="2786063"/>
            <a:ext cx="3205419" cy="6429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جميعها متنحية </a:t>
            </a:r>
            <a:endParaRPr lang="en-US" sz="2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38E39D37-6ABF-40BC-B962-8B7867CED981}"/>
              </a:ext>
            </a:extLst>
          </p:cNvPr>
          <p:cNvSpPr/>
          <p:nvPr/>
        </p:nvSpPr>
        <p:spPr>
          <a:xfrm>
            <a:off x="4570640" y="3571875"/>
            <a:ext cx="3199672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نصفها سائد ونصفها متنح</a:t>
            </a:r>
            <a:endParaRPr lang="en-US" sz="2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1D58194A-2633-480A-8593-7882EBCD94F1}"/>
              </a:ext>
            </a:extLst>
          </p:cNvPr>
          <p:cNvSpPr/>
          <p:nvPr/>
        </p:nvSpPr>
        <p:spPr>
          <a:xfrm>
            <a:off x="4570640" y="4309978"/>
            <a:ext cx="3267589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جميعها سائدة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859D37EB-5BEA-4B8B-9AED-C3054D99B0E8}"/>
              </a:ext>
            </a:extLst>
          </p:cNvPr>
          <p:cNvSpPr/>
          <p:nvPr/>
        </p:nvSpPr>
        <p:spPr>
          <a:xfrm>
            <a:off x="4504479" y="5095790"/>
            <a:ext cx="3333750" cy="6429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فرد له صفة تختلف عن الآخر </a:t>
            </a:r>
            <a:endParaRPr lang="en-US" sz="2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3EAA6C7F-B9B4-4763-9680-85A344AE7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6" y="271809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درس النواة\صور\smilyface.gif">
            <a:extLst>
              <a:ext uri="{FF2B5EF4-FFF2-40B4-BE49-F238E27FC236}">
                <a16:creationId xmlns:a16="http://schemas.microsoft.com/office/drawing/2014/main" xmlns="" id="{F04ED727-DFCA-4DFA-BF0C-B9E2FFF6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18" y="2464728"/>
            <a:ext cx="4082821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53914C45-B3AB-4051-ABAF-AEF450F0C9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6" y="271809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0BD1639F-3454-4364-B8E7-976CE471A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01" y="271809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DCD1538-7F6D-471A-8E3E-2E75F2A624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1763" t="53480" r="27462" b="4873"/>
          <a:stretch/>
        </p:blipFill>
        <p:spPr>
          <a:xfrm>
            <a:off x="1171354" y="872348"/>
            <a:ext cx="2218161" cy="184574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6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9790E2EB-FEAA-4743-BADA-F39D8EAA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573" y="617538"/>
            <a:ext cx="464343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BH" alt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تقويمية</a:t>
            </a:r>
            <a:endParaRPr lang="ar-BH" altLang="ar-BH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74AE62-117D-4102-9642-AA0E31F1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45" y="1700546"/>
            <a:ext cx="692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alt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– ما الذي يتحكم في الصفات الوراثية في المخلوق </a:t>
            </a:r>
            <a:r>
              <a:rPr lang="ar-BH" altLang="ar-BH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الحي؟</a:t>
            </a:r>
            <a:endParaRPr lang="ar-BH" altLang="ar-BH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E21F4424-D9FB-4882-AFF9-D622B8AE6ECF}"/>
              </a:ext>
            </a:extLst>
          </p:cNvPr>
          <p:cNvSpPr/>
          <p:nvPr/>
        </p:nvSpPr>
        <p:spPr>
          <a:xfrm>
            <a:off x="4358501" y="2991252"/>
            <a:ext cx="3143250" cy="6429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الغشاء البلازمي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AD29DEB7-6DBA-4F82-8159-323069BC487A}"/>
              </a:ext>
            </a:extLst>
          </p:cNvPr>
          <p:cNvSpPr/>
          <p:nvPr/>
        </p:nvSpPr>
        <p:spPr>
          <a:xfrm>
            <a:off x="4358501" y="3777064"/>
            <a:ext cx="3143250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الجدار الخلوي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10775A18-6FAB-4E9D-90E0-8866C683A30B}"/>
              </a:ext>
            </a:extLst>
          </p:cNvPr>
          <p:cNvSpPr/>
          <p:nvPr/>
        </p:nvSpPr>
        <p:spPr>
          <a:xfrm>
            <a:off x="4358501" y="4562877"/>
            <a:ext cx="3143250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بانيت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A30A2C63-810E-4F66-8331-51739BBBF426}"/>
              </a:ext>
            </a:extLst>
          </p:cNvPr>
          <p:cNvSpPr/>
          <p:nvPr/>
        </p:nvSpPr>
        <p:spPr>
          <a:xfrm>
            <a:off x="4358501" y="5348689"/>
            <a:ext cx="3143250" cy="7143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الجينات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C87FE752-FF95-4C6E-85A4-8499E1EB0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" y="272718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درس النواة\صور\smilyface.gif">
            <a:extLst>
              <a:ext uri="{FF2B5EF4-FFF2-40B4-BE49-F238E27FC236}">
                <a16:creationId xmlns:a16="http://schemas.microsoft.com/office/drawing/2014/main" xmlns="" id="{35D89C6C-38BB-4B24-8673-6941F016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22" y="2805389"/>
            <a:ext cx="4082821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9D0046C5-FBDF-471D-AD01-B242755EE3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" y="272718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BE87ED25-6E8A-49B5-AC64-BD9404517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" y="275099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5AED51CB-5023-1E49-B861-64A6CD7C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281" y="469915"/>
            <a:ext cx="464343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BH" alt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تقويمية</a:t>
            </a:r>
            <a:endParaRPr lang="ar-BH" altLang="ar-BH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20A95A-E991-4970-8FD8-0F0D94D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31" y="1637449"/>
            <a:ext cx="10349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BH" alt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 </a:t>
            </a:r>
            <a:r>
              <a:rPr lang="ar-BH" altLang="ar-BH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</a:t>
            </a:r>
            <a:r>
              <a:rPr lang="ar-BH" alt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ينفصل في أثناء الانقسام </a:t>
            </a:r>
            <a:r>
              <a:rPr lang="ar-BH" altLang="ar-BH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المنصّف؟</a:t>
            </a:r>
            <a:endParaRPr lang="en-US" altLang="ar-BH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C6E3234F-79CA-488B-8820-9DF4C2D84418}"/>
              </a:ext>
            </a:extLst>
          </p:cNvPr>
          <p:cNvSpPr/>
          <p:nvPr/>
        </p:nvSpPr>
        <p:spPr>
          <a:xfrm>
            <a:off x="4393333" y="4322409"/>
            <a:ext cx="3143250" cy="6429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المظهرية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1A1002DF-0F54-4D2C-BC2F-830C6A5E62A9}"/>
              </a:ext>
            </a:extLst>
          </p:cNvPr>
          <p:cNvSpPr/>
          <p:nvPr/>
        </p:nvSpPr>
        <p:spPr>
          <a:xfrm>
            <a:off x="4393333" y="2944828"/>
            <a:ext cx="3143250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البروتينات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5D1FAC2A-DA3A-4F3F-AAC2-38D7064EBC2C}"/>
              </a:ext>
            </a:extLst>
          </p:cNvPr>
          <p:cNvSpPr/>
          <p:nvPr/>
        </p:nvSpPr>
        <p:spPr>
          <a:xfrm>
            <a:off x="4393333" y="3633619"/>
            <a:ext cx="3143250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الجينات المتقابلة </a:t>
            </a:r>
            <a:endParaRPr lang="en-US" sz="260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CB4BF958-9FD0-42F3-9876-EE63BE883F99}"/>
              </a:ext>
            </a:extLst>
          </p:cNvPr>
          <p:cNvSpPr/>
          <p:nvPr/>
        </p:nvSpPr>
        <p:spPr>
          <a:xfrm>
            <a:off x="4393333" y="5087601"/>
            <a:ext cx="3143250" cy="6429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سلالة العائلة</a:t>
            </a:r>
            <a:endParaRPr lang="en-US" sz="2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3" descr="C:\Users\user\Desktop\درس النواة\صور\smilyface.gif">
            <a:extLst>
              <a:ext uri="{FF2B5EF4-FFF2-40B4-BE49-F238E27FC236}">
                <a16:creationId xmlns:a16="http://schemas.microsoft.com/office/drawing/2014/main" xmlns="" id="{066532CA-9DDB-4123-BF3D-8FB9B455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66" y="2425540"/>
            <a:ext cx="4082821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228CD6E1-5A6C-494F-9409-E2E7B8C04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2" y="2838618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6A694CA0-8D9D-4FC8-96BB-8E31E210B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0" y="2852751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621E41FC-8B00-428D-B332-3C4D111F21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" y="286426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9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3" y="1268067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xmlns="" id="{EDCBF850-C9AA-4E11-BE46-F7AC61096ACA}"/>
              </a:ext>
            </a:extLst>
          </p:cNvPr>
          <p:cNvSpPr txBox="1"/>
          <p:nvPr/>
        </p:nvSpPr>
        <p:spPr>
          <a:xfrm>
            <a:off x="2790825" y="2105561"/>
            <a:ext cx="6610350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80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  <a:endParaRPr lang="en-US" sz="8000" b="1" dirty="0">
              <a:solidFill>
                <a:prstClr val="black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0AED9A-2161-4C84-B043-54BACA731946}"/>
              </a:ext>
            </a:extLst>
          </p:cNvPr>
          <p:cNvSpPr/>
          <p:nvPr/>
        </p:nvSpPr>
        <p:spPr>
          <a:xfrm>
            <a:off x="4513634" y="38443"/>
            <a:ext cx="3735421" cy="10820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4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أهداف الدرس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55F124-AAB9-4B22-9F91-E1A7B83E0007}"/>
              </a:ext>
            </a:extLst>
          </p:cNvPr>
          <p:cNvSpPr txBox="1"/>
          <p:nvPr/>
        </p:nvSpPr>
        <p:spPr>
          <a:xfrm>
            <a:off x="351339" y="2064514"/>
            <a:ext cx="11478638" cy="4909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استخدام مربع </a:t>
            </a:r>
            <a:r>
              <a:rPr lang="ar-BH" sz="28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بانيت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لتوقع نتائج التزاوج.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55F124-AAB9-4B22-9F91-E1A7B83E0007}"/>
              </a:ext>
            </a:extLst>
          </p:cNvPr>
          <p:cNvSpPr txBox="1"/>
          <p:nvPr/>
        </p:nvSpPr>
        <p:spPr>
          <a:xfrm>
            <a:off x="362550" y="2994855"/>
            <a:ext cx="11478638" cy="490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التمييز بين الطرز الجينية والطرز المظهرية.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55F124-AAB9-4B22-9F91-E1A7B83E0007}"/>
              </a:ext>
            </a:extLst>
          </p:cNvPr>
          <p:cNvSpPr txBox="1"/>
          <p:nvPr/>
        </p:nvSpPr>
        <p:spPr>
          <a:xfrm>
            <a:off x="362550" y="3962426"/>
            <a:ext cx="11478638" cy="490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تعرُّف بعض الأمراض الوراثية، وكفية تجنب الإصابة بها.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55F124-AAB9-4B22-9F91-E1A7B83E0007}"/>
              </a:ext>
            </a:extLst>
          </p:cNvPr>
          <p:cNvSpPr txBox="1"/>
          <p:nvPr/>
        </p:nvSpPr>
        <p:spPr>
          <a:xfrm>
            <a:off x="362550" y="4721642"/>
            <a:ext cx="11478638" cy="490904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إدراك أهمية علم الوراثة في تفسير اختلاف الصفات بين الناس.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الاحتمالات في توقع الصفات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DF6EED-382C-4A87-8327-0BE31E0F53DB}"/>
              </a:ext>
            </a:extLst>
          </p:cNvPr>
          <p:cNvSpPr txBox="1"/>
          <p:nvPr/>
        </p:nvSpPr>
        <p:spPr>
          <a:xfrm>
            <a:off x="3564082" y="1084384"/>
            <a:ext cx="82048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الاحتمالات 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تساعد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توقع فرصة حدوث شيء ما.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لتسهيل عملية التوقع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داة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تسمى مربع </a:t>
            </a:r>
            <a:r>
              <a:rPr lang="ar-SA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بانيت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EF02F1-042B-4F14-BD6C-F2AB580A9E2D}"/>
              </a:ext>
            </a:extLst>
          </p:cNvPr>
          <p:cNvSpPr txBox="1"/>
          <p:nvPr/>
        </p:nvSpPr>
        <p:spPr>
          <a:xfrm>
            <a:off x="3564082" y="2043059"/>
            <a:ext cx="8123874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عن الصفة الوراثية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بالرموز: </a:t>
            </a:r>
            <a:r>
              <a:rPr lang="en-US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endParaRPr lang="ar-BH" sz="26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الطول      </a:t>
            </a:r>
            <a:r>
              <a:rPr lang="en-US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TT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القصر</a:t>
            </a:r>
            <a:r>
              <a:rPr lang="en-US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     </a:t>
            </a:r>
            <a:r>
              <a:rPr lang="en-US" sz="2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tt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لكل صفة وراثية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عاملان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أحدهما من الأم والآخر من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الأب.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الصفة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النقية: </a:t>
            </a:r>
            <a:r>
              <a:rPr lang="ar-BH" sz="2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الصفة التي تحمل </a:t>
            </a:r>
            <a:r>
              <a:rPr lang="ar-BH" sz="26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عاملين</a:t>
            </a:r>
            <a:r>
              <a:rPr lang="ar-JO" sz="26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(جينين)</a:t>
            </a:r>
            <a:r>
              <a:rPr lang="ar-BH" sz="26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متشابهين.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BH" sz="26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الصفة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الهجينة: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الصفة التي تحمل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عاملين</a:t>
            </a:r>
            <a:r>
              <a:rPr lang="ar-JO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(جينين)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مختلفين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أحدهما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سائد والآخر متنحي.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الجيني: </a:t>
            </a:r>
            <a:r>
              <a:rPr lang="ar-BH" sz="2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الجينية المعبر عنها بالرموز (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TT-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Tt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tt</a:t>
            </a:r>
            <a:r>
              <a:rPr lang="ar-BH" sz="2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</a:t>
            </a:r>
            <a:r>
              <a:rPr lang="ar-BH" sz="2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المظهري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مظهر الكائن الحي الخارجي ( الطول – القصر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49" y="1084384"/>
            <a:ext cx="2444297" cy="3473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48" y="4730456"/>
            <a:ext cx="2444297" cy="9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الاحتمالات في توقع الصفات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766BE2-7664-4E62-B601-4A1EDC96D494}"/>
              </a:ext>
            </a:extLst>
          </p:cNvPr>
          <p:cNvSpPr txBox="1"/>
          <p:nvPr/>
        </p:nvSpPr>
        <p:spPr>
          <a:xfrm>
            <a:off x="3992418" y="902184"/>
            <a:ext cx="4406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تجارب مندل باستخدام مربع بانيت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9D1F2E96-A713-814B-9D36-5303D07F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727" y="1504757"/>
            <a:ext cx="5000625" cy="414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ar-BH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تلقيح خلطي بين طويل الساق </a:t>
            </a:r>
            <a:r>
              <a:rPr lang="en-US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TT</a:t>
            </a:r>
            <a:r>
              <a:rPr lang="ar-BH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مع</a:t>
            </a:r>
            <a:r>
              <a:rPr lang="ar-B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قصير الساق </a:t>
            </a:r>
            <a:r>
              <a:rPr lang="en-US" sz="2400" b="1" dirty="0" err="1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tt</a:t>
            </a:r>
            <a:r>
              <a:rPr lang="ar-BH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3C3E2DE-F590-4445-846F-1FAF95CF6E62}"/>
              </a:ext>
            </a:extLst>
          </p:cNvPr>
          <p:cNvGrpSpPr>
            <a:grpSpLocks/>
          </p:cNvGrpSpPr>
          <p:nvPr/>
        </p:nvGrpSpPr>
        <p:grpSpPr bwMode="auto">
          <a:xfrm>
            <a:off x="8460120" y="2612795"/>
            <a:ext cx="766762" cy="1798525"/>
            <a:chOff x="7215206" y="3456121"/>
            <a:chExt cx="767402" cy="1797980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xmlns="" id="{70DC24A2-DCB0-1447-A757-E6142EE68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1199" y="4884881"/>
              <a:ext cx="380549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BH" sz="1800" b="1">
                  <a:latin typeface="Sakkal Majalla" panose="02000000000000000000" pitchFamily="2" charset="-78"/>
                  <a:cs typeface="Sakkal Majalla" panose="02000000000000000000" pitchFamily="2" charset="-78"/>
                </a:rPr>
                <a:t>TT</a:t>
              </a:r>
              <a:endParaRPr lang="ar-BH" altLang="ar-BH" sz="1800" b="1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0" name="Picture 14" descr="33.jpg">
              <a:extLst>
                <a:ext uri="{FF2B5EF4-FFF2-40B4-BE49-F238E27FC236}">
                  <a16:creationId xmlns:a16="http://schemas.microsoft.com/office/drawing/2014/main" xmlns="" id="{59922107-42DD-D240-8127-3D74B2583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3456121"/>
              <a:ext cx="767402" cy="122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B579998-2BF7-9348-BA9E-82C5DC4ED59A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2870087"/>
            <a:ext cx="630237" cy="1500190"/>
            <a:chOff x="5500694" y="3670435"/>
            <a:chExt cx="630067" cy="1500200"/>
          </a:xfrm>
        </p:grpSpPr>
        <p:pic>
          <p:nvPicPr>
            <p:cNvPr id="32" name="Picture 8" descr="22.jpg">
              <a:extLst>
                <a:ext uri="{FF2B5EF4-FFF2-40B4-BE49-F238E27FC236}">
                  <a16:creationId xmlns:a16="http://schemas.microsoft.com/office/drawing/2014/main" xmlns="" id="{16A8BF9D-3998-154D-A01F-984065881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3670435"/>
              <a:ext cx="630067" cy="104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A49BD76-652A-CB41-AB17-F40E74AE5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023" y="4801301"/>
              <a:ext cx="312822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BH" sz="1800" b="1">
                  <a:latin typeface="Sakkal Majalla" panose="02000000000000000000" pitchFamily="2" charset="-78"/>
                  <a:cs typeface="Sakkal Majalla" panose="02000000000000000000" pitchFamily="2" charset="-78"/>
                </a:rPr>
                <a:t>tt</a:t>
              </a:r>
              <a:endParaRPr lang="ar-BH" altLang="ar-BH" sz="1800" b="1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F606B75-6486-D543-B8E2-023E0AD2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509" y="3389200"/>
            <a:ext cx="32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endParaRPr lang="ar-BH" alt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8E695E72-47D2-364D-ABD8-A01144FDA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66666"/>
              </p:ext>
            </p:extLst>
          </p:nvPr>
        </p:nvGraphicFramePr>
        <p:xfrm>
          <a:off x="1017628" y="2590004"/>
          <a:ext cx="3500437" cy="3483995"/>
        </p:xfrm>
        <a:graphic>
          <a:graphicData uri="http://schemas.openxmlformats.org/drawingml/2006/table">
            <a:tbl>
              <a:tblPr rtl="1"/>
              <a:tblGrid>
                <a:gridCol w="119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84"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altLang="ar-B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     الأب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6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en-US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219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الأم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1732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A19CE1-195E-F144-BA26-C293A8AB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808" y="2118435"/>
            <a:ext cx="122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BH" alt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الجيل </a:t>
            </a:r>
            <a:r>
              <a:rPr lang="ar-BH" alt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ar-BH" alt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33364" y="5332660"/>
            <a:ext cx="267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المظهرية للجيل الأول:</a:t>
            </a:r>
          </a:p>
          <a:p>
            <a:pPr algn="ctr" rtl="1"/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طويل الساق هجين 100%.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218" y="4212242"/>
            <a:ext cx="2252847" cy="186175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79992" y="4715691"/>
            <a:ext cx="1844047" cy="3739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19799" y="4417667"/>
            <a:ext cx="267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الجينية للجيل الأول:</a:t>
            </a:r>
          </a:p>
          <a:p>
            <a:pPr algn="ctr" rtl="1"/>
            <a:r>
              <a:rPr lang="en-US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Tt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 100%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2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/>
      <p:bldP spid="36" grpId="0"/>
      <p:bldP spid="37" grpId="0" animBg="1"/>
      <p:bldP spid="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الاحتمالات في توقع الصفات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766BE2-7664-4E62-B601-4A1EDC96D494}"/>
              </a:ext>
            </a:extLst>
          </p:cNvPr>
          <p:cNvSpPr txBox="1"/>
          <p:nvPr/>
        </p:nvSpPr>
        <p:spPr>
          <a:xfrm>
            <a:off x="3992418" y="902184"/>
            <a:ext cx="4406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تجارب مندل باستخدام مربع بانيت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9D1F2E96-A713-814B-9D36-5303D07F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727" y="1504757"/>
            <a:ext cx="5000625" cy="414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ar-BH" sz="2400" b="1" dirty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تلقيح خلطي بين طويل الساق </a:t>
            </a:r>
            <a:r>
              <a:rPr lang="en-US" sz="2400" b="1" dirty="0" smtClean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Tt</a:t>
            </a:r>
            <a:r>
              <a:rPr lang="ar-BH" sz="2400" b="1" dirty="0" smtClean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مع</a:t>
            </a:r>
            <a:r>
              <a:rPr lang="ar-B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  </a:t>
            </a:r>
            <a:r>
              <a:rPr lang="ar-BH" sz="2400" b="1" dirty="0" smtClean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طويل الساق </a:t>
            </a:r>
            <a:r>
              <a:rPr lang="en-US" sz="2400" b="1" dirty="0" smtClean="0"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Tt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C3E2DE-F590-4445-846F-1FAF95CF6E62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805455"/>
            <a:ext cx="766762" cy="1798524"/>
            <a:chOff x="7215206" y="3456121"/>
            <a:chExt cx="767402" cy="1797979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xmlns="" id="{70DC24A2-DCB0-1447-A757-E6142EE68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4889" y="4884880"/>
              <a:ext cx="346859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BH" sz="1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Tt</a:t>
              </a:r>
              <a:endParaRPr lang="ar-BH" alt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5" name="Picture 14" descr="33.jpg">
              <a:extLst>
                <a:ext uri="{FF2B5EF4-FFF2-40B4-BE49-F238E27FC236}">
                  <a16:creationId xmlns:a16="http://schemas.microsoft.com/office/drawing/2014/main" xmlns="" id="{59922107-42DD-D240-8127-3D74B2583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3456121"/>
              <a:ext cx="767402" cy="122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B579998-2BF7-9348-BA9E-82C5DC4ED59A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3019767"/>
            <a:ext cx="630237" cy="1500190"/>
            <a:chOff x="5500694" y="3670435"/>
            <a:chExt cx="630067" cy="1500200"/>
          </a:xfrm>
        </p:grpSpPr>
        <p:pic>
          <p:nvPicPr>
            <p:cNvPr id="40" name="Picture 8" descr="22.jpg">
              <a:extLst>
                <a:ext uri="{FF2B5EF4-FFF2-40B4-BE49-F238E27FC236}">
                  <a16:creationId xmlns:a16="http://schemas.microsoft.com/office/drawing/2014/main" xmlns="" id="{16A8BF9D-3998-154D-A01F-984065881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3670435"/>
              <a:ext cx="630067" cy="104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A49BD76-652A-CB41-AB17-F40E74AE5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368" y="4801301"/>
              <a:ext cx="346477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BH" sz="1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Tt</a:t>
              </a:r>
              <a:endParaRPr lang="ar-BH" alt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F606B75-6486-D543-B8E2-023E0AD2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804" y="3373520"/>
            <a:ext cx="32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endParaRPr lang="ar-BH" alt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8E695E72-47D2-364D-ABD8-A01144FDA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22119"/>
              </p:ext>
            </p:extLst>
          </p:nvPr>
        </p:nvGraphicFramePr>
        <p:xfrm>
          <a:off x="1017628" y="2590004"/>
          <a:ext cx="3500437" cy="3483995"/>
        </p:xfrm>
        <a:graphic>
          <a:graphicData uri="http://schemas.openxmlformats.org/drawingml/2006/table">
            <a:tbl>
              <a:tblPr rtl="1"/>
              <a:tblGrid>
                <a:gridCol w="119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84"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altLang="ar-B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     الأب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6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en-US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219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الأم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1732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ar-SA" altLang="ar-B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4A19CE1-195E-F144-BA26-C293A8AB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951" y="2200902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BH" alt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الجيل الثاني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83527" y="4519957"/>
            <a:ext cx="267254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المظهرية للجيل الثاني:</a:t>
            </a:r>
          </a:p>
          <a:p>
            <a:pPr algn="ctr" rtl="1"/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طويل الساق نقي 25%.</a:t>
            </a:r>
          </a:p>
          <a:p>
            <a:pPr algn="ctr" rtl="1"/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طويل الساق هجين 50%.</a:t>
            </a:r>
          </a:p>
          <a:p>
            <a:pPr algn="ctr" rtl="1"/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قصير الساق نقي25%.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3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42" grpId="0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الاحتمالات في توقع الصفات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ACE573-EA2D-468D-B390-35A0A7DF201F}"/>
              </a:ext>
            </a:extLst>
          </p:cNvPr>
          <p:cNvSpPr txBox="1"/>
          <p:nvPr/>
        </p:nvSpPr>
        <p:spPr>
          <a:xfrm>
            <a:off x="5040843" y="1077290"/>
            <a:ext cx="31197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مبادئ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D45B31-1743-47FD-B249-F348222C2D6D}"/>
              </a:ext>
            </a:extLst>
          </p:cNvPr>
          <p:cNvSpPr txBox="1"/>
          <p:nvPr/>
        </p:nvSpPr>
        <p:spPr>
          <a:xfrm>
            <a:off x="1018860" y="1843671"/>
            <a:ext cx="1000187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just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الرغم من عدم معرفة مندل بالجينات أو الكروموسومات أو ال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DNA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إلا إنه نجح في تفسير انتقال الصفات الوراثية من الآباء إلى الأبناء، وأدرك بعض العوامل التي تسبب ظهور صفات وراثية محددة.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D45B31-1743-47FD-B249-F348222C2D6D}"/>
              </a:ext>
            </a:extLst>
          </p:cNvPr>
          <p:cNvSpPr txBox="1"/>
          <p:nvPr/>
        </p:nvSpPr>
        <p:spPr>
          <a:xfrm>
            <a:off x="1402773" y="3595417"/>
            <a:ext cx="8578873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just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وفيما يلي أهم مبادئ علم الوراثة:</a:t>
            </a:r>
          </a:p>
          <a:p>
            <a:pPr marL="457200" lvl="0" indent="-457200" algn="just" rtl="1">
              <a:buFontTx/>
              <a:buAutoNum type="arabicParenR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تتحكم الجينات المتقابلة المحمولة على الكروموسومات في الصفات الوراثية.</a:t>
            </a:r>
          </a:p>
          <a:p>
            <a:pPr marL="457200" lvl="0" indent="-457200" algn="just" rtl="1">
              <a:buFontTx/>
              <a:buAutoNum type="arabicParenR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يكون تأثير الجين إما سائدًا أو متنحيًا.</a:t>
            </a:r>
          </a:p>
          <a:p>
            <a:pPr marL="457200" lvl="0" indent="-457200" algn="just" rtl="1">
              <a:buFontTx/>
              <a:buAutoNum type="arabicParenR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تنفصل الجينات المتقابلة عند انفصال الكروموسومات في الانقسام المنصّف.</a:t>
            </a:r>
          </a:p>
          <a:p>
            <a:pPr algn="just" rtl="1"/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2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تقويمي</a:t>
            </a:r>
            <a:endParaRPr lang="ar-BH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37CFA0-54B8-45D9-A649-63D07C78FD66}"/>
              </a:ext>
            </a:extLst>
          </p:cNvPr>
          <p:cNvSpPr txBox="1"/>
          <p:nvPr/>
        </p:nvSpPr>
        <p:spPr>
          <a:xfrm>
            <a:off x="790315" y="957001"/>
            <a:ext cx="9753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اعتبر صفة اللون البني للعيون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صفة سائدة على اللون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الأزرق 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)؛ 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تزوج رجل عيناه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بنيتان 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امرأة عيناها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زرقاوان، 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عن الأسئلة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التالية: </a:t>
            </a:r>
            <a:endParaRPr lang="ar-BH" sz="24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E6D8-DECF-4D6A-8BF1-4B776D584318}"/>
              </a:ext>
            </a:extLst>
          </p:cNvPr>
          <p:cNvSpPr txBox="1"/>
          <p:nvPr/>
        </p:nvSpPr>
        <p:spPr>
          <a:xfrm>
            <a:off x="790315" y="1851609"/>
            <a:ext cx="97536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 algn="r" rtl="1">
              <a:buAutoNum type="arabicParenR"/>
            </a:pP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ماالطرز الجينية المحتملة لصفة لون العيون عند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الرجل؟</a:t>
            </a:r>
            <a:endParaRPr lang="ar-BH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en-US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,  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</a:p>
          <a:p>
            <a:pPr algn="r" rtl="1"/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 ماالطرز الجينية المحتملة لصفة لون العيون عند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المرأة؟</a:t>
            </a:r>
            <a:endParaRPr lang="ar-BH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AutoNum type="arabicParenR" startAt="3"/>
            </a:pP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ماالطرز الجينية المحتملة لصفة لون العيون عند أفراد الجيل الأول إذا كانت صفة لون العيون عند الرجل بنية نقية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سائدة؟ </a:t>
            </a:r>
            <a:endParaRPr lang="ar-BH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الظاهرية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للأبناء: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عيون بنية </a:t>
            </a:r>
          </a:p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الطرز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الجينية: </a:t>
            </a:r>
            <a:r>
              <a:rPr lang="en-US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endParaRPr lang="ar-BH" sz="2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xmlns="" id="{D37615BB-4B31-4A50-9C3E-A4A9F06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1718"/>
              </p:ext>
            </p:extLst>
          </p:nvPr>
        </p:nvGraphicFramePr>
        <p:xfrm>
          <a:off x="2140109" y="4151502"/>
          <a:ext cx="4423868" cy="173166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11934">
                  <a:extLst>
                    <a:ext uri="{9D8B030D-6E8A-4147-A177-3AD203B41FA5}">
                      <a16:colId xmlns:a16="http://schemas.microsoft.com/office/drawing/2014/main" xmlns="" val="1263393037"/>
                    </a:ext>
                  </a:extLst>
                </a:gridCol>
                <a:gridCol w="2211934">
                  <a:extLst>
                    <a:ext uri="{9D8B030D-6E8A-4147-A177-3AD203B41FA5}">
                      <a16:colId xmlns:a16="http://schemas.microsoft.com/office/drawing/2014/main" xmlns="" val="2315638122"/>
                    </a:ext>
                  </a:extLst>
                </a:gridCol>
              </a:tblGrid>
              <a:tr h="8658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3915599"/>
                  </a:ext>
                </a:extLst>
              </a:tr>
              <a:tr h="8658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849751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9585DB-0FBB-4CF4-B5AC-27A557ECF7A8}"/>
              </a:ext>
            </a:extLst>
          </p:cNvPr>
          <p:cNvSpPr txBox="1"/>
          <p:nvPr/>
        </p:nvSpPr>
        <p:spPr>
          <a:xfrm>
            <a:off x="1782353" y="4215113"/>
            <a:ext cx="461665" cy="190876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الجيني للأم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E08F88-9504-44B5-B182-A7A27819A63E}"/>
              </a:ext>
            </a:extLst>
          </p:cNvPr>
          <p:cNvSpPr txBox="1"/>
          <p:nvPr/>
        </p:nvSpPr>
        <p:spPr>
          <a:xfrm>
            <a:off x="2947287" y="3790851"/>
            <a:ext cx="2307568" cy="369332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الجيني للأب </a:t>
            </a:r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4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تقويمي</a:t>
            </a:r>
            <a:endParaRPr lang="ar-BH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03926F-8743-47EB-A747-0C5EFA807054}"/>
              </a:ext>
            </a:extLst>
          </p:cNvPr>
          <p:cNvSpPr txBox="1"/>
          <p:nvPr/>
        </p:nvSpPr>
        <p:spPr>
          <a:xfrm>
            <a:off x="409388" y="1147963"/>
            <a:ext cx="110073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تعتبر صفة عدم التحام شحمة الأذن بالوجه عند الانسان(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صفة سائدة على التحامها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)، فإذا تزوج شاب طرازه الجيني (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من فتاة تحمل صفة عدم التحام شحمة الأذن بصورة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هجينة، </a:t>
            </a:r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الأسئلة </a:t>
            </a:r>
            <a:r>
              <a:rPr lang="ar-BH" sz="2400" b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التالية:  </a:t>
            </a:r>
            <a:endParaRPr lang="ar-BH" sz="24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7231E7-C624-4B83-864B-2A7EBAC8D41B}"/>
              </a:ext>
            </a:extLst>
          </p:cNvPr>
          <p:cNvSpPr txBox="1"/>
          <p:nvPr/>
        </p:nvSpPr>
        <p:spPr>
          <a:xfrm>
            <a:off x="273805" y="2125570"/>
            <a:ext cx="1127852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 algn="r" rtl="1">
              <a:buAutoNum type="arabicParenR"/>
            </a:pP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ماالطرز الظاهري لصفة التحام شحمة الأذن من عدمها عند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الشاب؟</a:t>
            </a:r>
            <a:endParaRPr lang="ar-BH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endParaRPr lang="ar-BH" sz="2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إذا </a:t>
            </a: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علمت أن والدة الشاب تحمل صفة عدم التحام شحمة الأذن بصورة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هجينة، </a:t>
            </a: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الطراز الجيني المتوقع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لوالده؟ </a:t>
            </a:r>
          </a:p>
          <a:p>
            <a:pPr algn="r" rtl="1"/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3) مستخدمًا الجدول المجاور حدد الطرز الجينية لكل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من:</a:t>
            </a:r>
            <a:endParaRPr lang="ar-BH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الفتاة ( الزوجة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)..............</a:t>
            </a:r>
            <a:r>
              <a:rPr lang="ar-BH" sz="24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أطفال أربعة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رزق </a:t>
            </a:r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بهما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الزوجان.......</a:t>
            </a:r>
          </a:p>
          <a:p>
            <a:pPr algn="r" rtl="1"/>
            <a:endParaRPr lang="ar-BH" sz="2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4) ما النسبة المئوية للطراز الظاهري لالتحام شحمة الأذن</a:t>
            </a:r>
          </a:p>
          <a:p>
            <a:pPr algn="r" rtl="1"/>
            <a:r>
              <a:rPr lang="ar-BH" sz="24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عدمه لدى الأطفال 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الأربعة؟   </a:t>
            </a:r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xmlns="" id="{EB5E4EC5-12B3-4721-9D67-5611505E3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84375"/>
              </p:ext>
            </p:extLst>
          </p:nvPr>
        </p:nvGraphicFramePr>
        <p:xfrm>
          <a:off x="1599567" y="3766117"/>
          <a:ext cx="4410746" cy="21639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05373">
                  <a:extLst>
                    <a:ext uri="{9D8B030D-6E8A-4147-A177-3AD203B41FA5}">
                      <a16:colId xmlns:a16="http://schemas.microsoft.com/office/drawing/2014/main" xmlns="" val="1263393037"/>
                    </a:ext>
                  </a:extLst>
                </a:gridCol>
                <a:gridCol w="2205373">
                  <a:extLst>
                    <a:ext uri="{9D8B030D-6E8A-4147-A177-3AD203B41FA5}">
                      <a16:colId xmlns:a16="http://schemas.microsoft.com/office/drawing/2014/main" xmlns="" val="2315638122"/>
                    </a:ext>
                  </a:extLst>
                </a:gridCol>
              </a:tblGrid>
              <a:tr h="109695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B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3915599"/>
                  </a:ext>
                </a:extLst>
              </a:tr>
              <a:tr h="10669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endParaRPr lang="ar-B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ar-BH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B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849751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E0C7BA-C5C8-4DA5-A4E7-0BD9A4EF8FF3}"/>
              </a:ext>
            </a:extLst>
          </p:cNvPr>
          <p:cNvSpPr txBox="1"/>
          <p:nvPr/>
        </p:nvSpPr>
        <p:spPr>
          <a:xfrm>
            <a:off x="1150469" y="3662534"/>
            <a:ext cx="553998" cy="2425473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الجيني للشاب ( </a:t>
            </a:r>
            <a:r>
              <a:rPr lang="en-US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4E601A-F68F-42EE-8731-B40D01CD30A7}"/>
              </a:ext>
            </a:extLst>
          </p:cNvPr>
          <p:cNvSpPr txBox="1"/>
          <p:nvPr/>
        </p:nvSpPr>
        <p:spPr>
          <a:xfrm>
            <a:off x="2110285" y="3376348"/>
            <a:ext cx="3389310" cy="461665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الطراز الجيني للفتاة ( </a:t>
            </a:r>
            <a:r>
              <a:rPr lang="en-US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3464" y="4253023"/>
            <a:ext cx="51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1892" y="4651479"/>
            <a:ext cx="11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Ee-ee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8605" y="5680452"/>
            <a:ext cx="81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50%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2819" y="3145516"/>
            <a:ext cx="11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Ee-ee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6273" y="2485933"/>
            <a:ext cx="207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التحام شحمة الأذن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4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2" grpId="0"/>
      <p:bldP spid="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57C85F-02C7-49CA-AD08-021A7294A35F}"/>
              </a:ext>
            </a:extLst>
          </p:cNvPr>
          <p:cNvSpPr/>
          <p:nvPr/>
        </p:nvSpPr>
        <p:spPr>
          <a:xfrm>
            <a:off x="3804940" y="150494"/>
            <a:ext cx="5776381" cy="5940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4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أمراض وراثية</a:t>
            </a:r>
            <a:endParaRPr lang="ar-BH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2805546" cy="73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الوراثة</a:t>
            </a:r>
            <a:r>
              <a:rPr kumimoji="0" lang="ar-BH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ج2</a:t>
            </a:r>
            <a:endParaRPr kumimoji="0" lang="ar-BH" alt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sz="20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– الثالث الاعدادي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9D1305-790F-4741-96B7-7967B8B2B826}"/>
              </a:ext>
            </a:extLst>
          </p:cNvPr>
          <p:cNvGrpSpPr/>
          <p:nvPr/>
        </p:nvGrpSpPr>
        <p:grpSpPr>
          <a:xfrm>
            <a:off x="66838" y="1071467"/>
            <a:ext cx="11793199" cy="5025803"/>
            <a:chOff x="-66429" y="702379"/>
            <a:chExt cx="11793199" cy="5025803"/>
          </a:xfrm>
        </p:grpSpPr>
        <p:sp>
          <p:nvSpPr>
            <p:cNvPr id="12" name="Rectangle: Beveled 4">
              <a:extLst>
                <a:ext uri="{FF2B5EF4-FFF2-40B4-BE49-F238E27FC236}">
                  <a16:creationId xmlns:a16="http://schemas.microsoft.com/office/drawing/2014/main" xmlns="" id="{51DBDCA3-4886-42D7-ACEC-7FCC00827B53}"/>
                </a:ext>
              </a:extLst>
            </p:cNvPr>
            <p:cNvSpPr/>
            <p:nvPr/>
          </p:nvSpPr>
          <p:spPr>
            <a:xfrm>
              <a:off x="5345184" y="986511"/>
              <a:ext cx="2284724" cy="669365"/>
            </a:xfrm>
            <a:prstGeom prst="beve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الأمراض الوراثية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2C714D0-7912-42D9-ACE7-ECB8756C08DD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7544206" y="1331102"/>
              <a:ext cx="1445187" cy="20290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xmlns="" id="{C455F652-B200-4C45-9920-AED32156ED29}"/>
                </a:ext>
              </a:extLst>
            </p:cNvPr>
            <p:cNvSpPr/>
            <p:nvPr/>
          </p:nvSpPr>
          <p:spPr>
            <a:xfrm>
              <a:off x="8989393" y="939724"/>
              <a:ext cx="2652772" cy="82333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1-عدم الزواج من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الأقارب.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2-  فحص ما قبل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الزواج</a:t>
              </a:r>
              <a:r>
                <a:rPr lang="ar-JO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9395D49-56AC-4952-9D0D-B1E1671C486E}"/>
                </a:ext>
              </a:extLst>
            </p:cNvPr>
            <p:cNvCxnSpPr>
              <a:cxnSpLocks/>
            </p:cNvCxnSpPr>
            <p:nvPr/>
          </p:nvCxnSpPr>
          <p:spPr>
            <a:xfrm>
              <a:off x="6780315" y="1567843"/>
              <a:ext cx="0" cy="525929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8">
              <a:extLst>
                <a:ext uri="{FF2B5EF4-FFF2-40B4-BE49-F238E27FC236}">
                  <a16:creationId xmlns:a16="http://schemas.microsoft.com/office/drawing/2014/main" xmlns="" id="{9EA59D5F-A589-4AE3-952C-4E0D69695E87}"/>
                </a:ext>
              </a:extLst>
            </p:cNvPr>
            <p:cNvSpPr/>
            <p:nvPr/>
          </p:nvSpPr>
          <p:spPr>
            <a:xfrm>
              <a:off x="5222704" y="1966215"/>
              <a:ext cx="2643761" cy="7740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الثلاسيميا – السكر الوراثي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نقص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الخميرة</a:t>
              </a:r>
              <a:r>
                <a:rPr lang="ar-JO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xmlns="" id="{12710503-4431-4679-BCED-7B6B9078D2ED}"/>
                </a:ext>
              </a:extLst>
            </p:cNvPr>
            <p:cNvSpPr/>
            <p:nvPr/>
          </p:nvSpPr>
          <p:spPr>
            <a:xfrm>
              <a:off x="5517893" y="2914483"/>
              <a:ext cx="1783971" cy="7119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مرض فقر الدم  المنجلي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A0E16EC-DAD2-4548-BC5B-20A83957EDD0}"/>
                </a:ext>
              </a:extLst>
            </p:cNvPr>
            <p:cNvCxnSpPr>
              <a:cxnSpLocks/>
            </p:cNvCxnSpPr>
            <p:nvPr/>
          </p:nvCxnSpPr>
          <p:spPr>
            <a:xfrm>
              <a:off x="7279949" y="3358746"/>
              <a:ext cx="753045" cy="91764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xmlns="" id="{75530448-0302-4C38-BCBD-705B103DC945}"/>
                </a:ext>
              </a:extLst>
            </p:cNvPr>
            <p:cNvSpPr/>
            <p:nvPr/>
          </p:nvSpPr>
          <p:spPr>
            <a:xfrm>
              <a:off x="7938957" y="2775591"/>
              <a:ext cx="3787813" cy="1506198"/>
            </a:xfrm>
            <a:prstGeom prst="roundRect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1- تعطى للمرضى أدوية تخفف عنهم الآلام وتمنع انسداد الأوعية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الدموية.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الأطفال المصابون يتم </a:t>
              </a: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استبدال دمهم بخلايا دم ح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مراء طبيعية.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971D023-D7B0-463A-957E-384FD4B00B31}"/>
                </a:ext>
              </a:extLst>
            </p:cNvPr>
            <p:cNvCxnSpPr>
              <a:cxnSpLocks/>
            </p:cNvCxnSpPr>
            <p:nvPr/>
          </p:nvCxnSpPr>
          <p:spPr>
            <a:xfrm>
              <a:off x="6487546" y="3649762"/>
              <a:ext cx="0" cy="525929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54AC48D-B02C-4D97-B908-97BCB615A7C9}"/>
                </a:ext>
              </a:extLst>
            </p:cNvPr>
            <p:cNvCxnSpPr/>
            <p:nvPr/>
          </p:nvCxnSpPr>
          <p:spPr>
            <a:xfrm>
              <a:off x="5577659" y="4207564"/>
              <a:ext cx="2258730" cy="0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4C98DC7-2D9B-4CF3-BF17-A94576CB57D0}"/>
                </a:ext>
              </a:extLst>
            </p:cNvPr>
            <p:cNvSpPr/>
            <p:nvPr/>
          </p:nvSpPr>
          <p:spPr>
            <a:xfrm>
              <a:off x="6938617" y="4207564"/>
              <a:ext cx="1212625" cy="680343"/>
            </a:xfrm>
            <a:prstGeom prst="ellipse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مصاب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3790443-2900-448F-9CB9-41D594D7A6E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178792" y="3300465"/>
              <a:ext cx="1588493" cy="67214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16">
              <a:extLst>
                <a:ext uri="{FF2B5EF4-FFF2-40B4-BE49-F238E27FC236}">
                  <a16:creationId xmlns:a16="http://schemas.microsoft.com/office/drawing/2014/main" xmlns="" id="{FEDED298-4EA3-4580-8EA9-73FC62E5837B}"/>
                </a:ext>
              </a:extLst>
            </p:cNvPr>
            <p:cNvSpPr/>
            <p:nvPr/>
          </p:nvSpPr>
          <p:spPr>
            <a:xfrm>
              <a:off x="1118839" y="2998653"/>
              <a:ext cx="3059953" cy="603623"/>
            </a:xfrm>
            <a:prstGeom prst="roundRect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حدوث اضطراب جيني يصيب خلايا الدم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الحمراء؟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5631F2-C1EC-408C-88B6-08FDF2D04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7050" y="1411140"/>
              <a:ext cx="1470001" cy="7578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xmlns="" id="{161978D2-8B6F-40BB-8549-E81D8ABECCF7}"/>
                </a:ext>
              </a:extLst>
            </p:cNvPr>
            <p:cNvSpPr/>
            <p:nvPr/>
          </p:nvSpPr>
          <p:spPr>
            <a:xfrm>
              <a:off x="-66429" y="702379"/>
              <a:ext cx="4348926" cy="14896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التغيرات التي طرأت على الجينات تورث عبر الأجيال من خلال عملية الإخصاب التي تتم بين الأمشاج الذكرية مع الأمشاج الأنثوية التي تحمل جينات المرض من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أحد </a:t>
              </a: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الأبوين أو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كليهما.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C1C19F7-3F86-4FEA-8FD8-D5D9A8492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497" y="1618988"/>
              <a:ext cx="1319530" cy="710502"/>
            </a:xfrm>
            <a:prstGeom prst="line">
              <a:avLst/>
            </a:prstGeom>
            <a:ln w="38100">
              <a:solidFill>
                <a:srgbClr val="77B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20">
              <a:extLst>
                <a:ext uri="{FF2B5EF4-FFF2-40B4-BE49-F238E27FC236}">
                  <a16:creationId xmlns:a16="http://schemas.microsoft.com/office/drawing/2014/main" xmlns="" id="{FA9541D4-0CEF-4702-AEDA-CF86EC6F09EE}"/>
                </a:ext>
              </a:extLst>
            </p:cNvPr>
            <p:cNvSpPr/>
            <p:nvPr/>
          </p:nvSpPr>
          <p:spPr>
            <a:xfrm>
              <a:off x="741754" y="2296474"/>
              <a:ext cx="3540743" cy="4333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اختلال في الجينات التي يحملها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الفرد.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2B21E073-54B6-4AC3-A800-249A3C542E4D}"/>
                </a:ext>
              </a:extLst>
            </p:cNvPr>
            <p:cNvCxnSpPr/>
            <p:nvPr/>
          </p:nvCxnSpPr>
          <p:spPr>
            <a:xfrm>
              <a:off x="2435354" y="3633662"/>
              <a:ext cx="0" cy="418385"/>
            </a:xfrm>
            <a:prstGeom prst="straightConnector1">
              <a:avLst/>
            </a:prstGeom>
            <a:ln w="38100">
              <a:solidFill>
                <a:srgbClr val="77B9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22">
              <a:extLst>
                <a:ext uri="{FF2B5EF4-FFF2-40B4-BE49-F238E27FC236}">
                  <a16:creationId xmlns:a16="http://schemas.microsoft.com/office/drawing/2014/main" xmlns="" id="{45C64E06-C43A-4317-9557-D01CCBF56265}"/>
                </a:ext>
              </a:extLst>
            </p:cNvPr>
            <p:cNvSpPr/>
            <p:nvPr/>
          </p:nvSpPr>
          <p:spPr>
            <a:xfrm>
              <a:off x="257920" y="4030116"/>
              <a:ext cx="3868802" cy="395679"/>
            </a:xfrm>
            <a:prstGeom prst="roundRect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حدوث خلل في تكوين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هيموجلوبين </a:t>
              </a: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الدم 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F6EA7B4-5676-40E8-915E-2942BB4F9607}"/>
                </a:ext>
              </a:extLst>
            </p:cNvPr>
            <p:cNvCxnSpPr/>
            <p:nvPr/>
          </p:nvCxnSpPr>
          <p:spPr>
            <a:xfrm>
              <a:off x="2141244" y="4445205"/>
              <a:ext cx="0" cy="606118"/>
            </a:xfrm>
            <a:prstGeom prst="straightConnector1">
              <a:avLst/>
            </a:prstGeom>
            <a:ln w="38100">
              <a:solidFill>
                <a:srgbClr val="77B9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24">
              <a:extLst>
                <a:ext uri="{FF2B5EF4-FFF2-40B4-BE49-F238E27FC236}">
                  <a16:creationId xmlns:a16="http://schemas.microsoft.com/office/drawing/2014/main" xmlns="" id="{72F4145A-B1E6-48F7-9231-567501180B82}"/>
                </a:ext>
              </a:extLst>
            </p:cNvPr>
            <p:cNvSpPr/>
            <p:nvPr/>
          </p:nvSpPr>
          <p:spPr>
            <a:xfrm>
              <a:off x="222360" y="5064934"/>
              <a:ext cx="3904361" cy="603623"/>
            </a:xfrm>
            <a:prstGeom prst="roundRect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غير قادرة على حمل الأكسجين بكفاءة إلى خلايا </a:t>
              </a: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الجسم.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FF3981C-7CAE-483D-AF28-C342C0EC6F75}"/>
                </a:ext>
              </a:extLst>
            </p:cNvPr>
            <p:cNvSpPr txBox="1"/>
            <p:nvPr/>
          </p:nvSpPr>
          <p:spPr>
            <a:xfrm>
              <a:off x="7544206" y="1036111"/>
              <a:ext cx="97757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كيف نتجنبها ؟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6794A9D-C1BD-409D-B6D2-9EDA0115216C}"/>
                </a:ext>
              </a:extLst>
            </p:cNvPr>
            <p:cNvSpPr txBox="1"/>
            <p:nvPr/>
          </p:nvSpPr>
          <p:spPr>
            <a:xfrm rot="19561096">
              <a:off x="4431463" y="1932657"/>
              <a:ext cx="8546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أسبابها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8F45B44-1B95-4385-8F22-39CA198B1E0D}"/>
                </a:ext>
              </a:extLst>
            </p:cNvPr>
            <p:cNvSpPr txBox="1"/>
            <p:nvPr/>
          </p:nvSpPr>
          <p:spPr>
            <a:xfrm>
              <a:off x="4243461" y="1033995"/>
              <a:ext cx="127299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سميت بهذا الإسم لأن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FFCD024-F791-4464-91A4-44A7F3F5BBD5}"/>
                </a:ext>
              </a:extLst>
            </p:cNvPr>
            <p:cNvSpPr txBox="1"/>
            <p:nvPr/>
          </p:nvSpPr>
          <p:spPr>
            <a:xfrm>
              <a:off x="6180701" y="1631724"/>
              <a:ext cx="11773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أمثلة عليها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7E82E9C-136A-4A9C-A635-15B6F3A5D540}"/>
                </a:ext>
              </a:extLst>
            </p:cNvPr>
            <p:cNvSpPr txBox="1"/>
            <p:nvPr/>
          </p:nvSpPr>
          <p:spPr>
            <a:xfrm>
              <a:off x="7229153" y="3074022"/>
              <a:ext cx="8546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علاجه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786EBCE-9BA6-4647-962A-7FB1B89DBC55}"/>
                </a:ext>
              </a:extLst>
            </p:cNvPr>
            <p:cNvSpPr txBox="1"/>
            <p:nvPr/>
          </p:nvSpPr>
          <p:spPr>
            <a:xfrm>
              <a:off x="1792398" y="3623178"/>
              <a:ext cx="10472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يؤدي إلى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8A96A18-FE21-4D1F-B17B-E4E5A2CBC2CE}"/>
                </a:ext>
              </a:extLst>
            </p:cNvPr>
            <p:cNvSpPr txBox="1"/>
            <p:nvPr/>
          </p:nvSpPr>
          <p:spPr>
            <a:xfrm>
              <a:off x="741754" y="4496493"/>
              <a:ext cx="26549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فتصبح كريات الدم الحمراء 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6D7EBC4-0701-4BDE-BF6F-5EE1BA1367FC}"/>
                </a:ext>
              </a:extLst>
            </p:cNvPr>
            <p:cNvSpPr/>
            <p:nvPr/>
          </p:nvSpPr>
          <p:spPr>
            <a:xfrm>
              <a:off x="5065179" y="4175691"/>
              <a:ext cx="1137085" cy="633130"/>
            </a:xfrm>
            <a:prstGeom prst="ellipse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حامل</a:t>
              </a:r>
              <a:endPara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8C0EA860-98B9-43A3-973C-03D676DC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6111" y="4323831"/>
              <a:ext cx="1660659" cy="1148388"/>
            </a:xfrm>
            <a:prstGeom prst="rect">
              <a:avLst/>
            </a:prstGeom>
          </p:spPr>
        </p:pic>
        <p:sp>
          <p:nvSpPr>
            <p:cNvPr id="45" name="Moon 44">
              <a:extLst>
                <a:ext uri="{FF2B5EF4-FFF2-40B4-BE49-F238E27FC236}">
                  <a16:creationId xmlns:a16="http://schemas.microsoft.com/office/drawing/2014/main" xmlns="" id="{40F2A56B-B9E2-4191-A54C-7EF5F21D742A}"/>
                </a:ext>
              </a:extLst>
            </p:cNvPr>
            <p:cNvSpPr/>
            <p:nvPr/>
          </p:nvSpPr>
          <p:spPr>
            <a:xfrm>
              <a:off x="4504831" y="4410850"/>
              <a:ext cx="329929" cy="469184"/>
            </a:xfrm>
            <a:prstGeom prst="moon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2820B28-0164-4864-9119-FE6973AA5130}"/>
                </a:ext>
              </a:extLst>
            </p:cNvPr>
            <p:cNvSpPr/>
            <p:nvPr/>
          </p:nvSpPr>
          <p:spPr>
            <a:xfrm>
              <a:off x="4773585" y="4436249"/>
              <a:ext cx="346458" cy="41838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6F3D804-3ADC-48AB-8FCD-9471E55967FE}"/>
                </a:ext>
              </a:extLst>
            </p:cNvPr>
            <p:cNvSpPr txBox="1"/>
            <p:nvPr/>
          </p:nvSpPr>
          <p:spPr>
            <a:xfrm>
              <a:off x="7454626" y="4975362"/>
              <a:ext cx="2188991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جينان حاملان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المرض</a:t>
              </a:r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xmlns="" id="{8FAAF947-458E-46E0-8850-4ECED810BF84}"/>
                </a:ext>
              </a:extLst>
            </p:cNvPr>
            <p:cNvSpPr/>
            <p:nvPr/>
          </p:nvSpPr>
          <p:spPr>
            <a:xfrm>
              <a:off x="8286146" y="4456388"/>
              <a:ext cx="329929" cy="469184"/>
            </a:xfrm>
            <a:prstGeom prst="moon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CA8B5BF-E019-4C34-87D9-AA5A8CFE93F8}"/>
                </a:ext>
              </a:extLst>
            </p:cNvPr>
            <p:cNvSpPr txBox="1"/>
            <p:nvPr/>
          </p:nvSpPr>
          <p:spPr>
            <a:xfrm>
              <a:off x="4189393" y="4897185"/>
              <a:ext cx="2176695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جين طبيعي قرصي والآخر حامل المرض </a:t>
              </a:r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xmlns="" id="{5F18CCBF-8308-49FF-A664-91A55E514E4A}"/>
                </a:ext>
              </a:extLst>
            </p:cNvPr>
            <p:cNvSpPr/>
            <p:nvPr/>
          </p:nvSpPr>
          <p:spPr>
            <a:xfrm>
              <a:off x="8067665" y="4445205"/>
              <a:ext cx="329929" cy="469184"/>
            </a:xfrm>
            <a:prstGeom prst="moon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2374</TotalTime>
  <Words>1011</Words>
  <Application>Microsoft Office PowerPoint</Application>
  <PresentationFormat>Widescreen</PresentationFormat>
  <Paragraphs>230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Khaled Aref Hammad Kanan</cp:lastModifiedBy>
  <cp:revision>220</cp:revision>
  <cp:lastPrinted>2021-01-17T11:49:49Z</cp:lastPrinted>
  <dcterms:created xsi:type="dcterms:W3CDTF">2020-03-04T10:47:58Z</dcterms:created>
  <dcterms:modified xsi:type="dcterms:W3CDTF">2021-04-08T05:26:27Z</dcterms:modified>
</cp:coreProperties>
</file>