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471" r:id="rId3"/>
    <p:sldId id="588" r:id="rId4"/>
    <p:sldId id="359" r:id="rId5"/>
    <p:sldId id="356" r:id="rId6"/>
    <p:sldId id="361" r:id="rId7"/>
    <p:sldId id="357" r:id="rId8"/>
    <p:sldId id="589" r:id="rId9"/>
    <p:sldId id="358" r:id="rId10"/>
    <p:sldId id="355" r:id="rId11"/>
    <p:sldId id="3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B9B9"/>
    <a:srgbClr val="FFC305"/>
    <a:srgbClr val="998627"/>
    <a:srgbClr val="D4BB92"/>
    <a:srgbClr val="F2F2F3"/>
    <a:srgbClr val="A47FFF"/>
    <a:srgbClr val="FBFBFB"/>
    <a:srgbClr val="E2E1FF"/>
    <a:srgbClr val="FCFBF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27" autoAdjust="0"/>
    <p:restoredTop sz="86336"/>
  </p:normalViewPr>
  <p:slideViewPr>
    <p:cSldViewPr snapToGrid="0">
      <p:cViewPr varScale="1">
        <p:scale>
          <a:sx n="64" d="100"/>
          <a:sy n="64" d="100"/>
        </p:scale>
        <p:origin x="372" y="72"/>
      </p:cViewPr>
      <p:guideLst/>
    </p:cSldViewPr>
  </p:slideViewPr>
  <p:outlineViewPr>
    <p:cViewPr>
      <p:scale>
        <a:sx n="45" d="100"/>
        <a:sy n="45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7A947-0CDA-AE49-9348-43DBC78373D5}" type="datetimeFigureOut">
              <a:rPr lang="x-none" smtClean="0"/>
              <a:t>9/6/2020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2A9D7-1B94-784B-B0AF-ADB234213F2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73773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2A9D7-1B94-784B-B0AF-ADB234213F26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11865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2A9D7-1B94-784B-B0AF-ADB234213F26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16275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2A9D7-1B94-784B-B0AF-ADB234213F26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95371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2A9D7-1B94-784B-B0AF-ADB234213F26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36695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2A9D7-1B94-784B-B0AF-ADB234213F26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44759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2A9D7-1B94-784B-B0AF-ADB234213F26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027194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2A9D7-1B94-784B-B0AF-ADB234213F26}" type="slidenum">
              <a:rPr lang="x-none" smtClean="0"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51456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2A9D7-1B94-784B-B0AF-ADB234213F26}" type="slidenum">
              <a:rPr lang="x-none" smtClean="0"/>
              <a:t>10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68581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0BC1625-47BC-4F13-8F01-8628739B95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162800" cy="118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74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6639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CC21705-B243-4F52-AB02-B89F9E7EB6AC}"/>
              </a:ext>
            </a:extLst>
          </p:cNvPr>
          <p:cNvCxnSpPr/>
          <p:nvPr userDrawn="1"/>
        </p:nvCxnSpPr>
        <p:spPr>
          <a:xfrm flipH="1">
            <a:off x="831850" y="6296297"/>
            <a:ext cx="10607040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B19FA54-0871-4619-8D06-70BB9C946FDE}"/>
              </a:ext>
            </a:extLst>
          </p:cNvPr>
          <p:cNvSpPr txBox="1"/>
          <p:nvPr userDrawn="1"/>
        </p:nvSpPr>
        <p:spPr>
          <a:xfrm>
            <a:off x="8884036" y="6318279"/>
            <a:ext cx="2678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EG" b="1" dirty="0"/>
              <a:t>وزارة التربية والتعليم – 2020 م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26878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A963D5CD-5571-4E7C-8013-D38702483104}"/>
              </a:ext>
            </a:extLst>
          </p:cNvPr>
          <p:cNvCxnSpPr/>
          <p:nvPr userDrawn="1"/>
        </p:nvCxnSpPr>
        <p:spPr>
          <a:xfrm flipH="1">
            <a:off x="831850" y="6296297"/>
            <a:ext cx="10607040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8A469FA-F751-4A16-9B19-D9A00F718BD6}"/>
              </a:ext>
            </a:extLst>
          </p:cNvPr>
          <p:cNvSpPr txBox="1"/>
          <p:nvPr userDrawn="1"/>
        </p:nvSpPr>
        <p:spPr>
          <a:xfrm>
            <a:off x="8884036" y="6318279"/>
            <a:ext cx="2678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EG" b="1" dirty="0"/>
              <a:t>وزارة التربية والتعليم – 2020 م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53339870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3370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1468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0343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514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7508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9539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6047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474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41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08BE577E-6416-4238-B6E3-4A8B239E1A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680" y="41198"/>
            <a:ext cx="12192000" cy="6858000"/>
          </a:xfrm>
          <a:prstGeom prst="rect">
            <a:avLst/>
          </a:prstGeom>
        </p:spPr>
      </p:pic>
      <p:graphicFrame>
        <p:nvGraphicFramePr>
          <p:cNvPr id="4" name="Table 10">
            <a:extLst>
              <a:ext uri="{FF2B5EF4-FFF2-40B4-BE49-F238E27FC236}">
                <a16:creationId xmlns:a16="http://schemas.microsoft.com/office/drawing/2014/main" xmlns="" id="{F7D1AE3C-8373-4900-A5D2-4CA73F381D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419518"/>
              </p:ext>
            </p:extLst>
          </p:nvPr>
        </p:nvGraphicFramePr>
        <p:xfrm>
          <a:off x="4390484" y="2298830"/>
          <a:ext cx="7121963" cy="359664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4480059">
                  <a:extLst>
                    <a:ext uri="{9D8B030D-6E8A-4147-A177-3AD203B41FA5}">
                      <a16:colId xmlns:a16="http://schemas.microsoft.com/office/drawing/2014/main" xmlns="" val="1016024147"/>
                    </a:ext>
                  </a:extLst>
                </a:gridCol>
                <a:gridCol w="2641904">
                  <a:extLst>
                    <a:ext uri="{9D8B030D-6E8A-4147-A177-3AD203B41FA5}">
                      <a16:colId xmlns:a16="http://schemas.microsoft.com/office/drawing/2014/main" xmlns="" val="879990646"/>
                    </a:ext>
                  </a:extLst>
                </a:gridCol>
              </a:tblGrid>
              <a:tr h="670925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44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العلوم</a:t>
                      </a:r>
                      <a:endParaRPr lang="en-US" sz="44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44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الماد</a:t>
                      </a:r>
                      <a:r>
                        <a:rPr lang="ar-SA" sz="44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ّ</a:t>
                      </a:r>
                      <a:r>
                        <a:rPr lang="ar-BH" sz="44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ة</a:t>
                      </a:r>
                      <a:endParaRPr lang="en-US" sz="44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52888969"/>
                  </a:ext>
                </a:extLst>
              </a:tr>
              <a:tr h="563577">
                <a:tc>
                  <a:txBody>
                    <a:bodyPr/>
                    <a:lstStyle/>
                    <a:p>
                      <a:pPr algn="ctr" rtl="1"/>
                      <a:r>
                        <a:rPr lang="ar-BH" sz="36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الثالث الإعدادي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6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الصف</a:t>
                      </a:r>
                      <a:r>
                        <a:rPr lang="ar-SA" sz="36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ّ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70410534"/>
                  </a:ext>
                </a:extLst>
              </a:tr>
              <a:tr h="563577">
                <a:tc>
                  <a:txBody>
                    <a:bodyPr/>
                    <a:lstStyle/>
                    <a:p>
                      <a:pPr algn="ctr" rtl="1"/>
                      <a:r>
                        <a:rPr lang="ar-BH" sz="36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الرابع</a:t>
                      </a:r>
                    </a:p>
                    <a:p>
                      <a:pPr algn="ctr" rtl="1"/>
                      <a:r>
                        <a:rPr lang="ar-BH" sz="32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(أنشطة وعمليات حيوية في الخلية)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6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الفصل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23270941"/>
                  </a:ext>
                </a:extLst>
              </a:tr>
              <a:tr h="666344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200" b="1" kern="1200" noProof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النقل وعمليات الأيض في الخلية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200" b="1" kern="1200" noProof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الجزء الثاني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40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الدرس </a:t>
                      </a:r>
                      <a:r>
                        <a:rPr lang="ar-BH" sz="40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الأول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71933326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2090AB1-92AF-4E75-BFE0-4250E83280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433" b="26743"/>
          <a:stretch/>
        </p:blipFill>
        <p:spPr>
          <a:xfrm>
            <a:off x="494674" y="2616461"/>
            <a:ext cx="3895810" cy="327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47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9DD9528-ADC4-4BA6-B783-DB87EB727681}"/>
              </a:ext>
            </a:extLst>
          </p:cNvPr>
          <p:cNvSpPr txBox="1"/>
          <p:nvPr/>
        </p:nvSpPr>
        <p:spPr>
          <a:xfrm>
            <a:off x="2790825" y="2272664"/>
            <a:ext cx="6610350" cy="13234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228600">
                    <a:srgbClr val="5B9BD5">
                      <a:satMod val="175000"/>
                      <a:alpha val="40000"/>
                    </a:srgbClr>
                  </a:glow>
                </a:effectLst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انتهى الدرس 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228600">
                  <a:srgbClr val="5B9BD5">
                    <a:satMod val="175000"/>
                    <a:alpha val="40000"/>
                  </a:srgbClr>
                </a:glow>
              </a:effectLst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57ED5ED-C874-4EDB-811B-3AFD27B96AA5}"/>
              </a:ext>
            </a:extLst>
          </p:cNvPr>
          <p:cNvSpPr/>
          <p:nvPr/>
        </p:nvSpPr>
        <p:spPr>
          <a:xfrm>
            <a:off x="0" y="13326"/>
            <a:ext cx="3282846" cy="84998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BH" altLang="en-US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النقل وعمليات الأيض </a:t>
            </a:r>
            <a:r>
              <a:rPr lang="ar-BH" altLang="en-US" b="1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الخلية- </a:t>
            </a:r>
            <a:r>
              <a:rPr lang="ar-BH" altLang="en-US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الجزء الثاني</a:t>
            </a:r>
            <a:endParaRPr kumimoji="0" lang="ar-BH" altLang="en-US" b="1" i="0" u="none" strike="noStrike" kern="1200" cap="none" spc="0" normalizeH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BH" altLang="en-US" b="1" baseline="0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kumimoji="0" lang="ar-BH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علوم </a:t>
            </a:r>
            <a:r>
              <a:rPr kumimoji="0" lang="ar-BH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– الثالث </a:t>
            </a:r>
            <a:r>
              <a:rPr kumimoji="0" lang="ar-BH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الاعدادي </a:t>
            </a:r>
            <a:endParaRPr kumimoji="0" lang="en-US" altLang="en-US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0307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1941B25-99A3-4C8D-A549-95EE9CC80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5096"/>
            <a:ext cx="12313920" cy="696309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50AED9A-2161-4C84-B043-54BACA731946}"/>
              </a:ext>
            </a:extLst>
          </p:cNvPr>
          <p:cNvSpPr/>
          <p:nvPr/>
        </p:nvSpPr>
        <p:spPr>
          <a:xfrm>
            <a:off x="4532243" y="441588"/>
            <a:ext cx="3410113" cy="75537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  أهداف الدرس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6A95E057-54EE-4562-8285-BF0C531C48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948330"/>
              </p:ext>
            </p:extLst>
          </p:nvPr>
        </p:nvGraphicFramePr>
        <p:xfrm>
          <a:off x="543144" y="1743646"/>
          <a:ext cx="11227632" cy="560553"/>
        </p:xfrm>
        <a:graphic>
          <a:graphicData uri="http://schemas.openxmlformats.org/drawingml/2006/table">
            <a:tbl>
              <a:tblPr rtl="1" firstRow="1" firstCol="1" lastRow="1" lastCol="1" bandRow="1" bandCol="1"/>
              <a:tblGrid>
                <a:gridCol w="11227632">
                  <a:extLst>
                    <a:ext uri="{9D8B030D-6E8A-4147-A177-3AD203B41FA5}">
                      <a16:colId xmlns:a16="http://schemas.microsoft.com/office/drawing/2014/main" xmlns="" val="3912397188"/>
                    </a:ext>
                  </a:extLst>
                </a:gridCol>
              </a:tblGrid>
              <a:tr h="560553">
                <a:tc>
                  <a:txBody>
                    <a:bodyPr/>
                    <a:lstStyle/>
                    <a:p>
                      <a:pPr marL="0" marR="0" algn="justLow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BH" sz="3200" b="1" dirty="0">
                          <a:solidFill>
                            <a:schemeClr val="bg1"/>
                          </a:solidFill>
                          <a:effectLst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1- توضيح </a:t>
                      </a:r>
                      <a:r>
                        <a:rPr lang="ar-BH" sz="3200" b="1" dirty="0" smtClean="0">
                          <a:solidFill>
                            <a:schemeClr val="bg1"/>
                          </a:solidFill>
                          <a:effectLst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كيفية تحويل </a:t>
                      </a:r>
                      <a:r>
                        <a:rPr lang="ar-BH" sz="3200" b="1" dirty="0">
                          <a:solidFill>
                            <a:schemeClr val="bg1"/>
                          </a:solidFill>
                          <a:effectLst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الطاقة الضوئية إلى طاقة كيميائية خلال عملية البناء الضوئي</a:t>
                      </a:r>
                      <a:r>
                        <a:rPr lang="ar-BH" sz="3200" b="1" dirty="0" smtClean="0">
                          <a:solidFill>
                            <a:schemeClr val="bg1"/>
                          </a:solidFill>
                          <a:effectLst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.</a:t>
                      </a: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51221237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6A95E057-54EE-4562-8285-BF0C531C48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505696"/>
              </p:ext>
            </p:extLst>
          </p:nvPr>
        </p:nvGraphicFramePr>
        <p:xfrm>
          <a:off x="524657" y="2398427"/>
          <a:ext cx="11227631" cy="589463"/>
        </p:xfrm>
        <a:graphic>
          <a:graphicData uri="http://schemas.openxmlformats.org/drawingml/2006/table">
            <a:tbl>
              <a:tblPr rtl="1" firstRow="1" firstCol="1" lastRow="1" lastCol="1" bandRow="1" bandCol="1"/>
              <a:tblGrid>
                <a:gridCol w="11227631">
                  <a:extLst>
                    <a:ext uri="{9D8B030D-6E8A-4147-A177-3AD203B41FA5}">
                      <a16:colId xmlns:a16="http://schemas.microsoft.com/office/drawing/2014/main" xmlns="" val="3912397188"/>
                    </a:ext>
                  </a:extLst>
                </a:gridCol>
              </a:tblGrid>
              <a:tr h="589463">
                <a:tc>
                  <a:txBody>
                    <a:bodyPr/>
                    <a:lstStyle/>
                    <a:p>
                      <a:pPr marL="0" marR="0" algn="justLow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BH" sz="3200" b="1" dirty="0" smtClean="0">
                          <a:solidFill>
                            <a:schemeClr val="bg1"/>
                          </a:solidFill>
                          <a:effectLst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2-  </a:t>
                      </a:r>
                      <a:r>
                        <a:rPr lang="ar-BH" sz="3200" b="1" dirty="0">
                          <a:solidFill>
                            <a:schemeClr val="bg1"/>
                          </a:solidFill>
                          <a:effectLst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كتابة المعادلة الكيميائية الرمزية الممثلة لعملية البناء الضوئي</a:t>
                      </a:r>
                      <a:r>
                        <a:rPr lang="ar-BH" sz="3200" b="1" dirty="0" smtClean="0">
                          <a:solidFill>
                            <a:schemeClr val="bg1"/>
                          </a:solidFill>
                          <a:effectLst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.</a:t>
                      </a: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51221237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6A95E057-54EE-4562-8285-BF0C531C48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120555"/>
              </p:ext>
            </p:extLst>
          </p:nvPr>
        </p:nvGraphicFramePr>
        <p:xfrm>
          <a:off x="524657" y="3040766"/>
          <a:ext cx="11227631" cy="579366"/>
        </p:xfrm>
        <a:graphic>
          <a:graphicData uri="http://schemas.openxmlformats.org/drawingml/2006/table">
            <a:tbl>
              <a:tblPr rtl="1" firstRow="1" firstCol="1" lastRow="1" lastCol="1" bandRow="1" bandCol="1"/>
              <a:tblGrid>
                <a:gridCol w="11227631">
                  <a:extLst>
                    <a:ext uri="{9D8B030D-6E8A-4147-A177-3AD203B41FA5}">
                      <a16:colId xmlns:a16="http://schemas.microsoft.com/office/drawing/2014/main" xmlns="" val="3912397188"/>
                    </a:ext>
                  </a:extLst>
                </a:gridCol>
              </a:tblGrid>
              <a:tr h="579366">
                <a:tc>
                  <a:txBody>
                    <a:bodyPr/>
                    <a:lstStyle/>
                    <a:p>
                      <a:pPr marL="0" marR="0" algn="justLow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BH" sz="3200" b="1" dirty="0" smtClean="0">
                          <a:solidFill>
                            <a:schemeClr val="bg1"/>
                          </a:solidFill>
                          <a:effectLst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3- </a:t>
                      </a:r>
                      <a:r>
                        <a:rPr lang="ar-BH" sz="3200" b="1" dirty="0">
                          <a:solidFill>
                            <a:schemeClr val="bg1"/>
                          </a:solidFill>
                          <a:effectLst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توضيح المقصود بالأيض</a:t>
                      </a:r>
                      <a:r>
                        <a:rPr lang="ar-BH" sz="3200" b="1" dirty="0" smtClean="0">
                          <a:solidFill>
                            <a:schemeClr val="bg1"/>
                          </a:solidFill>
                          <a:effectLst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.</a:t>
                      </a: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51221237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6A95E057-54EE-4562-8285-BF0C531C48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1820175"/>
              </p:ext>
            </p:extLst>
          </p:nvPr>
        </p:nvGraphicFramePr>
        <p:xfrm>
          <a:off x="524657" y="3712040"/>
          <a:ext cx="11227631" cy="571087"/>
        </p:xfrm>
        <a:graphic>
          <a:graphicData uri="http://schemas.openxmlformats.org/drawingml/2006/table">
            <a:tbl>
              <a:tblPr rtl="1" firstRow="1" firstCol="1" lastRow="1" lastCol="1" bandRow="1" bandCol="1"/>
              <a:tblGrid>
                <a:gridCol w="11227631">
                  <a:extLst>
                    <a:ext uri="{9D8B030D-6E8A-4147-A177-3AD203B41FA5}">
                      <a16:colId xmlns:a16="http://schemas.microsoft.com/office/drawing/2014/main" xmlns="" val="3912397188"/>
                    </a:ext>
                  </a:extLst>
                </a:gridCol>
              </a:tblGrid>
              <a:tr h="571087">
                <a:tc>
                  <a:txBody>
                    <a:bodyPr/>
                    <a:lstStyle/>
                    <a:p>
                      <a:pPr marL="0" marR="0" algn="justLow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BH" sz="3200" b="1" dirty="0" smtClean="0">
                          <a:solidFill>
                            <a:srgbClr val="002060"/>
                          </a:solidFill>
                          <a:effectLst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4- </a:t>
                      </a:r>
                      <a:r>
                        <a:rPr lang="ar-BH" sz="3200" b="1" dirty="0">
                          <a:solidFill>
                            <a:srgbClr val="002060"/>
                          </a:solidFill>
                          <a:effectLst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توضيح دور الإنزيمات في عملية الأيض</a:t>
                      </a:r>
                      <a:r>
                        <a:rPr lang="ar-BH" sz="3200" b="1" dirty="0" smtClean="0">
                          <a:solidFill>
                            <a:srgbClr val="002060"/>
                          </a:solidFill>
                          <a:effectLst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.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51221237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6A95E057-54EE-4562-8285-BF0C531C48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0301755"/>
              </p:ext>
            </p:extLst>
          </p:nvPr>
        </p:nvGraphicFramePr>
        <p:xfrm>
          <a:off x="524657" y="4377356"/>
          <a:ext cx="11227631" cy="530212"/>
        </p:xfrm>
        <a:graphic>
          <a:graphicData uri="http://schemas.openxmlformats.org/drawingml/2006/table">
            <a:tbl>
              <a:tblPr rtl="1" firstRow="1" firstCol="1" lastRow="1" lastCol="1" bandRow="1" bandCol="1"/>
              <a:tblGrid>
                <a:gridCol w="11227631">
                  <a:extLst>
                    <a:ext uri="{9D8B030D-6E8A-4147-A177-3AD203B41FA5}">
                      <a16:colId xmlns:a16="http://schemas.microsoft.com/office/drawing/2014/main" xmlns="" val="3912397188"/>
                    </a:ext>
                  </a:extLst>
                </a:gridCol>
              </a:tblGrid>
              <a:tr h="530212">
                <a:tc>
                  <a:txBody>
                    <a:bodyPr/>
                    <a:lstStyle/>
                    <a:p>
                      <a:pPr marL="0" marR="0" algn="justLow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BH" sz="3200" b="1" dirty="0" smtClean="0">
                          <a:solidFill>
                            <a:srgbClr val="002060"/>
                          </a:solidFill>
                          <a:effectLst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5- </a:t>
                      </a:r>
                      <a:r>
                        <a:rPr lang="ar-BH" sz="3200" b="1" dirty="0">
                          <a:solidFill>
                            <a:srgbClr val="002060"/>
                          </a:solidFill>
                          <a:effectLst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التمييز بين البناء الضوئي والتنفس الخلوي</a:t>
                      </a:r>
                      <a:r>
                        <a:rPr lang="ar-BH" sz="3200" b="1" dirty="0" smtClean="0">
                          <a:solidFill>
                            <a:srgbClr val="002060"/>
                          </a:solidFill>
                          <a:effectLst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.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51221237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xmlns="" id="{6A95E057-54EE-4562-8285-BF0C531C48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072368"/>
              </p:ext>
            </p:extLst>
          </p:nvPr>
        </p:nvGraphicFramePr>
        <p:xfrm>
          <a:off x="524657" y="5001797"/>
          <a:ext cx="11227631" cy="552047"/>
        </p:xfrm>
        <a:graphic>
          <a:graphicData uri="http://schemas.openxmlformats.org/drawingml/2006/table">
            <a:tbl>
              <a:tblPr rtl="1" firstRow="1" firstCol="1" lastRow="1" lastCol="1" bandRow="1" bandCol="1"/>
              <a:tblGrid>
                <a:gridCol w="11227631">
                  <a:extLst>
                    <a:ext uri="{9D8B030D-6E8A-4147-A177-3AD203B41FA5}">
                      <a16:colId xmlns:a16="http://schemas.microsoft.com/office/drawing/2014/main" xmlns="" val="3912397188"/>
                    </a:ext>
                  </a:extLst>
                </a:gridCol>
              </a:tblGrid>
              <a:tr h="552047">
                <a:tc>
                  <a:txBody>
                    <a:bodyPr/>
                    <a:lstStyle/>
                    <a:p>
                      <a:pPr marL="0" marR="0" algn="justLow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BH" sz="3200" b="1" dirty="0" smtClean="0">
                          <a:solidFill>
                            <a:srgbClr val="002060"/>
                          </a:solidFill>
                          <a:effectLst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6- </a:t>
                      </a:r>
                      <a:r>
                        <a:rPr lang="ar-BH" sz="3200" b="1" dirty="0">
                          <a:solidFill>
                            <a:srgbClr val="002060"/>
                          </a:solidFill>
                          <a:effectLst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توضيح عملية التخمر</a:t>
                      </a:r>
                      <a:r>
                        <a:rPr lang="ar-BH" sz="3200" b="1" dirty="0" smtClean="0">
                          <a:solidFill>
                            <a:srgbClr val="002060"/>
                          </a:solidFill>
                          <a:effectLst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.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51221237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xmlns="" id="{6A95E057-54EE-4562-8285-BF0C531C48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140060"/>
              </p:ext>
            </p:extLst>
          </p:nvPr>
        </p:nvGraphicFramePr>
        <p:xfrm>
          <a:off x="524657" y="5648073"/>
          <a:ext cx="11227631" cy="487680"/>
        </p:xfrm>
        <a:graphic>
          <a:graphicData uri="http://schemas.openxmlformats.org/drawingml/2006/table">
            <a:tbl>
              <a:tblPr rtl="1" firstRow="1" firstCol="1" lastRow="1" lastCol="1" bandRow="1" bandCol="1"/>
              <a:tblGrid>
                <a:gridCol w="11227631">
                  <a:extLst>
                    <a:ext uri="{9D8B030D-6E8A-4147-A177-3AD203B41FA5}">
                      <a16:colId xmlns:a16="http://schemas.microsoft.com/office/drawing/2014/main" xmlns="" val="39123971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justLow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BH" sz="3200" b="1" dirty="0" smtClean="0">
                          <a:solidFill>
                            <a:srgbClr val="002060"/>
                          </a:solidFill>
                          <a:effectLst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7- </a:t>
                      </a:r>
                      <a:r>
                        <a:rPr lang="ar-BH" sz="3200" b="1" dirty="0">
                          <a:solidFill>
                            <a:srgbClr val="002060"/>
                          </a:solidFill>
                          <a:effectLst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وصف العلاقة المتبادلة بين البناء الضوئي والتنفس </a:t>
                      </a:r>
                      <a:r>
                        <a:rPr lang="ar-BH" sz="3200" b="1" dirty="0" smtClean="0">
                          <a:solidFill>
                            <a:srgbClr val="002060"/>
                          </a:solidFill>
                          <a:effectLst/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الخلوي.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51221237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657ED5ED-C874-4EDB-811B-3AFD27B96AA5}"/>
              </a:ext>
            </a:extLst>
          </p:cNvPr>
          <p:cNvSpPr/>
          <p:nvPr/>
        </p:nvSpPr>
        <p:spPr>
          <a:xfrm>
            <a:off x="0" y="13326"/>
            <a:ext cx="3282846" cy="84998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BH" altLang="en-US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النقل وعمليات الأيض في الخلية- الجزء الثاني</a:t>
            </a:r>
            <a:endParaRPr kumimoji="0" lang="ar-BH" altLang="en-US" b="1" i="0" u="none" strike="noStrike" kern="1200" cap="none" spc="0" normalizeH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BH" altLang="en-US" b="1" baseline="0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kumimoji="0" lang="ar-BH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علوم </a:t>
            </a:r>
            <a:r>
              <a:rPr kumimoji="0" lang="ar-BH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– الثالث </a:t>
            </a:r>
            <a:r>
              <a:rPr kumimoji="0" lang="ar-BH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الاعدادي </a:t>
            </a:r>
            <a:endParaRPr kumimoji="0" lang="en-US" altLang="en-US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8735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9CEFBA5-8B8C-49F4-9FCC-4F00E12F09B5}"/>
              </a:ext>
            </a:extLst>
          </p:cNvPr>
          <p:cNvSpPr txBox="1"/>
          <p:nvPr/>
        </p:nvSpPr>
        <p:spPr>
          <a:xfrm>
            <a:off x="3965727" y="29528"/>
            <a:ext cx="5600153" cy="76944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BH" sz="4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عملية البناء الضوئي</a:t>
            </a:r>
            <a:endParaRPr lang="ar-BH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11913" y="4334815"/>
            <a:ext cx="7424976" cy="1905356"/>
            <a:chOff x="3303730" y="4295031"/>
            <a:chExt cx="6249849" cy="1905356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xmlns="" id="{38F58455-CAF9-40D4-997A-75EB2513395C}"/>
                </a:ext>
              </a:extLst>
            </p:cNvPr>
            <p:cNvSpPr/>
            <p:nvPr/>
          </p:nvSpPr>
          <p:spPr>
            <a:xfrm>
              <a:off x="4066738" y="5115333"/>
              <a:ext cx="514552" cy="48951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sz="200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xmlns="" id="{2700C761-7814-42DC-BDE4-57996526E12C}"/>
                </a:ext>
              </a:extLst>
            </p:cNvPr>
            <p:cNvSpPr/>
            <p:nvPr/>
          </p:nvSpPr>
          <p:spPr>
            <a:xfrm>
              <a:off x="4990863" y="5085233"/>
              <a:ext cx="583760" cy="489516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sz="200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xmlns="" id="{EA089330-3626-46BC-907E-B0352AAD5F31}"/>
                </a:ext>
              </a:extLst>
            </p:cNvPr>
            <p:cNvSpPr/>
            <p:nvPr/>
          </p:nvSpPr>
          <p:spPr>
            <a:xfrm>
              <a:off x="5928053" y="4295031"/>
              <a:ext cx="693412" cy="684048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sz="20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9" name="Hexagon 38">
              <a:extLst>
                <a:ext uri="{FF2B5EF4-FFF2-40B4-BE49-F238E27FC236}">
                  <a16:creationId xmlns:a16="http://schemas.microsoft.com/office/drawing/2014/main" xmlns="" id="{58A0048A-5F58-4DC1-A0F0-FA7457BAA916}"/>
                </a:ext>
              </a:extLst>
            </p:cNvPr>
            <p:cNvSpPr/>
            <p:nvPr/>
          </p:nvSpPr>
          <p:spPr>
            <a:xfrm>
              <a:off x="6936348" y="5133714"/>
              <a:ext cx="932311" cy="565716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sz="20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FB1A68A5-C358-41D8-9367-6242ACFDA697}"/>
                </a:ext>
              </a:extLst>
            </p:cNvPr>
            <p:cNvSpPr/>
            <p:nvPr/>
          </p:nvSpPr>
          <p:spPr>
            <a:xfrm>
              <a:off x="8384967" y="5133714"/>
              <a:ext cx="583760" cy="48951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sz="200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grpSp>
          <p:nvGrpSpPr>
            <p:cNvPr id="41" name="Group 23">
              <a:extLst>
                <a:ext uri="{FF2B5EF4-FFF2-40B4-BE49-F238E27FC236}">
                  <a16:creationId xmlns:a16="http://schemas.microsoft.com/office/drawing/2014/main" xmlns="" id="{F965CF64-024E-4CDD-977C-8C20C2E08E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3730" y="4540485"/>
              <a:ext cx="6249849" cy="1659902"/>
              <a:chOff x="677" y="1696"/>
              <a:chExt cx="4154" cy="719"/>
            </a:xfrm>
          </p:grpSpPr>
          <p:sp>
            <p:nvSpPr>
              <p:cNvPr id="42" name="Text Box 25">
                <a:extLst>
                  <a:ext uri="{FF2B5EF4-FFF2-40B4-BE49-F238E27FC236}">
                    <a16:creationId xmlns:a16="http://schemas.microsoft.com/office/drawing/2014/main" xmlns="" id="{07C92FD8-7C84-4133-9F54-5EE3FDF082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7" y="2244"/>
                <a:ext cx="892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>
                  <a:lnSpc>
                    <a:spcPct val="80000"/>
                  </a:lnSpc>
                </a:pPr>
                <a:r>
                  <a:rPr lang="ar-SA" sz="2000" dirty="0">
                    <a:solidFill>
                      <a:schemeClr val="accent6">
                        <a:lumMod val="50000"/>
                      </a:schemeClr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ثاني اكسيد الكربون</a:t>
                </a:r>
                <a:r>
                  <a:rPr lang="ar-SA" sz="1800" dirty="0">
                    <a:solidFill>
                      <a:schemeClr val="accent6">
                        <a:lumMod val="50000"/>
                      </a:schemeClr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</a:t>
                </a:r>
                <a:endParaRPr lang="en-US" sz="1800" dirty="0">
                  <a:solidFill>
                    <a:schemeClr val="accent6">
                      <a:lumMod val="50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43" name="Text Box 26">
                <a:extLst>
                  <a:ext uri="{FF2B5EF4-FFF2-40B4-BE49-F238E27FC236}">
                    <a16:creationId xmlns:a16="http://schemas.microsoft.com/office/drawing/2014/main" xmlns="" id="{2A6F4F17-10F9-4130-B84F-288767757F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95" y="2029"/>
                <a:ext cx="388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0000"/>
                  </a:lnSpc>
                </a:pPr>
                <a:r>
                  <a:rPr lang="en-US" sz="18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C</a:t>
                </a:r>
                <a:r>
                  <a:rPr lang="en-US" sz="1800" baseline="-250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6</a:t>
                </a:r>
                <a:r>
                  <a:rPr lang="en-US" sz="18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H</a:t>
                </a:r>
                <a:r>
                  <a:rPr lang="en-US" sz="1800" baseline="-250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12</a:t>
                </a:r>
                <a:r>
                  <a:rPr lang="en-US" sz="18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O</a:t>
                </a:r>
                <a:r>
                  <a:rPr lang="en-US" sz="1800" baseline="-250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6</a:t>
                </a:r>
                <a:endParaRPr lang="en-US" sz="1400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44" name="Text Box 27">
                <a:extLst>
                  <a:ext uri="{FF2B5EF4-FFF2-40B4-BE49-F238E27FC236}">
                    <a16:creationId xmlns:a16="http://schemas.microsoft.com/office/drawing/2014/main" xmlns="" id="{094BE3B0-BF96-4449-BB94-B2FF172DFE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82" y="2183"/>
                <a:ext cx="1044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en-US" sz="1800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  <a:p>
                <a:r>
                  <a:rPr lang="ar-SA" sz="24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البناء الضوئي</a:t>
                </a:r>
                <a:r>
                  <a:rPr lang="ar-SA" sz="18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</a:t>
                </a:r>
                <a:endParaRPr lang="en-US" sz="1800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45" name="Text Box 28">
                <a:extLst>
                  <a:ext uri="{FF2B5EF4-FFF2-40B4-BE49-F238E27FC236}">
                    <a16:creationId xmlns:a16="http://schemas.microsoft.com/office/drawing/2014/main" xmlns="" id="{0BC76D78-45E0-4C6A-BBE2-A8C0ECBFF5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11" y="2038"/>
                <a:ext cx="214" cy="1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0000"/>
                  </a:lnSpc>
                </a:pPr>
                <a:r>
                  <a:rPr lang="en-US" sz="2000" dirty="0">
                    <a:solidFill>
                      <a:schemeClr val="accent6">
                        <a:lumMod val="50000"/>
                      </a:schemeClr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H</a:t>
                </a:r>
                <a:r>
                  <a:rPr lang="en-US" sz="2000" baseline="-25000" dirty="0">
                    <a:solidFill>
                      <a:schemeClr val="accent6">
                        <a:lumMod val="50000"/>
                      </a:schemeClr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2</a:t>
                </a:r>
                <a:r>
                  <a:rPr lang="en-US" sz="2000" dirty="0">
                    <a:solidFill>
                      <a:schemeClr val="accent6">
                        <a:lumMod val="50000"/>
                      </a:schemeClr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O</a:t>
                </a:r>
              </a:p>
            </p:txBody>
          </p:sp>
          <p:sp>
            <p:nvSpPr>
              <p:cNvPr id="46" name="Text Box 29">
                <a:extLst>
                  <a:ext uri="{FF2B5EF4-FFF2-40B4-BE49-F238E27FC236}">
                    <a16:creationId xmlns:a16="http://schemas.microsoft.com/office/drawing/2014/main" xmlns="" id="{A28909ED-FA26-478A-9792-550018C4F2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58" y="2036"/>
                <a:ext cx="214" cy="1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0000"/>
                  </a:lnSpc>
                </a:pPr>
                <a:r>
                  <a:rPr lang="en-US" sz="2000" dirty="0">
                    <a:solidFill>
                      <a:schemeClr val="accent6">
                        <a:lumMod val="50000"/>
                      </a:schemeClr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CO</a:t>
                </a:r>
                <a:r>
                  <a:rPr lang="en-US" sz="2000" baseline="-25000" dirty="0">
                    <a:solidFill>
                      <a:schemeClr val="accent6">
                        <a:lumMod val="50000"/>
                      </a:schemeClr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2</a:t>
                </a:r>
                <a:endParaRPr lang="en-US" sz="2000" dirty="0">
                  <a:solidFill>
                    <a:schemeClr val="accent6">
                      <a:lumMod val="50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47" name="Text Box 30">
                <a:extLst>
                  <a:ext uri="{FF2B5EF4-FFF2-40B4-BE49-F238E27FC236}">
                    <a16:creationId xmlns:a16="http://schemas.microsoft.com/office/drawing/2014/main" xmlns="" id="{375567C9-D208-4E07-98FE-44255D1381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96" y="2035"/>
                <a:ext cx="214" cy="1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0000"/>
                  </a:lnSpc>
                </a:pPr>
                <a:r>
                  <a:rPr lang="en-US" sz="20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O</a:t>
                </a:r>
                <a:r>
                  <a:rPr lang="en-US" sz="2000" baseline="-250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2</a:t>
                </a:r>
                <a:endParaRPr lang="en-US" sz="1800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48" name="Text Box 31">
                <a:extLst>
                  <a:ext uri="{FF2B5EF4-FFF2-40B4-BE49-F238E27FC236}">
                    <a16:creationId xmlns:a16="http://schemas.microsoft.com/office/drawing/2014/main" xmlns="" id="{C96111A3-034E-45EF-AB4A-A993EFA5A4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57" y="2243"/>
                <a:ext cx="34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>
                  <a:lnSpc>
                    <a:spcPct val="80000"/>
                  </a:lnSpc>
                </a:pPr>
                <a:r>
                  <a:rPr lang="ar-BH" sz="1800" dirty="0">
                    <a:solidFill>
                      <a:schemeClr val="accent6">
                        <a:lumMod val="50000"/>
                      </a:schemeClr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ماء   </a:t>
                </a:r>
                <a:endParaRPr lang="en-US" sz="1800" dirty="0">
                  <a:solidFill>
                    <a:schemeClr val="accent6">
                      <a:lumMod val="50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49" name="Text Box 32">
                <a:extLst>
                  <a:ext uri="{FF2B5EF4-FFF2-40B4-BE49-F238E27FC236}">
                    <a16:creationId xmlns:a16="http://schemas.microsoft.com/office/drawing/2014/main" xmlns="" id="{A93B9E42-94AC-4880-8A9E-9B8C9E7D47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23" y="2019"/>
                <a:ext cx="184" cy="1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0000"/>
                  </a:lnSpc>
                </a:pPr>
                <a:r>
                  <a:rPr lang="en-US" sz="2000" dirty="0">
                    <a:solidFill>
                      <a:schemeClr val="accent6">
                        <a:lumMod val="50000"/>
                      </a:schemeClr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+ 6</a:t>
                </a:r>
              </a:p>
              <a:p>
                <a:pPr>
                  <a:lnSpc>
                    <a:spcPct val="90000"/>
                  </a:lnSpc>
                </a:pPr>
                <a:endParaRPr lang="en-US" sz="2000" dirty="0">
                  <a:solidFill>
                    <a:schemeClr val="accent6">
                      <a:lumMod val="50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50" name="Text Box 33">
                <a:extLst>
                  <a:ext uri="{FF2B5EF4-FFF2-40B4-BE49-F238E27FC236}">
                    <a16:creationId xmlns:a16="http://schemas.microsoft.com/office/drawing/2014/main" xmlns="" id="{2A21BA7F-55D7-4E29-B075-CCD1288A31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17" y="2038"/>
                <a:ext cx="92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0000"/>
                  </a:lnSpc>
                </a:pPr>
                <a:r>
                  <a:rPr lang="en-US" sz="2000" dirty="0">
                    <a:solidFill>
                      <a:schemeClr val="accent6">
                        <a:lumMod val="50000"/>
                      </a:schemeClr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6</a:t>
                </a:r>
              </a:p>
            </p:txBody>
          </p:sp>
          <p:sp>
            <p:nvSpPr>
              <p:cNvPr id="51" name="Text Box 34">
                <a:extLst>
                  <a:ext uri="{FF2B5EF4-FFF2-40B4-BE49-F238E27FC236}">
                    <a16:creationId xmlns:a16="http://schemas.microsoft.com/office/drawing/2014/main" xmlns="" id="{7ACC333F-4555-4966-A5EC-8AD88CA44E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25" y="1696"/>
                <a:ext cx="388" cy="2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80000"/>
                  </a:lnSpc>
                </a:pPr>
                <a:r>
                  <a:rPr lang="ar-BH" sz="18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طاقة </a:t>
                </a:r>
              </a:p>
              <a:p>
                <a:pPr>
                  <a:lnSpc>
                    <a:spcPct val="80000"/>
                  </a:lnSpc>
                </a:pPr>
                <a:r>
                  <a:rPr lang="ar-BH" sz="18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ضوئية</a:t>
                </a:r>
                <a:endParaRPr lang="en-US" sz="1800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52" name="Text Box 35">
                <a:extLst>
                  <a:ext uri="{FF2B5EF4-FFF2-40B4-BE49-F238E27FC236}">
                    <a16:creationId xmlns:a16="http://schemas.microsoft.com/office/drawing/2014/main" xmlns="" id="{B9FFCAFC-A696-42B6-98B5-8BC2CFA825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09" y="2232"/>
                <a:ext cx="722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0000"/>
                  </a:lnSpc>
                </a:pPr>
                <a:r>
                  <a:rPr lang="ar-SA" sz="20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غاز الاكسجين</a:t>
                </a:r>
                <a:endParaRPr lang="en-US" sz="2000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53" name="Text Box 36">
                <a:extLst>
                  <a:ext uri="{FF2B5EF4-FFF2-40B4-BE49-F238E27FC236}">
                    <a16:creationId xmlns:a16="http://schemas.microsoft.com/office/drawing/2014/main" xmlns="" id="{D84F7B1D-0041-444D-8EDC-6DC81C5DAB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89" y="2266"/>
                <a:ext cx="568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0000"/>
                  </a:lnSpc>
                </a:pPr>
                <a:r>
                  <a:rPr lang="ar-SA" sz="18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جلوكوز</a:t>
                </a:r>
                <a:endParaRPr lang="en-US" sz="1800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54" name="Text Box 37">
                <a:extLst>
                  <a:ext uri="{FF2B5EF4-FFF2-40B4-BE49-F238E27FC236}">
                    <a16:creationId xmlns:a16="http://schemas.microsoft.com/office/drawing/2014/main" xmlns="" id="{F0FD01F0-2FA3-4EB5-8D1D-49754D2E4F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50" y="2035"/>
                <a:ext cx="178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0000"/>
                  </a:lnSpc>
                </a:pPr>
                <a:r>
                  <a:rPr lang="en-US" sz="18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+  6</a:t>
                </a:r>
              </a:p>
            </p:txBody>
          </p:sp>
        </p:grpSp>
        <p:sp>
          <p:nvSpPr>
            <p:cNvPr id="55" name="Arrow: Right 54">
              <a:extLst>
                <a:ext uri="{FF2B5EF4-FFF2-40B4-BE49-F238E27FC236}">
                  <a16:creationId xmlns:a16="http://schemas.microsoft.com/office/drawing/2014/main" xmlns="" id="{7E152D06-1C7D-482A-9D99-07F1AFA0D097}"/>
                </a:ext>
              </a:extLst>
            </p:cNvPr>
            <p:cNvSpPr/>
            <p:nvPr/>
          </p:nvSpPr>
          <p:spPr>
            <a:xfrm>
              <a:off x="5896009" y="5289306"/>
              <a:ext cx="914400" cy="19425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sz="200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xmlns="" id="{3B2AD868-6407-42AB-84BF-F7A5EA043320}"/>
              </a:ext>
            </a:extLst>
          </p:cNvPr>
          <p:cNvSpPr txBox="1">
            <a:spLocks/>
          </p:cNvSpPr>
          <p:nvPr/>
        </p:nvSpPr>
        <p:spPr>
          <a:xfrm>
            <a:off x="4148398" y="856840"/>
            <a:ext cx="7792419" cy="127442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lnSpc>
                <a:spcPct val="150000"/>
              </a:lnSpc>
              <a:buNone/>
            </a:pPr>
            <a:r>
              <a:rPr lang="ar-BH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البناء الضوئي: </a:t>
            </a:r>
            <a:r>
              <a:rPr lang="ar-BH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عملية صنع السكر (الغذاء) في المنتجات ( النباتات) </a:t>
            </a:r>
            <a:r>
              <a:rPr lang="ar-BH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بتحويل </a:t>
            </a:r>
            <a:r>
              <a:rPr lang="ar-BH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الطاقة الضوئية إلى طاقةٍ </a:t>
            </a:r>
            <a:r>
              <a:rPr lang="ar-BH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كيميائيةٍ.</a:t>
            </a:r>
          </a:p>
          <a:p>
            <a:pPr marL="0" indent="0" algn="r" rtl="1">
              <a:lnSpc>
                <a:spcPct val="150000"/>
              </a:lnSpc>
              <a:buNone/>
            </a:pPr>
            <a:endParaRPr lang="ar-BH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xmlns="" id="{E6E5AF0A-3D70-4E41-BD40-E6ADEF19E1AA}"/>
              </a:ext>
            </a:extLst>
          </p:cNvPr>
          <p:cNvSpPr txBox="1">
            <a:spLocks/>
          </p:cNvSpPr>
          <p:nvPr/>
        </p:nvSpPr>
        <p:spPr>
          <a:xfrm>
            <a:off x="8018302" y="4224202"/>
            <a:ext cx="3982923" cy="200989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50000"/>
              </a:lnSpc>
            </a:pPr>
            <a:r>
              <a:rPr lang="ar-BH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تقوم النباتات بتخزين السكر الزائد على شكل نشأٍ تستعمله للنمو    والاستمرار في الحياة و التكاثر.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657ED5ED-C874-4EDB-811B-3AFD27B96AA5}"/>
              </a:ext>
            </a:extLst>
          </p:cNvPr>
          <p:cNvSpPr/>
          <p:nvPr/>
        </p:nvSpPr>
        <p:spPr>
          <a:xfrm>
            <a:off x="0" y="13326"/>
            <a:ext cx="3282846" cy="84998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BH" altLang="en-US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النقل وعمليات الأيض في الخلية- الجزء الثاني</a:t>
            </a:r>
            <a:endParaRPr kumimoji="0" lang="ar-BH" altLang="en-US" b="1" i="0" u="none" strike="noStrike" kern="1200" cap="none" spc="0" normalizeH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BH" altLang="en-US" b="1" baseline="0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kumimoji="0" lang="ar-BH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علوم </a:t>
            </a:r>
            <a:r>
              <a:rPr kumimoji="0" lang="ar-BH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– الثالث </a:t>
            </a:r>
            <a:r>
              <a:rPr kumimoji="0" lang="ar-BH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الاعدادي </a:t>
            </a:r>
            <a:endParaRPr kumimoji="0" lang="en-US" altLang="en-US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803" y="1192565"/>
            <a:ext cx="3637924" cy="2748654"/>
          </a:xfrm>
          <a:prstGeom prst="rect">
            <a:avLst/>
          </a:prstGeom>
        </p:spPr>
      </p:pic>
      <p:sp>
        <p:nvSpPr>
          <p:cNvPr id="30" name="Content Placeholder 2">
            <a:extLst>
              <a:ext uri="{FF2B5EF4-FFF2-40B4-BE49-F238E27FC236}">
                <a16:creationId xmlns:a16="http://schemas.microsoft.com/office/drawing/2014/main" xmlns="" id="{3B2AD868-6407-42AB-84BF-F7A5EA043320}"/>
              </a:ext>
            </a:extLst>
          </p:cNvPr>
          <p:cNvSpPr txBox="1">
            <a:spLocks/>
          </p:cNvSpPr>
          <p:nvPr/>
        </p:nvSpPr>
        <p:spPr>
          <a:xfrm>
            <a:off x="4132960" y="2250177"/>
            <a:ext cx="7807858" cy="780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50000"/>
              </a:lnSpc>
            </a:pPr>
            <a:r>
              <a:rPr lang="ar-BH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تقوم الصبغة الخضراء ( الكلوروفيل) في النباتات بعملية البناء الضوئي.</a:t>
            </a:r>
            <a:endParaRPr lang="ar-BH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xmlns="" id="{E6E5AF0A-3D70-4E41-BD40-E6ADEF19E1AA}"/>
              </a:ext>
            </a:extLst>
          </p:cNvPr>
          <p:cNvSpPr txBox="1">
            <a:spLocks/>
          </p:cNvSpPr>
          <p:nvPr/>
        </p:nvSpPr>
        <p:spPr>
          <a:xfrm>
            <a:off x="4148398" y="3186178"/>
            <a:ext cx="7807857" cy="73682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50000"/>
              </a:lnSpc>
            </a:pPr>
            <a:r>
              <a:rPr lang="ar-BH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توجد صبغة الكلوروفيل في </a:t>
            </a:r>
            <a:r>
              <a:rPr lang="ar-BH" b="1" dirty="0" err="1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البلاستيدات</a:t>
            </a:r>
            <a:r>
              <a:rPr lang="ar-BH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الخضراء في الخلايا النباتية.</a:t>
            </a:r>
            <a:endParaRPr lang="ar-BH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9360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56" grpId="0" animBg="1"/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9CEFBA5-8B8C-49F4-9FCC-4F00E12F09B5}"/>
              </a:ext>
            </a:extLst>
          </p:cNvPr>
          <p:cNvSpPr txBox="1"/>
          <p:nvPr/>
        </p:nvSpPr>
        <p:spPr>
          <a:xfrm>
            <a:off x="4439884" y="53598"/>
            <a:ext cx="3927624" cy="76944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عمليات الأيض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xmlns="" id="{BF12E58C-8CDF-418E-8748-E15F41C4F8E9}"/>
              </a:ext>
            </a:extLst>
          </p:cNvPr>
          <p:cNvSpPr txBox="1">
            <a:spLocks/>
          </p:cNvSpPr>
          <p:nvPr/>
        </p:nvSpPr>
        <p:spPr>
          <a:xfrm>
            <a:off x="479685" y="1092849"/>
            <a:ext cx="11428343" cy="14711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ar-BH" sz="3600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الأيض: </a:t>
            </a:r>
            <a:r>
              <a:rPr lang="ar-BH" sz="32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هي جميع </a:t>
            </a:r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التفاعلات الكيميائية التي تتم في عمليتي البناء </a:t>
            </a:r>
            <a:r>
              <a:rPr lang="ar-BH" sz="32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 منها البناء الضوئي- والهدم.</a:t>
            </a:r>
          </a:p>
          <a:p>
            <a:pPr algn="r" rtl="1"/>
            <a:endParaRPr lang="ar-BH" sz="3200" b="1" dirty="0" smtClean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v"/>
            </a:pPr>
            <a:r>
              <a:rPr lang="ar-BH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تحتاج </a:t>
            </a:r>
            <a:r>
              <a:rPr lang="ar-BH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هذه التفاعلات إلى </a:t>
            </a:r>
            <a:r>
              <a:rPr lang="ar-BH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الإنزيمات</a:t>
            </a:r>
            <a:r>
              <a:rPr lang="ar-BH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endParaRPr lang="ar-BH" sz="32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ar-BH" sz="32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5F073E0-45B0-414E-89BF-ACC537C5DA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433" b="26743"/>
          <a:stretch/>
        </p:blipFill>
        <p:spPr>
          <a:xfrm>
            <a:off x="479685" y="2810875"/>
            <a:ext cx="5503193" cy="3165886"/>
          </a:xfrm>
          <a:prstGeom prst="rect">
            <a:avLst/>
          </a:prstGeom>
        </p:spPr>
      </p:pic>
      <p:sp>
        <p:nvSpPr>
          <p:cNvPr id="7" name="Content Placeholder 1">
            <a:extLst>
              <a:ext uri="{FF2B5EF4-FFF2-40B4-BE49-F238E27FC236}">
                <a16:creationId xmlns:a16="http://schemas.microsoft.com/office/drawing/2014/main" xmlns="" id="{2B486B71-8F23-46CC-951C-DCA226DBA14C}"/>
              </a:ext>
            </a:extLst>
          </p:cNvPr>
          <p:cNvSpPr txBox="1">
            <a:spLocks/>
          </p:cNvSpPr>
          <p:nvPr/>
        </p:nvSpPr>
        <p:spPr>
          <a:xfrm>
            <a:off x="6193856" y="2725701"/>
            <a:ext cx="5758258" cy="14265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Low" rtl="1">
              <a:buNone/>
            </a:pPr>
            <a:r>
              <a:rPr lang="ar-BH" sz="3200" b="1" dirty="0" smtClean="0">
                <a:solidFill>
                  <a:srgbClr val="FF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الإنزيمات: </a:t>
            </a:r>
            <a:r>
              <a:rPr lang="ar-BH" sz="3200" b="1" dirty="0" smtClean="0">
                <a:solidFill>
                  <a:srgbClr val="00206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تسرع </a:t>
            </a:r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من التفاعل الكيميائي فتحدث تغييرًا ولكنها لا تتغير، وتستعمل أكثر من مرة. ولكل تفاعل انزيمه الخاص في الخلية</a:t>
            </a:r>
            <a:r>
              <a:rPr lang="ar-BH" sz="3200" b="1" dirty="0" smtClean="0">
                <a:solidFill>
                  <a:srgbClr val="00206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.</a:t>
            </a:r>
            <a:endParaRPr lang="ar-BH" sz="3600" b="1" dirty="0">
              <a:solidFill>
                <a:srgbClr val="002060"/>
              </a:solidFill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  <a:p>
            <a:pPr marL="0" indent="0" algn="justLow" rtl="1">
              <a:buNone/>
            </a:pPr>
            <a:endParaRPr lang="ar-BH" dirty="0"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xmlns="" id="{2B486B71-8F23-46CC-951C-DCA226DBA14C}"/>
              </a:ext>
            </a:extLst>
          </p:cNvPr>
          <p:cNvSpPr txBox="1">
            <a:spLocks/>
          </p:cNvSpPr>
          <p:nvPr/>
        </p:nvSpPr>
        <p:spPr>
          <a:xfrm>
            <a:off x="6193856" y="4313979"/>
            <a:ext cx="5877064" cy="17870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Low" rtl="1"/>
            <a:r>
              <a:rPr lang="ar-BH" b="1" dirty="0" smtClean="0">
                <a:solidFill>
                  <a:srgbClr val="00206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تعمل الإنزيمات على </a:t>
            </a:r>
            <a:r>
              <a:rPr lang="ar-BH" b="1" dirty="0">
                <a:solidFill>
                  <a:srgbClr val="00206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تكسيرالجزيئات الكبيرة إلى جزيئات صغيرة ( عمليات الهدم).</a:t>
            </a:r>
          </a:p>
          <a:p>
            <a:pPr marL="0" indent="0" algn="justLow" rtl="1">
              <a:buNone/>
            </a:pPr>
            <a:r>
              <a:rPr lang="ar-BH" b="1" dirty="0">
                <a:solidFill>
                  <a:srgbClr val="00206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* تلتصق الإنزيمات بالجزيئات </a:t>
            </a:r>
            <a:r>
              <a:rPr lang="ar-BH" b="1" dirty="0" smtClean="0">
                <a:solidFill>
                  <a:srgbClr val="00206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الصغيرة </a:t>
            </a:r>
            <a:r>
              <a:rPr lang="ar-BH" b="1" dirty="0" smtClean="0">
                <a:solidFill>
                  <a:srgbClr val="00206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وتساعد </a:t>
            </a:r>
            <a:r>
              <a:rPr lang="ar-BH" b="1" dirty="0">
                <a:solidFill>
                  <a:srgbClr val="00206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على تغييرها( عمليات البناء). </a:t>
            </a:r>
          </a:p>
          <a:p>
            <a:pPr marL="0" indent="0" algn="justLow" rtl="1">
              <a:buNone/>
            </a:pPr>
            <a:endParaRPr lang="ar-BH" dirty="0"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57ED5ED-C874-4EDB-811B-3AFD27B96AA5}"/>
              </a:ext>
            </a:extLst>
          </p:cNvPr>
          <p:cNvSpPr/>
          <p:nvPr/>
        </p:nvSpPr>
        <p:spPr>
          <a:xfrm>
            <a:off x="0" y="13326"/>
            <a:ext cx="3282846" cy="84998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BH" altLang="en-US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النقل وعمليات الأيض في الخلية- الجزء الثاني</a:t>
            </a:r>
            <a:endParaRPr kumimoji="0" lang="ar-BH" altLang="en-US" b="1" i="0" u="none" strike="noStrike" kern="1200" cap="none" spc="0" normalizeH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BH" altLang="en-US" b="1" baseline="0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kumimoji="0" lang="ar-BH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علوم </a:t>
            </a:r>
            <a:r>
              <a:rPr kumimoji="0" lang="ar-BH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– الثالث </a:t>
            </a:r>
            <a:r>
              <a:rPr kumimoji="0" lang="ar-BH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الاعدادي </a:t>
            </a:r>
            <a:endParaRPr kumimoji="0" lang="en-US" altLang="en-US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6429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9CEFBA5-8B8C-49F4-9FCC-4F00E12F09B5}"/>
              </a:ext>
            </a:extLst>
          </p:cNvPr>
          <p:cNvSpPr txBox="1"/>
          <p:nvPr/>
        </p:nvSpPr>
        <p:spPr>
          <a:xfrm>
            <a:off x="3692403" y="44283"/>
            <a:ext cx="5176477" cy="76944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BH" sz="4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التنفس 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الهوائي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4C24373-587A-4236-9E1D-B44019C79946}"/>
              </a:ext>
            </a:extLst>
          </p:cNvPr>
          <p:cNvSpPr txBox="1"/>
          <p:nvPr/>
        </p:nvSpPr>
        <p:spPr>
          <a:xfrm>
            <a:off x="4766489" y="854736"/>
            <a:ext cx="7006670" cy="144655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r"/>
            <a:r>
              <a:rPr lang="ar-BH" sz="3200" b="1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التنفس الهوائي ( الخلوي): </a:t>
            </a:r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تفاعلاتٌ كيميائيةٌ تحلّل جزيئات الغذاء المعقُّدة باستخدام الأكسجين إلى جزيئاتٍ أبسط، فتحررالطاقة المخزنة فيها.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8E9176C4-153B-4E96-A070-4F37EF08B85A}"/>
              </a:ext>
            </a:extLst>
          </p:cNvPr>
          <p:cNvGrpSpPr/>
          <p:nvPr/>
        </p:nvGrpSpPr>
        <p:grpSpPr>
          <a:xfrm>
            <a:off x="4766489" y="2990010"/>
            <a:ext cx="6949407" cy="1827638"/>
            <a:chOff x="5068152" y="3541504"/>
            <a:chExt cx="6687876" cy="1112182"/>
          </a:xfrm>
        </p:grpSpPr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xmlns="" id="{17A84AD3-BF56-4D30-8D91-8EC57A230533}"/>
                </a:ext>
              </a:extLst>
            </p:cNvPr>
            <p:cNvSpPr/>
            <p:nvPr/>
          </p:nvSpPr>
          <p:spPr>
            <a:xfrm>
              <a:off x="9025949" y="3554877"/>
              <a:ext cx="2730079" cy="109880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BH" sz="26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يتحلل كل جزيء </a:t>
              </a:r>
              <a:r>
                <a:rPr lang="ar-BH" sz="2600" b="1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غذاء وينتج </a:t>
              </a:r>
              <a:r>
                <a:rPr lang="ar-BH" sz="26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طاقةٌ في الميتوكندريا باستهلاك الأكسجين.  </a:t>
              </a:r>
            </a:p>
          </p:txBody>
        </p: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xmlns="" id="{967E428B-0265-4731-B710-6EB6EDBD3F10}"/>
                </a:ext>
              </a:extLst>
            </p:cNvPr>
            <p:cNvSpPr/>
            <p:nvPr/>
          </p:nvSpPr>
          <p:spPr>
            <a:xfrm>
              <a:off x="5068152" y="3541504"/>
              <a:ext cx="3292422" cy="111218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BH" sz="26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ينتج </a:t>
              </a:r>
              <a:r>
                <a:rPr lang="ar-BH" sz="2600" b="1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عن </a:t>
              </a:r>
              <a:r>
                <a:rPr lang="ar-BH" sz="26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هذه العملية ثاني أكسيد الكربون والماء وتحرر طاقة بكميات أكبر.</a:t>
              </a:r>
            </a:p>
          </p:txBody>
        </p:sp>
        <p:sp>
          <p:nvSpPr>
            <p:cNvPr id="68" name="Arrow: Left 67">
              <a:extLst>
                <a:ext uri="{FF2B5EF4-FFF2-40B4-BE49-F238E27FC236}">
                  <a16:creationId xmlns:a16="http://schemas.microsoft.com/office/drawing/2014/main" xmlns="" id="{A571A967-DCC6-45F5-B918-A36E09ED1D07}"/>
                </a:ext>
              </a:extLst>
            </p:cNvPr>
            <p:cNvSpPr/>
            <p:nvPr/>
          </p:nvSpPr>
          <p:spPr>
            <a:xfrm>
              <a:off x="8372355" y="3989923"/>
              <a:ext cx="582952" cy="409909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sz="240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8E5D8939-8BAD-4B42-8B82-1600D547839D}"/>
              </a:ext>
            </a:extLst>
          </p:cNvPr>
          <p:cNvGrpSpPr/>
          <p:nvPr/>
        </p:nvGrpSpPr>
        <p:grpSpPr>
          <a:xfrm>
            <a:off x="3155495" y="4901784"/>
            <a:ext cx="8542337" cy="1454046"/>
            <a:chOff x="3336249" y="4907888"/>
            <a:chExt cx="8542337" cy="1336158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2DE80208-4EA3-44C6-BB0E-4C35FC586906}"/>
                </a:ext>
              </a:extLst>
            </p:cNvPr>
            <p:cNvGrpSpPr/>
            <p:nvPr/>
          </p:nvGrpSpPr>
          <p:grpSpPr>
            <a:xfrm>
              <a:off x="3336249" y="4907888"/>
              <a:ext cx="8542337" cy="1336158"/>
              <a:chOff x="3100196" y="4817053"/>
              <a:chExt cx="8542337" cy="1145546"/>
            </a:xfrm>
          </p:grpSpPr>
          <p:pic>
            <p:nvPicPr>
              <p:cNvPr id="70" name="Picture 7" descr="06_03CellRespSumEquation-U">
                <a:extLst>
                  <a:ext uri="{FF2B5EF4-FFF2-40B4-BE49-F238E27FC236}">
                    <a16:creationId xmlns:a16="http://schemas.microsoft.com/office/drawing/2014/main" xmlns="" id="{1C50436A-E538-46BB-8C07-47A32332F92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3315"/>
              <a:stretch/>
            </p:blipFill>
            <p:spPr bwMode="auto">
              <a:xfrm>
                <a:off x="3100196" y="4817053"/>
                <a:ext cx="8542337" cy="11455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1" name="Text Box 8">
                <a:extLst>
                  <a:ext uri="{FF2B5EF4-FFF2-40B4-BE49-F238E27FC236}">
                    <a16:creationId xmlns:a16="http://schemas.microsoft.com/office/drawing/2014/main" xmlns="" id="{A730B222-C83F-4A59-B39D-219CED0C7E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45453" y="5162334"/>
                <a:ext cx="746125" cy="276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0000"/>
                  </a:lnSpc>
                </a:pPr>
                <a:r>
                  <a:rPr lang="en-US" sz="17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C</a:t>
                </a:r>
                <a:r>
                  <a:rPr lang="en-US" sz="1700" baseline="-250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6</a:t>
                </a:r>
                <a:r>
                  <a:rPr lang="en-US" sz="17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H</a:t>
                </a:r>
                <a:r>
                  <a:rPr lang="en-US" sz="1700" baseline="-250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12</a:t>
                </a:r>
                <a:r>
                  <a:rPr lang="en-US" sz="17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O</a:t>
                </a:r>
                <a:r>
                  <a:rPr lang="en-US" sz="1700" baseline="-250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6</a:t>
                </a:r>
                <a:endParaRPr lang="en-US" sz="1700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72" name="Text Box 9">
                <a:extLst>
                  <a:ext uri="{FF2B5EF4-FFF2-40B4-BE49-F238E27FC236}">
                    <a16:creationId xmlns:a16="http://schemas.microsoft.com/office/drawing/2014/main" xmlns="" id="{6F6D34E8-2404-4C39-80D8-2890DE1B43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47178" y="5175034"/>
                <a:ext cx="431800" cy="247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0000"/>
                  </a:lnSpc>
                </a:pPr>
                <a:r>
                  <a:rPr lang="en-US" sz="17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+   6</a:t>
                </a:r>
              </a:p>
            </p:txBody>
          </p:sp>
          <p:sp>
            <p:nvSpPr>
              <p:cNvPr id="73" name="Text Box 10">
                <a:extLst>
                  <a:ext uri="{FF2B5EF4-FFF2-40B4-BE49-F238E27FC236}">
                    <a16:creationId xmlns:a16="http://schemas.microsoft.com/office/drawing/2014/main" xmlns="" id="{9885D35B-9B19-4CA6-B72E-70949D606E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90115" y="5175034"/>
                <a:ext cx="285750" cy="247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0000"/>
                  </a:lnSpc>
                </a:pPr>
                <a:r>
                  <a:rPr lang="en-US" sz="17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O</a:t>
                </a:r>
                <a:r>
                  <a:rPr lang="en-US" sz="1700" baseline="-250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2</a:t>
                </a:r>
                <a:endParaRPr lang="en-US" sz="1700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74" name="Text Box 13">
                <a:extLst>
                  <a:ext uri="{FF2B5EF4-FFF2-40B4-BE49-F238E27FC236}">
                    <a16:creationId xmlns:a16="http://schemas.microsoft.com/office/drawing/2014/main" xmlns="" id="{68F5B311-0D04-4F68-AC38-367A86D5C9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62281" y="5165508"/>
                <a:ext cx="431800" cy="247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0000"/>
                  </a:lnSpc>
                </a:pPr>
                <a:r>
                  <a:rPr lang="en-US" sz="17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6</a:t>
                </a:r>
              </a:p>
            </p:txBody>
          </p:sp>
          <p:sp>
            <p:nvSpPr>
              <p:cNvPr id="75" name="Text Box 14">
                <a:extLst>
                  <a:ext uri="{FF2B5EF4-FFF2-40B4-BE49-F238E27FC236}">
                    <a16:creationId xmlns:a16="http://schemas.microsoft.com/office/drawing/2014/main" xmlns="" id="{B805F559-B42F-4F69-8A54-3C09D07A4D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73015" y="5159159"/>
                <a:ext cx="400050" cy="266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0000"/>
                  </a:lnSpc>
                </a:pPr>
                <a:r>
                  <a:rPr lang="en-US" sz="17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CO</a:t>
                </a:r>
                <a:r>
                  <a:rPr lang="en-US" sz="1700" baseline="-250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2</a:t>
                </a:r>
                <a:endParaRPr lang="en-US" sz="1700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76" name="Text Box 16">
                <a:extLst>
                  <a:ext uri="{FF2B5EF4-FFF2-40B4-BE49-F238E27FC236}">
                    <a16:creationId xmlns:a16="http://schemas.microsoft.com/office/drawing/2014/main" xmlns="" id="{219F0B0D-DBA5-47BD-8B42-5B826E54A0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57240" y="5178209"/>
                <a:ext cx="431800" cy="247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0000"/>
                  </a:lnSpc>
                </a:pPr>
                <a:r>
                  <a:rPr lang="en-US" sz="17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+   6</a:t>
                </a:r>
              </a:p>
            </p:txBody>
          </p:sp>
          <p:sp>
            <p:nvSpPr>
              <p:cNvPr id="77" name="Text Box 17">
                <a:extLst>
                  <a:ext uri="{FF2B5EF4-FFF2-40B4-BE49-F238E27FC236}">
                    <a16:creationId xmlns:a16="http://schemas.microsoft.com/office/drawing/2014/main" xmlns="" id="{BA5C41E9-0A23-4FEB-B930-01D26F805C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446228" y="5159159"/>
                <a:ext cx="422275" cy="260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0000"/>
                  </a:lnSpc>
                </a:pPr>
                <a:r>
                  <a:rPr lang="en-US" sz="17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H</a:t>
                </a:r>
                <a:r>
                  <a:rPr lang="en-US" sz="1700" baseline="-250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2</a:t>
                </a:r>
                <a:r>
                  <a:rPr lang="en-US" sz="17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O</a:t>
                </a:r>
              </a:p>
            </p:txBody>
          </p:sp>
          <p:sp>
            <p:nvSpPr>
              <p:cNvPr id="78" name="Text Box 19">
                <a:extLst>
                  <a:ext uri="{FF2B5EF4-FFF2-40B4-BE49-F238E27FC236}">
                    <a16:creationId xmlns:a16="http://schemas.microsoft.com/office/drawing/2014/main" xmlns="" id="{84490E18-1D15-4883-A014-A4BA9AE937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128853" y="5149634"/>
                <a:ext cx="431800" cy="247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lnSpc>
                    <a:spcPct val="90000"/>
                  </a:lnSpc>
                </a:pPr>
                <a:r>
                  <a:rPr lang="en-US" sz="17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+</a:t>
                </a:r>
              </a:p>
              <a:p>
                <a:pPr>
                  <a:lnSpc>
                    <a:spcPct val="90000"/>
                  </a:lnSpc>
                </a:pPr>
                <a:endParaRPr lang="en-US" sz="1700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242A4351-5E12-489F-86B4-35EE4FDDFC03}"/>
                </a:ext>
              </a:extLst>
            </p:cNvPr>
            <p:cNvSpPr txBox="1"/>
            <p:nvPr/>
          </p:nvSpPr>
          <p:spPr>
            <a:xfrm>
              <a:off x="10891540" y="5283457"/>
              <a:ext cx="987046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طاقة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A0240312-0A36-4AED-ADDB-C43374E3A75C}"/>
                </a:ext>
              </a:extLst>
            </p:cNvPr>
            <p:cNvSpPr txBox="1"/>
            <p:nvPr/>
          </p:nvSpPr>
          <p:spPr>
            <a:xfrm>
              <a:off x="9377860" y="5848676"/>
              <a:ext cx="987046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الماء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xmlns="" id="{998B5A0B-CA3C-4A4F-8543-CA991E1C07A2}"/>
                </a:ext>
              </a:extLst>
            </p:cNvPr>
            <p:cNvSpPr txBox="1"/>
            <p:nvPr/>
          </p:nvSpPr>
          <p:spPr>
            <a:xfrm>
              <a:off x="4947243" y="5844827"/>
              <a:ext cx="987046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الأكسجين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xmlns="" id="{2BAF5127-5DCC-48BB-B9BD-5A14ABA5D460}"/>
                </a:ext>
              </a:extLst>
            </p:cNvPr>
            <p:cNvSpPr txBox="1"/>
            <p:nvPr/>
          </p:nvSpPr>
          <p:spPr>
            <a:xfrm>
              <a:off x="7153870" y="5799634"/>
              <a:ext cx="1910396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ثاني أكسيد الكربون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xmlns="" id="{7EA78F80-5A6A-4CE7-9469-5AFAC3C84027}"/>
                </a:ext>
              </a:extLst>
            </p:cNvPr>
            <p:cNvSpPr txBox="1"/>
            <p:nvPr/>
          </p:nvSpPr>
          <p:spPr>
            <a:xfrm>
              <a:off x="3350407" y="5874714"/>
              <a:ext cx="987046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جلكوز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B4C24373-587A-4236-9E1D-B44019C79946}"/>
              </a:ext>
            </a:extLst>
          </p:cNvPr>
          <p:cNvSpPr txBox="1"/>
          <p:nvPr/>
        </p:nvSpPr>
        <p:spPr>
          <a:xfrm>
            <a:off x="4834277" y="2371794"/>
            <a:ext cx="696927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r"/>
            <a:r>
              <a:rPr lang="ar-BH" sz="28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الإنزيمات ضرورية لحدوث عملية التنفس الخلوي.</a:t>
            </a:r>
            <a:endParaRPr lang="ar-BH" sz="28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657ED5ED-C874-4EDB-811B-3AFD27B96AA5}"/>
              </a:ext>
            </a:extLst>
          </p:cNvPr>
          <p:cNvSpPr/>
          <p:nvPr/>
        </p:nvSpPr>
        <p:spPr>
          <a:xfrm>
            <a:off x="0" y="13326"/>
            <a:ext cx="3282846" cy="84998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BH" altLang="en-US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النقل وعمليات الأيض في الخلية- الجزء الثاني</a:t>
            </a:r>
            <a:endParaRPr kumimoji="0" lang="ar-BH" altLang="en-US" b="1" i="0" u="none" strike="noStrike" kern="1200" cap="none" spc="0" normalizeH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BH" altLang="en-US" b="1" baseline="0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kumimoji="0" lang="ar-BH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علوم </a:t>
            </a:r>
            <a:r>
              <a:rPr kumimoji="0" lang="ar-BH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– الثالث </a:t>
            </a:r>
            <a:r>
              <a:rPr kumimoji="0" lang="ar-BH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الاعدادي </a:t>
            </a:r>
            <a:endParaRPr kumimoji="0" lang="en-US" altLang="en-US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716" y="1213462"/>
            <a:ext cx="3872242" cy="318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72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9CEFBA5-8B8C-49F4-9FCC-4F00E12F09B5}"/>
              </a:ext>
            </a:extLst>
          </p:cNvPr>
          <p:cNvSpPr txBox="1"/>
          <p:nvPr/>
        </p:nvSpPr>
        <p:spPr>
          <a:xfrm>
            <a:off x="4060458" y="47910"/>
            <a:ext cx="4640717" cy="76944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BH" sz="4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التخمر</a:t>
            </a:r>
            <a:endParaRPr lang="ar-BH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xmlns="" id="{BF12E58C-8CDF-418E-8748-E15F41C4F8E9}"/>
              </a:ext>
            </a:extLst>
          </p:cNvPr>
          <p:cNvSpPr txBox="1">
            <a:spLocks/>
          </p:cNvSpPr>
          <p:nvPr/>
        </p:nvSpPr>
        <p:spPr>
          <a:xfrm>
            <a:off x="430306" y="983720"/>
            <a:ext cx="11090461" cy="5641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endParaRPr lang="ar-BH" sz="14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CB28C8CC-2C7A-4454-8C8F-D22806117E4D}"/>
              </a:ext>
            </a:extLst>
          </p:cNvPr>
          <p:cNvSpPr txBox="1">
            <a:spLocks/>
          </p:cNvSpPr>
          <p:nvPr/>
        </p:nvSpPr>
        <p:spPr>
          <a:xfrm>
            <a:off x="6190938" y="1383552"/>
            <a:ext cx="5831173" cy="13479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lnSpc>
                <a:spcPct val="150000"/>
              </a:lnSpc>
              <a:buNone/>
            </a:pPr>
            <a:r>
              <a:rPr lang="ar-BH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التخمر: </a:t>
            </a:r>
            <a:r>
              <a:rPr lang="ar-BH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عمليةٌ </a:t>
            </a:r>
            <a:r>
              <a:rPr lang="ar-BH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يتم من خلالها الحصول على بعض الطاقة المخزنة في جزيئات السكر دون</a:t>
            </a:r>
            <a:r>
              <a:rPr lang="en-US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وجود الاكسجين</a:t>
            </a:r>
            <a:r>
              <a:rPr lang="ar-BH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CB28C8CC-2C7A-4454-8C8F-D22806117E4D}"/>
              </a:ext>
            </a:extLst>
          </p:cNvPr>
          <p:cNvSpPr txBox="1">
            <a:spLocks/>
          </p:cNvSpPr>
          <p:nvPr/>
        </p:nvSpPr>
        <p:spPr>
          <a:xfrm>
            <a:off x="6190938" y="2974693"/>
            <a:ext cx="5831173" cy="28614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50000"/>
              </a:lnSpc>
            </a:pPr>
            <a:r>
              <a:rPr lang="ar-BH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تكوِّن</a:t>
            </a:r>
            <a:r>
              <a:rPr lang="en-US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حمض اللاكتيك الذي يسبب </a:t>
            </a:r>
            <a:r>
              <a:rPr lang="ar-BH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ألمًا </a:t>
            </a:r>
            <a:r>
              <a:rPr lang="ar-BH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العضلات.</a:t>
            </a:r>
          </a:p>
          <a:p>
            <a:pPr algn="r" rtl="1">
              <a:lnSpc>
                <a:spcPct val="150000"/>
              </a:lnSpc>
            </a:pPr>
            <a:r>
              <a:rPr lang="ar-BH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تُستخدم هذه الطريقة في تصنيع الزبادي والاجبان.</a:t>
            </a:r>
          </a:p>
          <a:p>
            <a:pPr algn="r" rtl="1">
              <a:lnSpc>
                <a:spcPct val="150000"/>
              </a:lnSpc>
            </a:pPr>
            <a:r>
              <a:rPr lang="ar-BH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تُنتج الخميرة الكحول وثاني اكسيد الكربون كفضلاتٍ وهو مفيد لنفخ العجين</a:t>
            </a:r>
            <a:r>
              <a:rPr lang="ar-BH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57ED5ED-C874-4EDB-811B-3AFD27B96AA5}"/>
              </a:ext>
            </a:extLst>
          </p:cNvPr>
          <p:cNvSpPr/>
          <p:nvPr/>
        </p:nvSpPr>
        <p:spPr>
          <a:xfrm>
            <a:off x="0" y="13326"/>
            <a:ext cx="3282846" cy="84998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BH" altLang="en-US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النقل وعمليات الأيض في الخلية- الجزء الثاني</a:t>
            </a:r>
            <a:endParaRPr kumimoji="0" lang="ar-BH" altLang="en-US" b="1" i="0" u="none" strike="noStrike" kern="1200" cap="none" spc="0" normalizeH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BH" altLang="en-US" b="1" baseline="0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kumimoji="0" lang="ar-BH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علوم </a:t>
            </a:r>
            <a:r>
              <a:rPr kumimoji="0" lang="ar-BH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– الثالث </a:t>
            </a:r>
            <a:r>
              <a:rPr kumimoji="0" lang="ar-BH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الاعدادي </a:t>
            </a:r>
            <a:endParaRPr kumimoji="0" lang="en-US" altLang="en-US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852" y="1668313"/>
            <a:ext cx="5884888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29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9CEFBA5-8B8C-49F4-9FCC-4F00E12F09B5}"/>
              </a:ext>
            </a:extLst>
          </p:cNvPr>
          <p:cNvSpPr txBox="1"/>
          <p:nvPr/>
        </p:nvSpPr>
        <p:spPr>
          <a:xfrm>
            <a:off x="3568363" y="47910"/>
            <a:ext cx="6520017" cy="58477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BH" sz="3200" b="1">
                <a:solidFill>
                  <a:schemeClr val="bg1"/>
                </a:solidFill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العلاقة المتبادلة بين البناء الضوئي والتنفس الخلوي</a:t>
            </a:r>
            <a:endParaRPr lang="ar-BH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CB28C8CC-2C7A-4454-8C8F-D22806117E4D}"/>
              </a:ext>
            </a:extLst>
          </p:cNvPr>
          <p:cNvSpPr txBox="1">
            <a:spLocks/>
          </p:cNvSpPr>
          <p:nvPr/>
        </p:nvSpPr>
        <p:spPr>
          <a:xfrm>
            <a:off x="4477061" y="967299"/>
            <a:ext cx="7420131" cy="7750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lnSpc>
                <a:spcPct val="150000"/>
              </a:lnSpc>
              <a:buNone/>
            </a:pPr>
            <a:r>
              <a:rPr lang="ar-BH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البناء الضوئي والتنفس الخلوي عمليتان مهمتان متعاكستان.</a:t>
            </a:r>
            <a:endParaRPr lang="ar-BH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CB28C8CC-2C7A-4454-8C8F-D22806117E4D}"/>
              </a:ext>
            </a:extLst>
          </p:cNvPr>
          <p:cNvSpPr txBox="1">
            <a:spLocks/>
          </p:cNvSpPr>
          <p:nvPr/>
        </p:nvSpPr>
        <p:spPr>
          <a:xfrm>
            <a:off x="4477060" y="2829576"/>
            <a:ext cx="7420131" cy="19570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lnSpc>
                <a:spcPct val="150000"/>
              </a:lnSpc>
              <a:buNone/>
            </a:pPr>
            <a:r>
              <a:rPr lang="ar-BH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خلال عملية البناء الضوئي ينتج الأكسجين والسكر اللذان يُستعملان في عملية التنفس الخلوي. أما في عملية التنفس الخلوي فينتج ثاني أكسيد الكربون، والماء وهما يستعملان في البناء الضوئي.</a:t>
            </a:r>
          </a:p>
          <a:p>
            <a:pPr algn="r" rtl="1">
              <a:lnSpc>
                <a:spcPct val="150000"/>
              </a:lnSpc>
            </a:pPr>
            <a:endParaRPr lang="ar-BH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57ED5ED-C874-4EDB-811B-3AFD27B96AA5}"/>
              </a:ext>
            </a:extLst>
          </p:cNvPr>
          <p:cNvSpPr/>
          <p:nvPr/>
        </p:nvSpPr>
        <p:spPr>
          <a:xfrm>
            <a:off x="0" y="13326"/>
            <a:ext cx="3282846" cy="84998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BH" altLang="en-US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النقل وعمليات الأيض في الخلية- الجزء الثاني</a:t>
            </a:r>
            <a:endParaRPr kumimoji="0" lang="ar-BH" altLang="en-US" b="1" i="0" u="none" strike="noStrike" kern="1200" cap="none" spc="0" normalizeH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BH" altLang="en-US" b="1" baseline="0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kumimoji="0" lang="ar-BH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علوم </a:t>
            </a:r>
            <a:r>
              <a:rPr kumimoji="0" lang="ar-BH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– الثالث </a:t>
            </a:r>
            <a:r>
              <a:rPr kumimoji="0" lang="ar-BH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الاعدادي </a:t>
            </a:r>
            <a:endParaRPr kumimoji="0" lang="en-US" altLang="en-US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CB28C8CC-2C7A-4454-8C8F-D22806117E4D}"/>
              </a:ext>
            </a:extLst>
          </p:cNvPr>
          <p:cNvSpPr txBox="1">
            <a:spLocks/>
          </p:cNvSpPr>
          <p:nvPr/>
        </p:nvSpPr>
        <p:spPr>
          <a:xfrm>
            <a:off x="4477062" y="1846032"/>
            <a:ext cx="7420131" cy="7750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lnSpc>
                <a:spcPct val="150000"/>
              </a:lnSpc>
              <a:buNone/>
            </a:pPr>
            <a:r>
              <a:rPr lang="ar-BH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نواتج إحدى العمليتين تُستهلك في الأخرى.</a:t>
            </a:r>
            <a:endParaRPr lang="ar-BH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CB28C8CC-2C7A-4454-8C8F-D22806117E4D}"/>
              </a:ext>
            </a:extLst>
          </p:cNvPr>
          <p:cNvSpPr txBox="1">
            <a:spLocks/>
          </p:cNvSpPr>
          <p:nvPr/>
        </p:nvSpPr>
        <p:spPr>
          <a:xfrm>
            <a:off x="4477060" y="4917758"/>
            <a:ext cx="7420131" cy="1237229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lnSpc>
                <a:spcPct val="150000"/>
              </a:lnSpc>
              <a:buNone/>
            </a:pPr>
            <a:r>
              <a:rPr lang="ar-BH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لولا رحمة الله سبحانه وتعالى في خلق هاتين العمليتين المتكاملتين لاستحالت الحياة. </a:t>
            </a:r>
            <a:endParaRPr lang="ar-BH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846" y="3612630"/>
            <a:ext cx="3467100" cy="27349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846" y="967299"/>
            <a:ext cx="3467100" cy="240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92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9CEFBA5-8B8C-49F4-9FCC-4F00E12F09B5}"/>
              </a:ext>
            </a:extLst>
          </p:cNvPr>
          <p:cNvSpPr txBox="1"/>
          <p:nvPr/>
        </p:nvSpPr>
        <p:spPr>
          <a:xfrm>
            <a:off x="4050349" y="121597"/>
            <a:ext cx="4406500" cy="769441"/>
          </a:xfrm>
          <a:prstGeom prst="rect">
            <a:avLst/>
          </a:prstGeom>
          <a:solidFill>
            <a:srgbClr val="C00000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BH" sz="4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نشاط تقييمي 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xmlns="" id="{BF12E58C-8CDF-418E-8748-E15F41C4F8E9}"/>
              </a:ext>
            </a:extLst>
          </p:cNvPr>
          <p:cNvSpPr txBox="1">
            <a:spLocks/>
          </p:cNvSpPr>
          <p:nvPr/>
        </p:nvSpPr>
        <p:spPr>
          <a:xfrm>
            <a:off x="875212" y="1032084"/>
            <a:ext cx="10756774" cy="5641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قارن بين عمليات الطاقة كما في الجدول التالي: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xmlns="" id="{04775E3E-E22B-4038-8ADD-1DEADF0264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259487"/>
              </p:ext>
            </p:extLst>
          </p:nvPr>
        </p:nvGraphicFramePr>
        <p:xfrm>
          <a:off x="875212" y="1737317"/>
          <a:ext cx="10697992" cy="4628598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2674498">
                  <a:extLst>
                    <a:ext uri="{9D8B030D-6E8A-4147-A177-3AD203B41FA5}">
                      <a16:colId xmlns:a16="http://schemas.microsoft.com/office/drawing/2014/main" xmlns="" val="3785786550"/>
                    </a:ext>
                  </a:extLst>
                </a:gridCol>
                <a:gridCol w="2674498">
                  <a:extLst>
                    <a:ext uri="{9D8B030D-6E8A-4147-A177-3AD203B41FA5}">
                      <a16:colId xmlns:a16="http://schemas.microsoft.com/office/drawing/2014/main" xmlns="" val="919663928"/>
                    </a:ext>
                  </a:extLst>
                </a:gridCol>
                <a:gridCol w="2674498">
                  <a:extLst>
                    <a:ext uri="{9D8B030D-6E8A-4147-A177-3AD203B41FA5}">
                      <a16:colId xmlns:a16="http://schemas.microsoft.com/office/drawing/2014/main" xmlns="" val="2108260448"/>
                    </a:ext>
                  </a:extLst>
                </a:gridCol>
                <a:gridCol w="2674498">
                  <a:extLst>
                    <a:ext uri="{9D8B030D-6E8A-4147-A177-3AD203B41FA5}">
                      <a16:colId xmlns:a16="http://schemas.microsoft.com/office/drawing/2014/main" xmlns="" val="1874745537"/>
                    </a:ext>
                  </a:extLst>
                </a:gridCol>
              </a:tblGrid>
              <a:tr h="549741">
                <a:tc gridSpan="4">
                  <a:txBody>
                    <a:bodyPr/>
                    <a:lstStyle/>
                    <a:p>
                      <a:pPr algn="ctr" rtl="1"/>
                      <a:r>
                        <a:rPr lang="ar-BH" sz="3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عمليات الطاقة </a:t>
                      </a:r>
                      <a:endParaRPr lang="ar-BH" sz="3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05138003"/>
                  </a:ext>
                </a:extLst>
              </a:tr>
              <a:tr h="549741"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وجه المقارنة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البناء الضوئي</a:t>
                      </a:r>
                      <a:endParaRPr lang="ar-BH" sz="32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التنفس الخلوي</a:t>
                      </a:r>
                      <a:endParaRPr lang="ar-BH" sz="32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التخمر</a:t>
                      </a:r>
                      <a:endParaRPr lang="ar-BH" sz="32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070014943"/>
                  </a:ext>
                </a:extLst>
              </a:tr>
              <a:tr h="549741">
                <a:tc>
                  <a:txBody>
                    <a:bodyPr/>
                    <a:lstStyle/>
                    <a:p>
                      <a:pPr algn="ctr" rtl="1"/>
                      <a:r>
                        <a:rPr lang="ar-BH" sz="2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مصدر الطاقة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BH" sz="32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BH" sz="32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BH" sz="32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468855534"/>
                  </a:ext>
                </a:extLst>
              </a:tr>
              <a:tr h="549741">
                <a:tc>
                  <a:txBody>
                    <a:bodyPr/>
                    <a:lstStyle/>
                    <a:p>
                      <a:pPr algn="ctr" rtl="1"/>
                      <a:r>
                        <a:rPr lang="ar-BH" sz="2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أين تحدث في الخلية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BH" sz="32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BH" sz="32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BH" sz="32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128169996"/>
                  </a:ext>
                </a:extLst>
              </a:tr>
              <a:tr h="1001918">
                <a:tc>
                  <a:txBody>
                    <a:bodyPr/>
                    <a:lstStyle/>
                    <a:p>
                      <a:pPr algn="ctr" rtl="1"/>
                      <a:r>
                        <a:rPr lang="ar-BH" sz="2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المواد المتفاعلة هي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BH" sz="32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BH" sz="32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BH" sz="32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36840795"/>
                  </a:ext>
                </a:extLst>
              </a:tr>
              <a:tr h="1310200">
                <a:tc>
                  <a:txBody>
                    <a:bodyPr/>
                    <a:lstStyle/>
                    <a:p>
                      <a:pPr algn="ctr" rtl="1"/>
                      <a:r>
                        <a:rPr lang="ar-BH" sz="2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المواد الناتجة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BH" sz="32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BH" sz="32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BH" sz="32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787274158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57ED5ED-C874-4EDB-811B-3AFD27B96AA5}"/>
              </a:ext>
            </a:extLst>
          </p:cNvPr>
          <p:cNvSpPr/>
          <p:nvPr/>
        </p:nvSpPr>
        <p:spPr>
          <a:xfrm>
            <a:off x="0" y="13326"/>
            <a:ext cx="3282846" cy="84998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BH" altLang="en-US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النقل وعمليات الأيض في الخلية- الجزء الثاني</a:t>
            </a:r>
            <a:endParaRPr kumimoji="0" lang="ar-BH" altLang="en-US" b="1" i="0" u="none" strike="noStrike" kern="1200" cap="none" spc="0" normalizeH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BH" altLang="en-US" b="1" baseline="0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kumimoji="0" lang="ar-BH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علوم </a:t>
            </a:r>
            <a:r>
              <a:rPr kumimoji="0" lang="ar-BH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– الثالث </a:t>
            </a:r>
            <a:r>
              <a:rPr kumimoji="0" lang="ar-BH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الاعدادي </a:t>
            </a:r>
            <a:endParaRPr kumimoji="0" lang="en-US" altLang="en-US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1837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4D80528-1A32-45A8-BC61-D228F6C8672A}"/>
              </a:ext>
            </a:extLst>
          </p:cNvPr>
          <p:cNvSpPr txBox="1"/>
          <p:nvPr/>
        </p:nvSpPr>
        <p:spPr>
          <a:xfrm>
            <a:off x="4417459" y="0"/>
            <a:ext cx="3887900" cy="769441"/>
          </a:xfrm>
          <a:prstGeom prst="rect">
            <a:avLst/>
          </a:prstGeom>
          <a:solidFill>
            <a:srgbClr val="C00000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BH" sz="4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نشاط تقييمي 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 </a:t>
            </a:r>
            <a:endParaRPr lang="ar-BH" sz="4400" b="1" baseline="-250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64AC1B3E-F8EE-45EE-9610-800DF1FDBD69}"/>
              </a:ext>
            </a:extLst>
          </p:cNvPr>
          <p:cNvSpPr txBox="1">
            <a:spLocks/>
          </p:cNvSpPr>
          <p:nvPr/>
        </p:nvSpPr>
        <p:spPr>
          <a:xfrm>
            <a:off x="5303706" y="848731"/>
            <a:ext cx="6269498" cy="5641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قارن بين عمليات الطاقة كما في الجدول التالي: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E7BFDB8F-EB14-461C-B38E-6A54458188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346663"/>
              </p:ext>
            </p:extLst>
          </p:nvPr>
        </p:nvGraphicFramePr>
        <p:xfrm>
          <a:off x="875212" y="1442850"/>
          <a:ext cx="10697992" cy="4935039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2674498">
                  <a:extLst>
                    <a:ext uri="{9D8B030D-6E8A-4147-A177-3AD203B41FA5}">
                      <a16:colId xmlns:a16="http://schemas.microsoft.com/office/drawing/2014/main" xmlns="" val="3785786550"/>
                    </a:ext>
                  </a:extLst>
                </a:gridCol>
                <a:gridCol w="2392975">
                  <a:extLst>
                    <a:ext uri="{9D8B030D-6E8A-4147-A177-3AD203B41FA5}">
                      <a16:colId xmlns:a16="http://schemas.microsoft.com/office/drawing/2014/main" xmlns="" val="919663928"/>
                    </a:ext>
                  </a:extLst>
                </a:gridCol>
                <a:gridCol w="2443397">
                  <a:extLst>
                    <a:ext uri="{9D8B030D-6E8A-4147-A177-3AD203B41FA5}">
                      <a16:colId xmlns:a16="http://schemas.microsoft.com/office/drawing/2014/main" xmlns="" val="2108260448"/>
                    </a:ext>
                  </a:extLst>
                </a:gridCol>
                <a:gridCol w="3187122">
                  <a:extLst>
                    <a:ext uri="{9D8B030D-6E8A-4147-A177-3AD203B41FA5}">
                      <a16:colId xmlns:a16="http://schemas.microsoft.com/office/drawing/2014/main" xmlns="" val="1874745537"/>
                    </a:ext>
                  </a:extLst>
                </a:gridCol>
              </a:tblGrid>
              <a:tr h="460073">
                <a:tc gridSpan="4">
                  <a:txBody>
                    <a:bodyPr/>
                    <a:lstStyle/>
                    <a:p>
                      <a:pPr algn="ctr" rtl="1"/>
                      <a:r>
                        <a:rPr lang="ar-BH" sz="28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عمليات الطاقة </a:t>
                      </a:r>
                      <a:endParaRPr lang="ar-BH" sz="28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05138003"/>
                  </a:ext>
                </a:extLst>
              </a:tr>
              <a:tr h="405947">
                <a:tc>
                  <a:txBody>
                    <a:bodyPr/>
                    <a:lstStyle/>
                    <a:p>
                      <a:pPr algn="ctr" rtl="1"/>
                      <a:r>
                        <a:rPr lang="ar-BH" sz="2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وجه المقارنة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البناء الضوئي</a:t>
                      </a:r>
                      <a:endParaRPr lang="ar-BH" sz="28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التنفس الخلوي</a:t>
                      </a:r>
                      <a:endParaRPr lang="ar-BH" sz="28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التخمر</a:t>
                      </a:r>
                      <a:endParaRPr lang="ar-BH" sz="28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070014943"/>
                  </a:ext>
                </a:extLst>
              </a:tr>
              <a:tr h="405947">
                <a:tc>
                  <a:txBody>
                    <a:bodyPr/>
                    <a:lstStyle/>
                    <a:p>
                      <a:pPr algn="ctr" rtl="1"/>
                      <a:r>
                        <a:rPr lang="ar-BH" sz="2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مصدر الطاقة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800" b="1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الشمس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800" b="1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الطعام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800" b="1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الطعام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468855534"/>
                  </a:ext>
                </a:extLst>
              </a:tr>
              <a:tr h="405947">
                <a:tc>
                  <a:txBody>
                    <a:bodyPr/>
                    <a:lstStyle/>
                    <a:p>
                      <a:pPr algn="ctr" rtl="1"/>
                      <a:r>
                        <a:rPr lang="ar-BH" sz="2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أين تحدث في الخلية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800" b="1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البلاستيدات الخضراء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800" b="1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الميتوكندريا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800" b="1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السيتوبلازم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128169996"/>
                  </a:ext>
                </a:extLst>
              </a:tr>
              <a:tr h="1055461">
                <a:tc>
                  <a:txBody>
                    <a:bodyPr/>
                    <a:lstStyle/>
                    <a:p>
                      <a:pPr algn="ctr" rtl="1"/>
                      <a:r>
                        <a:rPr lang="ar-BH" sz="2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المواد المتفاعلة هي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800" b="1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ثاني اكسيد </a:t>
                      </a:r>
                      <a:r>
                        <a:rPr lang="ar-BH" sz="2800" b="1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الكربون،</a:t>
                      </a:r>
                      <a:r>
                        <a:rPr lang="ar-BH" sz="2800" b="1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وم</a:t>
                      </a:r>
                      <a:r>
                        <a:rPr lang="ar-BH" sz="2800" b="1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اء، وضوء </a:t>
                      </a:r>
                      <a:r>
                        <a:rPr lang="ar-BH" sz="2800" b="1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الشمس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800" b="1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الغذاء،</a:t>
                      </a:r>
                      <a:endParaRPr lang="ar-BH" sz="28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BH" sz="2800" b="1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والأكسجين </a:t>
                      </a:r>
                      <a:endParaRPr lang="ar-BH" sz="28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800" b="1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الجلوكوز </a:t>
                      </a:r>
                      <a:endParaRPr lang="ar-BH" sz="28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endParaRPr lang="ar-BH" sz="28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36840795"/>
                  </a:ext>
                </a:extLst>
              </a:tr>
              <a:tr h="1380218">
                <a:tc>
                  <a:txBody>
                    <a:bodyPr/>
                    <a:lstStyle/>
                    <a:p>
                      <a:pPr algn="ctr" rtl="1"/>
                      <a:r>
                        <a:rPr lang="ar-BH" sz="2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المواد الناتجة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800" b="1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الغذاء،</a:t>
                      </a:r>
                      <a:endParaRPr lang="ar-BH" sz="28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BH" sz="2800" b="1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والأكسجين </a:t>
                      </a:r>
                      <a:endParaRPr lang="ar-BH" sz="28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800" b="1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ثاني اكسيد </a:t>
                      </a:r>
                      <a:r>
                        <a:rPr lang="ar-BH" sz="2800" b="1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الكربون،</a:t>
                      </a:r>
                      <a:endParaRPr lang="ar-BH" sz="28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BH" sz="2800" b="1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وماء،</a:t>
                      </a:r>
                      <a:r>
                        <a:rPr lang="ar-BH" sz="2800" b="1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و</a:t>
                      </a:r>
                      <a:r>
                        <a:rPr lang="ar-BH" sz="2800" b="1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طاقة</a:t>
                      </a:r>
                      <a:endParaRPr lang="ar-BH" sz="28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endParaRPr lang="ar-BH" sz="28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800" b="1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العضلات: </a:t>
                      </a:r>
                      <a:r>
                        <a:rPr lang="ar-BH" sz="2800" b="1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حمض اللاكتيك</a:t>
                      </a:r>
                    </a:p>
                    <a:p>
                      <a:pPr algn="ctr" rtl="1"/>
                      <a:r>
                        <a:rPr lang="ar-BH" sz="2800" b="1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الخميرة: ثاني أكسيد الكربون والكحول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787274158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57ED5ED-C874-4EDB-811B-3AFD27B96AA5}"/>
              </a:ext>
            </a:extLst>
          </p:cNvPr>
          <p:cNvSpPr/>
          <p:nvPr/>
        </p:nvSpPr>
        <p:spPr>
          <a:xfrm>
            <a:off x="0" y="13326"/>
            <a:ext cx="3282846" cy="84998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BH" altLang="en-US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النقل وعمليات الأيض في الخلية- الجزء الثاني</a:t>
            </a:r>
            <a:endParaRPr kumimoji="0" lang="ar-BH" altLang="en-US" b="1" i="0" u="none" strike="noStrike" kern="1200" cap="none" spc="0" normalizeH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BH" altLang="en-US" b="1" baseline="0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kumimoji="0" lang="ar-BH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علوم </a:t>
            </a:r>
            <a:r>
              <a:rPr kumimoji="0" lang="ar-BH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– الثالث </a:t>
            </a:r>
            <a:r>
              <a:rPr kumimoji="0" lang="ar-BH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الاعدادي </a:t>
            </a:r>
            <a:endParaRPr kumimoji="0" lang="en-US" altLang="en-US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3137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488</TotalTime>
  <Words>641</Words>
  <Application>Microsoft Office PowerPoint</Application>
  <PresentationFormat>Widescreen</PresentationFormat>
  <Paragraphs>138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Sakkal Majalla</vt:lpstr>
      <vt:lpstr>Times New Roman</vt:lpstr>
      <vt:lpstr>Wingdings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Khaled Mohamed Ebrahim Busaad</dc:creator>
  <cp:lastModifiedBy>Khaled Aref Hammad Kanan</cp:lastModifiedBy>
  <cp:revision>324</cp:revision>
  <dcterms:created xsi:type="dcterms:W3CDTF">2020-03-04T10:47:58Z</dcterms:created>
  <dcterms:modified xsi:type="dcterms:W3CDTF">2020-09-06T06:59:02Z</dcterms:modified>
</cp:coreProperties>
</file>