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473" r:id="rId3"/>
    <p:sldId id="260" r:id="rId4"/>
    <p:sldId id="457" r:id="rId5"/>
    <p:sldId id="458" r:id="rId6"/>
    <p:sldId id="462" r:id="rId7"/>
    <p:sldId id="459" r:id="rId8"/>
    <p:sldId id="460" r:id="rId9"/>
    <p:sldId id="471" r:id="rId10"/>
    <p:sldId id="327" r:id="rId11"/>
    <p:sldId id="329" r:id="rId12"/>
    <p:sldId id="4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627"/>
    <a:srgbClr val="CCFFFF"/>
    <a:srgbClr val="FFC1F9"/>
    <a:srgbClr val="DEE9EC"/>
    <a:srgbClr val="E5EAE0"/>
    <a:srgbClr val="FFFFFF"/>
    <a:srgbClr val="CCFFCC"/>
    <a:srgbClr val="D4BB92"/>
    <a:srgbClr val="E2E1FF"/>
    <a:srgbClr val="DEE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57" autoAdjust="0"/>
    <p:restoredTop sz="86328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A947-0CDA-AE49-9348-43DBC78373D5}" type="datetimeFigureOut">
              <a:rPr lang="x-none" smtClean="0"/>
              <a:t>10/15/2020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A9D7-1B94-784B-B0AF-ADB234213F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377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178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223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4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218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422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389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7828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8605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13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BC1625-47BC-4F13-8F01-8628739B9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3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CC21705-B243-4F52-AB02-B89F9E7EB6AC}"/>
              </a:ext>
            </a:extLst>
          </p:cNvPr>
          <p:cNvCxnSpPr/>
          <p:nvPr userDrawn="1"/>
        </p:nvCxnSpPr>
        <p:spPr>
          <a:xfrm flipH="1">
            <a:off x="831850" y="6296297"/>
            <a:ext cx="1060704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19FA54-0871-4619-8D06-70BB9C946FDE}"/>
              </a:ext>
            </a:extLst>
          </p:cNvPr>
          <p:cNvSpPr txBox="1"/>
          <p:nvPr userDrawn="1"/>
        </p:nvSpPr>
        <p:spPr>
          <a:xfrm>
            <a:off x="8884036" y="6318279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b="1" dirty="0"/>
              <a:t>وزارة التربية والتعليم – 2020 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7706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63D5CD-5571-4E7C-8013-D38702483104}"/>
              </a:ext>
            </a:extLst>
          </p:cNvPr>
          <p:cNvCxnSpPr/>
          <p:nvPr userDrawn="1"/>
        </p:nvCxnSpPr>
        <p:spPr>
          <a:xfrm flipH="1">
            <a:off x="831850" y="6296297"/>
            <a:ext cx="1060704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A469FA-F751-4A16-9B19-D9A00F718BD6}"/>
              </a:ext>
            </a:extLst>
          </p:cNvPr>
          <p:cNvSpPr txBox="1"/>
          <p:nvPr userDrawn="1"/>
        </p:nvSpPr>
        <p:spPr>
          <a:xfrm>
            <a:off x="8884036" y="6318279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b="1" dirty="0"/>
              <a:t>وزارة التربية والتعليم – 2020 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078735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4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05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15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03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34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2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7.sv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8BE577E-6416-4238-B6E3-4A8B239E1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2"/>
            <a:ext cx="12192000" cy="6858000"/>
          </a:xfrm>
          <a:prstGeom prst="rect">
            <a:avLst/>
          </a:prstGeom>
        </p:spPr>
      </p:pic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xmlns="" id="{F7D1AE3C-8373-4900-A5D2-4CA73F381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4618"/>
              </p:ext>
            </p:extLst>
          </p:nvPr>
        </p:nvGraphicFramePr>
        <p:xfrm>
          <a:off x="4108176" y="2177573"/>
          <a:ext cx="7759050" cy="37185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183983">
                  <a:extLst>
                    <a:ext uri="{9D8B030D-6E8A-4147-A177-3AD203B41FA5}">
                      <a16:colId xmlns:a16="http://schemas.microsoft.com/office/drawing/2014/main" xmlns="" val="1016024147"/>
                    </a:ext>
                  </a:extLst>
                </a:gridCol>
                <a:gridCol w="2575067">
                  <a:extLst>
                    <a:ext uri="{9D8B030D-6E8A-4147-A177-3AD203B41FA5}">
                      <a16:colId xmlns:a16="http://schemas.microsoft.com/office/drawing/2014/main" xmlns="" val="879990646"/>
                    </a:ext>
                  </a:extLst>
                </a:gridCol>
              </a:tblGrid>
              <a:tr h="6709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</a:t>
                      </a:r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2888969"/>
                  </a:ext>
                </a:extLst>
              </a:tr>
              <a:tr h="56357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 الإعدادي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</a:t>
                      </a:r>
                      <a:r>
                        <a:rPr lang="ar-SA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0410534"/>
                  </a:ext>
                </a:extLst>
              </a:tr>
              <a:tr h="56357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</a:t>
                      </a:r>
                    </a:p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(الجدول الدوري)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الفصل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270941"/>
                  </a:ext>
                </a:extLst>
              </a:tr>
              <a:tr h="6663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العناصر المثالية والعناصر </a:t>
                      </a:r>
                      <a:r>
                        <a:rPr lang="ar-BH" sz="3600" b="1" kern="120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الانتقالية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الجزء الثاني</a:t>
                      </a:r>
                      <a:endParaRPr lang="ar-BH" sz="3600" b="1" kern="1200" noProof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الدرس الثاني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193332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203554-3BB8-427E-BF1C-DFAB9D77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5"/>
          <a:stretch/>
        </p:blipFill>
        <p:spPr>
          <a:xfrm>
            <a:off x="8536" y="2288371"/>
            <a:ext cx="4099640" cy="29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5AED51CB-5023-1E49-B861-64A6CD7C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2" y="0"/>
            <a:ext cx="12059478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BH" alt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 تقويمية</a:t>
            </a:r>
            <a:endParaRPr lang="ar-BH" altLang="ar-BH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20A95A-E991-4970-8FD8-0F0D94DF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682" y="1528589"/>
            <a:ext cx="654905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BH" alt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 - أيّ </a:t>
            </a:r>
            <a:r>
              <a:rPr lang="ar-BH" alt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الهالوجينات الآتية يعتبر عنصرًا مشعًا؟</a:t>
            </a:r>
            <a:endParaRPr lang="ar-BH" alt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C6E3234F-79CA-488B-8820-9DF4C2D84418}"/>
              </a:ext>
            </a:extLst>
          </p:cNvPr>
          <p:cNvSpPr/>
          <p:nvPr/>
        </p:nvSpPr>
        <p:spPr>
          <a:xfrm>
            <a:off x="4393333" y="4322409"/>
            <a:ext cx="3143250" cy="64293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800" b="1" dirty="0"/>
              <a:t>الكلور</a:t>
            </a:r>
            <a:endParaRPr lang="en-US" sz="2800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xmlns="" id="{1A1002DF-0F54-4D2C-BC2F-830C6A5E62A9}"/>
              </a:ext>
            </a:extLst>
          </p:cNvPr>
          <p:cNvSpPr/>
          <p:nvPr/>
        </p:nvSpPr>
        <p:spPr>
          <a:xfrm>
            <a:off x="4393333" y="2944828"/>
            <a:ext cx="3143250" cy="64293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800" b="1" dirty="0"/>
              <a:t>البروم</a:t>
            </a:r>
            <a:endParaRPr lang="en-US" sz="2800" dirty="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xmlns="" id="{5D1FAC2A-DA3A-4F3F-AAC2-38D7064EBC2C}"/>
              </a:ext>
            </a:extLst>
          </p:cNvPr>
          <p:cNvSpPr/>
          <p:nvPr/>
        </p:nvSpPr>
        <p:spPr>
          <a:xfrm>
            <a:off x="4393333" y="3633619"/>
            <a:ext cx="3143250" cy="6429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800" b="1" dirty="0"/>
              <a:t>الأستاتين</a:t>
            </a:r>
            <a:endParaRPr lang="en-US" sz="2800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CB4BF958-9FD0-42F3-9876-EE63BE883F99}"/>
              </a:ext>
            </a:extLst>
          </p:cNvPr>
          <p:cNvSpPr/>
          <p:nvPr/>
        </p:nvSpPr>
        <p:spPr>
          <a:xfrm>
            <a:off x="4393333" y="5087601"/>
            <a:ext cx="3143250" cy="64293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400" b="1" dirty="0"/>
              <a:t>اليود</a:t>
            </a:r>
            <a:endParaRPr lang="en-US" sz="2400" b="1" dirty="0"/>
          </a:p>
        </p:txBody>
      </p:sp>
      <p:pic>
        <p:nvPicPr>
          <p:cNvPr id="17" name="Picture 3" descr="C:\Users\user\Desktop\درس النواة\صور\smilyface.gif">
            <a:extLst>
              <a:ext uri="{FF2B5EF4-FFF2-40B4-BE49-F238E27FC236}">
                <a16:creationId xmlns:a16="http://schemas.microsoft.com/office/drawing/2014/main" xmlns="" id="{066532CA-9DDB-4123-BF3D-8FB9B455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266" y="2425540"/>
            <a:ext cx="4082821" cy="351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228CD6E1-5A6C-494F-9409-E2E7B8C04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2" y="2838618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6A694CA0-8D9D-4FC8-96BB-8E31E210B5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0" y="2852751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621E41FC-8B00-428D-B332-3C4D111F21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1" y="2864263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xmlns="" id="{CCB3EE9C-9B6E-40F5-8964-7B2A4AB161B8}"/>
              </a:ext>
            </a:extLst>
          </p:cNvPr>
          <p:cNvSpPr txBox="1"/>
          <p:nvPr/>
        </p:nvSpPr>
        <p:spPr>
          <a:xfrm>
            <a:off x="0" y="62739"/>
            <a:ext cx="30769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والعناصر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الانتقالية2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لعلوم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الثالث الإعدادي </a:t>
            </a:r>
          </a:p>
        </p:txBody>
      </p:sp>
    </p:spTree>
    <p:extLst>
      <p:ext uri="{BB962C8B-B14F-4D97-AF65-F5344CB8AC3E}">
        <p14:creationId xmlns:p14="http://schemas.microsoft.com/office/powerpoint/2010/main" val="106091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3BAA1E5-A500-488D-A903-11A258E1B762}"/>
              </a:ext>
            </a:extLst>
          </p:cNvPr>
          <p:cNvSpPr/>
          <p:nvPr/>
        </p:nvSpPr>
        <p:spPr>
          <a:xfrm>
            <a:off x="3167690" y="1162756"/>
            <a:ext cx="5856619" cy="40865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انتهى الدرس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CCB3EE9C-9B6E-40F5-8964-7B2A4AB161B8}"/>
              </a:ext>
            </a:extLst>
          </p:cNvPr>
          <p:cNvSpPr txBox="1"/>
          <p:nvPr/>
        </p:nvSpPr>
        <p:spPr>
          <a:xfrm>
            <a:off x="0" y="62739"/>
            <a:ext cx="30769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والعناصر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الانتقالية2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لعلوم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الثالث الإعدادي </a:t>
            </a:r>
          </a:p>
        </p:txBody>
      </p:sp>
    </p:spTree>
    <p:extLst>
      <p:ext uri="{BB962C8B-B14F-4D97-AF65-F5344CB8AC3E}">
        <p14:creationId xmlns:p14="http://schemas.microsoft.com/office/powerpoint/2010/main" val="5930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941B25-99A3-4C8D-A549-95EE9CC8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62"/>
            <a:ext cx="12192000" cy="685465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EC4F3D3-253E-4CCA-8E1B-3C6BF16AE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39959"/>
              </p:ext>
            </p:extLst>
          </p:nvPr>
        </p:nvGraphicFramePr>
        <p:xfrm>
          <a:off x="578224" y="1782999"/>
          <a:ext cx="10260106" cy="48768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0260106">
                  <a:extLst>
                    <a:ext uri="{9D8B030D-6E8A-4147-A177-3AD203B41FA5}">
                      <a16:colId xmlns:a16="http://schemas.microsoft.com/office/drawing/2014/main" xmlns="" val="2347660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BH" sz="32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وصف خواص واستخدامات عناصر المجموعات من </a:t>
                      </a: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15 </a:t>
                      </a:r>
                      <a:r>
                        <a:rPr lang="ar-BH" sz="32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إلى </a:t>
                      </a: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18من الجدول الدوري.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025904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F8AED4-C843-4E1C-AAEA-273776A37B2A}"/>
              </a:ext>
            </a:extLst>
          </p:cNvPr>
          <p:cNvSpPr/>
          <p:nvPr/>
        </p:nvSpPr>
        <p:spPr>
          <a:xfrm>
            <a:off x="0" y="-30259"/>
            <a:ext cx="10164417" cy="8938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0" algn="ctr" rtl="1" fontAlgn="auto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أهداف الدرس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CCB3EE9C-9B6E-40F5-8964-7B2A4AB161B8}"/>
              </a:ext>
            </a:extLst>
          </p:cNvPr>
          <p:cNvSpPr txBox="1"/>
          <p:nvPr/>
        </p:nvSpPr>
        <p:spPr>
          <a:xfrm>
            <a:off x="0" y="62739"/>
            <a:ext cx="30769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والعناصر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الانتقالية2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لعلوم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الثالث الإعدادي </a:t>
            </a:r>
          </a:p>
        </p:txBody>
      </p:sp>
    </p:spTree>
    <p:extLst>
      <p:ext uri="{BB962C8B-B14F-4D97-AF65-F5344CB8AC3E}">
        <p14:creationId xmlns:p14="http://schemas.microsoft.com/office/powerpoint/2010/main" val="41777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574031-CFF5-4102-8FAC-CA14030EA66D}"/>
              </a:ext>
            </a:extLst>
          </p:cNvPr>
          <p:cNvSpPr/>
          <p:nvPr/>
        </p:nvSpPr>
        <p:spPr>
          <a:xfrm>
            <a:off x="0" y="0"/>
            <a:ext cx="12192000" cy="8938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– المجموعة 15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xmlns="" id="{A3A220A3-F70D-4702-B588-7A9AD29B5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01893"/>
              </p:ext>
            </p:extLst>
          </p:nvPr>
        </p:nvGraphicFramePr>
        <p:xfrm>
          <a:off x="1171253" y="1008286"/>
          <a:ext cx="10747858" cy="529792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54469">
                  <a:extLst>
                    <a:ext uri="{9D8B030D-6E8A-4147-A177-3AD203B41FA5}">
                      <a16:colId xmlns:a16="http://schemas.microsoft.com/office/drawing/2014/main" xmlns="" val="2453164920"/>
                    </a:ext>
                  </a:extLst>
                </a:gridCol>
                <a:gridCol w="1432417">
                  <a:extLst>
                    <a:ext uri="{9D8B030D-6E8A-4147-A177-3AD203B41FA5}">
                      <a16:colId xmlns:a16="http://schemas.microsoft.com/office/drawing/2014/main" xmlns="" val="1166913115"/>
                    </a:ext>
                  </a:extLst>
                </a:gridCol>
                <a:gridCol w="926858">
                  <a:extLst>
                    <a:ext uri="{9D8B030D-6E8A-4147-A177-3AD203B41FA5}">
                      <a16:colId xmlns:a16="http://schemas.microsoft.com/office/drawing/2014/main" xmlns="" val="3480486158"/>
                    </a:ext>
                  </a:extLst>
                </a:gridCol>
                <a:gridCol w="589819">
                  <a:extLst>
                    <a:ext uri="{9D8B030D-6E8A-4147-A177-3AD203B41FA5}">
                      <a16:colId xmlns:a16="http://schemas.microsoft.com/office/drawing/2014/main" xmlns="" val="2263192724"/>
                    </a:ext>
                  </a:extLst>
                </a:gridCol>
                <a:gridCol w="3316503">
                  <a:extLst>
                    <a:ext uri="{9D8B030D-6E8A-4147-A177-3AD203B41FA5}">
                      <a16:colId xmlns:a16="http://schemas.microsoft.com/office/drawing/2014/main" xmlns="" val="2177985457"/>
                    </a:ext>
                  </a:extLst>
                </a:gridCol>
                <a:gridCol w="3127792">
                  <a:extLst>
                    <a:ext uri="{9D8B030D-6E8A-4147-A177-3AD203B41FA5}">
                      <a16:colId xmlns:a16="http://schemas.microsoft.com/office/drawing/2014/main" xmlns="" val="3511815882"/>
                    </a:ext>
                  </a:extLst>
                </a:gridCol>
              </a:tblGrid>
              <a:tr h="651157"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المجموعة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التسمية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العناصر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أهم الخصائص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أهم الاستخدامات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303638"/>
                  </a:ext>
                </a:extLst>
              </a:tr>
              <a:tr h="817064">
                <a:tc rowSpan="5">
                  <a:txBody>
                    <a:bodyPr/>
                    <a:lstStyle/>
                    <a:p>
                      <a:pPr algn="ctr" rtl="1"/>
                      <a:r>
                        <a:rPr lang="ar-BH" sz="3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ar-BH" sz="30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</a:t>
                      </a:r>
                    </a:p>
                    <a:p>
                      <a:pPr algn="ctr" rtl="1"/>
                      <a:r>
                        <a:rPr lang="ar-BH" sz="30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النيتروجين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نيتروجين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</a:t>
                      </a:r>
                      <a:endParaRPr lang="ar-BH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 rtl="1"/>
                      <a:endParaRPr lang="ar-BH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/>
                      <a:endParaRPr lang="ar-BH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818763"/>
                  </a:ext>
                </a:extLst>
              </a:tr>
              <a:tr h="920803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فسفور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</a:t>
                      </a:r>
                      <a:endParaRPr lang="ar-BH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2995805"/>
                  </a:ext>
                </a:extLst>
              </a:tr>
              <a:tr h="997537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زرنيخ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As</a:t>
                      </a:r>
                      <a:endParaRPr lang="ar-BH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4990867"/>
                  </a:ext>
                </a:extLst>
              </a:tr>
              <a:tr h="969635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أنتيمون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Sb</a:t>
                      </a:r>
                      <a:endParaRPr lang="ar-BH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6913088"/>
                  </a:ext>
                </a:extLst>
              </a:tr>
              <a:tr h="941731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بزموث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Bi</a:t>
                      </a:r>
                      <a:endParaRPr lang="ar-BH" sz="1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25987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7E885E-0C9A-42E2-85C2-68AE74099BE8}"/>
              </a:ext>
            </a:extLst>
          </p:cNvPr>
          <p:cNvSpPr txBox="1"/>
          <p:nvPr/>
        </p:nvSpPr>
        <p:spPr>
          <a:xfrm>
            <a:off x="1231151" y="1746441"/>
            <a:ext cx="297707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النيتروجين والفسفور </a:t>
            </a:r>
          </a:p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ضروريان للمخلوقات الحية.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5FC1A5-DDF4-4890-AD88-B9622E46F6E9}"/>
              </a:ext>
            </a:extLst>
          </p:cNvPr>
          <p:cNvSpPr txBox="1"/>
          <p:nvPr/>
        </p:nvSpPr>
        <p:spPr>
          <a:xfrm>
            <a:off x="1104023" y="2642540"/>
            <a:ext cx="322553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يدخل النيتروجين في تركيب الأمونيا المستخدمة في مواد التنظيف والتطهير </a:t>
            </a:r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والصناعة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النايلون.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01607B-580A-4EAD-BFBD-C79AE35B361B}"/>
              </a:ext>
            </a:extLst>
          </p:cNvPr>
          <p:cNvSpPr txBox="1"/>
          <p:nvPr/>
        </p:nvSpPr>
        <p:spPr>
          <a:xfrm>
            <a:off x="1600624" y="4529935"/>
            <a:ext cx="272893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الفسفور في صناعة</a:t>
            </a:r>
          </a:p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أعواد الثقاب والأسمدة.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34457E-FD9E-4BDC-BA76-48D31B212D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30" t="11827" r="29998" b="764"/>
          <a:stretch/>
        </p:blipFill>
        <p:spPr>
          <a:xfrm>
            <a:off x="235746" y="1048282"/>
            <a:ext cx="935508" cy="51376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5ABD46-4056-4E50-8CF5-74F99CC15831}"/>
              </a:ext>
            </a:extLst>
          </p:cNvPr>
          <p:cNvSpPr txBox="1"/>
          <p:nvPr/>
        </p:nvSpPr>
        <p:spPr>
          <a:xfrm>
            <a:off x="1473975" y="5360932"/>
            <a:ext cx="272893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الفسفور مكون أساسي في صحة الأسنان والعظام.</a:t>
            </a:r>
          </a:p>
        </p:txBody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xmlns="" id="{4C00A8AC-295B-4A83-B556-C96818983F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5" t="41612" r="26720" b="17168"/>
          <a:stretch>
            <a:fillRect/>
          </a:stretch>
        </p:blipFill>
        <p:spPr bwMode="auto">
          <a:xfrm>
            <a:off x="1724160" y="3793816"/>
            <a:ext cx="1525017" cy="8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ED6D503B-3844-43D9-89FF-7BC0DC7382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604840">
            <a:off x="873367" y="4469183"/>
            <a:ext cx="952500" cy="952500"/>
          </a:xfrm>
          <a:prstGeom prst="rect">
            <a:avLst/>
          </a:prstGeom>
        </p:spPr>
      </p:pic>
      <p:pic>
        <p:nvPicPr>
          <p:cNvPr id="23" name="Graphic 22" descr="Tooth">
            <a:extLst>
              <a:ext uri="{FF2B5EF4-FFF2-40B4-BE49-F238E27FC236}">
                <a16:creationId xmlns:a16="http://schemas.microsoft.com/office/drawing/2014/main" xmlns="" id="{C9722D17-7421-40A6-BAF7-5C446D5180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41771" y="5623496"/>
            <a:ext cx="583424" cy="682048"/>
          </a:xfrm>
          <a:prstGeom prst="rect">
            <a:avLst/>
          </a:prstGeom>
        </p:spPr>
      </p:pic>
      <p:pic>
        <p:nvPicPr>
          <p:cNvPr id="12" name="Graphic 11" descr="Woman">
            <a:extLst>
              <a:ext uri="{FF2B5EF4-FFF2-40B4-BE49-F238E27FC236}">
                <a16:creationId xmlns:a16="http://schemas.microsoft.com/office/drawing/2014/main" xmlns="" id="{047FCE2D-FEC6-4109-B833-9AD1EEB856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231152" y="1727012"/>
            <a:ext cx="736023" cy="7360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33E267C-7966-4674-B9A5-5A4CC414D4E9}"/>
              </a:ext>
            </a:extLst>
          </p:cNvPr>
          <p:cNvSpPr txBox="1"/>
          <p:nvPr/>
        </p:nvSpPr>
        <p:spPr>
          <a:xfrm>
            <a:off x="4521640" y="1663144"/>
            <a:ext cx="2858199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النيتروجين والفسفور                      ( لافلزات)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68444AC-73D4-4A26-925F-AF78CC9832F5}"/>
              </a:ext>
            </a:extLst>
          </p:cNvPr>
          <p:cNvSpPr txBox="1"/>
          <p:nvPr/>
        </p:nvSpPr>
        <p:spPr>
          <a:xfrm>
            <a:off x="4343038" y="4507209"/>
            <a:ext cx="3215400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26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يدخل الفسفور والنيتروجين في تركيب المواد الحيوية التي تعمل على تخزين المعلومات الجينية والطاقة في الجسم.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7F4918-EF65-4374-8200-5E488AAF316F}"/>
              </a:ext>
            </a:extLst>
          </p:cNvPr>
          <p:cNvSpPr txBox="1"/>
          <p:nvPr/>
        </p:nvSpPr>
        <p:spPr>
          <a:xfrm>
            <a:off x="4521640" y="2578940"/>
            <a:ext cx="2903880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26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2-الزرنيخ والأنتيمون ( أشباه فلزات) البزموث ( فلز).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F802AF7-2C10-4049-B6F7-45C514613CAC}"/>
              </a:ext>
            </a:extLst>
          </p:cNvPr>
          <p:cNvSpPr txBox="1"/>
          <p:nvPr/>
        </p:nvSpPr>
        <p:spPr>
          <a:xfrm>
            <a:off x="4425600" y="3535167"/>
            <a:ext cx="3050277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يشكل النيتروجين 80% من الهواء الجوي.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xmlns="" id="{CCB3EE9C-9B6E-40F5-8964-7B2A4AB161B8}"/>
              </a:ext>
            </a:extLst>
          </p:cNvPr>
          <p:cNvSpPr txBox="1"/>
          <p:nvPr/>
        </p:nvSpPr>
        <p:spPr>
          <a:xfrm>
            <a:off x="0" y="62739"/>
            <a:ext cx="30769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والعناصر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الانتقالية2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لعلوم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الثالث الإعدادي </a:t>
            </a:r>
          </a:p>
        </p:txBody>
      </p:sp>
    </p:spTree>
    <p:extLst>
      <p:ext uri="{BB962C8B-B14F-4D97-AF65-F5344CB8AC3E}">
        <p14:creationId xmlns:p14="http://schemas.microsoft.com/office/powerpoint/2010/main" val="25359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17" grpId="0" animBg="1"/>
      <p:bldP spid="14" grpId="0" animBg="1"/>
      <p:bldP spid="15" grpId="0" animBg="1"/>
      <p:bldP spid="19" grpId="0" animBg="1"/>
      <p:bldP spid="20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574031-CFF5-4102-8FAC-CA14030EA66D}"/>
              </a:ext>
            </a:extLst>
          </p:cNvPr>
          <p:cNvSpPr/>
          <p:nvPr/>
        </p:nvSpPr>
        <p:spPr>
          <a:xfrm>
            <a:off x="0" y="0"/>
            <a:ext cx="12192000" cy="8938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– المجموعة 16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xmlns="" id="{A3A220A3-F70D-4702-B588-7A9AD29B5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43759"/>
              </p:ext>
            </p:extLst>
          </p:nvPr>
        </p:nvGraphicFramePr>
        <p:xfrm>
          <a:off x="1291614" y="915640"/>
          <a:ext cx="10865687" cy="548370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82890">
                  <a:extLst>
                    <a:ext uri="{9D8B030D-6E8A-4147-A177-3AD203B41FA5}">
                      <a16:colId xmlns:a16="http://schemas.microsoft.com/office/drawing/2014/main" xmlns="" val="2453164920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xmlns="" val="1166913115"/>
                    </a:ext>
                  </a:extLst>
                </a:gridCol>
                <a:gridCol w="1241946">
                  <a:extLst>
                    <a:ext uri="{9D8B030D-6E8A-4147-A177-3AD203B41FA5}">
                      <a16:colId xmlns:a16="http://schemas.microsoft.com/office/drawing/2014/main" xmlns="" val="3480486158"/>
                    </a:ext>
                  </a:extLst>
                </a:gridCol>
                <a:gridCol w="491320">
                  <a:extLst>
                    <a:ext uri="{9D8B030D-6E8A-4147-A177-3AD203B41FA5}">
                      <a16:colId xmlns:a16="http://schemas.microsoft.com/office/drawing/2014/main" xmlns="" val="2263192724"/>
                    </a:ext>
                  </a:extLst>
                </a:gridCol>
                <a:gridCol w="2796011">
                  <a:extLst>
                    <a:ext uri="{9D8B030D-6E8A-4147-A177-3AD203B41FA5}">
                      <a16:colId xmlns:a16="http://schemas.microsoft.com/office/drawing/2014/main" xmlns="" val="2177985457"/>
                    </a:ext>
                  </a:extLst>
                </a:gridCol>
                <a:gridCol w="3770631">
                  <a:extLst>
                    <a:ext uri="{9D8B030D-6E8A-4147-A177-3AD203B41FA5}">
                      <a16:colId xmlns:a16="http://schemas.microsoft.com/office/drawing/2014/main" xmlns="" val="3511815882"/>
                    </a:ext>
                  </a:extLst>
                </a:gridCol>
              </a:tblGrid>
              <a:tr h="637386"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المجموعة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التسمية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العناصر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000" b="1" dirty="0"/>
                        <a:t>أهم الخصائص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/>
                        <a:t>أهم الاستخدامات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303638"/>
                  </a:ext>
                </a:extLst>
              </a:tr>
              <a:tr h="799783">
                <a:tc rowSpan="5"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</a:t>
                      </a:r>
                    </a:p>
                    <a:p>
                      <a:pPr algn="ctr" rtl="1"/>
                      <a:r>
                        <a:rPr lang="ar-BH" sz="28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الأكسجين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الأكسجين</a:t>
                      </a:r>
                    </a:p>
                    <a:p>
                      <a:pPr algn="ctr" rtl="1"/>
                      <a:r>
                        <a:rPr lang="ar-BH" sz="22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لافلز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O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 rtl="1"/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الأكسجين والكبريت من العناصر الأساسية في الحياة. </a:t>
                      </a:r>
                    </a:p>
                    <a:p>
                      <a:pPr algn="r" rtl="1"/>
                      <a:endParaRPr lang="ar-BH" sz="2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التيلوريوم والبولونيوم الأثقل في المجموعة.</a:t>
                      </a:r>
                    </a:p>
                    <a:p>
                      <a:pPr algn="r" rtl="1"/>
                      <a:endParaRPr lang="ar-BH" sz="2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يكوّن الأكسجين الذي نتنفسه حوالي 20% من الغلاف الجوي.</a:t>
                      </a:r>
                    </a:p>
                    <a:p>
                      <a:pPr algn="r" rtl="1"/>
                      <a:endParaRPr lang="ar-BH" sz="2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يلعب الأوزون دور مهم في حماية المخلوقات الحية من الإشعاعات الشمسية الضارة.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818763"/>
                  </a:ext>
                </a:extLst>
              </a:tr>
              <a:tr h="901328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الكبريت</a:t>
                      </a:r>
                    </a:p>
                    <a:p>
                      <a:pPr algn="ctr" rtl="1"/>
                      <a:r>
                        <a:rPr lang="ar-BH" sz="2200" b="1" u="sng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22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افلز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2995805"/>
                  </a:ext>
                </a:extLst>
              </a:tr>
              <a:tr h="976440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السيلينيوم</a:t>
                      </a:r>
                    </a:p>
                    <a:p>
                      <a:pPr algn="ctr" rtl="1"/>
                      <a:r>
                        <a:rPr lang="ar-BH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22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افلز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Se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4990867"/>
                  </a:ext>
                </a:extLst>
              </a:tr>
              <a:tr h="1067392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التيلوريوم</a:t>
                      </a:r>
                    </a:p>
                    <a:p>
                      <a:pPr algn="ctr" rtl="1"/>
                      <a:r>
                        <a:rPr lang="ar-BH" sz="22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شبه فلز</a:t>
                      </a:r>
                    </a:p>
                    <a:p>
                      <a:pPr algn="ctr" rtl="1"/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Te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6913088"/>
                  </a:ext>
                </a:extLst>
              </a:tr>
              <a:tr h="921813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البولونيوم</a:t>
                      </a:r>
                    </a:p>
                    <a:p>
                      <a:pPr algn="ctr" rtl="1"/>
                      <a:r>
                        <a:rPr lang="ar-BH" sz="22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شبه فلز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Po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25987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7E885E-0C9A-42E2-85C2-68AE74099BE8}"/>
              </a:ext>
            </a:extLst>
          </p:cNvPr>
          <p:cNvSpPr txBox="1"/>
          <p:nvPr/>
        </p:nvSpPr>
        <p:spPr>
          <a:xfrm>
            <a:off x="2068822" y="1604443"/>
            <a:ext cx="289113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يحتاج الجسم إلى الأكسجين </a:t>
            </a:r>
          </a:p>
          <a:p>
            <a:pPr algn="ctr"/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لانتاج الطاقة من الغذاء.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5FC1A5-DDF4-4890-AD88-B9622E46F6E9}"/>
              </a:ext>
            </a:extLst>
          </p:cNvPr>
          <p:cNvSpPr txBox="1"/>
          <p:nvPr/>
        </p:nvSpPr>
        <p:spPr>
          <a:xfrm>
            <a:off x="1471776" y="2568708"/>
            <a:ext cx="3554833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يدخل الأكسجين في تركيب الصخور والمعادن- ضروري للإشتعال ويدخل في تركيب الأوزون.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01607B-580A-4EAD-BFBD-C79AE35B361B}"/>
              </a:ext>
            </a:extLst>
          </p:cNvPr>
          <p:cNvSpPr txBox="1"/>
          <p:nvPr/>
        </p:nvSpPr>
        <p:spPr>
          <a:xfrm>
            <a:off x="1139431" y="3692342"/>
            <a:ext cx="3842921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يستخدم الكبريت في صناعة حمض الكبريتيك الذي يستخدم في صناعة الطلاء والأسمدة والمنظفات والأنسجة والمطاط.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5ABD46-4056-4E50-8CF5-74F99CC15831}"/>
              </a:ext>
            </a:extLst>
          </p:cNvPr>
          <p:cNvSpPr txBox="1"/>
          <p:nvPr/>
        </p:nvSpPr>
        <p:spPr>
          <a:xfrm>
            <a:off x="1435415" y="5273600"/>
            <a:ext cx="3524545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4- يستخدم السيلينيوم في الخلايا </a:t>
            </a:r>
          </a:p>
          <a:p>
            <a:pPr algn="r"/>
            <a:r>
              <a:rPr lang="ar-BH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الشمسية وعدادات الكهرباء وآلات</a:t>
            </a:r>
          </a:p>
          <a:p>
            <a:pPr algn="r"/>
            <a:r>
              <a:rPr lang="ar-BH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التصوير بسبب شدة حساسيته للضوء.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5F3429-6089-47C4-B7A7-BA45A9145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60" t="11432" r="30226" b="960"/>
          <a:stretch/>
        </p:blipFill>
        <p:spPr>
          <a:xfrm>
            <a:off x="244185" y="1055427"/>
            <a:ext cx="954749" cy="52580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37BCE66-85E8-406A-840E-AA1C30EBF0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569" b="95396" l="10551" r="90061">
                        <a14:foregroundMark x1="71429" y1="76575" x2="71429" y2="76575"/>
                        <a14:foregroundMark x1="64881" y1="72928" x2="66905" y2="70608"/>
                        <a14:foregroundMark x1="84286" y1="79227" x2="84762" y2="78785"/>
                        <a14:foregroundMark x1="66429" y1="63867" x2="62381" y2="74696"/>
                      </a14:backgroundRemoval>
                    </a14:imgEffect>
                  </a14:imgLayer>
                </a14:imgProps>
              </a:ext>
            </a:extLst>
          </a:blip>
          <a:srcRect l="59933" t="57786" r="12194" b="17545"/>
          <a:stretch/>
        </p:blipFill>
        <p:spPr>
          <a:xfrm>
            <a:off x="1489565" y="3122706"/>
            <a:ext cx="579257" cy="510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xmlns="" id="{97C69083-1A6C-4687-BB86-B8D2F9C0BF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16396" y="1518497"/>
            <a:ext cx="1059282" cy="828672"/>
          </a:xfrm>
          <a:prstGeom prst="rect">
            <a:avLst/>
          </a:prstGeom>
        </p:spPr>
      </p:pic>
      <p:pic>
        <p:nvPicPr>
          <p:cNvPr id="28" name="Picture 19">
            <a:extLst>
              <a:ext uri="{FF2B5EF4-FFF2-40B4-BE49-F238E27FC236}">
                <a16:creationId xmlns:a16="http://schemas.microsoft.com/office/drawing/2014/main" xmlns="" id="{4A407E01-C918-4E99-8435-A33727447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5" t="41612" r="26720" b="17168"/>
          <a:stretch>
            <a:fillRect/>
          </a:stretch>
        </p:blipFill>
        <p:spPr bwMode="auto">
          <a:xfrm>
            <a:off x="2877918" y="4684027"/>
            <a:ext cx="867167" cy="56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 large green field&#10;&#10;Description automatically generated">
            <a:extLst>
              <a:ext uri="{FF2B5EF4-FFF2-40B4-BE49-F238E27FC236}">
                <a16:creationId xmlns:a16="http://schemas.microsoft.com/office/drawing/2014/main" xmlns="" id="{9B8C799C-3AAD-437B-918B-F9624220B1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18804" r="42639" b="22253"/>
          <a:stretch/>
        </p:blipFill>
        <p:spPr>
          <a:xfrm>
            <a:off x="1390680" y="4984084"/>
            <a:ext cx="731674" cy="778355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CCB3EE9C-9B6E-40F5-8964-7B2A4AB161B8}"/>
              </a:ext>
            </a:extLst>
          </p:cNvPr>
          <p:cNvSpPr txBox="1"/>
          <p:nvPr/>
        </p:nvSpPr>
        <p:spPr>
          <a:xfrm>
            <a:off x="0" y="62739"/>
            <a:ext cx="30769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والعناصر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الانتقالية2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لعلوم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الثالث الإعدادي </a:t>
            </a:r>
          </a:p>
        </p:txBody>
      </p:sp>
    </p:spTree>
    <p:extLst>
      <p:ext uri="{BB962C8B-B14F-4D97-AF65-F5344CB8AC3E}">
        <p14:creationId xmlns:p14="http://schemas.microsoft.com/office/powerpoint/2010/main" val="7512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17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1B2E1C-2C66-4CC7-9B6F-44BE960508B4}"/>
              </a:ext>
            </a:extLst>
          </p:cNvPr>
          <p:cNvSpPr txBox="1"/>
          <p:nvPr/>
        </p:nvSpPr>
        <p:spPr>
          <a:xfrm>
            <a:off x="177232" y="954172"/>
            <a:ext cx="1183061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مستعينًا بالمعلومات السابقة، أجب عن الأسئلة التالية: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A54B41-7CA1-49EC-85C5-BA84387EFDD1}"/>
              </a:ext>
            </a:extLst>
          </p:cNvPr>
          <p:cNvSpPr txBox="1"/>
          <p:nvPr/>
        </p:nvSpPr>
        <p:spPr>
          <a:xfrm>
            <a:off x="177231" y="1646069"/>
            <a:ext cx="1183061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يوضح الجدول التالي معلومات عن عناصر المجموعتين 14 و 16 اللتين يمثلهما الرمزان (س) و (ص).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E3C56E5-773F-4EBE-B3C7-60F1A426C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49040" r="14659" b="36241"/>
          <a:stretch/>
        </p:blipFill>
        <p:spPr>
          <a:xfrm>
            <a:off x="177231" y="2406592"/>
            <a:ext cx="5118099" cy="34252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C287C4-44D4-438A-BFB9-B2C15F2C85B8}"/>
              </a:ext>
            </a:extLst>
          </p:cNvPr>
          <p:cNvSpPr txBox="1"/>
          <p:nvPr/>
        </p:nvSpPr>
        <p:spPr>
          <a:xfrm>
            <a:off x="5472953" y="2259175"/>
            <a:ext cx="6534897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أي المجموعتين (س) أم (ص) هي المجموعة 16؟</a:t>
            </a:r>
          </a:p>
          <a:p>
            <a:pPr algn="r" rtl="1"/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قارن بين كثافة عناصر المجموعتين (س) و (ص).</a:t>
            </a:r>
          </a:p>
          <a:p>
            <a:pPr algn="r" rtl="1"/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كم يساوي العدد الذري للعنصر الرابع في المجموعة(ص)؟</a:t>
            </a:r>
          </a:p>
          <a:p>
            <a:pPr algn="r" rtl="1"/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كلما اتجهنا إلى أسفل المجموعة تقل درجة الغليان عناصر المجموعة ..............  بينما تزداد درجة غليان عناصر المجموعة ............، ما عدا العنصر الذي عدده الذري ...............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89D9D9-29FE-4178-9B62-90367D521190}"/>
              </a:ext>
            </a:extLst>
          </p:cNvPr>
          <p:cNvSpPr txBox="1"/>
          <p:nvPr/>
        </p:nvSpPr>
        <p:spPr>
          <a:xfrm>
            <a:off x="10043926" y="2690668"/>
            <a:ext cx="15938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200" b="1" dirty="0">
                <a:solidFill>
                  <a:srgbClr val="C00000"/>
                </a:solidFill>
              </a:rPr>
              <a:t>مجموعة (ص)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A74B4F5-BB92-4AE0-906C-E13F9FA7F925}"/>
              </a:ext>
            </a:extLst>
          </p:cNvPr>
          <p:cNvSpPr txBox="1"/>
          <p:nvPr/>
        </p:nvSpPr>
        <p:spPr>
          <a:xfrm>
            <a:off x="5816227" y="3514664"/>
            <a:ext cx="60706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200" b="1" dirty="0">
                <a:solidFill>
                  <a:srgbClr val="C00000"/>
                </a:solidFill>
              </a:rPr>
              <a:t>عناصر مجموعة (س) أكثر كثافة من عناصر مجموعة (ص).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84012F-2A51-43AA-A036-08AA5FCE25FE}"/>
              </a:ext>
            </a:extLst>
          </p:cNvPr>
          <p:cNvSpPr txBox="1"/>
          <p:nvPr/>
        </p:nvSpPr>
        <p:spPr>
          <a:xfrm>
            <a:off x="6212152" y="5687578"/>
            <a:ext cx="11938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200" b="1" dirty="0">
                <a:solidFill>
                  <a:srgbClr val="C00000"/>
                </a:solidFill>
              </a:rPr>
              <a:t>84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856983-7B66-4500-A0D3-C9EF6E345F58}"/>
              </a:ext>
            </a:extLst>
          </p:cNvPr>
          <p:cNvSpPr txBox="1"/>
          <p:nvPr/>
        </p:nvSpPr>
        <p:spPr>
          <a:xfrm>
            <a:off x="9647051" y="5185500"/>
            <a:ext cx="11938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200" b="1" dirty="0">
                <a:solidFill>
                  <a:srgbClr val="C00000"/>
                </a:solidFill>
              </a:rPr>
              <a:t>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52E1B86-8ADA-46BC-97D5-2A5907F678F3}"/>
              </a:ext>
            </a:extLst>
          </p:cNvPr>
          <p:cNvSpPr txBox="1"/>
          <p:nvPr/>
        </p:nvSpPr>
        <p:spPr>
          <a:xfrm>
            <a:off x="10814050" y="5653681"/>
            <a:ext cx="11938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200" b="1" dirty="0">
                <a:solidFill>
                  <a:srgbClr val="C00000"/>
                </a:solidFill>
              </a:rPr>
              <a:t>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46549D-41CB-4856-BBEC-039D15CB8130}"/>
              </a:ext>
            </a:extLst>
          </p:cNvPr>
          <p:cNvSpPr txBox="1"/>
          <p:nvPr/>
        </p:nvSpPr>
        <p:spPr>
          <a:xfrm>
            <a:off x="10243951" y="4398798"/>
            <a:ext cx="11938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200" b="1" dirty="0">
                <a:solidFill>
                  <a:srgbClr val="C00000"/>
                </a:solidFill>
              </a:rPr>
              <a:t>52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369109D-594E-4CFB-9724-0A9B8238A1DE}"/>
              </a:ext>
            </a:extLst>
          </p:cNvPr>
          <p:cNvSpPr/>
          <p:nvPr/>
        </p:nvSpPr>
        <p:spPr>
          <a:xfrm>
            <a:off x="-11816" y="14723"/>
            <a:ext cx="12192000" cy="8938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ar-BH" sz="4400" b="1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cs typeface="Arial" panose="020B0604020202020204" pitchFamily="34" charset="0"/>
              </a:rPr>
              <a:t> نشاط تقييمي 1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CCB3EE9C-9B6E-40F5-8964-7B2A4AB161B8}"/>
              </a:ext>
            </a:extLst>
          </p:cNvPr>
          <p:cNvSpPr txBox="1"/>
          <p:nvPr/>
        </p:nvSpPr>
        <p:spPr>
          <a:xfrm>
            <a:off x="0" y="62739"/>
            <a:ext cx="30769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والعناصر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الانتقالية2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لعلوم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الثالث الإعدادي </a:t>
            </a:r>
          </a:p>
        </p:txBody>
      </p:sp>
    </p:spTree>
    <p:extLst>
      <p:ext uri="{BB962C8B-B14F-4D97-AF65-F5344CB8AC3E}">
        <p14:creationId xmlns:p14="http://schemas.microsoft.com/office/powerpoint/2010/main" val="40209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7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574031-CFF5-4102-8FAC-CA14030EA66D}"/>
              </a:ext>
            </a:extLst>
          </p:cNvPr>
          <p:cNvSpPr/>
          <p:nvPr/>
        </p:nvSpPr>
        <p:spPr>
          <a:xfrm>
            <a:off x="0" y="0"/>
            <a:ext cx="12192000" cy="8938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– المجموعة 17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xmlns="" id="{A3A220A3-F70D-4702-B588-7A9AD29B5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35201"/>
              </p:ext>
            </p:extLst>
          </p:nvPr>
        </p:nvGraphicFramePr>
        <p:xfrm>
          <a:off x="1397819" y="1033995"/>
          <a:ext cx="10445136" cy="53310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47233">
                  <a:extLst>
                    <a:ext uri="{9D8B030D-6E8A-4147-A177-3AD203B41FA5}">
                      <a16:colId xmlns:a16="http://schemas.microsoft.com/office/drawing/2014/main" xmlns="" val="2453164920"/>
                    </a:ext>
                  </a:extLst>
                </a:gridCol>
                <a:gridCol w="1550505">
                  <a:extLst>
                    <a:ext uri="{9D8B030D-6E8A-4147-A177-3AD203B41FA5}">
                      <a16:colId xmlns:a16="http://schemas.microsoft.com/office/drawing/2014/main" xmlns="" val="1166913115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xmlns="" val="3480486158"/>
                    </a:ext>
                  </a:extLst>
                </a:gridCol>
                <a:gridCol w="596347">
                  <a:extLst>
                    <a:ext uri="{9D8B030D-6E8A-4147-A177-3AD203B41FA5}">
                      <a16:colId xmlns:a16="http://schemas.microsoft.com/office/drawing/2014/main" xmlns="" val="2263192724"/>
                    </a:ext>
                  </a:extLst>
                </a:gridCol>
                <a:gridCol w="3127513">
                  <a:extLst>
                    <a:ext uri="{9D8B030D-6E8A-4147-A177-3AD203B41FA5}">
                      <a16:colId xmlns:a16="http://schemas.microsoft.com/office/drawing/2014/main" xmlns="" val="2177985457"/>
                    </a:ext>
                  </a:extLst>
                </a:gridCol>
                <a:gridCol w="2988651">
                  <a:extLst>
                    <a:ext uri="{9D8B030D-6E8A-4147-A177-3AD203B41FA5}">
                      <a16:colId xmlns:a16="http://schemas.microsoft.com/office/drawing/2014/main" xmlns="" val="3511815882"/>
                    </a:ext>
                  </a:extLst>
                </a:gridCol>
              </a:tblGrid>
              <a:tr h="655233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المجموعة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التسمية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العناصر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أهم الخصائص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أهم الاستخدامات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303638"/>
                  </a:ext>
                </a:extLst>
              </a:tr>
              <a:tr h="822178">
                <a:tc rowSpan="5">
                  <a:txBody>
                    <a:bodyPr/>
                    <a:lstStyle/>
                    <a:p>
                      <a:pPr algn="ctr" rtl="1"/>
                      <a:r>
                        <a:rPr lang="ar-BH" sz="3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17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ar-BH" sz="3000" b="1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الهالوجينات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فلور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</a:t>
                      </a:r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 rtl="1"/>
                      <a:endParaRPr lang="ar-BH" sz="2000" b="1" dirty="0">
                        <a:solidFill>
                          <a:srgbClr val="92D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818763"/>
                  </a:ext>
                </a:extLst>
              </a:tr>
              <a:tr h="926566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كلور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Cl</a:t>
                      </a:r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2995805"/>
                  </a:ext>
                </a:extLst>
              </a:tr>
              <a:tr h="1003781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بروم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Br</a:t>
                      </a:r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4990867"/>
                  </a:ext>
                </a:extLst>
              </a:tr>
              <a:tr h="975703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يود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I</a:t>
                      </a:r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6913088"/>
                  </a:ext>
                </a:extLst>
              </a:tr>
              <a:tr h="947625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استاتين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At</a:t>
                      </a:r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259877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5FC1A5-DDF4-4890-AD88-B9622E46F6E9}"/>
              </a:ext>
            </a:extLst>
          </p:cNvPr>
          <p:cNvSpPr txBox="1"/>
          <p:nvPr/>
        </p:nvSpPr>
        <p:spPr>
          <a:xfrm>
            <a:off x="1641437" y="1757678"/>
            <a:ext cx="26133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إنتاج الأملاح ( كلوريد الصوديوم  / ملح اليود).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FDCE95-95D0-4709-950E-8556EF767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84" t="3948" r="23007"/>
          <a:stretch/>
        </p:blipFill>
        <p:spPr>
          <a:xfrm>
            <a:off x="271463" y="1033995"/>
            <a:ext cx="1020151" cy="52739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FD725646-D4B2-4DF7-A122-4C50EB7D4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r="9606"/>
          <a:stretch/>
        </p:blipFill>
        <p:spPr bwMode="auto">
          <a:xfrm>
            <a:off x="2332898" y="2588675"/>
            <a:ext cx="1074180" cy="1438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2A56531A-E2D5-4C41-BCA4-0BC0BC885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78" y="4714654"/>
            <a:ext cx="1172563" cy="1499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3E934A-2BF4-410F-9C53-7812333FEBCE}"/>
              </a:ext>
            </a:extLst>
          </p:cNvPr>
          <p:cNvSpPr txBox="1"/>
          <p:nvPr/>
        </p:nvSpPr>
        <p:spPr>
          <a:xfrm>
            <a:off x="4652681" y="5107602"/>
            <a:ext cx="282981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أكثر عناصر هذه المجموعة نشاطًا (الفلور) وأقلها هو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(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اليود).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F31F66-43A1-4CAE-A492-2C22AC739000}"/>
              </a:ext>
            </a:extLst>
          </p:cNvPr>
          <p:cNvSpPr txBox="1"/>
          <p:nvPr/>
        </p:nvSpPr>
        <p:spPr>
          <a:xfrm>
            <a:off x="4408125" y="1796847"/>
            <a:ext cx="3023853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سميت بالهالوجينات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وتعني    (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مكونات الأملاح) لأن جميع عناصر هذه المجموعة تكوّن املاحًا عند اتحادها مع عناصر الفلزات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القلوية (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المجموعة 1).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329007-DB8C-407D-816E-6F07D8369DED}"/>
              </a:ext>
            </a:extLst>
          </p:cNvPr>
          <p:cNvSpPr txBox="1"/>
          <p:nvPr/>
        </p:nvSpPr>
        <p:spPr>
          <a:xfrm>
            <a:off x="4408125" y="3837217"/>
            <a:ext cx="301857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جميع عناصر هذه المجموعة لافلزات ما عدا الأستاتين شبه فلز مشع.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EED8100-379A-47A7-AD71-2C5DB69F54C8}"/>
              </a:ext>
            </a:extLst>
          </p:cNvPr>
          <p:cNvSpPr txBox="1"/>
          <p:nvPr/>
        </p:nvSpPr>
        <p:spPr>
          <a:xfrm>
            <a:off x="1571912" y="4021882"/>
            <a:ext cx="25961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يستخدم الكلور في التعقيم.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B3EE9C-9B6E-40F5-8964-7B2A4AB161B8}"/>
              </a:ext>
            </a:extLst>
          </p:cNvPr>
          <p:cNvSpPr txBox="1"/>
          <p:nvPr/>
        </p:nvSpPr>
        <p:spPr>
          <a:xfrm>
            <a:off x="0" y="62739"/>
            <a:ext cx="30769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والعناصر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الانتقالية2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لعلوم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الثالث الإعدادي </a:t>
            </a:r>
          </a:p>
        </p:txBody>
      </p:sp>
    </p:spTree>
    <p:extLst>
      <p:ext uri="{BB962C8B-B14F-4D97-AF65-F5344CB8AC3E}">
        <p14:creationId xmlns:p14="http://schemas.microsoft.com/office/powerpoint/2010/main" val="25465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0" grpId="0" animBg="1"/>
      <p:bldP spid="11" grpId="0" animBg="1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574031-CFF5-4102-8FAC-CA14030EA66D}"/>
              </a:ext>
            </a:extLst>
          </p:cNvPr>
          <p:cNvSpPr/>
          <p:nvPr/>
        </p:nvSpPr>
        <p:spPr>
          <a:xfrm>
            <a:off x="0" y="143048"/>
            <a:ext cx="12192000" cy="8938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– المجموعة 18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xmlns="" id="{A3A220A3-F70D-4702-B588-7A9AD29B5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32518"/>
              </p:ext>
            </p:extLst>
          </p:nvPr>
        </p:nvGraphicFramePr>
        <p:xfrm>
          <a:off x="1350522" y="1100504"/>
          <a:ext cx="10609089" cy="52563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04204">
                  <a:extLst>
                    <a:ext uri="{9D8B030D-6E8A-4147-A177-3AD203B41FA5}">
                      <a16:colId xmlns:a16="http://schemas.microsoft.com/office/drawing/2014/main" xmlns="" val="2453164920"/>
                    </a:ext>
                  </a:extLst>
                </a:gridCol>
                <a:gridCol w="1239624">
                  <a:extLst>
                    <a:ext uri="{9D8B030D-6E8A-4147-A177-3AD203B41FA5}">
                      <a16:colId xmlns:a16="http://schemas.microsoft.com/office/drawing/2014/main" xmlns="" val="1166913115"/>
                    </a:ext>
                  </a:extLst>
                </a:gridCol>
                <a:gridCol w="889197">
                  <a:extLst>
                    <a:ext uri="{9D8B030D-6E8A-4147-A177-3AD203B41FA5}">
                      <a16:colId xmlns:a16="http://schemas.microsoft.com/office/drawing/2014/main" xmlns="" val="3480486158"/>
                    </a:ext>
                  </a:extLst>
                </a:gridCol>
                <a:gridCol w="471866">
                  <a:extLst>
                    <a:ext uri="{9D8B030D-6E8A-4147-A177-3AD203B41FA5}">
                      <a16:colId xmlns:a16="http://schemas.microsoft.com/office/drawing/2014/main" xmlns="" val="2263192724"/>
                    </a:ext>
                  </a:extLst>
                </a:gridCol>
                <a:gridCol w="2876372">
                  <a:extLst>
                    <a:ext uri="{9D8B030D-6E8A-4147-A177-3AD203B41FA5}">
                      <a16:colId xmlns:a16="http://schemas.microsoft.com/office/drawing/2014/main" xmlns="" val="2177985457"/>
                    </a:ext>
                  </a:extLst>
                </a:gridCol>
                <a:gridCol w="3927826">
                  <a:extLst>
                    <a:ext uri="{9D8B030D-6E8A-4147-A177-3AD203B41FA5}">
                      <a16:colId xmlns:a16="http://schemas.microsoft.com/office/drawing/2014/main" xmlns="" val="3511815882"/>
                    </a:ext>
                  </a:extLst>
                </a:gridCol>
              </a:tblGrid>
              <a:tr h="896332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المجموعة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التسمية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العناصر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أهم الخصائص 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أهم الاستخدامات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303638"/>
                  </a:ext>
                </a:extLst>
              </a:tr>
              <a:tr h="815763">
                <a:tc rowSpan="6"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الغازات </a:t>
                      </a:r>
                    </a:p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النبيلة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هيليوم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He</a:t>
                      </a:r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r" rtl="1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تسمى عناصر المجموعة 18 </a:t>
                      </a:r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بالغازات النبيلة  </a:t>
                      </a:r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لأنها توجد في الطبيعة منفردة ونادرًا ما تتحد مع عناصر أخرى لأن نشاطها قليل جدًّا.</a:t>
                      </a:r>
                    </a:p>
                    <a:p>
                      <a:pPr algn="r" rtl="1"/>
                      <a:endParaRPr lang="ar-BH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B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الرادون غاز مشع ينتج بشكل طبيعي عند تحلل اليورانيوم في التربة والصخور، وهو غاز مضر جدًّا.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818763"/>
                  </a:ext>
                </a:extLst>
              </a:tr>
              <a:tr h="796509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نيون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Ne</a:t>
                      </a:r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2995805"/>
                  </a:ext>
                </a:extLst>
              </a:tr>
              <a:tr h="743408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أرجون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Ar</a:t>
                      </a:r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4990867"/>
                  </a:ext>
                </a:extLst>
              </a:tr>
              <a:tr h="708008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كريبتون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Kr</a:t>
                      </a:r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6913088"/>
                  </a:ext>
                </a:extLst>
              </a:tr>
              <a:tr h="648156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زينون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Xe</a:t>
                      </a:r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2598770"/>
                  </a:ext>
                </a:extLst>
              </a:tr>
              <a:tr h="648156"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200" b="1" u="none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رادون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Rn</a:t>
                      </a:r>
                      <a:endParaRPr lang="ar-BH" sz="2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188454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5FC1A5-DDF4-4890-AD88-B9622E46F6E9}"/>
              </a:ext>
            </a:extLst>
          </p:cNvPr>
          <p:cNvSpPr txBox="1"/>
          <p:nvPr/>
        </p:nvSpPr>
        <p:spPr>
          <a:xfrm>
            <a:off x="1300508" y="1946479"/>
            <a:ext cx="393586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يستخدم الهيليوم في ملء البالونات والمناطيد لأن كثافته أقل من كثافة</a:t>
            </a:r>
          </a:p>
          <a:p>
            <a:pPr algn="r"/>
            <a:r>
              <a:rPr lang="ar-BH" sz="2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الهواء.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8E57F0-C400-4D03-9AB5-3537E26627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39" t="1833" r="-1707" b="227"/>
          <a:stretch/>
        </p:blipFill>
        <p:spPr>
          <a:xfrm>
            <a:off x="278606" y="1151912"/>
            <a:ext cx="1021902" cy="52563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725023-0EE8-40ED-9A3A-8CCF7DBBDA68}"/>
              </a:ext>
            </a:extLst>
          </p:cNvPr>
          <p:cNvSpPr txBox="1"/>
          <p:nvPr/>
        </p:nvSpPr>
        <p:spPr>
          <a:xfrm>
            <a:off x="1350522" y="2999133"/>
            <a:ext cx="388584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يستخدم الكريبتون مع النيتروجين في مصابيح الإنارة العادية.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1F4CBB-086A-4C36-84E2-7C0ED1719028}"/>
              </a:ext>
            </a:extLst>
          </p:cNvPr>
          <p:cNvSpPr txBox="1"/>
          <p:nvPr/>
        </p:nvSpPr>
        <p:spPr>
          <a:xfrm>
            <a:off x="2521745" y="3778965"/>
            <a:ext cx="2714623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إذا استخدم مزيج من الكريبتون والأرجون والزينون في المصابيح فإنها تدوم فترة أطول لأنها تحفظ الفتيل( سلك التنجستين ) من الاحتراق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CD125E-751F-47EA-AD0F-CAFFC0E4743C}"/>
              </a:ext>
            </a:extLst>
          </p:cNvPr>
          <p:cNvSpPr txBox="1"/>
          <p:nvPr/>
        </p:nvSpPr>
        <p:spPr>
          <a:xfrm>
            <a:off x="1514474" y="5574460"/>
            <a:ext cx="372189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تستخدم مصابيح الكريبتون في إنارة أرضية مدارج المطارات.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FB36FAB-2EC2-469E-9BAB-19F3A20A7F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08" b="64620" l="17697" r="51273">
                        <a14:foregroundMark x1="39515" y1="37803" x2="37697" y2="56220"/>
                        <a14:foregroundMark x1="37697" y1="56220" x2="27030" y2="43296"/>
                        <a14:foregroundMark x1="27030" y1="43296" x2="22182" y2="24879"/>
                        <a14:foregroundMark x1="22182" y1="24879" x2="33818" y2="13893"/>
                        <a14:foregroundMark x1="33818" y1="13893" x2="47152" y2="19386"/>
                        <a14:foregroundMark x1="47152" y1="19386" x2="48121" y2="24071"/>
                        <a14:foregroundMark x1="51273" y1="26333" x2="48970" y2="25363"/>
                        <a14:foregroundMark x1="50788" y1="29079" x2="37818" y2="21002"/>
                        <a14:foregroundMark x1="37818" y1="21002" x2="23879" y2="23748"/>
                        <a14:foregroundMark x1="23879" y1="23748" x2="27394" y2="41357"/>
                      </a14:backgroundRemoval>
                    </a14:imgEffect>
                  </a14:imgLayer>
                </a14:imgProps>
              </a:ext>
            </a:extLst>
          </a:blip>
          <a:srcRect l="13673" r="45660" b="28024"/>
          <a:stretch/>
        </p:blipFill>
        <p:spPr>
          <a:xfrm rot="20037285">
            <a:off x="1529896" y="2168126"/>
            <a:ext cx="862480" cy="1016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BFE409-B22A-45C8-9849-53F78830C5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28" r="16195"/>
          <a:stretch/>
        </p:blipFill>
        <p:spPr>
          <a:xfrm>
            <a:off x="1514474" y="4023217"/>
            <a:ext cx="1156380" cy="1120436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CCB3EE9C-9B6E-40F5-8964-7B2A4AB161B8}"/>
              </a:ext>
            </a:extLst>
          </p:cNvPr>
          <p:cNvSpPr txBox="1"/>
          <p:nvPr/>
        </p:nvSpPr>
        <p:spPr>
          <a:xfrm>
            <a:off x="0" y="220234"/>
            <a:ext cx="30769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والعناصر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الانتقالية2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لعلوم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الثالث الإعدادي </a:t>
            </a:r>
          </a:p>
        </p:txBody>
      </p:sp>
    </p:spTree>
    <p:extLst>
      <p:ext uri="{BB962C8B-B14F-4D97-AF65-F5344CB8AC3E}">
        <p14:creationId xmlns:p14="http://schemas.microsoft.com/office/powerpoint/2010/main" val="31382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1B2E1C-2C66-4CC7-9B6F-44BE960508B4}"/>
              </a:ext>
            </a:extLst>
          </p:cNvPr>
          <p:cNvSpPr txBox="1"/>
          <p:nvPr/>
        </p:nvSpPr>
        <p:spPr>
          <a:xfrm>
            <a:off x="903679" y="1000187"/>
            <a:ext cx="1045982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الطالب: مستعينًا بالمعلومات السابقة، أجب عن الأسئلة التالية: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6C52CE-4BC5-43A7-89BF-6D9593C52277}"/>
              </a:ext>
            </a:extLst>
          </p:cNvPr>
          <p:cNvSpPr txBox="1"/>
          <p:nvPr/>
        </p:nvSpPr>
        <p:spPr>
          <a:xfrm>
            <a:off x="903680" y="1728043"/>
            <a:ext cx="1045982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/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الجدول أدناه بكتابة اسم العنصر بجانب المجال الذي يستخدم فيه: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B18F59FD-57A3-4B57-885E-BFB97A2DF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68583"/>
              </p:ext>
            </p:extLst>
          </p:nvPr>
        </p:nvGraphicFramePr>
        <p:xfrm>
          <a:off x="903679" y="2513848"/>
          <a:ext cx="10384642" cy="362851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998974">
                  <a:extLst>
                    <a:ext uri="{9D8B030D-6E8A-4147-A177-3AD203B41FA5}">
                      <a16:colId xmlns:a16="http://schemas.microsoft.com/office/drawing/2014/main" xmlns="" val="1675520950"/>
                    </a:ext>
                  </a:extLst>
                </a:gridCol>
                <a:gridCol w="7306745">
                  <a:extLst>
                    <a:ext uri="{9D8B030D-6E8A-4147-A177-3AD203B41FA5}">
                      <a16:colId xmlns:a16="http://schemas.microsoft.com/office/drawing/2014/main" xmlns="" val="2505760715"/>
                    </a:ext>
                  </a:extLst>
                </a:gridCol>
                <a:gridCol w="2078923">
                  <a:extLst>
                    <a:ext uri="{9D8B030D-6E8A-4147-A177-3AD203B41FA5}">
                      <a16:colId xmlns:a16="http://schemas.microsoft.com/office/drawing/2014/main" xmlns="" val="3609151216"/>
                    </a:ext>
                  </a:extLst>
                </a:gridCol>
              </a:tblGrid>
              <a:tr h="547233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الرقم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المجال الذي يستخدم فيه العنصر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اسم العنصر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1329693"/>
                  </a:ext>
                </a:extLst>
              </a:tr>
              <a:tr h="453652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يضاف إلى مياه الشرب للتخلص من البكتيريا الموجودة فيها.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140865"/>
                  </a:ext>
                </a:extLst>
              </a:tr>
              <a:tr h="453652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ملء البالونات والمناطيد.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960254"/>
                  </a:ext>
                </a:extLst>
              </a:tr>
              <a:tr h="453652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يستخدم في إنارة أرضية مدارج المطارات.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526864"/>
                  </a:ext>
                </a:extLst>
              </a:tr>
              <a:tr h="453652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أكثر عناصر مجموعة 17 نشاطًا كيميائيًا.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2986702"/>
                  </a:ext>
                </a:extLst>
              </a:tr>
              <a:tr h="732914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غاز مشع ينتج بشكل طبيعي عند تحلل اليورانيوم في التربة والصخور.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71939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0D5B98-EE70-4486-A330-D0D64C15CBA6}"/>
              </a:ext>
            </a:extLst>
          </p:cNvPr>
          <p:cNvSpPr/>
          <p:nvPr/>
        </p:nvSpPr>
        <p:spPr>
          <a:xfrm>
            <a:off x="-11816" y="14723"/>
            <a:ext cx="12192000" cy="8938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ar-BH" sz="4000" b="1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نشاط تقييمي 2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330F19-39BD-4901-AA4D-2CD16EFA899B}"/>
              </a:ext>
            </a:extLst>
          </p:cNvPr>
          <p:cNvSpPr txBox="1"/>
          <p:nvPr/>
        </p:nvSpPr>
        <p:spPr>
          <a:xfrm>
            <a:off x="1324337" y="3149165"/>
            <a:ext cx="1141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الكلور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3FDE72-DD6F-4997-9099-6A8C5DC9C5CF}"/>
              </a:ext>
            </a:extLst>
          </p:cNvPr>
          <p:cNvSpPr txBox="1"/>
          <p:nvPr/>
        </p:nvSpPr>
        <p:spPr>
          <a:xfrm>
            <a:off x="1498081" y="3726087"/>
            <a:ext cx="1141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الهيليوم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2F87D8-3774-4A38-AD5D-3009B3489834}"/>
              </a:ext>
            </a:extLst>
          </p:cNvPr>
          <p:cNvSpPr txBox="1"/>
          <p:nvPr/>
        </p:nvSpPr>
        <p:spPr>
          <a:xfrm>
            <a:off x="1498081" y="4337504"/>
            <a:ext cx="1141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الكربتون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78F7CA-0472-4B3A-B04A-B8EEB98CEEBF}"/>
              </a:ext>
            </a:extLst>
          </p:cNvPr>
          <p:cNvSpPr txBox="1"/>
          <p:nvPr/>
        </p:nvSpPr>
        <p:spPr>
          <a:xfrm>
            <a:off x="1243944" y="4830921"/>
            <a:ext cx="1141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الفلور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190D2D-8899-4258-B88A-DA0EA659B2E4}"/>
              </a:ext>
            </a:extLst>
          </p:cNvPr>
          <p:cNvSpPr txBox="1"/>
          <p:nvPr/>
        </p:nvSpPr>
        <p:spPr>
          <a:xfrm>
            <a:off x="1299299" y="5461546"/>
            <a:ext cx="1141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الرادون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CCB3EE9C-9B6E-40F5-8964-7B2A4AB161B8}"/>
              </a:ext>
            </a:extLst>
          </p:cNvPr>
          <p:cNvSpPr txBox="1"/>
          <p:nvPr/>
        </p:nvSpPr>
        <p:spPr>
          <a:xfrm>
            <a:off x="0" y="62739"/>
            <a:ext cx="30769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والعناصر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الانتقالية2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لعلوم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الثالث الإعدادي </a:t>
            </a:r>
          </a:p>
        </p:txBody>
      </p:sp>
    </p:spTree>
    <p:extLst>
      <p:ext uri="{BB962C8B-B14F-4D97-AF65-F5344CB8AC3E}">
        <p14:creationId xmlns:p14="http://schemas.microsoft.com/office/powerpoint/2010/main" val="16229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6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E13EC707-4088-F847-9A02-428964FA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349"/>
            <a:ext cx="12192000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BH" alt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 تقويمية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3E39B697-8FC4-40AD-9580-7D3FB014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75" y="982359"/>
            <a:ext cx="534315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ar-BH" alt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– يمثل الشكل المجاور مخططًا للجدول الدوري يحتوي على رموز افتراضية لبعض العناصر، حدد الرمز الإفتراضي لغاز نبيل.</a:t>
            </a:r>
            <a:endParaRPr lang="en-US" alt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xmlns="" id="{B8A17DC6-999A-4459-872A-E17809E81818}"/>
              </a:ext>
            </a:extLst>
          </p:cNvPr>
          <p:cNvSpPr/>
          <p:nvPr/>
        </p:nvSpPr>
        <p:spPr>
          <a:xfrm>
            <a:off x="4604598" y="3062654"/>
            <a:ext cx="3205419" cy="6429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38E39D37-6ABF-40BC-B962-8B7867CED981}"/>
              </a:ext>
            </a:extLst>
          </p:cNvPr>
          <p:cNvSpPr/>
          <p:nvPr/>
        </p:nvSpPr>
        <p:spPr>
          <a:xfrm>
            <a:off x="4604598" y="3850706"/>
            <a:ext cx="3199672" cy="642938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C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xmlns="" id="{1D58194A-2633-480A-8593-7882EBCD94F1}"/>
              </a:ext>
            </a:extLst>
          </p:cNvPr>
          <p:cNvSpPr/>
          <p:nvPr/>
        </p:nvSpPr>
        <p:spPr>
          <a:xfrm>
            <a:off x="4536681" y="4598488"/>
            <a:ext cx="3267589" cy="6429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3200" b="1" dirty="0"/>
              <a:t>B</a:t>
            </a:r>
            <a:endParaRPr lang="en-US" sz="3200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xmlns="" id="{859D37EB-5BEA-4B8B-9AED-C3054D99B0E8}"/>
              </a:ext>
            </a:extLst>
          </p:cNvPr>
          <p:cNvSpPr/>
          <p:nvPr/>
        </p:nvSpPr>
        <p:spPr>
          <a:xfrm>
            <a:off x="4503601" y="5426811"/>
            <a:ext cx="3333750" cy="64293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F</a:t>
            </a:r>
          </a:p>
        </p:txBody>
      </p:sp>
      <p:pic>
        <p:nvPicPr>
          <p:cNvPr id="17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3EAA6C7F-B9B4-4763-9680-85A344AE7C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7" y="302924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user\Desktop\درس النواة\صور\smilyface.gif">
            <a:extLst>
              <a:ext uri="{FF2B5EF4-FFF2-40B4-BE49-F238E27FC236}">
                <a16:creationId xmlns:a16="http://schemas.microsoft.com/office/drawing/2014/main" xmlns="" id="{F04ED727-DFCA-4DFA-BF0C-B9E2FFF6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68" y="3029245"/>
            <a:ext cx="4082821" cy="351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53914C45-B3AB-4051-ABAF-AEF450F0C9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7" y="302924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user\Desktop\درس النواة\صور\happy_face_sad.gif">
            <a:extLst>
              <a:ext uri="{FF2B5EF4-FFF2-40B4-BE49-F238E27FC236}">
                <a16:creationId xmlns:a16="http://schemas.microsoft.com/office/drawing/2014/main" xmlns="" id="{0BD1639F-3454-4364-B8E7-976CE471AD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6" y="302924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2A0059B-919C-4A16-8C04-8F351C5C81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24895" r="13750" b="16304"/>
          <a:stretch/>
        </p:blipFill>
        <p:spPr>
          <a:xfrm>
            <a:off x="351855" y="959525"/>
            <a:ext cx="5619750" cy="1978025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xmlns="" id="{CCB3EE9C-9B6E-40F5-8964-7B2A4AB161B8}"/>
              </a:ext>
            </a:extLst>
          </p:cNvPr>
          <p:cNvSpPr txBox="1"/>
          <p:nvPr/>
        </p:nvSpPr>
        <p:spPr>
          <a:xfrm>
            <a:off x="0" y="62739"/>
            <a:ext cx="30769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العناصر المثالية والعناصر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الانتقالية2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لعلوم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الثالث الإعدادي </a:t>
            </a:r>
          </a:p>
        </p:txBody>
      </p:sp>
    </p:spTree>
    <p:extLst>
      <p:ext uri="{BB962C8B-B14F-4D97-AF65-F5344CB8AC3E}">
        <p14:creationId xmlns:p14="http://schemas.microsoft.com/office/powerpoint/2010/main" val="398827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650</TotalTime>
  <Words>836</Words>
  <Application>Microsoft Office PowerPoint</Application>
  <PresentationFormat>Widescreen</PresentationFormat>
  <Paragraphs>210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Khaled Aref Hammad Kanan</cp:lastModifiedBy>
  <cp:revision>811</cp:revision>
  <dcterms:created xsi:type="dcterms:W3CDTF">2020-03-04T10:47:58Z</dcterms:created>
  <dcterms:modified xsi:type="dcterms:W3CDTF">2020-10-15T05:06:50Z</dcterms:modified>
</cp:coreProperties>
</file>