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471" r:id="rId3"/>
    <p:sldId id="258" r:id="rId4"/>
    <p:sldId id="568" r:id="rId5"/>
    <p:sldId id="601" r:id="rId6"/>
    <p:sldId id="615" r:id="rId7"/>
    <p:sldId id="611" r:id="rId8"/>
    <p:sldId id="612" r:id="rId9"/>
    <p:sldId id="616" r:id="rId10"/>
    <p:sldId id="592" r:id="rId11"/>
    <p:sldId id="392" r:id="rId12"/>
    <p:sldId id="614" r:id="rId13"/>
    <p:sldId id="5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2E1FF"/>
    <a:srgbClr val="FFFFFF"/>
    <a:srgbClr val="D4BB92"/>
    <a:srgbClr val="CCFFCC"/>
    <a:srgbClr val="FFCCFF"/>
    <a:srgbClr val="66FFFF"/>
    <a:srgbClr val="A47FFF"/>
    <a:srgbClr val="998627"/>
    <a:srgbClr val="DEE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727" autoAdjust="0"/>
    <p:restoredTop sz="86328"/>
  </p:normalViewPr>
  <p:slideViewPr>
    <p:cSldViewPr snapToGrid="0">
      <p:cViewPr varScale="1">
        <p:scale>
          <a:sx n="69" d="100"/>
          <a:sy n="69" d="100"/>
        </p:scale>
        <p:origin x="1092" y="78"/>
      </p:cViewPr>
      <p:guideLst/>
    </p:cSldViewPr>
  </p:slideViewPr>
  <p:outlineViewPr>
    <p:cViewPr>
      <p:scale>
        <a:sx n="45" d="100"/>
        <a:sy n="45" d="100"/>
      </p:scale>
      <p:origin x="0" y="0"/>
    </p:cViewPr>
  </p:outlineViewPr>
  <p:notesTextViewPr>
    <p:cViewPr>
      <p:scale>
        <a:sx n="1" d="1"/>
        <a:sy n="1" d="1"/>
      </p:scale>
      <p:origin x="0" y="0"/>
    </p:cViewPr>
  </p:notesTextViewPr>
  <p:sorterViewPr>
    <p:cViewPr>
      <p:scale>
        <a:sx n="100" d="100"/>
        <a:sy n="100" d="100"/>
      </p:scale>
      <p:origin x="0" y="-15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37A947-0CDA-AE49-9348-43DBC78373D5}" type="datetimeFigureOut">
              <a:rPr lang="x-none" smtClean="0"/>
              <a:t>10/8/2020</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52A9D7-1B94-784B-B0AF-ADB234213F26}" type="slidenum">
              <a:rPr lang="x-none" smtClean="0"/>
              <a:t>‹#›</a:t>
            </a:fld>
            <a:endParaRPr lang="x-none"/>
          </a:p>
        </p:txBody>
      </p:sp>
    </p:spTree>
    <p:extLst>
      <p:ext uri="{BB962C8B-B14F-4D97-AF65-F5344CB8AC3E}">
        <p14:creationId xmlns:p14="http://schemas.microsoft.com/office/powerpoint/2010/main" val="1373773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52A9D7-1B94-784B-B0AF-ADB234213F26}"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8228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52A9D7-1B94-784B-B0AF-ADB234213F26}"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1439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52A9D7-1B94-784B-B0AF-ADB234213F26}"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0548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52A9D7-1B94-784B-B0AF-ADB234213F26}"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4422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52A9D7-1B94-784B-B0AF-ADB234213F26}"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8095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52A9D7-1B94-784B-B0AF-ADB234213F26}"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3983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52A9D7-1B94-784B-B0AF-ADB234213F26}"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8004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52A9D7-1B94-784B-B0AF-ADB234213F26}"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098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52A9D7-1B94-784B-B0AF-ADB234213F26}"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0004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52A9D7-1B94-784B-B0AF-ADB234213F26}"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5129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5BB54EE-DF0D-4FA1-B48F-C292469C25C4}" type="datetimeFigureOut">
              <a:rPr lang="en-US" smtClean="0"/>
              <a:t>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pic>
        <p:nvPicPr>
          <p:cNvPr id="7" name="Picture 6">
            <a:extLst>
              <a:ext uri="{FF2B5EF4-FFF2-40B4-BE49-F238E27FC236}">
                <a16:creationId xmlns:a16="http://schemas.microsoft.com/office/drawing/2014/main" id="{C0BC1625-47BC-4F13-8F01-8628739B9569}"/>
              </a:ext>
            </a:extLst>
          </p:cNvPr>
          <p:cNvPicPr>
            <a:picLocks noChangeAspect="1"/>
          </p:cNvPicPr>
          <p:nvPr userDrawn="1"/>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2438400" y="381000"/>
            <a:ext cx="7162800" cy="1182210"/>
          </a:xfrm>
          <a:prstGeom prst="rect">
            <a:avLst/>
          </a:prstGeom>
        </p:spPr>
      </p:pic>
    </p:spTree>
    <p:extLst>
      <p:ext uri="{BB962C8B-B14F-4D97-AF65-F5344CB8AC3E}">
        <p14:creationId xmlns:p14="http://schemas.microsoft.com/office/powerpoint/2010/main" val="368873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5BB54EE-DF0D-4FA1-B48F-C292469C25C4}" type="datetimeFigureOut">
              <a:rPr lang="en-US" smtClean="0"/>
              <a:t>10/8/2020</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88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ECC21705-B243-4F52-AB02-B89F9E7EB6AC}"/>
              </a:ext>
            </a:extLst>
          </p:cNvPr>
          <p:cNvCxnSpPr/>
          <p:nvPr userDrawn="1"/>
        </p:nvCxnSpPr>
        <p:spPr>
          <a:xfrm flipH="1">
            <a:off x="831850" y="6296297"/>
            <a:ext cx="10607040" cy="0"/>
          </a:xfrm>
          <a:prstGeom prst="line">
            <a:avLst/>
          </a:prstGeom>
          <a:ln w="34925">
            <a:solidFill>
              <a:srgbClr val="FF0000"/>
            </a:solidFill>
          </a:ln>
        </p:spPr>
        <p:style>
          <a:lnRef idx="2">
            <a:schemeClr val="dk1"/>
          </a:lnRef>
          <a:fillRef idx="0">
            <a:schemeClr val="dk1"/>
          </a:fillRef>
          <a:effectRef idx="1">
            <a:schemeClr val="dk1"/>
          </a:effectRef>
          <a:fontRef idx="minor">
            <a:schemeClr val="tx1"/>
          </a:fontRef>
        </p:style>
      </p:cxnSp>
      <p:sp>
        <p:nvSpPr>
          <p:cNvPr id="9" name="TextBox 8">
            <a:extLst>
              <a:ext uri="{FF2B5EF4-FFF2-40B4-BE49-F238E27FC236}">
                <a16:creationId xmlns:a16="http://schemas.microsoft.com/office/drawing/2014/main" id="{CB19FA54-0871-4619-8D06-70BB9C946FDE}"/>
              </a:ext>
            </a:extLst>
          </p:cNvPr>
          <p:cNvSpPr txBox="1"/>
          <p:nvPr userDrawn="1"/>
        </p:nvSpPr>
        <p:spPr>
          <a:xfrm>
            <a:off x="8884036" y="6318279"/>
            <a:ext cx="2678938" cy="369332"/>
          </a:xfrm>
          <a:prstGeom prst="rect">
            <a:avLst/>
          </a:prstGeom>
          <a:noFill/>
        </p:spPr>
        <p:txBody>
          <a:bodyPr wrap="none" rtlCol="0">
            <a:spAutoFit/>
          </a:bodyPr>
          <a:lstStyle/>
          <a:p>
            <a:r>
              <a:rPr lang="ar-EG" b="1" dirty="0"/>
              <a:t>وزارة التربية والتعليم – 2020 م</a:t>
            </a:r>
            <a:endParaRPr lang="en-US" b="1" dirty="0"/>
          </a:p>
        </p:txBody>
      </p:sp>
    </p:spTree>
    <p:extLst>
      <p:ext uri="{BB962C8B-B14F-4D97-AF65-F5344CB8AC3E}">
        <p14:creationId xmlns:p14="http://schemas.microsoft.com/office/powerpoint/2010/main" val="1180441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963D5CD-5571-4E7C-8013-D38702483104}"/>
              </a:ext>
            </a:extLst>
          </p:cNvPr>
          <p:cNvCxnSpPr/>
          <p:nvPr userDrawn="1"/>
        </p:nvCxnSpPr>
        <p:spPr>
          <a:xfrm flipH="1">
            <a:off x="831850" y="6296297"/>
            <a:ext cx="10607040" cy="0"/>
          </a:xfrm>
          <a:prstGeom prst="line">
            <a:avLst/>
          </a:prstGeom>
          <a:ln w="34925">
            <a:solidFill>
              <a:srgbClr val="FF0000"/>
            </a:solidFill>
          </a:ln>
        </p:spPr>
        <p:style>
          <a:lnRef idx="2">
            <a:schemeClr val="dk1"/>
          </a:lnRef>
          <a:fillRef idx="0">
            <a:schemeClr val="dk1"/>
          </a:fillRef>
          <a:effectRef idx="1">
            <a:schemeClr val="dk1"/>
          </a:effectRef>
          <a:fontRef idx="minor">
            <a:schemeClr val="tx1"/>
          </a:fontRef>
        </p:style>
      </p:cxnSp>
      <p:sp>
        <p:nvSpPr>
          <p:cNvPr id="9" name="TextBox 8">
            <a:extLst>
              <a:ext uri="{FF2B5EF4-FFF2-40B4-BE49-F238E27FC236}">
                <a16:creationId xmlns:a16="http://schemas.microsoft.com/office/drawing/2014/main" id="{28A469FA-F751-4A16-9B19-D9A00F718BD6}"/>
              </a:ext>
            </a:extLst>
          </p:cNvPr>
          <p:cNvSpPr txBox="1"/>
          <p:nvPr userDrawn="1"/>
        </p:nvSpPr>
        <p:spPr>
          <a:xfrm>
            <a:off x="8884036" y="6318279"/>
            <a:ext cx="2678938" cy="369332"/>
          </a:xfrm>
          <a:prstGeom prst="rect">
            <a:avLst/>
          </a:prstGeom>
          <a:noFill/>
        </p:spPr>
        <p:txBody>
          <a:bodyPr wrap="none" rtlCol="0">
            <a:spAutoFit/>
          </a:bodyPr>
          <a:lstStyle/>
          <a:p>
            <a:r>
              <a:rPr lang="ar-EG" b="1" dirty="0"/>
              <a:t>وزارة التربية والتعليم – 2020 م</a:t>
            </a:r>
            <a:endParaRPr lang="en-US" b="1" dirty="0"/>
          </a:p>
        </p:txBody>
      </p:sp>
    </p:spTree>
    <p:extLst>
      <p:ext uri="{BB962C8B-B14F-4D97-AF65-F5344CB8AC3E}">
        <p14:creationId xmlns:p14="http://schemas.microsoft.com/office/powerpoint/2010/main" val="710208626"/>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10/8/2020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051355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10/8/2020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2568104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10/8/2020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3817204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10/8/2020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384286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10/8/2020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56700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10/8/2020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897271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2523473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58252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10/8/2020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10/8/2020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10/8/2020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10/8/2020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10/8/2020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10/8/2020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BEBA8EAE-BF5A-486C-A8C5-ECC9F3942E4B}">
                <a14:imgProps xmlns:a14="http://schemas.microsoft.com/office/drawing/2010/main">
                  <a14:imgLayer r:embed="rId14">
                    <a14:imgEffect>
                      <a14:sharpenSoften amount="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10/8/2020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10/8/2020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8342737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08BE577E-6416-4238-B6E3-4A8B239E1A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199"/>
            <a:ext cx="12192000" cy="6858000"/>
          </a:xfrm>
          <a:prstGeom prst="rect">
            <a:avLst/>
          </a:prstGeom>
        </p:spPr>
      </p:pic>
      <p:graphicFrame>
        <p:nvGraphicFramePr>
          <p:cNvPr id="4" name="Table 10">
            <a:extLst>
              <a:ext uri="{FF2B5EF4-FFF2-40B4-BE49-F238E27FC236}">
                <a16:creationId xmlns:a16="http://schemas.microsoft.com/office/drawing/2014/main" id="{F7D1AE3C-8373-4900-A5D2-4CA73F381DD9}"/>
              </a:ext>
            </a:extLst>
          </p:cNvPr>
          <p:cNvGraphicFramePr>
            <a:graphicFrameLocks noGrp="1"/>
          </p:cNvGraphicFramePr>
          <p:nvPr>
            <p:extLst>
              <p:ext uri="{D42A27DB-BD31-4B8C-83A1-F6EECF244321}">
                <p14:modId xmlns:p14="http://schemas.microsoft.com/office/powerpoint/2010/main" val="2024439873"/>
              </p:ext>
            </p:extLst>
          </p:nvPr>
        </p:nvGraphicFramePr>
        <p:xfrm>
          <a:off x="4356849" y="1978790"/>
          <a:ext cx="7167272" cy="4023360"/>
        </p:xfrm>
        <a:graphic>
          <a:graphicData uri="http://schemas.openxmlformats.org/drawingml/2006/table">
            <a:tbl>
              <a:tblPr firstRow="1" bandRow="1">
                <a:tableStyleId>{1E171933-4619-4E11-9A3F-F7608DF75F80}</a:tableStyleId>
              </a:tblPr>
              <a:tblGrid>
                <a:gridCol w="4583919">
                  <a:extLst>
                    <a:ext uri="{9D8B030D-6E8A-4147-A177-3AD203B41FA5}">
                      <a16:colId xmlns:a16="http://schemas.microsoft.com/office/drawing/2014/main" val="1016024147"/>
                    </a:ext>
                  </a:extLst>
                </a:gridCol>
                <a:gridCol w="2583353">
                  <a:extLst>
                    <a:ext uri="{9D8B030D-6E8A-4147-A177-3AD203B41FA5}">
                      <a16:colId xmlns:a16="http://schemas.microsoft.com/office/drawing/2014/main" val="879990646"/>
                    </a:ext>
                  </a:extLst>
                </a:gridCol>
              </a:tblGrid>
              <a:tr h="670925">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BH" sz="4000" b="1" dirty="0">
                          <a:solidFill>
                            <a:schemeClr val="tx1"/>
                          </a:solidFill>
                          <a:latin typeface="Sakkal Majalla" panose="02000000000000000000" pitchFamily="2" charset="-78"/>
                          <a:cs typeface="Sakkal Majalla" panose="02000000000000000000" pitchFamily="2" charset="-78"/>
                        </a:rPr>
                        <a:t>العلوم</a:t>
                      </a:r>
                      <a:endParaRPr lang="en-US" sz="4000" b="1" dirty="0">
                        <a:solidFill>
                          <a:schemeClr val="tx1"/>
                        </a:solidFill>
                        <a:latin typeface="Sakkal Majalla" panose="02000000000000000000" pitchFamily="2" charset="-78"/>
                        <a:cs typeface="Sakkal Majalla" panose="02000000000000000000" pitchFamily="2" charset="-78"/>
                      </a:endParaRPr>
                    </a:p>
                  </a:txBody>
                  <a:tcPr anchor="ctr">
                    <a:lnL w="28575" cap="flat" cmpd="sng" algn="ctr">
                      <a:solidFill>
                        <a:schemeClr val="accent4">
                          <a:lumMod val="60000"/>
                          <a:lumOff val="40000"/>
                        </a:schemeClr>
                      </a:solidFill>
                      <a:prstDash val="solid"/>
                      <a:round/>
                      <a:headEnd type="none" w="med" len="med"/>
                      <a:tailEnd type="none" w="med" len="med"/>
                    </a:lnL>
                    <a:lnR w="28575" cap="flat" cmpd="sng" algn="ctr">
                      <a:solidFill>
                        <a:schemeClr val="accent4">
                          <a:lumMod val="60000"/>
                          <a:lumOff val="40000"/>
                        </a:schemeClr>
                      </a:solidFill>
                      <a:prstDash val="solid"/>
                      <a:round/>
                      <a:headEnd type="none" w="med" len="med"/>
                      <a:tailEnd type="none" w="med" len="med"/>
                    </a:ln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tcPr>
                </a:tc>
                <a:tc>
                  <a:txBody>
                    <a:bodyPr/>
                    <a:lstStyle/>
                    <a:p>
                      <a:pPr algn="ctr" rtl="1"/>
                      <a:r>
                        <a:rPr lang="ar-BH" sz="4000" b="1" dirty="0">
                          <a:solidFill>
                            <a:schemeClr val="tx1"/>
                          </a:solidFill>
                          <a:latin typeface="Sakkal Majalla" panose="02000000000000000000" pitchFamily="2" charset="-78"/>
                          <a:cs typeface="Sakkal Majalla" panose="02000000000000000000" pitchFamily="2" charset="-78"/>
                        </a:rPr>
                        <a:t>الماد</a:t>
                      </a:r>
                      <a:r>
                        <a:rPr lang="ar-SA" sz="4000" b="1" dirty="0">
                          <a:solidFill>
                            <a:schemeClr val="tx1"/>
                          </a:solidFill>
                          <a:latin typeface="Sakkal Majalla" panose="02000000000000000000" pitchFamily="2" charset="-78"/>
                          <a:cs typeface="Sakkal Majalla" panose="02000000000000000000" pitchFamily="2" charset="-78"/>
                        </a:rPr>
                        <a:t>ّ</a:t>
                      </a:r>
                      <a:r>
                        <a:rPr lang="ar-BH" sz="4000" b="1" dirty="0">
                          <a:solidFill>
                            <a:schemeClr val="tx1"/>
                          </a:solidFill>
                          <a:latin typeface="Sakkal Majalla" panose="02000000000000000000" pitchFamily="2" charset="-78"/>
                          <a:cs typeface="Sakkal Majalla" panose="02000000000000000000" pitchFamily="2" charset="-78"/>
                        </a:rPr>
                        <a:t>ة</a:t>
                      </a:r>
                      <a:endParaRPr lang="en-US" sz="4000" b="1" dirty="0">
                        <a:solidFill>
                          <a:schemeClr val="tx1"/>
                        </a:solidFill>
                        <a:latin typeface="Sakkal Majalla" panose="02000000000000000000" pitchFamily="2" charset="-78"/>
                        <a:cs typeface="Sakkal Majalla" panose="02000000000000000000" pitchFamily="2" charset="-78"/>
                      </a:endParaRPr>
                    </a:p>
                  </a:txBody>
                  <a:tcPr anchor="ctr">
                    <a:lnL w="28575" cap="flat" cmpd="sng" algn="ctr">
                      <a:solidFill>
                        <a:schemeClr val="accent4">
                          <a:lumMod val="60000"/>
                          <a:lumOff val="40000"/>
                        </a:schemeClr>
                      </a:solidFill>
                      <a:prstDash val="solid"/>
                      <a:round/>
                      <a:headEnd type="none" w="med" len="med"/>
                      <a:tailEnd type="none" w="med" len="med"/>
                    </a:lnL>
                    <a:lnR w="28575" cap="flat" cmpd="sng" algn="ctr">
                      <a:solidFill>
                        <a:schemeClr val="accent4">
                          <a:lumMod val="60000"/>
                          <a:lumOff val="40000"/>
                        </a:schemeClr>
                      </a:solidFill>
                      <a:prstDash val="solid"/>
                      <a:round/>
                      <a:headEnd type="none" w="med" len="med"/>
                      <a:tailEnd type="none" w="med" len="med"/>
                    </a:ln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tcPr>
                </a:tc>
                <a:extLst>
                  <a:ext uri="{0D108BD9-81ED-4DB2-BD59-A6C34878D82A}">
                    <a16:rowId xmlns:a16="http://schemas.microsoft.com/office/drawing/2014/main" val="4152888969"/>
                  </a:ext>
                </a:extLst>
              </a:tr>
              <a:tr h="563577">
                <a:tc>
                  <a:txBody>
                    <a:bodyPr/>
                    <a:lstStyle/>
                    <a:p>
                      <a:pPr algn="ctr" rtl="1"/>
                      <a:r>
                        <a:rPr lang="ar-BH" sz="4000" b="1" dirty="0">
                          <a:solidFill>
                            <a:schemeClr val="tx1"/>
                          </a:solidFill>
                          <a:latin typeface="Sakkal Majalla" panose="02000000000000000000" pitchFamily="2" charset="-78"/>
                          <a:cs typeface="Sakkal Majalla" panose="02000000000000000000" pitchFamily="2" charset="-78"/>
                        </a:rPr>
                        <a:t>الثالث الإعدادي</a:t>
                      </a:r>
                      <a:endParaRPr lang="en-US" sz="4000" b="1" dirty="0">
                        <a:solidFill>
                          <a:schemeClr val="tx1"/>
                        </a:solidFill>
                        <a:latin typeface="Sakkal Majalla" panose="02000000000000000000" pitchFamily="2" charset="-78"/>
                        <a:cs typeface="Sakkal Majalla" panose="02000000000000000000" pitchFamily="2" charset="-78"/>
                      </a:endParaRPr>
                    </a:p>
                  </a:txBody>
                  <a:tcPr anchor="ctr">
                    <a:lnL w="28575" cap="flat" cmpd="sng" algn="ctr">
                      <a:solidFill>
                        <a:schemeClr val="accent4">
                          <a:lumMod val="60000"/>
                          <a:lumOff val="40000"/>
                        </a:schemeClr>
                      </a:solidFill>
                      <a:prstDash val="solid"/>
                      <a:round/>
                      <a:headEnd type="none" w="med" len="med"/>
                      <a:tailEnd type="none" w="med" len="med"/>
                    </a:lnL>
                    <a:lnR w="28575" cap="flat" cmpd="sng" algn="ctr">
                      <a:solidFill>
                        <a:schemeClr val="accent4">
                          <a:lumMod val="60000"/>
                          <a:lumOff val="40000"/>
                        </a:schemeClr>
                      </a:solidFill>
                      <a:prstDash val="solid"/>
                      <a:round/>
                      <a:headEnd type="none" w="med" len="med"/>
                      <a:tailEnd type="none" w="med" len="med"/>
                    </a:ln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tcPr>
                </a:tc>
                <a:tc>
                  <a:txBody>
                    <a:bodyPr/>
                    <a:lstStyle/>
                    <a:p>
                      <a:pPr algn="ctr" rtl="1"/>
                      <a:r>
                        <a:rPr lang="ar-BH" sz="4000" b="1" dirty="0">
                          <a:solidFill>
                            <a:schemeClr val="tx1"/>
                          </a:solidFill>
                          <a:latin typeface="Sakkal Majalla" panose="02000000000000000000" pitchFamily="2" charset="-78"/>
                          <a:cs typeface="Sakkal Majalla" panose="02000000000000000000" pitchFamily="2" charset="-78"/>
                        </a:rPr>
                        <a:t>الصف</a:t>
                      </a:r>
                      <a:r>
                        <a:rPr lang="ar-SA" sz="4000" b="1" dirty="0">
                          <a:solidFill>
                            <a:schemeClr val="tx1"/>
                          </a:solidFill>
                          <a:latin typeface="Sakkal Majalla" panose="02000000000000000000" pitchFamily="2" charset="-78"/>
                          <a:cs typeface="Sakkal Majalla" panose="02000000000000000000" pitchFamily="2" charset="-78"/>
                        </a:rPr>
                        <a:t>ّ</a:t>
                      </a:r>
                      <a:endParaRPr lang="en-US" sz="4000" b="1" dirty="0">
                        <a:solidFill>
                          <a:schemeClr val="tx1"/>
                        </a:solidFill>
                        <a:latin typeface="Sakkal Majalla" panose="02000000000000000000" pitchFamily="2" charset="-78"/>
                        <a:cs typeface="Sakkal Majalla" panose="02000000000000000000" pitchFamily="2" charset="-78"/>
                      </a:endParaRPr>
                    </a:p>
                  </a:txBody>
                  <a:tcPr anchor="ctr">
                    <a:lnL w="28575" cap="flat" cmpd="sng" algn="ctr">
                      <a:solidFill>
                        <a:schemeClr val="accent4">
                          <a:lumMod val="60000"/>
                          <a:lumOff val="40000"/>
                        </a:schemeClr>
                      </a:solidFill>
                      <a:prstDash val="solid"/>
                      <a:round/>
                      <a:headEnd type="none" w="med" len="med"/>
                      <a:tailEnd type="none" w="med" len="med"/>
                    </a:lnL>
                    <a:lnR w="28575" cap="flat" cmpd="sng" algn="ctr">
                      <a:solidFill>
                        <a:schemeClr val="accent4">
                          <a:lumMod val="60000"/>
                          <a:lumOff val="40000"/>
                        </a:schemeClr>
                      </a:solidFill>
                      <a:prstDash val="solid"/>
                      <a:round/>
                      <a:headEnd type="none" w="med" len="med"/>
                      <a:tailEnd type="none" w="med" len="med"/>
                    </a:ln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tcPr>
                </a:tc>
                <a:extLst>
                  <a:ext uri="{0D108BD9-81ED-4DB2-BD59-A6C34878D82A}">
                    <a16:rowId xmlns:a16="http://schemas.microsoft.com/office/drawing/2014/main" val="570410534"/>
                  </a:ext>
                </a:extLst>
              </a:tr>
              <a:tr h="563577">
                <a:tc>
                  <a:txBody>
                    <a:bodyPr/>
                    <a:lstStyle/>
                    <a:p>
                      <a:pPr algn="ctr" rtl="1"/>
                      <a:r>
                        <a:rPr lang="ar-BH" sz="4000" b="1" dirty="0">
                          <a:solidFill>
                            <a:schemeClr val="tx1"/>
                          </a:solidFill>
                          <a:latin typeface="Sakkal Majalla" panose="02000000000000000000" pitchFamily="2" charset="-78"/>
                          <a:cs typeface="Sakkal Majalla" panose="02000000000000000000" pitchFamily="2" charset="-78"/>
                        </a:rPr>
                        <a:t>الثاني</a:t>
                      </a:r>
                    </a:p>
                    <a:p>
                      <a:pPr algn="ctr" rtl="1"/>
                      <a:r>
                        <a:rPr lang="ar-BH" sz="4000" b="1" dirty="0">
                          <a:solidFill>
                            <a:schemeClr val="tx1"/>
                          </a:solidFill>
                          <a:latin typeface="Sakkal Majalla" panose="02000000000000000000" pitchFamily="2" charset="-78"/>
                          <a:cs typeface="Sakkal Majalla" panose="02000000000000000000" pitchFamily="2" charset="-78"/>
                        </a:rPr>
                        <a:t>(تركيب الذرة)</a:t>
                      </a:r>
                      <a:endParaRPr lang="en-US" sz="4000" b="1" dirty="0">
                        <a:solidFill>
                          <a:schemeClr val="tx1"/>
                        </a:solidFill>
                        <a:latin typeface="Sakkal Majalla" panose="02000000000000000000" pitchFamily="2" charset="-78"/>
                        <a:cs typeface="Sakkal Majalla" panose="02000000000000000000" pitchFamily="2" charset="-78"/>
                      </a:endParaRPr>
                    </a:p>
                  </a:txBody>
                  <a:tcPr anchor="ctr">
                    <a:lnL w="28575" cap="flat" cmpd="sng" algn="ctr">
                      <a:solidFill>
                        <a:schemeClr val="accent4">
                          <a:lumMod val="60000"/>
                          <a:lumOff val="40000"/>
                        </a:schemeClr>
                      </a:solidFill>
                      <a:prstDash val="solid"/>
                      <a:round/>
                      <a:headEnd type="none" w="med" len="med"/>
                      <a:tailEnd type="none" w="med" len="med"/>
                    </a:lnL>
                    <a:lnR w="28575" cap="flat" cmpd="sng" algn="ctr">
                      <a:solidFill>
                        <a:schemeClr val="accent4">
                          <a:lumMod val="60000"/>
                          <a:lumOff val="40000"/>
                        </a:schemeClr>
                      </a:solidFill>
                      <a:prstDash val="solid"/>
                      <a:round/>
                      <a:headEnd type="none" w="med" len="med"/>
                      <a:tailEnd type="none" w="med" len="med"/>
                    </a:ln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tcPr>
                </a:tc>
                <a:tc>
                  <a:txBody>
                    <a:bodyPr/>
                    <a:lstStyle/>
                    <a:p>
                      <a:pPr algn="ctr" rtl="1"/>
                      <a:r>
                        <a:rPr lang="ar-BH" sz="4000" b="1" dirty="0">
                          <a:solidFill>
                            <a:schemeClr val="tx1"/>
                          </a:solidFill>
                          <a:latin typeface="Sakkal Majalla" panose="02000000000000000000" pitchFamily="2" charset="-78"/>
                          <a:cs typeface="Sakkal Majalla" panose="02000000000000000000" pitchFamily="2" charset="-78"/>
                        </a:rPr>
                        <a:t>الفصل</a:t>
                      </a:r>
                      <a:endParaRPr lang="en-US" sz="4000" b="1" dirty="0">
                        <a:solidFill>
                          <a:schemeClr val="tx1"/>
                        </a:solidFill>
                        <a:latin typeface="Sakkal Majalla" panose="02000000000000000000" pitchFamily="2" charset="-78"/>
                        <a:cs typeface="Sakkal Majalla" panose="02000000000000000000" pitchFamily="2" charset="-78"/>
                      </a:endParaRPr>
                    </a:p>
                  </a:txBody>
                  <a:tcPr anchor="ctr">
                    <a:lnL w="28575" cap="flat" cmpd="sng" algn="ctr">
                      <a:solidFill>
                        <a:schemeClr val="accent4">
                          <a:lumMod val="60000"/>
                          <a:lumOff val="40000"/>
                        </a:schemeClr>
                      </a:solidFill>
                      <a:prstDash val="solid"/>
                      <a:round/>
                      <a:headEnd type="none" w="med" len="med"/>
                      <a:tailEnd type="none" w="med" len="med"/>
                    </a:lnL>
                    <a:lnR w="28575" cap="flat" cmpd="sng" algn="ctr">
                      <a:solidFill>
                        <a:schemeClr val="accent4">
                          <a:lumMod val="60000"/>
                          <a:lumOff val="40000"/>
                        </a:schemeClr>
                      </a:solidFill>
                      <a:prstDash val="solid"/>
                      <a:round/>
                      <a:headEnd type="none" w="med" len="med"/>
                      <a:tailEnd type="none" w="med" len="med"/>
                    </a:ln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tcPr>
                </a:tc>
                <a:extLst>
                  <a:ext uri="{0D108BD9-81ED-4DB2-BD59-A6C34878D82A}">
                    <a16:rowId xmlns:a16="http://schemas.microsoft.com/office/drawing/2014/main" val="2223270941"/>
                  </a:ext>
                </a:extLst>
              </a:tr>
              <a:tr h="666344">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BH" sz="4000" b="1" kern="1200" noProof="0" dirty="0">
                          <a:solidFill>
                            <a:schemeClr val="tx1"/>
                          </a:solidFill>
                          <a:latin typeface="Sakkal Majalla" panose="02000000000000000000" pitchFamily="2" charset="-78"/>
                          <a:ea typeface="+mn-ea"/>
                          <a:cs typeface="Sakkal Majalla" panose="02000000000000000000" pitchFamily="2" charset="-78"/>
                        </a:rPr>
                        <a:t>النواة</a:t>
                      </a:r>
                    </a:p>
                    <a:p>
                      <a:pPr marL="0" marR="0" lvl="0" indent="0" algn="ctr" defTabSz="914400" rtl="1" eaLnBrk="1" fontAlgn="auto" latinLnBrk="0" hangingPunct="1">
                        <a:lnSpc>
                          <a:spcPct val="100000"/>
                        </a:lnSpc>
                        <a:spcBef>
                          <a:spcPts val="0"/>
                        </a:spcBef>
                        <a:spcAft>
                          <a:spcPts val="0"/>
                        </a:spcAft>
                        <a:buClrTx/>
                        <a:buSzTx/>
                        <a:buFontTx/>
                        <a:buNone/>
                        <a:tabLst/>
                        <a:defRPr/>
                      </a:pPr>
                      <a:r>
                        <a:rPr lang="ar-BH" sz="4000" b="1" kern="1200" noProof="0" dirty="0">
                          <a:solidFill>
                            <a:srgbClr val="C00000"/>
                          </a:solidFill>
                          <a:latin typeface="Sakkal Majalla" panose="02000000000000000000" pitchFamily="2" charset="-78"/>
                          <a:ea typeface="+mn-ea"/>
                          <a:cs typeface="Sakkal Majalla" panose="02000000000000000000" pitchFamily="2" charset="-78"/>
                        </a:rPr>
                        <a:t>الجزء الثاني</a:t>
                      </a:r>
                    </a:p>
                  </a:txBody>
                  <a:tcPr anchor="ctr">
                    <a:lnL w="28575" cap="flat" cmpd="sng" algn="ctr">
                      <a:solidFill>
                        <a:schemeClr val="accent4">
                          <a:lumMod val="60000"/>
                          <a:lumOff val="40000"/>
                        </a:schemeClr>
                      </a:solidFill>
                      <a:prstDash val="solid"/>
                      <a:round/>
                      <a:headEnd type="none" w="med" len="med"/>
                      <a:tailEnd type="none" w="med" len="med"/>
                    </a:lnL>
                    <a:lnR w="28575" cap="flat" cmpd="sng" algn="ctr">
                      <a:solidFill>
                        <a:schemeClr val="accent4">
                          <a:lumMod val="60000"/>
                          <a:lumOff val="40000"/>
                        </a:schemeClr>
                      </a:solidFill>
                      <a:prstDash val="solid"/>
                      <a:round/>
                      <a:headEnd type="none" w="med" len="med"/>
                      <a:tailEnd type="none" w="med" len="med"/>
                    </a:ln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tcPr>
                </a:tc>
                <a:tc>
                  <a:txBody>
                    <a:bodyPr/>
                    <a:lstStyle/>
                    <a:p>
                      <a:pPr algn="ctr" rtl="1"/>
                      <a:r>
                        <a:rPr lang="ar-BH" sz="4000" b="1" dirty="0">
                          <a:solidFill>
                            <a:schemeClr val="tx1"/>
                          </a:solidFill>
                          <a:latin typeface="Sakkal Majalla" panose="02000000000000000000" pitchFamily="2" charset="-78"/>
                          <a:cs typeface="Sakkal Majalla" panose="02000000000000000000" pitchFamily="2" charset="-78"/>
                        </a:rPr>
                        <a:t>الدرس الثاني</a:t>
                      </a:r>
                      <a:endParaRPr lang="en-US" sz="4000" b="1" dirty="0">
                        <a:solidFill>
                          <a:schemeClr val="tx1"/>
                        </a:solidFill>
                        <a:latin typeface="Sakkal Majalla" panose="02000000000000000000" pitchFamily="2" charset="-78"/>
                        <a:cs typeface="Sakkal Majalla" panose="02000000000000000000" pitchFamily="2" charset="-78"/>
                      </a:endParaRPr>
                    </a:p>
                  </a:txBody>
                  <a:tcPr anchor="ctr">
                    <a:lnL w="28575" cap="flat" cmpd="sng" algn="ctr">
                      <a:solidFill>
                        <a:schemeClr val="accent4">
                          <a:lumMod val="60000"/>
                          <a:lumOff val="40000"/>
                        </a:schemeClr>
                      </a:solidFill>
                      <a:prstDash val="solid"/>
                      <a:round/>
                      <a:headEnd type="none" w="med" len="med"/>
                      <a:tailEnd type="none" w="med" len="med"/>
                    </a:lnL>
                    <a:lnR w="28575" cap="flat" cmpd="sng" algn="ctr">
                      <a:solidFill>
                        <a:schemeClr val="accent4">
                          <a:lumMod val="60000"/>
                          <a:lumOff val="40000"/>
                        </a:schemeClr>
                      </a:solidFill>
                      <a:prstDash val="solid"/>
                      <a:round/>
                      <a:headEnd type="none" w="med" len="med"/>
                      <a:tailEnd type="none" w="med" len="med"/>
                    </a:ln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tcPr>
                </a:tc>
                <a:extLst>
                  <a:ext uri="{0D108BD9-81ED-4DB2-BD59-A6C34878D82A}">
                    <a16:rowId xmlns:a16="http://schemas.microsoft.com/office/drawing/2014/main" val="571933326"/>
                  </a:ext>
                </a:extLst>
              </a:tr>
            </a:tbl>
          </a:graphicData>
        </a:graphic>
      </p:graphicFrame>
      <p:pic>
        <p:nvPicPr>
          <p:cNvPr id="6" name="Picture 5">
            <a:extLst>
              <a:ext uri="{FF2B5EF4-FFF2-40B4-BE49-F238E27FC236}">
                <a16:creationId xmlns:a16="http://schemas.microsoft.com/office/drawing/2014/main" id="{89EA422B-21DF-4B8C-BF07-E0A51E7FB618}"/>
              </a:ext>
            </a:extLst>
          </p:cNvPr>
          <p:cNvPicPr>
            <a:picLocks noChangeAspect="1"/>
          </p:cNvPicPr>
          <p:nvPr/>
        </p:nvPicPr>
        <p:blipFill rotWithShape="1">
          <a:blip r:embed="rId3"/>
          <a:srcRect l="48594" t="55977" r="42656" b="28403"/>
          <a:stretch/>
        </p:blipFill>
        <p:spPr>
          <a:xfrm>
            <a:off x="667879" y="2475184"/>
            <a:ext cx="3414609" cy="3030266"/>
          </a:xfrm>
          <a:prstGeom prst="ellipse">
            <a:avLst/>
          </a:prstGeom>
          <a:ln>
            <a:noFill/>
          </a:ln>
          <a:effectLst>
            <a:softEdge rad="112500"/>
          </a:effectLst>
        </p:spPr>
      </p:pic>
    </p:spTree>
    <p:extLst>
      <p:ext uri="{BB962C8B-B14F-4D97-AF65-F5344CB8AC3E}">
        <p14:creationId xmlns:p14="http://schemas.microsoft.com/office/powerpoint/2010/main" val="343447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FF944CF-FA56-4D0C-96E2-F6A1FAF9060E}"/>
              </a:ext>
            </a:extLst>
          </p:cNvPr>
          <p:cNvSpPr txBox="1"/>
          <p:nvPr/>
        </p:nvSpPr>
        <p:spPr>
          <a:xfrm>
            <a:off x="266699" y="1506695"/>
            <a:ext cx="11610975" cy="584775"/>
          </a:xfrm>
          <a:prstGeom prst="rect">
            <a:avLst/>
          </a:prstGeom>
          <a:solidFill>
            <a:schemeClr val="accent6">
              <a:lumMod val="40000"/>
              <a:lumOff val="60000"/>
            </a:schemeClr>
          </a:solid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1</a:t>
            </a:r>
            <a:r>
              <a:rPr kumimoji="0" lang="ar-BH" sz="32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a:t>
            </a:r>
            <a:r>
              <a:rPr lang="ar-BH" sz="3200" b="1" dirty="0">
                <a:solidFill>
                  <a:prstClr val="black"/>
                </a:solidFill>
                <a:latin typeface="Sakkal Majalla" panose="02000000000000000000" pitchFamily="2" charset="-78"/>
                <a:cs typeface="Sakkal Majalla" panose="02000000000000000000" pitchFamily="2" charset="-78"/>
              </a:rPr>
              <a:t>يس</a:t>
            </a:r>
            <a:r>
              <a:rPr kumimoji="0" lang="ar-BH" sz="32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تخدم عنصر الفوسفور-32 في:</a:t>
            </a:r>
          </a:p>
        </p:txBody>
      </p:sp>
      <p:sp>
        <p:nvSpPr>
          <p:cNvPr id="20" name="TextBox 19">
            <a:extLst>
              <a:ext uri="{FF2B5EF4-FFF2-40B4-BE49-F238E27FC236}">
                <a16:creationId xmlns:a16="http://schemas.microsoft.com/office/drawing/2014/main" id="{64CAB1E3-9782-43CF-8FA5-F9B0FF0BE110}"/>
              </a:ext>
            </a:extLst>
          </p:cNvPr>
          <p:cNvSpPr txBox="1"/>
          <p:nvPr/>
        </p:nvSpPr>
        <p:spPr>
          <a:xfrm>
            <a:off x="8926276" y="2096241"/>
            <a:ext cx="2630417" cy="523220"/>
          </a:xfrm>
          <a:prstGeom prst="rect">
            <a:avLst/>
          </a:prstGeom>
          <a:solidFill>
            <a:schemeClr val="accent5">
              <a:lumMod val="20000"/>
              <a:lumOff val="80000"/>
            </a:schemeClr>
          </a:solid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تشخيص الغدة الدرقية</a:t>
            </a:r>
          </a:p>
        </p:txBody>
      </p:sp>
      <p:sp>
        <p:nvSpPr>
          <p:cNvPr id="22" name="TextBox 21">
            <a:extLst>
              <a:ext uri="{FF2B5EF4-FFF2-40B4-BE49-F238E27FC236}">
                <a16:creationId xmlns:a16="http://schemas.microsoft.com/office/drawing/2014/main" id="{A8B9568B-E5BD-4821-A3AA-F59F8D1261B0}"/>
              </a:ext>
            </a:extLst>
          </p:cNvPr>
          <p:cNvSpPr txBox="1"/>
          <p:nvPr/>
        </p:nvSpPr>
        <p:spPr>
          <a:xfrm>
            <a:off x="6284382" y="2093647"/>
            <a:ext cx="2214247" cy="523220"/>
          </a:xfrm>
          <a:prstGeom prst="rect">
            <a:avLst/>
          </a:prstGeom>
          <a:solidFill>
            <a:schemeClr val="accent5">
              <a:lumMod val="20000"/>
              <a:lumOff val="80000"/>
            </a:schemeClr>
          </a:solid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حقن جذور النباتات</a:t>
            </a:r>
          </a:p>
        </p:txBody>
      </p:sp>
      <p:sp>
        <p:nvSpPr>
          <p:cNvPr id="23" name="TextBox 22">
            <a:extLst>
              <a:ext uri="{FF2B5EF4-FFF2-40B4-BE49-F238E27FC236}">
                <a16:creationId xmlns:a16="http://schemas.microsoft.com/office/drawing/2014/main" id="{0361F172-40FB-4AE5-9DC8-4B02DF8E3AEA}"/>
              </a:ext>
            </a:extLst>
          </p:cNvPr>
          <p:cNvSpPr txBox="1"/>
          <p:nvPr/>
        </p:nvSpPr>
        <p:spPr>
          <a:xfrm>
            <a:off x="584424" y="2086943"/>
            <a:ext cx="2214247" cy="523220"/>
          </a:xfrm>
          <a:prstGeom prst="rect">
            <a:avLst/>
          </a:prstGeom>
          <a:solidFill>
            <a:schemeClr val="accent5">
              <a:lumMod val="20000"/>
              <a:lumOff val="80000"/>
            </a:schemeClr>
          </a:solid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المبيدات الحشرية</a:t>
            </a:r>
          </a:p>
        </p:txBody>
      </p:sp>
      <p:sp>
        <p:nvSpPr>
          <p:cNvPr id="24" name="TextBox 23">
            <a:extLst>
              <a:ext uri="{FF2B5EF4-FFF2-40B4-BE49-F238E27FC236}">
                <a16:creationId xmlns:a16="http://schemas.microsoft.com/office/drawing/2014/main" id="{616B0BF7-8CF5-4AB9-87F5-CEAAA6542FA9}"/>
              </a:ext>
            </a:extLst>
          </p:cNvPr>
          <p:cNvSpPr txBox="1"/>
          <p:nvPr/>
        </p:nvSpPr>
        <p:spPr>
          <a:xfrm>
            <a:off x="3226318" y="2080776"/>
            <a:ext cx="2630417" cy="523220"/>
          </a:xfrm>
          <a:prstGeom prst="rect">
            <a:avLst/>
          </a:prstGeom>
          <a:solidFill>
            <a:schemeClr val="accent5">
              <a:lumMod val="20000"/>
              <a:lumOff val="80000"/>
            </a:schemeClr>
          </a:solid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كشف الأورام والكسور</a:t>
            </a:r>
          </a:p>
        </p:txBody>
      </p:sp>
      <p:sp>
        <p:nvSpPr>
          <p:cNvPr id="25" name="TextBox 24">
            <a:extLst>
              <a:ext uri="{FF2B5EF4-FFF2-40B4-BE49-F238E27FC236}">
                <a16:creationId xmlns:a16="http://schemas.microsoft.com/office/drawing/2014/main" id="{4C30AF72-8B35-4725-BBCF-9D58C5A81E6A}"/>
              </a:ext>
            </a:extLst>
          </p:cNvPr>
          <p:cNvSpPr txBox="1"/>
          <p:nvPr/>
        </p:nvSpPr>
        <p:spPr>
          <a:xfrm>
            <a:off x="266699" y="2691512"/>
            <a:ext cx="11610975" cy="584775"/>
          </a:xfrm>
          <a:prstGeom prst="rect">
            <a:avLst/>
          </a:prstGeom>
          <a:solidFill>
            <a:schemeClr val="accent6">
              <a:lumMod val="40000"/>
              <a:lumOff val="60000"/>
            </a:schemeClr>
          </a:solidFill>
        </p:spPr>
        <p:txBody>
          <a:bodyPr wrap="square" rtlCol="0">
            <a:spAutoFit/>
          </a:bodyPr>
          <a:lstStyle/>
          <a:p>
            <a:pPr lvl="0" algn="r" rtl="1">
              <a:defRPr/>
            </a:pPr>
            <a:r>
              <a:rPr kumimoji="0" lang="en-US" sz="32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-2</a:t>
            </a:r>
            <a:r>
              <a:rPr kumimoji="0" lang="ar-BH" sz="32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a:t>
            </a:r>
            <a:r>
              <a:rPr lang="ar-BH" sz="3200" b="1" dirty="0">
                <a:solidFill>
                  <a:prstClr val="black"/>
                </a:solidFill>
                <a:latin typeface="Sakkal Majalla" panose="02000000000000000000" pitchFamily="2" charset="-78"/>
                <a:cs typeface="Sakkal Majalla" panose="02000000000000000000" pitchFamily="2" charset="-78"/>
              </a:rPr>
              <a:t>يستعمل اليود-131 في</a:t>
            </a:r>
            <a:r>
              <a:rPr kumimoji="0" lang="ar-BH" sz="32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a:t>
            </a:r>
          </a:p>
        </p:txBody>
      </p:sp>
      <p:sp>
        <p:nvSpPr>
          <p:cNvPr id="35" name="TextBox 34">
            <a:extLst>
              <a:ext uri="{FF2B5EF4-FFF2-40B4-BE49-F238E27FC236}">
                <a16:creationId xmlns:a16="http://schemas.microsoft.com/office/drawing/2014/main" id="{3C4279C2-EAFA-4F81-A5FD-C4C522FFE50F}"/>
              </a:ext>
            </a:extLst>
          </p:cNvPr>
          <p:cNvSpPr txBox="1"/>
          <p:nvPr/>
        </p:nvSpPr>
        <p:spPr>
          <a:xfrm>
            <a:off x="266699" y="3897044"/>
            <a:ext cx="11610976" cy="584775"/>
          </a:xfrm>
          <a:prstGeom prst="rect">
            <a:avLst/>
          </a:prstGeom>
          <a:solidFill>
            <a:schemeClr val="accent6">
              <a:lumMod val="40000"/>
              <a:lumOff val="60000"/>
            </a:schemeClr>
          </a:solid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3</a:t>
            </a:r>
            <a:r>
              <a:rPr kumimoji="0" lang="ar-BH" sz="32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أي من العناصر التالية يستخدم في تتبع عمليات الجسم المختلفة</a:t>
            </a:r>
            <a:r>
              <a:rPr lang="ar-BH" sz="3200" b="1" baseline="0" dirty="0">
                <a:solidFill>
                  <a:prstClr val="black"/>
                </a:solidFill>
                <a:latin typeface="Sakkal Majalla" panose="02000000000000000000" pitchFamily="2" charset="-78"/>
                <a:cs typeface="Sakkal Majalla" panose="02000000000000000000" pitchFamily="2" charset="-78"/>
              </a:rPr>
              <a:t>؟</a:t>
            </a:r>
            <a:endParaRPr kumimoji="0" lang="ar-BH" sz="32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36" name="TextBox 35">
            <a:extLst>
              <a:ext uri="{FF2B5EF4-FFF2-40B4-BE49-F238E27FC236}">
                <a16:creationId xmlns:a16="http://schemas.microsoft.com/office/drawing/2014/main" id="{90AFCEFD-DCDA-4CB0-89A7-8CEC7F73F619}"/>
              </a:ext>
            </a:extLst>
          </p:cNvPr>
          <p:cNvSpPr txBox="1"/>
          <p:nvPr/>
        </p:nvSpPr>
        <p:spPr>
          <a:xfrm>
            <a:off x="9478883" y="4497930"/>
            <a:ext cx="2077810" cy="523220"/>
          </a:xfrm>
          <a:prstGeom prst="rect">
            <a:avLst/>
          </a:prstGeom>
          <a:solidFill>
            <a:schemeClr val="accent5">
              <a:lumMod val="20000"/>
              <a:lumOff val="80000"/>
            </a:schemeClr>
          </a:solid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BH" sz="2800" b="1" dirty="0">
                <a:solidFill>
                  <a:prstClr val="black"/>
                </a:solidFill>
                <a:latin typeface="Sakkal Majalla" panose="02000000000000000000" pitchFamily="2" charset="-78"/>
                <a:cs typeface="Sakkal Majalla" panose="02000000000000000000" pitchFamily="2" charset="-78"/>
              </a:rPr>
              <a:t>البلوتونيوم</a:t>
            </a:r>
            <a:endPar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37" name="TextBox 36">
            <a:extLst>
              <a:ext uri="{FF2B5EF4-FFF2-40B4-BE49-F238E27FC236}">
                <a16:creationId xmlns:a16="http://schemas.microsoft.com/office/drawing/2014/main" id="{4ABDE9FF-63D0-42D6-9B50-08FCF826F6A8}"/>
              </a:ext>
            </a:extLst>
          </p:cNvPr>
          <p:cNvSpPr txBox="1"/>
          <p:nvPr/>
        </p:nvSpPr>
        <p:spPr>
          <a:xfrm>
            <a:off x="6420819" y="4518645"/>
            <a:ext cx="2077810" cy="523220"/>
          </a:xfrm>
          <a:prstGeom prst="rect">
            <a:avLst/>
          </a:prstGeom>
          <a:solidFill>
            <a:schemeClr val="accent5">
              <a:lumMod val="20000"/>
              <a:lumOff val="80000"/>
            </a:schemeClr>
          </a:solid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BH" sz="2800" b="1" dirty="0">
                <a:solidFill>
                  <a:prstClr val="black"/>
                </a:solidFill>
                <a:latin typeface="Sakkal Majalla" panose="02000000000000000000" pitchFamily="2" charset="-78"/>
                <a:cs typeface="Sakkal Majalla" panose="02000000000000000000" pitchFamily="2" charset="-78"/>
              </a:rPr>
              <a:t>اليورانيوم</a:t>
            </a:r>
            <a:endPar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38" name="TextBox 37">
            <a:extLst>
              <a:ext uri="{FF2B5EF4-FFF2-40B4-BE49-F238E27FC236}">
                <a16:creationId xmlns:a16="http://schemas.microsoft.com/office/drawing/2014/main" id="{777BE686-FE25-444B-A3BA-1CF9AFD7AF47}"/>
              </a:ext>
            </a:extLst>
          </p:cNvPr>
          <p:cNvSpPr txBox="1"/>
          <p:nvPr/>
        </p:nvSpPr>
        <p:spPr>
          <a:xfrm>
            <a:off x="720861" y="4499572"/>
            <a:ext cx="2077810" cy="523220"/>
          </a:xfrm>
          <a:prstGeom prst="rect">
            <a:avLst/>
          </a:prstGeom>
          <a:solidFill>
            <a:schemeClr val="accent5">
              <a:lumMod val="20000"/>
              <a:lumOff val="80000"/>
            </a:schemeClr>
          </a:solid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BH" sz="2800" b="1" dirty="0">
                <a:solidFill>
                  <a:prstClr val="black"/>
                </a:solidFill>
                <a:latin typeface="Sakkal Majalla" panose="02000000000000000000" pitchFamily="2" charset="-78"/>
                <a:cs typeface="Sakkal Majalla" panose="02000000000000000000" pitchFamily="2" charset="-78"/>
              </a:rPr>
              <a:t>الأميريسيوم</a:t>
            </a:r>
            <a:endPar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39" name="TextBox 38">
            <a:extLst>
              <a:ext uri="{FF2B5EF4-FFF2-40B4-BE49-F238E27FC236}">
                <a16:creationId xmlns:a16="http://schemas.microsoft.com/office/drawing/2014/main" id="{FCD0D706-5FCC-47DD-9314-FA85BB552D7D}"/>
              </a:ext>
            </a:extLst>
          </p:cNvPr>
          <p:cNvSpPr txBox="1"/>
          <p:nvPr/>
        </p:nvSpPr>
        <p:spPr>
          <a:xfrm>
            <a:off x="3778925" y="4497555"/>
            <a:ext cx="2077810" cy="523220"/>
          </a:xfrm>
          <a:prstGeom prst="rect">
            <a:avLst/>
          </a:prstGeom>
          <a:solidFill>
            <a:schemeClr val="accent5">
              <a:lumMod val="20000"/>
              <a:lumOff val="80000"/>
            </a:schemeClr>
          </a:solid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BH" sz="2800" b="1" dirty="0">
                <a:solidFill>
                  <a:prstClr val="black"/>
                </a:solidFill>
                <a:latin typeface="Sakkal Majalla" panose="02000000000000000000" pitchFamily="2" charset="-78"/>
                <a:cs typeface="Sakkal Majalla" panose="02000000000000000000" pitchFamily="2" charset="-78"/>
              </a:rPr>
              <a:t>التكنيتيوم</a:t>
            </a:r>
            <a:endPar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29" name="TextBox 28">
            <a:extLst>
              <a:ext uri="{FF2B5EF4-FFF2-40B4-BE49-F238E27FC236}">
                <a16:creationId xmlns:a16="http://schemas.microsoft.com/office/drawing/2014/main" id="{8577FCF4-12EB-4909-A95B-3C226783B426}"/>
              </a:ext>
            </a:extLst>
          </p:cNvPr>
          <p:cNvSpPr txBox="1"/>
          <p:nvPr/>
        </p:nvSpPr>
        <p:spPr>
          <a:xfrm>
            <a:off x="460129" y="3273340"/>
            <a:ext cx="2614767" cy="523220"/>
          </a:xfrm>
          <a:prstGeom prst="rect">
            <a:avLst/>
          </a:prstGeom>
          <a:solidFill>
            <a:schemeClr val="accent5">
              <a:lumMod val="20000"/>
              <a:lumOff val="80000"/>
            </a:schemeClr>
          </a:solid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تشخيص الغدة الدرقية</a:t>
            </a:r>
          </a:p>
        </p:txBody>
      </p:sp>
      <p:sp>
        <p:nvSpPr>
          <p:cNvPr id="30" name="TextBox 29">
            <a:extLst>
              <a:ext uri="{FF2B5EF4-FFF2-40B4-BE49-F238E27FC236}">
                <a16:creationId xmlns:a16="http://schemas.microsoft.com/office/drawing/2014/main" id="{EC8C5D41-D836-4D4A-A6BA-9119EC221A5B}"/>
              </a:ext>
            </a:extLst>
          </p:cNvPr>
          <p:cNvSpPr txBox="1"/>
          <p:nvPr/>
        </p:nvSpPr>
        <p:spPr>
          <a:xfrm>
            <a:off x="6536480" y="3281058"/>
            <a:ext cx="2257424" cy="523220"/>
          </a:xfrm>
          <a:prstGeom prst="rect">
            <a:avLst/>
          </a:prstGeom>
          <a:solidFill>
            <a:schemeClr val="accent5">
              <a:lumMod val="20000"/>
              <a:lumOff val="80000"/>
            </a:schemeClr>
          </a:solid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لقياس مصادر المياه</a:t>
            </a:r>
          </a:p>
        </p:txBody>
      </p:sp>
      <p:sp>
        <p:nvSpPr>
          <p:cNvPr id="41" name="TextBox 40">
            <a:extLst>
              <a:ext uri="{FF2B5EF4-FFF2-40B4-BE49-F238E27FC236}">
                <a16:creationId xmlns:a16="http://schemas.microsoft.com/office/drawing/2014/main" id="{71004976-B81B-4D2C-AA31-28AA9AA79830}"/>
              </a:ext>
            </a:extLst>
          </p:cNvPr>
          <p:cNvSpPr txBox="1"/>
          <p:nvPr/>
        </p:nvSpPr>
        <p:spPr>
          <a:xfrm>
            <a:off x="9478883" y="3303701"/>
            <a:ext cx="2077810" cy="523220"/>
          </a:xfrm>
          <a:prstGeom prst="rect">
            <a:avLst/>
          </a:prstGeom>
          <a:solidFill>
            <a:schemeClr val="accent5">
              <a:lumMod val="20000"/>
              <a:lumOff val="80000"/>
            </a:schemeClr>
          </a:solid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المبيدات الحشرية</a:t>
            </a:r>
          </a:p>
        </p:txBody>
      </p:sp>
      <p:sp>
        <p:nvSpPr>
          <p:cNvPr id="42" name="TextBox 41">
            <a:extLst>
              <a:ext uri="{FF2B5EF4-FFF2-40B4-BE49-F238E27FC236}">
                <a16:creationId xmlns:a16="http://schemas.microsoft.com/office/drawing/2014/main" id="{1DB3F336-C938-4C89-8E36-84300E9B9D5D}"/>
              </a:ext>
            </a:extLst>
          </p:cNvPr>
          <p:cNvSpPr txBox="1"/>
          <p:nvPr/>
        </p:nvSpPr>
        <p:spPr>
          <a:xfrm>
            <a:off x="3483649" y="3281058"/>
            <a:ext cx="2468336" cy="523220"/>
          </a:xfrm>
          <a:prstGeom prst="rect">
            <a:avLst/>
          </a:prstGeom>
          <a:solidFill>
            <a:schemeClr val="accent5">
              <a:lumMod val="20000"/>
              <a:lumOff val="80000"/>
            </a:schemeClr>
          </a:solid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صناعة الأسمدة</a:t>
            </a:r>
          </a:p>
        </p:txBody>
      </p:sp>
      <p:sp>
        <p:nvSpPr>
          <p:cNvPr id="43" name="TextBox 42">
            <a:extLst>
              <a:ext uri="{FF2B5EF4-FFF2-40B4-BE49-F238E27FC236}">
                <a16:creationId xmlns:a16="http://schemas.microsoft.com/office/drawing/2014/main" id="{44FB70DB-1E52-4CCA-A551-26565AA7115E}"/>
              </a:ext>
            </a:extLst>
          </p:cNvPr>
          <p:cNvSpPr txBox="1"/>
          <p:nvPr/>
        </p:nvSpPr>
        <p:spPr>
          <a:xfrm>
            <a:off x="266699" y="885094"/>
            <a:ext cx="11610975" cy="523220"/>
          </a:xfrm>
          <a:prstGeom prst="rect">
            <a:avLst/>
          </a:prstGeom>
          <a:solidFill>
            <a:schemeClr val="accent6">
              <a:lumMod val="40000"/>
              <a:lumOff val="60000"/>
            </a:schemeClr>
          </a:solid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السؤال</a:t>
            </a:r>
            <a:r>
              <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a:t>
            </a: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الأول: اختر الإجابة الصحيحة في كل من العبارات التالية</a:t>
            </a:r>
            <a:r>
              <a:rPr kumimoji="0" lang="ar-BH" sz="2800" b="1" i="0" u="none" strike="noStrike" kern="1200" cap="none" spc="0" normalizeH="0" noProof="0" dirty="0">
                <a:ln>
                  <a:noFill/>
                </a:ln>
                <a:solidFill>
                  <a:prstClr val="black"/>
                </a:solidFill>
                <a:effectLst/>
                <a:uLnTx/>
                <a:uFillTx/>
                <a:latin typeface="Sakkal Majalla" panose="02000000000000000000" pitchFamily="2" charset="-78"/>
                <a:cs typeface="Sakkal Majalla" panose="02000000000000000000" pitchFamily="2" charset="-78"/>
              </a:rPr>
              <a:t>:</a:t>
            </a:r>
            <a:endPar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44" name="TextBox 43">
            <a:extLst>
              <a:ext uri="{FF2B5EF4-FFF2-40B4-BE49-F238E27FC236}">
                <a16:creationId xmlns:a16="http://schemas.microsoft.com/office/drawing/2014/main" id="{00086DB9-7794-46ED-B3C6-21E7EC5955C2}"/>
              </a:ext>
            </a:extLst>
          </p:cNvPr>
          <p:cNvSpPr txBox="1"/>
          <p:nvPr/>
        </p:nvSpPr>
        <p:spPr>
          <a:xfrm>
            <a:off x="266699" y="5102356"/>
            <a:ext cx="11610975" cy="584775"/>
          </a:xfrm>
          <a:prstGeom prst="rect">
            <a:avLst/>
          </a:prstGeom>
          <a:solidFill>
            <a:schemeClr val="accent6">
              <a:lumMod val="40000"/>
              <a:lumOff val="60000"/>
            </a:schemeClr>
          </a:solid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4</a:t>
            </a:r>
            <a:r>
              <a:rPr kumimoji="0" lang="ar-BH" sz="32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يتم طمر النفايات المشعة تحت الأرض بعمق</a:t>
            </a:r>
            <a:r>
              <a:rPr kumimoji="0" lang="ar-BH" sz="3200" b="1" i="0" u="none" strike="noStrike" kern="1200" cap="none" spc="0" normalizeH="0" noProof="0" dirty="0">
                <a:ln>
                  <a:noFill/>
                </a:ln>
                <a:solidFill>
                  <a:prstClr val="black"/>
                </a:solidFill>
                <a:effectLst/>
                <a:uLnTx/>
                <a:uFillTx/>
                <a:latin typeface="Sakkal Majalla" panose="02000000000000000000" pitchFamily="2" charset="-78"/>
                <a:cs typeface="Sakkal Majalla" panose="02000000000000000000" pitchFamily="2" charset="-78"/>
              </a:rPr>
              <a:t>:</a:t>
            </a:r>
            <a:endParaRPr kumimoji="0" lang="ar-BH" sz="32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49" name="TextBox 48">
            <a:extLst>
              <a:ext uri="{FF2B5EF4-FFF2-40B4-BE49-F238E27FC236}">
                <a16:creationId xmlns:a16="http://schemas.microsoft.com/office/drawing/2014/main" id="{9F9100B2-A80A-4C4D-A889-B46CD283E912}"/>
              </a:ext>
            </a:extLst>
          </p:cNvPr>
          <p:cNvSpPr txBox="1"/>
          <p:nvPr/>
        </p:nvSpPr>
        <p:spPr>
          <a:xfrm>
            <a:off x="9478883" y="5716764"/>
            <a:ext cx="2077810" cy="523220"/>
          </a:xfrm>
          <a:prstGeom prst="rect">
            <a:avLst/>
          </a:prstGeom>
          <a:solidFill>
            <a:schemeClr val="accent5">
              <a:lumMod val="20000"/>
              <a:lumOff val="80000"/>
            </a:schemeClr>
          </a:solid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BH" sz="2800" b="1" noProof="0" dirty="0">
                <a:solidFill>
                  <a:prstClr val="black"/>
                </a:solidFill>
                <a:latin typeface="Sakkal Majalla" panose="02000000000000000000" pitchFamily="2" charset="-78"/>
                <a:cs typeface="Sakkal Majalla" panose="02000000000000000000" pitchFamily="2" charset="-78"/>
              </a:rPr>
              <a:t>566 مترًا</a:t>
            </a:r>
            <a:endPar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50" name="TextBox 49">
            <a:extLst>
              <a:ext uri="{FF2B5EF4-FFF2-40B4-BE49-F238E27FC236}">
                <a16:creationId xmlns:a16="http://schemas.microsoft.com/office/drawing/2014/main" id="{9317DF60-AE8B-4236-8443-45526F5F19CF}"/>
              </a:ext>
            </a:extLst>
          </p:cNvPr>
          <p:cNvSpPr txBox="1"/>
          <p:nvPr/>
        </p:nvSpPr>
        <p:spPr>
          <a:xfrm>
            <a:off x="6420819" y="5716764"/>
            <a:ext cx="2077810" cy="523220"/>
          </a:xfrm>
          <a:prstGeom prst="rect">
            <a:avLst/>
          </a:prstGeom>
          <a:solidFill>
            <a:schemeClr val="accent5">
              <a:lumMod val="20000"/>
              <a:lumOff val="80000"/>
            </a:schemeClr>
          </a:solid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BH" sz="2800" b="1" dirty="0">
                <a:solidFill>
                  <a:prstClr val="black"/>
                </a:solidFill>
                <a:latin typeface="Sakkal Majalla" panose="02000000000000000000" pitchFamily="2" charset="-78"/>
                <a:cs typeface="Sakkal Majalla" panose="02000000000000000000" pitchFamily="2" charset="-78"/>
              </a:rPr>
              <a:t>650 مترًا</a:t>
            </a:r>
            <a:endPar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51" name="TextBox 50">
            <a:extLst>
              <a:ext uri="{FF2B5EF4-FFF2-40B4-BE49-F238E27FC236}">
                <a16:creationId xmlns:a16="http://schemas.microsoft.com/office/drawing/2014/main" id="{C53ACF2F-185E-4C65-B0AC-0D952516A70C}"/>
              </a:ext>
            </a:extLst>
          </p:cNvPr>
          <p:cNvSpPr txBox="1"/>
          <p:nvPr/>
        </p:nvSpPr>
        <p:spPr>
          <a:xfrm>
            <a:off x="720861" y="5716764"/>
            <a:ext cx="2077810" cy="523220"/>
          </a:xfrm>
          <a:prstGeom prst="rect">
            <a:avLst/>
          </a:prstGeom>
          <a:solidFill>
            <a:schemeClr val="accent5">
              <a:lumMod val="20000"/>
              <a:lumOff val="80000"/>
            </a:schemeClr>
          </a:solid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BH" sz="2800" b="1" dirty="0">
                <a:solidFill>
                  <a:prstClr val="black"/>
                </a:solidFill>
                <a:latin typeface="Sakkal Majalla" panose="02000000000000000000" pitchFamily="2" charset="-78"/>
                <a:cs typeface="Sakkal Majalla" panose="02000000000000000000" pitchFamily="2" charset="-78"/>
              </a:rPr>
              <a:t>560 مترًا</a:t>
            </a:r>
            <a:endPar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52" name="TextBox 51">
            <a:extLst>
              <a:ext uri="{FF2B5EF4-FFF2-40B4-BE49-F238E27FC236}">
                <a16:creationId xmlns:a16="http://schemas.microsoft.com/office/drawing/2014/main" id="{6057BDDC-2B4C-4297-9B7E-2F052C56903F}"/>
              </a:ext>
            </a:extLst>
          </p:cNvPr>
          <p:cNvSpPr txBox="1"/>
          <p:nvPr/>
        </p:nvSpPr>
        <p:spPr>
          <a:xfrm>
            <a:off x="3778925" y="5716764"/>
            <a:ext cx="2077810" cy="523220"/>
          </a:xfrm>
          <a:prstGeom prst="rect">
            <a:avLst/>
          </a:prstGeom>
          <a:solidFill>
            <a:schemeClr val="accent5">
              <a:lumMod val="20000"/>
              <a:lumOff val="80000"/>
            </a:schemeClr>
          </a:solid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BH" sz="2800" b="1" dirty="0">
                <a:solidFill>
                  <a:prstClr val="black"/>
                </a:solidFill>
                <a:latin typeface="Sakkal Majalla" panose="02000000000000000000" pitchFamily="2" charset="-78"/>
                <a:cs typeface="Sakkal Majalla" panose="02000000000000000000" pitchFamily="2" charset="-78"/>
              </a:rPr>
              <a:t>655 مترًا</a:t>
            </a:r>
            <a:endPar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26" name="TextBox 17">
            <a:extLst>
              <a:ext uri="{FF2B5EF4-FFF2-40B4-BE49-F238E27FC236}">
                <a16:creationId xmlns:a16="http://schemas.microsoft.com/office/drawing/2014/main" id="{D13F6E99-EF65-4D44-BDBF-3FB83C2816C3}"/>
              </a:ext>
            </a:extLst>
          </p:cNvPr>
          <p:cNvSpPr txBox="1"/>
          <p:nvPr/>
        </p:nvSpPr>
        <p:spPr>
          <a:xfrm>
            <a:off x="-1" y="0"/>
            <a:ext cx="12192001" cy="769441"/>
          </a:xfrm>
          <a:prstGeom prst="rect">
            <a:avLst/>
          </a:prstGeom>
          <a:solidFill>
            <a:schemeClr val="accent6">
              <a:lumMod val="50000"/>
            </a:schemeClr>
          </a:solidFill>
          <a:ln>
            <a:solidFill>
              <a:schemeClr val="tx1">
                <a:lumMod val="85000"/>
                <a:lumOff val="1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44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rPr>
              <a:t> نشاط تقييمي ثاني</a:t>
            </a:r>
            <a:endParaRPr kumimoji="0" lang="ar-BH" sz="24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sp>
        <p:nvSpPr>
          <p:cNvPr id="27" name="TextBox 26">
            <a:extLst>
              <a:ext uri="{FF2B5EF4-FFF2-40B4-BE49-F238E27FC236}">
                <a16:creationId xmlns:a16="http://schemas.microsoft.com/office/drawing/2014/main" id="{3650C61B-9331-4714-9CF3-A4589B2C668F}"/>
              </a:ext>
            </a:extLst>
          </p:cNvPr>
          <p:cNvSpPr txBox="1"/>
          <p:nvPr/>
        </p:nvSpPr>
        <p:spPr>
          <a:xfrm>
            <a:off x="152399" y="-47625"/>
            <a:ext cx="2505075" cy="830997"/>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4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rPr>
              <a:t>النواة ( الجزء الثاني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4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rPr>
              <a:t>العلوم - الثالث إعدادي </a:t>
            </a:r>
          </a:p>
        </p:txBody>
      </p:sp>
    </p:spTree>
    <p:extLst>
      <p:ext uri="{BB962C8B-B14F-4D97-AF65-F5344CB8AC3E}">
        <p14:creationId xmlns:p14="http://schemas.microsoft.com/office/powerpoint/2010/main" val="128468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4"/>
                                        </p:tgtEl>
                                      </p:cBhvr>
                                    </p:animEffect>
                                    <p:set>
                                      <p:cBhvr>
                                        <p:cTn id="10" dur="1" fill="hold">
                                          <p:stCondLst>
                                            <p:cond delay="499"/>
                                          </p:stCondLst>
                                        </p:cTn>
                                        <p:tgtEl>
                                          <p:spTgt spid="24"/>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3"/>
                                        </p:tgtEl>
                                      </p:cBhvr>
                                    </p:animEffect>
                                    <p:set>
                                      <p:cBhvr>
                                        <p:cTn id="13" dur="1" fill="hold">
                                          <p:stCondLst>
                                            <p:cond delay="499"/>
                                          </p:stCondLst>
                                        </p:cTn>
                                        <p:tgtEl>
                                          <p:spTgt spid="2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30"/>
                                        </p:tgtEl>
                                      </p:cBhvr>
                                    </p:animEffect>
                                    <p:set>
                                      <p:cBhvr>
                                        <p:cTn id="18" dur="1" fill="hold">
                                          <p:stCondLst>
                                            <p:cond delay="499"/>
                                          </p:stCondLst>
                                        </p:cTn>
                                        <p:tgtEl>
                                          <p:spTgt spid="30"/>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41"/>
                                        </p:tgtEl>
                                      </p:cBhvr>
                                    </p:animEffect>
                                    <p:set>
                                      <p:cBhvr>
                                        <p:cTn id="21" dur="1" fill="hold">
                                          <p:stCondLst>
                                            <p:cond delay="499"/>
                                          </p:stCondLst>
                                        </p:cTn>
                                        <p:tgtEl>
                                          <p:spTgt spid="41"/>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42"/>
                                        </p:tgtEl>
                                      </p:cBhvr>
                                    </p:animEffect>
                                    <p:set>
                                      <p:cBhvr>
                                        <p:cTn id="24" dur="1" fill="hold">
                                          <p:stCondLst>
                                            <p:cond delay="499"/>
                                          </p:stCondLst>
                                        </p:cTn>
                                        <p:tgtEl>
                                          <p:spTgt spid="4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36"/>
                                        </p:tgtEl>
                                      </p:cBhvr>
                                    </p:animEffect>
                                    <p:set>
                                      <p:cBhvr>
                                        <p:cTn id="29" dur="1" fill="hold">
                                          <p:stCondLst>
                                            <p:cond delay="499"/>
                                          </p:stCondLst>
                                        </p:cTn>
                                        <p:tgtEl>
                                          <p:spTgt spid="36"/>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500"/>
                                        <p:tgtEl>
                                          <p:spTgt spid="37"/>
                                        </p:tgtEl>
                                      </p:cBhvr>
                                    </p:animEffect>
                                    <p:set>
                                      <p:cBhvr>
                                        <p:cTn id="32" dur="1" fill="hold">
                                          <p:stCondLst>
                                            <p:cond delay="499"/>
                                          </p:stCondLst>
                                        </p:cTn>
                                        <p:tgtEl>
                                          <p:spTgt spid="37"/>
                                        </p:tgtEl>
                                        <p:attrNameLst>
                                          <p:attrName>style.visibility</p:attrName>
                                        </p:attrNameLst>
                                      </p:cBhvr>
                                      <p:to>
                                        <p:strVal val="hidden"/>
                                      </p:to>
                                    </p:set>
                                  </p:childTnLst>
                                </p:cTn>
                              </p:par>
                              <p:par>
                                <p:cTn id="33" presetID="10" presetClass="exit" presetSubtype="0" fill="hold" grpId="0" nodeType="withEffect">
                                  <p:stCondLst>
                                    <p:cond delay="0"/>
                                  </p:stCondLst>
                                  <p:childTnLst>
                                    <p:animEffect transition="out" filter="fade">
                                      <p:cBhvr>
                                        <p:cTn id="34" dur="500"/>
                                        <p:tgtEl>
                                          <p:spTgt spid="38"/>
                                        </p:tgtEl>
                                      </p:cBhvr>
                                    </p:animEffect>
                                    <p:set>
                                      <p:cBhvr>
                                        <p:cTn id="35" dur="1" fill="hold">
                                          <p:stCondLst>
                                            <p:cond delay="499"/>
                                          </p:stCondLst>
                                        </p:cTn>
                                        <p:tgtEl>
                                          <p:spTgt spid="38"/>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500"/>
                                        <p:tgtEl>
                                          <p:spTgt spid="49"/>
                                        </p:tgtEl>
                                      </p:cBhvr>
                                    </p:animEffect>
                                    <p:set>
                                      <p:cBhvr>
                                        <p:cTn id="40" dur="1" fill="hold">
                                          <p:stCondLst>
                                            <p:cond delay="499"/>
                                          </p:stCondLst>
                                        </p:cTn>
                                        <p:tgtEl>
                                          <p:spTgt spid="49"/>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50"/>
                                        </p:tgtEl>
                                      </p:cBhvr>
                                    </p:animEffect>
                                    <p:set>
                                      <p:cBhvr>
                                        <p:cTn id="43" dur="1" fill="hold">
                                          <p:stCondLst>
                                            <p:cond delay="499"/>
                                          </p:stCondLst>
                                        </p:cTn>
                                        <p:tgtEl>
                                          <p:spTgt spid="50"/>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51"/>
                                        </p:tgtEl>
                                      </p:cBhvr>
                                    </p:animEffect>
                                    <p:set>
                                      <p:cBhvr>
                                        <p:cTn id="46" dur="1" fill="hold">
                                          <p:stCondLst>
                                            <p:cond delay="499"/>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24" grpId="0" animBg="1"/>
      <p:bldP spid="36" grpId="0" animBg="1"/>
      <p:bldP spid="37" grpId="0" animBg="1"/>
      <p:bldP spid="38" grpId="0" animBg="1"/>
      <p:bldP spid="30" grpId="0" animBg="1"/>
      <p:bldP spid="41" grpId="0" animBg="1"/>
      <p:bldP spid="42" grpId="0" animBg="1"/>
      <p:bldP spid="49" grpId="0" animBg="1"/>
      <p:bldP spid="50" grpId="0" animBg="1"/>
      <p:bldP spid="5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3" name="TextBox 42">
            <a:extLst>
              <a:ext uri="{FF2B5EF4-FFF2-40B4-BE49-F238E27FC236}">
                <a16:creationId xmlns:a16="http://schemas.microsoft.com/office/drawing/2014/main" id="{44FB70DB-1E52-4CCA-A551-26565AA7115E}"/>
              </a:ext>
            </a:extLst>
          </p:cNvPr>
          <p:cNvSpPr txBox="1"/>
          <p:nvPr/>
        </p:nvSpPr>
        <p:spPr>
          <a:xfrm>
            <a:off x="171450" y="1045819"/>
            <a:ext cx="11866367" cy="1077218"/>
          </a:xfrm>
          <a:prstGeom prst="rect">
            <a:avLst/>
          </a:prstGeom>
          <a:solidFill>
            <a:schemeClr val="accent6">
              <a:lumMod val="60000"/>
              <a:lumOff val="40000"/>
            </a:schemeClr>
          </a:solid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32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السؤال</a:t>
            </a:r>
            <a:r>
              <a:rPr kumimoji="0" lang="en-US" sz="32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a:t>
            </a:r>
            <a:r>
              <a:rPr kumimoji="0" lang="ar-BH" sz="32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الثاني: املأ الفراغات في العبارات التالية بالكلمات المناسبة لتوضح كيفية استحداث العناصر الجديدية المصنعة:</a:t>
            </a:r>
          </a:p>
        </p:txBody>
      </p:sp>
      <p:sp>
        <p:nvSpPr>
          <p:cNvPr id="27" name="Rectangle: Rounded Corners 26">
            <a:extLst>
              <a:ext uri="{FF2B5EF4-FFF2-40B4-BE49-F238E27FC236}">
                <a16:creationId xmlns:a16="http://schemas.microsoft.com/office/drawing/2014/main" id="{82CD62EC-4437-41A3-9E97-DEC67D37BA3D}"/>
              </a:ext>
            </a:extLst>
          </p:cNvPr>
          <p:cNvSpPr/>
          <p:nvPr/>
        </p:nvSpPr>
        <p:spPr>
          <a:xfrm>
            <a:off x="987742" y="2446530"/>
            <a:ext cx="10727635" cy="378647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lnSpc>
                <a:spcPct val="200000"/>
              </a:lnSpc>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يتم </a:t>
            </a:r>
            <a:r>
              <a:rPr kumimoji="0" lang="ar-BH" sz="2800" b="1" i="0" u="none" strike="noStrike" kern="1200" cap="none" spc="0" normalizeH="0" baseline="0" noProof="0" dirty="0">
                <a:ln>
                  <a:noFill/>
                </a:ln>
                <a:solidFill>
                  <a:srgbClr val="002060"/>
                </a:solidFill>
                <a:effectLst/>
                <a:uLnTx/>
                <a:uFillTx/>
                <a:latin typeface="Sakkal Majalla" panose="02000000000000000000" pitchFamily="2" charset="-78"/>
                <a:cs typeface="Sakkal Majalla" panose="02000000000000000000" pitchFamily="2" charset="-78"/>
              </a:rPr>
              <a:t>تصنيع عناصر جديدة بوساطة قذف</a:t>
            </a:r>
            <a:r>
              <a:rPr kumimoji="0" lang="ar-BH" sz="2800" b="1" i="0" u="none" strike="noStrike" kern="1200" cap="none" spc="0" normalizeH="0" noProof="0" dirty="0">
                <a:ln>
                  <a:noFill/>
                </a:ln>
                <a:solidFill>
                  <a:srgbClr val="002060"/>
                </a:solidFill>
                <a:effectLst/>
                <a:uLnTx/>
                <a:uFillTx/>
                <a:latin typeface="Sakkal Majalla" panose="02000000000000000000" pitchFamily="2" charset="-78"/>
                <a:cs typeface="Sakkal Majalla" panose="02000000000000000000" pitchFamily="2" charset="-78"/>
              </a:rPr>
              <a:t>  </a:t>
            </a:r>
            <a:r>
              <a:rPr kumimoji="0" lang="ar-BH" sz="2800" b="1" i="0" u="none" strike="noStrike" kern="1200" cap="none" spc="0" normalizeH="0" baseline="0" noProof="0" dirty="0">
                <a:ln>
                  <a:noFill/>
                </a:ln>
                <a:solidFill>
                  <a:srgbClr val="002060"/>
                </a:solidFill>
                <a:effectLst/>
                <a:uLnTx/>
                <a:uFillTx/>
                <a:latin typeface="Sakkal Majalla" panose="02000000000000000000" pitchFamily="2" charset="-78"/>
                <a:cs typeface="Sakkal Majalla" panose="02000000000000000000" pitchFamily="2" charset="-78"/>
              </a:rPr>
              <a:t>..........................</a:t>
            </a:r>
            <a:r>
              <a:rPr kumimoji="0" lang="ar-BH" sz="2800" b="1" i="0" u="none" strike="noStrike" kern="1200" cap="none" spc="0" normalizeH="0" noProof="0" dirty="0">
                <a:ln>
                  <a:noFill/>
                </a:ln>
                <a:solidFill>
                  <a:srgbClr val="002060"/>
                </a:solidFill>
                <a:effectLst/>
                <a:uLnTx/>
                <a:uFillTx/>
                <a:latin typeface="Sakkal Majalla" panose="02000000000000000000" pitchFamily="2" charset="-78"/>
                <a:cs typeface="Sakkal Majalla" panose="02000000000000000000" pitchFamily="2" charset="-78"/>
              </a:rPr>
              <a:t> </a:t>
            </a:r>
            <a:r>
              <a:rPr kumimoji="0" lang="ar-BH" sz="2800" b="1" i="0" u="none" strike="noStrike" kern="1200" cap="none" spc="0" normalizeH="0" baseline="0" noProof="0" dirty="0">
                <a:ln>
                  <a:noFill/>
                </a:ln>
                <a:solidFill>
                  <a:srgbClr val="002060"/>
                </a:solidFill>
                <a:effectLst/>
                <a:uLnTx/>
                <a:uFillTx/>
                <a:latin typeface="Sakkal Majalla" panose="02000000000000000000" pitchFamily="2" charset="-78"/>
                <a:cs typeface="Sakkal Majalla" panose="02000000000000000000" pitchFamily="2" charset="-78"/>
              </a:rPr>
              <a:t>مثل جسيمات ألفا وبيتا على العنصر المستهدف، ويتم ذلك بتسريع الجسيمات في أجهزة </a:t>
            </a:r>
            <a:r>
              <a:rPr lang="ar-BH" sz="2800" b="1" dirty="0">
                <a:solidFill>
                  <a:srgbClr val="002060"/>
                </a:solidFill>
                <a:latin typeface="Sakkal Majalla" panose="02000000000000000000" pitchFamily="2" charset="-78"/>
                <a:cs typeface="Sakkal Majalla" panose="02000000000000000000" pitchFamily="2" charset="-78"/>
              </a:rPr>
              <a:t>خاصة تسمى ................... </a:t>
            </a:r>
            <a:r>
              <a:rPr kumimoji="0" lang="ar-BH" sz="2800" b="1" i="0" u="none" strike="noStrike" kern="1200" cap="none" spc="0" normalizeH="0" baseline="0" noProof="0" dirty="0">
                <a:ln>
                  <a:noFill/>
                </a:ln>
                <a:solidFill>
                  <a:srgbClr val="002060"/>
                </a:solidFill>
                <a:effectLst/>
                <a:uLnTx/>
                <a:uFillTx/>
                <a:latin typeface="Sakkal Majalla" panose="02000000000000000000" pitchFamily="2" charset="-78"/>
                <a:cs typeface="Sakkal Majalla" panose="02000000000000000000" pitchFamily="2" charset="-78"/>
              </a:rPr>
              <a:t>. تصطدم هذه الجسيمات المسرعة بـ................. الهدف.</a:t>
            </a:r>
            <a:r>
              <a:rPr kumimoji="0" lang="ar-BH" sz="2800" b="1" i="0" u="none" strike="noStrike" kern="1200" cap="none" spc="0" normalizeH="0" noProof="0" dirty="0">
                <a:ln>
                  <a:noFill/>
                </a:ln>
                <a:solidFill>
                  <a:srgbClr val="002060"/>
                </a:solidFill>
                <a:effectLst/>
                <a:uLnTx/>
                <a:uFillTx/>
                <a:latin typeface="Sakkal Majalla" panose="02000000000000000000" pitchFamily="2" charset="-78"/>
                <a:cs typeface="Sakkal Majalla" panose="02000000000000000000" pitchFamily="2" charset="-78"/>
              </a:rPr>
              <a:t> تقوم هذه النواة بـ.................... . فيتحول العنصر إلى عنصر جديد ....................  كبير.</a:t>
            </a:r>
            <a:endParaRPr kumimoji="0" lang="en-US" sz="2800" b="1" i="0" u="none" strike="noStrike" kern="1200" cap="none" spc="0" normalizeH="0" baseline="0" noProof="0" dirty="0">
              <a:ln>
                <a:noFill/>
              </a:ln>
              <a:solidFill>
                <a:srgbClr val="002060"/>
              </a:solidFill>
              <a:effectLst/>
              <a:uLnTx/>
              <a:uFillTx/>
              <a:latin typeface="Sakkal Majalla" panose="02000000000000000000" pitchFamily="2" charset="-78"/>
              <a:cs typeface="Sakkal Majalla" panose="02000000000000000000" pitchFamily="2" charset="-78"/>
            </a:endParaRPr>
          </a:p>
        </p:txBody>
      </p:sp>
      <p:sp>
        <p:nvSpPr>
          <p:cNvPr id="28" name="TextBox 27">
            <a:extLst>
              <a:ext uri="{FF2B5EF4-FFF2-40B4-BE49-F238E27FC236}">
                <a16:creationId xmlns:a16="http://schemas.microsoft.com/office/drawing/2014/main" id="{B916216E-C124-4CE3-BEF8-E0E7D60C3513}"/>
              </a:ext>
            </a:extLst>
          </p:cNvPr>
          <p:cNvSpPr txBox="1"/>
          <p:nvPr/>
        </p:nvSpPr>
        <p:spPr>
          <a:xfrm>
            <a:off x="5208557" y="2967335"/>
            <a:ext cx="1943103" cy="461665"/>
          </a:xfrm>
          <a:prstGeom prst="rect">
            <a:avLst/>
          </a:prstGeom>
          <a:solidFill>
            <a:srgbClr val="E2E1FF"/>
          </a:solid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BH" sz="2400" b="1" dirty="0">
                <a:solidFill>
                  <a:srgbClr val="FF0000"/>
                </a:solidFill>
                <a:latin typeface="Sakkal Majalla" panose="02000000000000000000" pitchFamily="2" charset="-78"/>
                <a:cs typeface="Sakkal Majalla" panose="02000000000000000000" pitchFamily="2" charset="-78"/>
              </a:rPr>
              <a:t>الجسيمات الذرية</a:t>
            </a:r>
            <a:endParaRPr kumimoji="0" lang="ar-BH" sz="2400" b="1" i="0" u="none" strike="noStrike" kern="120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endParaRPr>
          </a:p>
        </p:txBody>
      </p:sp>
      <p:sp>
        <p:nvSpPr>
          <p:cNvPr id="31" name="TextBox 30">
            <a:extLst>
              <a:ext uri="{FF2B5EF4-FFF2-40B4-BE49-F238E27FC236}">
                <a16:creationId xmlns:a16="http://schemas.microsoft.com/office/drawing/2014/main" id="{39B8D1F9-E4E1-46D5-AEC8-F321AB69A6C3}"/>
              </a:ext>
            </a:extLst>
          </p:cNvPr>
          <p:cNvSpPr txBox="1"/>
          <p:nvPr/>
        </p:nvSpPr>
        <p:spPr>
          <a:xfrm>
            <a:off x="2870795" y="3897258"/>
            <a:ext cx="1550503" cy="461665"/>
          </a:xfrm>
          <a:prstGeom prst="rect">
            <a:avLst/>
          </a:prstGeom>
          <a:solidFill>
            <a:srgbClr val="E2E1FF"/>
          </a:solid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BH" sz="2400" b="1" dirty="0">
                <a:solidFill>
                  <a:srgbClr val="FF0000"/>
                </a:solidFill>
                <a:latin typeface="Sakkal Majalla" panose="02000000000000000000" pitchFamily="2" charset="-78"/>
                <a:cs typeface="Sakkal Majalla" panose="02000000000000000000" pitchFamily="2" charset="-78"/>
              </a:rPr>
              <a:t>المسرعات</a:t>
            </a:r>
            <a:endParaRPr kumimoji="0" lang="ar-BH" sz="2400" b="1" i="0" u="none" strike="noStrike" kern="120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endParaRPr>
          </a:p>
        </p:txBody>
      </p:sp>
      <p:sp>
        <p:nvSpPr>
          <p:cNvPr id="32" name="TextBox 31">
            <a:extLst>
              <a:ext uri="{FF2B5EF4-FFF2-40B4-BE49-F238E27FC236}">
                <a16:creationId xmlns:a16="http://schemas.microsoft.com/office/drawing/2014/main" id="{CFB87713-395F-459D-AD00-B1E9F6A9EACA}"/>
              </a:ext>
            </a:extLst>
          </p:cNvPr>
          <p:cNvSpPr txBox="1"/>
          <p:nvPr/>
        </p:nvSpPr>
        <p:spPr>
          <a:xfrm>
            <a:off x="3509623" y="4661948"/>
            <a:ext cx="1450906" cy="461665"/>
          </a:xfrm>
          <a:prstGeom prst="rect">
            <a:avLst/>
          </a:prstGeom>
          <a:solidFill>
            <a:srgbClr val="E2E1FF"/>
          </a:solid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BH" sz="2400" b="1" dirty="0">
                <a:solidFill>
                  <a:srgbClr val="FF0000"/>
                </a:solidFill>
                <a:latin typeface="Sakkal Majalla" panose="02000000000000000000" pitchFamily="2" charset="-78"/>
                <a:cs typeface="Sakkal Majalla" panose="02000000000000000000" pitchFamily="2" charset="-78"/>
              </a:rPr>
              <a:t>امتصاصها</a:t>
            </a:r>
            <a:endParaRPr kumimoji="0" lang="ar-BH" sz="2400" b="1" i="0" u="none" strike="noStrike" kern="120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endParaRPr>
          </a:p>
        </p:txBody>
      </p:sp>
      <p:sp>
        <p:nvSpPr>
          <p:cNvPr id="33" name="TextBox 32">
            <a:extLst>
              <a:ext uri="{FF2B5EF4-FFF2-40B4-BE49-F238E27FC236}">
                <a16:creationId xmlns:a16="http://schemas.microsoft.com/office/drawing/2014/main" id="{C1D8EECC-16E7-4B16-8579-D9C3973C46CA}"/>
              </a:ext>
            </a:extLst>
          </p:cNvPr>
          <p:cNvSpPr txBox="1"/>
          <p:nvPr/>
        </p:nvSpPr>
        <p:spPr>
          <a:xfrm>
            <a:off x="7933378" y="4661947"/>
            <a:ext cx="1167430" cy="461665"/>
          </a:xfrm>
          <a:prstGeom prst="rect">
            <a:avLst/>
          </a:prstGeom>
          <a:solidFill>
            <a:srgbClr val="E2E1FF"/>
          </a:solid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BH" sz="2400" b="1" dirty="0">
                <a:solidFill>
                  <a:srgbClr val="FF0000"/>
                </a:solidFill>
                <a:latin typeface="Sakkal Majalla" panose="02000000000000000000" pitchFamily="2" charset="-78"/>
                <a:cs typeface="Sakkal Majalla" panose="02000000000000000000" pitchFamily="2" charset="-78"/>
              </a:rPr>
              <a:t>نواة</a:t>
            </a:r>
            <a:endParaRPr kumimoji="0" lang="ar-BH" sz="2400" b="1" i="0" u="none" strike="noStrike" kern="120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endParaRPr>
          </a:p>
        </p:txBody>
      </p:sp>
      <p:sp>
        <p:nvSpPr>
          <p:cNvPr id="34" name="TextBox 33">
            <a:extLst>
              <a:ext uri="{FF2B5EF4-FFF2-40B4-BE49-F238E27FC236}">
                <a16:creationId xmlns:a16="http://schemas.microsoft.com/office/drawing/2014/main" id="{7606F4E1-55FE-4E7D-B443-3873DA170D4A}"/>
              </a:ext>
            </a:extLst>
          </p:cNvPr>
          <p:cNvSpPr txBox="1"/>
          <p:nvPr/>
        </p:nvSpPr>
        <p:spPr>
          <a:xfrm>
            <a:off x="8664503" y="5558667"/>
            <a:ext cx="1450906" cy="461665"/>
          </a:xfrm>
          <a:prstGeom prst="rect">
            <a:avLst/>
          </a:prstGeom>
          <a:solidFill>
            <a:srgbClr val="E2E1FF"/>
          </a:solid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BH" sz="2400" b="1" dirty="0">
                <a:solidFill>
                  <a:srgbClr val="FF0000"/>
                </a:solidFill>
                <a:latin typeface="Sakkal Majalla" panose="02000000000000000000" pitchFamily="2" charset="-78"/>
                <a:cs typeface="Sakkal Majalla" panose="02000000000000000000" pitchFamily="2" charset="-78"/>
              </a:rPr>
              <a:t>عدده الذري</a:t>
            </a:r>
            <a:endParaRPr kumimoji="0" lang="ar-BH" sz="2400" b="1" i="0" u="none" strike="noStrike" kern="120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endParaRPr>
          </a:p>
        </p:txBody>
      </p:sp>
      <p:sp>
        <p:nvSpPr>
          <p:cNvPr id="12" name="TextBox 17">
            <a:extLst>
              <a:ext uri="{FF2B5EF4-FFF2-40B4-BE49-F238E27FC236}">
                <a16:creationId xmlns:a16="http://schemas.microsoft.com/office/drawing/2014/main" id="{06B8C695-E3BD-4C1B-8CAB-98A27EC2B8EA}"/>
              </a:ext>
            </a:extLst>
          </p:cNvPr>
          <p:cNvSpPr txBox="1"/>
          <p:nvPr/>
        </p:nvSpPr>
        <p:spPr>
          <a:xfrm>
            <a:off x="-1" y="0"/>
            <a:ext cx="12192001" cy="769441"/>
          </a:xfrm>
          <a:prstGeom prst="rect">
            <a:avLst/>
          </a:prstGeom>
          <a:solidFill>
            <a:schemeClr val="accent6">
              <a:lumMod val="50000"/>
            </a:schemeClr>
          </a:solidFill>
          <a:ln>
            <a:solidFill>
              <a:schemeClr val="tx1">
                <a:lumMod val="85000"/>
                <a:lumOff val="1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44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rPr>
              <a:t> نشاط تقييمي ثاني</a:t>
            </a:r>
            <a:endParaRPr kumimoji="0" lang="ar-BH" sz="24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sp>
        <p:nvSpPr>
          <p:cNvPr id="13" name="TextBox 12">
            <a:extLst>
              <a:ext uri="{FF2B5EF4-FFF2-40B4-BE49-F238E27FC236}">
                <a16:creationId xmlns:a16="http://schemas.microsoft.com/office/drawing/2014/main" id="{46BD3910-5537-4C4A-9D9D-3B75BF35517C}"/>
              </a:ext>
            </a:extLst>
          </p:cNvPr>
          <p:cNvSpPr txBox="1"/>
          <p:nvPr/>
        </p:nvSpPr>
        <p:spPr>
          <a:xfrm>
            <a:off x="152399" y="-47625"/>
            <a:ext cx="2505075" cy="830997"/>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4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rPr>
              <a:t>النواة ( الجزء الثاني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4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rPr>
              <a:t>العلوم - الثالث إعدادي </a:t>
            </a:r>
          </a:p>
        </p:txBody>
      </p:sp>
    </p:spTree>
    <p:extLst>
      <p:ext uri="{BB962C8B-B14F-4D97-AF65-F5344CB8AC3E}">
        <p14:creationId xmlns:p14="http://schemas.microsoft.com/office/powerpoint/2010/main" val="124845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arn(inVertical)">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arn(inVertical)">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arn(inVertical)">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barn(inVertical)">
                                      <p:cBhvr>
                                        <p:cTn id="3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1" grpId="0" animBg="1"/>
      <p:bldP spid="32" grpId="0" animBg="1"/>
      <p:bldP spid="33" grpId="0" animBg="1"/>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DCBF850-C9AA-4E11-BE46-F7AC61096ACA}"/>
              </a:ext>
            </a:extLst>
          </p:cNvPr>
          <p:cNvSpPr txBox="1"/>
          <p:nvPr/>
        </p:nvSpPr>
        <p:spPr>
          <a:xfrm>
            <a:off x="2790825" y="2449581"/>
            <a:ext cx="6610350" cy="1323439"/>
          </a:xfrm>
          <a:prstGeom prst="rect">
            <a:avLst/>
          </a:prstGeom>
          <a:noFill/>
          <a:ln>
            <a:noFill/>
          </a:ln>
          <a:effectLst>
            <a:glow rad="228600">
              <a:schemeClr val="accent2">
                <a:satMod val="175000"/>
                <a:alpha val="40000"/>
              </a:schemeClr>
            </a:glow>
          </a:effectLst>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80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انتهى الدرس </a:t>
            </a:r>
            <a:endParaRPr kumimoji="0" lang="en-US" sz="80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6" name="TextBox 5">
            <a:extLst>
              <a:ext uri="{FF2B5EF4-FFF2-40B4-BE49-F238E27FC236}">
                <a16:creationId xmlns:a16="http://schemas.microsoft.com/office/drawing/2014/main" id="{45C23584-0477-42BE-8F17-179F8C4BE946}"/>
              </a:ext>
            </a:extLst>
          </p:cNvPr>
          <p:cNvSpPr txBox="1"/>
          <p:nvPr/>
        </p:nvSpPr>
        <p:spPr>
          <a:xfrm>
            <a:off x="0" y="-39756"/>
            <a:ext cx="4362451" cy="461665"/>
          </a:xfrm>
          <a:prstGeom prst="rect">
            <a:avLst/>
          </a:prstGeom>
          <a:solidFill>
            <a:srgbClr val="C00000"/>
          </a:solid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4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rPr>
              <a:t>النواة ( الجزء الثاني ) - العلوم - الثالث إعدادي </a:t>
            </a:r>
          </a:p>
        </p:txBody>
      </p:sp>
    </p:spTree>
    <p:extLst>
      <p:ext uri="{BB962C8B-B14F-4D97-AF65-F5344CB8AC3E}">
        <p14:creationId xmlns:p14="http://schemas.microsoft.com/office/powerpoint/2010/main" val="1089477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6517"/>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extBox 17">
            <a:extLst>
              <a:ext uri="{FF2B5EF4-FFF2-40B4-BE49-F238E27FC236}">
                <a16:creationId xmlns:a16="http://schemas.microsoft.com/office/drawing/2014/main" id="{DB89D73F-75FF-4415-B830-C5C6BEE875B2}"/>
              </a:ext>
            </a:extLst>
          </p:cNvPr>
          <p:cNvSpPr txBox="1"/>
          <p:nvPr/>
        </p:nvSpPr>
        <p:spPr>
          <a:xfrm>
            <a:off x="-1" y="0"/>
            <a:ext cx="10420351" cy="769441"/>
          </a:xfrm>
          <a:prstGeom prst="rect">
            <a:avLst/>
          </a:prstGeom>
          <a:solidFill>
            <a:schemeClr val="accent5">
              <a:lumMod val="75000"/>
            </a:schemeClr>
          </a:solidFill>
          <a:ln>
            <a:solidFill>
              <a:schemeClr val="tx1">
                <a:lumMod val="85000"/>
                <a:lumOff val="1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44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rPr>
              <a:t> أهداف الدرس</a:t>
            </a:r>
            <a:endParaRPr kumimoji="0" lang="ar-BH" sz="24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sp>
        <p:nvSpPr>
          <p:cNvPr id="3" name="TextBox 2">
            <a:extLst>
              <a:ext uri="{FF2B5EF4-FFF2-40B4-BE49-F238E27FC236}">
                <a16:creationId xmlns:a16="http://schemas.microsoft.com/office/drawing/2014/main" id="{23CBB0EA-FBB9-4AB1-9608-A18F78ACF808}"/>
              </a:ext>
            </a:extLst>
          </p:cNvPr>
          <p:cNvSpPr txBox="1"/>
          <p:nvPr/>
        </p:nvSpPr>
        <p:spPr>
          <a:xfrm>
            <a:off x="152399" y="-47625"/>
            <a:ext cx="2505075" cy="830997"/>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4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rPr>
              <a:t>النواة ( الجزء الثاني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4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rPr>
              <a:t>العلوم - الثالث إعدادي </a:t>
            </a:r>
          </a:p>
        </p:txBody>
      </p:sp>
      <p:sp>
        <p:nvSpPr>
          <p:cNvPr id="7" name="Rectangle 6">
            <a:extLst>
              <a:ext uri="{FF2B5EF4-FFF2-40B4-BE49-F238E27FC236}">
                <a16:creationId xmlns:a16="http://schemas.microsoft.com/office/drawing/2014/main" id="{0CB25467-B36E-482F-8C5B-0C26066814F3}"/>
              </a:ext>
            </a:extLst>
          </p:cNvPr>
          <p:cNvSpPr/>
          <p:nvPr/>
        </p:nvSpPr>
        <p:spPr>
          <a:xfrm>
            <a:off x="323847" y="1308458"/>
            <a:ext cx="11477628" cy="75664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r>
              <a:rPr kumimoji="0" lang="en-US" sz="28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1</a:t>
            </a:r>
            <a:r>
              <a:rPr kumimoji="0" lang="ar-BH" sz="28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 </a:t>
            </a:r>
            <a:r>
              <a:rPr lang="ar-BH" sz="2800" b="1" dirty="0">
                <a:solidFill>
                  <a:schemeClr val="tx1"/>
                </a:solidFill>
                <a:latin typeface="Sakkal Majalla" panose="02000000000000000000" pitchFamily="2" charset="-78"/>
                <a:cs typeface="Sakkal Majalla" panose="02000000000000000000" pitchFamily="2" charset="-78"/>
              </a:rPr>
              <a:t>توضيح ما يحدث في عمليتي التحلل الإشعاعي وتحوُّل العناصر. </a:t>
            </a:r>
            <a:endParaRPr kumimoji="0" lang="en-US" sz="2800" b="1" i="0" u="none" strike="noStrike" kern="1200" cap="none" spc="0" normalizeH="0" baseline="0" noProof="0" dirty="0">
              <a:ln>
                <a:noFill/>
              </a:ln>
              <a:solidFill>
                <a:schemeClr val="tx1"/>
              </a:solidFill>
              <a:effectLst/>
              <a:uLnTx/>
              <a:uFillTx/>
              <a:latin typeface="Sakkal Majalla" panose="02000000000000000000" pitchFamily="2" charset="-78"/>
              <a:cs typeface="Sakkal Majalla" panose="02000000000000000000" pitchFamily="2" charset="-78"/>
            </a:endParaRPr>
          </a:p>
        </p:txBody>
      </p:sp>
      <p:sp>
        <p:nvSpPr>
          <p:cNvPr id="10" name="Rectangle 9">
            <a:extLst>
              <a:ext uri="{FF2B5EF4-FFF2-40B4-BE49-F238E27FC236}">
                <a16:creationId xmlns:a16="http://schemas.microsoft.com/office/drawing/2014/main" id="{87BA6A76-8A7C-4E2B-9B76-BF7E62B9AA85}"/>
              </a:ext>
            </a:extLst>
          </p:cNvPr>
          <p:cNvSpPr/>
          <p:nvPr/>
        </p:nvSpPr>
        <p:spPr>
          <a:xfrm>
            <a:off x="323847" y="2453757"/>
            <a:ext cx="11477628" cy="75450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kumimoji="0" lang="en-US" sz="28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2</a:t>
            </a:r>
            <a:r>
              <a:rPr kumimoji="0" lang="ar-BH" sz="28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 </a:t>
            </a:r>
            <a:r>
              <a:rPr lang="ar-BH" sz="2800" b="1" dirty="0">
                <a:solidFill>
                  <a:schemeClr val="tx1"/>
                </a:solidFill>
                <a:latin typeface="Sakkal Majalla" panose="02000000000000000000" pitchFamily="2" charset="-78"/>
                <a:cs typeface="Sakkal Majalla" panose="02000000000000000000" pitchFamily="2" charset="-78"/>
              </a:rPr>
              <a:t>توضيح كيف تصنّع بعض العناصر.</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2" name="Rectangle 11">
            <a:extLst>
              <a:ext uri="{FF2B5EF4-FFF2-40B4-BE49-F238E27FC236}">
                <a16:creationId xmlns:a16="http://schemas.microsoft.com/office/drawing/2014/main" id="{F25238F9-D990-46E1-97B6-AD330B088845}"/>
              </a:ext>
            </a:extLst>
          </p:cNvPr>
          <p:cNvSpPr/>
          <p:nvPr/>
        </p:nvSpPr>
        <p:spPr>
          <a:xfrm>
            <a:off x="323847" y="3596915"/>
            <a:ext cx="11477628" cy="7545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kumimoji="0" lang="en-US" sz="28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3</a:t>
            </a:r>
            <a:r>
              <a:rPr kumimoji="0" lang="ar-BH" sz="28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 </a:t>
            </a:r>
            <a:r>
              <a:rPr lang="ar-BH" sz="2800" b="1" dirty="0">
                <a:solidFill>
                  <a:schemeClr val="tx1"/>
                </a:solidFill>
                <a:latin typeface="Sakkal Majalla" panose="02000000000000000000" pitchFamily="2" charset="-78"/>
                <a:cs typeface="Sakkal Majalla" panose="02000000000000000000" pitchFamily="2" charset="-78"/>
              </a:rPr>
              <a:t>ذكر الاستخدامات المختلفة للنظائر المشعّة.</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3" name="Rectangle 12">
            <a:extLst>
              <a:ext uri="{FF2B5EF4-FFF2-40B4-BE49-F238E27FC236}">
                <a16:creationId xmlns:a16="http://schemas.microsoft.com/office/drawing/2014/main" id="{A0FF60B0-2907-4472-ADAE-32828CD882E3}"/>
              </a:ext>
            </a:extLst>
          </p:cNvPr>
          <p:cNvSpPr/>
          <p:nvPr/>
        </p:nvSpPr>
        <p:spPr>
          <a:xfrm>
            <a:off x="323847" y="4740073"/>
            <a:ext cx="11477628" cy="75450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r>
              <a:rPr kumimoji="0" lang="en-US" sz="28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4</a:t>
            </a:r>
            <a:r>
              <a:rPr kumimoji="0" lang="ar-BH" sz="28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 </a:t>
            </a:r>
            <a:r>
              <a:rPr lang="ar-BH" sz="2800" b="1" dirty="0">
                <a:solidFill>
                  <a:schemeClr val="tx1"/>
                </a:solidFill>
                <a:latin typeface="Sakkal Majalla" panose="02000000000000000000" pitchFamily="2" charset="-78"/>
                <a:cs typeface="Sakkal Majalla" panose="02000000000000000000" pitchFamily="2" charset="-78"/>
              </a:rPr>
              <a:t>توضيح كيف يتم التخلص من النفايات المشعة.</a:t>
            </a:r>
            <a:endParaRPr kumimoji="0" lang="en-US" sz="2800" b="0" i="0" u="none" strike="noStrike" kern="1200" cap="none" spc="0" normalizeH="0" baseline="0" noProof="0" dirty="0">
              <a:ln>
                <a:noFill/>
              </a:ln>
              <a:solidFill>
                <a:schemeClr val="tx1"/>
              </a:solidFill>
              <a:effectLst/>
              <a:uLnTx/>
              <a:uFillTx/>
              <a:latin typeface="Calibri" panose="020F0502020204030204"/>
            </a:endParaRPr>
          </a:p>
        </p:txBody>
      </p:sp>
    </p:spTree>
    <p:extLst>
      <p:ext uri="{BB962C8B-B14F-4D97-AF65-F5344CB8AC3E}">
        <p14:creationId xmlns:p14="http://schemas.microsoft.com/office/powerpoint/2010/main" val="276331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19C92A46-0BAB-45DE-B4BB-496D52149A17}"/>
              </a:ext>
            </a:extLst>
          </p:cNvPr>
          <p:cNvSpPr/>
          <p:nvPr/>
        </p:nvSpPr>
        <p:spPr>
          <a:xfrm>
            <a:off x="9920286" y="1049236"/>
            <a:ext cx="2986087" cy="1287000"/>
          </a:xfrm>
          <a:custGeom>
            <a:avLst/>
            <a:gdLst>
              <a:gd name="connsiteX0" fmla="*/ 0 w 2986087"/>
              <a:gd name="connsiteY0" fmla="*/ 0 h 1287000"/>
              <a:gd name="connsiteX1" fmla="*/ 2986087 w 2986087"/>
              <a:gd name="connsiteY1" fmla="*/ 0 h 1287000"/>
              <a:gd name="connsiteX2" fmla="*/ 2986087 w 2986087"/>
              <a:gd name="connsiteY2" fmla="*/ 1287000 h 1287000"/>
              <a:gd name="connsiteX3" fmla="*/ 0 w 2986087"/>
              <a:gd name="connsiteY3" fmla="*/ 1287000 h 1287000"/>
              <a:gd name="connsiteX4" fmla="*/ 0 w 2986087"/>
              <a:gd name="connsiteY4" fmla="*/ 0 h 128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6087" h="1287000">
                <a:moveTo>
                  <a:pt x="0" y="0"/>
                </a:moveTo>
                <a:lnTo>
                  <a:pt x="2986087" y="0"/>
                </a:lnTo>
                <a:lnTo>
                  <a:pt x="2986087" y="1287000"/>
                </a:lnTo>
                <a:lnTo>
                  <a:pt x="0" y="1287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688" tIns="60960" rIns="170688" bIns="60960" numCol="1" spcCol="1270" anchor="ctr" anchorCtr="0">
            <a:noAutofit/>
          </a:bodyPr>
          <a:lstStyle/>
          <a:p>
            <a:pPr marL="0" lvl="0" indent="0" algn="l" defTabSz="1066800">
              <a:lnSpc>
                <a:spcPct val="90000"/>
              </a:lnSpc>
              <a:spcBef>
                <a:spcPct val="0"/>
              </a:spcBef>
              <a:spcAft>
                <a:spcPct val="35000"/>
              </a:spcAft>
              <a:buNone/>
            </a:pPr>
            <a:r>
              <a:rPr lang="ar-BH" sz="3200" b="1" kern="1200" dirty="0">
                <a:solidFill>
                  <a:srgbClr val="C00000"/>
                </a:solidFill>
                <a:latin typeface="Sakkal Majalla" panose="02000000000000000000" pitchFamily="2" charset="-78"/>
                <a:cs typeface="Sakkal Majalla" panose="02000000000000000000" pitchFamily="2" charset="-78"/>
              </a:rPr>
              <a:t>نواة مستقرة</a:t>
            </a:r>
            <a:endParaRPr lang="en-US" sz="3200" b="1" kern="1200" dirty="0">
              <a:solidFill>
                <a:srgbClr val="C00000"/>
              </a:solidFill>
              <a:latin typeface="Sakkal Majalla" panose="02000000000000000000" pitchFamily="2" charset="-78"/>
              <a:cs typeface="Sakkal Majalla" panose="02000000000000000000" pitchFamily="2" charset="-78"/>
            </a:endParaRPr>
          </a:p>
        </p:txBody>
      </p:sp>
      <p:sp>
        <p:nvSpPr>
          <p:cNvPr id="28" name="Left Brace 27">
            <a:extLst>
              <a:ext uri="{FF2B5EF4-FFF2-40B4-BE49-F238E27FC236}">
                <a16:creationId xmlns:a16="http://schemas.microsoft.com/office/drawing/2014/main" id="{6DC185B8-766F-47D0-9646-10F1D7B6B3BF}"/>
              </a:ext>
            </a:extLst>
          </p:cNvPr>
          <p:cNvSpPr/>
          <p:nvPr/>
        </p:nvSpPr>
        <p:spPr>
          <a:xfrm rot="10800000">
            <a:off x="9323069" y="1049236"/>
            <a:ext cx="597217" cy="1287000"/>
          </a:xfrm>
          <a:prstGeom prst="leftBrace">
            <a:avLst>
              <a:gd name="adj1" fmla="val 35000"/>
              <a:gd name="adj2" fmla="val 5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9" name="Freeform: Shape 28">
            <a:extLst>
              <a:ext uri="{FF2B5EF4-FFF2-40B4-BE49-F238E27FC236}">
                <a16:creationId xmlns:a16="http://schemas.microsoft.com/office/drawing/2014/main" id="{EC830669-8938-4D58-BEAB-185F57B85853}"/>
              </a:ext>
            </a:extLst>
          </p:cNvPr>
          <p:cNvSpPr/>
          <p:nvPr/>
        </p:nvSpPr>
        <p:spPr>
          <a:xfrm>
            <a:off x="172279" y="1041205"/>
            <a:ext cx="8911904" cy="1287000"/>
          </a:xfrm>
          <a:custGeom>
            <a:avLst/>
            <a:gdLst>
              <a:gd name="connsiteX0" fmla="*/ 0 w 8122157"/>
              <a:gd name="connsiteY0" fmla="*/ 0 h 1287000"/>
              <a:gd name="connsiteX1" fmla="*/ 8122157 w 8122157"/>
              <a:gd name="connsiteY1" fmla="*/ 0 h 1287000"/>
              <a:gd name="connsiteX2" fmla="*/ 8122157 w 8122157"/>
              <a:gd name="connsiteY2" fmla="*/ 1287000 h 1287000"/>
              <a:gd name="connsiteX3" fmla="*/ 0 w 8122157"/>
              <a:gd name="connsiteY3" fmla="*/ 1287000 h 1287000"/>
              <a:gd name="connsiteX4" fmla="*/ 0 w 8122157"/>
              <a:gd name="connsiteY4" fmla="*/ 0 h 128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2157" h="1287000">
                <a:moveTo>
                  <a:pt x="0" y="0"/>
                </a:moveTo>
                <a:lnTo>
                  <a:pt x="8122157" y="0"/>
                </a:lnTo>
                <a:lnTo>
                  <a:pt x="8122157" y="1287000"/>
                </a:lnTo>
                <a:lnTo>
                  <a:pt x="0" y="1287000"/>
                </a:lnTo>
                <a:lnTo>
                  <a:pt x="0" y="0"/>
                </a:lnTo>
                <a:close/>
              </a:path>
            </a:pathLst>
          </a:custGeom>
          <a:solidFill>
            <a:schemeClr val="accent6">
              <a:lumMod val="40000"/>
              <a:lumOff val="60000"/>
            </a:schemeClr>
          </a:solidFill>
          <a:ln>
            <a:solidFill>
              <a:schemeClr val="accent5">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228600" lvl="1" indent="-228600" algn="r" defTabSz="1066800" rtl="1">
              <a:lnSpc>
                <a:spcPct val="90000"/>
              </a:lnSpc>
              <a:spcBef>
                <a:spcPct val="0"/>
              </a:spcBef>
              <a:spcAft>
                <a:spcPct val="15000"/>
              </a:spcAft>
              <a:buChar char="•"/>
            </a:pPr>
            <a:r>
              <a:rPr lang="ar-BH" sz="2800" b="1" kern="1200" dirty="0">
                <a:solidFill>
                  <a:srgbClr val="002060"/>
                </a:solidFill>
                <a:latin typeface="Sakkal Majalla" panose="02000000000000000000" pitchFamily="2" charset="-78"/>
                <a:cs typeface="Sakkal Majalla" panose="02000000000000000000" pitchFamily="2" charset="-78"/>
              </a:rPr>
              <a:t>عدد البروتونات مساوي</a:t>
            </a:r>
            <a:r>
              <a:rPr lang="en-US" sz="2800" b="1" kern="1200" dirty="0">
                <a:solidFill>
                  <a:srgbClr val="002060"/>
                </a:solidFill>
                <a:latin typeface="Sakkal Majalla" panose="02000000000000000000" pitchFamily="2" charset="-78"/>
                <a:cs typeface="Sakkal Majalla" panose="02000000000000000000" pitchFamily="2" charset="-78"/>
              </a:rPr>
              <a:t>  </a:t>
            </a:r>
            <a:r>
              <a:rPr lang="ar-BH" sz="2800" b="1" kern="1200" dirty="0">
                <a:solidFill>
                  <a:srgbClr val="002060"/>
                </a:solidFill>
                <a:latin typeface="Sakkal Majalla" panose="02000000000000000000" pitchFamily="2" charset="-78"/>
                <a:cs typeface="Sakkal Majalla" panose="02000000000000000000" pitchFamily="2" charset="-78"/>
              </a:rPr>
              <a:t>لعدد النيوترونات فيها.</a:t>
            </a:r>
            <a:endParaRPr lang="en-US" sz="2800" b="1" kern="1200" dirty="0">
              <a:solidFill>
                <a:srgbClr val="002060"/>
              </a:solidFill>
              <a:latin typeface="Sakkal Majalla" panose="02000000000000000000" pitchFamily="2" charset="-78"/>
              <a:cs typeface="Sakkal Majalla" panose="02000000000000000000" pitchFamily="2" charset="-78"/>
            </a:endParaRPr>
          </a:p>
          <a:p>
            <a:pPr marL="228600" lvl="1" indent="-228600" algn="r" defTabSz="1066800" rtl="1">
              <a:lnSpc>
                <a:spcPct val="90000"/>
              </a:lnSpc>
              <a:spcBef>
                <a:spcPct val="0"/>
              </a:spcBef>
              <a:spcAft>
                <a:spcPct val="15000"/>
              </a:spcAft>
              <a:buChar char="•"/>
            </a:pPr>
            <a:r>
              <a:rPr lang="ar-BH" sz="2800" b="1" kern="1200" dirty="0">
                <a:solidFill>
                  <a:srgbClr val="002060"/>
                </a:solidFill>
                <a:latin typeface="Sakkal Majalla" panose="02000000000000000000" pitchFamily="2" charset="-78"/>
                <a:cs typeface="Sakkal Majalla" panose="02000000000000000000" pitchFamily="2" charset="-78"/>
              </a:rPr>
              <a:t>مثال: نظير الكربون 12 : 6 بروتونات 6 نيوترونات</a:t>
            </a:r>
            <a:r>
              <a:rPr lang="ar-BH" sz="2800" b="1" dirty="0">
                <a:solidFill>
                  <a:srgbClr val="002060"/>
                </a:solidFill>
                <a:latin typeface="Sakkal Majalla" panose="02000000000000000000" pitchFamily="2" charset="-78"/>
                <a:cs typeface="Sakkal Majalla" panose="02000000000000000000" pitchFamily="2" charset="-78"/>
              </a:rPr>
              <a:t>.</a:t>
            </a:r>
            <a:endParaRPr lang="en-US" sz="2800" b="1" kern="1200" dirty="0">
              <a:solidFill>
                <a:srgbClr val="002060"/>
              </a:solidFill>
              <a:latin typeface="Sakkal Majalla" panose="02000000000000000000" pitchFamily="2" charset="-78"/>
              <a:cs typeface="Sakkal Majalla" panose="02000000000000000000" pitchFamily="2" charset="-78"/>
            </a:endParaRPr>
          </a:p>
        </p:txBody>
      </p:sp>
      <p:sp>
        <p:nvSpPr>
          <p:cNvPr id="30" name="Freeform: Shape 29">
            <a:extLst>
              <a:ext uri="{FF2B5EF4-FFF2-40B4-BE49-F238E27FC236}">
                <a16:creationId xmlns:a16="http://schemas.microsoft.com/office/drawing/2014/main" id="{138E74E7-ADA8-4960-A12F-C874D7E8C8B7}"/>
              </a:ext>
            </a:extLst>
          </p:cNvPr>
          <p:cNvSpPr/>
          <p:nvPr/>
        </p:nvSpPr>
        <p:spPr>
          <a:xfrm>
            <a:off x="9920286" y="2751220"/>
            <a:ext cx="2986087" cy="1287000"/>
          </a:xfrm>
          <a:custGeom>
            <a:avLst/>
            <a:gdLst>
              <a:gd name="connsiteX0" fmla="*/ 0 w 2986087"/>
              <a:gd name="connsiteY0" fmla="*/ 0 h 1287000"/>
              <a:gd name="connsiteX1" fmla="*/ 2986087 w 2986087"/>
              <a:gd name="connsiteY1" fmla="*/ 0 h 1287000"/>
              <a:gd name="connsiteX2" fmla="*/ 2986087 w 2986087"/>
              <a:gd name="connsiteY2" fmla="*/ 1287000 h 1287000"/>
              <a:gd name="connsiteX3" fmla="*/ 0 w 2986087"/>
              <a:gd name="connsiteY3" fmla="*/ 1287000 h 1287000"/>
              <a:gd name="connsiteX4" fmla="*/ 0 w 2986087"/>
              <a:gd name="connsiteY4" fmla="*/ 0 h 128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6087" h="1287000">
                <a:moveTo>
                  <a:pt x="0" y="0"/>
                </a:moveTo>
                <a:lnTo>
                  <a:pt x="2986087" y="0"/>
                </a:lnTo>
                <a:lnTo>
                  <a:pt x="2986087" y="1287000"/>
                </a:lnTo>
                <a:lnTo>
                  <a:pt x="0" y="1287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688" tIns="60960" rIns="170688" bIns="60960" numCol="1" spcCol="1270" anchor="ctr" anchorCtr="0">
            <a:noAutofit/>
          </a:bodyPr>
          <a:lstStyle/>
          <a:p>
            <a:pPr marL="0" lvl="0" indent="0" algn="l" defTabSz="1066800">
              <a:lnSpc>
                <a:spcPct val="90000"/>
              </a:lnSpc>
              <a:spcBef>
                <a:spcPct val="0"/>
              </a:spcBef>
              <a:spcAft>
                <a:spcPct val="35000"/>
              </a:spcAft>
              <a:buNone/>
            </a:pPr>
            <a:r>
              <a:rPr lang="ar-BH" sz="3200" b="1" kern="1200" dirty="0">
                <a:solidFill>
                  <a:srgbClr val="C00000"/>
                </a:solidFill>
                <a:latin typeface="Sakkal Majalla" panose="02000000000000000000" pitchFamily="2" charset="-78"/>
                <a:cs typeface="Sakkal Majalla" panose="02000000000000000000" pitchFamily="2" charset="-78"/>
              </a:rPr>
              <a:t>نواة غير مستقرة</a:t>
            </a:r>
            <a:endParaRPr lang="en-US" sz="3200" b="1" kern="1200" dirty="0">
              <a:solidFill>
                <a:srgbClr val="C00000"/>
              </a:solidFill>
              <a:latin typeface="Sakkal Majalla" panose="02000000000000000000" pitchFamily="2" charset="-78"/>
              <a:cs typeface="Sakkal Majalla" panose="02000000000000000000" pitchFamily="2" charset="-78"/>
            </a:endParaRPr>
          </a:p>
        </p:txBody>
      </p:sp>
      <p:sp>
        <p:nvSpPr>
          <p:cNvPr id="31" name="Left Brace 30">
            <a:extLst>
              <a:ext uri="{FF2B5EF4-FFF2-40B4-BE49-F238E27FC236}">
                <a16:creationId xmlns:a16="http://schemas.microsoft.com/office/drawing/2014/main" id="{09E1B7AB-0EE9-445C-992F-72E5DC2E597D}"/>
              </a:ext>
            </a:extLst>
          </p:cNvPr>
          <p:cNvSpPr/>
          <p:nvPr/>
        </p:nvSpPr>
        <p:spPr>
          <a:xfrm rot="10800000">
            <a:off x="9323069" y="2570236"/>
            <a:ext cx="597217" cy="1648968"/>
          </a:xfrm>
          <a:prstGeom prst="leftBrace">
            <a:avLst>
              <a:gd name="adj1" fmla="val 35000"/>
              <a:gd name="adj2" fmla="val 5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32" name="Freeform: Shape 31">
            <a:extLst>
              <a:ext uri="{FF2B5EF4-FFF2-40B4-BE49-F238E27FC236}">
                <a16:creationId xmlns:a16="http://schemas.microsoft.com/office/drawing/2014/main" id="{9ADE1F4E-5F3B-44CE-92C2-DEE8C6C60728}"/>
              </a:ext>
            </a:extLst>
          </p:cNvPr>
          <p:cNvSpPr/>
          <p:nvPr/>
        </p:nvSpPr>
        <p:spPr>
          <a:xfrm>
            <a:off x="172279" y="2570236"/>
            <a:ext cx="8911904" cy="1648968"/>
          </a:xfrm>
          <a:custGeom>
            <a:avLst/>
            <a:gdLst>
              <a:gd name="connsiteX0" fmla="*/ 0 w 8122157"/>
              <a:gd name="connsiteY0" fmla="*/ 0 h 1648968"/>
              <a:gd name="connsiteX1" fmla="*/ 8122157 w 8122157"/>
              <a:gd name="connsiteY1" fmla="*/ 0 h 1648968"/>
              <a:gd name="connsiteX2" fmla="*/ 8122157 w 8122157"/>
              <a:gd name="connsiteY2" fmla="*/ 1648968 h 1648968"/>
              <a:gd name="connsiteX3" fmla="*/ 0 w 8122157"/>
              <a:gd name="connsiteY3" fmla="*/ 1648968 h 1648968"/>
              <a:gd name="connsiteX4" fmla="*/ 0 w 8122157"/>
              <a:gd name="connsiteY4" fmla="*/ 0 h 1648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2157" h="1648968">
                <a:moveTo>
                  <a:pt x="0" y="0"/>
                </a:moveTo>
                <a:lnTo>
                  <a:pt x="8122157" y="0"/>
                </a:lnTo>
                <a:lnTo>
                  <a:pt x="8122157" y="1648968"/>
                </a:lnTo>
                <a:lnTo>
                  <a:pt x="0" y="1648968"/>
                </a:lnTo>
                <a:lnTo>
                  <a:pt x="0" y="0"/>
                </a:lnTo>
                <a:close/>
              </a:path>
            </a:pathLst>
          </a:custGeom>
          <a:solidFill>
            <a:schemeClr val="accent6">
              <a:lumMod val="20000"/>
              <a:lumOff val="80000"/>
            </a:schemeClr>
          </a:solidFill>
          <a:ln>
            <a:solidFill>
              <a:schemeClr val="accent5">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228600" lvl="1" indent="-228600" algn="r" defTabSz="1066800" rtl="1">
              <a:lnSpc>
                <a:spcPct val="90000"/>
              </a:lnSpc>
              <a:spcBef>
                <a:spcPct val="0"/>
              </a:spcBef>
              <a:spcAft>
                <a:spcPct val="15000"/>
              </a:spcAft>
              <a:buChar char="•"/>
            </a:pPr>
            <a:r>
              <a:rPr lang="ar-BH" sz="2800" b="1" kern="1200" dirty="0">
                <a:solidFill>
                  <a:srgbClr val="002060"/>
                </a:solidFill>
                <a:latin typeface="Sakkal Majalla" panose="02000000000000000000" pitchFamily="2" charset="-78"/>
                <a:cs typeface="Sakkal Majalla" panose="02000000000000000000" pitchFamily="2" charset="-78"/>
              </a:rPr>
              <a:t>تحتوي على نيوترونات أقل أو أكثر من البروتونات.</a:t>
            </a:r>
            <a:endParaRPr lang="en-US" sz="2800" b="1" kern="1200" dirty="0">
              <a:solidFill>
                <a:srgbClr val="002060"/>
              </a:solidFill>
              <a:latin typeface="Sakkal Majalla" panose="02000000000000000000" pitchFamily="2" charset="-78"/>
              <a:cs typeface="Sakkal Majalla" panose="02000000000000000000" pitchFamily="2" charset="-78"/>
            </a:endParaRPr>
          </a:p>
          <a:p>
            <a:pPr marL="228600" lvl="1" indent="-228600" algn="r" defTabSz="1066800" rtl="1">
              <a:lnSpc>
                <a:spcPct val="90000"/>
              </a:lnSpc>
              <a:spcBef>
                <a:spcPct val="0"/>
              </a:spcBef>
              <a:spcAft>
                <a:spcPct val="15000"/>
              </a:spcAft>
              <a:buChar char="•"/>
            </a:pPr>
            <a:r>
              <a:rPr lang="ar-BH" sz="2800" b="1" kern="1200" dirty="0">
                <a:solidFill>
                  <a:srgbClr val="002060"/>
                </a:solidFill>
                <a:latin typeface="Sakkal Majalla" panose="02000000000000000000" pitchFamily="2" charset="-78"/>
                <a:cs typeface="Sakkal Majalla" panose="02000000000000000000" pitchFamily="2" charset="-78"/>
              </a:rPr>
              <a:t>مثال: اليورانيوم والبلوتونيوم.</a:t>
            </a:r>
            <a:endParaRPr lang="en-US" sz="2800" b="1" kern="1200" dirty="0">
              <a:solidFill>
                <a:srgbClr val="002060"/>
              </a:solidFill>
              <a:latin typeface="Sakkal Majalla" panose="02000000000000000000" pitchFamily="2" charset="-78"/>
              <a:cs typeface="Sakkal Majalla" panose="02000000000000000000" pitchFamily="2" charset="-78"/>
            </a:endParaRPr>
          </a:p>
          <a:p>
            <a:pPr marL="228600" lvl="1" indent="-228600" algn="r" defTabSz="1066800" rtl="1">
              <a:lnSpc>
                <a:spcPct val="90000"/>
              </a:lnSpc>
              <a:spcBef>
                <a:spcPct val="0"/>
              </a:spcBef>
              <a:spcAft>
                <a:spcPct val="15000"/>
              </a:spcAft>
              <a:buChar char="•"/>
            </a:pPr>
            <a:r>
              <a:rPr lang="ar-BH" sz="2800" b="1" kern="1200" dirty="0">
                <a:solidFill>
                  <a:srgbClr val="002060"/>
                </a:solidFill>
                <a:latin typeface="Sakkal Majalla" panose="02000000000000000000" pitchFamily="2" charset="-78"/>
                <a:cs typeface="Sakkal Majalla" panose="02000000000000000000" pitchFamily="2" charset="-78"/>
              </a:rPr>
              <a:t>حيث يحدث تنافر في نواها فتفقد بعض الجسيمات لكي تصل إلى حالة الاستقرار، مما يؤدي إلى تحرر الطاقة. وتعرف هذه العملية بالتحلل الإشعاعي.</a:t>
            </a:r>
            <a:endParaRPr lang="en-US" sz="2800" b="1" kern="1200" dirty="0">
              <a:solidFill>
                <a:srgbClr val="002060"/>
              </a:solidFill>
              <a:latin typeface="Sakkal Majalla" panose="02000000000000000000" pitchFamily="2" charset="-78"/>
              <a:cs typeface="Sakkal Majalla" panose="02000000000000000000" pitchFamily="2" charset="-78"/>
            </a:endParaRPr>
          </a:p>
        </p:txBody>
      </p:sp>
      <p:sp>
        <p:nvSpPr>
          <p:cNvPr id="18" name="Oval 17">
            <a:extLst>
              <a:ext uri="{FF2B5EF4-FFF2-40B4-BE49-F238E27FC236}">
                <a16:creationId xmlns:a16="http://schemas.microsoft.com/office/drawing/2014/main" id="{9244B73C-BCDA-4051-9145-08BC4A809567}"/>
              </a:ext>
            </a:extLst>
          </p:cNvPr>
          <p:cNvSpPr/>
          <p:nvPr/>
        </p:nvSpPr>
        <p:spPr>
          <a:xfrm>
            <a:off x="10353675" y="4540550"/>
            <a:ext cx="1562100" cy="148469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000" b="1" dirty="0">
                <a:solidFill>
                  <a:schemeClr val="tx1"/>
                </a:solidFill>
                <a:latin typeface="Sakkal Majalla" panose="02000000000000000000" pitchFamily="2" charset="-78"/>
                <a:cs typeface="Sakkal Majalla" panose="02000000000000000000" pitchFamily="2" charset="-78"/>
              </a:rPr>
              <a:t>عند خروج البروتونات من النواة</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19" name="Arrow: Right 18">
            <a:extLst>
              <a:ext uri="{FF2B5EF4-FFF2-40B4-BE49-F238E27FC236}">
                <a16:creationId xmlns:a16="http://schemas.microsoft.com/office/drawing/2014/main" id="{C3631772-6AB6-4837-AEC2-18E99A40FECE}"/>
              </a:ext>
            </a:extLst>
          </p:cNvPr>
          <p:cNvSpPr/>
          <p:nvPr/>
        </p:nvSpPr>
        <p:spPr>
          <a:xfrm flipH="1">
            <a:off x="9448800" y="4800681"/>
            <a:ext cx="742950" cy="964430"/>
          </a:xfrm>
          <a:prstGeom prst="righ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akkal Majalla" panose="02000000000000000000" pitchFamily="2" charset="-78"/>
              <a:cs typeface="Sakkal Majalla" panose="02000000000000000000" pitchFamily="2" charset="-78"/>
            </a:endParaRPr>
          </a:p>
        </p:txBody>
      </p:sp>
      <p:sp>
        <p:nvSpPr>
          <p:cNvPr id="21" name="Oval 20">
            <a:extLst>
              <a:ext uri="{FF2B5EF4-FFF2-40B4-BE49-F238E27FC236}">
                <a16:creationId xmlns:a16="http://schemas.microsoft.com/office/drawing/2014/main" id="{F58BC7D7-0EC1-401C-ADE6-6871E9E44FB2}"/>
              </a:ext>
            </a:extLst>
          </p:cNvPr>
          <p:cNvSpPr/>
          <p:nvPr/>
        </p:nvSpPr>
        <p:spPr>
          <a:xfrm>
            <a:off x="7724775" y="4540550"/>
            <a:ext cx="1562100" cy="148469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000" b="1" dirty="0">
                <a:solidFill>
                  <a:schemeClr val="tx1"/>
                </a:solidFill>
                <a:latin typeface="Sakkal Majalla" panose="02000000000000000000" pitchFamily="2" charset="-78"/>
                <a:cs typeface="Sakkal Majalla" panose="02000000000000000000" pitchFamily="2" charset="-78"/>
              </a:rPr>
              <a:t>يتغير العدد الذري</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22" name="Arrow: Right 21">
            <a:extLst>
              <a:ext uri="{FF2B5EF4-FFF2-40B4-BE49-F238E27FC236}">
                <a16:creationId xmlns:a16="http://schemas.microsoft.com/office/drawing/2014/main" id="{5AD74CD4-5963-4BA6-8B04-254BE6E3D7E0}"/>
              </a:ext>
            </a:extLst>
          </p:cNvPr>
          <p:cNvSpPr/>
          <p:nvPr/>
        </p:nvSpPr>
        <p:spPr>
          <a:xfrm flipH="1">
            <a:off x="6819900" y="4800681"/>
            <a:ext cx="742950" cy="964430"/>
          </a:xfrm>
          <a:prstGeom prst="righ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akkal Majalla" panose="02000000000000000000" pitchFamily="2" charset="-78"/>
              <a:cs typeface="Sakkal Majalla" panose="02000000000000000000" pitchFamily="2" charset="-78"/>
            </a:endParaRPr>
          </a:p>
        </p:txBody>
      </p:sp>
      <p:sp>
        <p:nvSpPr>
          <p:cNvPr id="23" name="Oval 22">
            <a:extLst>
              <a:ext uri="{FF2B5EF4-FFF2-40B4-BE49-F238E27FC236}">
                <a16:creationId xmlns:a16="http://schemas.microsoft.com/office/drawing/2014/main" id="{60BEC775-3590-4168-A528-7D7D4F2A3949}"/>
              </a:ext>
            </a:extLst>
          </p:cNvPr>
          <p:cNvSpPr/>
          <p:nvPr/>
        </p:nvSpPr>
        <p:spPr>
          <a:xfrm>
            <a:off x="5095875" y="4540550"/>
            <a:ext cx="1562100" cy="148469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000" b="1" dirty="0">
                <a:solidFill>
                  <a:schemeClr val="tx1"/>
                </a:solidFill>
                <a:latin typeface="Sakkal Majalla" panose="02000000000000000000" pitchFamily="2" charset="-78"/>
                <a:cs typeface="Sakkal Majalla" panose="02000000000000000000" pitchFamily="2" charset="-78"/>
              </a:rPr>
              <a:t>يتحول إلى عنصر آخر</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24" name="Arrow: Right 23">
            <a:extLst>
              <a:ext uri="{FF2B5EF4-FFF2-40B4-BE49-F238E27FC236}">
                <a16:creationId xmlns:a16="http://schemas.microsoft.com/office/drawing/2014/main" id="{FD2BF9C8-4B34-44D0-A881-26E669527ABC}"/>
              </a:ext>
            </a:extLst>
          </p:cNvPr>
          <p:cNvSpPr/>
          <p:nvPr/>
        </p:nvSpPr>
        <p:spPr>
          <a:xfrm flipH="1">
            <a:off x="4191000" y="4800681"/>
            <a:ext cx="742950" cy="964430"/>
          </a:xfrm>
          <a:prstGeom prst="righ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akkal Majalla" panose="02000000000000000000" pitchFamily="2" charset="-78"/>
              <a:cs typeface="Sakkal Majalla" panose="02000000000000000000" pitchFamily="2" charset="-78"/>
            </a:endParaRPr>
          </a:p>
        </p:txBody>
      </p:sp>
      <p:sp>
        <p:nvSpPr>
          <p:cNvPr id="25" name="Rectangle: Rounded Corners 24">
            <a:extLst>
              <a:ext uri="{FF2B5EF4-FFF2-40B4-BE49-F238E27FC236}">
                <a16:creationId xmlns:a16="http://schemas.microsoft.com/office/drawing/2014/main" id="{133E3F0F-DD7A-4376-A616-A4C7AF78C0B5}"/>
              </a:ext>
            </a:extLst>
          </p:cNvPr>
          <p:cNvSpPr/>
          <p:nvPr/>
        </p:nvSpPr>
        <p:spPr>
          <a:xfrm>
            <a:off x="172278" y="4540550"/>
            <a:ext cx="3856797" cy="1688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800" b="1" dirty="0">
                <a:solidFill>
                  <a:schemeClr val="tx1"/>
                </a:solidFill>
                <a:latin typeface="Sakkal Majalla" panose="02000000000000000000" pitchFamily="2" charset="-78"/>
                <a:cs typeface="Sakkal Majalla" panose="02000000000000000000" pitchFamily="2" charset="-78"/>
              </a:rPr>
              <a:t>تسمى هذه العملية </a:t>
            </a:r>
            <a:r>
              <a:rPr lang="ar-BH" sz="2800" b="1" dirty="0">
                <a:solidFill>
                  <a:srgbClr val="FF0000"/>
                </a:solidFill>
                <a:latin typeface="Sakkal Majalla" panose="02000000000000000000" pitchFamily="2" charset="-78"/>
                <a:cs typeface="Sakkal Majalla" panose="02000000000000000000" pitchFamily="2" charset="-78"/>
              </a:rPr>
              <a:t>بالتحول</a:t>
            </a:r>
          </a:p>
          <a:p>
            <a:pPr algn="ctr"/>
            <a:endParaRPr lang="ar-BH" sz="2800" b="1" dirty="0">
              <a:solidFill>
                <a:srgbClr val="FF0000"/>
              </a:solidFill>
              <a:latin typeface="Sakkal Majalla" panose="02000000000000000000" pitchFamily="2" charset="-78"/>
              <a:cs typeface="Sakkal Majalla" panose="02000000000000000000" pitchFamily="2" charset="-78"/>
            </a:endParaRPr>
          </a:p>
          <a:p>
            <a:pPr algn="ctr"/>
            <a:r>
              <a:rPr lang="ar-BH" sz="3200" b="1" dirty="0">
                <a:solidFill>
                  <a:srgbClr val="FF0000"/>
                </a:solidFill>
                <a:latin typeface="Sakkal Majalla" panose="02000000000000000000" pitchFamily="2" charset="-78"/>
                <a:cs typeface="Sakkal Majalla" panose="02000000000000000000" pitchFamily="2" charset="-78"/>
              </a:rPr>
              <a:t>التحول: </a:t>
            </a:r>
            <a:r>
              <a:rPr lang="ar-BH" sz="2800" b="1" dirty="0">
                <a:solidFill>
                  <a:schemeClr val="tx1"/>
                </a:solidFill>
                <a:latin typeface="Sakkal Majalla" panose="02000000000000000000" pitchFamily="2" charset="-78"/>
                <a:cs typeface="Sakkal Majalla" panose="02000000000000000000" pitchFamily="2" charset="-78"/>
              </a:rPr>
              <a:t>تغير عنصر إلى عنصر آخر عن طريق التحلل الإشعاعي.</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7" name="TextBox 17">
            <a:extLst>
              <a:ext uri="{FF2B5EF4-FFF2-40B4-BE49-F238E27FC236}">
                <a16:creationId xmlns:a16="http://schemas.microsoft.com/office/drawing/2014/main" id="{5F6F0DBF-3F85-4BB0-8B59-7B73F79B601F}"/>
              </a:ext>
            </a:extLst>
          </p:cNvPr>
          <p:cNvSpPr txBox="1"/>
          <p:nvPr/>
        </p:nvSpPr>
        <p:spPr>
          <a:xfrm>
            <a:off x="-1" y="0"/>
            <a:ext cx="12192001" cy="769441"/>
          </a:xfrm>
          <a:prstGeom prst="rect">
            <a:avLst/>
          </a:prstGeom>
          <a:solidFill>
            <a:schemeClr val="accent6">
              <a:lumMod val="50000"/>
            </a:schemeClr>
          </a:solidFill>
          <a:ln>
            <a:solidFill>
              <a:schemeClr val="tx1">
                <a:lumMod val="85000"/>
                <a:lumOff val="1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44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rPr>
              <a:t> التحلل الإشعاعي وتحول العناصر</a:t>
            </a:r>
            <a:endParaRPr kumimoji="0" lang="ar-BH" sz="24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sp>
        <p:nvSpPr>
          <p:cNvPr id="33" name="TextBox 32">
            <a:extLst>
              <a:ext uri="{FF2B5EF4-FFF2-40B4-BE49-F238E27FC236}">
                <a16:creationId xmlns:a16="http://schemas.microsoft.com/office/drawing/2014/main" id="{736DFAD1-AC17-41B9-A96C-3E754A7F633B}"/>
              </a:ext>
            </a:extLst>
          </p:cNvPr>
          <p:cNvSpPr txBox="1"/>
          <p:nvPr/>
        </p:nvSpPr>
        <p:spPr>
          <a:xfrm>
            <a:off x="152399" y="-47625"/>
            <a:ext cx="2505075" cy="830997"/>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4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rPr>
              <a:t>النواة ( الجزء الثاني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4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rPr>
              <a:t>العلوم - الثالث إعدادي </a:t>
            </a:r>
          </a:p>
        </p:txBody>
      </p:sp>
    </p:spTree>
    <p:extLst>
      <p:ext uri="{BB962C8B-B14F-4D97-AF65-F5344CB8AC3E}">
        <p14:creationId xmlns:p14="http://schemas.microsoft.com/office/powerpoint/2010/main" val="378027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circle(in)">
                                      <p:cBhvr>
                                        <p:cTn id="13" dur="20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circle(in)">
                                      <p:cBhvr>
                                        <p:cTn id="24" dur="20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500"/>
                                        <p:tgtEl>
                                          <p:spTgt spid="18"/>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down)">
                                      <p:cBhvr>
                                        <p:cTn id="37" dur="500"/>
                                        <p:tgtEl>
                                          <p:spTgt spid="21"/>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down)">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down)">
                                      <p:cBhvr>
                                        <p:cTn id="45" dur="500"/>
                                        <p:tgtEl>
                                          <p:spTgt spid="23"/>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down)">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barn(inVertical)">
                                      <p:cBhvr>
                                        <p:cTn id="5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animBg="1"/>
      <p:bldP spid="30" grpId="0"/>
      <p:bldP spid="32" grpId="0" animBg="1"/>
      <p:bldP spid="18" grpId="0" animBg="1"/>
      <p:bldP spid="19" grpId="0" animBg="1"/>
      <p:bldP spid="21" grpId="0" animBg="1"/>
      <p:bldP spid="22" grpId="0" animBg="1"/>
      <p:bldP spid="23" grpId="0" animBg="1"/>
      <p:bldP spid="24"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59D0794-8FA1-48BC-8DC1-2103981540F2}"/>
              </a:ext>
            </a:extLst>
          </p:cNvPr>
          <p:cNvSpPr/>
          <p:nvPr/>
        </p:nvSpPr>
        <p:spPr>
          <a:xfrm>
            <a:off x="3555802" y="879870"/>
            <a:ext cx="5080396" cy="47030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600" b="1" dirty="0">
                <a:solidFill>
                  <a:schemeClr val="tx1"/>
                </a:solidFill>
                <a:latin typeface="Sakkal Majalla" panose="02000000000000000000" pitchFamily="2" charset="-78"/>
                <a:cs typeface="Sakkal Majalla" panose="02000000000000000000" pitchFamily="2" charset="-78"/>
              </a:rPr>
              <a:t>أمثلة على عملية تحول العناصر</a:t>
            </a:r>
            <a:endParaRPr lang="en-US" sz="3600" b="1" dirty="0">
              <a:solidFill>
                <a:schemeClr val="tx1"/>
              </a:solidFill>
              <a:latin typeface="Sakkal Majalla" panose="02000000000000000000" pitchFamily="2" charset="-78"/>
              <a:cs typeface="Sakkal Majalla" panose="02000000000000000000" pitchFamily="2" charset="-78"/>
            </a:endParaRPr>
          </a:p>
        </p:txBody>
      </p:sp>
      <p:sp>
        <p:nvSpPr>
          <p:cNvPr id="14" name="Rectangle: Rounded Corners 13">
            <a:extLst>
              <a:ext uri="{FF2B5EF4-FFF2-40B4-BE49-F238E27FC236}">
                <a16:creationId xmlns:a16="http://schemas.microsoft.com/office/drawing/2014/main" id="{643D9C76-E06C-40BF-A491-26CB181F8741}"/>
              </a:ext>
            </a:extLst>
          </p:cNvPr>
          <p:cNvSpPr/>
          <p:nvPr/>
        </p:nvSpPr>
        <p:spPr>
          <a:xfrm>
            <a:off x="5591214" y="1442871"/>
            <a:ext cx="6363450" cy="494467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3200" b="1" dirty="0">
                <a:solidFill>
                  <a:srgbClr val="C00000"/>
                </a:solidFill>
                <a:latin typeface="Sakkal Majalla" panose="02000000000000000000" pitchFamily="2" charset="-78"/>
                <a:cs typeface="Sakkal Majalla" panose="02000000000000000000" pitchFamily="2" charset="-78"/>
              </a:rPr>
              <a:t>فقدان جسيمات الفا</a:t>
            </a:r>
          </a:p>
          <a:p>
            <a:pPr algn="ctr" rtl="1"/>
            <a:r>
              <a:rPr lang="ar-BH" sz="2800" b="1" dirty="0">
                <a:solidFill>
                  <a:schemeClr val="tx1"/>
                </a:solidFill>
                <a:latin typeface="Sakkal Majalla" panose="02000000000000000000" pitchFamily="2" charset="-78"/>
                <a:cs typeface="Sakkal Majalla" panose="02000000000000000000" pitchFamily="2" charset="-78"/>
              </a:rPr>
              <a:t>يعتبر جهاز كاشف الدخان مثالًا على التحلل الإشعاعي، يحتوي هذا الجهاز على عنصر الأميريسيوم – 241 وعدده الذري 95 الذي يتحول إلى عنصر النبتونيوم وعدده الذري 93 كما في الشكل أدناه بفقدانه </a:t>
            </a:r>
            <a:r>
              <a:rPr lang="ar-BH" sz="2800" b="1" dirty="0">
                <a:solidFill>
                  <a:srgbClr val="7030A0"/>
                </a:solidFill>
                <a:latin typeface="Sakkal Majalla" panose="02000000000000000000" pitchFamily="2" charset="-78"/>
                <a:cs typeface="Sakkal Majalla" panose="02000000000000000000" pitchFamily="2" charset="-78"/>
              </a:rPr>
              <a:t>جسيمات الفا </a:t>
            </a:r>
            <a:r>
              <a:rPr lang="ar-BH" sz="2800" b="1" dirty="0">
                <a:solidFill>
                  <a:schemeClr val="tx1"/>
                </a:solidFill>
                <a:latin typeface="Sakkal Majalla" panose="02000000000000000000" pitchFamily="2" charset="-78"/>
                <a:cs typeface="Sakkal Majalla" panose="02000000000000000000" pitchFamily="2" charset="-78"/>
              </a:rPr>
              <a:t>التي تحتوي على بروتونين ونيوترونين. فتعمل </a:t>
            </a:r>
            <a:r>
              <a:rPr lang="ar-BH" sz="2800" b="1" dirty="0">
                <a:solidFill>
                  <a:srgbClr val="7030A0"/>
                </a:solidFill>
                <a:latin typeface="Sakkal Majalla" panose="02000000000000000000" pitchFamily="2" charset="-78"/>
                <a:cs typeface="Sakkal Majalla" panose="02000000000000000000" pitchFamily="2" charset="-78"/>
              </a:rPr>
              <a:t>جسيمات الفا</a:t>
            </a:r>
            <a:r>
              <a:rPr lang="ar-BH" sz="2800" b="1" dirty="0">
                <a:solidFill>
                  <a:schemeClr val="tx1"/>
                </a:solidFill>
                <a:latin typeface="Sakkal Majalla" panose="02000000000000000000" pitchFamily="2" charset="-78"/>
                <a:cs typeface="Sakkal Majalla" panose="02000000000000000000" pitchFamily="2" charset="-78"/>
              </a:rPr>
              <a:t> من توصيل التيار الكهربائي في الجهاز ليعمل صامتًا. حين يخترق الدخان الجهاز ويخترق التيار الكهربائي فعندئذ يصدر صوت جهاز الإنذار.</a:t>
            </a:r>
            <a:endParaRPr lang="ar-BH" sz="2000" b="1" dirty="0">
              <a:solidFill>
                <a:schemeClr val="tx1"/>
              </a:solidFill>
              <a:latin typeface="Sakkal Majalla" panose="02000000000000000000" pitchFamily="2" charset="-78"/>
              <a:cs typeface="Sakkal Majalla" panose="02000000000000000000" pitchFamily="2" charset="-78"/>
            </a:endParaRPr>
          </a:p>
        </p:txBody>
      </p:sp>
      <p:pic>
        <p:nvPicPr>
          <p:cNvPr id="16" name="Picture 15">
            <a:extLst>
              <a:ext uri="{FF2B5EF4-FFF2-40B4-BE49-F238E27FC236}">
                <a16:creationId xmlns:a16="http://schemas.microsoft.com/office/drawing/2014/main" id="{8DF93109-1AA0-4B30-9BC3-29CF2FE588FA}"/>
              </a:ext>
            </a:extLst>
          </p:cNvPr>
          <p:cNvPicPr>
            <a:picLocks noChangeAspect="1"/>
          </p:cNvPicPr>
          <p:nvPr/>
        </p:nvPicPr>
        <p:blipFill rotWithShape="1">
          <a:blip r:embed="rId4"/>
          <a:srcRect l="17188" t="36528" r="48233" b="33889"/>
          <a:stretch/>
        </p:blipFill>
        <p:spPr>
          <a:xfrm>
            <a:off x="198782" y="2067338"/>
            <a:ext cx="5392431" cy="3339549"/>
          </a:xfrm>
          <a:prstGeom prst="rect">
            <a:avLst/>
          </a:prstGeom>
          <a:ln>
            <a:noFill/>
          </a:ln>
          <a:effectLst>
            <a:softEdge rad="112500"/>
          </a:effectLst>
        </p:spPr>
      </p:pic>
      <p:sp>
        <p:nvSpPr>
          <p:cNvPr id="7" name="TextBox 17">
            <a:extLst>
              <a:ext uri="{FF2B5EF4-FFF2-40B4-BE49-F238E27FC236}">
                <a16:creationId xmlns:a16="http://schemas.microsoft.com/office/drawing/2014/main" id="{315938A3-C8C3-4CDD-B9FE-C65E2F6B2D01}"/>
              </a:ext>
            </a:extLst>
          </p:cNvPr>
          <p:cNvSpPr txBox="1"/>
          <p:nvPr/>
        </p:nvSpPr>
        <p:spPr>
          <a:xfrm>
            <a:off x="-1" y="0"/>
            <a:ext cx="12192001" cy="769441"/>
          </a:xfrm>
          <a:prstGeom prst="rect">
            <a:avLst/>
          </a:prstGeom>
          <a:solidFill>
            <a:schemeClr val="accent6">
              <a:lumMod val="50000"/>
            </a:schemeClr>
          </a:solidFill>
          <a:ln>
            <a:solidFill>
              <a:schemeClr val="tx1">
                <a:lumMod val="85000"/>
                <a:lumOff val="1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4400" b="1" i="0" u="none" strike="noStrike" kern="1200" cap="none" spc="0" normalizeH="0" baseline="0" noProof="0">
                <a:ln>
                  <a:noFill/>
                </a:ln>
                <a:solidFill>
                  <a:prstClr val="white"/>
                </a:solidFill>
                <a:effectLst/>
                <a:uLnTx/>
                <a:uFillTx/>
                <a:latin typeface="Sakkal Majalla" panose="02000000000000000000" pitchFamily="2" charset="-78"/>
                <a:ea typeface="+mn-ea"/>
                <a:cs typeface="Sakkal Majalla" panose="02000000000000000000" pitchFamily="2" charset="-78"/>
              </a:rPr>
              <a:t>التحلل الإشعاعي وتحول العناصر</a:t>
            </a:r>
            <a:endParaRPr kumimoji="0" lang="ar-BH" sz="24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sp>
        <p:nvSpPr>
          <p:cNvPr id="8" name="TextBox 7">
            <a:extLst>
              <a:ext uri="{FF2B5EF4-FFF2-40B4-BE49-F238E27FC236}">
                <a16:creationId xmlns:a16="http://schemas.microsoft.com/office/drawing/2014/main" id="{3008DA9F-6A51-4946-8BB2-FEFBE11D4309}"/>
              </a:ext>
            </a:extLst>
          </p:cNvPr>
          <p:cNvSpPr txBox="1"/>
          <p:nvPr/>
        </p:nvSpPr>
        <p:spPr>
          <a:xfrm>
            <a:off x="152399" y="-47625"/>
            <a:ext cx="2505075" cy="830997"/>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4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rPr>
              <a:t>النواة ( الجزء الثاني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4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rPr>
              <a:t>العلوم - الثالث إعدادي </a:t>
            </a:r>
          </a:p>
        </p:txBody>
      </p:sp>
    </p:spTree>
    <p:extLst>
      <p:ext uri="{BB962C8B-B14F-4D97-AF65-F5344CB8AC3E}">
        <p14:creationId xmlns:p14="http://schemas.microsoft.com/office/powerpoint/2010/main" val="134570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heel(1)">
                                      <p:cBhvr>
                                        <p:cTn id="1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59D0794-8FA1-48BC-8DC1-2103981540F2}"/>
              </a:ext>
            </a:extLst>
          </p:cNvPr>
          <p:cNvSpPr/>
          <p:nvPr/>
        </p:nvSpPr>
        <p:spPr>
          <a:xfrm>
            <a:off x="3343767" y="907303"/>
            <a:ext cx="5080396" cy="47030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600" b="1" dirty="0">
                <a:solidFill>
                  <a:schemeClr val="tx1"/>
                </a:solidFill>
                <a:latin typeface="Sakkal Majalla" panose="02000000000000000000" pitchFamily="2" charset="-78"/>
                <a:cs typeface="Sakkal Majalla" panose="02000000000000000000" pitchFamily="2" charset="-78"/>
              </a:rPr>
              <a:t>أمثلة على عملية تحول العناصر</a:t>
            </a:r>
            <a:endParaRPr lang="en-US" sz="3600" b="1" dirty="0">
              <a:solidFill>
                <a:schemeClr val="tx1"/>
              </a:solidFill>
              <a:latin typeface="Sakkal Majalla" panose="02000000000000000000" pitchFamily="2" charset="-78"/>
              <a:cs typeface="Sakkal Majalla" panose="02000000000000000000" pitchFamily="2" charset="-78"/>
            </a:endParaRPr>
          </a:p>
        </p:txBody>
      </p:sp>
      <p:sp>
        <p:nvSpPr>
          <p:cNvPr id="11" name="Rectangle: Rounded Corners 10">
            <a:extLst>
              <a:ext uri="{FF2B5EF4-FFF2-40B4-BE49-F238E27FC236}">
                <a16:creationId xmlns:a16="http://schemas.microsoft.com/office/drawing/2014/main" id="{406AE2E2-CD34-42E2-858D-AF29ADAAF941}"/>
              </a:ext>
            </a:extLst>
          </p:cNvPr>
          <p:cNvSpPr/>
          <p:nvPr/>
        </p:nvSpPr>
        <p:spPr>
          <a:xfrm>
            <a:off x="5883965" y="1669774"/>
            <a:ext cx="6143626" cy="451546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400" b="1" dirty="0">
              <a:solidFill>
                <a:srgbClr val="FF0000"/>
              </a:solidFill>
              <a:latin typeface="Sakkal Majalla" panose="02000000000000000000" pitchFamily="2" charset="-78"/>
              <a:cs typeface="Sakkal Majalla" panose="02000000000000000000" pitchFamily="2" charset="-78"/>
            </a:endParaRPr>
          </a:p>
          <a:p>
            <a:pPr algn="ctr" rtl="1"/>
            <a:r>
              <a:rPr lang="ar-BH" sz="3200" b="1" dirty="0">
                <a:solidFill>
                  <a:srgbClr val="C00000"/>
                </a:solidFill>
                <a:latin typeface="Sakkal Majalla" panose="02000000000000000000" pitchFamily="2" charset="-78"/>
                <a:cs typeface="Sakkal Majalla" panose="02000000000000000000" pitchFamily="2" charset="-78"/>
              </a:rPr>
              <a:t>فقدان جسيمات بيتا</a:t>
            </a:r>
            <a:endParaRPr lang="en-US" sz="2800" b="1" dirty="0">
              <a:solidFill>
                <a:srgbClr val="C00000"/>
              </a:solidFill>
              <a:latin typeface="Sakkal Majalla" panose="02000000000000000000" pitchFamily="2" charset="-78"/>
              <a:cs typeface="Sakkal Majalla" panose="02000000000000000000" pitchFamily="2" charset="-78"/>
            </a:endParaRPr>
          </a:p>
          <a:p>
            <a:pPr algn="ctr" rtl="1"/>
            <a:r>
              <a:rPr lang="ar-BH" sz="2800" b="1" dirty="0">
                <a:solidFill>
                  <a:schemeClr val="tx1"/>
                </a:solidFill>
                <a:latin typeface="Sakkal Majalla" panose="02000000000000000000" pitchFamily="2" charset="-78"/>
                <a:cs typeface="Sakkal Majalla" panose="02000000000000000000" pitchFamily="2" charset="-78"/>
              </a:rPr>
              <a:t>تحدث تحولات لبعض العناصر حين تفقد نواة العنصر إلكترونًا له طاقة عالية يسمى </a:t>
            </a:r>
            <a:r>
              <a:rPr lang="ar-BH" sz="2800" b="1" dirty="0">
                <a:solidFill>
                  <a:srgbClr val="7030A0"/>
                </a:solidFill>
                <a:latin typeface="Sakkal Majalla" panose="02000000000000000000" pitchFamily="2" charset="-78"/>
                <a:cs typeface="Sakkal Majalla" panose="02000000000000000000" pitchFamily="2" charset="-78"/>
              </a:rPr>
              <a:t>جسيم بيتا</a:t>
            </a:r>
            <a:r>
              <a:rPr lang="ar-BH" sz="2800" b="1" dirty="0">
                <a:solidFill>
                  <a:schemeClr val="tx1"/>
                </a:solidFill>
                <a:latin typeface="Sakkal Majalla" panose="02000000000000000000" pitchFamily="2" charset="-78"/>
                <a:cs typeface="Sakkal Majalla" panose="02000000000000000000" pitchFamily="2" charset="-78"/>
              </a:rPr>
              <a:t>. </a:t>
            </a:r>
            <a:r>
              <a:rPr lang="ar-BH" sz="2800" b="1" dirty="0">
                <a:solidFill>
                  <a:schemeClr val="accent5">
                    <a:lumMod val="75000"/>
                  </a:schemeClr>
                </a:solidFill>
                <a:latin typeface="Sakkal Majalla" panose="02000000000000000000" pitchFamily="2" charset="-78"/>
                <a:cs typeface="Sakkal Majalla" panose="02000000000000000000" pitchFamily="2" charset="-78"/>
              </a:rPr>
              <a:t>فكيف تفقد النواة الكترونات وهي تحتوي على بروتونات ونيوترونات فقط؟</a:t>
            </a:r>
            <a:r>
              <a:rPr lang="ar-BH" sz="2800" b="1" dirty="0">
                <a:solidFill>
                  <a:srgbClr val="FF0000"/>
                </a:solidFill>
                <a:latin typeface="Sakkal Majalla" panose="02000000000000000000" pitchFamily="2" charset="-78"/>
                <a:cs typeface="Sakkal Majalla" panose="02000000000000000000" pitchFamily="2" charset="-78"/>
              </a:rPr>
              <a:t> </a:t>
            </a:r>
            <a:r>
              <a:rPr lang="ar-BH" sz="2800" b="1" dirty="0">
                <a:solidFill>
                  <a:schemeClr val="tx1"/>
                </a:solidFill>
                <a:latin typeface="Sakkal Majalla" panose="02000000000000000000" pitchFamily="2" charset="-78"/>
                <a:cs typeface="Sakkal Majalla" panose="02000000000000000000" pitchFamily="2" charset="-78"/>
              </a:rPr>
              <a:t>في هذا النوع من التحول يصبح النيوترون غير</a:t>
            </a:r>
            <a:r>
              <a:rPr lang="en-US" sz="2800" b="1" dirty="0">
                <a:solidFill>
                  <a:schemeClr val="tx1"/>
                </a:solidFill>
                <a:latin typeface="Sakkal Majalla" panose="02000000000000000000" pitchFamily="2" charset="-78"/>
                <a:cs typeface="Sakkal Majalla" panose="02000000000000000000" pitchFamily="2" charset="-78"/>
              </a:rPr>
              <a:t> </a:t>
            </a:r>
            <a:r>
              <a:rPr lang="ar-BH" sz="2800" b="1" dirty="0">
                <a:solidFill>
                  <a:schemeClr val="tx1"/>
                </a:solidFill>
                <a:latin typeface="Sakkal Majalla" panose="02000000000000000000" pitchFamily="2" charset="-78"/>
                <a:cs typeface="Sakkal Majalla" panose="02000000000000000000" pitchFamily="2" charset="-78"/>
              </a:rPr>
              <a:t>مستقر فينحل إلى بروتون وإلكترون، ثم يتحرر الإلكترون </a:t>
            </a:r>
            <a:r>
              <a:rPr lang="ar-BH" sz="2800" b="1" dirty="0">
                <a:solidFill>
                  <a:srgbClr val="7030A0"/>
                </a:solidFill>
                <a:latin typeface="Sakkal Majalla" panose="02000000000000000000" pitchFamily="2" charset="-78"/>
                <a:cs typeface="Sakkal Majalla" panose="02000000000000000000" pitchFamily="2" charset="-78"/>
              </a:rPr>
              <a:t>(جسيم بيتا) </a:t>
            </a:r>
            <a:r>
              <a:rPr lang="ar-BH" sz="2800" b="1" dirty="0">
                <a:solidFill>
                  <a:schemeClr val="tx1"/>
                </a:solidFill>
                <a:latin typeface="Sakkal Majalla" panose="02000000000000000000" pitchFamily="2" charset="-78"/>
                <a:cs typeface="Sakkal Majalla" panose="02000000000000000000" pitchFamily="2" charset="-78"/>
              </a:rPr>
              <a:t>مع كمية عالية من الطاقة. أما البروتون فيبقى داخل النواة</a:t>
            </a:r>
            <a:r>
              <a:rPr lang="en-US" sz="2800" b="1" dirty="0">
                <a:solidFill>
                  <a:schemeClr val="tx1"/>
                </a:solidFill>
                <a:latin typeface="Sakkal Majalla" panose="02000000000000000000" pitchFamily="2" charset="-78"/>
                <a:cs typeface="Sakkal Majalla" panose="02000000000000000000" pitchFamily="2" charset="-78"/>
              </a:rPr>
              <a:t> </a:t>
            </a:r>
            <a:r>
              <a:rPr lang="ar-BH" sz="2800" b="1" dirty="0">
                <a:solidFill>
                  <a:schemeClr val="tx1"/>
                </a:solidFill>
                <a:latin typeface="Sakkal Majalla" panose="02000000000000000000" pitchFamily="2" charset="-78"/>
                <a:cs typeface="Sakkal Majalla" panose="02000000000000000000" pitchFamily="2" charset="-78"/>
              </a:rPr>
              <a:t>فيزداد العدد الذري للعنصر بمقدار واحد ويبقى العدد الكتلي ثابتًا.</a:t>
            </a:r>
            <a:endParaRPr lang="en-US" sz="2800" b="1" dirty="0">
              <a:solidFill>
                <a:schemeClr val="tx1"/>
              </a:solidFill>
              <a:latin typeface="Sakkal Majalla" panose="02000000000000000000" pitchFamily="2" charset="-78"/>
              <a:cs typeface="Sakkal Majalla" panose="02000000000000000000" pitchFamily="2" charset="-78"/>
            </a:endParaRPr>
          </a:p>
          <a:p>
            <a:pPr algn="ctr"/>
            <a:endParaRPr lang="ar-BH" sz="2400" b="1" dirty="0">
              <a:solidFill>
                <a:schemeClr val="tx1"/>
              </a:solidFill>
              <a:latin typeface="Sakkal Majalla" panose="02000000000000000000" pitchFamily="2" charset="-78"/>
              <a:cs typeface="Sakkal Majalla" panose="02000000000000000000" pitchFamily="2" charset="-78"/>
            </a:endParaRPr>
          </a:p>
          <a:p>
            <a:pPr algn="ctr"/>
            <a:endParaRPr lang="ar-BH" sz="2000" b="1" dirty="0">
              <a:solidFill>
                <a:schemeClr val="tx1"/>
              </a:solidFill>
              <a:latin typeface="Sakkal Majalla" panose="02000000000000000000" pitchFamily="2" charset="-78"/>
              <a:cs typeface="Sakkal Majalla" panose="02000000000000000000" pitchFamily="2" charset="-78"/>
            </a:endParaRPr>
          </a:p>
        </p:txBody>
      </p:sp>
      <p:pic>
        <p:nvPicPr>
          <p:cNvPr id="17" name="Picture 16">
            <a:extLst>
              <a:ext uri="{FF2B5EF4-FFF2-40B4-BE49-F238E27FC236}">
                <a16:creationId xmlns:a16="http://schemas.microsoft.com/office/drawing/2014/main" id="{9B871872-5993-43C7-B565-F6A0B5BC4C0B}"/>
              </a:ext>
            </a:extLst>
          </p:cNvPr>
          <p:cNvPicPr>
            <a:picLocks noChangeAspect="1"/>
          </p:cNvPicPr>
          <p:nvPr/>
        </p:nvPicPr>
        <p:blipFill rotWithShape="1">
          <a:blip r:embed="rId4"/>
          <a:srcRect l="51689" t="36528" r="17500" b="33889"/>
          <a:stretch/>
        </p:blipFill>
        <p:spPr>
          <a:xfrm>
            <a:off x="164409" y="2114770"/>
            <a:ext cx="5613539" cy="3517404"/>
          </a:xfrm>
          <a:prstGeom prst="rect">
            <a:avLst/>
          </a:prstGeom>
          <a:ln>
            <a:noFill/>
          </a:ln>
          <a:effectLst>
            <a:softEdge rad="112500"/>
          </a:effectLst>
        </p:spPr>
      </p:pic>
      <p:sp>
        <p:nvSpPr>
          <p:cNvPr id="7" name="TextBox 17">
            <a:extLst>
              <a:ext uri="{FF2B5EF4-FFF2-40B4-BE49-F238E27FC236}">
                <a16:creationId xmlns:a16="http://schemas.microsoft.com/office/drawing/2014/main" id="{0A3E5A7A-B6D1-49A3-BC90-763160A4F7BD}"/>
              </a:ext>
            </a:extLst>
          </p:cNvPr>
          <p:cNvSpPr txBox="1"/>
          <p:nvPr/>
        </p:nvSpPr>
        <p:spPr>
          <a:xfrm>
            <a:off x="-1" y="0"/>
            <a:ext cx="12192001" cy="769441"/>
          </a:xfrm>
          <a:prstGeom prst="rect">
            <a:avLst/>
          </a:prstGeom>
          <a:solidFill>
            <a:schemeClr val="accent6">
              <a:lumMod val="50000"/>
            </a:schemeClr>
          </a:solidFill>
          <a:ln>
            <a:solidFill>
              <a:schemeClr val="tx1">
                <a:lumMod val="85000"/>
                <a:lumOff val="1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44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rPr>
              <a:t>التحلل الإشعاعي وتحول العناصر</a:t>
            </a:r>
            <a:endParaRPr kumimoji="0" lang="ar-BH" sz="24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sp>
        <p:nvSpPr>
          <p:cNvPr id="8" name="TextBox 7">
            <a:extLst>
              <a:ext uri="{FF2B5EF4-FFF2-40B4-BE49-F238E27FC236}">
                <a16:creationId xmlns:a16="http://schemas.microsoft.com/office/drawing/2014/main" id="{4CCD39F0-E616-41ED-B1BF-91512B81C420}"/>
              </a:ext>
            </a:extLst>
          </p:cNvPr>
          <p:cNvSpPr txBox="1"/>
          <p:nvPr/>
        </p:nvSpPr>
        <p:spPr>
          <a:xfrm>
            <a:off x="152399" y="-47625"/>
            <a:ext cx="2505075" cy="830997"/>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4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rPr>
              <a:t>النواة ( الجزء الثاني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4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rPr>
              <a:t>العلوم - الثالث إعدادي </a:t>
            </a:r>
          </a:p>
        </p:txBody>
      </p:sp>
    </p:spTree>
    <p:extLst>
      <p:ext uri="{BB962C8B-B14F-4D97-AF65-F5344CB8AC3E}">
        <p14:creationId xmlns:p14="http://schemas.microsoft.com/office/powerpoint/2010/main" val="112501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heel(1)">
                                      <p:cBhvr>
                                        <p:cTn id="1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8EA818E-8AB5-4996-AC80-A5CBED6D7ABB}"/>
              </a:ext>
            </a:extLst>
          </p:cNvPr>
          <p:cNvSpPr txBox="1"/>
          <p:nvPr/>
        </p:nvSpPr>
        <p:spPr>
          <a:xfrm>
            <a:off x="373682" y="844172"/>
            <a:ext cx="11629477" cy="523220"/>
          </a:xfrm>
          <a:prstGeom prst="rect">
            <a:avLst/>
          </a:prstGeom>
          <a:solidFill>
            <a:schemeClr val="accent6">
              <a:lumMod val="60000"/>
              <a:lumOff val="40000"/>
            </a:schemeClr>
          </a:solidFill>
        </p:spPr>
        <p:txBody>
          <a:bodyPr wrap="square" rtlCol="0">
            <a:spAutoFit/>
          </a:bodyPr>
          <a:lstStyle/>
          <a:p>
            <a:pPr lvl="0" algn="r" rtl="1">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السؤال الأول: </a:t>
            </a:r>
            <a:r>
              <a:rPr lang="ar-BH" sz="2800" b="1" dirty="0">
                <a:solidFill>
                  <a:prstClr val="black"/>
                </a:solidFill>
                <a:latin typeface="Sakkal Majalla" panose="02000000000000000000" pitchFamily="2" charset="-78"/>
                <a:cs typeface="Sakkal Majalla" panose="02000000000000000000" pitchFamily="2" charset="-78"/>
              </a:rPr>
              <a:t>نواة ذرة اليورانيوم غير مستقرة. لماذا؟</a:t>
            </a:r>
            <a:endPar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13" name="TextBox 12">
            <a:extLst>
              <a:ext uri="{FF2B5EF4-FFF2-40B4-BE49-F238E27FC236}">
                <a16:creationId xmlns:a16="http://schemas.microsoft.com/office/drawing/2014/main" id="{64DEF29C-98B5-446E-88A7-F779930148E4}"/>
              </a:ext>
            </a:extLst>
          </p:cNvPr>
          <p:cNvSpPr txBox="1"/>
          <p:nvPr/>
        </p:nvSpPr>
        <p:spPr>
          <a:xfrm>
            <a:off x="307124" y="1391457"/>
            <a:ext cx="11618176" cy="461665"/>
          </a:xfrm>
          <a:prstGeom prst="rect">
            <a:avLst/>
          </a:prstGeom>
          <a:solidFill>
            <a:schemeClr val="accent6">
              <a:lumMod val="20000"/>
              <a:lumOff val="80000"/>
            </a:schemeClr>
          </a:solidFill>
        </p:spPr>
        <p:txBody>
          <a:bodyPr wrap="square" rtlCol="0">
            <a:spAutoFit/>
          </a:bodyPr>
          <a:lstStyle/>
          <a:p>
            <a:pPr lvl="0" algn="r" rtl="1">
              <a:defRPr/>
            </a:pPr>
            <a:r>
              <a:rPr lang="ar-BH" sz="2400" b="1" dirty="0">
                <a:solidFill>
                  <a:srgbClr val="FF0000"/>
                </a:solidFill>
                <a:latin typeface="Sakkal Majalla" panose="02000000000000000000" pitchFamily="2" charset="-78"/>
                <a:cs typeface="Sakkal Majalla" panose="02000000000000000000" pitchFamily="2" charset="-78"/>
              </a:rPr>
              <a:t>لأن عدد النيوترونات لا يساوي عدد البروتونات داخل النواة.</a:t>
            </a:r>
          </a:p>
        </p:txBody>
      </p:sp>
      <p:sp>
        <p:nvSpPr>
          <p:cNvPr id="18" name="TextBox 17">
            <a:extLst>
              <a:ext uri="{FF2B5EF4-FFF2-40B4-BE49-F238E27FC236}">
                <a16:creationId xmlns:a16="http://schemas.microsoft.com/office/drawing/2014/main" id="{901C325F-7EF3-4885-9707-2C2244EBE652}"/>
              </a:ext>
            </a:extLst>
          </p:cNvPr>
          <p:cNvSpPr txBox="1"/>
          <p:nvPr/>
        </p:nvSpPr>
        <p:spPr>
          <a:xfrm>
            <a:off x="336733" y="2971252"/>
            <a:ext cx="11629477" cy="523220"/>
          </a:xfrm>
          <a:prstGeom prst="rect">
            <a:avLst/>
          </a:prstGeom>
          <a:solidFill>
            <a:schemeClr val="accent6">
              <a:lumMod val="60000"/>
              <a:lumOff val="40000"/>
            </a:schemeClr>
          </a:solid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السؤال الثالث: املأ الفراغ في كل من العبارات التالية بالمصطلحات العلمية المناسبة:</a:t>
            </a:r>
          </a:p>
        </p:txBody>
      </p:sp>
      <p:sp>
        <p:nvSpPr>
          <p:cNvPr id="19" name="TextBox 18">
            <a:extLst>
              <a:ext uri="{FF2B5EF4-FFF2-40B4-BE49-F238E27FC236}">
                <a16:creationId xmlns:a16="http://schemas.microsoft.com/office/drawing/2014/main" id="{C32D4D06-AED3-466F-A3AF-6BB0BA9A1681}"/>
              </a:ext>
            </a:extLst>
          </p:cNvPr>
          <p:cNvSpPr txBox="1"/>
          <p:nvPr/>
        </p:nvSpPr>
        <p:spPr>
          <a:xfrm>
            <a:off x="295574" y="3555827"/>
            <a:ext cx="11629478" cy="523220"/>
          </a:xfrm>
          <a:prstGeom prst="rect">
            <a:avLst/>
          </a:prstGeom>
          <a:solidFill>
            <a:srgbClr val="E2E1FF"/>
          </a:solidFill>
        </p:spPr>
        <p:txBody>
          <a:bodyPr wrap="square" rtlCol="0">
            <a:spAutoFit/>
          </a:bodyPr>
          <a:lstStyle/>
          <a:p>
            <a:pPr lvl="0" algn="r" rtl="1">
              <a:defRPr/>
            </a:pPr>
            <a:r>
              <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1</a:t>
            </a: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  إلكترون له طاقة عالية يأتي من النواة.</a:t>
            </a:r>
          </a:p>
        </p:txBody>
      </p:sp>
      <p:sp>
        <p:nvSpPr>
          <p:cNvPr id="20" name="TextBox 19">
            <a:extLst>
              <a:ext uri="{FF2B5EF4-FFF2-40B4-BE49-F238E27FC236}">
                <a16:creationId xmlns:a16="http://schemas.microsoft.com/office/drawing/2014/main" id="{7AAF8410-E720-4697-9EE5-4FE0E87E6CFA}"/>
              </a:ext>
            </a:extLst>
          </p:cNvPr>
          <p:cNvSpPr txBox="1"/>
          <p:nvPr/>
        </p:nvSpPr>
        <p:spPr>
          <a:xfrm>
            <a:off x="307422" y="4133948"/>
            <a:ext cx="11629478" cy="523220"/>
          </a:xfrm>
          <a:prstGeom prst="rect">
            <a:avLst/>
          </a:prstGeom>
          <a:solidFill>
            <a:srgbClr val="E2E1FF"/>
          </a:solidFill>
        </p:spPr>
        <p:txBody>
          <a:bodyPr wrap="square" rtlCol="0">
            <a:spAutoFit/>
          </a:bodyPr>
          <a:lstStyle/>
          <a:p>
            <a:pPr lvl="0" algn="r" rtl="1">
              <a:defRPr/>
            </a:pPr>
            <a:r>
              <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2</a:t>
            </a: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 </a:t>
            </a:r>
            <a:r>
              <a:rPr lang="ar-BH" sz="2800" b="1" dirty="0">
                <a:latin typeface="Sakkal Majalla" panose="02000000000000000000" pitchFamily="2" charset="-78"/>
                <a:cs typeface="Sakkal Majalla" panose="02000000000000000000" pitchFamily="2" charset="-78"/>
              </a:rPr>
              <a:t>تغير عنصر إلى عنصر آخر عن طريق التحلل الإشعاعي.</a:t>
            </a:r>
            <a:endPar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21" name="TextBox 20">
            <a:extLst>
              <a:ext uri="{FF2B5EF4-FFF2-40B4-BE49-F238E27FC236}">
                <a16:creationId xmlns:a16="http://schemas.microsoft.com/office/drawing/2014/main" id="{72D63386-186D-4A52-BBD5-C513E40E32F7}"/>
              </a:ext>
            </a:extLst>
          </p:cNvPr>
          <p:cNvSpPr txBox="1"/>
          <p:nvPr/>
        </p:nvSpPr>
        <p:spPr>
          <a:xfrm>
            <a:off x="307423" y="4725782"/>
            <a:ext cx="11629478" cy="523220"/>
          </a:xfrm>
          <a:prstGeom prst="rect">
            <a:avLst/>
          </a:prstGeom>
          <a:solidFill>
            <a:srgbClr val="E2E1FF"/>
          </a:solidFill>
        </p:spPr>
        <p:txBody>
          <a:bodyPr wrap="square" rtlCol="0">
            <a:spAutoFit/>
          </a:bodyPr>
          <a:lstStyle/>
          <a:p>
            <a:pPr lvl="0" algn="r" rtl="1">
              <a:defRPr/>
            </a:pPr>
            <a:r>
              <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3</a:t>
            </a: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 </a:t>
            </a:r>
            <a:r>
              <a:rPr lang="ar-BH" sz="2800" b="1" dirty="0">
                <a:latin typeface="Sakkal Majalla" panose="02000000000000000000" pitchFamily="2" charset="-78"/>
                <a:cs typeface="Sakkal Majalla" panose="02000000000000000000" pitchFamily="2" charset="-78"/>
              </a:rPr>
              <a:t>جسيمات تحتوي على بروتونين ونيوترونين.</a:t>
            </a:r>
            <a:endPar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22" name="TextBox 21">
            <a:extLst>
              <a:ext uri="{FF2B5EF4-FFF2-40B4-BE49-F238E27FC236}">
                <a16:creationId xmlns:a16="http://schemas.microsoft.com/office/drawing/2014/main" id="{05F06B36-A913-49DD-83F4-1161F7EE2F5C}"/>
              </a:ext>
            </a:extLst>
          </p:cNvPr>
          <p:cNvSpPr txBox="1"/>
          <p:nvPr/>
        </p:nvSpPr>
        <p:spPr>
          <a:xfrm>
            <a:off x="9602647" y="3584401"/>
            <a:ext cx="1944304" cy="461665"/>
          </a:xfrm>
          <a:prstGeom prst="rect">
            <a:avLst/>
          </a:prstGeom>
          <a:solidFill>
            <a:schemeClr val="accent6">
              <a:lumMod val="20000"/>
              <a:lumOff val="80000"/>
            </a:schemeClr>
          </a:solid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400" b="1" i="0" u="none" strike="noStrike" kern="120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rPr>
              <a:t>جسيم بيتا</a:t>
            </a:r>
          </a:p>
        </p:txBody>
      </p:sp>
      <p:sp>
        <p:nvSpPr>
          <p:cNvPr id="23" name="TextBox 22">
            <a:extLst>
              <a:ext uri="{FF2B5EF4-FFF2-40B4-BE49-F238E27FC236}">
                <a16:creationId xmlns:a16="http://schemas.microsoft.com/office/drawing/2014/main" id="{1A1F7D62-5B3F-49C7-9EF9-228A90942DE6}"/>
              </a:ext>
            </a:extLst>
          </p:cNvPr>
          <p:cNvSpPr txBox="1"/>
          <p:nvPr/>
        </p:nvSpPr>
        <p:spPr>
          <a:xfrm>
            <a:off x="9614495" y="4158795"/>
            <a:ext cx="1944304" cy="461665"/>
          </a:xfrm>
          <a:prstGeom prst="rect">
            <a:avLst/>
          </a:prstGeom>
          <a:solidFill>
            <a:schemeClr val="accent6">
              <a:lumMod val="20000"/>
              <a:lumOff val="80000"/>
            </a:schemeClr>
          </a:solid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400" b="1" i="0" u="none" strike="noStrike" kern="120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rPr>
              <a:t>التحول</a:t>
            </a:r>
          </a:p>
        </p:txBody>
      </p:sp>
      <p:sp>
        <p:nvSpPr>
          <p:cNvPr id="24" name="TextBox 23">
            <a:extLst>
              <a:ext uri="{FF2B5EF4-FFF2-40B4-BE49-F238E27FC236}">
                <a16:creationId xmlns:a16="http://schemas.microsoft.com/office/drawing/2014/main" id="{819DD2FA-E493-4076-BA8B-F5F753BE7F04}"/>
              </a:ext>
            </a:extLst>
          </p:cNvPr>
          <p:cNvSpPr txBox="1"/>
          <p:nvPr/>
        </p:nvSpPr>
        <p:spPr>
          <a:xfrm>
            <a:off x="9614496" y="4746116"/>
            <a:ext cx="1944304" cy="461665"/>
          </a:xfrm>
          <a:prstGeom prst="rect">
            <a:avLst/>
          </a:prstGeom>
          <a:solidFill>
            <a:schemeClr val="accent6">
              <a:lumMod val="20000"/>
              <a:lumOff val="80000"/>
            </a:schemeClr>
          </a:solid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400" b="1" i="0" u="none" strike="noStrike" kern="120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rPr>
              <a:t>جسيمات الفا</a:t>
            </a:r>
          </a:p>
        </p:txBody>
      </p:sp>
      <p:sp>
        <p:nvSpPr>
          <p:cNvPr id="25" name="TextBox 24">
            <a:extLst>
              <a:ext uri="{FF2B5EF4-FFF2-40B4-BE49-F238E27FC236}">
                <a16:creationId xmlns:a16="http://schemas.microsoft.com/office/drawing/2014/main" id="{4AA88FEC-656D-4006-8D03-98DD8CF0F351}"/>
              </a:ext>
            </a:extLst>
          </p:cNvPr>
          <p:cNvSpPr txBox="1"/>
          <p:nvPr/>
        </p:nvSpPr>
        <p:spPr>
          <a:xfrm>
            <a:off x="295574" y="5317835"/>
            <a:ext cx="11629478" cy="523220"/>
          </a:xfrm>
          <a:prstGeom prst="rect">
            <a:avLst/>
          </a:prstGeom>
          <a:solidFill>
            <a:srgbClr val="E2E1FF"/>
          </a:solidFill>
        </p:spPr>
        <p:txBody>
          <a:bodyPr wrap="square" rtlCol="0">
            <a:spAutoFit/>
          </a:bodyPr>
          <a:lstStyle/>
          <a:p>
            <a:pPr lvl="0" algn="r" rtl="1">
              <a:defRPr/>
            </a:pPr>
            <a:r>
              <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4</a:t>
            </a: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 </a:t>
            </a:r>
            <a:r>
              <a:rPr lang="ar-BH" sz="2800" b="1" dirty="0">
                <a:latin typeface="Sakkal Majalla" panose="02000000000000000000" pitchFamily="2" charset="-78"/>
                <a:cs typeface="Sakkal Majalla" panose="02000000000000000000" pitchFamily="2" charset="-78"/>
              </a:rPr>
              <a:t>عملية فقدان نواة الذرة لبعض جسيماتها لتصل إلى حالة الاستقرار.</a:t>
            </a:r>
            <a:endPar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26" name="TextBox 25">
            <a:extLst>
              <a:ext uri="{FF2B5EF4-FFF2-40B4-BE49-F238E27FC236}">
                <a16:creationId xmlns:a16="http://schemas.microsoft.com/office/drawing/2014/main" id="{C4DB64C8-9EEB-4C3B-9FC6-13177AFA599F}"/>
              </a:ext>
            </a:extLst>
          </p:cNvPr>
          <p:cNvSpPr txBox="1"/>
          <p:nvPr/>
        </p:nvSpPr>
        <p:spPr>
          <a:xfrm>
            <a:off x="9602647" y="5338168"/>
            <a:ext cx="1944304" cy="461665"/>
          </a:xfrm>
          <a:prstGeom prst="rect">
            <a:avLst/>
          </a:prstGeom>
          <a:solidFill>
            <a:schemeClr val="accent6">
              <a:lumMod val="20000"/>
              <a:lumOff val="80000"/>
            </a:schemeClr>
          </a:solid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400" b="1" i="0" u="none" strike="noStrike" kern="120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rPr>
              <a:t>التحلل الإشعاعي</a:t>
            </a:r>
          </a:p>
        </p:txBody>
      </p:sp>
      <p:sp>
        <p:nvSpPr>
          <p:cNvPr id="29" name="TextBox 28">
            <a:extLst>
              <a:ext uri="{FF2B5EF4-FFF2-40B4-BE49-F238E27FC236}">
                <a16:creationId xmlns:a16="http://schemas.microsoft.com/office/drawing/2014/main" id="{6E58372C-62C1-4D6E-931A-BF1FA5AD12AD}"/>
              </a:ext>
            </a:extLst>
          </p:cNvPr>
          <p:cNvSpPr txBox="1"/>
          <p:nvPr/>
        </p:nvSpPr>
        <p:spPr>
          <a:xfrm>
            <a:off x="361833" y="1889490"/>
            <a:ext cx="11629477" cy="523220"/>
          </a:xfrm>
          <a:prstGeom prst="rect">
            <a:avLst/>
          </a:prstGeom>
          <a:solidFill>
            <a:schemeClr val="accent6">
              <a:lumMod val="60000"/>
              <a:lumOff val="40000"/>
            </a:schemeClr>
          </a:solidFill>
        </p:spPr>
        <p:txBody>
          <a:bodyPr wrap="square" rtlCol="0">
            <a:spAutoFit/>
          </a:bodyPr>
          <a:lstStyle/>
          <a:p>
            <a:pPr lvl="0" algn="r" rtl="1">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السؤال الثاني: </a:t>
            </a:r>
            <a:r>
              <a:rPr lang="ar-BH" sz="2800" b="1" dirty="0">
                <a:latin typeface="Sakkal Majalla" panose="02000000000000000000" pitchFamily="2" charset="-78"/>
                <a:cs typeface="Sakkal Majalla" panose="02000000000000000000" pitchFamily="2" charset="-78"/>
              </a:rPr>
              <a:t>كيف تفقد النواة الكترونات وهي تحتوي على بروتونات ونيوترونات فقط؟ </a:t>
            </a:r>
            <a:endParaRPr kumimoji="0" lang="ar-BH" sz="2800" b="1" i="0" u="none" strike="noStrike" kern="1200" cap="none" spc="0" normalizeH="0" baseline="0" noProof="0" dirty="0">
              <a:ln>
                <a:noFill/>
              </a:ln>
              <a:effectLst/>
              <a:uLnTx/>
              <a:uFillTx/>
              <a:latin typeface="Sakkal Majalla" panose="02000000000000000000" pitchFamily="2" charset="-78"/>
              <a:cs typeface="Sakkal Majalla" panose="02000000000000000000" pitchFamily="2" charset="-78"/>
            </a:endParaRPr>
          </a:p>
        </p:txBody>
      </p:sp>
      <p:sp>
        <p:nvSpPr>
          <p:cNvPr id="30" name="TextBox 29">
            <a:extLst>
              <a:ext uri="{FF2B5EF4-FFF2-40B4-BE49-F238E27FC236}">
                <a16:creationId xmlns:a16="http://schemas.microsoft.com/office/drawing/2014/main" id="{39727146-35E4-444D-A5D9-9033F9354407}"/>
              </a:ext>
            </a:extLst>
          </p:cNvPr>
          <p:cNvSpPr txBox="1"/>
          <p:nvPr/>
        </p:nvSpPr>
        <p:spPr>
          <a:xfrm>
            <a:off x="295275" y="2454169"/>
            <a:ext cx="11618176" cy="461665"/>
          </a:xfrm>
          <a:prstGeom prst="rect">
            <a:avLst/>
          </a:prstGeom>
          <a:solidFill>
            <a:schemeClr val="accent6">
              <a:lumMod val="20000"/>
              <a:lumOff val="80000"/>
            </a:schemeClr>
          </a:solidFill>
        </p:spPr>
        <p:txBody>
          <a:bodyPr wrap="square" rtlCol="0">
            <a:spAutoFit/>
          </a:bodyPr>
          <a:lstStyle/>
          <a:p>
            <a:pPr lvl="0" algn="r" rtl="1">
              <a:defRPr/>
            </a:pPr>
            <a:r>
              <a:rPr lang="ar-BH" sz="2400" b="1" dirty="0">
                <a:solidFill>
                  <a:srgbClr val="FF0000"/>
                </a:solidFill>
                <a:latin typeface="Sakkal Majalla" panose="02000000000000000000" pitchFamily="2" charset="-78"/>
                <a:cs typeface="Sakkal Majalla" panose="02000000000000000000" pitchFamily="2" charset="-78"/>
              </a:rPr>
              <a:t>عندما يصبح النيوترون غير</a:t>
            </a:r>
            <a:r>
              <a:rPr lang="en-US" sz="2400" b="1" dirty="0">
                <a:solidFill>
                  <a:srgbClr val="FF0000"/>
                </a:solidFill>
                <a:latin typeface="Sakkal Majalla" panose="02000000000000000000" pitchFamily="2" charset="-78"/>
                <a:cs typeface="Sakkal Majalla" panose="02000000000000000000" pitchFamily="2" charset="-78"/>
              </a:rPr>
              <a:t> </a:t>
            </a:r>
            <a:r>
              <a:rPr lang="ar-BH" sz="2400" b="1" dirty="0">
                <a:solidFill>
                  <a:srgbClr val="FF0000"/>
                </a:solidFill>
                <a:latin typeface="Sakkal Majalla" panose="02000000000000000000" pitchFamily="2" charset="-78"/>
                <a:cs typeface="Sakkal Majalla" panose="02000000000000000000" pitchFamily="2" charset="-78"/>
              </a:rPr>
              <a:t>مستقر فإنه ينحل إلى بروتون وإلكترون، ثم يتحرر الإلكترون مع كمية عالية من الطاقة.</a:t>
            </a:r>
          </a:p>
        </p:txBody>
      </p:sp>
      <p:sp>
        <p:nvSpPr>
          <p:cNvPr id="16" name="TextBox 15">
            <a:extLst>
              <a:ext uri="{FF2B5EF4-FFF2-40B4-BE49-F238E27FC236}">
                <a16:creationId xmlns:a16="http://schemas.microsoft.com/office/drawing/2014/main" id="{F9479DA5-9700-4481-B9B8-C91A2D3644B3}"/>
              </a:ext>
            </a:extLst>
          </p:cNvPr>
          <p:cNvSpPr txBox="1"/>
          <p:nvPr/>
        </p:nvSpPr>
        <p:spPr>
          <a:xfrm>
            <a:off x="336733" y="5909833"/>
            <a:ext cx="11629477" cy="523220"/>
          </a:xfrm>
          <a:prstGeom prst="rect">
            <a:avLst/>
          </a:prstGeom>
          <a:solidFill>
            <a:schemeClr val="accent6">
              <a:lumMod val="60000"/>
              <a:lumOff val="40000"/>
            </a:schemeClr>
          </a:solidFill>
        </p:spPr>
        <p:txBody>
          <a:bodyPr wrap="square" rtlCol="0">
            <a:spAutoFit/>
          </a:bodyPr>
          <a:lstStyle/>
          <a:p>
            <a:pPr lvl="0" algn="r" rtl="1">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السؤال الرابع: إذا افترضنا أن نظير عنصر الراديو</a:t>
            </a:r>
            <a:r>
              <a:rPr lang="ar-BH" sz="2800" b="1" dirty="0">
                <a:solidFill>
                  <a:prstClr val="black"/>
                </a:solidFill>
                <a:latin typeface="Sakkal Majalla" panose="02000000000000000000" pitchFamily="2" charset="-78"/>
                <a:cs typeface="Sakkal Majalla" panose="02000000000000000000" pitchFamily="2" charset="-78"/>
              </a:rPr>
              <a:t>م-226 يحرر جسيمات ألفا، فما العدد الكتلي للنظير المتكوّن؟</a:t>
            </a:r>
            <a:endPar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17" name="TextBox 16">
            <a:extLst>
              <a:ext uri="{FF2B5EF4-FFF2-40B4-BE49-F238E27FC236}">
                <a16:creationId xmlns:a16="http://schemas.microsoft.com/office/drawing/2014/main" id="{C4FB09A1-47E9-4B2A-9E54-C0CB7797E08D}"/>
              </a:ext>
            </a:extLst>
          </p:cNvPr>
          <p:cNvSpPr txBox="1"/>
          <p:nvPr/>
        </p:nvSpPr>
        <p:spPr>
          <a:xfrm>
            <a:off x="152398" y="5951361"/>
            <a:ext cx="567865" cy="461665"/>
          </a:xfrm>
          <a:prstGeom prst="rect">
            <a:avLst/>
          </a:prstGeom>
          <a:solidFill>
            <a:schemeClr val="accent6">
              <a:lumMod val="20000"/>
              <a:lumOff val="80000"/>
            </a:schemeClr>
          </a:solid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BH" sz="2400" b="1" dirty="0">
                <a:solidFill>
                  <a:srgbClr val="FF0000"/>
                </a:solidFill>
                <a:latin typeface="Sakkal Majalla" panose="02000000000000000000" pitchFamily="2" charset="-78"/>
                <a:cs typeface="Sakkal Majalla" panose="02000000000000000000" pitchFamily="2" charset="-78"/>
              </a:rPr>
              <a:t>222 </a:t>
            </a:r>
            <a:endParaRPr kumimoji="0" lang="ar-BH" sz="2400" b="1" i="0" u="none" strike="noStrike" kern="120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endParaRPr>
          </a:p>
        </p:txBody>
      </p:sp>
      <p:sp>
        <p:nvSpPr>
          <p:cNvPr id="31" name="TextBox 17">
            <a:extLst>
              <a:ext uri="{FF2B5EF4-FFF2-40B4-BE49-F238E27FC236}">
                <a16:creationId xmlns:a16="http://schemas.microsoft.com/office/drawing/2014/main" id="{403FDABF-B0C0-4ED6-B9DB-DFC3EB2CE3DE}"/>
              </a:ext>
            </a:extLst>
          </p:cNvPr>
          <p:cNvSpPr txBox="1"/>
          <p:nvPr/>
        </p:nvSpPr>
        <p:spPr>
          <a:xfrm>
            <a:off x="-1" y="0"/>
            <a:ext cx="12192001" cy="769441"/>
          </a:xfrm>
          <a:prstGeom prst="rect">
            <a:avLst/>
          </a:prstGeom>
          <a:solidFill>
            <a:schemeClr val="accent6">
              <a:lumMod val="50000"/>
            </a:schemeClr>
          </a:solidFill>
          <a:ln>
            <a:solidFill>
              <a:schemeClr val="tx1">
                <a:lumMod val="85000"/>
                <a:lumOff val="1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44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rPr>
              <a:t> نشاط تقييمي أول</a:t>
            </a:r>
            <a:endParaRPr kumimoji="0" lang="ar-BH" sz="24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sp>
        <p:nvSpPr>
          <p:cNvPr id="32" name="TextBox 31">
            <a:extLst>
              <a:ext uri="{FF2B5EF4-FFF2-40B4-BE49-F238E27FC236}">
                <a16:creationId xmlns:a16="http://schemas.microsoft.com/office/drawing/2014/main" id="{965EE193-7983-4380-8A5C-F32D4E90FACC}"/>
              </a:ext>
            </a:extLst>
          </p:cNvPr>
          <p:cNvSpPr txBox="1"/>
          <p:nvPr/>
        </p:nvSpPr>
        <p:spPr>
          <a:xfrm>
            <a:off x="152399" y="-47625"/>
            <a:ext cx="2505075" cy="830997"/>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4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rPr>
              <a:t>النواة ( الجزء الثاني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4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rPr>
              <a:t>العلوم - الثالث إعدادي </a:t>
            </a:r>
          </a:p>
        </p:txBody>
      </p:sp>
    </p:spTree>
    <p:extLst>
      <p:ext uri="{BB962C8B-B14F-4D97-AF65-F5344CB8AC3E}">
        <p14:creationId xmlns:p14="http://schemas.microsoft.com/office/powerpoint/2010/main" val="4147524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inVertical)">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 grpId="0" animBg="1"/>
      <p:bldP spid="23" grpId="0" animBg="1"/>
      <p:bldP spid="24" grpId="0" animBg="1"/>
      <p:bldP spid="26" grpId="0" animBg="1"/>
      <p:bldP spid="30"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0C94C65-07CE-49CD-8A55-E417EBE11102}"/>
              </a:ext>
            </a:extLst>
          </p:cNvPr>
          <p:cNvGrpSpPr/>
          <p:nvPr/>
        </p:nvGrpSpPr>
        <p:grpSpPr>
          <a:xfrm>
            <a:off x="543339" y="904492"/>
            <a:ext cx="10175813" cy="948862"/>
            <a:chOff x="1297811" y="4232737"/>
            <a:chExt cx="8989309" cy="2028223"/>
          </a:xfrm>
        </p:grpSpPr>
        <p:pic>
          <p:nvPicPr>
            <p:cNvPr id="10" name="Picture 9" descr="A picture containing text, book&#10;&#10;Description automatically generated">
              <a:extLst>
                <a:ext uri="{FF2B5EF4-FFF2-40B4-BE49-F238E27FC236}">
                  <a16:creationId xmlns:a16="http://schemas.microsoft.com/office/drawing/2014/main" id="{78C42358-EA2D-4C8B-BD7A-9C8CACCD28D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8003" t="60043" r="5212" b="2476"/>
            <a:stretch/>
          </p:blipFill>
          <p:spPr>
            <a:xfrm>
              <a:off x="8354147" y="4327987"/>
              <a:ext cx="1932973" cy="1932973"/>
            </a:xfrm>
            <a:prstGeom prst="rect">
              <a:avLst/>
            </a:prstGeom>
            <a:ln>
              <a:noFill/>
            </a:ln>
            <a:effectLst>
              <a:softEdge rad="112500"/>
            </a:effectLst>
          </p:spPr>
        </p:pic>
        <p:sp>
          <p:nvSpPr>
            <p:cNvPr id="11" name="Thought Bubble: Cloud 10">
              <a:extLst>
                <a:ext uri="{FF2B5EF4-FFF2-40B4-BE49-F238E27FC236}">
                  <a16:creationId xmlns:a16="http://schemas.microsoft.com/office/drawing/2014/main" id="{12E15F07-DDFA-44B1-92C6-3DE5A5B43CB6}"/>
                </a:ext>
              </a:extLst>
            </p:cNvPr>
            <p:cNvSpPr/>
            <p:nvPr/>
          </p:nvSpPr>
          <p:spPr>
            <a:xfrm>
              <a:off x="1297811" y="4232737"/>
              <a:ext cx="6722419" cy="1720812"/>
            </a:xfrm>
            <a:prstGeom prst="cloudCallout">
              <a:avLst>
                <a:gd name="adj1" fmla="val 64502"/>
                <a:gd name="adj2" fmla="val 49325"/>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2800" b="1" i="0" u="none" strike="noStrike" kern="1200" cap="none" spc="0" normalizeH="0" baseline="0" noProof="0" dirty="0">
                  <a:ln>
                    <a:noFill/>
                  </a:ln>
                  <a:solidFill>
                    <a:srgbClr val="7030A0"/>
                  </a:solidFill>
                  <a:effectLst/>
                  <a:uLnTx/>
                  <a:uFillTx/>
                  <a:latin typeface="Sakkal Majalla" panose="02000000000000000000" pitchFamily="2" charset="-78"/>
                  <a:cs typeface="Sakkal Majalla" panose="02000000000000000000" pitchFamily="2" charset="-78"/>
                </a:rPr>
                <a:t>كيف يتم استحداث عناصر جديدة (مصنعة)؟</a:t>
              </a:r>
              <a:endParaRPr kumimoji="0" lang="en-US" sz="2800" b="1" i="0" u="none" strike="noStrike" kern="1200" cap="none" spc="0" normalizeH="0" baseline="0" noProof="0" dirty="0">
                <a:ln>
                  <a:noFill/>
                </a:ln>
                <a:solidFill>
                  <a:srgbClr val="7030A0"/>
                </a:solidFill>
                <a:effectLst/>
                <a:uLnTx/>
                <a:uFillTx/>
                <a:latin typeface="Sakkal Majalla" panose="02000000000000000000" pitchFamily="2" charset="-78"/>
                <a:cs typeface="Sakkal Majalla" panose="02000000000000000000" pitchFamily="2" charset="-78"/>
              </a:endParaRPr>
            </a:p>
          </p:txBody>
        </p:sp>
      </p:grpSp>
      <p:sp>
        <p:nvSpPr>
          <p:cNvPr id="12" name="Rectangle: Rounded Corners 11">
            <a:extLst>
              <a:ext uri="{FF2B5EF4-FFF2-40B4-BE49-F238E27FC236}">
                <a16:creationId xmlns:a16="http://schemas.microsoft.com/office/drawing/2014/main" id="{77812912-1314-415B-93E2-E9AE28D26F9A}"/>
              </a:ext>
            </a:extLst>
          </p:cNvPr>
          <p:cNvSpPr/>
          <p:nvPr/>
        </p:nvSpPr>
        <p:spPr>
          <a:xfrm>
            <a:off x="5362575" y="1812180"/>
            <a:ext cx="6505575" cy="264552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defRPr/>
            </a:pPr>
            <a:r>
              <a:rPr kumimoji="0" lang="ar-BH" sz="2800" b="1" i="0" u="none" strike="noStrike" kern="1200" cap="none" spc="0" normalizeH="0" baseline="0" noProof="0" dirty="0">
                <a:ln>
                  <a:noFill/>
                </a:ln>
                <a:solidFill>
                  <a:schemeClr val="accent5">
                    <a:lumMod val="75000"/>
                  </a:schemeClr>
                </a:solidFill>
                <a:effectLst/>
                <a:uLnTx/>
                <a:uFillTx/>
                <a:latin typeface="Sakkal Majalla" panose="02000000000000000000" pitchFamily="2" charset="-78"/>
                <a:cs typeface="Sakkal Majalla" panose="02000000000000000000" pitchFamily="2" charset="-78"/>
              </a:rPr>
              <a:t>يتم تصنيع عناصر جديدة بوساطة قذف الجسيمات الذرية مثل جسيمات ألفا وبيتا على العنصر المستهدف، ويتم ذلك بتسريع الجسيمات الذرية في أجهزة </a:t>
            </a:r>
            <a:r>
              <a:rPr lang="ar-BH" sz="2800" b="1" dirty="0">
                <a:solidFill>
                  <a:schemeClr val="accent5">
                    <a:lumMod val="75000"/>
                  </a:schemeClr>
                </a:solidFill>
                <a:latin typeface="Sakkal Majalla" panose="02000000000000000000" pitchFamily="2" charset="-78"/>
                <a:cs typeface="Sakkal Majalla" panose="02000000000000000000" pitchFamily="2" charset="-78"/>
              </a:rPr>
              <a:t>خاصة تسمى المسرعات كما هو مبين </a:t>
            </a:r>
            <a:r>
              <a:rPr kumimoji="0" lang="ar-BH" sz="2800" b="1" i="0" u="none" strike="noStrike" kern="1200" cap="none" spc="0" normalizeH="0" baseline="0" noProof="0" dirty="0">
                <a:ln>
                  <a:noFill/>
                </a:ln>
                <a:solidFill>
                  <a:schemeClr val="accent5">
                    <a:lumMod val="75000"/>
                  </a:schemeClr>
                </a:solidFill>
                <a:effectLst/>
                <a:uLnTx/>
                <a:uFillTx/>
                <a:latin typeface="Sakkal Majalla" panose="02000000000000000000" pitchFamily="2" charset="-78"/>
                <a:cs typeface="Sakkal Majalla" panose="02000000000000000000" pitchFamily="2" charset="-78"/>
              </a:rPr>
              <a:t>في الشكل المجاور. تصطدم هذه الجسيمات المسرعة بنواة الهدف.</a:t>
            </a:r>
            <a:r>
              <a:rPr kumimoji="0" lang="ar-BH" sz="2800" b="1" i="0" u="none" strike="noStrike" kern="1200" cap="none" spc="0" normalizeH="0" noProof="0" dirty="0">
                <a:ln>
                  <a:noFill/>
                </a:ln>
                <a:solidFill>
                  <a:schemeClr val="accent5">
                    <a:lumMod val="75000"/>
                  </a:schemeClr>
                </a:solidFill>
                <a:effectLst/>
                <a:uLnTx/>
                <a:uFillTx/>
                <a:latin typeface="Sakkal Majalla" panose="02000000000000000000" pitchFamily="2" charset="-78"/>
                <a:cs typeface="Sakkal Majalla" panose="02000000000000000000" pitchFamily="2" charset="-78"/>
              </a:rPr>
              <a:t> تقوم هذه النواة بامتصاصها فيتحول العنصر إلى عنصر جديد عدده الذري كبير.</a:t>
            </a:r>
            <a:endParaRPr kumimoji="0" lang="en-US" sz="2800" b="1" i="0" u="none" strike="noStrike" kern="1200" cap="none" spc="0" normalizeH="0" baseline="0" noProof="0" dirty="0">
              <a:ln>
                <a:noFill/>
              </a:ln>
              <a:solidFill>
                <a:schemeClr val="accent5">
                  <a:lumMod val="75000"/>
                </a:schemeClr>
              </a:solidFill>
              <a:effectLst/>
              <a:uLnTx/>
              <a:uFillTx/>
              <a:latin typeface="Sakkal Majalla" panose="02000000000000000000" pitchFamily="2" charset="-78"/>
              <a:cs typeface="Sakkal Majalla" panose="02000000000000000000" pitchFamily="2" charset="-78"/>
            </a:endParaRPr>
          </a:p>
        </p:txBody>
      </p:sp>
      <p:pic>
        <p:nvPicPr>
          <p:cNvPr id="2" name="Picture 1">
            <a:extLst>
              <a:ext uri="{FF2B5EF4-FFF2-40B4-BE49-F238E27FC236}">
                <a16:creationId xmlns:a16="http://schemas.microsoft.com/office/drawing/2014/main" id="{937D2162-0A31-4135-B8FD-9E0210B56B4D}"/>
              </a:ext>
            </a:extLst>
          </p:cNvPr>
          <p:cNvPicPr>
            <a:picLocks noChangeAspect="1"/>
          </p:cNvPicPr>
          <p:nvPr/>
        </p:nvPicPr>
        <p:blipFill rotWithShape="1">
          <a:blip r:embed="rId5"/>
          <a:srcRect l="40625" t="25664" r="22500" b="18750"/>
          <a:stretch/>
        </p:blipFill>
        <p:spPr>
          <a:xfrm>
            <a:off x="800100" y="1812179"/>
            <a:ext cx="4183485" cy="2645521"/>
          </a:xfrm>
          <a:prstGeom prst="rect">
            <a:avLst/>
          </a:prstGeom>
          <a:ln>
            <a:noFill/>
          </a:ln>
          <a:effectLst>
            <a:softEdge rad="112500"/>
          </a:effectLst>
        </p:spPr>
      </p:pic>
      <p:pic>
        <p:nvPicPr>
          <p:cNvPr id="8" name="Picture 7">
            <a:extLst>
              <a:ext uri="{FF2B5EF4-FFF2-40B4-BE49-F238E27FC236}">
                <a16:creationId xmlns:a16="http://schemas.microsoft.com/office/drawing/2014/main" id="{D2082D71-269B-4CD7-BA7B-D1741DFC9973}"/>
              </a:ext>
            </a:extLst>
          </p:cNvPr>
          <p:cNvPicPr>
            <a:picLocks noChangeAspect="1"/>
          </p:cNvPicPr>
          <p:nvPr/>
        </p:nvPicPr>
        <p:blipFill rotWithShape="1">
          <a:blip r:embed="rId6"/>
          <a:srcRect l="44667" t="47366" r="50565" b="46169"/>
          <a:stretch/>
        </p:blipFill>
        <p:spPr>
          <a:xfrm>
            <a:off x="1914143" y="5721918"/>
            <a:ext cx="1019865" cy="645054"/>
          </a:xfrm>
          <a:prstGeom prst="rect">
            <a:avLst/>
          </a:prstGeom>
          <a:ln>
            <a:noFill/>
          </a:ln>
          <a:effectLst>
            <a:softEdge rad="112500"/>
          </a:effectLst>
        </p:spPr>
      </p:pic>
      <p:pic>
        <p:nvPicPr>
          <p:cNvPr id="13" name="Picture 12">
            <a:extLst>
              <a:ext uri="{FF2B5EF4-FFF2-40B4-BE49-F238E27FC236}">
                <a16:creationId xmlns:a16="http://schemas.microsoft.com/office/drawing/2014/main" id="{28C03249-B216-4DB6-978A-668E0F593F49}"/>
              </a:ext>
            </a:extLst>
          </p:cNvPr>
          <p:cNvPicPr>
            <a:picLocks noChangeAspect="1"/>
          </p:cNvPicPr>
          <p:nvPr/>
        </p:nvPicPr>
        <p:blipFill rotWithShape="1">
          <a:blip r:embed="rId6"/>
          <a:srcRect l="75494" t="42621" r="18842" b="44241"/>
          <a:stretch/>
        </p:blipFill>
        <p:spPr>
          <a:xfrm>
            <a:off x="1914143" y="4742679"/>
            <a:ext cx="1019865" cy="1189896"/>
          </a:xfrm>
          <a:prstGeom prst="rect">
            <a:avLst/>
          </a:prstGeom>
          <a:ln>
            <a:noFill/>
          </a:ln>
          <a:effectLst>
            <a:softEdge rad="112500"/>
          </a:effectLst>
        </p:spPr>
      </p:pic>
      <p:pic>
        <p:nvPicPr>
          <p:cNvPr id="14" name="Picture 13">
            <a:extLst>
              <a:ext uri="{FF2B5EF4-FFF2-40B4-BE49-F238E27FC236}">
                <a16:creationId xmlns:a16="http://schemas.microsoft.com/office/drawing/2014/main" id="{020E2886-D151-4C66-A5FA-F0F206BE2508}"/>
              </a:ext>
            </a:extLst>
          </p:cNvPr>
          <p:cNvPicPr>
            <a:picLocks noChangeAspect="1"/>
          </p:cNvPicPr>
          <p:nvPr/>
        </p:nvPicPr>
        <p:blipFill rotWithShape="1">
          <a:blip r:embed="rId6"/>
          <a:srcRect l="17944" t="44779" r="73385" b="39117"/>
          <a:stretch/>
        </p:blipFill>
        <p:spPr>
          <a:xfrm>
            <a:off x="5929215" y="5225562"/>
            <a:ext cx="1317213" cy="1141410"/>
          </a:xfrm>
          <a:prstGeom prst="rect">
            <a:avLst/>
          </a:prstGeom>
          <a:ln>
            <a:noFill/>
          </a:ln>
          <a:effectLst>
            <a:softEdge rad="112500"/>
          </a:effectLst>
        </p:spPr>
      </p:pic>
      <p:sp>
        <p:nvSpPr>
          <p:cNvPr id="3" name="TextBox 2">
            <a:extLst>
              <a:ext uri="{FF2B5EF4-FFF2-40B4-BE49-F238E27FC236}">
                <a16:creationId xmlns:a16="http://schemas.microsoft.com/office/drawing/2014/main" id="{EB0BA174-8C0A-4FF1-973D-3FF7516CBD1A}"/>
              </a:ext>
            </a:extLst>
          </p:cNvPr>
          <p:cNvSpPr txBox="1"/>
          <p:nvPr/>
        </p:nvSpPr>
        <p:spPr>
          <a:xfrm>
            <a:off x="104394" y="5522055"/>
            <a:ext cx="1714500" cy="461665"/>
          </a:xfrm>
          <a:prstGeom prst="rect">
            <a:avLst/>
          </a:prstGeom>
          <a:noFill/>
        </p:spPr>
        <p:txBody>
          <a:bodyPr wrap="square" rtlCol="0">
            <a:spAutoFit/>
          </a:bodyPr>
          <a:lstStyle/>
          <a:p>
            <a:pPr algn="r" rtl="1"/>
            <a:r>
              <a:rPr lang="ar-BH" sz="2400" b="1" dirty="0">
                <a:solidFill>
                  <a:schemeClr val="accent5">
                    <a:lumMod val="75000"/>
                  </a:schemeClr>
                </a:solidFill>
                <a:latin typeface="Sakkal Majalla" panose="02000000000000000000" pitchFamily="2" charset="-78"/>
                <a:cs typeface="Sakkal Majalla" panose="02000000000000000000" pitchFamily="2" charset="-78"/>
              </a:rPr>
              <a:t>جسيمات ذرية</a:t>
            </a:r>
            <a:endParaRPr lang="en-US" sz="2400" b="1" dirty="0">
              <a:solidFill>
                <a:schemeClr val="accent5">
                  <a:lumMod val="75000"/>
                </a:schemeClr>
              </a:solidFill>
              <a:latin typeface="Sakkal Majalla" panose="02000000000000000000" pitchFamily="2" charset="-78"/>
              <a:cs typeface="Sakkal Majalla" panose="02000000000000000000" pitchFamily="2" charset="-78"/>
            </a:endParaRPr>
          </a:p>
        </p:txBody>
      </p:sp>
      <p:sp>
        <p:nvSpPr>
          <p:cNvPr id="16" name="TextBox 15">
            <a:extLst>
              <a:ext uri="{FF2B5EF4-FFF2-40B4-BE49-F238E27FC236}">
                <a16:creationId xmlns:a16="http://schemas.microsoft.com/office/drawing/2014/main" id="{04DC50F1-5A83-469D-B87A-D4617D3AF920}"/>
              </a:ext>
            </a:extLst>
          </p:cNvPr>
          <p:cNvSpPr txBox="1"/>
          <p:nvPr/>
        </p:nvSpPr>
        <p:spPr>
          <a:xfrm>
            <a:off x="5531929" y="4828399"/>
            <a:ext cx="1714500" cy="461665"/>
          </a:xfrm>
          <a:prstGeom prst="rect">
            <a:avLst/>
          </a:prstGeom>
          <a:noFill/>
        </p:spPr>
        <p:txBody>
          <a:bodyPr wrap="square" rtlCol="0">
            <a:spAutoFit/>
          </a:bodyPr>
          <a:lstStyle/>
          <a:p>
            <a:pPr algn="r" rtl="1"/>
            <a:r>
              <a:rPr lang="ar-BH" sz="2400" b="1" dirty="0">
                <a:solidFill>
                  <a:schemeClr val="accent5">
                    <a:lumMod val="75000"/>
                  </a:schemeClr>
                </a:solidFill>
                <a:latin typeface="Sakkal Majalla" panose="02000000000000000000" pitchFamily="2" charset="-78"/>
                <a:cs typeface="Sakkal Majalla" panose="02000000000000000000" pitchFamily="2" charset="-78"/>
              </a:rPr>
              <a:t>عنصر </a:t>
            </a:r>
            <a:r>
              <a:rPr lang="en-US" sz="2400" b="1" dirty="0">
                <a:solidFill>
                  <a:schemeClr val="accent5">
                    <a:lumMod val="75000"/>
                  </a:schemeClr>
                </a:solidFill>
                <a:latin typeface="Sakkal Majalla" panose="02000000000000000000" pitchFamily="2" charset="-78"/>
                <a:cs typeface="Sakkal Majalla" panose="02000000000000000000" pitchFamily="2" charset="-78"/>
              </a:rPr>
              <a:t>A</a:t>
            </a:r>
            <a:r>
              <a:rPr lang="ar-BH" sz="2400" b="1" dirty="0">
                <a:solidFill>
                  <a:schemeClr val="accent5">
                    <a:lumMod val="75000"/>
                  </a:schemeClr>
                </a:solidFill>
                <a:latin typeface="Sakkal Majalla" panose="02000000000000000000" pitchFamily="2" charset="-78"/>
                <a:cs typeface="Sakkal Majalla" panose="02000000000000000000" pitchFamily="2" charset="-78"/>
              </a:rPr>
              <a:t> الهدف</a:t>
            </a:r>
            <a:endParaRPr lang="en-US" sz="2400" b="1" dirty="0">
              <a:solidFill>
                <a:schemeClr val="accent5">
                  <a:lumMod val="75000"/>
                </a:schemeClr>
              </a:solidFill>
              <a:latin typeface="Sakkal Majalla" panose="02000000000000000000" pitchFamily="2" charset="-78"/>
              <a:cs typeface="Sakkal Majalla" panose="02000000000000000000" pitchFamily="2" charset="-78"/>
            </a:endParaRPr>
          </a:p>
        </p:txBody>
      </p:sp>
      <p:sp>
        <p:nvSpPr>
          <p:cNvPr id="4" name="Arrow: Notched Right 3">
            <a:extLst>
              <a:ext uri="{FF2B5EF4-FFF2-40B4-BE49-F238E27FC236}">
                <a16:creationId xmlns:a16="http://schemas.microsoft.com/office/drawing/2014/main" id="{300B0866-5D92-4847-AEAD-78BCEA2951CE}"/>
              </a:ext>
            </a:extLst>
          </p:cNvPr>
          <p:cNvSpPr/>
          <p:nvPr/>
        </p:nvSpPr>
        <p:spPr>
          <a:xfrm>
            <a:off x="7635240" y="5354703"/>
            <a:ext cx="892398" cy="76080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75000"/>
                </a:schemeClr>
              </a:solidFill>
              <a:latin typeface="Sakkal Majalla" panose="02000000000000000000" pitchFamily="2" charset="-78"/>
              <a:cs typeface="Sakkal Majalla" panose="02000000000000000000" pitchFamily="2" charset="-78"/>
            </a:endParaRPr>
          </a:p>
        </p:txBody>
      </p:sp>
      <p:pic>
        <p:nvPicPr>
          <p:cNvPr id="17" name="Picture 16">
            <a:extLst>
              <a:ext uri="{FF2B5EF4-FFF2-40B4-BE49-F238E27FC236}">
                <a16:creationId xmlns:a16="http://schemas.microsoft.com/office/drawing/2014/main" id="{D40228BE-85B1-400E-B9A8-573BE59A5716}"/>
              </a:ext>
            </a:extLst>
          </p:cNvPr>
          <p:cNvPicPr>
            <a:picLocks noChangeAspect="1"/>
          </p:cNvPicPr>
          <p:nvPr/>
        </p:nvPicPr>
        <p:blipFill rotWithShape="1">
          <a:blip r:embed="rId6"/>
          <a:srcRect l="17944" t="44779" r="73385" b="39117"/>
          <a:stretch/>
        </p:blipFill>
        <p:spPr>
          <a:xfrm>
            <a:off x="9144001" y="5158105"/>
            <a:ext cx="1458374" cy="1263731"/>
          </a:xfrm>
          <a:prstGeom prst="rect">
            <a:avLst/>
          </a:prstGeom>
          <a:ln>
            <a:noFill/>
          </a:ln>
          <a:effectLst>
            <a:softEdge rad="112500"/>
          </a:effectLst>
        </p:spPr>
      </p:pic>
      <p:sp>
        <p:nvSpPr>
          <p:cNvPr id="18" name="TextBox 17">
            <a:extLst>
              <a:ext uri="{FF2B5EF4-FFF2-40B4-BE49-F238E27FC236}">
                <a16:creationId xmlns:a16="http://schemas.microsoft.com/office/drawing/2014/main" id="{B8C16277-876B-4E48-9118-4BB7DBDB334F}"/>
              </a:ext>
            </a:extLst>
          </p:cNvPr>
          <p:cNvSpPr txBox="1"/>
          <p:nvPr/>
        </p:nvSpPr>
        <p:spPr>
          <a:xfrm>
            <a:off x="8018002" y="4825452"/>
            <a:ext cx="3850147" cy="461665"/>
          </a:xfrm>
          <a:prstGeom prst="rect">
            <a:avLst/>
          </a:prstGeom>
          <a:noFill/>
        </p:spPr>
        <p:txBody>
          <a:bodyPr wrap="square" rtlCol="0">
            <a:spAutoFit/>
          </a:bodyPr>
          <a:lstStyle/>
          <a:p>
            <a:pPr algn="r" rtl="1"/>
            <a:r>
              <a:rPr lang="ar-BH" sz="2400" b="1" dirty="0">
                <a:solidFill>
                  <a:schemeClr val="accent5">
                    <a:lumMod val="75000"/>
                  </a:schemeClr>
                </a:solidFill>
                <a:latin typeface="Sakkal Majalla" panose="02000000000000000000" pitchFamily="2" charset="-78"/>
                <a:cs typeface="Sakkal Majalla" panose="02000000000000000000" pitchFamily="2" charset="-78"/>
              </a:rPr>
              <a:t>عنصر </a:t>
            </a:r>
            <a:r>
              <a:rPr lang="en-US" sz="2400" b="1" dirty="0">
                <a:solidFill>
                  <a:schemeClr val="accent5">
                    <a:lumMod val="75000"/>
                  </a:schemeClr>
                </a:solidFill>
                <a:latin typeface="Sakkal Majalla" panose="02000000000000000000" pitchFamily="2" charset="-78"/>
                <a:cs typeface="Sakkal Majalla" panose="02000000000000000000" pitchFamily="2" charset="-78"/>
              </a:rPr>
              <a:t>B</a:t>
            </a:r>
            <a:r>
              <a:rPr lang="ar-BH" sz="2400" b="1" dirty="0">
                <a:solidFill>
                  <a:schemeClr val="accent5">
                    <a:lumMod val="75000"/>
                  </a:schemeClr>
                </a:solidFill>
                <a:latin typeface="Sakkal Majalla" panose="02000000000000000000" pitchFamily="2" charset="-78"/>
                <a:cs typeface="Sakkal Majalla" panose="02000000000000000000" pitchFamily="2" charset="-78"/>
              </a:rPr>
              <a:t> الجديد المصنع له عدد ذري كبير</a:t>
            </a:r>
            <a:endParaRPr lang="en-US" sz="2400" b="1" dirty="0">
              <a:solidFill>
                <a:schemeClr val="accent5">
                  <a:lumMod val="75000"/>
                </a:schemeClr>
              </a:solidFill>
              <a:latin typeface="Sakkal Majalla" panose="02000000000000000000" pitchFamily="2" charset="-78"/>
              <a:cs typeface="Sakkal Majalla" panose="02000000000000000000" pitchFamily="2" charset="-78"/>
            </a:endParaRPr>
          </a:p>
        </p:txBody>
      </p:sp>
      <p:sp>
        <p:nvSpPr>
          <p:cNvPr id="21" name="TextBox 20">
            <a:extLst>
              <a:ext uri="{FF2B5EF4-FFF2-40B4-BE49-F238E27FC236}">
                <a16:creationId xmlns:a16="http://schemas.microsoft.com/office/drawing/2014/main" id="{C5680459-9AAA-4663-B12B-70759E20E2B0}"/>
              </a:ext>
            </a:extLst>
          </p:cNvPr>
          <p:cNvSpPr txBox="1"/>
          <p:nvPr/>
        </p:nvSpPr>
        <p:spPr>
          <a:xfrm>
            <a:off x="2160104" y="1853354"/>
            <a:ext cx="2500520" cy="646331"/>
          </a:xfrm>
          <a:prstGeom prst="rect">
            <a:avLst/>
          </a:prstGeom>
          <a:noFill/>
        </p:spPr>
        <p:txBody>
          <a:bodyPr wrap="square" rtlCol="0">
            <a:spAutoFit/>
          </a:bodyPr>
          <a:lstStyle/>
          <a:p>
            <a:pPr algn="r" rtl="1"/>
            <a:r>
              <a:rPr lang="ar-BH" sz="3600" b="1" dirty="0">
                <a:solidFill>
                  <a:srgbClr val="FFFF00"/>
                </a:solidFill>
                <a:latin typeface="Sakkal Majalla" panose="02000000000000000000" pitchFamily="2" charset="-78"/>
                <a:cs typeface="Sakkal Majalla" panose="02000000000000000000" pitchFamily="2" charset="-78"/>
              </a:rPr>
              <a:t>مسرع الجسيمات</a:t>
            </a:r>
            <a:endParaRPr lang="en-US" sz="3600" b="1" dirty="0">
              <a:solidFill>
                <a:srgbClr val="FFFF00"/>
              </a:solidFill>
              <a:latin typeface="Sakkal Majalla" panose="02000000000000000000" pitchFamily="2" charset="-78"/>
              <a:cs typeface="Sakkal Majalla" panose="02000000000000000000" pitchFamily="2" charset="-78"/>
            </a:endParaRPr>
          </a:p>
        </p:txBody>
      </p:sp>
      <p:sp>
        <p:nvSpPr>
          <p:cNvPr id="22" name="TextBox 17">
            <a:extLst>
              <a:ext uri="{FF2B5EF4-FFF2-40B4-BE49-F238E27FC236}">
                <a16:creationId xmlns:a16="http://schemas.microsoft.com/office/drawing/2014/main" id="{A8CDD887-68A6-4974-A45B-4A9B18C76896}"/>
              </a:ext>
            </a:extLst>
          </p:cNvPr>
          <p:cNvSpPr txBox="1"/>
          <p:nvPr/>
        </p:nvSpPr>
        <p:spPr>
          <a:xfrm>
            <a:off x="-1" y="0"/>
            <a:ext cx="12192001" cy="769441"/>
          </a:xfrm>
          <a:prstGeom prst="rect">
            <a:avLst/>
          </a:prstGeom>
          <a:solidFill>
            <a:srgbClr val="C00000"/>
          </a:solidFill>
          <a:ln>
            <a:solidFill>
              <a:schemeClr val="tx1">
                <a:lumMod val="85000"/>
                <a:lumOff val="1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44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rPr>
              <a:t> استحداث العناصر المصنعة</a:t>
            </a:r>
            <a:endParaRPr kumimoji="0" lang="ar-BH" sz="24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sp>
        <p:nvSpPr>
          <p:cNvPr id="23" name="TextBox 22">
            <a:extLst>
              <a:ext uri="{FF2B5EF4-FFF2-40B4-BE49-F238E27FC236}">
                <a16:creationId xmlns:a16="http://schemas.microsoft.com/office/drawing/2014/main" id="{6A646D50-5D0B-40FC-A5B2-5D813F41FF26}"/>
              </a:ext>
            </a:extLst>
          </p:cNvPr>
          <p:cNvSpPr txBox="1"/>
          <p:nvPr/>
        </p:nvSpPr>
        <p:spPr>
          <a:xfrm>
            <a:off x="152399" y="-47625"/>
            <a:ext cx="2505075" cy="830997"/>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4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rPr>
              <a:t>النواة ( الجزء الثاني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4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rPr>
              <a:t>العلوم - الثالث إعدادي </a:t>
            </a:r>
          </a:p>
        </p:txBody>
      </p:sp>
    </p:spTree>
    <p:extLst>
      <p:ext uri="{BB962C8B-B14F-4D97-AF65-F5344CB8AC3E}">
        <p14:creationId xmlns:p14="http://schemas.microsoft.com/office/powerpoint/2010/main" val="241603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1000" fill="hold"/>
                                        <p:tgtEl>
                                          <p:spTgt spid="21"/>
                                        </p:tgtEl>
                                        <p:attrNameLst>
                                          <p:attrName>ppt_w</p:attrName>
                                        </p:attrNameLst>
                                      </p:cBhvr>
                                      <p:tavLst>
                                        <p:tav tm="0">
                                          <p:val>
                                            <p:fltVal val="0"/>
                                          </p:val>
                                        </p:tav>
                                        <p:tav tm="100000">
                                          <p:val>
                                            <p:strVal val="#ppt_w"/>
                                          </p:val>
                                        </p:tav>
                                      </p:tavLst>
                                    </p:anim>
                                    <p:anim calcmode="lin" valueType="num">
                                      <p:cBhvr>
                                        <p:cTn id="34" dur="1000" fill="hold"/>
                                        <p:tgtEl>
                                          <p:spTgt spid="21"/>
                                        </p:tgtEl>
                                        <p:attrNameLst>
                                          <p:attrName>ppt_h</p:attrName>
                                        </p:attrNameLst>
                                      </p:cBhvr>
                                      <p:tavLst>
                                        <p:tav tm="0">
                                          <p:val>
                                            <p:fltVal val="0"/>
                                          </p:val>
                                        </p:tav>
                                        <p:tav tm="100000">
                                          <p:val>
                                            <p:strVal val="#ppt_h"/>
                                          </p:val>
                                        </p:tav>
                                      </p:tavLst>
                                    </p:anim>
                                    <p:anim calcmode="lin" valueType="num">
                                      <p:cBhvr>
                                        <p:cTn id="35" dur="1000" fill="hold"/>
                                        <p:tgtEl>
                                          <p:spTgt spid="21"/>
                                        </p:tgtEl>
                                        <p:attrNameLst>
                                          <p:attrName>style.rotation</p:attrName>
                                        </p:attrNameLst>
                                      </p:cBhvr>
                                      <p:tavLst>
                                        <p:tav tm="0">
                                          <p:val>
                                            <p:fltVal val="90"/>
                                          </p:val>
                                        </p:tav>
                                        <p:tav tm="100000">
                                          <p:val>
                                            <p:fltVal val="0"/>
                                          </p:val>
                                        </p:tav>
                                      </p:tavLst>
                                    </p:anim>
                                    <p:animEffect transition="in" filter="fade">
                                      <p:cBhvr>
                                        <p:cTn id="36" dur="10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1000" fill="hold"/>
                                        <p:tgtEl>
                                          <p:spTgt spid="14"/>
                                        </p:tgtEl>
                                        <p:attrNameLst>
                                          <p:attrName>ppt_w</p:attrName>
                                        </p:attrNameLst>
                                      </p:cBhvr>
                                      <p:tavLst>
                                        <p:tav tm="0">
                                          <p:val>
                                            <p:fltVal val="0"/>
                                          </p:val>
                                        </p:tav>
                                        <p:tav tm="100000">
                                          <p:val>
                                            <p:strVal val="#ppt_w"/>
                                          </p:val>
                                        </p:tav>
                                      </p:tavLst>
                                    </p:anim>
                                    <p:anim calcmode="lin" valueType="num">
                                      <p:cBhvr>
                                        <p:cTn id="50" dur="1000" fill="hold"/>
                                        <p:tgtEl>
                                          <p:spTgt spid="14"/>
                                        </p:tgtEl>
                                        <p:attrNameLst>
                                          <p:attrName>ppt_h</p:attrName>
                                        </p:attrNameLst>
                                      </p:cBhvr>
                                      <p:tavLst>
                                        <p:tav tm="0">
                                          <p:val>
                                            <p:fltVal val="0"/>
                                          </p:val>
                                        </p:tav>
                                        <p:tav tm="100000">
                                          <p:val>
                                            <p:strVal val="#ppt_h"/>
                                          </p:val>
                                        </p:tav>
                                      </p:tavLst>
                                    </p:anim>
                                    <p:anim calcmode="lin" valueType="num">
                                      <p:cBhvr>
                                        <p:cTn id="51" dur="1000" fill="hold"/>
                                        <p:tgtEl>
                                          <p:spTgt spid="14"/>
                                        </p:tgtEl>
                                        <p:attrNameLst>
                                          <p:attrName>style.rotation</p:attrName>
                                        </p:attrNameLst>
                                      </p:cBhvr>
                                      <p:tavLst>
                                        <p:tav tm="0">
                                          <p:val>
                                            <p:fltVal val="90"/>
                                          </p:val>
                                        </p:tav>
                                        <p:tav tm="100000">
                                          <p:val>
                                            <p:fltVal val="0"/>
                                          </p:val>
                                        </p:tav>
                                      </p:tavLst>
                                    </p:anim>
                                    <p:animEffect transition="in" filter="fade">
                                      <p:cBhvr>
                                        <p:cTn id="52" dur="1000"/>
                                        <p:tgtEl>
                                          <p:spTgt spid="14"/>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1000" fill="hold"/>
                                        <p:tgtEl>
                                          <p:spTgt spid="16"/>
                                        </p:tgtEl>
                                        <p:attrNameLst>
                                          <p:attrName>ppt_w</p:attrName>
                                        </p:attrNameLst>
                                      </p:cBhvr>
                                      <p:tavLst>
                                        <p:tav tm="0">
                                          <p:val>
                                            <p:fltVal val="0"/>
                                          </p:val>
                                        </p:tav>
                                        <p:tav tm="100000">
                                          <p:val>
                                            <p:strVal val="#ppt_w"/>
                                          </p:val>
                                        </p:tav>
                                      </p:tavLst>
                                    </p:anim>
                                    <p:anim calcmode="lin" valueType="num">
                                      <p:cBhvr>
                                        <p:cTn id="56" dur="1000" fill="hold"/>
                                        <p:tgtEl>
                                          <p:spTgt spid="16"/>
                                        </p:tgtEl>
                                        <p:attrNameLst>
                                          <p:attrName>ppt_h</p:attrName>
                                        </p:attrNameLst>
                                      </p:cBhvr>
                                      <p:tavLst>
                                        <p:tav tm="0">
                                          <p:val>
                                            <p:fltVal val="0"/>
                                          </p:val>
                                        </p:tav>
                                        <p:tav tm="100000">
                                          <p:val>
                                            <p:strVal val="#ppt_h"/>
                                          </p:val>
                                        </p:tav>
                                      </p:tavLst>
                                    </p:anim>
                                    <p:anim calcmode="lin" valueType="num">
                                      <p:cBhvr>
                                        <p:cTn id="57" dur="1000" fill="hold"/>
                                        <p:tgtEl>
                                          <p:spTgt spid="16"/>
                                        </p:tgtEl>
                                        <p:attrNameLst>
                                          <p:attrName>style.rotation</p:attrName>
                                        </p:attrNameLst>
                                      </p:cBhvr>
                                      <p:tavLst>
                                        <p:tav tm="0">
                                          <p:val>
                                            <p:fltVal val="90"/>
                                          </p:val>
                                        </p:tav>
                                        <p:tav tm="100000">
                                          <p:val>
                                            <p:fltVal val="0"/>
                                          </p:val>
                                        </p:tav>
                                      </p:tavLst>
                                    </p:anim>
                                    <p:animEffect transition="in" filter="fade">
                                      <p:cBhvr>
                                        <p:cTn id="58" dur="10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63" presetClass="path" presetSubtype="0" accel="50000" decel="50000" fill="hold" nodeType="clickEffect">
                                  <p:stCondLst>
                                    <p:cond delay="0"/>
                                  </p:stCondLst>
                                  <p:childTnLst>
                                    <p:animMotion origin="layout" path="M 1.875E-6 0 L 0.32018 -0.04259 " pathEditMode="relative" rAng="0" ptsTypes="AA">
                                      <p:cBhvr>
                                        <p:cTn id="62" dur="2000" fill="hold"/>
                                        <p:tgtEl>
                                          <p:spTgt spid="8"/>
                                        </p:tgtEl>
                                        <p:attrNameLst>
                                          <p:attrName>ppt_x</p:attrName>
                                          <p:attrName>ppt_y</p:attrName>
                                        </p:attrNameLst>
                                      </p:cBhvr>
                                      <p:rCtr x="16003" y="-2130"/>
                                    </p:animMotion>
                                  </p:childTnLst>
                                </p:cTn>
                              </p:par>
                              <p:par>
                                <p:cTn id="63" presetID="63" presetClass="path" presetSubtype="0" accel="50000" decel="50000" fill="hold" nodeType="withEffect">
                                  <p:stCondLst>
                                    <p:cond delay="0"/>
                                  </p:stCondLst>
                                  <p:childTnLst>
                                    <p:animMotion origin="layout" path="M 1.875E-6 -7.40741E-7 L 0.31497 0.05833 " pathEditMode="relative" rAng="0" ptsTypes="AA">
                                      <p:cBhvr>
                                        <p:cTn id="64" dur="2000" fill="hold"/>
                                        <p:tgtEl>
                                          <p:spTgt spid="13"/>
                                        </p:tgtEl>
                                        <p:attrNameLst>
                                          <p:attrName>ppt_x</p:attrName>
                                          <p:attrName>ppt_y</p:attrName>
                                        </p:attrNameLst>
                                      </p:cBhvr>
                                      <p:rCtr x="15742" y="2917"/>
                                    </p:animMotion>
                                  </p:childTnLst>
                                </p:cTn>
                              </p:par>
                              <p:par>
                                <p:cTn id="65" presetID="63" presetClass="path" presetSubtype="0" accel="50000" decel="50000" fill="hold" grpId="0" nodeType="withEffect">
                                  <p:stCondLst>
                                    <p:cond delay="0"/>
                                  </p:stCondLst>
                                  <p:childTnLst>
                                    <p:animMotion origin="layout" path="M 3.75E-6 7.40741E-7 L 0.41458 -0.00093 " pathEditMode="relative" rAng="0" ptsTypes="AA">
                                      <p:cBhvr>
                                        <p:cTn id="66" dur="2000" fill="hold"/>
                                        <p:tgtEl>
                                          <p:spTgt spid="3"/>
                                        </p:tgtEl>
                                        <p:attrNameLst>
                                          <p:attrName>ppt_x</p:attrName>
                                          <p:attrName>ppt_y</p:attrName>
                                        </p:attrNameLst>
                                      </p:cBhvr>
                                      <p:rCtr x="20729" y="-46"/>
                                    </p:animMotion>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circle(in)">
                                      <p:cBhvr>
                                        <p:cTn id="75" dur="2000"/>
                                        <p:tgtEl>
                                          <p:spTgt spid="17"/>
                                        </p:tgtEl>
                                      </p:cBhvr>
                                    </p:animEffect>
                                  </p:childTnLst>
                                </p:cTn>
                              </p:par>
                              <p:par>
                                <p:cTn id="76" presetID="6" presetClass="entr" presetSubtype="16" fill="hold" grpId="0" nodeType="with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circle(in)">
                                      <p:cBhvr>
                                        <p:cTn id="78"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p:bldP spid="3" grpId="1"/>
      <p:bldP spid="16" grpId="0"/>
      <p:bldP spid="4" grpId="0" animBg="1"/>
      <p:bldP spid="18"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Callout: Left Arrow 5">
            <a:extLst>
              <a:ext uri="{FF2B5EF4-FFF2-40B4-BE49-F238E27FC236}">
                <a16:creationId xmlns:a16="http://schemas.microsoft.com/office/drawing/2014/main" id="{C47FD282-C4BD-410F-87A7-1F5E4961ED42}"/>
              </a:ext>
            </a:extLst>
          </p:cNvPr>
          <p:cNvSpPr/>
          <p:nvPr/>
        </p:nvSpPr>
        <p:spPr>
          <a:xfrm>
            <a:off x="0" y="3796330"/>
            <a:ext cx="12021303" cy="2621175"/>
          </a:xfrm>
          <a:prstGeom prst="leftArrowCallout">
            <a:avLst>
              <a:gd name="adj1" fmla="val 41567"/>
              <a:gd name="adj2" fmla="val 40187"/>
              <a:gd name="adj3" fmla="val 40531"/>
              <a:gd name="adj4" fmla="val 80094"/>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800" b="1" dirty="0">
                <a:solidFill>
                  <a:srgbClr val="FF0000"/>
                </a:solidFill>
                <a:latin typeface="Sakkal Majalla" panose="02000000000000000000" pitchFamily="2" charset="-78"/>
                <a:cs typeface="Sakkal Majalla" panose="02000000000000000000" pitchFamily="2" charset="-78"/>
              </a:rPr>
              <a:t>                      </a:t>
            </a:r>
            <a:r>
              <a:rPr lang="ar-BH" sz="3200" b="1" dirty="0">
                <a:solidFill>
                  <a:srgbClr val="C00000"/>
                </a:solidFill>
                <a:latin typeface="Sakkal Majalla" panose="02000000000000000000" pitchFamily="2" charset="-78"/>
                <a:cs typeface="Sakkal Majalla" panose="02000000000000000000" pitchFamily="2" charset="-78"/>
              </a:rPr>
              <a:t>الاستخدامات الطبية:</a:t>
            </a:r>
          </a:p>
          <a:p>
            <a:pPr algn="just" rtl="1"/>
            <a:r>
              <a:rPr lang="ar-BH" sz="2800" b="1" dirty="0">
                <a:solidFill>
                  <a:schemeClr val="accent5">
                    <a:lumMod val="50000"/>
                  </a:schemeClr>
                </a:solidFill>
                <a:latin typeface="Sakkal Majalla" panose="02000000000000000000" pitchFamily="2" charset="-78"/>
                <a:cs typeface="Sakkal Majalla" panose="02000000000000000000" pitchFamily="2" charset="-78"/>
              </a:rPr>
              <a:t>- يستعمل اليود – 131 لتشخيص المشاكل المتعلقة بالغدة الدرقية في أسفل الرقبة.</a:t>
            </a:r>
          </a:p>
          <a:p>
            <a:pPr algn="just" rtl="1"/>
            <a:r>
              <a:rPr lang="ar-BH" sz="2800" b="1" dirty="0">
                <a:solidFill>
                  <a:schemeClr val="accent5">
                    <a:lumMod val="50000"/>
                  </a:schemeClr>
                </a:solidFill>
                <a:latin typeface="Sakkal Majalla" panose="02000000000000000000" pitchFamily="2" charset="-78"/>
                <a:cs typeface="Sakkal Majalla" panose="02000000000000000000" pitchFamily="2" charset="-78"/>
              </a:rPr>
              <a:t>- يستخدم عنصر التكنيتيوم-99 لتتبع عمليات الجسم المختلفة. </a:t>
            </a:r>
          </a:p>
          <a:p>
            <a:pPr algn="just" rtl="1"/>
            <a:r>
              <a:rPr lang="ar-BH" sz="2800" b="1" dirty="0">
                <a:solidFill>
                  <a:schemeClr val="accent5">
                    <a:lumMod val="50000"/>
                  </a:schemeClr>
                </a:solidFill>
                <a:latin typeface="Sakkal Majalla" panose="02000000000000000000" pitchFamily="2" charset="-78"/>
                <a:cs typeface="Sakkal Majalla" panose="02000000000000000000" pitchFamily="2" charset="-78"/>
              </a:rPr>
              <a:t>- تستخدم بعض العناصر المشعة للكشف عن السرطان ومشاكل الهضم أو مشاكل الدورة الدموية.</a:t>
            </a:r>
          </a:p>
          <a:p>
            <a:pPr algn="just" rtl="1"/>
            <a:r>
              <a:rPr lang="ar-BH" sz="2800" b="1" dirty="0">
                <a:solidFill>
                  <a:schemeClr val="accent5">
                    <a:lumMod val="50000"/>
                  </a:schemeClr>
                </a:solidFill>
                <a:latin typeface="Sakkal Majalla" panose="02000000000000000000" pitchFamily="2" charset="-78"/>
                <a:cs typeface="Sakkal Majalla" panose="02000000000000000000" pitchFamily="2" charset="-78"/>
              </a:rPr>
              <a:t>- كما يتم اكتشاف الأورام والتمزقات أو الكسور بواسطة هذه المواد.</a:t>
            </a:r>
          </a:p>
        </p:txBody>
      </p:sp>
      <p:sp>
        <p:nvSpPr>
          <p:cNvPr id="7" name="TextBox 6">
            <a:extLst>
              <a:ext uri="{FF2B5EF4-FFF2-40B4-BE49-F238E27FC236}">
                <a16:creationId xmlns:a16="http://schemas.microsoft.com/office/drawing/2014/main" id="{FCBB1A99-4C9A-46D1-B9E0-985728F12144}"/>
              </a:ext>
            </a:extLst>
          </p:cNvPr>
          <p:cNvSpPr txBox="1"/>
          <p:nvPr/>
        </p:nvSpPr>
        <p:spPr>
          <a:xfrm>
            <a:off x="152399" y="4629863"/>
            <a:ext cx="1924051" cy="954107"/>
          </a:xfrm>
          <a:prstGeom prst="rect">
            <a:avLst/>
          </a:prstGeom>
          <a:noFill/>
          <a:ln>
            <a:noFill/>
          </a:ln>
        </p:spPr>
        <p:txBody>
          <a:bodyPr wrap="square" rtlCol="0">
            <a:spAutoFit/>
          </a:bodyPr>
          <a:lstStyle/>
          <a:p>
            <a:pPr algn="ctr" rtl="1"/>
            <a:r>
              <a:rPr lang="ar-BH" sz="2800" b="1" dirty="0">
                <a:solidFill>
                  <a:srgbClr val="FF0000"/>
                </a:solidFill>
                <a:latin typeface="Sakkal Majalla" panose="02000000000000000000" pitchFamily="2" charset="-78"/>
                <a:cs typeface="Sakkal Majalla" panose="02000000000000000000" pitchFamily="2" charset="-78"/>
              </a:rPr>
              <a:t>انظر الكتاب صفحة </a:t>
            </a:r>
            <a:r>
              <a:rPr lang="en-US" sz="2800" b="1" dirty="0">
                <a:solidFill>
                  <a:srgbClr val="FF0000"/>
                </a:solidFill>
                <a:latin typeface="Sakkal Majalla" panose="02000000000000000000" pitchFamily="2" charset="-78"/>
                <a:cs typeface="Sakkal Majalla" panose="02000000000000000000" pitchFamily="2" charset="-78"/>
              </a:rPr>
              <a:t>91</a:t>
            </a:r>
          </a:p>
        </p:txBody>
      </p:sp>
      <p:sp>
        <p:nvSpPr>
          <p:cNvPr id="8" name="Rectangle 7">
            <a:extLst>
              <a:ext uri="{FF2B5EF4-FFF2-40B4-BE49-F238E27FC236}">
                <a16:creationId xmlns:a16="http://schemas.microsoft.com/office/drawing/2014/main" id="{5526D5E9-5E5D-4B3B-9BEA-F2DC861CF32F}"/>
              </a:ext>
            </a:extLst>
          </p:cNvPr>
          <p:cNvSpPr/>
          <p:nvPr/>
        </p:nvSpPr>
        <p:spPr>
          <a:xfrm>
            <a:off x="267539" y="1452346"/>
            <a:ext cx="11753764" cy="228392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3200" b="1" dirty="0">
                <a:solidFill>
                  <a:srgbClr val="C00000"/>
                </a:solidFill>
                <a:latin typeface="Sakkal Majalla" panose="02000000000000000000" pitchFamily="2" charset="-78"/>
                <a:cs typeface="Sakkal Majalla" panose="02000000000000000000" pitchFamily="2" charset="-78"/>
              </a:rPr>
              <a:t>الاستخدامات البيئية:</a:t>
            </a:r>
          </a:p>
          <a:p>
            <a:pPr algn="r" rtl="1"/>
            <a:r>
              <a:rPr lang="ar-BH" sz="2800" b="1" dirty="0">
                <a:solidFill>
                  <a:schemeClr val="tx1"/>
                </a:solidFill>
                <a:latin typeface="Sakkal Majalla" panose="02000000000000000000" pitchFamily="2" charset="-78"/>
                <a:cs typeface="Sakkal Majalla" panose="02000000000000000000" pitchFamily="2" charset="-78"/>
              </a:rPr>
              <a:t>- يستعمل عنصر الفوسفور-32 لحقن جذور النبات لمساعدته على النمو والتكاثر.</a:t>
            </a:r>
          </a:p>
          <a:p>
            <a:pPr algn="r" rtl="1"/>
            <a:r>
              <a:rPr lang="ar-BH" sz="2800" b="1" dirty="0">
                <a:solidFill>
                  <a:schemeClr val="tx1"/>
                </a:solidFill>
                <a:latin typeface="Sakkal Majalla" panose="02000000000000000000" pitchFamily="2" charset="-78"/>
                <a:cs typeface="Sakkal Majalla" panose="02000000000000000000" pitchFamily="2" charset="-78"/>
              </a:rPr>
              <a:t>- تستخدم بعض النظائر المشعة في المبيدات الحشرية لاختبار المدى الذي يصل إليه المبيد وكم يدوم في النظام البيئي.</a:t>
            </a:r>
          </a:p>
          <a:p>
            <a:pPr algn="r" rtl="1"/>
            <a:r>
              <a:rPr lang="ar-BH" sz="2800" b="1" dirty="0">
                <a:solidFill>
                  <a:schemeClr val="tx1"/>
                </a:solidFill>
                <a:latin typeface="Sakkal Majalla" panose="02000000000000000000" pitchFamily="2" charset="-78"/>
                <a:cs typeface="Sakkal Majalla" panose="02000000000000000000" pitchFamily="2" charset="-78"/>
              </a:rPr>
              <a:t>- تستخدم بكميات قليلة في الأسمدة للتعرف على كيفية امتصاص النباتات للأسمدة.</a:t>
            </a:r>
          </a:p>
          <a:p>
            <a:pPr algn="r" rtl="1"/>
            <a:r>
              <a:rPr lang="ar-BH" sz="2800" b="1" dirty="0">
                <a:solidFill>
                  <a:schemeClr val="tx1"/>
                </a:solidFill>
                <a:latin typeface="Sakkal Majalla" panose="02000000000000000000" pitchFamily="2" charset="-78"/>
                <a:cs typeface="Sakkal Majalla" panose="02000000000000000000" pitchFamily="2" charset="-78"/>
              </a:rPr>
              <a:t>- تستخدم النظائر لقياس مصادر المياه وتعقبها.</a:t>
            </a:r>
          </a:p>
        </p:txBody>
      </p:sp>
      <p:sp>
        <p:nvSpPr>
          <p:cNvPr id="9" name="TextBox 17">
            <a:extLst>
              <a:ext uri="{FF2B5EF4-FFF2-40B4-BE49-F238E27FC236}">
                <a16:creationId xmlns:a16="http://schemas.microsoft.com/office/drawing/2014/main" id="{3B06DCC3-7FFB-41B2-888A-AA4EFD3BC95C}"/>
              </a:ext>
            </a:extLst>
          </p:cNvPr>
          <p:cNvSpPr txBox="1"/>
          <p:nvPr/>
        </p:nvSpPr>
        <p:spPr>
          <a:xfrm>
            <a:off x="-1" y="0"/>
            <a:ext cx="12192001" cy="769441"/>
          </a:xfrm>
          <a:prstGeom prst="rect">
            <a:avLst/>
          </a:prstGeom>
          <a:solidFill>
            <a:schemeClr val="accent6">
              <a:lumMod val="50000"/>
            </a:schemeClr>
          </a:solidFill>
          <a:ln>
            <a:solidFill>
              <a:schemeClr val="tx1">
                <a:lumMod val="85000"/>
                <a:lumOff val="1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44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rPr>
              <a:t>النظائر المشعة</a:t>
            </a:r>
            <a:endParaRPr kumimoji="0" lang="ar-BH" sz="24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sp>
        <p:nvSpPr>
          <p:cNvPr id="12" name="TextBox 11">
            <a:extLst>
              <a:ext uri="{FF2B5EF4-FFF2-40B4-BE49-F238E27FC236}">
                <a16:creationId xmlns:a16="http://schemas.microsoft.com/office/drawing/2014/main" id="{4D4E31BB-CA90-4CB6-B656-92E20C807D4B}"/>
              </a:ext>
            </a:extLst>
          </p:cNvPr>
          <p:cNvSpPr txBox="1"/>
          <p:nvPr/>
        </p:nvSpPr>
        <p:spPr>
          <a:xfrm>
            <a:off x="152399" y="-47625"/>
            <a:ext cx="2505075" cy="830997"/>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4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rPr>
              <a:t>النواة ( الجزء الثاني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4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rPr>
              <a:t>العلوم - الثالث إعدادي </a:t>
            </a:r>
          </a:p>
        </p:txBody>
      </p:sp>
      <p:sp>
        <p:nvSpPr>
          <p:cNvPr id="2" name="TextBox 17">
            <a:extLst>
              <a:ext uri="{FF2B5EF4-FFF2-40B4-BE49-F238E27FC236}">
                <a16:creationId xmlns:a16="http://schemas.microsoft.com/office/drawing/2014/main" id="{3302E723-716F-4F39-8A2C-A0E52C35531C}"/>
              </a:ext>
            </a:extLst>
          </p:cNvPr>
          <p:cNvSpPr txBox="1"/>
          <p:nvPr/>
        </p:nvSpPr>
        <p:spPr>
          <a:xfrm>
            <a:off x="4359966" y="769441"/>
            <a:ext cx="4566164" cy="646331"/>
          </a:xfrm>
          <a:prstGeom prst="rect">
            <a:avLst/>
          </a:prstGeom>
          <a:solidFill>
            <a:schemeClr val="accent6">
              <a:lumMod val="60000"/>
              <a:lumOff val="40000"/>
            </a:schemeClr>
          </a:solidFill>
          <a:ln>
            <a:solidFill>
              <a:schemeClr val="tx1">
                <a:lumMod val="85000"/>
                <a:lumOff val="1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3600" b="1" i="0" u="none" strike="noStrike" kern="1200" cap="none" spc="0" normalizeH="0" baseline="0" noProof="0" dirty="0">
                <a:ln>
                  <a:noFill/>
                </a:ln>
                <a:solidFill>
                  <a:schemeClr val="bg1"/>
                </a:solidFill>
                <a:effectLst/>
                <a:uLnTx/>
                <a:uFillTx/>
                <a:latin typeface="Sakkal Majalla" panose="02000000000000000000" pitchFamily="2" charset="-78"/>
                <a:ea typeface="+mn-ea"/>
                <a:cs typeface="Sakkal Majalla" panose="02000000000000000000" pitchFamily="2" charset="-78"/>
              </a:rPr>
              <a:t> استخدامات النظائر المشعة</a:t>
            </a:r>
          </a:p>
        </p:txBody>
      </p:sp>
    </p:spTree>
    <p:extLst>
      <p:ext uri="{BB962C8B-B14F-4D97-AF65-F5344CB8AC3E}">
        <p14:creationId xmlns:p14="http://schemas.microsoft.com/office/powerpoint/2010/main" val="154689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hought Bubble: Cloud 10">
            <a:extLst>
              <a:ext uri="{FF2B5EF4-FFF2-40B4-BE49-F238E27FC236}">
                <a16:creationId xmlns:a16="http://schemas.microsoft.com/office/drawing/2014/main" id="{12E15F07-DDFA-44B1-92C6-3DE5A5B43CB6}"/>
              </a:ext>
            </a:extLst>
          </p:cNvPr>
          <p:cNvSpPr/>
          <p:nvPr/>
        </p:nvSpPr>
        <p:spPr>
          <a:xfrm>
            <a:off x="5777333" y="817066"/>
            <a:ext cx="4354063" cy="1532366"/>
          </a:xfrm>
          <a:prstGeom prst="cloudCallout">
            <a:avLst>
              <a:gd name="adj1" fmla="val -68286"/>
              <a:gd name="adj2" fmla="val 47460"/>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600" b="1" dirty="0">
                <a:solidFill>
                  <a:schemeClr val="accent5">
                    <a:lumMod val="50000"/>
                  </a:schemeClr>
                </a:solidFill>
                <a:latin typeface="Sakkal Majalla" panose="02000000000000000000" pitchFamily="2" charset="-78"/>
                <a:cs typeface="Sakkal Majalla" panose="02000000000000000000" pitchFamily="2" charset="-78"/>
              </a:rPr>
              <a:t>كيف نتخلص من النفايات المشعة؟</a:t>
            </a:r>
            <a:endParaRPr lang="en-US" sz="3600" b="1" dirty="0">
              <a:solidFill>
                <a:schemeClr val="accent5">
                  <a:lumMod val="50000"/>
                </a:schemeClr>
              </a:solidFill>
              <a:latin typeface="Sakkal Majalla" panose="02000000000000000000" pitchFamily="2" charset="-78"/>
              <a:cs typeface="Sakkal Majalla" panose="02000000000000000000" pitchFamily="2" charset="-78"/>
            </a:endParaRPr>
          </a:p>
        </p:txBody>
      </p:sp>
      <p:sp>
        <p:nvSpPr>
          <p:cNvPr id="12" name="Rectangle: Rounded Corners 11">
            <a:extLst>
              <a:ext uri="{FF2B5EF4-FFF2-40B4-BE49-F238E27FC236}">
                <a16:creationId xmlns:a16="http://schemas.microsoft.com/office/drawing/2014/main" id="{77812912-1314-415B-93E2-E9AE28D26F9A}"/>
              </a:ext>
            </a:extLst>
          </p:cNvPr>
          <p:cNvSpPr/>
          <p:nvPr/>
        </p:nvSpPr>
        <p:spPr>
          <a:xfrm>
            <a:off x="1404936" y="2467295"/>
            <a:ext cx="9485194" cy="384975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3600" b="1" dirty="0">
                <a:solidFill>
                  <a:srgbClr val="002060"/>
                </a:solidFill>
                <a:latin typeface="Sakkal Majalla" panose="02000000000000000000" pitchFamily="2" charset="-78"/>
                <a:cs typeface="Sakkal Majalla" panose="02000000000000000000" pitchFamily="2" charset="-78"/>
              </a:rPr>
              <a:t>التخلص من النفايات المشعة</a:t>
            </a:r>
            <a:endParaRPr lang="ar-BH" sz="3200" b="1" dirty="0">
              <a:solidFill>
                <a:srgbClr val="002060"/>
              </a:solidFill>
              <a:latin typeface="Sakkal Majalla" panose="02000000000000000000" pitchFamily="2" charset="-78"/>
              <a:cs typeface="Sakkal Majalla" panose="02000000000000000000" pitchFamily="2" charset="-78"/>
            </a:endParaRPr>
          </a:p>
          <a:p>
            <a:pPr algn="just" rtl="1"/>
            <a:r>
              <a:rPr lang="ar-BH" sz="3200" b="1" dirty="0">
                <a:solidFill>
                  <a:srgbClr val="000000"/>
                </a:solidFill>
                <a:latin typeface="Sakkal Majalla" panose="02000000000000000000" pitchFamily="2" charset="-78"/>
                <a:cs typeface="Sakkal Majalla" panose="02000000000000000000" pitchFamily="2" charset="-78"/>
              </a:rPr>
              <a:t>تسبب النفايات التي تنتج عن عمليات التحلل الإشعاعي أضرارًا خطيرة جدًا على المخلوقات الحية والبيئة، لأنها تترك نظائر تصدر إشعاعات. لذلك يجب التخلص منها بعزلها عن الناس والبيئة في أماكن خاصة تستوعب هذه النفايات لأطول مدة ممكنة. إذ يتم طمر هذه النفايات تحت الأرض بعمق يصل إلى 655 مترًا.</a:t>
            </a:r>
            <a:endParaRPr lang="en-US" sz="3200" b="1" dirty="0">
              <a:solidFill>
                <a:srgbClr val="000000"/>
              </a:solidFill>
              <a:latin typeface="Sakkal Majalla" panose="02000000000000000000" pitchFamily="2" charset="-78"/>
              <a:cs typeface="Sakkal Majalla" panose="02000000000000000000" pitchFamily="2" charset="-78"/>
            </a:endParaRPr>
          </a:p>
        </p:txBody>
      </p:sp>
      <p:sp>
        <p:nvSpPr>
          <p:cNvPr id="6" name="TextBox 17">
            <a:extLst>
              <a:ext uri="{FF2B5EF4-FFF2-40B4-BE49-F238E27FC236}">
                <a16:creationId xmlns:a16="http://schemas.microsoft.com/office/drawing/2014/main" id="{84F6922B-4D84-443B-8302-64E626559552}"/>
              </a:ext>
            </a:extLst>
          </p:cNvPr>
          <p:cNvSpPr txBox="1"/>
          <p:nvPr/>
        </p:nvSpPr>
        <p:spPr>
          <a:xfrm>
            <a:off x="-1" y="0"/>
            <a:ext cx="12192001" cy="769441"/>
          </a:xfrm>
          <a:prstGeom prst="rect">
            <a:avLst/>
          </a:prstGeom>
          <a:solidFill>
            <a:schemeClr val="accent6">
              <a:lumMod val="50000"/>
            </a:schemeClr>
          </a:solidFill>
          <a:ln>
            <a:solidFill>
              <a:schemeClr val="tx1">
                <a:lumMod val="85000"/>
                <a:lumOff val="1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44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rPr>
              <a:t>النظائر المشعة</a:t>
            </a:r>
            <a:endParaRPr kumimoji="0" lang="ar-BH" sz="24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sp>
        <p:nvSpPr>
          <p:cNvPr id="7" name="TextBox 6">
            <a:extLst>
              <a:ext uri="{FF2B5EF4-FFF2-40B4-BE49-F238E27FC236}">
                <a16:creationId xmlns:a16="http://schemas.microsoft.com/office/drawing/2014/main" id="{8F8A4BCF-0453-4B41-8AE1-D6C0F40F6CDB}"/>
              </a:ext>
            </a:extLst>
          </p:cNvPr>
          <p:cNvSpPr txBox="1"/>
          <p:nvPr/>
        </p:nvSpPr>
        <p:spPr>
          <a:xfrm>
            <a:off x="152399" y="-47625"/>
            <a:ext cx="2505075" cy="830997"/>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4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rPr>
              <a:t>النواة ( الجزء الثاني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4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rPr>
              <a:t>العلوم - الثالث إعدادي </a:t>
            </a:r>
          </a:p>
        </p:txBody>
      </p:sp>
    </p:spTree>
    <p:extLst>
      <p:ext uri="{BB962C8B-B14F-4D97-AF65-F5344CB8AC3E}">
        <p14:creationId xmlns:p14="http://schemas.microsoft.com/office/powerpoint/2010/main" val="176241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3850</TotalTime>
  <Words>1000</Words>
  <Application>Microsoft Office PowerPoint</Application>
  <PresentationFormat>Widescreen</PresentationFormat>
  <Paragraphs>140</Paragraphs>
  <Slides>12</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Calibri Light</vt:lpstr>
      <vt:lpstr>Sakkal Majalla</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عادل عبدالرزاق</dc:creator>
  <cp:lastModifiedBy>Dell</cp:lastModifiedBy>
  <cp:revision>497</cp:revision>
  <dcterms:created xsi:type="dcterms:W3CDTF">2020-05-17T12:39:50Z</dcterms:created>
  <dcterms:modified xsi:type="dcterms:W3CDTF">2020-10-08T07:14:51Z</dcterms:modified>
</cp:coreProperties>
</file>