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9" r:id="rId3"/>
    <p:sldId id="282" r:id="rId4"/>
    <p:sldId id="290" r:id="rId5"/>
    <p:sldId id="291" r:id="rId6"/>
    <p:sldId id="292" r:id="rId7"/>
    <p:sldId id="29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FF33CC"/>
    <a:srgbClr val="F7F7F7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9" autoAdjust="0"/>
    <p:restoredTop sz="88868" autoAdjust="0"/>
  </p:normalViewPr>
  <p:slideViewPr>
    <p:cSldViewPr snapToGrid="0">
      <p:cViewPr varScale="1">
        <p:scale>
          <a:sx n="66" d="100"/>
          <a:sy n="66" d="100"/>
        </p:scale>
        <p:origin x="11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"/>
          <p:cNvSpPr txBox="1"/>
          <p:nvPr/>
        </p:nvSpPr>
        <p:spPr>
          <a:xfrm>
            <a:off x="0" y="2167563"/>
            <a:ext cx="12192000" cy="2616101"/>
          </a:xfrm>
          <a:prstGeom prst="rect">
            <a:avLst/>
          </a:prstGeom>
          <a:solidFill>
            <a:srgbClr val="92D05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5400" b="1" i="0" u="none" strike="noStrike" kern="1200" cap="none" spc="0" normalizeH="0" baseline="0" noProof="0" dirty="0">
              <a:ln>
                <a:noFill/>
              </a:ln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5400" b="1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                                          </a:t>
            </a:r>
            <a:r>
              <a: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مقرر النجارة - المجالات العملية -المرحلة الإعدادية 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0" y="1450462"/>
            <a:ext cx="12192000" cy="19594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0" y="1775483"/>
            <a:ext cx="12192000" cy="19594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1"/>
          <p:cNvSpPr/>
          <p:nvPr/>
        </p:nvSpPr>
        <p:spPr>
          <a:xfrm>
            <a:off x="2723223" y="2624588"/>
            <a:ext cx="6894211" cy="1109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طريقة رسم النجمة </a:t>
            </a:r>
            <a:r>
              <a:rPr kumimoji="0" lang="ar-BH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الإسلامية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43" name="مستطيل 42"/>
          <p:cNvSpPr/>
          <p:nvPr/>
        </p:nvSpPr>
        <p:spPr>
          <a:xfrm>
            <a:off x="0" y="4702802"/>
            <a:ext cx="12192000" cy="19594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42"/>
          <a:stretch/>
        </p:blipFill>
        <p:spPr>
          <a:xfrm rot="16200000">
            <a:off x="5252591" y="-92763"/>
            <a:ext cx="1686818" cy="12192000"/>
          </a:xfrm>
          <a:prstGeom prst="rect">
            <a:avLst/>
          </a:prstGeom>
          <a:solidFill>
            <a:srgbClr val="FFFF00"/>
          </a:solidFill>
        </p:spPr>
      </p:pic>
      <p:grpSp>
        <p:nvGrpSpPr>
          <p:cNvPr id="24" name="مجموعة 23"/>
          <p:cNvGrpSpPr/>
          <p:nvPr/>
        </p:nvGrpSpPr>
        <p:grpSpPr>
          <a:xfrm>
            <a:off x="390012" y="2534058"/>
            <a:ext cx="1611965" cy="1603150"/>
            <a:chOff x="1523934" y="1810717"/>
            <a:chExt cx="3967722" cy="3961780"/>
          </a:xfrm>
          <a:solidFill>
            <a:srgbClr val="FFFF00"/>
          </a:solidFill>
        </p:grpSpPr>
        <p:sp>
          <p:nvSpPr>
            <p:cNvPr id="25" name="مستطيل 24"/>
            <p:cNvSpPr/>
            <p:nvPr/>
          </p:nvSpPr>
          <p:spPr>
            <a:xfrm>
              <a:off x="5106050" y="1826220"/>
              <a:ext cx="385606" cy="3916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6" name="مستطيل 25"/>
            <p:cNvSpPr/>
            <p:nvPr/>
          </p:nvSpPr>
          <p:spPr>
            <a:xfrm>
              <a:off x="1523934" y="1855590"/>
              <a:ext cx="385606" cy="3916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7" name="مستطيل 26"/>
            <p:cNvSpPr/>
            <p:nvPr/>
          </p:nvSpPr>
          <p:spPr>
            <a:xfrm rot="5400000">
              <a:off x="3291491" y="45066"/>
              <a:ext cx="385606" cy="3916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8" name="مستطيل 27"/>
            <p:cNvSpPr/>
            <p:nvPr/>
          </p:nvSpPr>
          <p:spPr>
            <a:xfrm rot="5400000">
              <a:off x="3291490" y="3613975"/>
              <a:ext cx="385606" cy="3916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29" name="مجموعة 28"/>
          <p:cNvGrpSpPr/>
          <p:nvPr/>
        </p:nvGrpSpPr>
        <p:grpSpPr>
          <a:xfrm rot="2594785">
            <a:off x="380463" y="2502578"/>
            <a:ext cx="1611965" cy="1603150"/>
            <a:chOff x="1523934" y="1810717"/>
            <a:chExt cx="3967722" cy="3961780"/>
          </a:xfrm>
          <a:solidFill>
            <a:srgbClr val="FFFF00"/>
          </a:solidFill>
        </p:grpSpPr>
        <p:sp>
          <p:nvSpPr>
            <p:cNvPr id="30" name="مستطيل 29"/>
            <p:cNvSpPr/>
            <p:nvPr/>
          </p:nvSpPr>
          <p:spPr>
            <a:xfrm>
              <a:off x="5106050" y="1826220"/>
              <a:ext cx="385606" cy="3916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1" name="مستطيل 30"/>
            <p:cNvSpPr/>
            <p:nvPr/>
          </p:nvSpPr>
          <p:spPr>
            <a:xfrm>
              <a:off x="1523934" y="1855590"/>
              <a:ext cx="385606" cy="3916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2" name="مستطيل 31"/>
            <p:cNvSpPr/>
            <p:nvPr/>
          </p:nvSpPr>
          <p:spPr>
            <a:xfrm rot="5400000">
              <a:off x="3291491" y="45066"/>
              <a:ext cx="385606" cy="3916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3" name="مستطيل 32"/>
            <p:cNvSpPr/>
            <p:nvPr/>
          </p:nvSpPr>
          <p:spPr>
            <a:xfrm rot="5400000">
              <a:off x="3291490" y="3613975"/>
              <a:ext cx="385606" cy="3916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34" name="مجموعة 33"/>
          <p:cNvGrpSpPr/>
          <p:nvPr/>
        </p:nvGrpSpPr>
        <p:grpSpPr>
          <a:xfrm>
            <a:off x="10254828" y="2595426"/>
            <a:ext cx="1611965" cy="1603150"/>
            <a:chOff x="1523934" y="1810717"/>
            <a:chExt cx="3967722" cy="3961780"/>
          </a:xfrm>
          <a:solidFill>
            <a:srgbClr val="FFFF00"/>
          </a:solidFill>
        </p:grpSpPr>
        <p:sp>
          <p:nvSpPr>
            <p:cNvPr id="35" name="مستطيل 34"/>
            <p:cNvSpPr/>
            <p:nvPr/>
          </p:nvSpPr>
          <p:spPr>
            <a:xfrm>
              <a:off x="5106050" y="1826220"/>
              <a:ext cx="385606" cy="3916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6" name="مستطيل 35"/>
            <p:cNvSpPr/>
            <p:nvPr/>
          </p:nvSpPr>
          <p:spPr>
            <a:xfrm>
              <a:off x="1523934" y="1855590"/>
              <a:ext cx="385606" cy="3916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7" name="مستطيل 36"/>
            <p:cNvSpPr/>
            <p:nvPr/>
          </p:nvSpPr>
          <p:spPr>
            <a:xfrm rot="5400000">
              <a:off x="3291491" y="45066"/>
              <a:ext cx="385606" cy="3916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8" name="مستطيل 37"/>
            <p:cNvSpPr/>
            <p:nvPr/>
          </p:nvSpPr>
          <p:spPr>
            <a:xfrm rot="5400000">
              <a:off x="3291490" y="3613975"/>
              <a:ext cx="385606" cy="3916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39" name="مجموعة 38"/>
          <p:cNvGrpSpPr/>
          <p:nvPr/>
        </p:nvGrpSpPr>
        <p:grpSpPr>
          <a:xfrm rot="2594785">
            <a:off x="10245279" y="2563946"/>
            <a:ext cx="1611965" cy="1603150"/>
            <a:chOff x="1523934" y="1810717"/>
            <a:chExt cx="3967722" cy="3961780"/>
          </a:xfrm>
          <a:solidFill>
            <a:srgbClr val="FFFF00"/>
          </a:solidFill>
        </p:grpSpPr>
        <p:sp>
          <p:nvSpPr>
            <p:cNvPr id="40" name="مستطيل 39"/>
            <p:cNvSpPr/>
            <p:nvPr/>
          </p:nvSpPr>
          <p:spPr>
            <a:xfrm>
              <a:off x="5106050" y="1826220"/>
              <a:ext cx="385606" cy="3916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1" name="مستطيل 40"/>
            <p:cNvSpPr/>
            <p:nvPr/>
          </p:nvSpPr>
          <p:spPr>
            <a:xfrm>
              <a:off x="1523934" y="1855590"/>
              <a:ext cx="385606" cy="3916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2" name="مستطيل 41"/>
            <p:cNvSpPr/>
            <p:nvPr/>
          </p:nvSpPr>
          <p:spPr>
            <a:xfrm rot="5400000">
              <a:off x="3291491" y="45066"/>
              <a:ext cx="385606" cy="3916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4" name="مستطيل 43"/>
            <p:cNvSpPr/>
            <p:nvPr/>
          </p:nvSpPr>
          <p:spPr>
            <a:xfrm rot="5400000">
              <a:off x="3291490" y="3613975"/>
              <a:ext cx="385606" cy="3916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pic>
        <p:nvPicPr>
          <p:cNvPr id="45" name="صورة 4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75" l="3917" r="100000">
                        <a14:foregroundMark x1="35000" y1="95125" x2="35000" y2="95125"/>
                        <a14:foregroundMark x1="30417" y1="96500" x2="30417" y2="96500"/>
                        <a14:foregroundMark x1="20083" y1="94938" x2="20083" y2="94938"/>
                        <a14:foregroundMark x1="19833" y1="89563" x2="19833" y2="89563"/>
                        <a14:foregroundMark x1="20083" y1="28875" x2="20083" y2="28875"/>
                        <a14:backgroundMark x1="74750" y1="98688" x2="74750" y2="98688"/>
                        <a14:backgroundMark x1="95167" y1="99125" x2="95167" y2="99125"/>
                        <a14:backgroundMark x1="98917" y1="97938" x2="98917" y2="97938"/>
                        <a14:backgroundMark x1="90917" y1="99125" x2="90917" y2="99125"/>
                        <a14:backgroundMark x1="25167" y1="98125" x2="25167" y2="98125"/>
                        <a14:backgroundMark x1="41583" y1="99125" x2="41583" y2="99125"/>
                        <a14:backgroundMark x1="55917" y1="98688" x2="55917" y2="98688"/>
                        <a14:backgroundMark x1="34417" y1="98688" x2="34417" y2="98688"/>
                        <a14:backgroundMark x1="30750" y1="98875" x2="30750" y2="98875"/>
                        <a14:backgroundMark x1="38417" y1="98500" x2="38417" y2="98500"/>
                        <a14:backgroundMark x1="44000" y1="99125" x2="44000" y2="99125"/>
                        <a14:backgroundMark x1="47667" y1="99125" x2="47667" y2="99125"/>
                        <a14:backgroundMark x1="50583" y1="97688" x2="50583" y2="97688"/>
                        <a14:backgroundMark x1="29417" y1="1000" x2="29417" y2="1000"/>
                        <a14:backgroundMark x1="33333" y1="1375" x2="33333" y2="1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86" b="1890"/>
          <a:stretch/>
        </p:blipFill>
        <p:spPr>
          <a:xfrm>
            <a:off x="935644" y="2740927"/>
            <a:ext cx="659132" cy="1041166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72417" y1="24250" x2="72417" y2="24250"/>
                        <a14:backgroundMark x1="72417" y1="21875" x2="72417" y2="21875"/>
                        <a14:backgroundMark x1="72417" y1="20500" x2="72417" y2="20500"/>
                        <a14:backgroundMark x1="43167" y1="49938" x2="43167" y2="49938"/>
                        <a14:backgroundMark x1="41083" y1="49375" x2="41083" y2="49375"/>
                        <a14:backgroundMark x1="42417" y1="45563" x2="42417" y2="45563"/>
                        <a14:backgroundMark x1="42667" y1="44000" x2="42667" y2="44000"/>
                        <a14:backgroundMark x1="49333" y1="43750" x2="49333" y2="43750"/>
                        <a14:backgroundMark x1="50083" y1="39625" x2="50083" y2="39625"/>
                        <a14:backgroundMark x1="35250" y1="62063" x2="35250" y2="62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38" t="11343" r="21255" b="9255"/>
          <a:stretch/>
        </p:blipFill>
        <p:spPr>
          <a:xfrm>
            <a:off x="10955066" y="2791918"/>
            <a:ext cx="505446" cy="1186312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45" y="1971426"/>
            <a:ext cx="1177926" cy="1172036"/>
          </a:xfrm>
          <a:prstGeom prst="rect">
            <a:avLst/>
          </a:prstGeom>
        </p:spPr>
      </p:pic>
      <p:pic>
        <p:nvPicPr>
          <p:cNvPr id="48" name="صورة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99294" y="2007144"/>
            <a:ext cx="1213671" cy="117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32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10"/>
          <p:cNvSpPr/>
          <p:nvPr/>
        </p:nvSpPr>
        <p:spPr>
          <a:xfrm>
            <a:off x="593634" y="2194560"/>
            <a:ext cx="11450318" cy="3965435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385662" y="82148"/>
            <a:ext cx="9886950" cy="97460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976681" y="205038"/>
            <a:ext cx="49183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طريقة رسم النجمة الاسلامية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xmlns="" id="{899969F8-D923-4772-BDC8-9FC81A3975B8}"/>
              </a:ext>
            </a:extLst>
          </p:cNvPr>
          <p:cNvSpPr/>
          <p:nvPr/>
        </p:nvSpPr>
        <p:spPr>
          <a:xfrm>
            <a:off x="1721" y="6461776"/>
            <a:ext cx="5415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المرحلة الإعدادية-المجالات العملية- مقرر النجارة - درس رسم النجمة الاسلامية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74" y="-83456"/>
            <a:ext cx="1646183" cy="1268068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2" b="13878"/>
          <a:stretch/>
        </p:blipFill>
        <p:spPr>
          <a:xfrm>
            <a:off x="3400415" y="1088726"/>
            <a:ext cx="4900779" cy="1642447"/>
          </a:xfrm>
          <a:prstGeom prst="rect">
            <a:avLst/>
          </a:prstGeom>
        </p:spPr>
      </p:pic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1371779" y="2290446"/>
            <a:ext cx="10345782" cy="313719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250000"/>
              </a:lnSpc>
            </a:pPr>
            <a:r>
              <a:rPr lang="ar-B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1. </a:t>
            </a:r>
            <a:r>
              <a:rPr lang="ar-BH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أن </a:t>
            </a:r>
            <a:r>
              <a:rPr lang="ar-BH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يسمي </a:t>
            </a:r>
            <a:r>
              <a:rPr lang="ar-B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الطالب الأدوات المستخدمة في رسم النجمة الإسلامية بصورة صحيحة</a:t>
            </a:r>
          </a:p>
          <a:p>
            <a:pPr algn="r">
              <a:lnSpc>
                <a:spcPct val="250000"/>
              </a:lnSpc>
            </a:pPr>
            <a:r>
              <a:rPr lang="ar-B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2. أن يطبق الطالب خطوات الطريقة الأولى لرسم  النجمة الاسلامية باستخدام الأدوات المحددة بشكل سليم.</a:t>
            </a:r>
          </a:p>
          <a:p>
            <a:pPr algn="r">
              <a:lnSpc>
                <a:spcPct val="250000"/>
              </a:lnSpc>
            </a:pPr>
            <a:r>
              <a:rPr lang="ar-B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3. أن يطبق الطالب خطوات الطريقة الثانية لرسم النجمة الاسلامية باستخدام الفرجار بشكل متقن وفق الخطوات المحددة.</a:t>
            </a:r>
          </a:p>
          <a:p>
            <a:pPr algn="r">
              <a:lnSpc>
                <a:spcPct val="250000"/>
              </a:lnSpc>
            </a:pPr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81" y="2544098"/>
            <a:ext cx="1531255" cy="1142552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11" y="3422958"/>
            <a:ext cx="1531255" cy="1142552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2" y="4597058"/>
            <a:ext cx="1531255" cy="114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53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10"/>
          <p:cNvSpPr/>
          <p:nvPr/>
        </p:nvSpPr>
        <p:spPr>
          <a:xfrm>
            <a:off x="593634" y="1658982"/>
            <a:ext cx="11450319" cy="4501014"/>
          </a:xfrm>
          <a:prstGeom prst="roundRect">
            <a:avLst/>
          </a:prstGeom>
          <a:solidFill>
            <a:srgbClr val="99FF33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ounded Rectangle 10"/>
          <p:cNvSpPr/>
          <p:nvPr/>
        </p:nvSpPr>
        <p:spPr>
          <a:xfrm>
            <a:off x="593634" y="1828800"/>
            <a:ext cx="11450318" cy="4331195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1363578" y="82148"/>
            <a:ext cx="7704723" cy="97460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589972" y="269077"/>
            <a:ext cx="7478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الأدوات الأساسية المستخدمة في رسم النجمة الإسلامية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74" y="-83456"/>
            <a:ext cx="1646183" cy="1268068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75" l="3917" r="100000">
                        <a14:foregroundMark x1="35000" y1="95125" x2="35000" y2="95125"/>
                        <a14:foregroundMark x1="30417" y1="96500" x2="30417" y2="96500"/>
                        <a14:foregroundMark x1="20083" y1="94938" x2="20083" y2="94938"/>
                        <a14:foregroundMark x1="19833" y1="89563" x2="19833" y2="89563"/>
                        <a14:foregroundMark x1="20083" y1="28875" x2="20083" y2="28875"/>
                        <a14:backgroundMark x1="74750" y1="98688" x2="74750" y2="98688"/>
                        <a14:backgroundMark x1="95167" y1="99125" x2="95167" y2="99125"/>
                        <a14:backgroundMark x1="98917" y1="97938" x2="98917" y2="97938"/>
                        <a14:backgroundMark x1="90917" y1="99125" x2="90917" y2="99125"/>
                        <a14:backgroundMark x1="25167" y1="98125" x2="25167" y2="98125"/>
                        <a14:backgroundMark x1="41583" y1="99125" x2="41583" y2="99125"/>
                        <a14:backgroundMark x1="55917" y1="98688" x2="55917" y2="98688"/>
                        <a14:backgroundMark x1="34417" y1="98688" x2="34417" y2="98688"/>
                        <a14:backgroundMark x1="30750" y1="98875" x2="30750" y2="98875"/>
                        <a14:backgroundMark x1="38417" y1="98500" x2="38417" y2="98500"/>
                        <a14:backgroundMark x1="44000" y1="99125" x2="44000" y2="99125"/>
                        <a14:backgroundMark x1="47667" y1="99125" x2="47667" y2="99125"/>
                        <a14:backgroundMark x1="50583" y1="97688" x2="50583" y2="97688"/>
                        <a14:backgroundMark x1="29417" y1="1000" x2="29417" y2="1000"/>
                        <a14:backgroundMark x1="33333" y1="1375" x2="33333" y2="1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86" b="1890"/>
          <a:stretch/>
        </p:blipFill>
        <p:spPr>
          <a:xfrm>
            <a:off x="1181123" y="2181495"/>
            <a:ext cx="1710736" cy="2215497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100000">
                        <a14:backgroundMark x1="83000" y1="17125" x2="83000" y2="17125"/>
                        <a14:backgroundMark x1="84833" y1="26063" x2="84833" y2="26063"/>
                        <a14:backgroundMark x1="80833" y1="55500" x2="80833" y2="55500"/>
                        <a14:backgroundMark x1="60417" y1="30250" x2="60417" y2="30250"/>
                        <a14:backgroundMark x1="84083" y1="58500" x2="84083" y2="58500"/>
                        <a14:backgroundMark x1="61000" y1="69875" x2="61000" y2="69875"/>
                        <a14:backgroundMark x1="58833" y1="71250" x2="58833" y2="71250"/>
                        <a14:backgroundMark x1="58833" y1="74000" x2="58833" y2="74000"/>
                        <a14:backgroundMark x1="63583" y1="74000" x2="63583" y2="74000"/>
                        <a14:backgroundMark x1="63333" y1="69063" x2="63333" y2="69063"/>
                        <a14:backgroundMark x1="61250" y1="66063" x2="61250" y2="66063"/>
                        <a14:backgroundMark x1="59917" y1="60688" x2="59917" y2="60688"/>
                        <a14:backgroundMark x1="59917" y1="54500" x2="59917" y2="54500"/>
                        <a14:backgroundMark x1="61500" y1="49938" x2="61500" y2="49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01" t="10746" r="44074" b="10647"/>
          <a:stretch/>
        </p:blipFill>
        <p:spPr>
          <a:xfrm>
            <a:off x="10272612" y="2181496"/>
            <a:ext cx="382914" cy="2126125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72417" y1="24250" x2="72417" y2="24250"/>
                        <a14:backgroundMark x1="72417" y1="21875" x2="72417" y2="21875"/>
                        <a14:backgroundMark x1="72417" y1="20500" x2="72417" y2="20500"/>
                        <a14:backgroundMark x1="43167" y1="49938" x2="43167" y2="49938"/>
                        <a14:backgroundMark x1="41083" y1="49375" x2="41083" y2="49375"/>
                        <a14:backgroundMark x1="42417" y1="45563" x2="42417" y2="45563"/>
                        <a14:backgroundMark x1="42667" y1="44000" x2="42667" y2="44000"/>
                        <a14:backgroundMark x1="49333" y1="43750" x2="49333" y2="43750"/>
                        <a14:backgroundMark x1="50083" y1="39625" x2="50083" y2="39625"/>
                        <a14:backgroundMark x1="35250" y1="62063" x2="35250" y2="62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38" t="11343" r="21255" b="9255"/>
          <a:stretch/>
        </p:blipFill>
        <p:spPr>
          <a:xfrm>
            <a:off x="5721532" y="2197434"/>
            <a:ext cx="1204110" cy="2323396"/>
          </a:xfrm>
          <a:prstGeom prst="rect">
            <a:avLst/>
          </a:prstGeom>
        </p:spPr>
      </p:pic>
      <p:sp>
        <p:nvSpPr>
          <p:cNvPr id="18" name="مستطيل مستدير الزوايا 17"/>
          <p:cNvSpPr/>
          <p:nvPr/>
        </p:nvSpPr>
        <p:spPr>
          <a:xfrm>
            <a:off x="9622652" y="4699870"/>
            <a:ext cx="1873838" cy="1161339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مسطرة</a:t>
            </a:r>
          </a:p>
          <a:p>
            <a:pPr algn="ctr"/>
            <a:r>
              <a:rPr lang="ar-B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لرسم الخط </a:t>
            </a:r>
          </a:p>
          <a:p>
            <a:pPr algn="ctr"/>
            <a:r>
              <a:rPr lang="ar-B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ونقل المقاسات</a:t>
            </a: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5053182" y="4630930"/>
            <a:ext cx="2092201" cy="116543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فرجار</a:t>
            </a:r>
          </a:p>
          <a:p>
            <a:pPr algn="ctr"/>
            <a:r>
              <a:rPr lang="ar-B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لرسم الدائرة </a:t>
            </a:r>
          </a:p>
          <a:p>
            <a:pPr algn="ctr"/>
            <a:r>
              <a:rPr lang="ar-B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وتقسيم الدائرة</a:t>
            </a:r>
          </a:p>
        </p:txBody>
      </p:sp>
      <p:sp>
        <p:nvSpPr>
          <p:cNvPr id="21" name="مستطيل مستدير الزوايا 20"/>
          <p:cNvSpPr/>
          <p:nvPr/>
        </p:nvSpPr>
        <p:spPr>
          <a:xfrm>
            <a:off x="1004635" y="4581616"/>
            <a:ext cx="1918317" cy="1165431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زاوية قائمة</a:t>
            </a:r>
          </a:p>
          <a:p>
            <a:pPr algn="ctr"/>
            <a:r>
              <a:rPr lang="ar-B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لرسم الخطوط المتعامدة </a:t>
            </a:r>
          </a:p>
        </p:txBody>
      </p:sp>
      <p:sp>
        <p:nvSpPr>
          <p:cNvPr id="23" name="Rounded Rectangle 6">
            <a:extLst>
              <a:ext uri="{FF2B5EF4-FFF2-40B4-BE49-F238E27FC236}">
                <a16:creationId xmlns:a16="http://schemas.microsoft.com/office/drawing/2014/main" xmlns="" id="{BEF45101-7C62-413F-AA45-9C2EDAF71826}"/>
              </a:ext>
            </a:extLst>
          </p:cNvPr>
          <p:cNvSpPr/>
          <p:nvPr/>
        </p:nvSpPr>
        <p:spPr>
          <a:xfrm>
            <a:off x="962752" y="1160285"/>
            <a:ext cx="9291772" cy="434923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1- من خلال مشاهدة  الصور – سمي الأدوات التي تستخدم في رسم النجمة الاسلامية</a:t>
            </a:r>
            <a:endParaRPr kumimoji="0" lang="en-US" sz="2400" b="1" i="0" u="none" strike="noStrike" kern="1200" cap="none" spc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utiger LT Arabic 55 Roman" panose="01000000000000000000" pitchFamily="2" charset="-78"/>
              <a:cs typeface="Frutiger LT Arabic 55 Roman" panose="01000000000000000000" pitchFamily="2" charset="-78"/>
            </a:endParaRPr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xmlns="" id="{BEF45101-7C62-413F-AA45-9C2EDAF71826}"/>
              </a:ext>
            </a:extLst>
          </p:cNvPr>
          <p:cNvSpPr/>
          <p:nvPr/>
        </p:nvSpPr>
        <p:spPr>
          <a:xfrm>
            <a:off x="2286483" y="1979972"/>
            <a:ext cx="1742200" cy="434923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إجابة نشاط 1 </a:t>
            </a:r>
            <a:endParaRPr kumimoji="0" lang="en-US" sz="2800" b="1" i="0" u="none" strike="noStrike" kern="1200" cap="none" spc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Frutiger LT Arabic 55 Roman" panose="01000000000000000000" pitchFamily="2" charset="-78"/>
              <a:cs typeface="Frutiger LT Arabic 55 Roman" panose="01000000000000000000" pitchFamily="2" charset="-78"/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xmlns="" id="{899969F8-D923-4772-BDC8-9FC81A3975B8}"/>
              </a:ext>
            </a:extLst>
          </p:cNvPr>
          <p:cNvSpPr/>
          <p:nvPr/>
        </p:nvSpPr>
        <p:spPr>
          <a:xfrm>
            <a:off x="1721" y="6461776"/>
            <a:ext cx="5415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المرحلة الإعدادية-المجالات العملية- مقرر النجارة - درس رسم النجمة الاسلامية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564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18" grpId="0" animBg="1"/>
      <p:bldP spid="19" grpId="0" animBg="1"/>
      <p:bldP spid="21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10"/>
          <p:cNvSpPr/>
          <p:nvPr/>
        </p:nvSpPr>
        <p:spPr>
          <a:xfrm>
            <a:off x="729948" y="1358423"/>
            <a:ext cx="11450319" cy="4801458"/>
          </a:xfrm>
          <a:prstGeom prst="roundRect">
            <a:avLst/>
          </a:prstGeom>
          <a:solidFill>
            <a:srgbClr val="99FF33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ounded Rectangle 10"/>
          <p:cNvSpPr/>
          <p:nvPr/>
        </p:nvSpPr>
        <p:spPr>
          <a:xfrm>
            <a:off x="610493" y="1510267"/>
            <a:ext cx="11450318" cy="4649905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385662" y="82148"/>
            <a:ext cx="9886950" cy="79827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74" y="-83456"/>
            <a:ext cx="1646183" cy="1268068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9679463" y="1549700"/>
            <a:ext cx="1873838" cy="538336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1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9351050" y="2060591"/>
            <a:ext cx="2638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رسم الدائرة ورسم القطرين:ـ</a:t>
            </a:r>
            <a:endParaRPr lang="en-US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عنصر نائب للمحتوى 2"/>
          <p:cNvSpPr txBox="1">
            <a:spLocks/>
          </p:cNvSpPr>
          <p:nvPr/>
        </p:nvSpPr>
        <p:spPr>
          <a:xfrm>
            <a:off x="6243653" y="2442732"/>
            <a:ext cx="5800299" cy="1554551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نبدأ أولاً برسم دائرة باستخدام الفرجار </a:t>
            </a:r>
          </a:p>
          <a:p>
            <a:pPr algn="r"/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ثم نرسم القطرين للدائرة(يجب ان يكون القطرين متعامدين)</a:t>
            </a:r>
          </a:p>
          <a:p>
            <a:pPr algn="r"/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، فنرسم قطر أفقي(أ ب ) ، وقطر رأسي(ج د)</a:t>
            </a:r>
          </a:p>
        </p:txBody>
      </p:sp>
      <p:sp>
        <p:nvSpPr>
          <p:cNvPr id="19" name="شكل بيضاوي 18"/>
          <p:cNvSpPr/>
          <p:nvPr/>
        </p:nvSpPr>
        <p:spPr>
          <a:xfrm>
            <a:off x="9361400" y="3806668"/>
            <a:ext cx="1943082" cy="20754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cxnSp>
        <p:nvCxnSpPr>
          <p:cNvPr id="20" name="رابط مستقيم 19"/>
          <p:cNvCxnSpPr>
            <a:stCxn id="19" idx="2"/>
            <a:endCxn id="19" idx="6"/>
          </p:cNvCxnSpPr>
          <p:nvPr/>
        </p:nvCxnSpPr>
        <p:spPr>
          <a:xfrm>
            <a:off x="9361400" y="4844391"/>
            <a:ext cx="194308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>
            <a:stCxn id="19" idx="0"/>
            <a:endCxn id="19" idx="4"/>
          </p:cNvCxnSpPr>
          <p:nvPr/>
        </p:nvCxnSpPr>
        <p:spPr>
          <a:xfrm>
            <a:off x="10332941" y="3806668"/>
            <a:ext cx="0" cy="207544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مستطيل 21"/>
          <p:cNvSpPr/>
          <p:nvPr/>
        </p:nvSpPr>
        <p:spPr>
          <a:xfrm>
            <a:off x="11304482" y="4662621"/>
            <a:ext cx="4976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8920615" y="4521225"/>
            <a:ext cx="23731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9915038" y="3318210"/>
            <a:ext cx="8358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جـ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10027045" y="5691500"/>
            <a:ext cx="4911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B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2697428" y="1549700"/>
            <a:ext cx="1873838" cy="538336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2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2163458" y="2086133"/>
            <a:ext cx="3331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تقسيم الدائرة إلى ثمانية أجزاء:ـ</a:t>
            </a:r>
            <a:endParaRPr lang="en-US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عنصر نائب للمحتوى 2"/>
          <p:cNvSpPr txBox="1">
            <a:spLocks/>
          </p:cNvSpPr>
          <p:nvPr/>
        </p:nvSpPr>
        <p:spPr>
          <a:xfrm>
            <a:off x="796173" y="2226522"/>
            <a:ext cx="5294532" cy="183588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200000"/>
              </a:lnSpc>
            </a:pPr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بعد تقسيم الدائرة في الخطوة الأولى الى 4 اقسام المطلوب الان تقسيمها الى 8 أقسام ويمكن هذا عن طريق تقسيم كل الزوايا القائمة الى 45 درجة بواسطة المنقلة أو المثلث. </a:t>
            </a:r>
          </a:p>
        </p:txBody>
      </p:sp>
      <p:sp>
        <p:nvSpPr>
          <p:cNvPr id="43" name="شكل بيضاوي 42"/>
          <p:cNvSpPr/>
          <p:nvPr/>
        </p:nvSpPr>
        <p:spPr>
          <a:xfrm>
            <a:off x="1710373" y="3806668"/>
            <a:ext cx="1943082" cy="20754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cxnSp>
        <p:nvCxnSpPr>
          <p:cNvPr id="44" name="رابط مستقيم 43"/>
          <p:cNvCxnSpPr>
            <a:stCxn id="43" idx="2"/>
            <a:endCxn id="43" idx="6"/>
          </p:cNvCxnSpPr>
          <p:nvPr/>
        </p:nvCxnSpPr>
        <p:spPr>
          <a:xfrm>
            <a:off x="1710373" y="4844391"/>
            <a:ext cx="194308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مستقيم 44"/>
          <p:cNvCxnSpPr>
            <a:stCxn id="43" idx="0"/>
            <a:endCxn id="43" idx="4"/>
          </p:cNvCxnSpPr>
          <p:nvPr/>
        </p:nvCxnSpPr>
        <p:spPr>
          <a:xfrm>
            <a:off x="2681914" y="3806668"/>
            <a:ext cx="0" cy="207544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مستطيل 45"/>
          <p:cNvSpPr/>
          <p:nvPr/>
        </p:nvSpPr>
        <p:spPr>
          <a:xfrm>
            <a:off x="3724646" y="4627759"/>
            <a:ext cx="4976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مستطيل 46"/>
          <p:cNvSpPr/>
          <p:nvPr/>
        </p:nvSpPr>
        <p:spPr>
          <a:xfrm>
            <a:off x="1276587" y="4460748"/>
            <a:ext cx="23731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مستطيل 47"/>
          <p:cNvSpPr/>
          <p:nvPr/>
        </p:nvSpPr>
        <p:spPr>
          <a:xfrm>
            <a:off x="2271781" y="3202804"/>
            <a:ext cx="8358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جـ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مستطيل 48"/>
          <p:cNvSpPr/>
          <p:nvPr/>
        </p:nvSpPr>
        <p:spPr>
          <a:xfrm>
            <a:off x="2286581" y="5706333"/>
            <a:ext cx="4911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B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0" name="رابط مستقيم 49"/>
          <p:cNvCxnSpPr/>
          <p:nvPr/>
        </p:nvCxnSpPr>
        <p:spPr>
          <a:xfrm flipH="1">
            <a:off x="2051652" y="4164612"/>
            <a:ext cx="1291552" cy="134905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رابط مستقيم 50"/>
          <p:cNvCxnSpPr>
            <a:stCxn id="43" idx="1"/>
            <a:endCxn id="43" idx="5"/>
          </p:cNvCxnSpPr>
          <p:nvPr/>
        </p:nvCxnSpPr>
        <p:spPr>
          <a:xfrm>
            <a:off x="1994931" y="4110610"/>
            <a:ext cx="1373966" cy="146756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مستطيل 57"/>
          <p:cNvSpPr/>
          <p:nvPr/>
        </p:nvSpPr>
        <p:spPr>
          <a:xfrm>
            <a:off x="3316099" y="3602259"/>
            <a:ext cx="4976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مستطيل 58"/>
          <p:cNvSpPr/>
          <p:nvPr/>
        </p:nvSpPr>
        <p:spPr>
          <a:xfrm>
            <a:off x="1478123" y="5355947"/>
            <a:ext cx="4976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مستطيل 59"/>
          <p:cNvSpPr/>
          <p:nvPr/>
        </p:nvSpPr>
        <p:spPr>
          <a:xfrm>
            <a:off x="3331334" y="5420968"/>
            <a:ext cx="4976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مستطيل 60"/>
          <p:cNvSpPr/>
          <p:nvPr/>
        </p:nvSpPr>
        <p:spPr>
          <a:xfrm>
            <a:off x="1492745" y="3552261"/>
            <a:ext cx="4976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5" name="صورة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326">
            <a:off x="209458" y="-88867"/>
            <a:ext cx="1132138" cy="1132138"/>
          </a:xfrm>
          <a:prstGeom prst="rect">
            <a:avLst/>
          </a:prstGeom>
        </p:spPr>
      </p:pic>
      <p:pic>
        <p:nvPicPr>
          <p:cNvPr id="67" name="صورة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7641">
            <a:off x="3552627" y="4932679"/>
            <a:ext cx="955120" cy="950344"/>
          </a:xfrm>
          <a:prstGeom prst="rect">
            <a:avLst/>
          </a:prstGeom>
        </p:spPr>
      </p:pic>
      <p:pic>
        <p:nvPicPr>
          <p:cNvPr id="68" name="صورة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7641">
            <a:off x="11174280" y="3514184"/>
            <a:ext cx="834419" cy="830247"/>
          </a:xfrm>
          <a:prstGeom prst="rect">
            <a:avLst/>
          </a:prstGeom>
        </p:spPr>
      </p:pic>
      <p:pic>
        <p:nvPicPr>
          <p:cNvPr id="69" name="صورة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7641">
            <a:off x="1125175" y="180031"/>
            <a:ext cx="834419" cy="830247"/>
          </a:xfrm>
          <a:prstGeom prst="rect">
            <a:avLst/>
          </a:prstGeom>
        </p:spPr>
      </p:pic>
      <p:sp>
        <p:nvSpPr>
          <p:cNvPr id="73" name="مربع نص 72"/>
          <p:cNvSpPr txBox="1"/>
          <p:nvPr/>
        </p:nvSpPr>
        <p:spPr>
          <a:xfrm>
            <a:off x="2522676" y="4394248"/>
            <a:ext cx="501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/>
              <a:t>م</a:t>
            </a:r>
            <a:endParaRPr lang="en-US" sz="3600" dirty="0"/>
          </a:p>
        </p:txBody>
      </p:sp>
      <p:sp>
        <p:nvSpPr>
          <p:cNvPr id="5" name="مخطط انسيابي: معالجة متعاقبة 4"/>
          <p:cNvSpPr/>
          <p:nvPr/>
        </p:nvSpPr>
        <p:spPr>
          <a:xfrm>
            <a:off x="2075604" y="959979"/>
            <a:ext cx="7275445" cy="418267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ربع نص 5"/>
          <p:cNvSpPr txBox="1"/>
          <p:nvPr/>
        </p:nvSpPr>
        <p:spPr>
          <a:xfrm>
            <a:off x="2100317" y="893121"/>
            <a:ext cx="7250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نشاط 2- طبق الخمس خطوات التالية- بالطريقة الأولى- لرسم النجمة الإسلامية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Rectangle 17">
            <a:extLst>
              <a:ext uri="{FF2B5EF4-FFF2-40B4-BE49-F238E27FC236}">
                <a16:creationId xmlns:a16="http://schemas.microsoft.com/office/drawing/2014/main" xmlns="" id="{899969F8-D923-4772-BDC8-9FC81A3975B8}"/>
              </a:ext>
            </a:extLst>
          </p:cNvPr>
          <p:cNvSpPr/>
          <p:nvPr/>
        </p:nvSpPr>
        <p:spPr>
          <a:xfrm>
            <a:off x="1721" y="6461776"/>
            <a:ext cx="5415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المرحلة الإعدادية-المجالات العملية- مقرر النجارة - درس رسم النجمة الاسلامية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مستطيل 10">
            <a:extLst>
              <a:ext uri="{FF2B5EF4-FFF2-40B4-BE49-F238E27FC236}">
                <a16:creationId xmlns:a16="http://schemas.microsoft.com/office/drawing/2014/main" xmlns="" id="{82CCEEBC-7042-4D0E-8643-CA41C754AEBF}"/>
              </a:ext>
            </a:extLst>
          </p:cNvPr>
          <p:cNvSpPr/>
          <p:nvPr/>
        </p:nvSpPr>
        <p:spPr>
          <a:xfrm>
            <a:off x="2144183" y="153779"/>
            <a:ext cx="66415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رسم النجمة الاسلامية (الطريقة الأولى)  </a:t>
            </a:r>
            <a:endParaRPr lang="en-US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536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8" grpId="0" animBg="1"/>
      <p:bldP spid="3" grpId="0"/>
      <p:bldP spid="19" grpId="0" animBg="1"/>
      <p:bldP spid="22" grpId="0"/>
      <p:bldP spid="23" grpId="0"/>
      <p:bldP spid="24" grpId="0"/>
      <p:bldP spid="25" grpId="0"/>
      <p:bldP spid="26" grpId="0" animBg="1"/>
      <p:bldP spid="4" grpId="0"/>
      <p:bldP spid="27" grpId="0"/>
      <p:bldP spid="43" grpId="0" animBg="1"/>
      <p:bldP spid="46" grpId="0"/>
      <p:bldP spid="47" grpId="0"/>
      <p:bldP spid="48" grpId="0"/>
      <p:bldP spid="49" grpId="0"/>
      <p:bldP spid="58" grpId="0"/>
      <p:bldP spid="59" grpId="0"/>
      <p:bldP spid="60" grpId="0"/>
      <p:bldP spid="61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10"/>
          <p:cNvSpPr/>
          <p:nvPr/>
        </p:nvSpPr>
        <p:spPr>
          <a:xfrm>
            <a:off x="593634" y="1358538"/>
            <a:ext cx="11450319" cy="4801458"/>
          </a:xfrm>
          <a:prstGeom prst="roundRect">
            <a:avLst/>
          </a:prstGeom>
          <a:solidFill>
            <a:srgbClr val="99FF33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ounded Rectangle 10"/>
          <p:cNvSpPr/>
          <p:nvPr/>
        </p:nvSpPr>
        <p:spPr>
          <a:xfrm>
            <a:off x="593634" y="1588352"/>
            <a:ext cx="11450318" cy="4649905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385662" y="82148"/>
            <a:ext cx="9886950" cy="97460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144183" y="153779"/>
            <a:ext cx="66415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رسم النجمة الاسلامية (الطريقة الأولى)  </a:t>
            </a:r>
            <a:endParaRPr lang="en-US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74" y="-83456"/>
            <a:ext cx="1646183" cy="1268068"/>
          </a:xfrm>
          <a:prstGeom prst="rect">
            <a:avLst/>
          </a:prstGeom>
        </p:spPr>
      </p:pic>
      <p:sp>
        <p:nvSpPr>
          <p:cNvPr id="9" name="مستطيل مستدير الزوايا 8"/>
          <p:cNvSpPr/>
          <p:nvPr/>
        </p:nvSpPr>
        <p:spPr>
          <a:xfrm>
            <a:off x="9679463" y="1549700"/>
            <a:ext cx="1873838" cy="538336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3</a:t>
            </a: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5450292" y="1602481"/>
            <a:ext cx="1873838" cy="538336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4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077588" y="1643668"/>
            <a:ext cx="1873838" cy="538336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5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9679463" y="2127646"/>
            <a:ext cx="2373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تحديد الشكل الثماني:ـ</a:t>
            </a:r>
            <a:endParaRPr lang="en-US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799910" y="2158985"/>
            <a:ext cx="128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رسم النجمة</a:t>
            </a:r>
            <a:endParaRPr lang="en-US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1405949" y="2127645"/>
            <a:ext cx="128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رسم النجمة</a:t>
            </a:r>
            <a:endParaRPr lang="en-US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عنصر نائب للمحتوى 2"/>
          <p:cNvSpPr txBox="1">
            <a:spLocks/>
          </p:cNvSpPr>
          <p:nvPr/>
        </p:nvSpPr>
        <p:spPr>
          <a:xfrm>
            <a:off x="8546316" y="2705927"/>
            <a:ext cx="3480041" cy="33771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نصل كلاً من (</a:t>
            </a:r>
            <a:r>
              <a:rPr lang="ar-BH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أ،ج</a:t>
            </a:r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) و (</a:t>
            </a:r>
            <a:r>
              <a:rPr lang="ar-BH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ج،ب</a:t>
            </a:r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)و (</a:t>
            </a:r>
            <a:r>
              <a:rPr lang="ar-BH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ب،د</a:t>
            </a:r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) و(</a:t>
            </a:r>
            <a:r>
              <a:rPr lang="ar-BH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د،أ</a:t>
            </a:r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).</a:t>
            </a:r>
          </a:p>
          <a:p>
            <a:pPr algn="r"/>
            <a:endParaRPr lang="ar-BH" sz="2800" dirty="0">
              <a:cs typeface="Sultan normal" pitchFamily="2" charset="-78"/>
            </a:endParaRPr>
          </a:p>
        </p:txBody>
      </p:sp>
      <p:sp>
        <p:nvSpPr>
          <p:cNvPr id="17" name="عنصر نائب للمحتوى 2"/>
          <p:cNvSpPr txBox="1">
            <a:spLocks/>
          </p:cNvSpPr>
          <p:nvPr/>
        </p:nvSpPr>
        <p:spPr>
          <a:xfrm>
            <a:off x="8546316" y="3099834"/>
            <a:ext cx="3452591" cy="42175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نصل كلاً من (</a:t>
            </a:r>
            <a:r>
              <a:rPr lang="ar-BH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ل،و</a:t>
            </a:r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) و (</a:t>
            </a:r>
            <a:r>
              <a:rPr lang="ar-BH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و،ر</a:t>
            </a:r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)و (</a:t>
            </a:r>
            <a:r>
              <a:rPr lang="ar-BH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ر،ن</a:t>
            </a:r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) و(</a:t>
            </a:r>
            <a:r>
              <a:rPr lang="ar-BH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ن،ل</a:t>
            </a:r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).</a:t>
            </a:r>
          </a:p>
          <a:p>
            <a:pPr algn="r"/>
            <a:endParaRPr lang="ar-BH" sz="2800" dirty="0">
              <a:cs typeface="Sultan normal" pitchFamily="2" charset="-78"/>
            </a:endParaRPr>
          </a:p>
        </p:txBody>
      </p:sp>
      <p:sp>
        <p:nvSpPr>
          <p:cNvPr id="34" name="شكل بيضاوي 33"/>
          <p:cNvSpPr/>
          <p:nvPr/>
        </p:nvSpPr>
        <p:spPr>
          <a:xfrm>
            <a:off x="9610219" y="3785148"/>
            <a:ext cx="1943082" cy="20754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cxnSp>
        <p:nvCxnSpPr>
          <p:cNvPr id="37" name="رابط مستقيم 36"/>
          <p:cNvCxnSpPr>
            <a:stCxn id="34" idx="2"/>
            <a:endCxn id="34" idx="6"/>
          </p:cNvCxnSpPr>
          <p:nvPr/>
        </p:nvCxnSpPr>
        <p:spPr>
          <a:xfrm>
            <a:off x="9610219" y="4822871"/>
            <a:ext cx="194308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مستقيم 37"/>
          <p:cNvCxnSpPr/>
          <p:nvPr/>
        </p:nvCxnSpPr>
        <p:spPr>
          <a:xfrm>
            <a:off x="10597274" y="3779895"/>
            <a:ext cx="0" cy="207544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/>
          <p:cNvCxnSpPr/>
          <p:nvPr/>
        </p:nvCxnSpPr>
        <p:spPr>
          <a:xfrm flipH="1">
            <a:off x="9951498" y="4143092"/>
            <a:ext cx="1291552" cy="134905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/>
          <p:cNvCxnSpPr>
            <a:stCxn id="34" idx="1"/>
          </p:cNvCxnSpPr>
          <p:nvPr/>
        </p:nvCxnSpPr>
        <p:spPr>
          <a:xfrm>
            <a:off x="9894777" y="4089090"/>
            <a:ext cx="1439472" cy="145852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مستطيل 58"/>
          <p:cNvSpPr/>
          <p:nvPr/>
        </p:nvSpPr>
        <p:spPr>
          <a:xfrm>
            <a:off x="11610102" y="4634006"/>
            <a:ext cx="4976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مستطيل 59"/>
          <p:cNvSpPr/>
          <p:nvPr/>
        </p:nvSpPr>
        <p:spPr>
          <a:xfrm>
            <a:off x="9162043" y="4466995"/>
            <a:ext cx="23731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مستطيل 60"/>
          <p:cNvSpPr/>
          <p:nvPr/>
        </p:nvSpPr>
        <p:spPr>
          <a:xfrm>
            <a:off x="10157237" y="3209051"/>
            <a:ext cx="8358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جـ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2" name="مستطيل 61"/>
          <p:cNvSpPr/>
          <p:nvPr/>
        </p:nvSpPr>
        <p:spPr>
          <a:xfrm>
            <a:off x="10286336" y="5713546"/>
            <a:ext cx="4911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B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3" name="مستطيل 62"/>
          <p:cNvSpPr/>
          <p:nvPr/>
        </p:nvSpPr>
        <p:spPr>
          <a:xfrm>
            <a:off x="11201555" y="3608506"/>
            <a:ext cx="4976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4" name="مستطيل 63"/>
          <p:cNvSpPr/>
          <p:nvPr/>
        </p:nvSpPr>
        <p:spPr>
          <a:xfrm>
            <a:off x="9363579" y="5362194"/>
            <a:ext cx="4976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مستطيل 64"/>
          <p:cNvSpPr/>
          <p:nvPr/>
        </p:nvSpPr>
        <p:spPr>
          <a:xfrm>
            <a:off x="9378201" y="3558508"/>
            <a:ext cx="4976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8" name="رابط مستقيم 67"/>
          <p:cNvCxnSpPr/>
          <p:nvPr/>
        </p:nvCxnSpPr>
        <p:spPr>
          <a:xfrm>
            <a:off x="5400156" y="4744672"/>
            <a:ext cx="194308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رابط مستقيم 68"/>
          <p:cNvCxnSpPr/>
          <p:nvPr/>
        </p:nvCxnSpPr>
        <p:spPr>
          <a:xfrm>
            <a:off x="6387211" y="3701696"/>
            <a:ext cx="0" cy="207544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رابط مستقيم 69"/>
          <p:cNvCxnSpPr/>
          <p:nvPr/>
        </p:nvCxnSpPr>
        <p:spPr>
          <a:xfrm flipH="1">
            <a:off x="5741435" y="4064893"/>
            <a:ext cx="1291552" cy="134905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رابط مستقيم 70"/>
          <p:cNvCxnSpPr/>
          <p:nvPr/>
        </p:nvCxnSpPr>
        <p:spPr>
          <a:xfrm>
            <a:off x="5684714" y="4010891"/>
            <a:ext cx="1439472" cy="145852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مستطيل 71"/>
          <p:cNvSpPr/>
          <p:nvPr/>
        </p:nvSpPr>
        <p:spPr>
          <a:xfrm>
            <a:off x="7400039" y="4555807"/>
            <a:ext cx="4976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مستطيل 72"/>
          <p:cNvSpPr/>
          <p:nvPr/>
        </p:nvSpPr>
        <p:spPr>
          <a:xfrm>
            <a:off x="4951980" y="4388796"/>
            <a:ext cx="23731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مستطيل 73"/>
          <p:cNvSpPr/>
          <p:nvPr/>
        </p:nvSpPr>
        <p:spPr>
          <a:xfrm>
            <a:off x="5947174" y="3130852"/>
            <a:ext cx="8358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جـ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مستطيل 74"/>
          <p:cNvSpPr/>
          <p:nvPr/>
        </p:nvSpPr>
        <p:spPr>
          <a:xfrm>
            <a:off x="6076273" y="5635347"/>
            <a:ext cx="4911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BH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6" name="مستطيل 75"/>
          <p:cNvSpPr/>
          <p:nvPr/>
        </p:nvSpPr>
        <p:spPr>
          <a:xfrm>
            <a:off x="6991492" y="3530307"/>
            <a:ext cx="4976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7" name="مستطيل 76"/>
          <p:cNvSpPr/>
          <p:nvPr/>
        </p:nvSpPr>
        <p:spPr>
          <a:xfrm>
            <a:off x="5153516" y="5283995"/>
            <a:ext cx="4976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8" name="مستطيل 77"/>
          <p:cNvSpPr/>
          <p:nvPr/>
        </p:nvSpPr>
        <p:spPr>
          <a:xfrm>
            <a:off x="5168138" y="3480309"/>
            <a:ext cx="4976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9" name="شكل بيضاوي 78"/>
          <p:cNvSpPr/>
          <p:nvPr/>
        </p:nvSpPr>
        <p:spPr>
          <a:xfrm>
            <a:off x="5399336" y="3701695"/>
            <a:ext cx="1943082" cy="20754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80" name="مستطيل 79"/>
          <p:cNvSpPr/>
          <p:nvPr/>
        </p:nvSpPr>
        <p:spPr>
          <a:xfrm>
            <a:off x="7108646" y="5282362"/>
            <a:ext cx="4976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1" name="مستطيل 80"/>
          <p:cNvSpPr/>
          <p:nvPr/>
        </p:nvSpPr>
        <p:spPr>
          <a:xfrm>
            <a:off x="11245197" y="5267482"/>
            <a:ext cx="4976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</a:t>
            </a:r>
            <a:endParaRPr lang="ar-SA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2" name="معين 81"/>
          <p:cNvSpPr/>
          <p:nvPr/>
        </p:nvSpPr>
        <p:spPr>
          <a:xfrm rot="18883653">
            <a:off x="5394998" y="3708322"/>
            <a:ext cx="1984426" cy="2074637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معين 82"/>
          <p:cNvSpPr/>
          <p:nvPr/>
        </p:nvSpPr>
        <p:spPr>
          <a:xfrm>
            <a:off x="5373039" y="3719864"/>
            <a:ext cx="1984426" cy="2074637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رابط مستقيم 83"/>
          <p:cNvCxnSpPr/>
          <p:nvPr/>
        </p:nvCxnSpPr>
        <p:spPr>
          <a:xfrm flipH="1" flipV="1">
            <a:off x="6251139" y="3813531"/>
            <a:ext cx="1037426" cy="10439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رابط مستقيم 85"/>
          <p:cNvCxnSpPr/>
          <p:nvPr/>
        </p:nvCxnSpPr>
        <p:spPr>
          <a:xfrm flipH="1" flipV="1">
            <a:off x="5462888" y="4674302"/>
            <a:ext cx="980131" cy="10075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رابط مستقيم 86"/>
          <p:cNvCxnSpPr/>
          <p:nvPr/>
        </p:nvCxnSpPr>
        <p:spPr>
          <a:xfrm flipV="1">
            <a:off x="5460038" y="3822187"/>
            <a:ext cx="993955" cy="10352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رابط مستقيم 89"/>
          <p:cNvCxnSpPr/>
          <p:nvPr/>
        </p:nvCxnSpPr>
        <p:spPr>
          <a:xfrm flipV="1">
            <a:off x="6252771" y="4672175"/>
            <a:ext cx="993955" cy="10352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رابط مستقيم 91"/>
          <p:cNvCxnSpPr/>
          <p:nvPr/>
        </p:nvCxnSpPr>
        <p:spPr>
          <a:xfrm>
            <a:off x="5630861" y="4132712"/>
            <a:ext cx="1466673" cy="17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رابط مستقيم 93"/>
          <p:cNvCxnSpPr/>
          <p:nvPr/>
        </p:nvCxnSpPr>
        <p:spPr>
          <a:xfrm>
            <a:off x="5685950" y="5333567"/>
            <a:ext cx="1420549" cy="252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رابط مستقيم 94"/>
          <p:cNvCxnSpPr/>
          <p:nvPr/>
        </p:nvCxnSpPr>
        <p:spPr>
          <a:xfrm flipH="1" flipV="1">
            <a:off x="5747851" y="4025714"/>
            <a:ext cx="52059" cy="14618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رابط مستقيم 100"/>
          <p:cNvCxnSpPr/>
          <p:nvPr/>
        </p:nvCxnSpPr>
        <p:spPr>
          <a:xfrm flipH="1" flipV="1">
            <a:off x="6971678" y="3996267"/>
            <a:ext cx="52059" cy="14618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عنصر نائب للمحتوى 2"/>
          <p:cNvSpPr txBox="1">
            <a:spLocks/>
          </p:cNvSpPr>
          <p:nvPr/>
        </p:nvSpPr>
        <p:spPr>
          <a:xfrm>
            <a:off x="4314015" y="2614731"/>
            <a:ext cx="3508427" cy="90938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بعد الانتهاء من رسم الشكل النجمي يتم رسم خطوط داخلية موازية لكل ضلع</a:t>
            </a:r>
          </a:p>
          <a:p>
            <a:pPr algn="r"/>
            <a:endParaRPr lang="ar-BH" sz="2800" dirty="0">
              <a:cs typeface="Sultan normal" pitchFamily="2" charset="-78"/>
            </a:endParaRPr>
          </a:p>
        </p:txBody>
      </p:sp>
      <p:sp>
        <p:nvSpPr>
          <p:cNvPr id="103" name="عنصر نائب للمحتوى 2"/>
          <p:cNvSpPr txBox="1">
            <a:spLocks/>
          </p:cNvSpPr>
          <p:nvPr/>
        </p:nvSpPr>
        <p:spPr>
          <a:xfrm>
            <a:off x="516000" y="2594733"/>
            <a:ext cx="3022426" cy="90938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بعد الانتهاء من رسم الشكل النجمي يتم إزالة الخطوط الزائدة وتلوين الشكل</a:t>
            </a:r>
          </a:p>
          <a:p>
            <a:pPr algn="r"/>
            <a:endParaRPr lang="ar-BH" sz="2800" dirty="0">
              <a:cs typeface="Sultan normal" pitchFamily="2" charset="-78"/>
            </a:endParaRPr>
          </a:p>
        </p:txBody>
      </p:sp>
      <p:grpSp>
        <p:nvGrpSpPr>
          <p:cNvPr id="104" name="مجموعة 103"/>
          <p:cNvGrpSpPr/>
          <p:nvPr/>
        </p:nvGrpSpPr>
        <p:grpSpPr>
          <a:xfrm>
            <a:off x="1135860" y="3655674"/>
            <a:ext cx="2017355" cy="2008927"/>
            <a:chOff x="1523934" y="1810717"/>
            <a:chExt cx="3967722" cy="3961780"/>
          </a:xfrm>
          <a:solidFill>
            <a:srgbClr val="FFFF00"/>
          </a:solidFill>
        </p:grpSpPr>
        <p:sp>
          <p:nvSpPr>
            <p:cNvPr id="105" name="مستطيل 104"/>
            <p:cNvSpPr/>
            <p:nvPr/>
          </p:nvSpPr>
          <p:spPr>
            <a:xfrm>
              <a:off x="5106050" y="1826220"/>
              <a:ext cx="385606" cy="3916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06" name="مستطيل 105"/>
            <p:cNvSpPr/>
            <p:nvPr/>
          </p:nvSpPr>
          <p:spPr>
            <a:xfrm>
              <a:off x="1523934" y="1855590"/>
              <a:ext cx="385606" cy="3916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07" name="مستطيل 106"/>
            <p:cNvSpPr/>
            <p:nvPr/>
          </p:nvSpPr>
          <p:spPr>
            <a:xfrm rot="5400000">
              <a:off x="3291491" y="45066"/>
              <a:ext cx="385606" cy="3916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08" name="مستطيل 107"/>
            <p:cNvSpPr/>
            <p:nvPr/>
          </p:nvSpPr>
          <p:spPr>
            <a:xfrm rot="5400000">
              <a:off x="3291490" y="3613975"/>
              <a:ext cx="385606" cy="3916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109" name="مجموعة 108"/>
          <p:cNvGrpSpPr/>
          <p:nvPr/>
        </p:nvGrpSpPr>
        <p:grpSpPr>
          <a:xfrm rot="18907816">
            <a:off x="1133017" y="3667050"/>
            <a:ext cx="2017355" cy="2008927"/>
            <a:chOff x="1523934" y="1810717"/>
            <a:chExt cx="3967722" cy="3961780"/>
          </a:xfrm>
        </p:grpSpPr>
        <p:sp>
          <p:nvSpPr>
            <p:cNvPr id="110" name="مستطيل 109"/>
            <p:cNvSpPr/>
            <p:nvPr/>
          </p:nvSpPr>
          <p:spPr>
            <a:xfrm>
              <a:off x="5106050" y="1826220"/>
              <a:ext cx="385606" cy="391690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FF00"/>
                </a:solidFill>
              </a:endParaRPr>
            </a:p>
          </p:txBody>
        </p:sp>
        <p:sp>
          <p:nvSpPr>
            <p:cNvPr id="111" name="مستطيل 110"/>
            <p:cNvSpPr/>
            <p:nvPr/>
          </p:nvSpPr>
          <p:spPr>
            <a:xfrm>
              <a:off x="1523934" y="1855590"/>
              <a:ext cx="385606" cy="391690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FF00"/>
                </a:solidFill>
              </a:endParaRPr>
            </a:p>
          </p:txBody>
        </p:sp>
        <p:sp>
          <p:nvSpPr>
            <p:cNvPr id="112" name="مستطيل 111"/>
            <p:cNvSpPr/>
            <p:nvPr/>
          </p:nvSpPr>
          <p:spPr>
            <a:xfrm rot="5400000">
              <a:off x="3291491" y="45066"/>
              <a:ext cx="385606" cy="391690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FF00"/>
                </a:solidFill>
              </a:endParaRPr>
            </a:p>
          </p:txBody>
        </p:sp>
        <p:sp>
          <p:nvSpPr>
            <p:cNvPr id="113" name="مستطيل 112"/>
            <p:cNvSpPr/>
            <p:nvPr/>
          </p:nvSpPr>
          <p:spPr>
            <a:xfrm rot="5400000">
              <a:off x="3291490" y="3613975"/>
              <a:ext cx="385606" cy="391690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FF00"/>
                </a:solidFill>
              </a:endParaRPr>
            </a:p>
          </p:txBody>
        </p:sp>
      </p:grpSp>
      <p:pic>
        <p:nvPicPr>
          <p:cNvPr id="114" name="صورة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326">
            <a:off x="211216" y="30188"/>
            <a:ext cx="1132138" cy="1132138"/>
          </a:xfrm>
          <a:prstGeom prst="rect">
            <a:avLst/>
          </a:prstGeom>
        </p:spPr>
      </p:pic>
      <p:pic>
        <p:nvPicPr>
          <p:cNvPr id="116" name="صورة 1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7641">
            <a:off x="7235727" y="3744731"/>
            <a:ext cx="955120" cy="950344"/>
          </a:xfrm>
          <a:prstGeom prst="rect">
            <a:avLst/>
          </a:prstGeom>
        </p:spPr>
      </p:pic>
      <p:pic>
        <p:nvPicPr>
          <p:cNvPr id="117" name="صورة 1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7708" flipH="1">
            <a:off x="8891551" y="4895263"/>
            <a:ext cx="848976" cy="844731"/>
          </a:xfrm>
          <a:prstGeom prst="rect">
            <a:avLst/>
          </a:prstGeom>
        </p:spPr>
      </p:pic>
      <p:pic>
        <p:nvPicPr>
          <p:cNvPr id="119" name="صورة 1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60812" y="3593768"/>
            <a:ext cx="1554464" cy="913128"/>
          </a:xfrm>
          <a:prstGeom prst="rect">
            <a:avLst/>
          </a:prstGeom>
        </p:spPr>
      </p:pic>
      <p:pic>
        <p:nvPicPr>
          <p:cNvPr id="120" name="صورة 1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7641">
            <a:off x="1276582" y="84645"/>
            <a:ext cx="834419" cy="830247"/>
          </a:xfrm>
          <a:prstGeom prst="rect">
            <a:avLst/>
          </a:prstGeom>
        </p:spPr>
      </p:pic>
      <p:cxnSp>
        <p:nvCxnSpPr>
          <p:cNvPr id="131" name="رابط مستقيم 130"/>
          <p:cNvCxnSpPr>
            <a:endCxn id="34" idx="0"/>
          </p:cNvCxnSpPr>
          <p:nvPr/>
        </p:nvCxnSpPr>
        <p:spPr>
          <a:xfrm flipH="1" flipV="1">
            <a:off x="10581760" y="3785148"/>
            <a:ext cx="945024" cy="10324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رابط مستقيم 134"/>
          <p:cNvCxnSpPr/>
          <p:nvPr/>
        </p:nvCxnSpPr>
        <p:spPr>
          <a:xfrm flipH="1" flipV="1">
            <a:off x="9623264" y="4813578"/>
            <a:ext cx="945024" cy="10324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رابط مستقيم 135"/>
          <p:cNvCxnSpPr>
            <a:endCxn id="34" idx="2"/>
          </p:cNvCxnSpPr>
          <p:nvPr/>
        </p:nvCxnSpPr>
        <p:spPr>
          <a:xfrm flipH="1">
            <a:off x="9610219" y="3839182"/>
            <a:ext cx="958069" cy="9836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رابط مستقيم 138"/>
          <p:cNvCxnSpPr/>
          <p:nvPr/>
        </p:nvCxnSpPr>
        <p:spPr>
          <a:xfrm flipH="1">
            <a:off x="10583302" y="4840950"/>
            <a:ext cx="958069" cy="9836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رابط مستقيم 159"/>
          <p:cNvCxnSpPr/>
          <p:nvPr/>
        </p:nvCxnSpPr>
        <p:spPr>
          <a:xfrm flipH="1" flipV="1">
            <a:off x="9894491" y="4081600"/>
            <a:ext cx="1469071" cy="45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رابط مستقيم 161"/>
          <p:cNvCxnSpPr/>
          <p:nvPr/>
        </p:nvCxnSpPr>
        <p:spPr>
          <a:xfrm flipH="1" flipV="1">
            <a:off x="9884314" y="4081599"/>
            <a:ext cx="10177" cy="14750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رابط مستقيم 163"/>
          <p:cNvCxnSpPr/>
          <p:nvPr/>
        </p:nvCxnSpPr>
        <p:spPr>
          <a:xfrm flipH="1" flipV="1">
            <a:off x="9917587" y="5538897"/>
            <a:ext cx="1425684" cy="247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رابط مستقيم 165"/>
          <p:cNvCxnSpPr/>
          <p:nvPr/>
        </p:nvCxnSpPr>
        <p:spPr>
          <a:xfrm flipV="1">
            <a:off x="11303429" y="4104120"/>
            <a:ext cx="39842" cy="14525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Rectangle 17">
            <a:extLst>
              <a:ext uri="{FF2B5EF4-FFF2-40B4-BE49-F238E27FC236}">
                <a16:creationId xmlns:a16="http://schemas.microsoft.com/office/drawing/2014/main" xmlns="" id="{899969F8-D923-4772-BDC8-9FC81A3975B8}"/>
              </a:ext>
            </a:extLst>
          </p:cNvPr>
          <p:cNvSpPr/>
          <p:nvPr/>
        </p:nvSpPr>
        <p:spPr>
          <a:xfrm>
            <a:off x="1721" y="6461776"/>
            <a:ext cx="5415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المرحلة الإعدادية-المجالات العملية- مقرر النجارة - درس رسم النجمة الاسلامية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400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9" grpId="0" animBg="1"/>
      <p:bldP spid="10" grpId="0" animBg="1"/>
      <p:bldP spid="14" grpId="0" animBg="1"/>
      <p:bldP spid="4" grpId="0"/>
      <p:bldP spid="5" grpId="0"/>
      <p:bldP spid="15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81" grpId="0"/>
      <p:bldP spid="102" grpId="0"/>
      <p:bldP spid="1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10"/>
          <p:cNvSpPr/>
          <p:nvPr/>
        </p:nvSpPr>
        <p:spPr>
          <a:xfrm>
            <a:off x="593634" y="1327680"/>
            <a:ext cx="11450318" cy="4832316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535712" y="98588"/>
            <a:ext cx="9886950" cy="97460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74" y="-83456"/>
            <a:ext cx="1646183" cy="1268068"/>
          </a:xfrm>
          <a:prstGeom prst="rect">
            <a:avLst/>
          </a:prstGeom>
        </p:spPr>
      </p:pic>
      <p:sp>
        <p:nvSpPr>
          <p:cNvPr id="8" name="عنوان 1"/>
          <p:cNvSpPr>
            <a:spLocks noGrp="1"/>
          </p:cNvSpPr>
          <p:nvPr>
            <p:ph type="title"/>
          </p:nvPr>
        </p:nvSpPr>
        <p:spPr>
          <a:xfrm>
            <a:off x="2817276" y="1199822"/>
            <a:ext cx="8908866" cy="812727"/>
          </a:xfrm>
        </p:spPr>
        <p:txBody>
          <a:bodyPr>
            <a:noAutofit/>
          </a:bodyPr>
          <a:lstStyle/>
          <a:p>
            <a:pPr algn="ctr"/>
            <a:r>
              <a:rPr lang="ar-BH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قم برسم دائرة قطرها 10سم ثم قم بتقسيمها إلى ثمانية أجزاء وفق الخطوات التالية :</a:t>
            </a:r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4898571" y="1750509"/>
            <a:ext cx="6986476" cy="595540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الخطورة الأولى </a:t>
            </a:r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بعد رسم الدائرة بالمقاس المطلوب:ـ</a:t>
            </a:r>
          </a:p>
          <a:p>
            <a:pPr marL="457200" indent="-457200" algn="r">
              <a:buFontTx/>
              <a:buChar char="-"/>
            </a:pPr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نفتح الفرجار 5سم ونرسم دائرة.</a:t>
            </a:r>
          </a:p>
          <a:p>
            <a:pPr marL="457200" indent="-457200" algn="r">
              <a:buFontTx/>
              <a:buChar char="-"/>
            </a:pPr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نفتح الفرجار فتحة مناسبة (اصغر من نصف قطر الدائرة).</a:t>
            </a:r>
          </a:p>
          <a:p>
            <a:pPr marL="457200" indent="-457200" algn="r">
              <a:buFontTx/>
              <a:buChar char="-"/>
            </a:pPr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نركز في المركز (م) ونرسم قوس يقطع الخط (أ م) في (س) ويقطع الخط (م جـ) في (ص).</a:t>
            </a:r>
          </a:p>
          <a:p>
            <a:pPr marL="457200" indent="-457200" algn="r">
              <a:buFontTx/>
              <a:buChar char="-"/>
            </a:pPr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بنفس فتحة الفرجار  نركز عند (ص) ونرسم قوس ونركز عند (س) ونرسم قوس.</a:t>
            </a:r>
          </a:p>
          <a:p>
            <a:pPr marL="457200" indent="-457200" algn="r">
              <a:buFontTx/>
              <a:buChar char="-"/>
            </a:pPr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يتقاطع الاقواس في نقطة (هـ).</a:t>
            </a:r>
          </a:p>
          <a:p>
            <a:pPr marL="457200" indent="-457200" algn="r">
              <a:buFontTx/>
              <a:buChar char="-"/>
            </a:pPr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نصل (هـ م ) فيقسم الزاوية إلى نصفين (ل).</a:t>
            </a:r>
          </a:p>
          <a:p>
            <a:pPr marL="457200" indent="-457200" algn="r">
              <a:buFontTx/>
              <a:buChar char="-"/>
            </a:pPr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يمكننا الان فتح الفرجار فتحة تساوي (أ ل ) ونكررها على جميع الزوايا.</a:t>
            </a:r>
          </a:p>
          <a:p>
            <a:pPr algn="r"/>
            <a:r>
              <a:rPr lang="ar-BH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الخطورة الثانية </a:t>
            </a:r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بعد تقسيم الدائرة الى 8</a:t>
            </a:r>
          </a:p>
          <a:p>
            <a:pPr marL="457200" indent="-457200" algn="r">
              <a:buFontTx/>
              <a:buChar char="-"/>
            </a:pPr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نصل كلاً من (</a:t>
            </a:r>
            <a:r>
              <a:rPr lang="ar-BH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أ،ل،ج</a:t>
            </a:r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ـ ،</a:t>
            </a:r>
            <a:r>
              <a:rPr lang="ar-BH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و،ب،ر،د،ن،أ</a:t>
            </a:r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  <a:p>
            <a:pPr marL="457200" indent="-457200" algn="r">
              <a:buFontTx/>
              <a:buChar char="-"/>
            </a:pPr>
            <a:r>
              <a:rPr lang="ar-BH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فنحصل على الشكل الثماني المنتظم</a:t>
            </a:r>
            <a:r>
              <a:rPr lang="ar-BH" dirty="0">
                <a:cs typeface="Sultan normal" pitchFamily="2" charset="-78"/>
              </a:rPr>
              <a:t>.</a:t>
            </a:r>
          </a:p>
          <a:p>
            <a:pPr marL="457200" indent="-457200" algn="r">
              <a:buFontTx/>
              <a:buChar char="-"/>
            </a:pPr>
            <a:endParaRPr lang="ar-BH" dirty="0">
              <a:cs typeface="Sultan normal" pitchFamily="2" charset="-78"/>
            </a:endParaRPr>
          </a:p>
          <a:p>
            <a:pPr marL="457200" indent="-457200" algn="r">
              <a:buFontTx/>
              <a:buChar char="-"/>
            </a:pPr>
            <a:endParaRPr lang="ar-BH" dirty="0">
              <a:cs typeface="Sultan normal" pitchFamily="2" charset="-78"/>
            </a:endParaRPr>
          </a:p>
        </p:txBody>
      </p:sp>
      <p:grpSp>
        <p:nvGrpSpPr>
          <p:cNvPr id="81" name="مجموعة 80"/>
          <p:cNvGrpSpPr/>
          <p:nvPr/>
        </p:nvGrpSpPr>
        <p:grpSpPr>
          <a:xfrm>
            <a:off x="593633" y="1713746"/>
            <a:ext cx="4574471" cy="4460219"/>
            <a:chOff x="-243616" y="-239742"/>
            <a:chExt cx="6994508" cy="7218612"/>
          </a:xfrm>
        </p:grpSpPr>
        <p:cxnSp>
          <p:nvCxnSpPr>
            <p:cNvPr id="82" name="رابط مستقيم 81"/>
            <p:cNvCxnSpPr>
              <a:stCxn id="89" idx="2"/>
              <a:endCxn id="89" idx="6"/>
            </p:cNvCxnSpPr>
            <p:nvPr/>
          </p:nvCxnSpPr>
          <p:spPr>
            <a:xfrm>
              <a:off x="723333" y="3759954"/>
              <a:ext cx="55546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مجموعة 82"/>
            <p:cNvGrpSpPr/>
            <p:nvPr/>
          </p:nvGrpSpPr>
          <p:grpSpPr>
            <a:xfrm>
              <a:off x="723333" y="982634"/>
              <a:ext cx="5554639" cy="5554639"/>
              <a:chOff x="723333" y="982634"/>
              <a:chExt cx="5554639" cy="5554639"/>
            </a:xfrm>
          </p:grpSpPr>
          <p:sp>
            <p:nvSpPr>
              <p:cNvPr id="89" name="شكل بيضاوي 88"/>
              <p:cNvSpPr/>
              <p:nvPr/>
            </p:nvSpPr>
            <p:spPr>
              <a:xfrm>
                <a:off x="723333" y="982634"/>
                <a:ext cx="5554639" cy="555463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cxnSp>
            <p:nvCxnSpPr>
              <p:cNvPr id="90" name="رابط مستقيم 89"/>
              <p:cNvCxnSpPr>
                <a:stCxn id="89" idx="0"/>
                <a:endCxn id="89" idx="4"/>
              </p:cNvCxnSpPr>
              <p:nvPr/>
            </p:nvCxnSpPr>
            <p:spPr>
              <a:xfrm>
                <a:off x="3500653" y="982634"/>
                <a:ext cx="0" cy="55546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مستطيل 83"/>
            <p:cNvSpPr/>
            <p:nvPr/>
          </p:nvSpPr>
          <p:spPr>
            <a:xfrm>
              <a:off x="6423559" y="3197464"/>
              <a:ext cx="3273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BH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أ</a:t>
              </a:r>
              <a:endPara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5" name="مستطيل 84"/>
            <p:cNvSpPr/>
            <p:nvPr/>
          </p:nvSpPr>
          <p:spPr>
            <a:xfrm>
              <a:off x="-243616" y="2918509"/>
              <a:ext cx="67839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BH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ب</a:t>
              </a:r>
              <a:endPara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6" name="مستطيل 85"/>
            <p:cNvSpPr/>
            <p:nvPr/>
          </p:nvSpPr>
          <p:spPr>
            <a:xfrm>
              <a:off x="3153440" y="-239742"/>
              <a:ext cx="69442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BH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جـ</a:t>
              </a:r>
              <a:endPara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7" name="مستطيل 86"/>
            <p:cNvSpPr/>
            <p:nvPr/>
          </p:nvSpPr>
          <p:spPr>
            <a:xfrm>
              <a:off x="3182424" y="6055540"/>
              <a:ext cx="4187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BH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د</a:t>
              </a:r>
              <a:endPara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8" name="مستطيل 87"/>
            <p:cNvSpPr/>
            <p:nvPr/>
          </p:nvSpPr>
          <p:spPr>
            <a:xfrm>
              <a:off x="3291299" y="3380176"/>
              <a:ext cx="4187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BH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م</a:t>
              </a:r>
              <a:endPara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cxnSp>
        <p:nvCxnSpPr>
          <p:cNvPr id="91" name="رابط مستقيم 90"/>
          <p:cNvCxnSpPr>
            <a:stCxn id="89" idx="7"/>
            <a:endCxn id="89" idx="3"/>
          </p:cNvCxnSpPr>
          <p:nvPr/>
        </p:nvCxnSpPr>
        <p:spPr>
          <a:xfrm flipH="1">
            <a:off x="1758035" y="2971643"/>
            <a:ext cx="2568766" cy="2426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رابط مستقيم 91"/>
          <p:cNvCxnSpPr>
            <a:stCxn id="89" idx="1"/>
            <a:endCxn id="89" idx="5"/>
          </p:cNvCxnSpPr>
          <p:nvPr/>
        </p:nvCxnSpPr>
        <p:spPr>
          <a:xfrm>
            <a:off x="1758035" y="2971643"/>
            <a:ext cx="2568766" cy="2426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مستطيل 92"/>
          <p:cNvSpPr/>
          <p:nvPr/>
        </p:nvSpPr>
        <p:spPr>
          <a:xfrm>
            <a:off x="4280817" y="2512026"/>
            <a:ext cx="3658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مستطيل 93"/>
          <p:cNvSpPr/>
          <p:nvPr/>
        </p:nvSpPr>
        <p:spPr>
          <a:xfrm>
            <a:off x="4217608" y="5184504"/>
            <a:ext cx="3738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مستطيل 94"/>
          <p:cNvSpPr/>
          <p:nvPr/>
        </p:nvSpPr>
        <p:spPr>
          <a:xfrm>
            <a:off x="1418571" y="5184504"/>
            <a:ext cx="3593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6" name="مستطيل 95"/>
          <p:cNvSpPr/>
          <p:nvPr/>
        </p:nvSpPr>
        <p:spPr>
          <a:xfrm>
            <a:off x="1467066" y="2531642"/>
            <a:ext cx="3401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97" name="مجموعة 96"/>
          <p:cNvGrpSpPr/>
          <p:nvPr/>
        </p:nvGrpSpPr>
        <p:grpSpPr>
          <a:xfrm>
            <a:off x="4042054" y="1831738"/>
            <a:ext cx="1592469" cy="1252676"/>
            <a:chOff x="3466598" y="2164392"/>
            <a:chExt cx="1592469" cy="1252676"/>
          </a:xfrm>
        </p:grpSpPr>
        <p:sp>
          <p:nvSpPr>
            <p:cNvPr id="98" name="قوس 97"/>
            <p:cNvSpPr/>
            <p:nvPr/>
          </p:nvSpPr>
          <p:spPr>
            <a:xfrm rot="679829">
              <a:off x="3466598" y="2164392"/>
              <a:ext cx="1322393" cy="980643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99" name="قوس 98"/>
            <p:cNvSpPr/>
            <p:nvPr/>
          </p:nvSpPr>
          <p:spPr>
            <a:xfrm rot="20406305">
              <a:off x="3736674" y="2436425"/>
              <a:ext cx="1322393" cy="980643"/>
            </a:xfrm>
            <a:prstGeom prst="arc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cxnSp>
        <p:nvCxnSpPr>
          <p:cNvPr id="100" name="رابط مستقيم 99"/>
          <p:cNvCxnSpPr/>
          <p:nvPr/>
        </p:nvCxnSpPr>
        <p:spPr>
          <a:xfrm flipV="1">
            <a:off x="3053217" y="2109490"/>
            <a:ext cx="2181851" cy="2089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قوس 100"/>
          <p:cNvSpPr/>
          <p:nvPr/>
        </p:nvSpPr>
        <p:spPr>
          <a:xfrm>
            <a:off x="1265323" y="3157080"/>
            <a:ext cx="2960073" cy="2992588"/>
          </a:xfrm>
          <a:prstGeom prst="arc">
            <a:avLst>
              <a:gd name="adj1" fmla="val 16871817"/>
              <a:gd name="adj2" fmla="val 204470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02" name="مستطيل 101"/>
          <p:cNvSpPr/>
          <p:nvPr/>
        </p:nvSpPr>
        <p:spPr>
          <a:xfrm>
            <a:off x="3928474" y="4089901"/>
            <a:ext cx="4796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3" name="مستطيل 102"/>
          <p:cNvSpPr/>
          <p:nvPr/>
        </p:nvSpPr>
        <p:spPr>
          <a:xfrm>
            <a:off x="2509826" y="2856042"/>
            <a:ext cx="57900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" name="مستطيل 103"/>
          <p:cNvSpPr/>
          <p:nvPr/>
        </p:nvSpPr>
        <p:spPr>
          <a:xfrm>
            <a:off x="5234645" y="1583577"/>
            <a:ext cx="4203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هـ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5" name="رابط مستقيم 104"/>
          <p:cNvCxnSpPr>
            <a:stCxn id="89" idx="6"/>
            <a:endCxn id="89" idx="7"/>
          </p:cNvCxnSpPr>
          <p:nvPr/>
        </p:nvCxnSpPr>
        <p:spPr>
          <a:xfrm flipH="1" flipV="1">
            <a:off x="4326801" y="2971643"/>
            <a:ext cx="532009" cy="12134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رابط مستقيم 105"/>
          <p:cNvCxnSpPr/>
          <p:nvPr/>
        </p:nvCxnSpPr>
        <p:spPr>
          <a:xfrm flipH="1" flipV="1">
            <a:off x="1216117" y="4189184"/>
            <a:ext cx="532009" cy="12134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رابط مستقيم 106"/>
          <p:cNvCxnSpPr>
            <a:stCxn id="89" idx="5"/>
          </p:cNvCxnSpPr>
          <p:nvPr/>
        </p:nvCxnSpPr>
        <p:spPr>
          <a:xfrm flipV="1">
            <a:off x="4326801" y="4205251"/>
            <a:ext cx="518646" cy="1193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رابط مستقيم 107"/>
          <p:cNvCxnSpPr/>
          <p:nvPr/>
        </p:nvCxnSpPr>
        <p:spPr>
          <a:xfrm flipV="1">
            <a:off x="1228507" y="2967529"/>
            <a:ext cx="518646" cy="1193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رابط مستقيم 108"/>
          <p:cNvCxnSpPr/>
          <p:nvPr/>
        </p:nvCxnSpPr>
        <p:spPr>
          <a:xfrm flipV="1">
            <a:off x="1746823" y="2467740"/>
            <a:ext cx="1284713" cy="4965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رابط مستقيم 109"/>
          <p:cNvCxnSpPr/>
          <p:nvPr/>
        </p:nvCxnSpPr>
        <p:spPr>
          <a:xfrm flipV="1">
            <a:off x="3056543" y="5406071"/>
            <a:ext cx="1284713" cy="4965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رابط مستقيم 110"/>
          <p:cNvCxnSpPr/>
          <p:nvPr/>
        </p:nvCxnSpPr>
        <p:spPr>
          <a:xfrm>
            <a:off x="1770572" y="5398494"/>
            <a:ext cx="1258105" cy="5026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رابط مستقيم 111"/>
          <p:cNvCxnSpPr>
            <a:endCxn id="89" idx="7"/>
          </p:cNvCxnSpPr>
          <p:nvPr/>
        </p:nvCxnSpPr>
        <p:spPr>
          <a:xfrm>
            <a:off x="3038096" y="2469025"/>
            <a:ext cx="1288705" cy="5026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le 17">
            <a:extLst>
              <a:ext uri="{FF2B5EF4-FFF2-40B4-BE49-F238E27FC236}">
                <a16:creationId xmlns:a16="http://schemas.microsoft.com/office/drawing/2014/main" xmlns="" id="{899969F8-D923-4772-BDC8-9FC81A3975B8}"/>
              </a:ext>
            </a:extLst>
          </p:cNvPr>
          <p:cNvSpPr/>
          <p:nvPr/>
        </p:nvSpPr>
        <p:spPr>
          <a:xfrm>
            <a:off x="1721" y="6461776"/>
            <a:ext cx="5415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المرحلة الإعدادية-المجالات العملية- مقرر النجارة - درس رسم النجمة الاسلامية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مستطيل 10">
            <a:extLst>
              <a:ext uri="{FF2B5EF4-FFF2-40B4-BE49-F238E27FC236}">
                <a16:creationId xmlns:a16="http://schemas.microsoft.com/office/drawing/2014/main" xmlns="" id="{3DC95F50-2BA2-4AE5-9262-8C558009C173}"/>
              </a:ext>
            </a:extLst>
          </p:cNvPr>
          <p:cNvSpPr/>
          <p:nvPr/>
        </p:nvSpPr>
        <p:spPr>
          <a:xfrm>
            <a:off x="2399624" y="202371"/>
            <a:ext cx="68355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رسم النجمة الاسلامية (الطريقة الثانية)  </a:t>
            </a:r>
            <a:endParaRPr lang="en-US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Rounded Rectangle 6">
            <a:extLst>
              <a:ext uri="{FF2B5EF4-FFF2-40B4-BE49-F238E27FC236}">
                <a16:creationId xmlns:a16="http://schemas.microsoft.com/office/drawing/2014/main" xmlns="" id="{94574BBD-B4C9-4D37-9EF3-E56F17F2BA45}"/>
              </a:ext>
            </a:extLst>
          </p:cNvPr>
          <p:cNvSpPr/>
          <p:nvPr/>
        </p:nvSpPr>
        <p:spPr>
          <a:xfrm>
            <a:off x="2319555" y="936563"/>
            <a:ext cx="7552890" cy="434923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B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نشاط 3- طبق الخطوات التالية- بالطريقة الثانية- لرسم النجمة الإسلامية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0022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96" grpId="0"/>
      <p:bldP spid="101" grpId="0" animBg="1"/>
      <p:bldP spid="102" grpId="0"/>
      <p:bldP spid="103" grpId="0"/>
      <p:bldP spid="104" grpId="0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0"/>
          <p:cNvSpPr/>
          <p:nvPr/>
        </p:nvSpPr>
        <p:spPr>
          <a:xfrm>
            <a:off x="391255" y="1413746"/>
            <a:ext cx="11535134" cy="4924620"/>
          </a:xfrm>
          <a:prstGeom prst="roundRect">
            <a:avLst/>
          </a:prstGeom>
          <a:solidFill>
            <a:srgbClr val="92D05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139" y="-15699"/>
            <a:ext cx="1646183" cy="1268068"/>
          </a:xfrm>
          <a:prstGeom prst="rect">
            <a:avLst/>
          </a:prstGeom>
        </p:spPr>
      </p:pic>
      <p:sp>
        <p:nvSpPr>
          <p:cNvPr id="16" name="مربع نص 15"/>
          <p:cNvSpPr txBox="1"/>
          <p:nvPr/>
        </p:nvSpPr>
        <p:spPr>
          <a:xfrm>
            <a:off x="2319835" y="2306395"/>
            <a:ext cx="68942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انتهى الدرس بحمد الله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مع تمنياتنا لكم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بالتوفيق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xmlns="" id="{899969F8-D923-4772-BDC8-9FC81A3975B8}"/>
              </a:ext>
            </a:extLst>
          </p:cNvPr>
          <p:cNvSpPr/>
          <p:nvPr/>
        </p:nvSpPr>
        <p:spPr>
          <a:xfrm>
            <a:off x="1721" y="6461776"/>
            <a:ext cx="5415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Sultan bold" pitchFamily="2" charset="-78"/>
              </a:rPr>
              <a:t>المرحلة الإعدادية-المجالات العملية- مقرر النجارة - درس رسم النجمة الاسلامية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27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1366</TotalTime>
  <Words>537</Words>
  <Application>Microsoft Office PowerPoint</Application>
  <PresentationFormat>Widescreen</PresentationFormat>
  <Paragraphs>104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Frutiger LT Arabic 55 Roman</vt:lpstr>
      <vt:lpstr>Sakkal Majalla</vt:lpstr>
      <vt:lpstr>Sultan bold</vt:lpstr>
      <vt:lpstr>Sultan normal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قم برسم دائرة قطرها 10سم ثم قم بتقسيمها إلى ثمانية أجزاء وفق الخطوات التالية :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Anissa Ibrahim Alsadoon</cp:lastModifiedBy>
  <cp:revision>131</cp:revision>
  <dcterms:created xsi:type="dcterms:W3CDTF">2020-03-04T10:47:58Z</dcterms:created>
  <dcterms:modified xsi:type="dcterms:W3CDTF">2021-01-05T06:15:53Z</dcterms:modified>
</cp:coreProperties>
</file>