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75" r:id="rId6"/>
    <p:sldId id="269" r:id="rId7"/>
    <p:sldId id="270" r:id="rId8"/>
    <p:sldId id="271" r:id="rId9"/>
    <p:sldId id="276" r:id="rId10"/>
    <p:sldId id="272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5.pn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g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0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/>
          <p:cNvSpPr txBox="1"/>
          <p:nvPr/>
        </p:nvSpPr>
        <p:spPr>
          <a:xfrm>
            <a:off x="0" y="2393195"/>
            <a:ext cx="121920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عدد الشق والنشر</a:t>
            </a:r>
          </a:p>
          <a:p>
            <a:pPr lvl="0" algn="r" rtl="1">
              <a:defRPr/>
            </a:pPr>
            <a:endParaRPr kumimoji="0" lang="ar-BH" sz="6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Sultan bold" pitchFamily="2" charset="-78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0" y="1881051"/>
            <a:ext cx="12192000" cy="4441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صورة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28403">
            <a:off x="6652746" y="4296142"/>
            <a:ext cx="2926586" cy="927942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356" y="3488098"/>
            <a:ext cx="1496842" cy="2663594"/>
          </a:xfrm>
          <a:prstGeom prst="rect">
            <a:avLst/>
          </a:prstGeom>
        </p:spPr>
      </p:pic>
      <p:sp>
        <p:nvSpPr>
          <p:cNvPr id="20" name="مستطيل 19"/>
          <p:cNvSpPr/>
          <p:nvPr/>
        </p:nvSpPr>
        <p:spPr>
          <a:xfrm>
            <a:off x="3051064" y="314401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B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مقرر النجارة - المجالات العملية -المرحلة الإعدادية</a:t>
            </a:r>
          </a:p>
        </p:txBody>
      </p:sp>
      <p:pic>
        <p:nvPicPr>
          <p:cNvPr id="21" name="صورة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797356" flipV="1">
            <a:off x="8276423" y="4251097"/>
            <a:ext cx="2412050" cy="1216479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" b="16294"/>
          <a:stretch/>
        </p:blipFill>
        <p:spPr>
          <a:xfrm>
            <a:off x="-18555" y="6417508"/>
            <a:ext cx="12210555" cy="4441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4303" y="4449133"/>
            <a:ext cx="2862419" cy="151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265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479698"/>
            <a:ext cx="11842046" cy="481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794367" y="-1940563"/>
            <a:ext cx="453553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5114" y="1688830"/>
            <a:ext cx="11345332" cy="4309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645" y="60850"/>
            <a:ext cx="10203704" cy="1161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905043" y="-4353123"/>
            <a:ext cx="970847" cy="999070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88936" y="267972"/>
            <a:ext cx="9803060" cy="8015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9611" y="34696"/>
            <a:ext cx="1646183" cy="1268068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016766" y="245863"/>
            <a:ext cx="5198129" cy="8126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المناشير الآلية</a:t>
            </a:r>
          </a:p>
        </p:txBody>
      </p:sp>
      <p:sp>
        <p:nvSpPr>
          <p:cNvPr id="32" name="عنصر نائب للمحتوى 2"/>
          <p:cNvSpPr txBox="1">
            <a:spLocks/>
          </p:cNvSpPr>
          <p:nvPr/>
        </p:nvSpPr>
        <p:spPr>
          <a:xfrm>
            <a:off x="3608121" y="2457196"/>
            <a:ext cx="8132325" cy="33187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في عملية الشق الطولي والقطع العرضي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للأخشاب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وعمليات </a:t>
            </a:r>
            <a:r>
              <a:rPr lang="ar-BH" sz="2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المفحار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والفريزْ.</a:t>
            </a:r>
          </a:p>
          <a:p>
            <a:pPr marL="0" indent="0" algn="r" rtl="1">
              <a:buNone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تستخدم في نشر المنحنيات الداخلية والخارجية ( التفريغ )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في نشر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الأخشاب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اتجاه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الألياف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بشكل مستقيم او منحنيات 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حسب الرسم المطلوب</a:t>
            </a:r>
          </a:p>
          <a:p>
            <a:pPr marL="0" indent="0" algn="r" rtl="1">
              <a:buNone/>
            </a:pPr>
            <a:r>
              <a:rPr lang="ar-BH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يستعمل لشق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الأخشاب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بشكل مستقيم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أو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مائل وعمل </a:t>
            </a:r>
            <a:r>
              <a:rPr lang="ar-BH" sz="2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الألسن </a:t>
            </a:r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والحفر.</a:t>
            </a:r>
            <a:endParaRPr lang="ar-BH" sz="2000" b="1" dirty="0">
              <a:cs typeface="Sultan normal" pitchFamily="2" charset="-78"/>
            </a:endParaRPr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353" y="3884114"/>
            <a:ext cx="1077271" cy="1130993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45" y="5420783"/>
            <a:ext cx="875275" cy="461759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26" y="1913236"/>
            <a:ext cx="1091838" cy="1996717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45" y="4315738"/>
            <a:ext cx="1153419" cy="1704415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22" y="1684418"/>
            <a:ext cx="1472287" cy="1637846"/>
          </a:xfrm>
          <a:prstGeom prst="rect">
            <a:avLst/>
          </a:prstGeom>
        </p:spPr>
      </p:pic>
      <p:sp>
        <p:nvSpPr>
          <p:cNvPr id="38" name="مستطيل مستدير الزوايا 37"/>
          <p:cNvSpPr/>
          <p:nvPr/>
        </p:nvSpPr>
        <p:spPr>
          <a:xfrm>
            <a:off x="1206123" y="1082074"/>
            <a:ext cx="8277408" cy="49330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مربع نص 38"/>
          <p:cNvSpPr txBox="1"/>
          <p:nvPr/>
        </p:nvSpPr>
        <p:spPr>
          <a:xfrm>
            <a:off x="1297401" y="1148652"/>
            <a:ext cx="818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3-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اقرأ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الاستخدامات التالية للمناشير 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واختر 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نوع المناشير  الآلية المقابلة مايتفق معها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9617885" y="1124818"/>
            <a:ext cx="1315974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3</a:t>
            </a:r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1" name="سهم إلى اليمين 40"/>
          <p:cNvSpPr/>
          <p:nvPr/>
        </p:nvSpPr>
        <p:spPr>
          <a:xfrm rot="8835448">
            <a:off x="2977158" y="4463424"/>
            <a:ext cx="3764166" cy="37147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سهم إلى اليمين 41"/>
          <p:cNvSpPr/>
          <p:nvPr/>
        </p:nvSpPr>
        <p:spPr>
          <a:xfrm rot="13832927">
            <a:off x="2550827" y="3910805"/>
            <a:ext cx="3455692" cy="371474"/>
          </a:xfrm>
          <a:prstGeom prst="rightArrow">
            <a:avLst/>
          </a:prstGeom>
          <a:solidFill>
            <a:srgbClr val="33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سهم إلى اليمين 42"/>
          <p:cNvSpPr/>
          <p:nvPr/>
        </p:nvSpPr>
        <p:spPr>
          <a:xfrm rot="11939532">
            <a:off x="1374445" y="3666444"/>
            <a:ext cx="4035174" cy="319121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سهم إلى اليمين 43"/>
          <p:cNvSpPr/>
          <p:nvPr/>
        </p:nvSpPr>
        <p:spPr>
          <a:xfrm rot="8365034">
            <a:off x="2716873" y="3352305"/>
            <a:ext cx="2143901" cy="371493"/>
          </a:xfrm>
          <a:prstGeom prst="rightArrow">
            <a:avLst/>
          </a:prstGeom>
          <a:solidFill>
            <a:srgbClr val="CC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/>
          <p:cNvSpPr txBox="1"/>
          <p:nvPr/>
        </p:nvSpPr>
        <p:spPr>
          <a:xfrm>
            <a:off x="3073040" y="4490933"/>
            <a:ext cx="121068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منشار القرص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2053405" y="5498784"/>
            <a:ext cx="1210682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منشار </a:t>
            </a:r>
            <a:r>
              <a:rPr lang="ar-BH" sz="2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الاركت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500018" y="3982837"/>
            <a:ext cx="1366777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منشار الشريط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7" name="مربع نص 46"/>
          <p:cNvSpPr txBox="1"/>
          <p:nvPr/>
        </p:nvSpPr>
        <p:spPr>
          <a:xfrm>
            <a:off x="3201624" y="1837134"/>
            <a:ext cx="131176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r-BH" sz="2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منشار الصينية</a:t>
            </a:r>
            <a:endParaRPr lang="en-US" sz="2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" name="Rectangle 22">
            <a:extLst>
              <a:ext uri="{FF2B5EF4-FFF2-40B4-BE49-F238E27FC236}">
                <a16:creationId xmlns:a16="http://schemas.microsoft.com/office/drawing/2014/main" xmlns="" id="{0A4B5466-225E-4A03-A6B9-52F649C44B58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4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12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479698"/>
            <a:ext cx="11842046" cy="481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794367" y="-1940563"/>
            <a:ext cx="453553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5114" y="1707384"/>
            <a:ext cx="11345332" cy="4309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49" y="132374"/>
            <a:ext cx="1646183" cy="1268068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939839" y="3261760"/>
            <a:ext cx="9679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 بحمد الله</a:t>
            </a:r>
          </a:p>
          <a:p>
            <a:pPr algn="ctr"/>
            <a:r>
              <a:rPr lang="ar-BH" sz="3600" b="1" u="sng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مع تمنياتنا لكم بالتوفيق</a:t>
            </a: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xmlns="" id="{3A1CD600-77BE-4527-A3EC-0995BED00D79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4214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2374746"/>
            <a:ext cx="11842046" cy="392155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281483" y="-1453450"/>
            <a:ext cx="356130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5114" y="2689412"/>
            <a:ext cx="11345332" cy="33531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645" y="242706"/>
            <a:ext cx="10203704" cy="116183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905043" y="-4171267"/>
            <a:ext cx="970847" cy="999070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02359" y="422867"/>
            <a:ext cx="9803060" cy="80151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49" y="132374"/>
            <a:ext cx="1646183" cy="1268068"/>
          </a:xfrm>
          <a:prstGeom prst="rect">
            <a:avLst/>
          </a:prstGeom>
        </p:spPr>
      </p:pic>
      <p:sp>
        <p:nvSpPr>
          <p:cNvPr id="24" name="مربع نص 23"/>
          <p:cNvSpPr txBox="1"/>
          <p:nvPr/>
        </p:nvSpPr>
        <p:spPr>
          <a:xfrm>
            <a:off x="3902296" y="442311"/>
            <a:ext cx="392038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 rtl="1">
              <a:defRPr/>
            </a:pPr>
            <a:r>
              <a:rPr lang="ar-BH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عدد الشق والنشر</a:t>
            </a:r>
          </a:p>
        </p:txBody>
      </p:sp>
      <p:sp>
        <p:nvSpPr>
          <p:cNvPr id="27" name="مستطيل 26"/>
          <p:cNvSpPr/>
          <p:nvPr/>
        </p:nvSpPr>
        <p:spPr>
          <a:xfrm>
            <a:off x="3902296" y="1550981"/>
            <a:ext cx="3551460" cy="83178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28" name="صورة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5342025" y="342678"/>
            <a:ext cx="695044" cy="3303561"/>
          </a:xfrm>
          <a:prstGeom prst="rect">
            <a:avLst/>
          </a:prstGeom>
        </p:spPr>
      </p:pic>
      <p:sp>
        <p:nvSpPr>
          <p:cNvPr id="29" name="مستطيل 28"/>
          <p:cNvSpPr/>
          <p:nvPr/>
        </p:nvSpPr>
        <p:spPr>
          <a:xfrm>
            <a:off x="4150172" y="1696550"/>
            <a:ext cx="3078749" cy="55026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4000" dirty="0" smtClean="0">
                <a:solidFill>
                  <a:schemeClr val="tx1"/>
                </a:solidFill>
                <a:latin typeface="Calibri" panose="020F0502020204030204"/>
              </a:rPr>
              <a:t>الأهداف</a:t>
            </a:r>
            <a:endParaRPr lang="en-US" sz="40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30" name="عنوان 1"/>
          <p:cNvSpPr txBox="1">
            <a:spLocks/>
          </p:cNvSpPr>
          <p:nvPr/>
        </p:nvSpPr>
        <p:spPr>
          <a:xfrm>
            <a:off x="117167" y="3070576"/>
            <a:ext cx="11469510" cy="238833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r" rtl="1"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يصنف الطالب المناشير اليدوية والمناشير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الآلية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المستخدمة في الشق والنشر بشكل صحيح.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أن يسمى الطالب كل نوع من أنواع المناشير اليدوية والآلية بشكل صحيح.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يُميز الطالب استخدامات وخصائص كل نوع من المناشير اليدوية بدقة.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يُميز الطالب استخدامات وخصائص كل نوع من المناشير </a:t>
            </a: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الآلية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بدقة.</a:t>
            </a:r>
            <a: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en-US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dirty="0"/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xmlns="" id="{1AA12200-2BF8-4536-BBA3-B73987550E52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29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479698"/>
            <a:ext cx="11842046" cy="481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794367" y="-1940563"/>
            <a:ext cx="453553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5114" y="1707384"/>
            <a:ext cx="11345332" cy="4309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645" y="60129"/>
            <a:ext cx="10203704" cy="1161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905043" y="-4353844"/>
            <a:ext cx="970847" cy="999070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02359" y="240290"/>
            <a:ext cx="9803060" cy="8015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49" y="132374"/>
            <a:ext cx="1646183" cy="1268068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827908" y="334558"/>
            <a:ext cx="2373623" cy="7925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u="sng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أنواع المناشير</a:t>
            </a:r>
          </a:p>
        </p:txBody>
      </p:sp>
      <p:sp>
        <p:nvSpPr>
          <p:cNvPr id="11" name="قوس كبير أيمن 10"/>
          <p:cNvSpPr/>
          <p:nvPr/>
        </p:nvSpPr>
        <p:spPr>
          <a:xfrm rot="16200000">
            <a:off x="5541129" y="-2095878"/>
            <a:ext cx="530894" cy="7568121"/>
          </a:xfrm>
          <a:prstGeom prst="rightBrace">
            <a:avLst/>
          </a:prstGeom>
          <a:ln w="73025">
            <a:solidFill>
              <a:schemeClr val="accent1">
                <a:alpha val="98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423318" y="2010593"/>
            <a:ext cx="2334638" cy="6446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مناشير يدوية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939854" y="1970416"/>
            <a:ext cx="2334638" cy="644689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مناشير آلية </a:t>
            </a:r>
          </a:p>
        </p:txBody>
      </p:sp>
      <p:pic>
        <p:nvPicPr>
          <p:cNvPr id="27" name="صورة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6087">
            <a:off x="4102020" y="2076828"/>
            <a:ext cx="2576892" cy="604904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77205">
            <a:off x="4079250" y="4732739"/>
            <a:ext cx="1906445" cy="947293"/>
          </a:xfrm>
          <a:prstGeom prst="rect">
            <a:avLst/>
          </a:prstGeom>
        </p:spPr>
      </p:pic>
      <p:pic>
        <p:nvPicPr>
          <p:cNvPr id="30" name="صورة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252" y="2946609"/>
            <a:ext cx="1013648" cy="1064197"/>
          </a:xfrm>
          <a:prstGeom prst="rect">
            <a:avLst/>
          </a:prstGeom>
        </p:spPr>
      </p:pic>
      <p:pic>
        <p:nvPicPr>
          <p:cNvPr id="31" name="صورة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0684" y="1953630"/>
            <a:ext cx="1095779" cy="578088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3722" y="2874562"/>
            <a:ext cx="1035484" cy="1893658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93" y="2769330"/>
            <a:ext cx="2263338" cy="951739"/>
          </a:xfrm>
          <a:prstGeom prst="rect">
            <a:avLst/>
          </a:prstGeom>
        </p:spPr>
      </p:pic>
      <p:sp>
        <p:nvSpPr>
          <p:cNvPr id="37" name="مستطيل مستدير الزوايا 36"/>
          <p:cNvSpPr/>
          <p:nvPr/>
        </p:nvSpPr>
        <p:spPr>
          <a:xfrm>
            <a:off x="2032309" y="1023444"/>
            <a:ext cx="7380984" cy="49330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2107173" y="999538"/>
            <a:ext cx="7306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1-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صنف الصور التالية إلى مناشير  يدوية و مناشير آلية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109000" y="1383379"/>
            <a:ext cx="1415143" cy="45100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1</a:t>
            </a:r>
          </a:p>
        </p:txBody>
      </p:sp>
      <p:pic>
        <p:nvPicPr>
          <p:cNvPr id="40" name="صورة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46087">
            <a:off x="8441678" y="3077331"/>
            <a:ext cx="2576892" cy="604904"/>
          </a:xfrm>
          <a:prstGeom prst="rect">
            <a:avLst/>
          </a:prstGeom>
        </p:spPr>
      </p:pic>
      <p:pic>
        <p:nvPicPr>
          <p:cNvPr id="41" name="صورة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67119">
            <a:off x="8832875" y="4924411"/>
            <a:ext cx="1912382" cy="947293"/>
          </a:xfrm>
          <a:prstGeom prst="rect">
            <a:avLst/>
          </a:prstGeom>
        </p:spPr>
      </p:pic>
      <p:pic>
        <p:nvPicPr>
          <p:cNvPr id="42" name="صورة 4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6009" y="4980853"/>
            <a:ext cx="1065664" cy="1118807"/>
          </a:xfrm>
          <a:prstGeom prst="rect">
            <a:avLst/>
          </a:prstGeom>
        </p:spPr>
      </p:pic>
      <p:pic>
        <p:nvPicPr>
          <p:cNvPr id="43" name="صورة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1644" y="2915017"/>
            <a:ext cx="1095779" cy="578088"/>
          </a:xfrm>
          <a:prstGeom prst="rect">
            <a:avLst/>
          </a:prstGeom>
        </p:spPr>
      </p:pic>
      <p:pic>
        <p:nvPicPr>
          <p:cNvPr id="44" name="صورة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5676" y="2799728"/>
            <a:ext cx="1161654" cy="2124394"/>
          </a:xfrm>
          <a:prstGeom prst="rect">
            <a:avLst/>
          </a:prstGeom>
        </p:spPr>
      </p:pic>
      <p:pic>
        <p:nvPicPr>
          <p:cNvPr id="45" name="صورة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52" y="4053657"/>
            <a:ext cx="2263338" cy="951739"/>
          </a:xfrm>
          <a:prstGeom prst="rect">
            <a:avLst/>
          </a:prstGeom>
        </p:spPr>
      </p:pic>
      <p:sp>
        <p:nvSpPr>
          <p:cNvPr id="47" name="مستطيل 46"/>
          <p:cNvSpPr/>
          <p:nvPr/>
        </p:nvSpPr>
        <p:spPr>
          <a:xfrm rot="5400000">
            <a:off x="5845584" y="3818998"/>
            <a:ext cx="4296528" cy="98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مستطيل 47"/>
          <p:cNvSpPr/>
          <p:nvPr/>
        </p:nvSpPr>
        <p:spPr>
          <a:xfrm rot="5400000">
            <a:off x="1710800" y="3839356"/>
            <a:ext cx="4296528" cy="984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صورة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90" y="3410362"/>
            <a:ext cx="1875510" cy="2689406"/>
          </a:xfrm>
          <a:prstGeom prst="rect">
            <a:avLst/>
          </a:prstGeom>
        </p:spPr>
      </p:pic>
      <p:pic>
        <p:nvPicPr>
          <p:cNvPr id="50" name="صورة 4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08" y="3327060"/>
            <a:ext cx="1875510" cy="2689406"/>
          </a:xfrm>
          <a:prstGeom prst="rect">
            <a:avLst/>
          </a:prstGeom>
        </p:spPr>
      </p:pic>
      <p:sp>
        <p:nvSpPr>
          <p:cNvPr id="33" name="Rectangle 22">
            <a:extLst>
              <a:ext uri="{FF2B5EF4-FFF2-40B4-BE49-F238E27FC236}">
                <a16:creationId xmlns:a16="http://schemas.microsoft.com/office/drawing/2014/main" xmlns="" id="{1B1B46A2-4535-404C-840C-10DA135223F9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93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0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479698"/>
            <a:ext cx="11842046" cy="481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794367" y="-1940563"/>
            <a:ext cx="453553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5114" y="1707384"/>
            <a:ext cx="11345332" cy="4309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645" y="242706"/>
            <a:ext cx="10203704" cy="1161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905043" y="-4171267"/>
            <a:ext cx="970847" cy="999070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02359" y="422867"/>
            <a:ext cx="9803060" cy="8015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49" y="132374"/>
            <a:ext cx="1646183" cy="1268068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2251048" y="527765"/>
            <a:ext cx="6875929" cy="7925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u="sng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مسميات أنواع المناشير اليدوية </a:t>
            </a:r>
            <a:r>
              <a:rPr lang="ar-BH" b="1" u="sng" dirty="0" smtClean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والآلية </a:t>
            </a:r>
            <a:endParaRPr lang="ar-BH" b="1" u="sng" dirty="0"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1" name="قوس كبير أيمن 10"/>
          <p:cNvSpPr/>
          <p:nvPr/>
        </p:nvSpPr>
        <p:spPr>
          <a:xfrm rot="16200000">
            <a:off x="5541129" y="-2095878"/>
            <a:ext cx="530894" cy="7568121"/>
          </a:xfrm>
          <a:prstGeom prst="rightBrace">
            <a:avLst/>
          </a:prstGeom>
          <a:ln w="73025">
            <a:solidFill>
              <a:schemeClr val="accent1">
                <a:alpha val="98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423318" y="2010593"/>
            <a:ext cx="2334638" cy="7782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مناشير يدوية 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939854" y="1970416"/>
            <a:ext cx="2334638" cy="7782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مناشير آلية </a:t>
            </a:r>
          </a:p>
        </p:txBody>
      </p:sp>
      <p:sp>
        <p:nvSpPr>
          <p:cNvPr id="15" name="مخطط انسيابي: محطة طرفية 14"/>
          <p:cNvSpPr/>
          <p:nvPr/>
        </p:nvSpPr>
        <p:spPr>
          <a:xfrm>
            <a:off x="8229315" y="2933344"/>
            <a:ext cx="3232597" cy="418411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التمساح</a:t>
            </a:r>
          </a:p>
        </p:txBody>
      </p:sp>
      <p:sp>
        <p:nvSpPr>
          <p:cNvPr id="16" name="مخطط انسيابي: محطة طرفية 15"/>
          <p:cNvSpPr/>
          <p:nvPr/>
        </p:nvSpPr>
        <p:spPr>
          <a:xfrm>
            <a:off x="8313973" y="3444077"/>
            <a:ext cx="3232597" cy="418411"/>
          </a:xfrm>
          <a:prstGeom prst="flowChartTerminator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سراق الظهر</a:t>
            </a:r>
          </a:p>
        </p:txBody>
      </p:sp>
      <p:sp>
        <p:nvSpPr>
          <p:cNvPr id="17" name="مخطط انسيابي: محطة طرفية 16"/>
          <p:cNvSpPr/>
          <p:nvPr/>
        </p:nvSpPr>
        <p:spPr>
          <a:xfrm>
            <a:off x="8313973" y="4002908"/>
            <a:ext cx="3232597" cy="41841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الخدوش</a:t>
            </a:r>
          </a:p>
        </p:txBody>
      </p:sp>
      <p:sp>
        <p:nvSpPr>
          <p:cNvPr id="18" name="مخطط انسيابي: محطة طرفية 17"/>
          <p:cNvSpPr/>
          <p:nvPr/>
        </p:nvSpPr>
        <p:spPr>
          <a:xfrm>
            <a:off x="8313972" y="5085193"/>
            <a:ext cx="3232597" cy="418411"/>
          </a:xfrm>
          <a:prstGeom prst="flowChartTerminator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المنشار </a:t>
            </a:r>
            <a:r>
              <a:rPr lang="ar-BH" sz="2000" b="1" dirty="0" err="1">
                <a:solidFill>
                  <a:schemeClr val="tx1"/>
                </a:solidFill>
                <a:cs typeface="Sultan bold" pitchFamily="2" charset="-78"/>
              </a:rPr>
              <a:t>الأركت</a:t>
            </a:r>
            <a:endParaRPr lang="ar-BH" sz="2000" b="1" dirty="0">
              <a:solidFill>
                <a:schemeClr val="tx1"/>
              </a:solidFill>
              <a:cs typeface="Sultan bold" pitchFamily="2" charset="-78"/>
            </a:endParaRPr>
          </a:p>
        </p:txBody>
      </p:sp>
      <p:sp>
        <p:nvSpPr>
          <p:cNvPr id="19" name="مخطط انسيابي: محطة طرفية 18"/>
          <p:cNvSpPr/>
          <p:nvPr/>
        </p:nvSpPr>
        <p:spPr>
          <a:xfrm>
            <a:off x="8313972" y="5548238"/>
            <a:ext cx="3232597" cy="418411"/>
          </a:xfrm>
          <a:prstGeom prst="flowChartTerminator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المنشار الحديدي</a:t>
            </a:r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8313972" y="4541929"/>
            <a:ext cx="3232597" cy="418411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</a:t>
            </a:r>
            <a:r>
              <a:rPr lang="ar-BH" sz="2000" b="1" dirty="0" err="1">
                <a:solidFill>
                  <a:schemeClr val="tx1"/>
                </a:solidFill>
                <a:cs typeface="Sultan bold" pitchFamily="2" charset="-78"/>
              </a:rPr>
              <a:t>الزواندة</a:t>
            </a:r>
            <a:endParaRPr lang="ar-BH" sz="2000" b="1" dirty="0">
              <a:solidFill>
                <a:schemeClr val="tx1"/>
              </a:solidFill>
              <a:cs typeface="Sultan bold" pitchFamily="2" charset="-78"/>
            </a:endParaRPr>
          </a:p>
        </p:txBody>
      </p:sp>
      <p:sp>
        <p:nvSpPr>
          <p:cNvPr id="21" name="مخطط انسيابي: محطة طرفية 20"/>
          <p:cNvSpPr/>
          <p:nvPr/>
        </p:nvSpPr>
        <p:spPr>
          <a:xfrm>
            <a:off x="634749" y="2985732"/>
            <a:ext cx="3232597" cy="521351"/>
          </a:xfrm>
          <a:prstGeom prst="flowChartTermina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الصينية</a:t>
            </a:r>
          </a:p>
        </p:txBody>
      </p:sp>
      <p:sp>
        <p:nvSpPr>
          <p:cNvPr id="22" name="مخطط انسيابي: محطة طرفية 21"/>
          <p:cNvSpPr/>
          <p:nvPr/>
        </p:nvSpPr>
        <p:spPr>
          <a:xfrm>
            <a:off x="634749" y="3715173"/>
            <a:ext cx="3232597" cy="521351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الشريط</a:t>
            </a:r>
          </a:p>
        </p:txBody>
      </p:sp>
      <p:sp>
        <p:nvSpPr>
          <p:cNvPr id="23" name="مخطط انسيابي: محطة طرفية 22"/>
          <p:cNvSpPr/>
          <p:nvPr/>
        </p:nvSpPr>
        <p:spPr>
          <a:xfrm>
            <a:off x="634749" y="4444614"/>
            <a:ext cx="3232597" cy="521351"/>
          </a:xfrm>
          <a:prstGeom prst="flowChartTerminator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</a:t>
            </a:r>
            <a:r>
              <a:rPr lang="ar-BH" sz="2000" b="1" dirty="0" err="1">
                <a:solidFill>
                  <a:schemeClr val="tx1"/>
                </a:solidFill>
                <a:cs typeface="Sultan bold" pitchFamily="2" charset="-78"/>
              </a:rPr>
              <a:t>الأركت</a:t>
            </a:r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 الألي</a:t>
            </a: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634749" y="5174055"/>
            <a:ext cx="3232597" cy="521351"/>
          </a:xfrm>
          <a:prstGeom prst="flowChartTermina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دائري  (قرص)</a:t>
            </a:r>
          </a:p>
        </p:txBody>
      </p:sp>
      <p:pic>
        <p:nvPicPr>
          <p:cNvPr id="25" name="صورة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9650">
            <a:off x="6481046" y="2866466"/>
            <a:ext cx="1625037" cy="37588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210951" y="3187633"/>
            <a:ext cx="2109115" cy="745065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0703" y="3890896"/>
            <a:ext cx="1783532" cy="461732"/>
          </a:xfrm>
          <a:prstGeom prst="rect">
            <a:avLst/>
          </a:prstGeom>
        </p:spPr>
      </p:pic>
      <p:pic>
        <p:nvPicPr>
          <p:cNvPr id="29" name="صورة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30978" flipV="1">
            <a:off x="6291978" y="4374345"/>
            <a:ext cx="2003171" cy="711853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9609" y="4899582"/>
            <a:ext cx="1746289" cy="613609"/>
          </a:xfrm>
          <a:prstGeom prst="rect">
            <a:avLst/>
          </a:prstGeom>
        </p:spPr>
      </p:pic>
      <p:pic>
        <p:nvPicPr>
          <p:cNvPr id="32" name="صورة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9609" y="5379258"/>
            <a:ext cx="2157936" cy="759061"/>
          </a:xfrm>
          <a:prstGeom prst="rect">
            <a:avLst/>
          </a:prstGeom>
        </p:spPr>
      </p:pic>
      <p:pic>
        <p:nvPicPr>
          <p:cNvPr id="33" name="صورة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03" y="4444614"/>
            <a:ext cx="504089" cy="744896"/>
          </a:xfrm>
          <a:prstGeom prst="rect">
            <a:avLst/>
          </a:prstGeom>
        </p:spPr>
      </p:pic>
      <p:pic>
        <p:nvPicPr>
          <p:cNvPr id="34" name="صورة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815" y="2323767"/>
            <a:ext cx="990213" cy="1101563"/>
          </a:xfrm>
          <a:prstGeom prst="rect">
            <a:avLst/>
          </a:prstGeom>
        </p:spPr>
      </p:pic>
      <p:pic>
        <p:nvPicPr>
          <p:cNvPr id="35" name="صورة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74703" y="3484938"/>
            <a:ext cx="504492" cy="922598"/>
          </a:xfrm>
          <a:prstGeom prst="rect">
            <a:avLst/>
          </a:prstGeom>
        </p:spPr>
      </p:pic>
      <p:pic>
        <p:nvPicPr>
          <p:cNvPr id="36" name="صورة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91524" y="5255295"/>
            <a:ext cx="784714" cy="823846"/>
          </a:xfrm>
          <a:prstGeom prst="rect">
            <a:avLst/>
          </a:prstGeom>
        </p:spPr>
      </p:pic>
      <p:sp>
        <p:nvSpPr>
          <p:cNvPr id="37" name="Rectangle 22">
            <a:extLst>
              <a:ext uri="{FF2B5EF4-FFF2-40B4-BE49-F238E27FC236}">
                <a16:creationId xmlns:a16="http://schemas.microsoft.com/office/drawing/2014/main" xmlns="" id="{9A8AA29E-CDB1-430C-8D3B-00C482CBF707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3482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75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25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75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0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8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9000"/>
                            </p:stCondLst>
                            <p:childTnLst>
                              <p:par>
                                <p:cTn id="9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1000"/>
                            </p:stCondLst>
                            <p:childTnLst>
                              <p:par>
                                <p:cTn id="9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0"/>
                            </p:stCondLst>
                            <p:childTnLst>
                              <p:par>
                                <p:cTn id="9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0"/>
                            </p:stCondLst>
                            <p:childTnLst>
                              <p:par>
                                <p:cTn id="10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479698"/>
            <a:ext cx="11842046" cy="481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794367" y="-1940563"/>
            <a:ext cx="453553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51559" y="1685944"/>
            <a:ext cx="11345332" cy="4309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645" y="242706"/>
            <a:ext cx="10203704" cy="1161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905043" y="-4171267"/>
            <a:ext cx="970847" cy="999070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20573" y="395572"/>
            <a:ext cx="9803060" cy="8015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49" y="132374"/>
            <a:ext cx="1646183" cy="1268068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1681837" y="327290"/>
            <a:ext cx="8360229" cy="6139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u="sng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مميزات المناشير اليدوية واستخداماتها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564294" y="1905155"/>
            <a:ext cx="3176151" cy="17019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لا يوجد به ظهر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وهذه ميزة في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تقطيع الأخشاب النافذة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ويجب عدم الضغط علية بقوة حتى لا يثنى أثناء التقطيع.</a:t>
            </a:r>
          </a:p>
          <a:p>
            <a:pPr algn="ctr"/>
            <a:endParaRPr lang="ar-BH" dirty="0">
              <a:solidFill>
                <a:schemeClr val="tx1"/>
              </a:solidFill>
              <a:cs typeface="Sultan normal" pitchFamily="2" charset="-78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8375" y="2975128"/>
            <a:ext cx="2576892" cy="604904"/>
          </a:xfrm>
          <a:prstGeom prst="rect">
            <a:avLst/>
          </a:prstGeom>
        </p:spPr>
      </p:pic>
      <p:sp>
        <p:nvSpPr>
          <p:cNvPr id="16" name="مخطط انسيابي: محطة طرفية 15"/>
          <p:cNvSpPr/>
          <p:nvPr/>
        </p:nvSpPr>
        <p:spPr>
          <a:xfrm>
            <a:off x="8906078" y="1526712"/>
            <a:ext cx="2172556" cy="502276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منشار التمساح</a:t>
            </a:r>
          </a:p>
        </p:txBody>
      </p:sp>
      <p:sp>
        <p:nvSpPr>
          <p:cNvPr id="18" name="مستطيل مستدير الزوايا 17"/>
          <p:cNvSpPr/>
          <p:nvPr/>
        </p:nvSpPr>
        <p:spPr>
          <a:xfrm>
            <a:off x="8663598" y="4091580"/>
            <a:ext cx="3133293" cy="192401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يسمى ايضاً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منشار المنحنيات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نظراً لضعف سلاحه ويستخدم في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قطع المنحنيات</a:t>
            </a:r>
            <a:r>
              <a:rPr lang="ar-BH" dirty="0">
                <a:solidFill>
                  <a:schemeClr val="bg1"/>
                </a:solidFill>
                <a:cs typeface="Sultan normal" pitchFamily="2" charset="-78"/>
              </a:rPr>
              <a:t>.</a:t>
            </a:r>
          </a:p>
          <a:p>
            <a:pPr algn="ctr"/>
            <a:endParaRPr lang="ar-BH" dirty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20" name="مخطط انسيابي: محطة طرفية 19"/>
          <p:cNvSpPr/>
          <p:nvPr/>
        </p:nvSpPr>
        <p:spPr>
          <a:xfrm>
            <a:off x="9229685" y="3705768"/>
            <a:ext cx="2114272" cy="605307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منشار </a:t>
            </a:r>
            <a:r>
              <a:rPr lang="ar-BH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الزوانده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4830935" y="1620625"/>
            <a:ext cx="3146441" cy="196572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يوجد له ظهر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يعطيه قوة تماسك ولكن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 سمك معين في قطع الخشب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ولا يمكن أن يزيد عليه نظراً لوجود الظهر</a:t>
            </a:r>
          </a:p>
          <a:p>
            <a:pPr algn="ctr"/>
            <a:endParaRPr lang="ar-BH" dirty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24" name="مخطط انسيابي: محطة طرفية 23"/>
          <p:cNvSpPr/>
          <p:nvPr/>
        </p:nvSpPr>
        <p:spPr>
          <a:xfrm>
            <a:off x="5306622" y="1458236"/>
            <a:ext cx="2070177" cy="477868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سراق الظهر</a:t>
            </a:r>
          </a:p>
        </p:txBody>
      </p:sp>
      <p:sp>
        <p:nvSpPr>
          <p:cNvPr id="26" name="مستطيل مستدير الزوايا 25"/>
          <p:cNvSpPr/>
          <p:nvPr/>
        </p:nvSpPr>
        <p:spPr>
          <a:xfrm>
            <a:off x="4838253" y="4043570"/>
            <a:ext cx="3260552" cy="19204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في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تفريغ المنحنيات وتفريغ الأماكن الدقيقة</a:t>
            </a:r>
            <a:r>
              <a:rPr lang="ar-BH" dirty="0">
                <a:solidFill>
                  <a:schemeClr val="tx1"/>
                </a:solidFill>
                <a:cs typeface="Sultan normal" pitchFamily="2" charset="-78"/>
              </a:rPr>
              <a:t>.</a:t>
            </a:r>
          </a:p>
          <a:p>
            <a:pPr algn="ctr"/>
            <a:endParaRPr lang="ar-BH" dirty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28" name="مخطط انسيابي: محطة طرفية 27"/>
          <p:cNvSpPr/>
          <p:nvPr/>
        </p:nvSpPr>
        <p:spPr>
          <a:xfrm>
            <a:off x="5608072" y="3628746"/>
            <a:ext cx="1592166" cy="605307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المنشار </a:t>
            </a:r>
            <a:r>
              <a:rPr lang="ar-BH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الأركت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ستطيل مستدير الزوايا 29"/>
          <p:cNvSpPr/>
          <p:nvPr/>
        </p:nvSpPr>
        <p:spPr>
          <a:xfrm>
            <a:off x="723983" y="1688074"/>
            <a:ext cx="2789348" cy="1891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تشبه سراق الظهر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ولكنها تختلف عنه في اليد</a:t>
            </a:r>
          </a:p>
          <a:p>
            <a:pPr algn="ctr"/>
            <a:endParaRPr lang="ar-BH" dirty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32" name="مخطط انسيابي: محطة طرفية 31"/>
          <p:cNvSpPr/>
          <p:nvPr/>
        </p:nvSpPr>
        <p:spPr>
          <a:xfrm>
            <a:off x="1170249" y="1479702"/>
            <a:ext cx="2070177" cy="605307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منشار الخدوش</a:t>
            </a:r>
          </a:p>
        </p:txBody>
      </p:sp>
      <p:sp>
        <p:nvSpPr>
          <p:cNvPr id="34" name="مستطيل مستدير الزوايا 33"/>
          <p:cNvSpPr/>
          <p:nvPr/>
        </p:nvSpPr>
        <p:spPr>
          <a:xfrm>
            <a:off x="740914" y="4008422"/>
            <a:ext cx="2789348" cy="193843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يستخدم داخل ورشة النجارة </a:t>
            </a:r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لقص القطع المعدنية 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(الألومنيوم – المسامير ...الخ</a:t>
            </a:r>
            <a:r>
              <a:rPr lang="ar-BH" dirty="0">
                <a:solidFill>
                  <a:schemeClr val="tx1"/>
                </a:solidFill>
                <a:cs typeface="Sultan normal" pitchFamily="2" charset="-78"/>
              </a:rPr>
              <a:t>)</a:t>
            </a:r>
          </a:p>
          <a:p>
            <a:pPr algn="ctr"/>
            <a:endParaRPr lang="ar-BH" dirty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36" name="مخطط انسيابي: محطة طرفية 35"/>
          <p:cNvSpPr/>
          <p:nvPr/>
        </p:nvSpPr>
        <p:spPr>
          <a:xfrm>
            <a:off x="1054358" y="3579671"/>
            <a:ext cx="2071333" cy="605307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المنشار الحديدي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954704" y="912357"/>
            <a:ext cx="9370513" cy="49330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مربع نص 39"/>
          <p:cNvSpPr txBox="1"/>
          <p:nvPr/>
        </p:nvSpPr>
        <p:spPr>
          <a:xfrm>
            <a:off x="1163975" y="932569"/>
            <a:ext cx="9887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ادرس صور  المناشير اليدوية التالية وادرس مسميات واستخدامات كل منها للإجابة على النشاط التالي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143" y="2753915"/>
            <a:ext cx="2810024" cy="853369"/>
          </a:xfrm>
          <a:prstGeom prst="rect">
            <a:avLst/>
          </a:prstGeom>
        </p:spPr>
      </p:pic>
      <p:pic>
        <p:nvPicPr>
          <p:cNvPr id="46" name="صورة 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26" y="2784646"/>
            <a:ext cx="2665454" cy="690049"/>
          </a:xfrm>
          <a:prstGeom prst="rect">
            <a:avLst/>
          </a:prstGeom>
        </p:spPr>
      </p:pic>
      <p:pic>
        <p:nvPicPr>
          <p:cNvPr id="48" name="صورة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12" y="5188239"/>
            <a:ext cx="2263338" cy="951739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504" y="4956317"/>
            <a:ext cx="2261429" cy="1213004"/>
          </a:xfrm>
          <a:prstGeom prst="rect">
            <a:avLst/>
          </a:prstGeom>
        </p:spPr>
      </p:pic>
      <p:pic>
        <p:nvPicPr>
          <p:cNvPr id="51" name="صورة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944" y="5099045"/>
            <a:ext cx="2855674" cy="947293"/>
          </a:xfrm>
          <a:prstGeom prst="rect">
            <a:avLst/>
          </a:prstGeom>
        </p:spPr>
      </p:pic>
      <p:sp>
        <p:nvSpPr>
          <p:cNvPr id="31" name="Rectangle 22">
            <a:extLst>
              <a:ext uri="{FF2B5EF4-FFF2-40B4-BE49-F238E27FC236}">
                <a16:creationId xmlns:a16="http://schemas.microsoft.com/office/drawing/2014/main" xmlns="" id="{4ACCA981-793E-46F4-82F2-038BEB5AFD04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9760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4" grpId="0" animBg="1"/>
      <p:bldP spid="28" grpId="0" animBg="1"/>
      <p:bldP spid="32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479698"/>
            <a:ext cx="11842046" cy="481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794367" y="-1940563"/>
            <a:ext cx="453553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9343" y="1684777"/>
            <a:ext cx="11345332" cy="4309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645" y="242706"/>
            <a:ext cx="10203704" cy="1161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905043" y="-4171267"/>
            <a:ext cx="970847" cy="999070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20573" y="395572"/>
            <a:ext cx="9803060" cy="8015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49" y="132374"/>
            <a:ext cx="1646183" cy="1268068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1703665" y="517245"/>
            <a:ext cx="8360229" cy="6139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u="sng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مميزات المناشير اليدوية واستخداماتها</a:t>
            </a:r>
          </a:p>
        </p:txBody>
      </p:sp>
      <p:sp>
        <p:nvSpPr>
          <p:cNvPr id="39" name="مستطيل مستدير الزوايا 38"/>
          <p:cNvSpPr/>
          <p:nvPr/>
        </p:nvSpPr>
        <p:spPr>
          <a:xfrm>
            <a:off x="3657600" y="1233011"/>
            <a:ext cx="5422232" cy="493307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مستطيل مستدير الزوايا 93"/>
          <p:cNvSpPr/>
          <p:nvPr/>
        </p:nvSpPr>
        <p:spPr>
          <a:xfrm>
            <a:off x="747559" y="598121"/>
            <a:ext cx="1757151" cy="45100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2</a:t>
            </a:r>
          </a:p>
        </p:txBody>
      </p:sp>
      <p:sp>
        <p:nvSpPr>
          <p:cNvPr id="95" name="مخطط انسيابي: محطة طرفية 94"/>
          <p:cNvSpPr/>
          <p:nvPr/>
        </p:nvSpPr>
        <p:spPr>
          <a:xfrm>
            <a:off x="383827" y="2081867"/>
            <a:ext cx="2308449" cy="502276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منشار التمساح</a:t>
            </a:r>
          </a:p>
        </p:txBody>
      </p:sp>
      <p:sp>
        <p:nvSpPr>
          <p:cNvPr id="96" name="مخطط انسيابي: محطة طرفية 95"/>
          <p:cNvSpPr/>
          <p:nvPr/>
        </p:nvSpPr>
        <p:spPr>
          <a:xfrm>
            <a:off x="447325" y="3878909"/>
            <a:ext cx="2308449" cy="605307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منشار </a:t>
            </a:r>
            <a:r>
              <a:rPr lang="ar-BH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الزوانده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مخطط انسيابي: محطة طرفية 96"/>
          <p:cNvSpPr/>
          <p:nvPr/>
        </p:nvSpPr>
        <p:spPr>
          <a:xfrm>
            <a:off x="439754" y="2643676"/>
            <a:ext cx="2308449" cy="477868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سراق الظهر</a:t>
            </a:r>
          </a:p>
        </p:txBody>
      </p:sp>
      <p:sp>
        <p:nvSpPr>
          <p:cNvPr id="98" name="مخطط انسيابي: محطة طرفية 97"/>
          <p:cNvSpPr/>
          <p:nvPr/>
        </p:nvSpPr>
        <p:spPr>
          <a:xfrm>
            <a:off x="510415" y="4541446"/>
            <a:ext cx="2308449" cy="605307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المنشار </a:t>
            </a:r>
            <a:r>
              <a:rPr lang="ar-BH" sz="24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الأركت</a:t>
            </a:r>
            <a:endParaRPr lang="ar-BH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مخطط انسيابي: محطة طرفية 98"/>
          <p:cNvSpPr/>
          <p:nvPr/>
        </p:nvSpPr>
        <p:spPr>
          <a:xfrm>
            <a:off x="460157" y="3194509"/>
            <a:ext cx="2308449" cy="605307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منشار الخدوش</a:t>
            </a:r>
          </a:p>
        </p:txBody>
      </p:sp>
      <p:sp>
        <p:nvSpPr>
          <p:cNvPr id="100" name="مخطط انسيابي: محطة طرفية 99"/>
          <p:cNvSpPr/>
          <p:nvPr/>
        </p:nvSpPr>
        <p:spPr>
          <a:xfrm>
            <a:off x="510416" y="5230108"/>
            <a:ext cx="2308449" cy="605307"/>
          </a:xfrm>
          <a:prstGeom prst="flowChartTerminator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المنشار الحديدي</a:t>
            </a:r>
          </a:p>
        </p:txBody>
      </p:sp>
      <p:sp>
        <p:nvSpPr>
          <p:cNvPr id="101" name="مربع نص 100"/>
          <p:cNvSpPr txBox="1"/>
          <p:nvPr/>
        </p:nvSpPr>
        <p:spPr>
          <a:xfrm>
            <a:off x="6618133" y="1810999"/>
            <a:ext cx="52231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 - يستخدم في قص المنحنيات ويسمى منشار المنحنيات</a:t>
            </a:r>
          </a:p>
          <a:p>
            <a:pPr marL="342900" indent="-342900">
              <a:buFontTx/>
              <a:buChar char="-"/>
            </a:pPr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- يستخدم لتفريغ الأماكن الدقيقة</a:t>
            </a:r>
          </a:p>
          <a:p>
            <a:pPr algn="r"/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- يستخدم لقص القطع المعدنية</a:t>
            </a:r>
          </a:p>
          <a:p>
            <a:pPr algn="r"/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- يستخدم لتقطيع الاخشاب النافذة</a:t>
            </a:r>
          </a:p>
          <a:p>
            <a:pPr algn="r"/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- له سمك معين لتقطيع الاخشاب بسبب الظهر</a:t>
            </a:r>
          </a:p>
          <a:p>
            <a:pPr algn="r"/>
            <a:endParaRPr lang="ar-BH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 - تشبه سراق الظهر وتختلف عنه باليد </a:t>
            </a:r>
            <a:endParaRPr lang="en-US" sz="2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3" name="مربع نص 102"/>
          <p:cNvSpPr txBox="1"/>
          <p:nvPr/>
        </p:nvSpPr>
        <p:spPr>
          <a:xfrm>
            <a:off x="3991416" y="1206743"/>
            <a:ext cx="4791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2400" b="1" dirty="0">
                <a:solidFill>
                  <a:srgbClr val="FFFF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نشاط2- صل  اسم المنشار باستخدامه أو خواصه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4" name="سهم إلى اليمين 103"/>
          <p:cNvSpPr/>
          <p:nvPr/>
        </p:nvSpPr>
        <p:spPr>
          <a:xfrm rot="20330568">
            <a:off x="2614819" y="4295348"/>
            <a:ext cx="6313612" cy="37147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سهم إلى اليمين 104"/>
          <p:cNvSpPr/>
          <p:nvPr/>
        </p:nvSpPr>
        <p:spPr>
          <a:xfrm rot="1254911">
            <a:off x="2472079" y="4302676"/>
            <a:ext cx="5928273" cy="371474"/>
          </a:xfrm>
          <a:prstGeom prst="rightArrow">
            <a:avLst/>
          </a:prstGeom>
          <a:solidFill>
            <a:srgbClr val="FF33CC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سهم إلى اليمين 105"/>
          <p:cNvSpPr/>
          <p:nvPr/>
        </p:nvSpPr>
        <p:spPr>
          <a:xfrm rot="1369506">
            <a:off x="2538910" y="3739401"/>
            <a:ext cx="5161169" cy="37147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سهم إلى اليمين 106"/>
          <p:cNvSpPr/>
          <p:nvPr/>
        </p:nvSpPr>
        <p:spPr>
          <a:xfrm rot="20027176">
            <a:off x="2488526" y="2935518"/>
            <a:ext cx="4715011" cy="371474"/>
          </a:xfrm>
          <a:prstGeom prst="rightArrow">
            <a:avLst/>
          </a:prstGeom>
          <a:solidFill>
            <a:srgbClr val="33CC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سهم إلى اليمين 107"/>
          <p:cNvSpPr/>
          <p:nvPr/>
        </p:nvSpPr>
        <p:spPr>
          <a:xfrm rot="20348747">
            <a:off x="2707439" y="3629263"/>
            <a:ext cx="5977560" cy="371474"/>
          </a:xfrm>
          <a:prstGeom prst="right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سهم إلى اليمين 108"/>
          <p:cNvSpPr/>
          <p:nvPr/>
        </p:nvSpPr>
        <p:spPr>
          <a:xfrm rot="1104529">
            <a:off x="2348717" y="3110269"/>
            <a:ext cx="6166017" cy="371474"/>
          </a:xfrm>
          <a:prstGeom prst="rightArrow">
            <a:avLst/>
          </a:prstGeom>
          <a:solidFill>
            <a:srgbClr val="CC0066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xmlns="" id="{F28F1860-90FD-4763-AB2A-6BDB1F32A51F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96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3" grpId="0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479698"/>
            <a:ext cx="11842046" cy="481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794367" y="-1940563"/>
            <a:ext cx="453553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5114" y="1707384"/>
            <a:ext cx="11345332" cy="4309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645" y="242706"/>
            <a:ext cx="10203704" cy="1161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905043" y="-4171267"/>
            <a:ext cx="970847" cy="999070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02359" y="422867"/>
            <a:ext cx="9803060" cy="8015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49" y="132374"/>
            <a:ext cx="1646183" cy="1268068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126575" y="422867"/>
            <a:ext cx="9213368" cy="1094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b="1" u="sng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الأمور التي يجب مراعاتها عند استخدام المنشار:ـ</a:t>
            </a:r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784852" y="2132523"/>
            <a:ext cx="1095559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الضغط أثناء دفع المنشار إلى الأمام.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لتثبيت قطعة الخشب أثناء القطع تستخدم خشبة البنك (خادم البنك).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بداية النشر يسند سلاح المنشار بأصبع الابهام باليد اليسرى (لتحديد مكان القطع)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في بداية النشر يكون التحرك ببطيء لتحديد مكان القطع وبطرف المنشار وبزاوية 30ْ.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عند اجراء عملية النشر يكون التحرك بقوة المنشار من بداية السلاح إلى أخره.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6.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عدم الضغط على المنشار حتى لا يتحرك في مكان غير المكان المحدد.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7. </a:t>
            </a:r>
            <a:r>
              <a:rPr lang="ar-BH" sz="3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يجب ارتداء أدوات الأمن والسلامة.</a:t>
            </a:r>
          </a:p>
          <a:p>
            <a:pPr marL="0" indent="0" algn="r">
              <a:buFont typeface="Arial" panose="020B0604020202020204" pitchFamily="34" charset="0"/>
              <a:buNone/>
            </a:pPr>
            <a:endParaRPr lang="ar-BH" dirty="0">
              <a:cs typeface="Sultan normal" pitchFamily="2" charset="-78"/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36" y="1717339"/>
            <a:ext cx="929615" cy="929615"/>
          </a:xfrm>
          <a:prstGeom prst="rect">
            <a:avLst/>
          </a:prstGeom>
        </p:spPr>
      </p:pic>
      <p:sp>
        <p:nvSpPr>
          <p:cNvPr id="9" name="مربع نص 8"/>
          <p:cNvSpPr txBox="1"/>
          <p:nvPr/>
        </p:nvSpPr>
        <p:spPr>
          <a:xfrm>
            <a:off x="547785" y="2662028"/>
            <a:ext cx="2286855" cy="40011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ar-BH" sz="20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انتبه قبل استخدام المنشار</a:t>
            </a:r>
            <a:endParaRPr lang="en-US" sz="20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22">
            <a:extLst>
              <a:ext uri="{FF2B5EF4-FFF2-40B4-BE49-F238E27FC236}">
                <a16:creationId xmlns:a16="http://schemas.microsoft.com/office/drawing/2014/main" xmlns="" id="{337FF3D0-721A-4EDF-9749-1217B01CBD6A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95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479698"/>
            <a:ext cx="11842046" cy="481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794367" y="-1940563"/>
            <a:ext cx="453553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5114" y="1707384"/>
            <a:ext cx="11345332" cy="4309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645" y="203518"/>
            <a:ext cx="10203704" cy="1161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905043" y="-4171267"/>
            <a:ext cx="970847" cy="9990704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502359" y="431073"/>
            <a:ext cx="9803060" cy="7541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49" y="132374"/>
            <a:ext cx="1646183" cy="1268068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940525" y="601565"/>
            <a:ext cx="9144000" cy="5469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BH" sz="4400" b="1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معلومات حول المنشار اليدوي</a:t>
            </a:r>
          </a:p>
        </p:txBody>
      </p:sp>
      <p:sp>
        <p:nvSpPr>
          <p:cNvPr id="11" name="عنوان فرعي 2"/>
          <p:cNvSpPr txBox="1">
            <a:spLocks/>
          </p:cNvSpPr>
          <p:nvPr/>
        </p:nvSpPr>
        <p:spPr>
          <a:xfrm>
            <a:off x="593761" y="2801897"/>
            <a:ext cx="10989306" cy="952776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buNone/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يتركب المنشار من شريحة ذات حافة مستقيمة وحافة مسننة ويستخدم المنشار في قطع الأخشاب وتسمى عملية القطع بعملية النشر</a:t>
            </a:r>
          </a:p>
          <a:p>
            <a:pPr marL="0" indent="0" algn="r">
              <a:spcBef>
                <a:spcPct val="0"/>
              </a:spcBef>
              <a:buNone/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تختلف اشكال وعدد اسنان المنشار من نوع إلى أخر ويتراوح عدد اسنان المنشار من (4إلى6) في البوصة الواحدة، أما طولها يترواح ما بين(24 إلى26بوصة) </a:t>
            </a:r>
          </a:p>
        </p:txBody>
      </p:sp>
      <p:sp>
        <p:nvSpPr>
          <p:cNvPr id="13" name="عنوان 3"/>
          <p:cNvSpPr txBox="1">
            <a:spLocks/>
          </p:cNvSpPr>
          <p:nvPr/>
        </p:nvSpPr>
        <p:spPr>
          <a:xfrm>
            <a:off x="593761" y="1864872"/>
            <a:ext cx="10989306" cy="74292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تعتبر المناشير اليدوية من الأدوات الأساسية داخل معمل النجارة والتي لا يمكن الاستغناء عنها ولها عدة اشكال ويتركب المنشار اليدوي من يد وشرية من الصلب ( سلاح المنشار)</a:t>
            </a:r>
            <a:r>
              <a:rPr lang="en-US" sz="2400" b="1" dirty="0">
                <a:solidFill>
                  <a:schemeClr val="bg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endParaRPr lang="ar-BH" sz="2400" b="1" dirty="0">
              <a:solidFill>
                <a:schemeClr val="bg1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4" name="عنوان فرعي 2"/>
          <p:cNvSpPr txBox="1">
            <a:spLocks/>
          </p:cNvSpPr>
          <p:nvPr/>
        </p:nvSpPr>
        <p:spPr>
          <a:xfrm>
            <a:off x="593761" y="3996698"/>
            <a:ext cx="10989306" cy="652630"/>
          </a:xfrm>
          <a:prstGeom prst="rect">
            <a:avLst/>
          </a:prstGeom>
          <a:solidFill>
            <a:srgbClr val="CC00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</a:pPr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يحتاج المنشار بعد الاستعمال الى سن وإصلاح للأسنان وضبط الاسنان وإعادة تنظيمها ويستخدم المبرد المثلث لإداء هذه المهمة</a:t>
            </a:r>
          </a:p>
        </p:txBody>
      </p:sp>
      <p:sp>
        <p:nvSpPr>
          <p:cNvPr id="15" name="عنوان فرعي 2"/>
          <p:cNvSpPr txBox="1">
            <a:spLocks/>
          </p:cNvSpPr>
          <p:nvPr/>
        </p:nvSpPr>
        <p:spPr>
          <a:xfrm>
            <a:off x="593761" y="4808684"/>
            <a:ext cx="10989306" cy="1139236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BH" b="1" u="sng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عملية </a:t>
            </a:r>
            <a:r>
              <a:rPr lang="ar-BH" b="1" u="sng" dirty="0" err="1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التفليج</a:t>
            </a:r>
            <a:endParaRPr lang="ar-BH" b="1" u="sng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الغرض من هذه العملية جعل كل سن في اتجاه عكس السن الذي يليه وبدرجة ميل واحدة ويتم هذه عن طريق أداة خاصة بهذا</a:t>
            </a:r>
            <a:r>
              <a:rPr lang="ar-BH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Rectangle 22">
            <a:extLst>
              <a:ext uri="{FF2B5EF4-FFF2-40B4-BE49-F238E27FC236}">
                <a16:creationId xmlns:a16="http://schemas.microsoft.com/office/drawing/2014/main" xmlns="" id="{A27E1FCB-531C-4CEA-9F85-B62DE7E65A30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8447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75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75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3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5467" y="1479698"/>
            <a:ext cx="11842046" cy="48165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3794367" y="-1940563"/>
            <a:ext cx="4535534" cy="11604977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395114" y="1707384"/>
            <a:ext cx="11345332" cy="430908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9645" y="60850"/>
            <a:ext cx="10203704" cy="11618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19"/>
          <a:stretch/>
        </p:blipFill>
        <p:spPr>
          <a:xfrm rot="16200000">
            <a:off x="4905043" y="-4353123"/>
            <a:ext cx="970847" cy="99907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مستطيل 6"/>
          <p:cNvSpPr/>
          <p:nvPr/>
        </p:nvSpPr>
        <p:spPr>
          <a:xfrm>
            <a:off x="488936" y="267972"/>
            <a:ext cx="9803060" cy="80151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Calibri" panose="020F0502020204030204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49" y="132374"/>
            <a:ext cx="1646183" cy="1268068"/>
          </a:xfrm>
          <a:prstGeom prst="rect">
            <a:avLst/>
          </a:prstGeom>
        </p:spPr>
      </p:pic>
      <p:sp>
        <p:nvSpPr>
          <p:cNvPr id="10" name="عنوان 1"/>
          <p:cNvSpPr txBox="1">
            <a:spLocks/>
          </p:cNvSpPr>
          <p:nvPr/>
        </p:nvSpPr>
        <p:spPr>
          <a:xfrm>
            <a:off x="3016766" y="245863"/>
            <a:ext cx="5198129" cy="8126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المناشير الآلية</a:t>
            </a: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6014499" y="1786896"/>
            <a:ext cx="3927991" cy="17405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dirty="0">
              <a:solidFill>
                <a:schemeClr val="tx1"/>
              </a:solidFill>
              <a:cs typeface="Sultan normal" pitchFamily="2" charset="-78"/>
            </a:endParaRPr>
          </a:p>
          <a:p>
            <a:pPr algn="ctr"/>
            <a:endParaRPr lang="en-US" b="1" dirty="0">
              <a:solidFill>
                <a:schemeClr val="tx1"/>
              </a:solidFill>
              <a:cs typeface="Sultan normal" pitchFamily="2" charset="-78"/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يستعمل في شق الخشاب شقاً مستقيماً أو مائلاً أو في قطع الأخشاب قطعاً عرضياً وفي عدة أغراض أخرى كعمل الألسن </a:t>
            </a:r>
            <a:r>
              <a:rPr lang="ar-BH" sz="20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والأفريز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والحفر وغير ذلك من العمليات الصناعية الأخرى لهذه الماكينة</a:t>
            </a:r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6087475" y="3973475"/>
            <a:ext cx="3855015" cy="19239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BH" b="1" dirty="0">
              <a:solidFill>
                <a:schemeClr val="tx1"/>
              </a:solidFill>
              <a:cs typeface="Sultan normal" pitchFamily="2" charset="-78"/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تستعمل هذه الماكينة في نشر المنحنيات الخارجية والداخلية (التفريغ) وهي ذات سلاح منشار دقيق السنان ورقيق وضيق العرض لسهولة الحركة داخل المنحنيات</a:t>
            </a:r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1894114" y="1763277"/>
            <a:ext cx="3908920" cy="17569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dirty="0">
              <a:solidFill>
                <a:schemeClr val="tx1"/>
              </a:solidFill>
              <a:cs typeface="Sultan normal" pitchFamily="2" charset="-78"/>
            </a:endParaRPr>
          </a:p>
          <a:p>
            <a:pPr algn="ctr"/>
            <a:endParaRPr lang="en-US" b="1" dirty="0">
              <a:solidFill>
                <a:schemeClr val="tx1"/>
              </a:solidFill>
              <a:cs typeface="Sultan normal" pitchFamily="2" charset="-78"/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يستعمل في نشر الأخشاب في اتجاه الألياف وشقها شقاً مستقيماً حسب الحاجة أو منحنيات حسب الرسم المطلوب والتصميم وقد تستعمل في عمليات أخرى كعمل الألسن</a:t>
            </a:r>
          </a:p>
        </p:txBody>
      </p:sp>
      <p:sp>
        <p:nvSpPr>
          <p:cNvPr id="15" name="مستطيل مستدير الزوايا 14"/>
          <p:cNvSpPr/>
          <p:nvPr/>
        </p:nvSpPr>
        <p:spPr>
          <a:xfrm>
            <a:off x="1894114" y="3861925"/>
            <a:ext cx="3908920" cy="20516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 b="1" dirty="0">
              <a:solidFill>
                <a:schemeClr val="tx1"/>
              </a:solidFill>
              <a:cs typeface="Sultan normal" pitchFamily="2" charset="-78"/>
            </a:endParaRPr>
          </a:p>
          <a:p>
            <a:pPr algn="ctr"/>
            <a:endParaRPr lang="ar-BH" b="1" dirty="0">
              <a:solidFill>
                <a:schemeClr val="tx1"/>
              </a:solidFill>
              <a:cs typeface="Sultan normal" pitchFamily="2" charset="-78"/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يستعمل في عمليات الشق الطولي والقطع العرضي للأخشاب والخدش كبديل لسراق التمساح ومنشار الشرائح. كما يستعمل في علميات </a:t>
            </a:r>
            <a:r>
              <a:rPr lang="ar-BH" sz="20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المفحار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والفريز بدل من </a:t>
            </a:r>
            <a:r>
              <a:rPr lang="ar-BH" sz="20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المفحار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000" b="1" dirty="0" err="1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والرندة</a:t>
            </a:r>
            <a:r>
              <a:rPr lang="ar-BH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الجانبية</a:t>
            </a:r>
          </a:p>
          <a:p>
            <a:pPr algn="ctr"/>
            <a:endParaRPr lang="ar-BH" b="1" dirty="0">
              <a:solidFill>
                <a:schemeClr val="tx1"/>
              </a:solidFill>
              <a:cs typeface="Sultan normal" pitchFamily="2" charset="-78"/>
            </a:endParaRPr>
          </a:p>
        </p:txBody>
      </p:sp>
      <p:sp>
        <p:nvSpPr>
          <p:cNvPr id="16" name="مخطط انسيابي: محطة طرفية 15"/>
          <p:cNvSpPr/>
          <p:nvPr/>
        </p:nvSpPr>
        <p:spPr>
          <a:xfrm>
            <a:off x="6448022" y="1527680"/>
            <a:ext cx="3232597" cy="605307"/>
          </a:xfrm>
          <a:prstGeom prst="flowChartTerminator">
            <a:avLst/>
          </a:prstGeom>
          <a:solidFill>
            <a:srgbClr val="33CC3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الصينية</a:t>
            </a:r>
          </a:p>
        </p:txBody>
      </p:sp>
      <p:sp>
        <p:nvSpPr>
          <p:cNvPr id="17" name="مخطط انسيابي: محطة طرفية 16"/>
          <p:cNvSpPr/>
          <p:nvPr/>
        </p:nvSpPr>
        <p:spPr>
          <a:xfrm>
            <a:off x="2230191" y="1507112"/>
            <a:ext cx="3232597" cy="605307"/>
          </a:xfrm>
          <a:prstGeom prst="flowChartTerminator">
            <a:avLst/>
          </a:prstGeom>
          <a:solidFill>
            <a:srgbClr val="33CC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الشريط</a:t>
            </a:r>
          </a:p>
        </p:txBody>
      </p:sp>
      <p:sp>
        <p:nvSpPr>
          <p:cNvPr id="18" name="مخطط انسيابي: محطة طرفية 17"/>
          <p:cNvSpPr/>
          <p:nvPr/>
        </p:nvSpPr>
        <p:spPr>
          <a:xfrm>
            <a:off x="6353051" y="3664416"/>
            <a:ext cx="3340481" cy="538601"/>
          </a:xfrm>
          <a:prstGeom prst="flowChartTerminator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</a:t>
            </a:r>
            <a:r>
              <a:rPr lang="ar-BH" sz="2000" b="1" dirty="0" err="1">
                <a:solidFill>
                  <a:schemeClr val="tx1"/>
                </a:solidFill>
                <a:cs typeface="Sultan bold" pitchFamily="2" charset="-78"/>
              </a:rPr>
              <a:t>الأركت</a:t>
            </a:r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 الألي</a:t>
            </a:r>
          </a:p>
        </p:txBody>
      </p:sp>
      <p:sp>
        <p:nvSpPr>
          <p:cNvPr id="19" name="مخطط انسيابي: محطة طرفية 18"/>
          <p:cNvSpPr/>
          <p:nvPr/>
        </p:nvSpPr>
        <p:spPr>
          <a:xfrm>
            <a:off x="2230191" y="3631062"/>
            <a:ext cx="3232597" cy="605307"/>
          </a:xfrm>
          <a:prstGeom prst="flowChartTerminator">
            <a:avLst/>
          </a:prstGeom>
          <a:solidFill>
            <a:srgbClr val="FF33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000" b="1" dirty="0">
                <a:solidFill>
                  <a:schemeClr val="tx1"/>
                </a:solidFill>
                <a:cs typeface="Sultan bold" pitchFamily="2" charset="-78"/>
              </a:rPr>
              <a:t>منشار دائري  (قرص)</a:t>
            </a: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37" y="4203017"/>
            <a:ext cx="1452102" cy="1524516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4610" y="5288555"/>
            <a:ext cx="1095779" cy="578088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687" y="1742843"/>
            <a:ext cx="1091838" cy="1996717"/>
          </a:xfrm>
          <a:prstGeom prst="rect">
            <a:avLst/>
          </a:prstGeom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15" y="3626160"/>
            <a:ext cx="1023594" cy="1512572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521" y="1763277"/>
            <a:ext cx="1472287" cy="1637846"/>
          </a:xfrm>
          <a:prstGeom prst="rect">
            <a:avLst/>
          </a:prstGeom>
        </p:spPr>
      </p:pic>
      <p:sp>
        <p:nvSpPr>
          <p:cNvPr id="29" name="مستطيل مستدير الزوايا 28"/>
          <p:cNvSpPr/>
          <p:nvPr/>
        </p:nvSpPr>
        <p:spPr>
          <a:xfrm>
            <a:off x="699687" y="924785"/>
            <a:ext cx="9600836" cy="493307"/>
          </a:xfrm>
          <a:prstGeom prst="roundRect">
            <a:avLst/>
          </a:prstGeom>
          <a:solidFill>
            <a:srgbClr val="003366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ربع نص 29"/>
          <p:cNvSpPr txBox="1"/>
          <p:nvPr/>
        </p:nvSpPr>
        <p:spPr>
          <a:xfrm>
            <a:off x="809060" y="966976"/>
            <a:ext cx="964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درس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المناشير </a:t>
            </a:r>
            <a:r>
              <a:rPr lang="ar-BH" sz="24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الآلية 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التالية  من حيث الشكل و المسميات والاستخدامات لكل منها للإجابة على النشاط التالي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1" name="Rectangle 22">
            <a:extLst>
              <a:ext uri="{FF2B5EF4-FFF2-40B4-BE49-F238E27FC236}">
                <a16:creationId xmlns:a16="http://schemas.microsoft.com/office/drawing/2014/main" xmlns="" id="{E0B53D08-01E9-4528-9749-2EA03E90268B}"/>
              </a:ext>
            </a:extLst>
          </p:cNvPr>
          <p:cNvSpPr/>
          <p:nvPr/>
        </p:nvSpPr>
        <p:spPr>
          <a:xfrm>
            <a:off x="135467" y="6488668"/>
            <a:ext cx="574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المرحلة الإعدادية-المجالات العملية- مقرر النجارة –درس عدد الشق والنشر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4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859</Words>
  <Application>Microsoft Office PowerPoint</Application>
  <PresentationFormat>Widescreen</PresentationFormat>
  <Paragraphs>119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Sultan bold</vt:lpstr>
      <vt:lpstr>Sultan normal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32</cp:revision>
  <dcterms:created xsi:type="dcterms:W3CDTF">2020-03-04T10:47:58Z</dcterms:created>
  <dcterms:modified xsi:type="dcterms:W3CDTF">2020-11-02T10:28:38Z</dcterms:modified>
</cp:coreProperties>
</file>