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9" r:id="rId3"/>
    <p:sldId id="282" r:id="rId4"/>
    <p:sldId id="290" r:id="rId5"/>
    <p:sldId id="291" r:id="rId6"/>
    <p:sldId id="292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33CC"/>
    <a:srgbClr val="F7F7F7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0" y="2167563"/>
            <a:ext cx="12192000" cy="2492990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54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                              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                         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مقرر المعادن</a:t>
            </a:r>
            <a:r>
              <a:rPr kumimoji="0" lang="ar-BH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لمجالات العملية -المرحلة الإعدادية .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450462"/>
            <a:ext cx="12192000" cy="1959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1775483"/>
            <a:ext cx="12192000" cy="1959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2723223" y="2624588"/>
            <a:ext cx="6894211" cy="1109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طريقة رسم النجمة </a:t>
            </a:r>
            <a:r>
              <a:rPr kumimoji="0" lang="ar-B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الإسلامية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0" y="4702802"/>
            <a:ext cx="12192000" cy="1959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2"/>
          <a:stretch/>
        </p:blipFill>
        <p:spPr>
          <a:xfrm rot="16200000">
            <a:off x="5252591" y="-92763"/>
            <a:ext cx="1686818" cy="1219200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4" name="مجموعة 23"/>
          <p:cNvGrpSpPr/>
          <p:nvPr/>
        </p:nvGrpSpPr>
        <p:grpSpPr>
          <a:xfrm>
            <a:off x="390012" y="2534058"/>
            <a:ext cx="1611965" cy="1603150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25" name="مستطيل 24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7" name="مستطيل 26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8" name="مستطيل 27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9" name="مجموعة 28"/>
          <p:cNvGrpSpPr/>
          <p:nvPr/>
        </p:nvGrpSpPr>
        <p:grpSpPr>
          <a:xfrm rot="2594785">
            <a:off x="380463" y="2502578"/>
            <a:ext cx="1611965" cy="1603150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30" name="مستطيل 29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2" name="مستطيل 31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3" name="مستطيل 32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10254828" y="2595426"/>
            <a:ext cx="1611965" cy="1603150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35" name="مستطيل 34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مستطيل 35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7" name="مستطيل 36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8" name="مستطيل 37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39" name="مجموعة 38"/>
          <p:cNvGrpSpPr/>
          <p:nvPr/>
        </p:nvGrpSpPr>
        <p:grpSpPr>
          <a:xfrm rot="2594785">
            <a:off x="10245279" y="2563946"/>
            <a:ext cx="1611965" cy="1603150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40" name="مستطيل 39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مستطيل 41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4" name="مستطيل 43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75" l="3917" r="100000">
                        <a14:foregroundMark x1="35000" y1="95125" x2="35000" y2="95125"/>
                        <a14:foregroundMark x1="30417" y1="96500" x2="30417" y2="96500"/>
                        <a14:foregroundMark x1="20083" y1="94938" x2="20083" y2="94938"/>
                        <a14:foregroundMark x1="19833" y1="89563" x2="19833" y2="89563"/>
                        <a14:foregroundMark x1="20083" y1="28875" x2="20083" y2="28875"/>
                        <a14:backgroundMark x1="74750" y1="98688" x2="74750" y2="98688"/>
                        <a14:backgroundMark x1="95167" y1="99125" x2="95167" y2="99125"/>
                        <a14:backgroundMark x1="98917" y1="97938" x2="98917" y2="97938"/>
                        <a14:backgroundMark x1="90917" y1="99125" x2="90917" y2="99125"/>
                        <a14:backgroundMark x1="25167" y1="98125" x2="25167" y2="98125"/>
                        <a14:backgroundMark x1="41583" y1="99125" x2="41583" y2="99125"/>
                        <a14:backgroundMark x1="55917" y1="98688" x2="55917" y2="98688"/>
                        <a14:backgroundMark x1="34417" y1="98688" x2="34417" y2="98688"/>
                        <a14:backgroundMark x1="30750" y1="98875" x2="30750" y2="98875"/>
                        <a14:backgroundMark x1="38417" y1="98500" x2="38417" y2="98500"/>
                        <a14:backgroundMark x1="44000" y1="99125" x2="44000" y2="99125"/>
                        <a14:backgroundMark x1="47667" y1="99125" x2="47667" y2="99125"/>
                        <a14:backgroundMark x1="50583" y1="97688" x2="50583" y2="97688"/>
                        <a14:backgroundMark x1="29417" y1="1000" x2="29417" y2="1000"/>
                        <a14:backgroundMark x1="33333" y1="1375" x2="33333" y2="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b="1890"/>
          <a:stretch/>
        </p:blipFill>
        <p:spPr>
          <a:xfrm>
            <a:off x="935644" y="2740927"/>
            <a:ext cx="659132" cy="1041166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2417" y1="24250" x2="72417" y2="24250"/>
                        <a14:backgroundMark x1="72417" y1="21875" x2="72417" y2="21875"/>
                        <a14:backgroundMark x1="72417" y1="20500" x2="72417" y2="20500"/>
                        <a14:backgroundMark x1="43167" y1="49938" x2="43167" y2="49938"/>
                        <a14:backgroundMark x1="41083" y1="49375" x2="41083" y2="49375"/>
                        <a14:backgroundMark x1="42417" y1="45563" x2="42417" y2="45563"/>
                        <a14:backgroundMark x1="42667" y1="44000" x2="42667" y2="44000"/>
                        <a14:backgroundMark x1="49333" y1="43750" x2="49333" y2="43750"/>
                        <a14:backgroundMark x1="50083" y1="39625" x2="50083" y2="39625"/>
                        <a14:backgroundMark x1="35250" y1="62063" x2="35250" y2="62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38" t="11343" r="21255" b="9255"/>
          <a:stretch/>
        </p:blipFill>
        <p:spPr>
          <a:xfrm>
            <a:off x="10955066" y="2791918"/>
            <a:ext cx="505446" cy="118631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45" y="1971426"/>
            <a:ext cx="1177926" cy="1172036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9294" y="2007144"/>
            <a:ext cx="1213671" cy="11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0"/>
          <p:cNvSpPr/>
          <p:nvPr/>
        </p:nvSpPr>
        <p:spPr>
          <a:xfrm>
            <a:off x="593634" y="2194560"/>
            <a:ext cx="11450318" cy="3965435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85662" y="82148"/>
            <a:ext cx="9886950" cy="9746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76681" y="205038"/>
            <a:ext cx="4918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طريقة رسم النجمة </a:t>
            </a:r>
            <a:r>
              <a:rPr kumimoji="0" lang="ar-B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الإسلامية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36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 b="13878"/>
          <a:stretch/>
        </p:blipFill>
        <p:spPr>
          <a:xfrm>
            <a:off x="3400415" y="1088726"/>
            <a:ext cx="4900779" cy="1642447"/>
          </a:xfrm>
          <a:prstGeom prst="rect">
            <a:avLst/>
          </a:prstGeom>
        </p:spPr>
      </p:pic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1502229" y="2494999"/>
            <a:ext cx="10345782" cy="313719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 الطالب أسماء الأدوات المستخدمة في رسم النجمة الإسلامية بصورة صحيحة</a:t>
            </a:r>
          </a:p>
          <a:p>
            <a:pPr algn="r">
              <a:lnSpc>
                <a:spcPct val="250000"/>
              </a:lnSpc>
            </a:pP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2. أن يطبق الطالب الخطوات الصحيحة لرسم  النجمة الاسلامية باستخدام الأدوات </a:t>
            </a:r>
            <a:r>
              <a:rPr lang="ar-B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المحدّدة </a:t>
            </a: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بدقة وإتقان.</a:t>
            </a:r>
          </a:p>
          <a:p>
            <a:pPr algn="r">
              <a:lnSpc>
                <a:spcPct val="250000"/>
              </a:lnSpc>
            </a:pP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3. أن يرسم الطالب طبق نجمي ثماني الشكل باستخدام الفرجار بشكل متقن وفق الخطوات المحددة.</a:t>
            </a:r>
          </a:p>
          <a:p>
            <a:pPr algn="r">
              <a:lnSpc>
                <a:spcPct val="250000"/>
              </a:lnSpc>
            </a:pPr>
            <a:endParaRPr lang="ar-B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lnSpc>
                <a:spcPct val="250000"/>
              </a:lnSpc>
            </a:pPr>
            <a:endParaRPr lang="ar-B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lnSpc>
                <a:spcPct val="250000"/>
              </a:lnSpc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86" y="2494998"/>
            <a:ext cx="1531255" cy="114255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30" y="3489137"/>
            <a:ext cx="1531255" cy="1142552"/>
          </a:xfrm>
          <a:prstGeom prst="rect">
            <a:avLst/>
          </a:prstGeom>
        </p:spPr>
      </p:pic>
      <p:pic>
        <p:nvPicPr>
          <p:cNvPr id="16" name="صورة 13">
            <a:extLst>
              <a:ext uri="{FF2B5EF4-FFF2-40B4-BE49-F238E27FC236}">
                <a16:creationId xmlns:a16="http://schemas.microsoft.com/office/drawing/2014/main" xmlns="" id="{A8E8A864-3076-4E23-8A72-8C7D4496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3" y="4710066"/>
            <a:ext cx="1531255" cy="11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0"/>
          <p:cNvSpPr/>
          <p:nvPr/>
        </p:nvSpPr>
        <p:spPr>
          <a:xfrm>
            <a:off x="670560" y="1768022"/>
            <a:ext cx="11450318" cy="4331195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85662" y="82148"/>
            <a:ext cx="9886950" cy="9746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39954" y="269077"/>
            <a:ext cx="8778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طريقة رسم النجمة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الإسلامية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الأدوات المستخدمة في رسم النجمة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36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5" l="3917" r="100000">
                        <a14:foregroundMark x1="35000" y1="95125" x2="35000" y2="95125"/>
                        <a14:foregroundMark x1="30417" y1="96500" x2="30417" y2="96500"/>
                        <a14:foregroundMark x1="20083" y1="94938" x2="20083" y2="94938"/>
                        <a14:foregroundMark x1="19833" y1="89563" x2="19833" y2="89563"/>
                        <a14:foregroundMark x1="20083" y1="28875" x2="20083" y2="28875"/>
                        <a14:backgroundMark x1="74750" y1="98688" x2="74750" y2="98688"/>
                        <a14:backgroundMark x1="95167" y1="99125" x2="95167" y2="99125"/>
                        <a14:backgroundMark x1="98917" y1="97938" x2="98917" y2="97938"/>
                        <a14:backgroundMark x1="90917" y1="99125" x2="90917" y2="99125"/>
                        <a14:backgroundMark x1="25167" y1="98125" x2="25167" y2="98125"/>
                        <a14:backgroundMark x1="41583" y1="99125" x2="41583" y2="99125"/>
                        <a14:backgroundMark x1="55917" y1="98688" x2="55917" y2="98688"/>
                        <a14:backgroundMark x1="34417" y1="98688" x2="34417" y2="98688"/>
                        <a14:backgroundMark x1="30750" y1="98875" x2="30750" y2="98875"/>
                        <a14:backgroundMark x1="38417" y1="98500" x2="38417" y2="98500"/>
                        <a14:backgroundMark x1="44000" y1="99125" x2="44000" y2="99125"/>
                        <a14:backgroundMark x1="47667" y1="99125" x2="47667" y2="99125"/>
                        <a14:backgroundMark x1="50583" y1="97688" x2="50583" y2="97688"/>
                        <a14:backgroundMark x1="29417" y1="1000" x2="29417" y2="1000"/>
                        <a14:backgroundMark x1="33333" y1="1375" x2="33333" y2="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b="1890"/>
          <a:stretch/>
        </p:blipFill>
        <p:spPr>
          <a:xfrm>
            <a:off x="1181123" y="2181495"/>
            <a:ext cx="1710736" cy="221549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100000">
                        <a14:backgroundMark x1="83000" y1="17125" x2="83000" y2="17125"/>
                        <a14:backgroundMark x1="84833" y1="26063" x2="84833" y2="26063"/>
                        <a14:backgroundMark x1="80833" y1="55500" x2="80833" y2="55500"/>
                        <a14:backgroundMark x1="60417" y1="30250" x2="60417" y2="30250"/>
                        <a14:backgroundMark x1="84083" y1="58500" x2="84083" y2="58500"/>
                        <a14:backgroundMark x1="61000" y1="69875" x2="61000" y2="69875"/>
                        <a14:backgroundMark x1="58833" y1="71250" x2="58833" y2="71250"/>
                        <a14:backgroundMark x1="58833" y1="74000" x2="58833" y2="74000"/>
                        <a14:backgroundMark x1="63583" y1="74000" x2="63583" y2="74000"/>
                        <a14:backgroundMark x1="63333" y1="69063" x2="63333" y2="69063"/>
                        <a14:backgroundMark x1="61250" y1="66063" x2="61250" y2="66063"/>
                        <a14:backgroundMark x1="59917" y1="60688" x2="59917" y2="60688"/>
                        <a14:backgroundMark x1="59917" y1="54500" x2="59917" y2="54500"/>
                        <a14:backgroundMark x1="61500" y1="49938" x2="61500" y2="49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01" t="10746" r="44074" b="10647"/>
          <a:stretch/>
        </p:blipFill>
        <p:spPr>
          <a:xfrm>
            <a:off x="10272612" y="2181496"/>
            <a:ext cx="382914" cy="212612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72417" y1="24250" x2="72417" y2="24250"/>
                        <a14:backgroundMark x1="72417" y1="21875" x2="72417" y2="21875"/>
                        <a14:backgroundMark x1="72417" y1="20500" x2="72417" y2="20500"/>
                        <a14:backgroundMark x1="43167" y1="49938" x2="43167" y2="49938"/>
                        <a14:backgroundMark x1="41083" y1="49375" x2="41083" y2="49375"/>
                        <a14:backgroundMark x1="42417" y1="45563" x2="42417" y2="45563"/>
                        <a14:backgroundMark x1="42667" y1="44000" x2="42667" y2="44000"/>
                        <a14:backgroundMark x1="49333" y1="43750" x2="49333" y2="43750"/>
                        <a14:backgroundMark x1="50083" y1="39625" x2="50083" y2="39625"/>
                        <a14:backgroundMark x1="35250" y1="62063" x2="35250" y2="62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38" t="11343" r="21255" b="9255"/>
          <a:stretch/>
        </p:blipFill>
        <p:spPr>
          <a:xfrm>
            <a:off x="5721532" y="2197434"/>
            <a:ext cx="1204110" cy="2323396"/>
          </a:xfrm>
          <a:prstGeom prst="rect">
            <a:avLst/>
          </a:prstGeom>
        </p:spPr>
      </p:pic>
      <p:sp>
        <p:nvSpPr>
          <p:cNvPr id="18" name="مستطيل مستدير الزوايا 17"/>
          <p:cNvSpPr/>
          <p:nvPr/>
        </p:nvSpPr>
        <p:spPr>
          <a:xfrm>
            <a:off x="9622652" y="4699870"/>
            <a:ext cx="1873838" cy="1161339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مسطرة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لرسم الخط 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ونقل المقاسات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053182" y="4630930"/>
            <a:ext cx="2092201" cy="11654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فرجار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لرسم الدائرة 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وتقسيم الدائرة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1004635" y="4581616"/>
            <a:ext cx="1918317" cy="1165431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زاوية قائمة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لرسم الخطوط المتعامدة 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1004636" y="1160285"/>
            <a:ext cx="9249888" cy="4349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1- من خلال مشاهدة  الصور – استنتج أسماء الأدوات التي تستخدم في رسم النجمة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الإسلامية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2286483" y="1979972"/>
            <a:ext cx="1742200" cy="4349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1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pic>
        <p:nvPicPr>
          <p:cNvPr id="20" name="صورة 15">
            <a:extLst>
              <a:ext uri="{FF2B5EF4-FFF2-40B4-BE49-F238E27FC236}">
                <a16:creationId xmlns:a16="http://schemas.microsoft.com/office/drawing/2014/main" xmlns="" id="{BB47F3A7-88C9-45B4-AFE7-E230951BB6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100000">
                        <a14:backgroundMark x1="83000" y1="17125" x2="83000" y2="17125"/>
                        <a14:backgroundMark x1="84833" y1="26063" x2="84833" y2="26063"/>
                        <a14:backgroundMark x1="80833" y1="55500" x2="80833" y2="55500"/>
                        <a14:backgroundMark x1="60417" y1="30250" x2="60417" y2="30250"/>
                        <a14:backgroundMark x1="84083" y1="58500" x2="84083" y2="58500"/>
                        <a14:backgroundMark x1="61000" y1="69875" x2="61000" y2="69875"/>
                        <a14:backgroundMark x1="58833" y1="71250" x2="58833" y2="71250"/>
                        <a14:backgroundMark x1="58833" y1="74000" x2="58833" y2="74000"/>
                        <a14:backgroundMark x1="63583" y1="74000" x2="63583" y2="74000"/>
                        <a14:backgroundMark x1="63333" y1="69063" x2="63333" y2="69063"/>
                        <a14:backgroundMark x1="61250" y1="66063" x2="61250" y2="66063"/>
                        <a14:backgroundMark x1="59917" y1="60688" x2="59917" y2="60688"/>
                        <a14:backgroundMark x1="59917" y1="54500" x2="59917" y2="54500"/>
                        <a14:backgroundMark x1="61500" y1="49938" x2="61500" y2="49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01" t="10746" r="44074" b="10647"/>
          <a:stretch/>
        </p:blipFill>
        <p:spPr>
          <a:xfrm>
            <a:off x="10443967" y="2267821"/>
            <a:ext cx="382914" cy="21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0"/>
          <p:cNvSpPr/>
          <p:nvPr/>
        </p:nvSpPr>
        <p:spPr>
          <a:xfrm>
            <a:off x="610493" y="1510267"/>
            <a:ext cx="11450318" cy="4649905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85662" y="82148"/>
            <a:ext cx="9886950" cy="7982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54406" y="183566"/>
            <a:ext cx="7928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طريقة رسم النجمة </a:t>
            </a:r>
            <a:r>
              <a:rPr kumimoji="0" lang="ar-B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الإسلامية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 خطوات العمل 1 و 2 )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36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9679463" y="1549700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351050" y="2060591"/>
            <a:ext cx="263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رسم الدائرة ورسم القطرين:ـ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6243653" y="2442732"/>
            <a:ext cx="5800299" cy="155455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نبدأ أولاً برسم دائرة باستخدام الفرجار </a:t>
            </a:r>
          </a:p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ثم نرسم القطرين للدائرة(يجب ان يكون القطرين متعامدين)</a:t>
            </a:r>
          </a:p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 فنرسم قطر أفقي(أ ب ) ، وقطر رأسي(ج د)</a:t>
            </a:r>
          </a:p>
        </p:txBody>
      </p:sp>
      <p:sp>
        <p:nvSpPr>
          <p:cNvPr id="19" name="شكل بيضاوي 18"/>
          <p:cNvSpPr/>
          <p:nvPr/>
        </p:nvSpPr>
        <p:spPr>
          <a:xfrm>
            <a:off x="9361400" y="3806668"/>
            <a:ext cx="1943082" cy="207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20" name="رابط مستقيم 19"/>
          <p:cNvCxnSpPr>
            <a:stCxn id="19" idx="2"/>
            <a:endCxn id="19" idx="6"/>
          </p:cNvCxnSpPr>
          <p:nvPr/>
        </p:nvCxnSpPr>
        <p:spPr>
          <a:xfrm>
            <a:off x="9361400" y="4844391"/>
            <a:ext cx="19430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>
            <a:stCxn id="19" idx="0"/>
            <a:endCxn id="19" idx="4"/>
          </p:cNvCxnSpPr>
          <p:nvPr/>
        </p:nvCxnSpPr>
        <p:spPr>
          <a:xfrm>
            <a:off x="10332941" y="3806668"/>
            <a:ext cx="0" cy="2075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11304482" y="4662621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920615" y="4521225"/>
            <a:ext cx="237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9915038" y="3318210"/>
            <a:ext cx="835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0027045" y="5691500"/>
            <a:ext cx="491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2697428" y="1549700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163458" y="2086133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تقسيم الدائرة إلى ثمانية أجزاء:ـ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عنصر نائب للمحتوى 2"/>
          <p:cNvSpPr txBox="1">
            <a:spLocks/>
          </p:cNvSpPr>
          <p:nvPr/>
        </p:nvSpPr>
        <p:spPr>
          <a:xfrm>
            <a:off x="796173" y="2226522"/>
            <a:ext cx="5294532" cy="183588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تقسيم الدائرة في الخطوة الأولى الى 4 اقسام المطلوب الان تقسيمها الى 8 أقسام ويمكن هذا عن طريق تقسيم كل الزوايا القائمة الى 45 درجة بواسطة المنقلة أو المثلث. </a:t>
            </a:r>
          </a:p>
        </p:txBody>
      </p:sp>
      <p:sp>
        <p:nvSpPr>
          <p:cNvPr id="43" name="شكل بيضاوي 42"/>
          <p:cNvSpPr/>
          <p:nvPr/>
        </p:nvSpPr>
        <p:spPr>
          <a:xfrm>
            <a:off x="1710373" y="3806668"/>
            <a:ext cx="1943082" cy="207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44" name="رابط مستقيم 43"/>
          <p:cNvCxnSpPr>
            <a:stCxn id="43" idx="2"/>
            <a:endCxn id="43" idx="6"/>
          </p:cNvCxnSpPr>
          <p:nvPr/>
        </p:nvCxnSpPr>
        <p:spPr>
          <a:xfrm>
            <a:off x="1710373" y="4844391"/>
            <a:ext cx="19430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>
            <a:stCxn id="43" idx="0"/>
            <a:endCxn id="43" idx="4"/>
          </p:cNvCxnSpPr>
          <p:nvPr/>
        </p:nvCxnSpPr>
        <p:spPr>
          <a:xfrm>
            <a:off x="2681914" y="3806668"/>
            <a:ext cx="0" cy="2075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ستطيل 45"/>
          <p:cNvSpPr/>
          <p:nvPr/>
        </p:nvSpPr>
        <p:spPr>
          <a:xfrm>
            <a:off x="3724646" y="4627759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1276587" y="4460748"/>
            <a:ext cx="237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2271781" y="3202804"/>
            <a:ext cx="835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2286581" y="5706333"/>
            <a:ext cx="491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 flipH="1">
            <a:off x="2051652" y="4164612"/>
            <a:ext cx="1291552" cy="13490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>
            <a:stCxn id="43" idx="1"/>
            <a:endCxn id="43" idx="5"/>
          </p:cNvCxnSpPr>
          <p:nvPr/>
        </p:nvCxnSpPr>
        <p:spPr>
          <a:xfrm>
            <a:off x="1994931" y="4110610"/>
            <a:ext cx="1373966" cy="14675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57"/>
          <p:cNvSpPr/>
          <p:nvPr/>
        </p:nvSpPr>
        <p:spPr>
          <a:xfrm>
            <a:off x="3316099" y="3602259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1478123" y="5355947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3331334" y="5420968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1492745" y="3552261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صورة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26">
            <a:off x="489316" y="-54060"/>
            <a:ext cx="1132138" cy="1132138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3552627" y="4932679"/>
            <a:ext cx="955120" cy="950344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11174280" y="3514184"/>
            <a:ext cx="834419" cy="830247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1512456" y="130408"/>
            <a:ext cx="834419" cy="830247"/>
          </a:xfrm>
          <a:prstGeom prst="rect">
            <a:avLst/>
          </a:prstGeom>
        </p:spPr>
      </p:pic>
      <p:sp>
        <p:nvSpPr>
          <p:cNvPr id="73" name="مربع نص 72"/>
          <p:cNvSpPr txBox="1"/>
          <p:nvPr/>
        </p:nvSpPr>
        <p:spPr>
          <a:xfrm>
            <a:off x="2522676" y="4394248"/>
            <a:ext cx="50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/>
              <a:t>م</a:t>
            </a:r>
            <a:endParaRPr lang="en-US" sz="3600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2608864" y="1001267"/>
            <a:ext cx="7306174" cy="344171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3021569" y="934266"/>
            <a:ext cx="688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2- طبق  خطوات رسم النجمة الإسلامية بدقة وإتقان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53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9" grpId="0" animBg="1"/>
      <p:bldP spid="22" grpId="0"/>
      <p:bldP spid="23" grpId="0"/>
      <p:bldP spid="24" grpId="0"/>
      <p:bldP spid="25" grpId="0"/>
      <p:bldP spid="26" grpId="0" animBg="1"/>
      <p:bldP spid="4" grpId="0"/>
      <p:bldP spid="27" grpId="0"/>
      <p:bldP spid="43" grpId="0" animBg="1"/>
      <p:bldP spid="46" grpId="0"/>
      <p:bldP spid="47" grpId="0"/>
      <p:bldP spid="48" grpId="0"/>
      <p:bldP spid="49" grpId="0"/>
      <p:bldP spid="58" grpId="0"/>
      <p:bldP spid="59" grpId="0"/>
      <p:bldP spid="60" grpId="0"/>
      <p:bldP spid="61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0"/>
          <p:cNvSpPr/>
          <p:nvPr/>
        </p:nvSpPr>
        <p:spPr>
          <a:xfrm>
            <a:off x="593634" y="1588352"/>
            <a:ext cx="11450318" cy="4649905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85662" y="82148"/>
            <a:ext cx="9886950" cy="9746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48541" y="153989"/>
            <a:ext cx="8523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طريقة رسم النجمة </a:t>
            </a:r>
            <a:r>
              <a:rPr kumimoji="0" lang="ar-B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الإسلامية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 خطوات العمل 3 و 4 و 5)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36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9679463" y="1549700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450292" y="1602481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4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077588" y="1643668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5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679463" y="2127646"/>
            <a:ext cx="237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الشكل الثماني:ـ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99910" y="2158985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رسم النجمة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405949" y="2127645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رسم النجمة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عنصر نائب للمحتوى 2"/>
          <p:cNvSpPr txBox="1">
            <a:spLocks/>
          </p:cNvSpPr>
          <p:nvPr/>
        </p:nvSpPr>
        <p:spPr>
          <a:xfrm>
            <a:off x="8546316" y="2705927"/>
            <a:ext cx="3480041" cy="33771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نصل كلاً من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أ،ج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ج،ب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)و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ب،د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د،أ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algn="r"/>
            <a:endParaRPr lang="ar-BH" sz="2800" dirty="0">
              <a:cs typeface="Sultan normal" pitchFamily="2" charset="-78"/>
            </a:endParaRPr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8546316" y="3099834"/>
            <a:ext cx="3452591" cy="42175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نصل كلاً من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ل،و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و،ر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)و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ر،ن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ن،ل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algn="r"/>
            <a:endParaRPr lang="ar-BH" sz="2800" dirty="0">
              <a:cs typeface="Sultan normal" pitchFamily="2" charset="-78"/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9610219" y="3785148"/>
            <a:ext cx="1943082" cy="207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37" name="رابط مستقيم 36"/>
          <p:cNvCxnSpPr>
            <a:stCxn id="34" idx="2"/>
            <a:endCxn id="34" idx="6"/>
          </p:cNvCxnSpPr>
          <p:nvPr/>
        </p:nvCxnSpPr>
        <p:spPr>
          <a:xfrm>
            <a:off x="9610219" y="4822871"/>
            <a:ext cx="19430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10597274" y="3779895"/>
            <a:ext cx="0" cy="2075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9951498" y="4143092"/>
            <a:ext cx="1291552" cy="13490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>
            <a:stCxn id="34" idx="1"/>
          </p:cNvCxnSpPr>
          <p:nvPr/>
        </p:nvCxnSpPr>
        <p:spPr>
          <a:xfrm>
            <a:off x="9894777" y="4089090"/>
            <a:ext cx="1439472" cy="14585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/>
          <p:cNvSpPr/>
          <p:nvPr/>
        </p:nvSpPr>
        <p:spPr>
          <a:xfrm>
            <a:off x="11610102" y="4634006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9162043" y="4466995"/>
            <a:ext cx="237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10157237" y="3209051"/>
            <a:ext cx="835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مستطيل 61"/>
          <p:cNvSpPr/>
          <p:nvPr/>
        </p:nvSpPr>
        <p:spPr>
          <a:xfrm>
            <a:off x="10286336" y="5713546"/>
            <a:ext cx="491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مستطيل 62"/>
          <p:cNvSpPr/>
          <p:nvPr/>
        </p:nvSpPr>
        <p:spPr>
          <a:xfrm>
            <a:off x="11201555" y="3608506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مستطيل 63"/>
          <p:cNvSpPr/>
          <p:nvPr/>
        </p:nvSpPr>
        <p:spPr>
          <a:xfrm>
            <a:off x="9363579" y="5362194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مستطيل 64"/>
          <p:cNvSpPr/>
          <p:nvPr/>
        </p:nvSpPr>
        <p:spPr>
          <a:xfrm>
            <a:off x="9378201" y="3558508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8" name="رابط مستقيم 67"/>
          <p:cNvCxnSpPr/>
          <p:nvPr/>
        </p:nvCxnSpPr>
        <p:spPr>
          <a:xfrm>
            <a:off x="5400156" y="4744672"/>
            <a:ext cx="19430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>
            <a:off x="6387211" y="3701696"/>
            <a:ext cx="0" cy="2075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 flipH="1">
            <a:off x="5741435" y="4064893"/>
            <a:ext cx="1291552" cy="13490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>
            <a:off x="5684714" y="4010891"/>
            <a:ext cx="1439472" cy="14585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ستطيل 71"/>
          <p:cNvSpPr/>
          <p:nvPr/>
        </p:nvSpPr>
        <p:spPr>
          <a:xfrm>
            <a:off x="7400039" y="4555807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مستطيل 72"/>
          <p:cNvSpPr/>
          <p:nvPr/>
        </p:nvSpPr>
        <p:spPr>
          <a:xfrm>
            <a:off x="4951980" y="4388796"/>
            <a:ext cx="237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مستطيل 73"/>
          <p:cNvSpPr/>
          <p:nvPr/>
        </p:nvSpPr>
        <p:spPr>
          <a:xfrm>
            <a:off x="5947174" y="3130852"/>
            <a:ext cx="835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مستطيل 74"/>
          <p:cNvSpPr/>
          <p:nvPr/>
        </p:nvSpPr>
        <p:spPr>
          <a:xfrm>
            <a:off x="6076273" y="5635347"/>
            <a:ext cx="491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مستطيل 75"/>
          <p:cNvSpPr/>
          <p:nvPr/>
        </p:nvSpPr>
        <p:spPr>
          <a:xfrm>
            <a:off x="6991492" y="3530307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مستطيل 76"/>
          <p:cNvSpPr/>
          <p:nvPr/>
        </p:nvSpPr>
        <p:spPr>
          <a:xfrm>
            <a:off x="5153516" y="5283995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مستطيل 77"/>
          <p:cNvSpPr/>
          <p:nvPr/>
        </p:nvSpPr>
        <p:spPr>
          <a:xfrm>
            <a:off x="5168138" y="3480309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شكل بيضاوي 78"/>
          <p:cNvSpPr/>
          <p:nvPr/>
        </p:nvSpPr>
        <p:spPr>
          <a:xfrm>
            <a:off x="5399336" y="3701695"/>
            <a:ext cx="1943082" cy="207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0" name="مستطيل 79"/>
          <p:cNvSpPr/>
          <p:nvPr/>
        </p:nvSpPr>
        <p:spPr>
          <a:xfrm>
            <a:off x="7108646" y="5282362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مستطيل 80"/>
          <p:cNvSpPr/>
          <p:nvPr/>
        </p:nvSpPr>
        <p:spPr>
          <a:xfrm>
            <a:off x="11245197" y="5267482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معين 81"/>
          <p:cNvSpPr/>
          <p:nvPr/>
        </p:nvSpPr>
        <p:spPr>
          <a:xfrm rot="18883653">
            <a:off x="5394998" y="3708322"/>
            <a:ext cx="1984426" cy="2074637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معين 82"/>
          <p:cNvSpPr/>
          <p:nvPr/>
        </p:nvSpPr>
        <p:spPr>
          <a:xfrm>
            <a:off x="5373039" y="3719864"/>
            <a:ext cx="1984426" cy="2074637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رابط مستقيم 83"/>
          <p:cNvCxnSpPr/>
          <p:nvPr/>
        </p:nvCxnSpPr>
        <p:spPr>
          <a:xfrm flipH="1" flipV="1">
            <a:off x="6251139" y="3813531"/>
            <a:ext cx="1037426" cy="104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flipH="1" flipV="1">
            <a:off x="5462888" y="4674302"/>
            <a:ext cx="980131" cy="1007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flipV="1">
            <a:off x="5460038" y="3822187"/>
            <a:ext cx="993955" cy="1035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flipV="1">
            <a:off x="6252771" y="4672175"/>
            <a:ext cx="993955" cy="1035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>
            <a:off x="5630861" y="4132712"/>
            <a:ext cx="1466673" cy="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>
            <a:off x="5685950" y="5333567"/>
            <a:ext cx="1420549" cy="25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 flipH="1" flipV="1">
            <a:off x="5747851" y="4025714"/>
            <a:ext cx="52059" cy="1461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flipH="1" flipV="1">
            <a:off x="6971678" y="3996267"/>
            <a:ext cx="52059" cy="1461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عنصر نائب للمحتوى 2"/>
          <p:cNvSpPr txBox="1">
            <a:spLocks/>
          </p:cNvSpPr>
          <p:nvPr/>
        </p:nvSpPr>
        <p:spPr>
          <a:xfrm>
            <a:off x="4314015" y="2614731"/>
            <a:ext cx="3508427" cy="90938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الانتهاء من رسم الشكل النجمي يتم رسم خطوط داخلية موازية لكل ضلع</a:t>
            </a:r>
          </a:p>
          <a:p>
            <a:pPr algn="r"/>
            <a:endParaRPr lang="ar-BH" sz="2800" dirty="0">
              <a:cs typeface="Sultan normal" pitchFamily="2" charset="-78"/>
            </a:endParaRPr>
          </a:p>
        </p:txBody>
      </p:sp>
      <p:sp>
        <p:nvSpPr>
          <p:cNvPr id="103" name="عنصر نائب للمحتوى 2"/>
          <p:cNvSpPr txBox="1">
            <a:spLocks/>
          </p:cNvSpPr>
          <p:nvPr/>
        </p:nvSpPr>
        <p:spPr>
          <a:xfrm>
            <a:off x="516000" y="2594733"/>
            <a:ext cx="3022426" cy="90938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الانتهاء من رسم الشكل النجمي يتم إزالة الخطوط الزائدة وتلوين الشكل</a:t>
            </a:r>
          </a:p>
          <a:p>
            <a:pPr algn="r"/>
            <a:endParaRPr lang="ar-BH" sz="2800" dirty="0">
              <a:cs typeface="Sultan normal" pitchFamily="2" charset="-78"/>
            </a:endParaRPr>
          </a:p>
        </p:txBody>
      </p:sp>
      <p:grpSp>
        <p:nvGrpSpPr>
          <p:cNvPr id="104" name="مجموعة 103"/>
          <p:cNvGrpSpPr/>
          <p:nvPr/>
        </p:nvGrpSpPr>
        <p:grpSpPr>
          <a:xfrm>
            <a:off x="1135860" y="3655674"/>
            <a:ext cx="2017355" cy="2008927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105" name="مستطيل 104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6" name="مستطيل 105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7" name="مستطيل 106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8" name="مستطيل 107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09" name="مجموعة 108"/>
          <p:cNvGrpSpPr/>
          <p:nvPr/>
        </p:nvGrpSpPr>
        <p:grpSpPr>
          <a:xfrm rot="18907816">
            <a:off x="1133017" y="3667050"/>
            <a:ext cx="2017355" cy="2008927"/>
            <a:chOff x="1523934" y="1810717"/>
            <a:chExt cx="3967722" cy="3961780"/>
          </a:xfrm>
        </p:grpSpPr>
        <p:sp>
          <p:nvSpPr>
            <p:cNvPr id="110" name="مستطيل 109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11" name="مستطيل 110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12" name="مستطيل 111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13" name="مستطيل 112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</p:grpSp>
      <p:pic>
        <p:nvPicPr>
          <p:cNvPr id="114" name="صورة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26">
            <a:off x="211216" y="30188"/>
            <a:ext cx="1132138" cy="1132138"/>
          </a:xfrm>
          <a:prstGeom prst="rect">
            <a:avLst/>
          </a:prstGeom>
        </p:spPr>
      </p:pic>
      <p:pic>
        <p:nvPicPr>
          <p:cNvPr id="116" name="صورة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7235727" y="3744731"/>
            <a:ext cx="955120" cy="950344"/>
          </a:xfrm>
          <a:prstGeom prst="rect">
            <a:avLst/>
          </a:prstGeom>
        </p:spPr>
      </p:pic>
      <p:pic>
        <p:nvPicPr>
          <p:cNvPr id="117" name="صورة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708" flipH="1">
            <a:off x="8891551" y="4895263"/>
            <a:ext cx="848976" cy="844731"/>
          </a:xfrm>
          <a:prstGeom prst="rect">
            <a:avLst/>
          </a:prstGeom>
        </p:spPr>
      </p:pic>
      <p:pic>
        <p:nvPicPr>
          <p:cNvPr id="119" name="صورة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60812" y="3593768"/>
            <a:ext cx="1554464" cy="913128"/>
          </a:xfrm>
          <a:prstGeom prst="rect">
            <a:avLst/>
          </a:prstGeom>
        </p:spPr>
      </p:pic>
      <p:pic>
        <p:nvPicPr>
          <p:cNvPr id="120" name="صورة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1244923" y="181134"/>
            <a:ext cx="834419" cy="830247"/>
          </a:xfrm>
          <a:prstGeom prst="rect">
            <a:avLst/>
          </a:prstGeom>
        </p:spPr>
      </p:pic>
      <p:cxnSp>
        <p:nvCxnSpPr>
          <p:cNvPr id="131" name="رابط مستقيم 130"/>
          <p:cNvCxnSpPr>
            <a:endCxn id="34" idx="0"/>
          </p:cNvCxnSpPr>
          <p:nvPr/>
        </p:nvCxnSpPr>
        <p:spPr>
          <a:xfrm flipH="1" flipV="1">
            <a:off x="10581760" y="3785148"/>
            <a:ext cx="945024" cy="1032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رابط مستقيم 134"/>
          <p:cNvCxnSpPr/>
          <p:nvPr/>
        </p:nvCxnSpPr>
        <p:spPr>
          <a:xfrm flipH="1" flipV="1">
            <a:off x="9623264" y="4813578"/>
            <a:ext cx="945024" cy="1032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رابط مستقيم 135"/>
          <p:cNvCxnSpPr>
            <a:endCxn id="34" idx="2"/>
          </p:cNvCxnSpPr>
          <p:nvPr/>
        </p:nvCxnSpPr>
        <p:spPr>
          <a:xfrm flipH="1">
            <a:off x="9610219" y="3839182"/>
            <a:ext cx="958069" cy="983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رابط مستقيم 138"/>
          <p:cNvCxnSpPr/>
          <p:nvPr/>
        </p:nvCxnSpPr>
        <p:spPr>
          <a:xfrm flipH="1">
            <a:off x="10583302" y="4840950"/>
            <a:ext cx="958069" cy="983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رابط مستقيم 159"/>
          <p:cNvCxnSpPr/>
          <p:nvPr/>
        </p:nvCxnSpPr>
        <p:spPr>
          <a:xfrm flipH="1" flipV="1">
            <a:off x="9894491" y="4081600"/>
            <a:ext cx="1469071" cy="45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رابط مستقيم 161"/>
          <p:cNvCxnSpPr/>
          <p:nvPr/>
        </p:nvCxnSpPr>
        <p:spPr>
          <a:xfrm flipH="1" flipV="1">
            <a:off x="9884314" y="4081599"/>
            <a:ext cx="10177" cy="1475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رابط مستقيم 163"/>
          <p:cNvCxnSpPr/>
          <p:nvPr/>
        </p:nvCxnSpPr>
        <p:spPr>
          <a:xfrm flipH="1" flipV="1">
            <a:off x="9917587" y="5538897"/>
            <a:ext cx="1425684" cy="24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رابط مستقيم 165"/>
          <p:cNvCxnSpPr/>
          <p:nvPr/>
        </p:nvCxnSpPr>
        <p:spPr>
          <a:xfrm flipV="1">
            <a:off x="11303429" y="4104120"/>
            <a:ext cx="39842" cy="145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مخطط انسيابي: معالجة متعاقبة 4">
            <a:extLst>
              <a:ext uri="{FF2B5EF4-FFF2-40B4-BE49-F238E27FC236}">
                <a16:creationId xmlns:a16="http://schemas.microsoft.com/office/drawing/2014/main" xmlns="" id="{8B200F5D-AFB6-4F17-BE49-074E8B473D08}"/>
              </a:ext>
            </a:extLst>
          </p:cNvPr>
          <p:cNvSpPr/>
          <p:nvPr/>
        </p:nvSpPr>
        <p:spPr>
          <a:xfrm>
            <a:off x="2608864" y="1001267"/>
            <a:ext cx="7306174" cy="344171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مربع نص 5">
            <a:extLst>
              <a:ext uri="{FF2B5EF4-FFF2-40B4-BE49-F238E27FC236}">
                <a16:creationId xmlns:a16="http://schemas.microsoft.com/office/drawing/2014/main" xmlns="" id="{0B230FAA-A582-4B79-BE88-10DBF75DDCD2}"/>
              </a:ext>
            </a:extLst>
          </p:cNvPr>
          <p:cNvSpPr txBox="1"/>
          <p:nvPr/>
        </p:nvSpPr>
        <p:spPr>
          <a:xfrm>
            <a:off x="3021569" y="934266"/>
            <a:ext cx="688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نشاط 2- طبق  خطوات رسم النجمة الإسلامية بدقة وإتقان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74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4" grpId="0"/>
      <p:bldP spid="5" grpId="0"/>
      <p:bldP spid="1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81" grpId="0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0"/>
          <p:cNvSpPr/>
          <p:nvPr/>
        </p:nvSpPr>
        <p:spPr>
          <a:xfrm>
            <a:off x="593634" y="1327680"/>
            <a:ext cx="11450318" cy="4832316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170505" y="82148"/>
            <a:ext cx="6548588" cy="7243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70505" y="121145"/>
            <a:ext cx="6548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B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رسم طبق نجمي ثماني الشكل باستخدام الفرجار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36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2817276" y="1199822"/>
            <a:ext cx="8908866" cy="812727"/>
          </a:xfrm>
        </p:spPr>
        <p:txBody>
          <a:bodyPr>
            <a:no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قم برسم دائرة قطرها 10سم ثم قم بتقسيمها إلى ثمانية أجزاء وفق الخطوات التالية :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898571" y="1750509"/>
            <a:ext cx="6986476" cy="595540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الأولى 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رسم الدائرة بالمقاس المطلوب:ـ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نفتح الفرجار 5سم ونرسم دائرة.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نفتح الفرجار فتحة مناسبة (اصغر من نصف قطر الدائرة).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نركز في المركز (م) ونرسم قوس يقطع الخط (أ م) في (س) ويقطع الخط (م جـ) في (ص).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بنفس فتحة الفرجار  نركز عند (ص) ونرسم قوس ونركز عند (س) ونرسم قوس.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يتقاطع الاقواس في نقطة (هـ).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نصل (هـ م ) فيقسم الزاوية إلى نصفين (ل).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يمكننا الان فتح الفرجار فتحة تساوي (أ ل ) ونكررها على جميع الزوايا.</a:t>
            </a:r>
          </a:p>
          <a:p>
            <a:pPr algn="r"/>
            <a:r>
              <a:rPr lang="ar-B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الثانية 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تقسيم الدائرة الى 8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نصل كلاً من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أ،ل،ج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 ،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و،ب،ر،د،ن،أ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فنحصل على الشكل الثماني المنتظم</a:t>
            </a:r>
            <a:r>
              <a:rPr lang="ar-BH" dirty="0">
                <a:cs typeface="Sultan normal" pitchFamily="2" charset="-78"/>
              </a:rPr>
              <a:t>.</a:t>
            </a:r>
          </a:p>
          <a:p>
            <a:pPr marL="457200" indent="-457200" algn="r">
              <a:buFontTx/>
              <a:buChar char="-"/>
            </a:pPr>
            <a:endParaRPr lang="ar-BH" dirty="0">
              <a:cs typeface="Sultan normal" pitchFamily="2" charset="-78"/>
            </a:endParaRPr>
          </a:p>
          <a:p>
            <a:pPr marL="457200" indent="-457200" algn="r">
              <a:buFontTx/>
              <a:buChar char="-"/>
            </a:pPr>
            <a:endParaRPr lang="ar-BH" dirty="0">
              <a:cs typeface="Sultan normal" pitchFamily="2" charset="-78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110112" y="1445817"/>
            <a:ext cx="2178377" cy="7141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الرسم المطلوب لنشاط 3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735029" y="879722"/>
            <a:ext cx="9537583" cy="4349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 3- طبق خطوات العمل بإتقان لتكوين الطبق النجمي الثماني الشكل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grpSp>
        <p:nvGrpSpPr>
          <p:cNvPr id="81" name="مجموعة 80"/>
          <p:cNvGrpSpPr/>
          <p:nvPr/>
        </p:nvGrpSpPr>
        <p:grpSpPr>
          <a:xfrm>
            <a:off x="593633" y="1713746"/>
            <a:ext cx="4574471" cy="4460219"/>
            <a:chOff x="-243616" y="-239742"/>
            <a:chExt cx="6994508" cy="7218612"/>
          </a:xfrm>
        </p:grpSpPr>
        <p:cxnSp>
          <p:nvCxnSpPr>
            <p:cNvPr id="82" name="رابط مستقيم 81"/>
            <p:cNvCxnSpPr>
              <a:stCxn id="89" idx="2"/>
              <a:endCxn id="89" idx="6"/>
            </p:cNvCxnSpPr>
            <p:nvPr/>
          </p:nvCxnSpPr>
          <p:spPr>
            <a:xfrm>
              <a:off x="723333" y="3759954"/>
              <a:ext cx="55546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مجموعة 82"/>
            <p:cNvGrpSpPr/>
            <p:nvPr/>
          </p:nvGrpSpPr>
          <p:grpSpPr>
            <a:xfrm>
              <a:off x="723333" y="982634"/>
              <a:ext cx="5554639" cy="5554639"/>
              <a:chOff x="723333" y="982634"/>
              <a:chExt cx="5554639" cy="5554639"/>
            </a:xfrm>
          </p:grpSpPr>
          <p:sp>
            <p:nvSpPr>
              <p:cNvPr id="89" name="شكل بيضاوي 88"/>
              <p:cNvSpPr/>
              <p:nvPr/>
            </p:nvSpPr>
            <p:spPr>
              <a:xfrm>
                <a:off x="723333" y="982634"/>
                <a:ext cx="5554639" cy="555463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cxnSp>
            <p:nvCxnSpPr>
              <p:cNvPr id="90" name="رابط مستقيم 89"/>
              <p:cNvCxnSpPr>
                <a:stCxn id="89" idx="0"/>
                <a:endCxn id="89" idx="4"/>
              </p:cNvCxnSpPr>
              <p:nvPr/>
            </p:nvCxnSpPr>
            <p:spPr>
              <a:xfrm>
                <a:off x="3500653" y="982634"/>
                <a:ext cx="0" cy="5554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مستطيل 83"/>
            <p:cNvSpPr/>
            <p:nvPr/>
          </p:nvSpPr>
          <p:spPr>
            <a:xfrm>
              <a:off x="6423559" y="3197464"/>
              <a:ext cx="3273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5" name="مستطيل 84"/>
            <p:cNvSpPr/>
            <p:nvPr/>
          </p:nvSpPr>
          <p:spPr>
            <a:xfrm>
              <a:off x="-243616" y="2918509"/>
              <a:ext cx="6783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مستطيل 85"/>
            <p:cNvSpPr/>
            <p:nvPr/>
          </p:nvSpPr>
          <p:spPr>
            <a:xfrm>
              <a:off x="3153440" y="-239742"/>
              <a:ext cx="6944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جـ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7" name="مستطيل 86"/>
            <p:cNvSpPr/>
            <p:nvPr/>
          </p:nvSpPr>
          <p:spPr>
            <a:xfrm>
              <a:off x="3182424" y="6055540"/>
              <a:ext cx="4187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د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8" name="مستطيل 87"/>
            <p:cNvSpPr/>
            <p:nvPr/>
          </p:nvSpPr>
          <p:spPr>
            <a:xfrm>
              <a:off x="3291299" y="3380176"/>
              <a:ext cx="4187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91" name="رابط مستقيم 90"/>
          <p:cNvCxnSpPr>
            <a:stCxn id="89" idx="7"/>
            <a:endCxn id="89" idx="3"/>
          </p:cNvCxnSpPr>
          <p:nvPr/>
        </p:nvCxnSpPr>
        <p:spPr>
          <a:xfrm flipH="1">
            <a:off x="1758035" y="2971643"/>
            <a:ext cx="2568766" cy="2426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>
            <a:stCxn id="89" idx="1"/>
            <a:endCxn id="89" idx="5"/>
          </p:cNvCxnSpPr>
          <p:nvPr/>
        </p:nvCxnSpPr>
        <p:spPr>
          <a:xfrm>
            <a:off x="1758035" y="2971643"/>
            <a:ext cx="2568766" cy="2426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ستطيل 92"/>
          <p:cNvSpPr/>
          <p:nvPr/>
        </p:nvSpPr>
        <p:spPr>
          <a:xfrm>
            <a:off x="4280817" y="2512026"/>
            <a:ext cx="365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مستطيل 93"/>
          <p:cNvSpPr/>
          <p:nvPr/>
        </p:nvSpPr>
        <p:spPr>
          <a:xfrm>
            <a:off x="4217608" y="5184504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مستطيل 94"/>
          <p:cNvSpPr/>
          <p:nvPr/>
        </p:nvSpPr>
        <p:spPr>
          <a:xfrm>
            <a:off x="1418571" y="5184504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مستطيل 95"/>
          <p:cNvSpPr/>
          <p:nvPr/>
        </p:nvSpPr>
        <p:spPr>
          <a:xfrm>
            <a:off x="1467066" y="2531642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7" name="مجموعة 96"/>
          <p:cNvGrpSpPr/>
          <p:nvPr/>
        </p:nvGrpSpPr>
        <p:grpSpPr>
          <a:xfrm>
            <a:off x="4042054" y="1831738"/>
            <a:ext cx="1592469" cy="1252676"/>
            <a:chOff x="3466598" y="2164392"/>
            <a:chExt cx="1592469" cy="1252676"/>
          </a:xfrm>
        </p:grpSpPr>
        <p:sp>
          <p:nvSpPr>
            <p:cNvPr id="98" name="قوس 97"/>
            <p:cNvSpPr/>
            <p:nvPr/>
          </p:nvSpPr>
          <p:spPr>
            <a:xfrm rot="679829">
              <a:off x="3466598" y="2164392"/>
              <a:ext cx="1322393" cy="980643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9" name="قوس 98"/>
            <p:cNvSpPr/>
            <p:nvPr/>
          </p:nvSpPr>
          <p:spPr>
            <a:xfrm rot="20406305">
              <a:off x="3736674" y="2436425"/>
              <a:ext cx="1322393" cy="980643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cxnSp>
        <p:nvCxnSpPr>
          <p:cNvPr id="100" name="رابط مستقيم 99"/>
          <p:cNvCxnSpPr/>
          <p:nvPr/>
        </p:nvCxnSpPr>
        <p:spPr>
          <a:xfrm flipV="1">
            <a:off x="3053217" y="2109490"/>
            <a:ext cx="2181851" cy="208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قوس 100"/>
          <p:cNvSpPr/>
          <p:nvPr/>
        </p:nvSpPr>
        <p:spPr>
          <a:xfrm>
            <a:off x="1265323" y="3157080"/>
            <a:ext cx="2960073" cy="2992588"/>
          </a:xfrm>
          <a:prstGeom prst="arc">
            <a:avLst>
              <a:gd name="adj1" fmla="val 16871817"/>
              <a:gd name="adj2" fmla="val 204470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2" name="مستطيل 101"/>
          <p:cNvSpPr/>
          <p:nvPr/>
        </p:nvSpPr>
        <p:spPr>
          <a:xfrm>
            <a:off x="3928474" y="408990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مستطيل 102"/>
          <p:cNvSpPr/>
          <p:nvPr/>
        </p:nvSpPr>
        <p:spPr>
          <a:xfrm>
            <a:off x="2509826" y="2856042"/>
            <a:ext cx="5790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مستطيل 103"/>
          <p:cNvSpPr/>
          <p:nvPr/>
        </p:nvSpPr>
        <p:spPr>
          <a:xfrm>
            <a:off x="5234645" y="1583577"/>
            <a:ext cx="4203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هـ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رابط مستقيم 104"/>
          <p:cNvCxnSpPr>
            <a:stCxn id="89" idx="6"/>
            <a:endCxn id="89" idx="7"/>
          </p:cNvCxnSpPr>
          <p:nvPr/>
        </p:nvCxnSpPr>
        <p:spPr>
          <a:xfrm flipH="1" flipV="1">
            <a:off x="4326801" y="2971643"/>
            <a:ext cx="532009" cy="1213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 flipH="1" flipV="1">
            <a:off x="1216117" y="4189184"/>
            <a:ext cx="532009" cy="1213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>
            <a:stCxn id="89" idx="5"/>
          </p:cNvCxnSpPr>
          <p:nvPr/>
        </p:nvCxnSpPr>
        <p:spPr>
          <a:xfrm flipV="1">
            <a:off x="4326801" y="4205251"/>
            <a:ext cx="518646" cy="1193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 flipV="1">
            <a:off x="1228507" y="2967529"/>
            <a:ext cx="518646" cy="1193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flipV="1">
            <a:off x="1746823" y="2467740"/>
            <a:ext cx="1284713" cy="496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 flipV="1">
            <a:off x="3056543" y="5406071"/>
            <a:ext cx="1284713" cy="496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>
            <a:off x="1770572" y="5398494"/>
            <a:ext cx="1258105" cy="50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رابط مستقيم 111"/>
          <p:cNvCxnSpPr>
            <a:endCxn id="89" idx="7"/>
          </p:cNvCxnSpPr>
          <p:nvPr/>
        </p:nvCxnSpPr>
        <p:spPr>
          <a:xfrm>
            <a:off x="3038096" y="2469025"/>
            <a:ext cx="1288705" cy="50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0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3" grpId="0"/>
      <p:bldP spid="94" grpId="0"/>
      <p:bldP spid="95" grpId="0"/>
      <p:bldP spid="96" grpId="0"/>
      <p:bldP spid="101" grpId="0" animBg="1"/>
      <p:bldP spid="102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391255" y="1413746"/>
            <a:ext cx="11535134" cy="2883934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2711721" y="1859339"/>
            <a:ext cx="68942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انتهى الدرس بحمد الله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 تمنياتنا لكم بالتوفيق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F872FAA3-BF5A-4B55-8FFC-701A0B03B181}"/>
              </a:ext>
            </a:extLst>
          </p:cNvPr>
          <p:cNvSpPr/>
          <p:nvPr/>
        </p:nvSpPr>
        <p:spPr>
          <a:xfrm>
            <a:off x="1721" y="6461776"/>
            <a:ext cx="536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2317</TotalTime>
  <Words>562</Words>
  <Application>Microsoft Office PowerPoint</Application>
  <PresentationFormat>Widescreen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Frutiger LT Arabic 55 Roman</vt:lpstr>
      <vt:lpstr>Sakkal Majalla</vt:lpstr>
      <vt:lpstr>Sultan bold</vt:lpstr>
      <vt:lpstr>Sultan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قم برسم دائرة قطرها 10سم ثم قم بتقسيمها إلى ثمانية أجزاء وفق الخطوات التالية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130</cp:revision>
  <dcterms:created xsi:type="dcterms:W3CDTF">2020-03-04T10:47:58Z</dcterms:created>
  <dcterms:modified xsi:type="dcterms:W3CDTF">2020-11-02T10:26:04Z</dcterms:modified>
</cp:coreProperties>
</file>