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91" r:id="rId4"/>
    <p:sldId id="289" r:id="rId5"/>
    <p:sldId id="298" r:id="rId6"/>
    <p:sldId id="299" r:id="rId7"/>
    <p:sldId id="290" r:id="rId8"/>
    <p:sldId id="293" r:id="rId9"/>
    <p:sldId id="292" r:id="rId10"/>
    <p:sldId id="294" r:id="rId11"/>
    <p:sldId id="301" r:id="rId12"/>
    <p:sldId id="296" r:id="rId13"/>
    <p:sldId id="302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00FF"/>
    <a:srgbClr val="875A2D"/>
    <a:srgbClr val="0000CC"/>
    <a:srgbClr val="CC0099"/>
    <a:srgbClr val="009999"/>
    <a:srgbClr val="D8B088"/>
    <a:srgbClr val="C38649"/>
    <a:srgbClr val="B97B3D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5" autoAdjust="0"/>
    <p:restoredTop sz="94660"/>
  </p:normalViewPr>
  <p:slideViewPr>
    <p:cSldViewPr snapToGrid="0">
      <p:cViewPr>
        <p:scale>
          <a:sx n="66" d="100"/>
          <a:sy n="66" d="100"/>
        </p:scale>
        <p:origin x="22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AFC65-2802-4AD6-9C2C-2EF64860542E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54D7642-D091-40E3-864F-268647FF2A5E}">
      <dgm:prSet phldrT="[نص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BH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مقاسات أوراق الصنفرة وتداولها في السوق</a:t>
          </a:r>
          <a:endParaRPr lang="ar-SA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65B3DD-AD87-44C7-8104-8AE2EF5CA997}" type="parTrans" cxnId="{CE456773-8E40-493C-B2E3-22F2B0EB2304}">
      <dgm:prSet/>
      <dgm:spPr/>
      <dgm:t>
        <a:bodyPr/>
        <a:lstStyle/>
        <a:p>
          <a:pPr rtl="1"/>
          <a:endParaRPr lang="ar-SA"/>
        </a:p>
      </dgm:t>
    </dgm:pt>
    <dgm:pt modelId="{4668F6B5-0EE2-4413-AC57-962CC2998919}" type="sibTrans" cxnId="{CE456773-8E40-493C-B2E3-22F2B0EB2304}">
      <dgm:prSet/>
      <dgm:spPr/>
      <dgm:t>
        <a:bodyPr/>
        <a:lstStyle/>
        <a:p>
          <a:pPr rtl="1"/>
          <a:endParaRPr lang="ar-SA"/>
        </a:p>
      </dgm:t>
    </dgm:pt>
    <dgm:pt modelId="{22602C23-104C-45AE-B2D7-E3C768BBFF4D}">
      <dgm:prSet phldrT="[نص]" custT="1"/>
      <dgm:spPr/>
      <dgm:t>
        <a:bodyPr/>
        <a:lstStyle/>
        <a:p>
          <a:pPr rtl="1"/>
          <a:r>
            <a: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على هيئة أفرخ مقاسات (30×12)سم أو(28×23)سم أو (29×21)سم </a:t>
          </a:r>
          <a:endParaRPr lang="ar-SA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AC3902-92F0-4C0D-B96C-EE2D7ADF48C3}" type="parTrans" cxnId="{682862D4-D291-4D02-9BBA-36A5203DEDC5}">
      <dgm:prSet/>
      <dgm:spPr/>
      <dgm:t>
        <a:bodyPr/>
        <a:lstStyle/>
        <a:p>
          <a:pPr rtl="1"/>
          <a:endParaRPr lang="ar-SA"/>
        </a:p>
      </dgm:t>
    </dgm:pt>
    <dgm:pt modelId="{91DE4C7E-A7A2-4B2E-B5DA-F694BBC17D47}" type="sibTrans" cxnId="{682862D4-D291-4D02-9BBA-36A5203DEDC5}">
      <dgm:prSet/>
      <dgm:spPr/>
      <dgm:t>
        <a:bodyPr/>
        <a:lstStyle/>
        <a:p>
          <a:pPr rtl="1"/>
          <a:endParaRPr lang="ar-SA"/>
        </a:p>
      </dgm:t>
    </dgm:pt>
    <dgm:pt modelId="{9BBF177D-E3CF-46C9-9EFC-BE9A58E26F12}">
      <dgm:prSet phldrT="[نص]" custT="1"/>
      <dgm:spPr/>
      <dgm:t>
        <a:bodyPr/>
        <a:lstStyle/>
        <a:p>
          <a:pPr rtl="1"/>
          <a:r>
            <a:rPr lang="ar-BH" sz="2800" smtClean="0">
              <a:latin typeface="Sakkal Majalla" panose="02000000000000000000" pitchFamily="2" charset="-78"/>
              <a:cs typeface="Sakkal Majalla" panose="02000000000000000000" pitchFamily="2" charset="-78"/>
            </a:rPr>
            <a:t>على هيئة أشرطة (لفائف) بالمتر الطولي</a:t>
          </a:r>
          <a:endParaRPr lang="ar-SA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985AF9-8237-42A7-BE2B-C7159E0B0443}" type="parTrans" cxnId="{BDFF3EC9-8FEF-4E6A-BFFD-C6D71D987150}">
      <dgm:prSet/>
      <dgm:spPr/>
      <dgm:t>
        <a:bodyPr/>
        <a:lstStyle/>
        <a:p>
          <a:pPr rtl="1"/>
          <a:endParaRPr lang="ar-SA"/>
        </a:p>
      </dgm:t>
    </dgm:pt>
    <dgm:pt modelId="{407FB26C-DA98-4756-A237-034B2664F942}" type="sibTrans" cxnId="{BDFF3EC9-8FEF-4E6A-BFFD-C6D71D987150}">
      <dgm:prSet/>
      <dgm:spPr/>
      <dgm:t>
        <a:bodyPr/>
        <a:lstStyle/>
        <a:p>
          <a:pPr rtl="1"/>
          <a:endParaRPr lang="ar-SA"/>
        </a:p>
      </dgm:t>
    </dgm:pt>
    <dgm:pt modelId="{0C375FC9-D453-403C-86B8-D37B0A1865D9}">
      <dgm:prSet custT="1"/>
      <dgm:spPr/>
      <dgm:t>
        <a:bodyPr/>
        <a:lstStyle/>
        <a:p>
          <a:pPr rtl="1"/>
          <a:r>
            <a:rPr lang="ar-BH" sz="2800" smtClean="0">
              <a:latin typeface="Sakkal Majalla" panose="02000000000000000000" pitchFamily="2" charset="-78"/>
              <a:cs typeface="Sakkal Majalla" panose="02000000000000000000" pitchFamily="2" charset="-78"/>
            </a:rPr>
            <a:t>على شكل أقراص (دوائر) بأقطار مختلفة</a:t>
          </a:r>
          <a:endParaRPr lang="ar-SA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96F7D14-CF24-4E76-A744-DF14502C7987}" type="parTrans" cxnId="{2A953557-9811-4C88-8636-8925CC208FF4}">
      <dgm:prSet/>
      <dgm:spPr/>
      <dgm:t>
        <a:bodyPr/>
        <a:lstStyle/>
        <a:p>
          <a:pPr rtl="1"/>
          <a:endParaRPr lang="ar-SA"/>
        </a:p>
      </dgm:t>
    </dgm:pt>
    <dgm:pt modelId="{61C6D654-6CAD-464E-8A00-FE10A4F39B13}" type="sibTrans" cxnId="{2A953557-9811-4C88-8636-8925CC208FF4}">
      <dgm:prSet/>
      <dgm:spPr/>
      <dgm:t>
        <a:bodyPr/>
        <a:lstStyle/>
        <a:p>
          <a:pPr rtl="1"/>
          <a:endParaRPr lang="ar-SA"/>
        </a:p>
      </dgm:t>
    </dgm:pt>
    <dgm:pt modelId="{EC1C6175-D53A-4118-8226-14D62356B2F5}" type="pres">
      <dgm:prSet presAssocID="{E63AFC65-2802-4AD6-9C2C-2EF64860542E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597EB52-B5B7-4B58-A555-4982FCF66C5F}" type="pres">
      <dgm:prSet presAssocID="{654D7642-D091-40E3-864F-268647FF2A5E}" presName="root" presStyleCnt="0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BH"/>
        </a:p>
      </dgm:t>
    </dgm:pt>
    <dgm:pt modelId="{EC78F227-6D83-4A8F-86F7-4C9E84938F41}" type="pres">
      <dgm:prSet presAssocID="{654D7642-D091-40E3-864F-268647FF2A5E}" presName="rootComposite" presStyleCnt="0">
        <dgm:presLayoutVars/>
      </dgm:prSet>
      <dgm:spPr/>
      <dgm:t>
        <a:bodyPr/>
        <a:lstStyle/>
        <a:p>
          <a:pPr rtl="1"/>
          <a:endParaRPr lang="ar-BH"/>
        </a:p>
      </dgm:t>
    </dgm:pt>
    <dgm:pt modelId="{B6F3A61C-669C-420C-9BAD-61ACC8189E0F}" type="pres">
      <dgm:prSet presAssocID="{654D7642-D091-40E3-864F-268647FF2A5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700AAD91-2086-43B3-BE2B-B09373E03410}" type="pres">
      <dgm:prSet presAssocID="{654D7642-D091-40E3-864F-268647FF2A5E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BH"/>
        </a:p>
      </dgm:t>
    </dgm:pt>
    <dgm:pt modelId="{65567E57-0583-4BDA-AC2D-CBE01BD78C68}" type="pres">
      <dgm:prSet presAssocID="{22602C23-104C-45AE-B2D7-E3C768BBFF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BH"/>
        </a:p>
      </dgm:t>
    </dgm:pt>
    <dgm:pt modelId="{4B97F7EE-4787-4562-8585-8CDD69F5D2EE}" type="pres">
      <dgm:prSet presAssocID="{22602C23-104C-45AE-B2D7-E3C768BBFF4D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FB8E2090-6AA3-4F80-9F5F-A43A547DF692}" type="pres">
      <dgm:prSet presAssocID="{22602C23-104C-45AE-B2D7-E3C768BBFF4D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3321B8-4A4C-4D06-8978-32B72061E6F3}" type="pres">
      <dgm:prSet presAssocID="{9BBF177D-E3CF-46C9-9EFC-BE9A58E26F1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BH"/>
        </a:p>
      </dgm:t>
    </dgm:pt>
    <dgm:pt modelId="{CB511506-E30C-45BB-B69A-7AD70C71B151}" type="pres">
      <dgm:prSet presAssocID="{9BBF177D-E3CF-46C9-9EFC-BE9A58E26F12}" presName="Image" presStyleLbl="node1" presStyleIdx="1" presStyleCnt="3" custScaleY="670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30A4797-875C-4C20-A7D5-16788B81EF50}" type="pres">
      <dgm:prSet presAssocID="{9BBF177D-E3CF-46C9-9EFC-BE9A58E26F12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B62430-E3F8-4388-993E-BCB544F91A42}" type="pres">
      <dgm:prSet presAssocID="{0C375FC9-D453-403C-86B8-D37B0A1865D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BH"/>
        </a:p>
      </dgm:t>
    </dgm:pt>
    <dgm:pt modelId="{4AC602BB-EEF8-4EAD-AB61-D077B237C5EE}" type="pres">
      <dgm:prSet presAssocID="{0C375FC9-D453-403C-86B8-D37B0A1865D9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685CD85-EB87-4665-A9FE-C85DE685925E}" type="pres">
      <dgm:prSet presAssocID="{0C375FC9-D453-403C-86B8-D37B0A1865D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60FCC20-E658-439E-B208-4AAE82454095}" type="presOf" srcId="{9BBF177D-E3CF-46C9-9EFC-BE9A58E26F12}" destId="{630A4797-875C-4C20-A7D5-16788B81EF50}" srcOrd="0" destOrd="0" presId="urn:microsoft.com/office/officeart/2008/layout/PictureAccentList"/>
    <dgm:cxn modelId="{61755147-5F5D-457B-8EF0-0C27F26F0E1B}" type="presOf" srcId="{0C375FC9-D453-403C-86B8-D37B0A1865D9}" destId="{A685CD85-EB87-4665-A9FE-C85DE685925E}" srcOrd="0" destOrd="0" presId="urn:microsoft.com/office/officeart/2008/layout/PictureAccentList"/>
    <dgm:cxn modelId="{2A953557-9811-4C88-8636-8925CC208FF4}" srcId="{654D7642-D091-40E3-864F-268647FF2A5E}" destId="{0C375FC9-D453-403C-86B8-D37B0A1865D9}" srcOrd="2" destOrd="0" parTransId="{496F7D14-CF24-4E76-A744-DF14502C7987}" sibTransId="{61C6D654-6CAD-464E-8A00-FE10A4F39B13}"/>
    <dgm:cxn modelId="{BDFF3EC9-8FEF-4E6A-BFFD-C6D71D987150}" srcId="{654D7642-D091-40E3-864F-268647FF2A5E}" destId="{9BBF177D-E3CF-46C9-9EFC-BE9A58E26F12}" srcOrd="1" destOrd="0" parTransId="{0B985AF9-8237-42A7-BE2B-C7159E0B0443}" sibTransId="{407FB26C-DA98-4756-A237-034B2664F942}"/>
    <dgm:cxn modelId="{2507AEEA-29FA-449E-BCF0-324763B4A5C1}" type="presOf" srcId="{654D7642-D091-40E3-864F-268647FF2A5E}" destId="{B6F3A61C-669C-420C-9BAD-61ACC8189E0F}" srcOrd="0" destOrd="0" presId="urn:microsoft.com/office/officeart/2008/layout/PictureAccentList"/>
    <dgm:cxn modelId="{682862D4-D291-4D02-9BBA-36A5203DEDC5}" srcId="{654D7642-D091-40E3-864F-268647FF2A5E}" destId="{22602C23-104C-45AE-B2D7-E3C768BBFF4D}" srcOrd="0" destOrd="0" parTransId="{19AC3902-92F0-4C0D-B96C-EE2D7ADF48C3}" sibTransId="{91DE4C7E-A7A2-4B2E-B5DA-F694BBC17D47}"/>
    <dgm:cxn modelId="{0B25B1C4-6B59-4893-B7EC-A288EECCE644}" type="presOf" srcId="{22602C23-104C-45AE-B2D7-E3C768BBFF4D}" destId="{FB8E2090-6AA3-4F80-9F5F-A43A547DF692}" srcOrd="0" destOrd="0" presId="urn:microsoft.com/office/officeart/2008/layout/PictureAccentList"/>
    <dgm:cxn modelId="{CE456773-8E40-493C-B2E3-22F2B0EB2304}" srcId="{E63AFC65-2802-4AD6-9C2C-2EF64860542E}" destId="{654D7642-D091-40E3-864F-268647FF2A5E}" srcOrd="0" destOrd="0" parTransId="{F465B3DD-AD87-44C7-8104-8AE2EF5CA997}" sibTransId="{4668F6B5-0EE2-4413-AC57-962CC2998919}"/>
    <dgm:cxn modelId="{B6265A76-429A-44C5-A376-BEFCE76A2DC5}" type="presOf" srcId="{E63AFC65-2802-4AD6-9C2C-2EF64860542E}" destId="{EC1C6175-D53A-4118-8226-14D62356B2F5}" srcOrd="0" destOrd="0" presId="urn:microsoft.com/office/officeart/2008/layout/PictureAccentList"/>
    <dgm:cxn modelId="{80F806D7-D299-4816-8D20-09BF228B65E6}" type="presParOf" srcId="{EC1C6175-D53A-4118-8226-14D62356B2F5}" destId="{6597EB52-B5B7-4B58-A555-4982FCF66C5F}" srcOrd="0" destOrd="0" presId="urn:microsoft.com/office/officeart/2008/layout/PictureAccentList"/>
    <dgm:cxn modelId="{945639CD-7ADC-4E91-9C72-4CD30493594D}" type="presParOf" srcId="{6597EB52-B5B7-4B58-A555-4982FCF66C5F}" destId="{EC78F227-6D83-4A8F-86F7-4C9E84938F41}" srcOrd="0" destOrd="0" presId="urn:microsoft.com/office/officeart/2008/layout/PictureAccentList"/>
    <dgm:cxn modelId="{94357783-C6DC-4079-9A95-3DF016EAD85D}" type="presParOf" srcId="{EC78F227-6D83-4A8F-86F7-4C9E84938F41}" destId="{B6F3A61C-669C-420C-9BAD-61ACC8189E0F}" srcOrd="0" destOrd="0" presId="urn:microsoft.com/office/officeart/2008/layout/PictureAccentList"/>
    <dgm:cxn modelId="{A49A5519-4302-4BD9-A340-B99B52079D39}" type="presParOf" srcId="{6597EB52-B5B7-4B58-A555-4982FCF66C5F}" destId="{700AAD91-2086-43B3-BE2B-B09373E03410}" srcOrd="1" destOrd="0" presId="urn:microsoft.com/office/officeart/2008/layout/PictureAccentList"/>
    <dgm:cxn modelId="{E478DC11-33FF-4148-B3F3-7887C63E957C}" type="presParOf" srcId="{700AAD91-2086-43B3-BE2B-B09373E03410}" destId="{65567E57-0583-4BDA-AC2D-CBE01BD78C68}" srcOrd="0" destOrd="0" presId="urn:microsoft.com/office/officeart/2008/layout/PictureAccentList"/>
    <dgm:cxn modelId="{DFBDA59C-FA3F-4D43-91F3-D1DF4C06C7D3}" type="presParOf" srcId="{65567E57-0583-4BDA-AC2D-CBE01BD78C68}" destId="{4B97F7EE-4787-4562-8585-8CDD69F5D2EE}" srcOrd="0" destOrd="0" presId="urn:microsoft.com/office/officeart/2008/layout/PictureAccentList"/>
    <dgm:cxn modelId="{3A56FD59-713C-4936-A1A8-95D67AD30017}" type="presParOf" srcId="{65567E57-0583-4BDA-AC2D-CBE01BD78C68}" destId="{FB8E2090-6AA3-4F80-9F5F-A43A547DF692}" srcOrd="1" destOrd="0" presId="urn:microsoft.com/office/officeart/2008/layout/PictureAccentList"/>
    <dgm:cxn modelId="{4CD51E75-332A-46E4-B2C3-C25609B9A9E6}" type="presParOf" srcId="{700AAD91-2086-43B3-BE2B-B09373E03410}" destId="{443321B8-4A4C-4D06-8978-32B72061E6F3}" srcOrd="1" destOrd="0" presId="urn:microsoft.com/office/officeart/2008/layout/PictureAccentList"/>
    <dgm:cxn modelId="{3FD712BD-77CB-4D78-9420-61709A1E3C40}" type="presParOf" srcId="{443321B8-4A4C-4D06-8978-32B72061E6F3}" destId="{CB511506-E30C-45BB-B69A-7AD70C71B151}" srcOrd="0" destOrd="0" presId="urn:microsoft.com/office/officeart/2008/layout/PictureAccentList"/>
    <dgm:cxn modelId="{1CF33D83-8D8B-4216-B11D-2DF2AB0F5F81}" type="presParOf" srcId="{443321B8-4A4C-4D06-8978-32B72061E6F3}" destId="{630A4797-875C-4C20-A7D5-16788B81EF50}" srcOrd="1" destOrd="0" presId="urn:microsoft.com/office/officeart/2008/layout/PictureAccentList"/>
    <dgm:cxn modelId="{A8260EE1-FAE6-4475-A0F0-81E3FB78235A}" type="presParOf" srcId="{700AAD91-2086-43B3-BE2B-B09373E03410}" destId="{80B62430-E3F8-4388-993E-BCB544F91A42}" srcOrd="2" destOrd="0" presId="urn:microsoft.com/office/officeart/2008/layout/PictureAccentList"/>
    <dgm:cxn modelId="{6C20247B-9F09-455F-9093-992E4A6CFC66}" type="presParOf" srcId="{80B62430-E3F8-4388-993E-BCB544F91A42}" destId="{4AC602BB-EEF8-4EAD-AB61-D077B237C5EE}" srcOrd="0" destOrd="0" presId="urn:microsoft.com/office/officeart/2008/layout/PictureAccentList"/>
    <dgm:cxn modelId="{3A8D37F4-713C-46DF-AE20-D62798DDCCE7}" type="presParOf" srcId="{80B62430-E3F8-4388-993E-BCB544F91A42}" destId="{A685CD85-EB87-4665-A9FE-C85DE68592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AFC65-2802-4AD6-9C2C-2EF64860542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54D7642-D091-40E3-864F-268647FF2A5E}">
      <dgm:prSet phldrT="[نص]" custT="1"/>
      <dgm:spPr>
        <a:xfrm>
          <a:off x="599271" y="774"/>
          <a:ext cx="10165417" cy="976788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BH" sz="2800" dirty="0" smtClean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الأدوات الآتية للمحافظة على الجسم وصحة الأنسان</a:t>
          </a:r>
          <a:endParaRPr lang="ar-SA" sz="2800" dirty="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F465B3DD-AD87-44C7-8104-8AE2EF5CA997}" type="parTrans" cxnId="{CE456773-8E40-493C-B2E3-22F2B0EB2304}">
      <dgm:prSet/>
      <dgm:spPr/>
      <dgm:t>
        <a:bodyPr/>
        <a:lstStyle/>
        <a:p>
          <a:pPr rtl="1"/>
          <a:endParaRPr lang="ar-SA"/>
        </a:p>
      </dgm:t>
    </dgm:pt>
    <dgm:pt modelId="{4668F6B5-0EE2-4413-AC57-962CC2998919}" type="sibTrans" cxnId="{CE456773-8E40-493C-B2E3-22F2B0EB2304}">
      <dgm:prSet/>
      <dgm:spPr/>
      <dgm:t>
        <a:bodyPr/>
        <a:lstStyle/>
        <a:p>
          <a:pPr rtl="1"/>
          <a:endParaRPr lang="ar-SA"/>
        </a:p>
      </dgm:t>
    </dgm:pt>
    <dgm:pt modelId="{22602C23-104C-45AE-B2D7-E3C768BBFF4D}">
      <dgm:prSet phldrT="[نص]" custT="1"/>
      <dgm:spPr>
        <a:xfrm>
          <a:off x="682544" y="1153384"/>
          <a:ext cx="9130021" cy="976788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BH" sz="2800" dirty="0" smtClean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القفاز عند إجراء عملية الصنفرة حفاظ على اليدين من تأثير الصنفرة عليها.</a:t>
          </a:r>
          <a:endParaRPr lang="ar-SA" sz="2800" dirty="0">
            <a:solidFill>
              <a:schemeClr val="tx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19AC3902-92F0-4C0D-B96C-EE2D7ADF48C3}" type="parTrans" cxnId="{682862D4-D291-4D02-9BBA-36A5203DEDC5}">
      <dgm:prSet/>
      <dgm:spPr/>
      <dgm:t>
        <a:bodyPr/>
        <a:lstStyle/>
        <a:p>
          <a:pPr rtl="1"/>
          <a:endParaRPr lang="ar-SA"/>
        </a:p>
      </dgm:t>
    </dgm:pt>
    <dgm:pt modelId="{91DE4C7E-A7A2-4B2E-B5DA-F694BBC17D47}" type="sibTrans" cxnId="{682862D4-D291-4D02-9BBA-36A5203DEDC5}">
      <dgm:prSet/>
      <dgm:spPr/>
      <dgm:t>
        <a:bodyPr/>
        <a:lstStyle/>
        <a:p>
          <a:pPr rtl="1"/>
          <a:endParaRPr lang="ar-SA"/>
        </a:p>
      </dgm:t>
    </dgm:pt>
    <dgm:pt modelId="{9BBF177D-E3CF-46C9-9EFC-BE9A58E26F12}">
      <dgm:prSet phldrT="[نص]" custT="1"/>
      <dgm:spPr>
        <a:xfrm>
          <a:off x="682544" y="2271822"/>
          <a:ext cx="9130021" cy="976788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BH" sz="2800" dirty="0" smtClean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الكمامة لحماية الجهاز التنفسي من الأخشاب المتطايرة في الجو نتيجة عملية الصنفرة.</a:t>
          </a:r>
          <a:endParaRPr lang="ar-SA" sz="2800" dirty="0">
            <a:solidFill>
              <a:schemeClr val="tx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0B985AF9-8237-42A7-BE2B-C7159E0B0443}" type="parTrans" cxnId="{BDFF3EC9-8FEF-4E6A-BFFD-C6D71D987150}">
      <dgm:prSet/>
      <dgm:spPr/>
      <dgm:t>
        <a:bodyPr/>
        <a:lstStyle/>
        <a:p>
          <a:pPr rtl="1"/>
          <a:endParaRPr lang="ar-SA"/>
        </a:p>
      </dgm:t>
    </dgm:pt>
    <dgm:pt modelId="{407FB26C-DA98-4756-A237-034B2664F942}" type="sibTrans" cxnId="{BDFF3EC9-8FEF-4E6A-BFFD-C6D71D987150}">
      <dgm:prSet/>
      <dgm:spPr/>
      <dgm:t>
        <a:bodyPr/>
        <a:lstStyle/>
        <a:p>
          <a:pPr rtl="1"/>
          <a:endParaRPr lang="ar-SA"/>
        </a:p>
      </dgm:t>
    </dgm:pt>
    <dgm:pt modelId="{0C375FC9-D453-403C-86B8-D37B0A1865D9}">
      <dgm:prSet custT="1"/>
      <dgm:spPr>
        <a:xfrm>
          <a:off x="515997" y="3390260"/>
          <a:ext cx="9130021" cy="976788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BH" sz="2800" dirty="0" smtClean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النظارة للحفاظ على العين من تطاير الأخشاب.</a:t>
          </a:r>
          <a:endParaRPr lang="ar-SA" sz="2800" dirty="0">
            <a:solidFill>
              <a:schemeClr val="tx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496F7D14-CF24-4E76-A744-DF14502C7987}" type="parTrans" cxnId="{2A953557-9811-4C88-8636-8925CC208FF4}">
      <dgm:prSet/>
      <dgm:spPr/>
      <dgm:t>
        <a:bodyPr/>
        <a:lstStyle/>
        <a:p>
          <a:pPr rtl="1"/>
          <a:endParaRPr lang="ar-SA"/>
        </a:p>
      </dgm:t>
    </dgm:pt>
    <dgm:pt modelId="{61C6D654-6CAD-464E-8A00-FE10A4F39B13}" type="sibTrans" cxnId="{2A953557-9811-4C88-8636-8925CC208FF4}">
      <dgm:prSet/>
      <dgm:spPr/>
      <dgm:t>
        <a:bodyPr/>
        <a:lstStyle/>
        <a:p>
          <a:pPr rtl="1"/>
          <a:endParaRPr lang="ar-SA"/>
        </a:p>
      </dgm:t>
    </dgm:pt>
    <dgm:pt modelId="{EC1C6175-D53A-4118-8226-14D62356B2F5}" type="pres">
      <dgm:prSet presAssocID="{E63AFC65-2802-4AD6-9C2C-2EF64860542E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597EB52-B5B7-4B58-A555-4982FCF66C5F}" type="pres">
      <dgm:prSet presAssocID="{654D7642-D091-40E3-864F-268647FF2A5E}" presName="root" presStyleCnt="0">
        <dgm:presLayoutVars>
          <dgm:chMax/>
          <dgm:chPref val="4"/>
        </dgm:presLayoutVars>
      </dgm:prSet>
      <dgm:spPr/>
    </dgm:pt>
    <dgm:pt modelId="{EC78F227-6D83-4A8F-86F7-4C9E84938F41}" type="pres">
      <dgm:prSet presAssocID="{654D7642-D091-40E3-864F-268647FF2A5E}" presName="rootComposite" presStyleCnt="0">
        <dgm:presLayoutVars/>
      </dgm:prSet>
      <dgm:spPr/>
    </dgm:pt>
    <dgm:pt modelId="{B6F3A61C-669C-420C-9BAD-61ACC8189E0F}" type="pres">
      <dgm:prSet presAssocID="{654D7642-D091-40E3-864F-268647FF2A5E}" presName="rootText" presStyleLbl="node0" presStyleIdx="0" presStyleCnt="1" custScaleY="56757" custLinFactNeighborX="-669" custLinFactNeighborY="4253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SA"/>
        </a:p>
      </dgm:t>
    </dgm:pt>
    <dgm:pt modelId="{700AAD91-2086-43B3-BE2B-B09373E03410}" type="pres">
      <dgm:prSet presAssocID="{654D7642-D091-40E3-864F-268647FF2A5E}" presName="childShape" presStyleCnt="0">
        <dgm:presLayoutVars>
          <dgm:chMax val="0"/>
          <dgm:chPref val="0"/>
        </dgm:presLayoutVars>
      </dgm:prSet>
      <dgm:spPr/>
    </dgm:pt>
    <dgm:pt modelId="{65567E57-0583-4BDA-AC2D-CBE01BD78C68}" type="pres">
      <dgm:prSet presAssocID="{22602C23-104C-45AE-B2D7-E3C768BBFF4D}" presName="childComposite" presStyleCnt="0">
        <dgm:presLayoutVars>
          <dgm:chMax val="0"/>
          <dgm:chPref val="0"/>
        </dgm:presLayoutVars>
      </dgm:prSet>
      <dgm:spPr/>
    </dgm:pt>
    <dgm:pt modelId="{4B97F7EE-4787-4562-8585-8CDD69F5D2EE}" type="pres">
      <dgm:prSet presAssocID="{22602C23-104C-45AE-B2D7-E3C768BBFF4D}" presName="Image" presStyleLbl="node1" presStyleIdx="0" presStyleCnt="3" custLinFactNeighborX="44681" custLinFactNeighborY="-875"/>
      <dgm:spPr>
        <a:xfrm>
          <a:off x="9871173" y="1153384"/>
          <a:ext cx="976788" cy="97678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ar-SA"/>
        </a:p>
      </dgm:t>
    </dgm:pt>
    <dgm:pt modelId="{FB8E2090-6AA3-4F80-9F5F-A43A547DF692}" type="pres">
      <dgm:prSet presAssocID="{22602C23-104C-45AE-B2D7-E3C768BBFF4D}" presName="childText" presStyleLbl="lnNode1" presStyleIdx="0" presStyleCnt="3" custScaleX="105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3321B8-4A4C-4D06-8978-32B72061E6F3}" type="pres">
      <dgm:prSet presAssocID="{9BBF177D-E3CF-46C9-9EFC-BE9A58E26F12}" presName="childComposite" presStyleCnt="0">
        <dgm:presLayoutVars>
          <dgm:chMax val="0"/>
          <dgm:chPref val="0"/>
        </dgm:presLayoutVars>
      </dgm:prSet>
      <dgm:spPr/>
    </dgm:pt>
    <dgm:pt modelId="{CB511506-E30C-45BB-B69A-7AD70C71B151}" type="pres">
      <dgm:prSet presAssocID="{9BBF177D-E3CF-46C9-9EFC-BE9A58E26F12}" presName="Image" presStyleLbl="node1" presStyleIdx="1" presStyleCnt="3" custScaleY="105003" custLinFactNeighborX="17669" custLinFactNeighborY="-3648"/>
      <dgm:spPr>
        <a:xfrm>
          <a:off x="9871173" y="2247388"/>
          <a:ext cx="976788" cy="10256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ar-SA"/>
        </a:p>
      </dgm:t>
    </dgm:pt>
    <dgm:pt modelId="{630A4797-875C-4C20-A7D5-16788B81EF50}" type="pres">
      <dgm:prSet presAssocID="{9BBF177D-E3CF-46C9-9EFC-BE9A58E26F12}" presName="childText" presStyleLbl="lnNode1" presStyleIdx="1" presStyleCnt="3" custScaleX="105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B62430-E3F8-4388-993E-BCB544F91A42}" type="pres">
      <dgm:prSet presAssocID="{0C375FC9-D453-403C-86B8-D37B0A1865D9}" presName="childComposite" presStyleCnt="0">
        <dgm:presLayoutVars>
          <dgm:chMax val="0"/>
          <dgm:chPref val="0"/>
        </dgm:presLayoutVars>
      </dgm:prSet>
      <dgm:spPr/>
    </dgm:pt>
    <dgm:pt modelId="{4AC602BB-EEF8-4EAD-AB61-D077B237C5EE}" type="pres">
      <dgm:prSet presAssocID="{0C375FC9-D453-403C-86B8-D37B0A1865D9}" presName="Image" presStyleLbl="node1" presStyleIdx="2" presStyleCnt="3" custScaleX="134101" custLinFactNeighborX="24112" custLinFactNeighborY="7092"/>
      <dgm:spPr>
        <a:xfrm>
          <a:off x="9773602" y="3391034"/>
          <a:ext cx="1309883" cy="97678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ar-SA"/>
        </a:p>
      </dgm:t>
    </dgm:pt>
    <dgm:pt modelId="{A685CD85-EB87-4665-A9FE-C85DE685925E}" type="pres">
      <dgm:prSet presAssocID="{0C375FC9-D453-403C-86B8-D37B0A1865D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60FCC20-E658-439E-B208-4AAE82454095}" type="presOf" srcId="{9BBF177D-E3CF-46C9-9EFC-BE9A58E26F12}" destId="{630A4797-875C-4C20-A7D5-16788B81EF50}" srcOrd="0" destOrd="0" presId="urn:microsoft.com/office/officeart/2008/layout/PictureAccentList"/>
    <dgm:cxn modelId="{61755147-5F5D-457B-8EF0-0C27F26F0E1B}" type="presOf" srcId="{0C375FC9-D453-403C-86B8-D37B0A1865D9}" destId="{A685CD85-EB87-4665-A9FE-C85DE685925E}" srcOrd="0" destOrd="0" presId="urn:microsoft.com/office/officeart/2008/layout/PictureAccentList"/>
    <dgm:cxn modelId="{2A953557-9811-4C88-8636-8925CC208FF4}" srcId="{654D7642-D091-40E3-864F-268647FF2A5E}" destId="{0C375FC9-D453-403C-86B8-D37B0A1865D9}" srcOrd="2" destOrd="0" parTransId="{496F7D14-CF24-4E76-A744-DF14502C7987}" sibTransId="{61C6D654-6CAD-464E-8A00-FE10A4F39B13}"/>
    <dgm:cxn modelId="{BDFF3EC9-8FEF-4E6A-BFFD-C6D71D987150}" srcId="{654D7642-D091-40E3-864F-268647FF2A5E}" destId="{9BBF177D-E3CF-46C9-9EFC-BE9A58E26F12}" srcOrd="1" destOrd="0" parTransId="{0B985AF9-8237-42A7-BE2B-C7159E0B0443}" sibTransId="{407FB26C-DA98-4756-A237-034B2664F942}"/>
    <dgm:cxn modelId="{2507AEEA-29FA-449E-BCF0-324763B4A5C1}" type="presOf" srcId="{654D7642-D091-40E3-864F-268647FF2A5E}" destId="{B6F3A61C-669C-420C-9BAD-61ACC8189E0F}" srcOrd="0" destOrd="0" presId="urn:microsoft.com/office/officeart/2008/layout/PictureAccentList"/>
    <dgm:cxn modelId="{682862D4-D291-4D02-9BBA-36A5203DEDC5}" srcId="{654D7642-D091-40E3-864F-268647FF2A5E}" destId="{22602C23-104C-45AE-B2D7-E3C768BBFF4D}" srcOrd="0" destOrd="0" parTransId="{19AC3902-92F0-4C0D-B96C-EE2D7ADF48C3}" sibTransId="{91DE4C7E-A7A2-4B2E-B5DA-F694BBC17D47}"/>
    <dgm:cxn modelId="{0B25B1C4-6B59-4893-B7EC-A288EECCE644}" type="presOf" srcId="{22602C23-104C-45AE-B2D7-E3C768BBFF4D}" destId="{FB8E2090-6AA3-4F80-9F5F-A43A547DF692}" srcOrd="0" destOrd="0" presId="urn:microsoft.com/office/officeart/2008/layout/PictureAccentList"/>
    <dgm:cxn modelId="{CE456773-8E40-493C-B2E3-22F2B0EB2304}" srcId="{E63AFC65-2802-4AD6-9C2C-2EF64860542E}" destId="{654D7642-D091-40E3-864F-268647FF2A5E}" srcOrd="0" destOrd="0" parTransId="{F465B3DD-AD87-44C7-8104-8AE2EF5CA997}" sibTransId="{4668F6B5-0EE2-4413-AC57-962CC2998919}"/>
    <dgm:cxn modelId="{B6265A76-429A-44C5-A376-BEFCE76A2DC5}" type="presOf" srcId="{E63AFC65-2802-4AD6-9C2C-2EF64860542E}" destId="{EC1C6175-D53A-4118-8226-14D62356B2F5}" srcOrd="0" destOrd="0" presId="urn:microsoft.com/office/officeart/2008/layout/PictureAccentList"/>
    <dgm:cxn modelId="{80F806D7-D299-4816-8D20-09BF228B65E6}" type="presParOf" srcId="{EC1C6175-D53A-4118-8226-14D62356B2F5}" destId="{6597EB52-B5B7-4B58-A555-4982FCF66C5F}" srcOrd="0" destOrd="0" presId="urn:microsoft.com/office/officeart/2008/layout/PictureAccentList"/>
    <dgm:cxn modelId="{945639CD-7ADC-4E91-9C72-4CD30493594D}" type="presParOf" srcId="{6597EB52-B5B7-4B58-A555-4982FCF66C5F}" destId="{EC78F227-6D83-4A8F-86F7-4C9E84938F41}" srcOrd="0" destOrd="0" presId="urn:microsoft.com/office/officeart/2008/layout/PictureAccentList"/>
    <dgm:cxn modelId="{94357783-C6DC-4079-9A95-3DF016EAD85D}" type="presParOf" srcId="{EC78F227-6D83-4A8F-86F7-4C9E84938F41}" destId="{B6F3A61C-669C-420C-9BAD-61ACC8189E0F}" srcOrd="0" destOrd="0" presId="urn:microsoft.com/office/officeart/2008/layout/PictureAccentList"/>
    <dgm:cxn modelId="{A49A5519-4302-4BD9-A340-B99B52079D39}" type="presParOf" srcId="{6597EB52-B5B7-4B58-A555-4982FCF66C5F}" destId="{700AAD91-2086-43B3-BE2B-B09373E03410}" srcOrd="1" destOrd="0" presId="urn:microsoft.com/office/officeart/2008/layout/PictureAccentList"/>
    <dgm:cxn modelId="{E478DC11-33FF-4148-B3F3-7887C63E957C}" type="presParOf" srcId="{700AAD91-2086-43B3-BE2B-B09373E03410}" destId="{65567E57-0583-4BDA-AC2D-CBE01BD78C68}" srcOrd="0" destOrd="0" presId="urn:microsoft.com/office/officeart/2008/layout/PictureAccentList"/>
    <dgm:cxn modelId="{DFBDA59C-FA3F-4D43-91F3-D1DF4C06C7D3}" type="presParOf" srcId="{65567E57-0583-4BDA-AC2D-CBE01BD78C68}" destId="{4B97F7EE-4787-4562-8585-8CDD69F5D2EE}" srcOrd="0" destOrd="0" presId="urn:microsoft.com/office/officeart/2008/layout/PictureAccentList"/>
    <dgm:cxn modelId="{3A56FD59-713C-4936-A1A8-95D67AD30017}" type="presParOf" srcId="{65567E57-0583-4BDA-AC2D-CBE01BD78C68}" destId="{FB8E2090-6AA3-4F80-9F5F-A43A547DF692}" srcOrd="1" destOrd="0" presId="urn:microsoft.com/office/officeart/2008/layout/PictureAccentList"/>
    <dgm:cxn modelId="{4CD51E75-332A-46E4-B2C3-C25609B9A9E6}" type="presParOf" srcId="{700AAD91-2086-43B3-BE2B-B09373E03410}" destId="{443321B8-4A4C-4D06-8978-32B72061E6F3}" srcOrd="1" destOrd="0" presId="urn:microsoft.com/office/officeart/2008/layout/PictureAccentList"/>
    <dgm:cxn modelId="{3FD712BD-77CB-4D78-9420-61709A1E3C40}" type="presParOf" srcId="{443321B8-4A4C-4D06-8978-32B72061E6F3}" destId="{CB511506-E30C-45BB-B69A-7AD70C71B151}" srcOrd="0" destOrd="0" presId="urn:microsoft.com/office/officeart/2008/layout/PictureAccentList"/>
    <dgm:cxn modelId="{1CF33D83-8D8B-4216-B11D-2DF2AB0F5F81}" type="presParOf" srcId="{443321B8-4A4C-4D06-8978-32B72061E6F3}" destId="{630A4797-875C-4C20-A7D5-16788B81EF50}" srcOrd="1" destOrd="0" presId="urn:microsoft.com/office/officeart/2008/layout/PictureAccentList"/>
    <dgm:cxn modelId="{A8260EE1-FAE6-4475-A0F0-81E3FB78235A}" type="presParOf" srcId="{700AAD91-2086-43B3-BE2B-B09373E03410}" destId="{80B62430-E3F8-4388-993E-BCB544F91A42}" srcOrd="2" destOrd="0" presId="urn:microsoft.com/office/officeart/2008/layout/PictureAccentList"/>
    <dgm:cxn modelId="{6C20247B-9F09-455F-9093-992E4A6CFC66}" type="presParOf" srcId="{80B62430-E3F8-4388-993E-BCB544F91A42}" destId="{4AC602BB-EEF8-4EAD-AB61-D077B237C5EE}" srcOrd="0" destOrd="0" presId="urn:microsoft.com/office/officeart/2008/layout/PictureAccentList"/>
    <dgm:cxn modelId="{3A8D37F4-713C-46DF-AE20-D62798DDCCE7}" type="presParOf" srcId="{80B62430-E3F8-4388-993E-BCB544F91A42}" destId="{A685CD85-EB87-4665-A9FE-C85DE68592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3A61C-669C-420C-9BAD-61ACC8189E0F}">
      <dsp:nvSpPr>
        <dsp:cNvPr id="0" name=""/>
        <dsp:cNvSpPr/>
      </dsp:nvSpPr>
      <dsp:spPr>
        <a:xfrm>
          <a:off x="515938" y="1250"/>
          <a:ext cx="9750190" cy="7517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700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مقاسات أوراق الصنفرة وتداولها في السوق</a:t>
          </a:r>
          <a:endParaRPr lang="ar-SA" sz="37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955" y="23267"/>
        <a:ext cx="9706156" cy="707683"/>
      </dsp:txXfrm>
    </dsp:sp>
    <dsp:sp modelId="{4B97F7EE-4787-4562-8585-8CDD69F5D2EE}">
      <dsp:nvSpPr>
        <dsp:cNvPr id="0" name=""/>
        <dsp:cNvSpPr/>
      </dsp:nvSpPr>
      <dsp:spPr>
        <a:xfrm>
          <a:off x="9514411" y="888276"/>
          <a:ext cx="751717" cy="75171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E2090-6AA3-4F80-9F5F-A43A547DF692}">
      <dsp:nvSpPr>
        <dsp:cNvPr id="0" name=""/>
        <dsp:cNvSpPr/>
      </dsp:nvSpPr>
      <dsp:spPr>
        <a:xfrm>
          <a:off x="515938" y="888276"/>
          <a:ext cx="8953370" cy="75171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على هيئة أفرخ مقاسات (30×12)سم أو(28×23)سم أو (29×21)سم </a:t>
          </a:r>
          <a:endParaRPr lang="ar-SA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2640" y="924978"/>
        <a:ext cx="8879966" cy="678313"/>
      </dsp:txXfrm>
    </dsp:sp>
    <dsp:sp modelId="{CB511506-E30C-45BB-B69A-7AD70C71B151}">
      <dsp:nvSpPr>
        <dsp:cNvPr id="0" name=""/>
        <dsp:cNvSpPr/>
      </dsp:nvSpPr>
      <dsp:spPr>
        <a:xfrm>
          <a:off x="9514411" y="1854184"/>
          <a:ext cx="751717" cy="5037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A4797-875C-4C20-A7D5-16788B81EF50}">
      <dsp:nvSpPr>
        <dsp:cNvPr id="0" name=""/>
        <dsp:cNvSpPr/>
      </dsp:nvSpPr>
      <dsp:spPr>
        <a:xfrm>
          <a:off x="515938" y="1730200"/>
          <a:ext cx="8953370" cy="751717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smtClean="0">
              <a:latin typeface="Sakkal Majalla" panose="02000000000000000000" pitchFamily="2" charset="-78"/>
              <a:cs typeface="Sakkal Majalla" panose="02000000000000000000" pitchFamily="2" charset="-78"/>
            </a:rPr>
            <a:t>على هيئة أشرطة (لفائف) بالمتر الطولي</a:t>
          </a:r>
          <a:endParaRPr lang="ar-SA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2640" y="1766902"/>
        <a:ext cx="8879966" cy="678313"/>
      </dsp:txXfrm>
    </dsp:sp>
    <dsp:sp modelId="{4AC602BB-EEF8-4EAD-AB61-D077B237C5EE}">
      <dsp:nvSpPr>
        <dsp:cNvPr id="0" name=""/>
        <dsp:cNvSpPr/>
      </dsp:nvSpPr>
      <dsp:spPr>
        <a:xfrm>
          <a:off x="9514411" y="2572123"/>
          <a:ext cx="751717" cy="75171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5CD85-EB87-4665-A9FE-C85DE685925E}">
      <dsp:nvSpPr>
        <dsp:cNvPr id="0" name=""/>
        <dsp:cNvSpPr/>
      </dsp:nvSpPr>
      <dsp:spPr>
        <a:xfrm>
          <a:off x="515938" y="2572123"/>
          <a:ext cx="8953370" cy="751717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smtClean="0">
              <a:latin typeface="Sakkal Majalla" panose="02000000000000000000" pitchFamily="2" charset="-78"/>
              <a:cs typeface="Sakkal Majalla" panose="02000000000000000000" pitchFamily="2" charset="-78"/>
            </a:rPr>
            <a:t>على شكل أقراص (دوائر) بأقطار مختلفة</a:t>
          </a:r>
          <a:endParaRPr lang="ar-SA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2640" y="2608825"/>
        <a:ext cx="8879966" cy="67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3A61C-669C-420C-9BAD-61ACC8189E0F}">
      <dsp:nvSpPr>
        <dsp:cNvPr id="0" name=""/>
        <dsp:cNvSpPr/>
      </dsp:nvSpPr>
      <dsp:spPr>
        <a:xfrm>
          <a:off x="58928" y="79823"/>
          <a:ext cx="11097617" cy="63160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الأدوات الآتية للمحافظة على الجسم وصحة الأنسان</a:t>
          </a:r>
          <a:endParaRPr lang="ar-SA" sz="2800" kern="1200" dirty="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77427" y="98322"/>
        <a:ext cx="11060619" cy="594609"/>
      </dsp:txXfrm>
    </dsp:sp>
    <dsp:sp modelId="{4B97F7EE-4787-4562-8585-8CDD69F5D2EE}">
      <dsp:nvSpPr>
        <dsp:cNvPr id="0" name=""/>
        <dsp:cNvSpPr/>
      </dsp:nvSpPr>
      <dsp:spPr>
        <a:xfrm>
          <a:off x="10251131" y="854674"/>
          <a:ext cx="1112828" cy="111282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E2090-6AA3-4F80-9F5F-A43A547DF692}">
      <dsp:nvSpPr>
        <dsp:cNvPr id="0" name=""/>
        <dsp:cNvSpPr/>
      </dsp:nvSpPr>
      <dsp:spPr>
        <a:xfrm>
          <a:off x="617" y="864411"/>
          <a:ext cx="10448236" cy="1112828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القفاز عند إجراء عملية الصنفرة حفاظ على اليدين من تأثير الصنفرة عليها.</a:t>
          </a:r>
          <a:endParaRPr lang="ar-SA" sz="2800" kern="1200" dirty="0">
            <a:solidFill>
              <a:schemeClr val="tx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54951" y="918745"/>
        <a:ext cx="10339568" cy="1004160"/>
      </dsp:txXfrm>
    </dsp:sp>
    <dsp:sp modelId="{CB511506-E30C-45BB-B69A-7AD70C71B151}">
      <dsp:nvSpPr>
        <dsp:cNvPr id="0" name=""/>
        <dsp:cNvSpPr/>
      </dsp:nvSpPr>
      <dsp:spPr>
        <a:xfrm>
          <a:off x="10251131" y="2070183"/>
          <a:ext cx="1112828" cy="11685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A4797-875C-4C20-A7D5-16788B81EF50}">
      <dsp:nvSpPr>
        <dsp:cNvPr id="0" name=""/>
        <dsp:cNvSpPr/>
      </dsp:nvSpPr>
      <dsp:spPr>
        <a:xfrm>
          <a:off x="8303" y="2138616"/>
          <a:ext cx="10432863" cy="1112828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الكمامة لحماية الجهاز التنفسي من الأخشاب المتطايرة في الجو نتيجة عملية الصنفرة.</a:t>
          </a:r>
          <a:endParaRPr lang="ar-SA" sz="2800" kern="1200" dirty="0">
            <a:solidFill>
              <a:schemeClr val="tx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62637" y="2192950"/>
        <a:ext cx="10324195" cy="1004160"/>
      </dsp:txXfrm>
    </dsp:sp>
    <dsp:sp modelId="{4AC602BB-EEF8-4EAD-AB61-D077B237C5EE}">
      <dsp:nvSpPr>
        <dsp:cNvPr id="0" name=""/>
        <dsp:cNvSpPr/>
      </dsp:nvSpPr>
      <dsp:spPr>
        <a:xfrm>
          <a:off x="9871646" y="3445316"/>
          <a:ext cx="1492313" cy="111282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5CD85-EB87-4665-A9FE-C85DE685925E}">
      <dsp:nvSpPr>
        <dsp:cNvPr id="0" name=""/>
        <dsp:cNvSpPr/>
      </dsp:nvSpPr>
      <dsp:spPr>
        <a:xfrm>
          <a:off x="75982" y="3412822"/>
          <a:ext cx="9918019" cy="1112828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يجب ارتداء النظارة للحفاظ على العين من تطاير الأخشاب.</a:t>
          </a:r>
          <a:endParaRPr lang="ar-SA" sz="2800" kern="1200" dirty="0">
            <a:solidFill>
              <a:schemeClr val="tx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130316" y="3467156"/>
        <a:ext cx="9809351" cy="100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0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3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1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7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0" y="2088823"/>
            <a:ext cx="12192000" cy="3231654"/>
          </a:xfrm>
          <a:prstGeom prst="rect">
            <a:avLst/>
          </a:prstGeom>
          <a:solidFill>
            <a:srgbClr val="D8B088"/>
          </a:solidFill>
          <a:effectLst/>
        </p:spPr>
        <p:txBody>
          <a:bodyPr wrap="square" rtlCol="1">
            <a:spAutoFit/>
          </a:bodyPr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</a:t>
            </a:r>
            <a:r>
              <a:rPr kumimoji="0" lang="ar-B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</a:t>
            </a:r>
            <a:r>
              <a:rPr lang="ar-B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غراء</a:t>
            </a:r>
            <a:r>
              <a:rPr kumimoji="0" lang="ar-BH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وورق الصنفرة</a:t>
            </a:r>
            <a:endParaRPr kumimoji="0" lang="ar-B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مقرر  </a:t>
            </a:r>
            <a:r>
              <a:rPr kumimoji="0" lang="ar-B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النجارة-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المجالات العملية -المرحلة </a:t>
            </a:r>
            <a:r>
              <a:rPr kumimoji="0" lang="ar-B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الإعدادية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1472135"/>
            <a:ext cx="12192000" cy="195943"/>
          </a:xfrm>
          <a:prstGeom prst="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4913826"/>
            <a:ext cx="12192000" cy="195943"/>
          </a:xfrm>
          <a:prstGeom prst="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0" y="1739742"/>
            <a:ext cx="12192000" cy="195943"/>
          </a:xfrm>
          <a:prstGeom prst="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0" y="5219926"/>
            <a:ext cx="12192000" cy="195943"/>
          </a:xfrm>
          <a:prstGeom prst="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 b="8472"/>
          <a:stretch/>
        </p:blipFill>
        <p:spPr>
          <a:xfrm rot="10800000">
            <a:off x="83507" y="5605347"/>
            <a:ext cx="12192000" cy="1252649"/>
          </a:xfrm>
          <a:prstGeom prst="rect">
            <a:avLst/>
          </a:prstGeom>
        </p:spPr>
      </p:pic>
      <p:sp>
        <p:nvSpPr>
          <p:cNvPr id="18" name="مستطيل مستدير الزوايا 17"/>
          <p:cNvSpPr/>
          <p:nvPr/>
        </p:nvSpPr>
        <p:spPr>
          <a:xfrm>
            <a:off x="9158235" y="2838875"/>
            <a:ext cx="2787396" cy="57951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9158235" y="3542335"/>
            <a:ext cx="2787396" cy="57951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43883" y="2101123"/>
            <a:ext cx="1206053" cy="1206053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مستطيل مستدير الزوايا 18"/>
          <p:cNvSpPr/>
          <p:nvPr/>
        </p:nvSpPr>
        <p:spPr>
          <a:xfrm>
            <a:off x="748145" y="3624939"/>
            <a:ext cx="2459535" cy="808212"/>
          </a:xfrm>
          <a:prstGeom prst="roundRect">
            <a:avLst>
              <a:gd name="adj" fmla="val 1667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مستطيل مستدير الزوايا 19"/>
          <p:cNvSpPr/>
          <p:nvPr/>
        </p:nvSpPr>
        <p:spPr>
          <a:xfrm>
            <a:off x="2001628" y="2059631"/>
            <a:ext cx="1206053" cy="1206053"/>
          </a:xfrm>
          <a:prstGeom prst="roundRect">
            <a:avLst>
              <a:gd name="adj" fmla="val 1667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مستطيل 3"/>
          <p:cNvSpPr/>
          <p:nvPr/>
        </p:nvSpPr>
        <p:spPr>
          <a:xfrm>
            <a:off x="9254835" y="3447581"/>
            <a:ext cx="2663086" cy="9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5105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>
          <a:xfrm>
            <a:off x="349909" y="129902"/>
            <a:ext cx="10110103" cy="953947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إرشادات  </a:t>
            </a: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الأمن والسلامة عند استعمال ورق </a:t>
            </a: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الصنفرة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334509" y="1294423"/>
            <a:ext cx="8140902" cy="52587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ادرس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وظيفة وأهمية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أدوات الأمن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والسلامة عند عملية الصنفرة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923213562"/>
              </p:ext>
            </p:extLst>
          </p:nvPr>
        </p:nvGraphicFramePr>
        <p:xfrm>
          <a:off x="349909" y="1739736"/>
          <a:ext cx="11363960" cy="455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250" b="88667" l="22500" r="40313"/>
                    </a14:imgEffect>
                  </a14:imgLayer>
                </a14:imgProps>
              </a:ext>
            </a:extLst>
          </a:blip>
          <a:srcRect l="21726" t="51356" r="59912" b="10865"/>
          <a:stretch/>
        </p:blipFill>
        <p:spPr>
          <a:xfrm rot="12824309" flipH="1">
            <a:off x="10062366" y="2877326"/>
            <a:ext cx="577620" cy="9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0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3" name="Rounded Rectangle 6"/>
          <p:cNvSpPr/>
          <p:nvPr/>
        </p:nvSpPr>
        <p:spPr>
          <a:xfrm>
            <a:off x="349909" y="129902"/>
            <a:ext cx="10110103" cy="953947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0"/>
          <p:cNvSpPr/>
          <p:nvPr/>
        </p:nvSpPr>
        <p:spPr>
          <a:xfrm>
            <a:off x="349909" y="1285028"/>
            <a:ext cx="11181807" cy="5011269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913418" y="1393920"/>
            <a:ext cx="4171724" cy="85708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2 –أ-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املأ الفراغ للاسم المناسب لأدوات الأمن والسلامة حسب الصورة التي امامك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61543" y="2363158"/>
            <a:ext cx="2235263" cy="39980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اظهار إجابة نشاط 2 – أ -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936229" y="3253697"/>
            <a:ext cx="8599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936229" y="3938360"/>
            <a:ext cx="8599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936229" y="5114342"/>
            <a:ext cx="8599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9802706" y="4893702"/>
            <a:ext cx="1364776" cy="4230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endPara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9802706" y="3745016"/>
            <a:ext cx="1364776" cy="4230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796193" y="3053531"/>
            <a:ext cx="1364776" cy="4230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940827" y="5631030"/>
            <a:ext cx="1370701" cy="56434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لفائف الصنفرة</a:t>
            </a:r>
            <a:endPara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2184726" y="5649907"/>
            <a:ext cx="1499710" cy="56434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أقراص الصنفرة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04617" y="5631029"/>
            <a:ext cx="1523718" cy="56434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أفرخ الصنفرة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024710" y="1547171"/>
            <a:ext cx="4097405" cy="467287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2 –ب- 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اصل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الصنفرة بالمسمى الصحيح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سهم للأسفل 27"/>
          <p:cNvSpPr/>
          <p:nvPr/>
        </p:nvSpPr>
        <p:spPr>
          <a:xfrm rot="10800000">
            <a:off x="1024710" y="4987365"/>
            <a:ext cx="416103" cy="599680"/>
          </a:xfrm>
          <a:prstGeom prst="downArrow">
            <a:avLst/>
          </a:prstGeom>
          <a:solidFill>
            <a:srgbClr val="009999"/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سهم للأسفل 28"/>
          <p:cNvSpPr/>
          <p:nvPr/>
        </p:nvSpPr>
        <p:spPr>
          <a:xfrm rot="13653179">
            <a:off x="3494886" y="4290932"/>
            <a:ext cx="416103" cy="1593949"/>
          </a:xfrm>
          <a:prstGeom prst="downArrow">
            <a:avLst/>
          </a:prstGeom>
          <a:solidFill>
            <a:srgbClr val="CC0066"/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سهم للأسفل 29"/>
          <p:cNvSpPr/>
          <p:nvPr/>
        </p:nvSpPr>
        <p:spPr>
          <a:xfrm rot="7165398">
            <a:off x="3630670" y="4128252"/>
            <a:ext cx="416103" cy="1662823"/>
          </a:xfrm>
          <a:prstGeom prst="downArrow">
            <a:avLst/>
          </a:prstGeom>
          <a:solidFill>
            <a:srgbClr val="0000CC"/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1766437" y="2277743"/>
            <a:ext cx="2235263" cy="39980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اظهار إجابة نشاط 2 – ب -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9775407" y="4944588"/>
            <a:ext cx="1397861" cy="4230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النظارة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9775408" y="3795902"/>
            <a:ext cx="1364776" cy="4230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القفاز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9768895" y="3104417"/>
            <a:ext cx="1364776" cy="4230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الكمامة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643770" y="3253698"/>
            <a:ext cx="1206053" cy="1509098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مستطيل مستدير الزوايا 36"/>
          <p:cNvSpPr/>
          <p:nvPr/>
        </p:nvSpPr>
        <p:spPr>
          <a:xfrm>
            <a:off x="2415662" y="3550675"/>
            <a:ext cx="1180190" cy="933752"/>
          </a:xfrm>
          <a:prstGeom prst="roundRect">
            <a:avLst>
              <a:gd name="adj" fmla="val 166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مستطيل مستدير الزوايا 37"/>
          <p:cNvSpPr/>
          <p:nvPr/>
        </p:nvSpPr>
        <p:spPr>
          <a:xfrm>
            <a:off x="4358379" y="3353530"/>
            <a:ext cx="1206053" cy="1206053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50" b="88667" l="22500" r="40313"/>
                    </a14:imgEffect>
                  </a14:imgLayer>
                </a14:imgProps>
              </a:ext>
            </a:extLst>
          </a:blip>
          <a:srcRect l="21726" t="51356" r="59912" b="10865"/>
          <a:stretch/>
        </p:blipFill>
        <p:spPr>
          <a:xfrm rot="9858764">
            <a:off x="8193689" y="3744443"/>
            <a:ext cx="664132" cy="893225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50" b="88667" l="22500" r="40313"/>
                    </a14:imgEffect>
                  </a14:imgLayer>
                </a14:imgProps>
              </a:ext>
            </a:extLst>
          </a:blip>
          <a:srcRect l="21726" t="51356" r="59912" b="10865"/>
          <a:stretch/>
        </p:blipFill>
        <p:spPr>
          <a:xfrm rot="13309785" flipH="1">
            <a:off x="7718459" y="3684479"/>
            <a:ext cx="590685" cy="888307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250" b="52250" l="64625" r="86438">
                        <a14:foregroundMark x1="75063" y1="38667" x2="75063" y2="38667"/>
                        <a14:foregroundMark x1="76938" y1="41417" x2="76938" y2="41417"/>
                        <a14:foregroundMark x1="68875" y1="31250" x2="68875" y2="31250"/>
                        <a14:foregroundMark x1="68375" y1="30167" x2="68375" y2="30167"/>
                      </a14:backgroundRemoval>
                    </a14:imgEffect>
                  </a14:imgLayer>
                </a14:imgProps>
              </a:ext>
            </a:extLst>
          </a:blip>
          <a:srcRect l="64603" t="12685" r="13870" b="50171"/>
          <a:stretch/>
        </p:blipFill>
        <p:spPr>
          <a:xfrm rot="5400000">
            <a:off x="8193707" y="2835111"/>
            <a:ext cx="772307" cy="634104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17" b="41500" l="27375" r="48000"/>
                    </a14:imgEffect>
                  </a14:imgLayer>
                </a14:imgProps>
              </a:ext>
            </a:extLst>
          </a:blip>
          <a:srcRect l="26991" r="51003" b="58361"/>
          <a:stretch/>
        </p:blipFill>
        <p:spPr>
          <a:xfrm rot="5400000">
            <a:off x="8003460" y="4587154"/>
            <a:ext cx="743475" cy="10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3" name="Rounded Rectangle 6"/>
          <p:cNvSpPr/>
          <p:nvPr/>
        </p:nvSpPr>
        <p:spPr>
          <a:xfrm>
            <a:off x="2177142" y="171790"/>
            <a:ext cx="7982857" cy="953947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0"/>
          <p:cNvSpPr/>
          <p:nvPr/>
        </p:nvSpPr>
        <p:spPr>
          <a:xfrm>
            <a:off x="783771" y="1389650"/>
            <a:ext cx="10747945" cy="4883454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106450" y="448859"/>
            <a:ext cx="1914622" cy="39980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اظهار إجابة نشاط </a:t>
            </a:r>
            <a:r>
              <a:rPr lang="ar-BH" sz="2000" b="1" dirty="0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مستطيل مستدير الزوايا 26"/>
          <p:cNvSpPr/>
          <p:nvPr/>
        </p:nvSpPr>
        <p:spPr>
          <a:xfrm>
            <a:off x="2302301" y="974323"/>
            <a:ext cx="7755706" cy="49361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نشاط 3 –قارن بين خصائص واستخدامات أنواع أوراق السنفرة التالية</a:t>
            </a:r>
            <a:endParaRPr lang="ar-BH" sz="2000" b="1" dirty="0">
              <a:solidFill>
                <a:srgbClr val="FFFF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5" name="مستطيل مستدير الزوايا 8"/>
          <p:cNvSpPr/>
          <p:nvPr/>
        </p:nvSpPr>
        <p:spPr>
          <a:xfrm>
            <a:off x="8397864" y="2615249"/>
            <a:ext cx="2361288" cy="31309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تباع على شكل أفرخ وتكون مساحقها أما الرمل أو الزجاج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وتستخدم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التشطيب النهائي للمشغولات الخشبية.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ستطيل ذو زوايا قطرية مخدوشة 9"/>
          <p:cNvSpPr/>
          <p:nvPr/>
        </p:nvSpPr>
        <p:spPr>
          <a:xfrm>
            <a:off x="8291012" y="1686995"/>
            <a:ext cx="2424545" cy="928254"/>
          </a:xfrm>
          <a:prstGeom prst="snip2Diag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صنفرة خشابي</a:t>
            </a:r>
          </a:p>
        </p:txBody>
      </p:sp>
      <p:sp>
        <p:nvSpPr>
          <p:cNvPr id="47" name="مستطيل مستدير الزوايا 10"/>
          <p:cNvSpPr/>
          <p:nvPr/>
        </p:nvSpPr>
        <p:spPr>
          <a:xfrm>
            <a:off x="5232091" y="2533469"/>
            <a:ext cx="3005496" cy="31647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تباع على شكل أفرخ من القماش مغطاة بمسحوق الجرانيت  الصوان 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ويكون لونها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غامق 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وتستخدم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التشطيب النهائي للمشغولات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المعدنية.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ستطيل ذو زوايا قطرية مخدوشة 11"/>
          <p:cNvSpPr/>
          <p:nvPr/>
        </p:nvSpPr>
        <p:spPr>
          <a:xfrm>
            <a:off x="5646653" y="1655654"/>
            <a:ext cx="2424545" cy="928254"/>
          </a:xfrm>
          <a:prstGeom prst="snip2Diag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صنفرة </a:t>
            </a:r>
            <a:r>
              <a:rPr lang="ar-B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معادن</a:t>
            </a:r>
            <a:endParaRPr lang="ar-B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مستطيل مستدير الزوايا 14"/>
          <p:cNvSpPr/>
          <p:nvPr/>
        </p:nvSpPr>
        <p:spPr>
          <a:xfrm>
            <a:off x="1418148" y="2464156"/>
            <a:ext cx="3594128" cy="3234052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تباع على شكل أفرخ أو القماش المعالج بمواد تجعله مضاد لتأثير الماء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تغطى بمساحيق مواد صناعية مثل كربيد السيلكون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وتستخدم في:ـ التشطيب النهائي للدهانات </a:t>
            </a:r>
            <a:r>
              <a:rPr lang="ar-BH" sz="2800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السليولوزية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2800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الدوكو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مستطيل ذو زوايا قطرية مخدوشة 15"/>
          <p:cNvSpPr/>
          <p:nvPr/>
        </p:nvSpPr>
        <p:spPr>
          <a:xfrm>
            <a:off x="2082899" y="1605215"/>
            <a:ext cx="2424545" cy="928254"/>
          </a:xfrm>
          <a:prstGeom prst="snip2Diag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صنفرة </a:t>
            </a:r>
            <a:r>
              <a:rPr lang="ar-B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الدوكو</a:t>
            </a:r>
            <a:endParaRPr lang="ar-B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571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45" grpId="0" animBg="1"/>
      <p:bldP spid="4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4" name="Rounded Rectangle 10"/>
          <p:cNvSpPr/>
          <p:nvPr/>
        </p:nvSpPr>
        <p:spPr>
          <a:xfrm>
            <a:off x="407967" y="1588826"/>
            <a:ext cx="11181807" cy="3174487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84087" y="1995226"/>
            <a:ext cx="689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انتهى </a:t>
            </a:r>
            <a:r>
              <a:rPr kumimoji="0" lang="ar-BH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الدرس بحمد </a:t>
            </a:r>
            <a:r>
              <a:rPr kumimoji="0" lang="ar-BH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 تمنياتنا </a:t>
            </a:r>
            <a:r>
              <a:rPr kumimoji="0" lang="ar-BH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لكم بالتوفيق</a:t>
            </a:r>
            <a:endParaRPr kumimoji="0" lang="ar-BH" sz="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9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3" name="Rounded Rectangle 6"/>
          <p:cNvSpPr/>
          <p:nvPr/>
        </p:nvSpPr>
        <p:spPr>
          <a:xfrm>
            <a:off x="349909" y="129902"/>
            <a:ext cx="10110103" cy="953947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أدوات الغراء وورق الصنفرة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ounded Rectangle 10"/>
          <p:cNvSpPr/>
          <p:nvPr/>
        </p:nvSpPr>
        <p:spPr>
          <a:xfrm>
            <a:off x="349909" y="2519269"/>
            <a:ext cx="11181807" cy="3735138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32721" y="3056767"/>
            <a:ext cx="9124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الطالب خصائص أنواع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الغراء المستخدمة في وصل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الأخشاب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بدقة</a:t>
            </a: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يحدد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درجات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الصنفرة المستخدمة في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تنعيم انواع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الأخشاب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بشكل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صحيح.</a:t>
            </a: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يختار الطالب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درجة ورقة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الصنفرة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المناسب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لتنعيم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القطع الخشبية</a:t>
            </a: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الاحتياطات والارشادات اللازمة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تعليمات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الأمن والسلامة أثناء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يميز الطالب بين أنواع أوراق الصنفرة من حيث المسمى والخصائص والاستخدامات.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60" y="1109637"/>
            <a:ext cx="6120914" cy="15363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3" y="3438978"/>
            <a:ext cx="926485" cy="92648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81" y="2741475"/>
            <a:ext cx="926485" cy="92648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01" y="4548681"/>
            <a:ext cx="926485" cy="926485"/>
          </a:xfrm>
          <a:prstGeom prst="rect">
            <a:avLst/>
          </a:prstGeom>
        </p:spPr>
      </p:pic>
      <p:pic>
        <p:nvPicPr>
          <p:cNvPr id="11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23" y="4136481"/>
            <a:ext cx="926485" cy="926485"/>
          </a:xfrm>
          <a:prstGeom prst="rect">
            <a:avLst/>
          </a:prstGeom>
        </p:spPr>
      </p:pic>
      <p:pic>
        <p:nvPicPr>
          <p:cNvPr id="12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39" y="5205638"/>
            <a:ext cx="926485" cy="9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6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3" name="Rounded Rectangle 6"/>
          <p:cNvSpPr/>
          <p:nvPr/>
        </p:nvSpPr>
        <p:spPr>
          <a:xfrm>
            <a:off x="349909" y="129902"/>
            <a:ext cx="10110103" cy="640001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4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الغراء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0"/>
          <p:cNvSpPr/>
          <p:nvPr/>
        </p:nvSpPr>
        <p:spPr>
          <a:xfrm>
            <a:off x="349909" y="1252369"/>
            <a:ext cx="11456609" cy="5182515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عنصر نائب للمحتوى 2"/>
          <p:cNvSpPr>
            <a:spLocks noGrp="1"/>
          </p:cNvSpPr>
          <p:nvPr>
            <p:ph idx="1"/>
          </p:nvPr>
        </p:nvSpPr>
        <p:spPr>
          <a:xfrm>
            <a:off x="666641" y="1383076"/>
            <a:ext cx="10826536" cy="7549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أكثر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واد  اللصق والتثبيت شيوعاً واستعمالاً هي الغراء ،والأجود مسامير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البراغي. الغراء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في تثبيت الأخشاب ومن أشهر الأنواع المستخدمة الغراء الأبيض الذي تطلى به السطوح الخشب.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8583434" y="2150473"/>
            <a:ext cx="2257571" cy="51189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الغراء الأبيض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9233830" y="5219026"/>
            <a:ext cx="1746913" cy="4776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شفاف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خطط انسيابي: معالجة متعاقبة 20"/>
          <p:cNvSpPr/>
          <p:nvPr/>
        </p:nvSpPr>
        <p:spPr>
          <a:xfrm>
            <a:off x="9233830" y="5804868"/>
            <a:ext cx="1746913" cy="4776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شفاف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843712" y="2739457"/>
            <a:ext cx="3737016" cy="935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يصنع من مكون أساسي </a:t>
            </a:r>
            <a:r>
              <a:rPr lang="ar-BH" sz="2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اسيتات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عديد </a:t>
            </a:r>
            <a:r>
              <a:rPr lang="ar-BH" sz="2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الفاينيل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1.اكثر الأنواع انتشاراً.</a:t>
            </a: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2.يستخدم في اغلب الأعمال الخشبية.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سهم للأسفل 22"/>
          <p:cNvSpPr/>
          <p:nvPr/>
        </p:nvSpPr>
        <p:spPr>
          <a:xfrm>
            <a:off x="9233830" y="3752330"/>
            <a:ext cx="1356810" cy="496550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عيوبه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8945974" y="4276627"/>
            <a:ext cx="2115402" cy="51191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يتشرب الصبغات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سهم للأسفل 25"/>
          <p:cNvSpPr/>
          <p:nvPr/>
        </p:nvSpPr>
        <p:spPr>
          <a:xfrm>
            <a:off x="9364459" y="4816287"/>
            <a:ext cx="1356810" cy="402739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dirty="0" smtClean="0">
                <a:cs typeface="Sultan bold" pitchFamily="2" charset="-78"/>
              </a:rPr>
              <a:t>أنواعه</a:t>
            </a:r>
            <a:endParaRPr lang="ar-BH" sz="2000" dirty="0">
              <a:cs typeface="Sultan bold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373663" y="2138934"/>
            <a:ext cx="2110497" cy="48596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غراء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الحيوان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666641" y="2751886"/>
            <a:ext cx="3524543" cy="9037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أقدم الأنواع وهو اصل الغراء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في لصق القشرة ولصق الشغلات التقليدية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كالآلات الموسيقية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1090402" y="4302665"/>
            <a:ext cx="2511188" cy="4776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غراء السمك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خطط انسيابي: معالجة متعاقبة 29"/>
          <p:cNvSpPr/>
          <p:nvPr/>
        </p:nvSpPr>
        <p:spPr>
          <a:xfrm>
            <a:off x="1090402" y="4959516"/>
            <a:ext cx="2511188" cy="4776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غراء الأرنب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خطط انسيابي: معالجة متعاقبة 30"/>
          <p:cNvSpPr/>
          <p:nvPr/>
        </p:nvSpPr>
        <p:spPr>
          <a:xfrm>
            <a:off x="1090401" y="5591498"/>
            <a:ext cx="2511188" cy="667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عظم وجلود الحيوانات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سهم للأسفل 31"/>
          <p:cNvSpPr/>
          <p:nvPr/>
        </p:nvSpPr>
        <p:spPr>
          <a:xfrm>
            <a:off x="1663780" y="3714345"/>
            <a:ext cx="1340678" cy="434010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أنواعه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1995978" y="791843"/>
            <a:ext cx="7063243" cy="48306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ادرس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الغراء في الشريحتين التاليتين للإجابة على النشاط التالي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1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7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75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4" name="Rounded Rectangle 10"/>
          <p:cNvSpPr/>
          <p:nvPr/>
        </p:nvSpPr>
        <p:spPr>
          <a:xfrm>
            <a:off x="349909" y="1252369"/>
            <a:ext cx="11181807" cy="5182515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8765076" y="1559225"/>
            <a:ext cx="2257571" cy="51189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الايبوكسي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859617" y="2351260"/>
            <a:ext cx="3607179" cy="1611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مادة لاصقة قوية يتميز بأنه </a:t>
            </a:r>
            <a:r>
              <a:rPr lang="ar-BH" sz="2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عازل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للماء بشكل مميز</a:t>
            </a:r>
          </a:p>
          <a:p>
            <a:pPr marL="285750" indent="-285750" algn="r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من تفاعل جزئيين لهم تفاعل كيميائي  </a:t>
            </a:r>
          </a:p>
        </p:txBody>
      </p:sp>
      <p:sp>
        <p:nvSpPr>
          <p:cNvPr id="23" name="سهم للأسفل 22"/>
          <p:cNvSpPr/>
          <p:nvPr/>
        </p:nvSpPr>
        <p:spPr>
          <a:xfrm>
            <a:off x="9215457" y="4123398"/>
            <a:ext cx="1356810" cy="496550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عيوبه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8430822" y="4735301"/>
            <a:ext cx="2926080" cy="78198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الحموضة والرطوبة يمكن ان تدخل أثناء عملية الالتصاق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443376" y="1536283"/>
            <a:ext cx="2110497" cy="48596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سياتو</a:t>
            </a:r>
            <a:r>
              <a:rPr kumimoji="0" lang="ar-B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اكريلات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87951" y="2324928"/>
            <a:ext cx="3524543" cy="1096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قوي في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اللصق.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يستعمل في لصق القطع الصغيرة وقطع الديكور </a:t>
            </a:r>
          </a:p>
        </p:txBody>
      </p:sp>
      <p:sp>
        <p:nvSpPr>
          <p:cNvPr id="33" name="Rounded Rectangle 6"/>
          <p:cNvSpPr/>
          <p:nvPr/>
        </p:nvSpPr>
        <p:spPr>
          <a:xfrm>
            <a:off x="349909" y="129902"/>
            <a:ext cx="10110103" cy="953947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تابع </a:t>
            </a:r>
            <a:r>
              <a:rPr lang="ar-BH" sz="4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لأنواع الغراء – لاصق </a:t>
            </a: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الخشب 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5007344" y="1494557"/>
            <a:ext cx="1965013" cy="52020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البولي </a:t>
            </a:r>
            <a:r>
              <a:rPr lang="ar-BH" sz="2800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يوثية</a:t>
            </a:r>
            <a:endParaRPr lang="ar-BH" sz="2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331445" y="2310820"/>
            <a:ext cx="3316813" cy="2424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just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قوي جداً </a:t>
            </a:r>
          </a:p>
          <a:p>
            <a:pPr marL="285750" indent="-285750" algn="just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قوة التصاقه عالية.</a:t>
            </a:r>
          </a:p>
          <a:p>
            <a:pPr marL="285750" indent="-285750" algn="ctr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يحتوى على  نسبة عالية من الرطوبة ولا يكون هناك انتفاخ في مكان استخدامه.</a:t>
            </a:r>
          </a:p>
          <a:p>
            <a:pPr marL="285750" indent="-285750" algn="just" rtl="1">
              <a:buFontTx/>
              <a:buChar char="-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لصق الخشب المدهون </a:t>
            </a:r>
          </a:p>
        </p:txBody>
      </p:sp>
      <p:sp>
        <p:nvSpPr>
          <p:cNvPr id="36" name="سهم للأسفل 35"/>
          <p:cNvSpPr/>
          <p:nvPr/>
        </p:nvSpPr>
        <p:spPr>
          <a:xfrm>
            <a:off x="1485089" y="3590327"/>
            <a:ext cx="1279157" cy="533071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عيوبه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خطط انسيابي: معالجة متعاقبة 36"/>
          <p:cNvSpPr/>
          <p:nvPr/>
        </p:nvSpPr>
        <p:spPr>
          <a:xfrm>
            <a:off x="692331" y="4410932"/>
            <a:ext cx="3052508" cy="64873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لا يقاوم الشد والضغط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56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084217"/>
            <a:ext cx="11842046" cy="5342709"/>
          </a:xfrm>
          <a:prstGeom prst="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541018" y="-2148368"/>
            <a:ext cx="5030942" cy="11604977"/>
          </a:xfrm>
          <a:prstGeom prst="rect">
            <a:avLst/>
          </a:prstGeom>
          <a:solidFill>
            <a:srgbClr val="009900"/>
          </a:solidFill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45" y="-71853"/>
            <a:ext cx="1646183" cy="1268068"/>
          </a:xfrm>
          <a:prstGeom prst="rect">
            <a:avLst/>
          </a:prstGeom>
        </p:spPr>
      </p:pic>
      <p:sp>
        <p:nvSpPr>
          <p:cNvPr id="13" name="Octagon 16"/>
          <p:cNvSpPr/>
          <p:nvPr/>
        </p:nvSpPr>
        <p:spPr>
          <a:xfrm>
            <a:off x="10247935" y="1147165"/>
            <a:ext cx="961294" cy="785447"/>
          </a:xfrm>
          <a:prstGeom prst="octagon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ctagon 17"/>
          <p:cNvSpPr/>
          <p:nvPr/>
        </p:nvSpPr>
        <p:spPr>
          <a:xfrm>
            <a:off x="10348194" y="2042327"/>
            <a:ext cx="961294" cy="785447"/>
          </a:xfrm>
          <a:prstGeom prst="octagon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ctagon 18"/>
          <p:cNvSpPr/>
          <p:nvPr/>
        </p:nvSpPr>
        <p:spPr>
          <a:xfrm>
            <a:off x="10373537" y="2917605"/>
            <a:ext cx="961294" cy="785447"/>
          </a:xfrm>
          <a:prstGeom prst="octagon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ctagon 16"/>
          <p:cNvSpPr/>
          <p:nvPr/>
        </p:nvSpPr>
        <p:spPr>
          <a:xfrm>
            <a:off x="10399416" y="3751733"/>
            <a:ext cx="935416" cy="785447"/>
          </a:xfrm>
          <a:prstGeom prst="octagon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Octagon 17"/>
          <p:cNvSpPr/>
          <p:nvPr/>
        </p:nvSpPr>
        <p:spPr>
          <a:xfrm>
            <a:off x="10433116" y="4652679"/>
            <a:ext cx="961294" cy="785447"/>
          </a:xfrm>
          <a:prstGeom prst="octagon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سهم للأسفل 29"/>
          <p:cNvSpPr/>
          <p:nvPr/>
        </p:nvSpPr>
        <p:spPr>
          <a:xfrm rot="7640792">
            <a:off x="3858753" y="2163975"/>
            <a:ext cx="271723" cy="2254748"/>
          </a:xfrm>
          <a:prstGeom prst="downArrow">
            <a:avLst>
              <a:gd name="adj1" fmla="val 55742"/>
              <a:gd name="adj2" fmla="val 50000"/>
            </a:avLst>
          </a:prstGeom>
          <a:solidFill>
            <a:srgbClr val="CC0099"/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سهم للأسفل 31"/>
          <p:cNvSpPr/>
          <p:nvPr/>
        </p:nvSpPr>
        <p:spPr>
          <a:xfrm rot="3077834">
            <a:off x="3816808" y="1446460"/>
            <a:ext cx="416103" cy="2135371"/>
          </a:xfrm>
          <a:prstGeom prst="downArrow">
            <a:avLst/>
          </a:prstGeom>
          <a:solidFill>
            <a:srgbClr val="7030A0"/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سهم للأسفل 33"/>
          <p:cNvSpPr/>
          <p:nvPr/>
        </p:nvSpPr>
        <p:spPr>
          <a:xfrm rot="3579226">
            <a:off x="3750055" y="4295662"/>
            <a:ext cx="371966" cy="2018513"/>
          </a:xfrm>
          <a:prstGeom prst="downArrow">
            <a:avLst/>
          </a:prstGeom>
          <a:solidFill>
            <a:srgbClr val="0000CC"/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سهم للأسفل 35"/>
          <p:cNvSpPr/>
          <p:nvPr/>
        </p:nvSpPr>
        <p:spPr>
          <a:xfrm rot="7518226">
            <a:off x="3913406" y="1087364"/>
            <a:ext cx="381606" cy="266923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سهم للأسفل 37"/>
          <p:cNvSpPr/>
          <p:nvPr/>
        </p:nvSpPr>
        <p:spPr>
          <a:xfrm rot="2914712">
            <a:off x="3909946" y="2123467"/>
            <a:ext cx="335365" cy="2186676"/>
          </a:xfrm>
          <a:prstGeom prst="downArrow">
            <a:avLst/>
          </a:prstGeom>
          <a:solidFill>
            <a:srgbClr val="009999"/>
          </a:solidFill>
          <a:ln>
            <a:solidFill>
              <a:srgbClr val="33CC3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ctagon 17"/>
          <p:cNvSpPr/>
          <p:nvPr/>
        </p:nvSpPr>
        <p:spPr>
          <a:xfrm>
            <a:off x="10440945" y="5512167"/>
            <a:ext cx="961294" cy="785447"/>
          </a:xfrm>
          <a:prstGeom prst="octagon">
            <a:avLst/>
          </a:prstGeom>
          <a:solidFill>
            <a:srgbClr val="66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ounded Rectangle 6"/>
          <p:cNvSpPr/>
          <p:nvPr/>
        </p:nvSpPr>
        <p:spPr>
          <a:xfrm>
            <a:off x="4752816" y="1294167"/>
            <a:ext cx="5476015" cy="66373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يستخدم في اغلب الأنواع الخشبية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0" name="Rounded Rectangle 6"/>
          <p:cNvSpPr/>
          <p:nvPr/>
        </p:nvSpPr>
        <p:spPr>
          <a:xfrm>
            <a:off x="4752816" y="2133049"/>
            <a:ext cx="5575131" cy="663731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من أنواع الغراء الأبيض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1" name="Rounded Rectangle 6"/>
          <p:cNvSpPr/>
          <p:nvPr/>
        </p:nvSpPr>
        <p:spPr>
          <a:xfrm>
            <a:off x="4752816" y="2999864"/>
            <a:ext cx="5575131" cy="663731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استخدامات غراء الحيوان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6"/>
          <p:cNvSpPr/>
          <p:nvPr/>
        </p:nvSpPr>
        <p:spPr>
          <a:xfrm>
            <a:off x="4784502" y="3770348"/>
            <a:ext cx="5575131" cy="663731"/>
          </a:xfrm>
          <a:prstGeom prst="roundRect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الايبوكسي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هي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5" name="Rounded Rectangle 6"/>
          <p:cNvSpPr/>
          <p:nvPr/>
        </p:nvSpPr>
        <p:spPr>
          <a:xfrm>
            <a:off x="4784502" y="4626454"/>
            <a:ext cx="5575131" cy="663731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لايحتوي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على نسبة عالية من الرطوبة </a:t>
            </a:r>
            <a:r>
              <a:rPr kumimoji="0" lang="ar-B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ولايكون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انتفاخ في مكان استخدامه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4" name="Rounded Rectangle 6"/>
          <p:cNvSpPr/>
          <p:nvPr/>
        </p:nvSpPr>
        <p:spPr>
          <a:xfrm>
            <a:off x="2815679" y="132119"/>
            <a:ext cx="4920435" cy="654561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تقييمي-1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ounded Rectangle 6"/>
          <p:cNvSpPr/>
          <p:nvPr/>
        </p:nvSpPr>
        <p:spPr>
          <a:xfrm>
            <a:off x="302328" y="2996172"/>
            <a:ext cx="2913127" cy="54143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الغراء الابيض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7" name="Rounded Rectangle 6"/>
          <p:cNvSpPr/>
          <p:nvPr/>
        </p:nvSpPr>
        <p:spPr>
          <a:xfrm>
            <a:off x="302327" y="3747363"/>
            <a:ext cx="2913127" cy="5343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الشفاف والغير شفاف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9" name="Rounded Rectangle 6"/>
          <p:cNvSpPr/>
          <p:nvPr/>
        </p:nvSpPr>
        <p:spPr>
          <a:xfrm>
            <a:off x="302327" y="1338924"/>
            <a:ext cx="2803743" cy="5529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لصق القشرة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والآلات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الموسيقية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2" name="Rounded Rectangle 6"/>
          <p:cNvSpPr/>
          <p:nvPr/>
        </p:nvSpPr>
        <p:spPr>
          <a:xfrm>
            <a:off x="302329" y="2272664"/>
            <a:ext cx="2769638" cy="4829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مادة لاصقة قوية عازلة للماء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4" name="Rounded Rectangle 6"/>
          <p:cNvSpPr/>
          <p:nvPr/>
        </p:nvSpPr>
        <p:spPr>
          <a:xfrm>
            <a:off x="254000" y="5505243"/>
            <a:ext cx="2913127" cy="51424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البولي يوثيه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6" name="Rounded Rectangle 6"/>
          <p:cNvSpPr/>
          <p:nvPr/>
        </p:nvSpPr>
        <p:spPr>
          <a:xfrm>
            <a:off x="254000" y="4683420"/>
            <a:ext cx="2913127" cy="5079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سياتو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اكريلات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7" name="سهم للأسفل 56"/>
          <p:cNvSpPr/>
          <p:nvPr/>
        </p:nvSpPr>
        <p:spPr>
          <a:xfrm rot="6776632">
            <a:off x="3911468" y="4322124"/>
            <a:ext cx="323994" cy="1963855"/>
          </a:xfrm>
          <a:prstGeom prst="downArrow">
            <a:avLst/>
          </a:prstGeom>
          <a:solidFill>
            <a:srgbClr val="875A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مستطيل مستدير الزوايا 59"/>
          <p:cNvSpPr/>
          <p:nvPr/>
        </p:nvSpPr>
        <p:spPr>
          <a:xfrm>
            <a:off x="1218097" y="774007"/>
            <a:ext cx="8619005" cy="39024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 –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 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المعلومات الواردة  حول الغراء في المستطيلات المرقمة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اليمين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</a:t>
            </a:r>
            <a:r>
              <a:rPr lang="ar-BH" sz="20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يلائنها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الجهة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اليسرى 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ed Rectangle 6"/>
          <p:cNvSpPr/>
          <p:nvPr/>
        </p:nvSpPr>
        <p:spPr>
          <a:xfrm>
            <a:off x="580417" y="232879"/>
            <a:ext cx="2235263" cy="39980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اظهار إجابة نشاط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6"/>
          <p:cNvSpPr/>
          <p:nvPr/>
        </p:nvSpPr>
        <p:spPr>
          <a:xfrm>
            <a:off x="4798406" y="5510154"/>
            <a:ext cx="5575131" cy="663731"/>
          </a:xfrm>
          <a:prstGeom prst="roundRect">
            <a:avLst/>
          </a:prstGeom>
          <a:solidFill>
            <a:srgbClr val="66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يستخدم في لصق القطع الصغيرة وقطع الديكور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64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 animBg="1"/>
      <p:bldP spid="48" grpId="0" animBg="1"/>
      <p:bldP spid="50" grpId="0" animBg="1"/>
      <p:bldP spid="51" grpId="0" animBg="1"/>
      <p:bldP spid="53" grpId="0" animBg="1"/>
      <p:bldP spid="55" grpId="0" animBg="1"/>
      <p:bldP spid="46" grpId="0" animBg="1"/>
      <p:bldP spid="47" grpId="0" animBg="1"/>
      <p:bldP spid="49" grpId="0" animBg="1"/>
      <p:bldP spid="52" grpId="0" animBg="1"/>
      <p:bldP spid="54" grpId="0" animBg="1"/>
      <p:bldP spid="56" grpId="0" animBg="1"/>
      <p:bldP spid="57" grpId="0" animBg="1"/>
      <p:bldP spid="60" grpId="0" animBg="1"/>
      <p:bldP spid="61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4" name="Rounded Rectangle 10"/>
          <p:cNvSpPr/>
          <p:nvPr/>
        </p:nvSpPr>
        <p:spPr>
          <a:xfrm>
            <a:off x="349909" y="1252370"/>
            <a:ext cx="11181807" cy="50439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349909" y="129902"/>
            <a:ext cx="10110103" cy="953947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 rtl="1">
              <a:defRPr/>
            </a:pP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 ومقاسات أوراق </a:t>
            </a:r>
            <a:r>
              <a:rPr lang="ar-BH" sz="4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الصنفرة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عنصر نائب للمحتوى 2"/>
          <p:cNvSpPr>
            <a:spLocks noGrp="1"/>
          </p:cNvSpPr>
          <p:nvPr>
            <p:ph idx="1"/>
          </p:nvPr>
        </p:nvSpPr>
        <p:spPr>
          <a:xfrm>
            <a:off x="240575" y="1581060"/>
            <a:ext cx="11080091" cy="158935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واحد من عائلة المواد الكاشطة  وتكون على هيئة أفرخ أو أشرطة رقيقة مغطاة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بحبيبات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صلبة وتستخدم لإزالة أجزاء صغيرة من أسطح المواد أما لزيادة نعومتها استعداداً لعملية الطلاء والتشطيبات الخشبية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لزيادة خشونة الخشب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لتجهيز السطح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للمواد اللاصقة، كما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خلال مراحل الدهانات المختلفة (تجهيز، بطانة، معجون، تشطيب....وغيرها)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3094275" y="938503"/>
            <a:ext cx="5629003" cy="48306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ادرس  أشكال و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مقاسات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الصنفرة</a:t>
            </a:r>
            <a:endParaRPr lang="ar-SA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رسم تخطيطي 21"/>
          <p:cNvGraphicFramePr/>
          <p:nvPr>
            <p:extLst>
              <p:ext uri="{D42A27DB-BD31-4B8C-83A1-F6EECF244321}">
                <p14:modId xmlns:p14="http://schemas.microsoft.com/office/powerpoint/2010/main" val="480078417"/>
              </p:ext>
            </p:extLst>
          </p:nvPr>
        </p:nvGraphicFramePr>
        <p:xfrm>
          <a:off x="858983" y="2739559"/>
          <a:ext cx="10782068" cy="332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55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6F3A61C-669C-420C-9BAD-61ACC8189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graphicEl>
                                              <a:dgm id="{B6F3A61C-669C-420C-9BAD-61ACC8189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graphicEl>
                                              <a:dgm id="{B6F3A61C-669C-420C-9BAD-61ACC8189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graphicEl>
                                              <a:dgm id="{B6F3A61C-669C-420C-9BAD-61ACC8189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97F7EE-4787-4562-8585-8CDD69F5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graphicEl>
                                              <a:dgm id="{4B97F7EE-4787-4562-8585-8CDD69F5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graphicEl>
                                              <a:dgm id="{4B97F7EE-4787-4562-8585-8CDD69F5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graphicEl>
                                              <a:dgm id="{4B97F7EE-4787-4562-8585-8CDD69F5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B8E2090-6AA3-4F80-9F5F-A43A547DF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graphicEl>
                                              <a:dgm id="{FB8E2090-6AA3-4F80-9F5F-A43A547DF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graphicEl>
                                              <a:dgm id="{FB8E2090-6AA3-4F80-9F5F-A43A547DF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graphicEl>
                                              <a:dgm id="{FB8E2090-6AA3-4F80-9F5F-A43A547DF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B511506-E30C-45BB-B69A-7AD70C71B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graphicEl>
                                              <a:dgm id="{CB511506-E30C-45BB-B69A-7AD70C71B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graphicEl>
                                              <a:dgm id="{CB511506-E30C-45BB-B69A-7AD70C71B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graphicEl>
                                              <a:dgm id="{CB511506-E30C-45BB-B69A-7AD70C71B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30A4797-875C-4C20-A7D5-16788B81E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graphicEl>
                                              <a:dgm id="{630A4797-875C-4C20-A7D5-16788B81E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graphicEl>
                                              <a:dgm id="{630A4797-875C-4C20-A7D5-16788B81E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graphicEl>
                                              <a:dgm id="{630A4797-875C-4C20-A7D5-16788B81E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AC602BB-EEF8-4EAD-AB61-D077B237C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>
                                            <p:graphicEl>
                                              <a:dgm id="{4AC602BB-EEF8-4EAD-AB61-D077B237C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graphicEl>
                                              <a:dgm id="{4AC602BB-EEF8-4EAD-AB61-D077B237C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graphicEl>
                                              <a:dgm id="{4AC602BB-EEF8-4EAD-AB61-D077B237C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685CD85-EB87-4665-A9FE-C85DE6859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>
                                            <p:graphicEl>
                                              <a:dgm id="{A685CD85-EB87-4665-A9FE-C85DE6859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graphicEl>
                                              <a:dgm id="{A685CD85-EB87-4665-A9FE-C85DE6859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graphicEl>
                                              <a:dgm id="{A685CD85-EB87-4665-A9FE-C85DE6859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3" name="Rounded Rectangle 6"/>
          <p:cNvSpPr/>
          <p:nvPr/>
        </p:nvSpPr>
        <p:spPr>
          <a:xfrm>
            <a:off x="1633692" y="141361"/>
            <a:ext cx="8352138" cy="953947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مواصفات أوراق الصنفرة  وفق درجاتها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جدول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40709"/>
              </p:ext>
            </p:extLst>
          </p:nvPr>
        </p:nvGraphicFramePr>
        <p:xfrm>
          <a:off x="6040583" y="1412386"/>
          <a:ext cx="5920509" cy="47572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3092">
                  <a:extLst>
                    <a:ext uri="{9D8B030D-6E8A-4147-A177-3AD203B41FA5}">
                      <a16:colId xmlns:a16="http://schemas.microsoft.com/office/drawing/2014/main" xmlns="" val="102165324"/>
                    </a:ext>
                  </a:extLst>
                </a:gridCol>
                <a:gridCol w="4627417">
                  <a:extLst>
                    <a:ext uri="{9D8B030D-6E8A-4147-A177-3AD203B41FA5}">
                      <a16:colId xmlns:a16="http://schemas.microsoft.com/office/drawing/2014/main" xmlns="" val="703246406"/>
                    </a:ext>
                  </a:extLst>
                </a:gridCol>
              </a:tblGrid>
              <a:tr h="48568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الحبيبات الكبيرة</a:t>
                      </a:r>
                      <a:endParaRPr lang="en-US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7509367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النوع/ المقاس 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الاستعمال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4335099"/>
                  </a:ext>
                </a:extLst>
              </a:tr>
              <a:tr h="5780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خشن جداً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12-30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إزالة سريعة جداً للمادة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صنفرة </a:t>
                      </a: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أولية لأرضية من الخشب الصلد.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1452608"/>
                  </a:ext>
                </a:extLst>
              </a:tr>
              <a:tr h="5780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خشن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40-50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إزالة سريعة للمادة.</a:t>
                      </a:r>
                      <a:endParaRPr lang="en-US" sz="2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7070017"/>
                  </a:ext>
                </a:extLst>
              </a:tr>
              <a:tr h="5780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متوسط</a:t>
                      </a:r>
                      <a:endParaRPr lang="en-US" sz="2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60-80</a:t>
                      </a:r>
                      <a:endParaRPr lang="en-US" sz="2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صنفرة الخشب لتجهيزة للتشطيب .</a:t>
                      </a:r>
                      <a:endParaRPr lang="en-US" sz="2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لإزالة طبقة الورنيش.</a:t>
                      </a:r>
                      <a:endParaRPr lang="en-US" sz="20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2354134"/>
                  </a:ext>
                </a:extLst>
              </a:tr>
              <a:tr h="9622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ناعم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100-120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التجهز لتشطيب الخشب.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لا تناسب إزالة طبقة الورنيش.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تنظيف بقع الماء والمواد اللاصقة من على سطح الخشب.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4943725"/>
                  </a:ext>
                </a:extLst>
              </a:tr>
              <a:tr h="9622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ناعم جداً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150-220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صنفرة الخشب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6413347"/>
                  </a:ext>
                </a:extLst>
              </a:tr>
            </a:tbl>
          </a:graphicData>
        </a:graphic>
      </p:graphicFrame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07594"/>
              </p:ext>
            </p:extLst>
          </p:nvPr>
        </p:nvGraphicFramePr>
        <p:xfrm>
          <a:off x="363297" y="1412386"/>
          <a:ext cx="5418666" cy="34364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2364">
                  <a:extLst>
                    <a:ext uri="{9D8B030D-6E8A-4147-A177-3AD203B41FA5}">
                      <a16:colId xmlns:a16="http://schemas.microsoft.com/office/drawing/2014/main" xmlns="" val="102165324"/>
                    </a:ext>
                  </a:extLst>
                </a:gridCol>
                <a:gridCol w="4056302">
                  <a:extLst>
                    <a:ext uri="{9D8B030D-6E8A-4147-A177-3AD203B41FA5}">
                      <a16:colId xmlns:a16="http://schemas.microsoft.com/office/drawing/2014/main" xmlns="" val="7032464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الحبيبات </a:t>
                      </a:r>
                      <a:r>
                        <a:rPr lang="ar-BH" sz="2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الصغيرة</a:t>
                      </a:r>
                      <a:endParaRPr lang="en-US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750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النوع/ المقاس 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الاستعمال</a:t>
                      </a:r>
                      <a:endParaRPr lang="en-US" sz="2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433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ناعمة جداً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150 -220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صنفرة الزخارف الموجودة في الأماكن الضيقة.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145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نعومة إضافية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400-600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بدء طلاء الخشب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70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فائقة النعومة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800-1000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الصنفرة النهائية للتشطيب والخشب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235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مفرطة النعومة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1500-2500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الصنفرة النهائية.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صنفرة أكثر نعومة للزخارف.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4943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72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3" name="Rounded Rectangle 6"/>
          <p:cNvSpPr/>
          <p:nvPr/>
        </p:nvSpPr>
        <p:spPr>
          <a:xfrm>
            <a:off x="422769" y="218152"/>
            <a:ext cx="10110103" cy="713626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4800" b="1" noProof="0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4800" b="1" dirty="0" err="1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رشادات</a:t>
            </a: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</a:t>
            </a:r>
            <a:r>
              <a:rPr lang="ar-BH" sz="48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صنفرة أنواع الخشب المختلفة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028946" y="1055016"/>
            <a:ext cx="7232818" cy="65363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ادرس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الارشادات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التالية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لصنفرة أنواع الأخشاب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المختلفة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01" y="969340"/>
            <a:ext cx="1475360" cy="981541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87807" y="1974508"/>
            <a:ext cx="8794100" cy="14270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تلف الصنفرة حول قطعة من الخشب اللين أو الفلين حس الشكل المطلوب فأما أن تكون متوازي المستطيلات في معظم العمليات أو يلف حول شكل اسطواني لتنعيم الأماكن المحدبة والمجوفة.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ذو زوايا قطرية مخدوشة 11"/>
          <p:cNvSpPr/>
          <p:nvPr/>
        </p:nvSpPr>
        <p:spPr>
          <a:xfrm>
            <a:off x="8999145" y="2219722"/>
            <a:ext cx="2945988" cy="908347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صنفرة الأسطح </a:t>
            </a:r>
          </a:p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الخشبية المستوية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87807" y="3514935"/>
            <a:ext cx="8794100" cy="14270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خشب (البياض </a:t>
            </a:r>
            <a:r>
              <a:rPr lang="ar-BH" sz="2800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والموسكي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وتتم أول شيء بالصنفرة المتوسطة في الاتجاه العرضي للألياف على زاوية 45 درجة يتبعها الصنفرة الناعمة في اتجاه الالياف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ذو زوايا قطرية مخدوشة 15"/>
          <p:cNvSpPr/>
          <p:nvPr/>
        </p:nvSpPr>
        <p:spPr>
          <a:xfrm>
            <a:off x="8999145" y="3777190"/>
            <a:ext cx="2945988" cy="898904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صنفرة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الأخشاب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اللينة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49910" y="5014397"/>
            <a:ext cx="8911854" cy="14270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(الزان </a:t>
            </a:r>
            <a:r>
              <a:rPr lang="ar-BH" sz="2800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والأرو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...وغيرها) تستخدم الصنفرة المتوسطة أولاً في اتجاه الألياف ثم صنفرة ناعمة في نفس الاتجاه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ذو زوايا قطرية مخدوشة 17"/>
          <p:cNvSpPr/>
          <p:nvPr/>
        </p:nvSpPr>
        <p:spPr>
          <a:xfrm>
            <a:off x="8999145" y="5269300"/>
            <a:ext cx="2945987" cy="881001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صنفرة الأخشاب الصلبة</a:t>
            </a:r>
          </a:p>
        </p:txBody>
      </p:sp>
    </p:spTree>
    <p:extLst>
      <p:ext uri="{BB962C8B-B14F-4D97-AF65-F5344CB8AC3E}">
        <p14:creationId xmlns:p14="http://schemas.microsoft.com/office/powerpoint/2010/main" val="247786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3" name="Rounded Rectangle 6"/>
          <p:cNvSpPr/>
          <p:nvPr/>
        </p:nvSpPr>
        <p:spPr>
          <a:xfrm>
            <a:off x="1097211" y="417742"/>
            <a:ext cx="9214229" cy="580610"/>
          </a:xfrm>
          <a:prstGeom prst="roundRect">
            <a:avLst/>
          </a:prstGeom>
          <a:solidFill>
            <a:srgbClr val="875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أنواع أوراق الصنفرة وفق المادة الخام التي </a:t>
            </a:r>
            <a:r>
              <a:rPr lang="ar-BH" sz="3600" b="1" dirty="0" err="1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سيتنم</a:t>
            </a:r>
            <a:r>
              <a:rPr lang="ar-BH" sz="36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صنفرتها </a:t>
            </a:r>
            <a:endParaRPr lang="en-US" sz="3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0"/>
          <p:cNvSpPr/>
          <p:nvPr/>
        </p:nvSpPr>
        <p:spPr>
          <a:xfrm>
            <a:off x="113423" y="1278776"/>
            <a:ext cx="11181807" cy="5043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520356" y="1058982"/>
            <a:ext cx="5934610" cy="55117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ادرس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الأنواع التالية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لأوراق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الصنفرة 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240575" y="6488668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النجارة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-  درس </a:t>
            </a:r>
            <a:r>
              <a:rPr kumimoji="0" lang="ar-B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الغراء وورق الصنفرة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85812" y="1623355"/>
            <a:ext cx="8784217" cy="1427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تباع على شكل أفرخ وتكون مساحقها أما الرمل أو الزجاج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وتستخدم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التشطيب النهائي للمشغولات الخشبية.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ذو زوايا قطرية مخدوشة 9"/>
          <p:cNvSpPr/>
          <p:nvPr/>
        </p:nvSpPr>
        <p:spPr>
          <a:xfrm>
            <a:off x="8646381" y="1808432"/>
            <a:ext cx="2424545" cy="928254"/>
          </a:xfrm>
          <a:prstGeom prst="snip2Diag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صنفرة خشابي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72837" y="3214016"/>
            <a:ext cx="8797192" cy="14270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تباع على شكل أفرخ من القماش مغطاة بمسحوق الجرانيت  الصوان 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ويكون لونها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غامق 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وتستخدم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التشطيب النهائي للمشغولات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المعدنية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ذو زوايا قطرية مخدوشة 11"/>
          <p:cNvSpPr/>
          <p:nvPr/>
        </p:nvSpPr>
        <p:spPr>
          <a:xfrm>
            <a:off x="8646382" y="3512223"/>
            <a:ext cx="2424545" cy="928254"/>
          </a:xfrm>
          <a:prstGeom prst="snip2Diag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صنفرة </a:t>
            </a:r>
            <a:r>
              <a:rPr lang="ar-B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معادن</a:t>
            </a:r>
            <a:endParaRPr lang="ar-B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85813" y="4787665"/>
            <a:ext cx="8784216" cy="1427018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تباع على شكل أفرخ أو القماش المعالج بمواد تجعله مضاد لتأثير الماء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تغطى بمساحيق مواد صناعية مثل كربيد السيلكون</a:t>
            </a:r>
          </a:p>
          <a:p>
            <a:pPr algn="ctr"/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وتستخدم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التشطيب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النهائي للدهانات </a:t>
            </a:r>
            <a:r>
              <a:rPr lang="ar-BH" sz="2800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السليولوزية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2800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الدوكو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ذو زوايا قطرية مخدوشة 15"/>
          <p:cNvSpPr/>
          <p:nvPr/>
        </p:nvSpPr>
        <p:spPr>
          <a:xfrm>
            <a:off x="8727377" y="4937456"/>
            <a:ext cx="2424545" cy="928254"/>
          </a:xfrm>
          <a:prstGeom prst="snip2Diag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صنفرة </a:t>
            </a:r>
            <a:r>
              <a:rPr lang="ar-B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الدوكو</a:t>
            </a:r>
            <a:endParaRPr lang="ar-B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622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1675</TotalTime>
  <Words>1057</Words>
  <Application>Microsoft Office PowerPoint</Application>
  <PresentationFormat>Widescreen</PresentationFormat>
  <Paragraphs>179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Sultan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Fadheela Abas Abas</cp:lastModifiedBy>
  <cp:revision>130</cp:revision>
  <dcterms:created xsi:type="dcterms:W3CDTF">2020-03-04T10:47:58Z</dcterms:created>
  <dcterms:modified xsi:type="dcterms:W3CDTF">2020-11-05T10:50:47Z</dcterms:modified>
</cp:coreProperties>
</file>