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73" r:id="rId4"/>
    <p:sldId id="258" r:id="rId5"/>
    <p:sldId id="259" r:id="rId6"/>
    <p:sldId id="261" r:id="rId7"/>
    <p:sldId id="262" r:id="rId8"/>
    <p:sldId id="265" r:id="rId9"/>
    <p:sldId id="266" r:id="rId10"/>
    <p:sldId id="267" r:id="rId11"/>
    <p:sldId id="271" r:id="rId12"/>
    <p:sldId id="272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A1D925-F21D-4572-AB9E-C21752D3F3E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BC9CE7-C72A-4E92-99BF-46A1445F4E42}">
      <dgm:prSet phldrT="[Text]" custT="1"/>
      <dgm:spPr>
        <a:solidFill>
          <a:schemeClr val="accent1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ar-BH" sz="4000" b="1" dirty="0"/>
            <a:t>دور الدولة</a:t>
          </a:r>
          <a:endParaRPr lang="en-US" sz="4000" b="1" dirty="0"/>
        </a:p>
      </dgm:t>
    </dgm:pt>
    <dgm:pt modelId="{73433196-7F1F-4DB0-8DE3-D197D9756D1A}" type="parTrans" cxnId="{CCCF09A0-6A9A-4508-8637-807915158194}">
      <dgm:prSet/>
      <dgm:spPr/>
      <dgm:t>
        <a:bodyPr/>
        <a:lstStyle/>
        <a:p>
          <a:endParaRPr lang="en-US"/>
        </a:p>
      </dgm:t>
    </dgm:pt>
    <dgm:pt modelId="{223B638C-D001-45EC-8334-01C62E7F6159}" type="sibTrans" cxnId="{CCCF09A0-6A9A-4508-8637-807915158194}">
      <dgm:prSet/>
      <dgm:spPr/>
      <dgm:t>
        <a:bodyPr/>
        <a:lstStyle/>
        <a:p>
          <a:endParaRPr lang="en-US"/>
        </a:p>
      </dgm:t>
    </dgm:pt>
    <dgm:pt modelId="{CC0FB945-B4F7-4FD4-A057-AB3E81D4893E}">
      <dgm:prSet phldrT="[Text]"/>
      <dgm:spPr>
        <a:solidFill>
          <a:srgbClr val="C000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ar-BH" b="1" dirty="0"/>
            <a:t>حوار التوافق الوطني </a:t>
          </a:r>
          <a:endParaRPr lang="en-US" b="1" dirty="0"/>
        </a:p>
      </dgm:t>
    </dgm:pt>
    <dgm:pt modelId="{43A553A6-338D-4258-B871-04302EFCE261}" type="parTrans" cxnId="{C140319F-F93F-4A3F-B001-547F16D18197}">
      <dgm:prSet/>
      <dgm:spPr>
        <a:ln w="28575"/>
      </dgm:spPr>
      <dgm:t>
        <a:bodyPr/>
        <a:lstStyle/>
        <a:p>
          <a:endParaRPr lang="en-US"/>
        </a:p>
      </dgm:t>
    </dgm:pt>
    <dgm:pt modelId="{2CFFAF02-D64D-4D4F-BD3C-10FB62EC1B19}" type="sibTrans" cxnId="{C140319F-F93F-4A3F-B001-547F16D18197}">
      <dgm:prSet/>
      <dgm:spPr/>
      <dgm:t>
        <a:bodyPr/>
        <a:lstStyle/>
        <a:p>
          <a:endParaRPr lang="en-US"/>
        </a:p>
      </dgm:t>
    </dgm:pt>
    <dgm:pt modelId="{A8E40EF2-C694-4B6A-87E9-5A0CDAED1537}">
      <dgm:prSet phldrT="[Text]"/>
      <dgm:spPr>
        <a:solidFill>
          <a:schemeClr val="accent2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ar-BH" b="1" dirty="0" smtClean="0"/>
            <a:t>تفعيل </a:t>
          </a:r>
          <a:r>
            <a:rPr lang="ar-BH" b="1" dirty="0"/>
            <a:t>اتفاقية الدفاع المشترك لدول الخليج العربية</a:t>
          </a:r>
          <a:endParaRPr lang="en-US" b="1" dirty="0"/>
        </a:p>
      </dgm:t>
    </dgm:pt>
    <dgm:pt modelId="{CFA6ADC9-F1F0-4DDA-AC85-5A261733B036}" type="parTrans" cxnId="{59C5602E-80C2-4D4B-A490-1498A7BAD527}">
      <dgm:prSet/>
      <dgm:spPr>
        <a:ln w="28575"/>
      </dgm:spPr>
      <dgm:t>
        <a:bodyPr/>
        <a:lstStyle/>
        <a:p>
          <a:endParaRPr lang="en-US"/>
        </a:p>
      </dgm:t>
    </dgm:pt>
    <dgm:pt modelId="{595536F0-A37F-4492-AD82-F495CBA826DE}" type="sibTrans" cxnId="{59C5602E-80C2-4D4B-A490-1498A7BAD527}">
      <dgm:prSet/>
      <dgm:spPr/>
      <dgm:t>
        <a:bodyPr/>
        <a:lstStyle/>
        <a:p>
          <a:endParaRPr lang="en-US"/>
        </a:p>
      </dgm:t>
    </dgm:pt>
    <dgm:pt modelId="{2DBB10B4-CF5D-4938-A270-AAFF88E26140}">
      <dgm:prSet phldrT="[Text]"/>
      <dgm:spPr>
        <a:solidFill>
          <a:srgbClr val="00B05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ar-BH" b="1" dirty="0"/>
            <a:t>إعلان حالة السلامة الوطنية</a:t>
          </a:r>
          <a:endParaRPr lang="en-US" b="1" dirty="0"/>
        </a:p>
      </dgm:t>
    </dgm:pt>
    <dgm:pt modelId="{4D3E508D-FD8D-4F91-8BD7-C19D5A8DACCF}" type="parTrans" cxnId="{B461A338-21B7-45C7-9D72-A6414DDC60B1}">
      <dgm:prSet/>
      <dgm:spPr>
        <a:ln w="28575"/>
      </dgm:spPr>
      <dgm:t>
        <a:bodyPr/>
        <a:lstStyle/>
        <a:p>
          <a:endParaRPr lang="en-US"/>
        </a:p>
      </dgm:t>
    </dgm:pt>
    <dgm:pt modelId="{02284936-59CA-4472-8A76-7808149E4983}" type="sibTrans" cxnId="{B461A338-21B7-45C7-9D72-A6414DDC60B1}">
      <dgm:prSet/>
      <dgm:spPr/>
      <dgm:t>
        <a:bodyPr/>
        <a:lstStyle/>
        <a:p>
          <a:endParaRPr lang="en-US"/>
        </a:p>
      </dgm:t>
    </dgm:pt>
    <dgm:pt modelId="{A0FBE35C-D8E3-4C98-9936-22973B8BA802}">
      <dgm:prSet phldrT="[Text]"/>
      <dgm:spPr>
        <a:solidFill>
          <a:schemeClr val="accent4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ar-BH" b="1" dirty="0"/>
            <a:t>اللجنة البحرينية المستقلة لتقصي الحقائق</a:t>
          </a:r>
          <a:endParaRPr lang="en-US" b="1" dirty="0"/>
        </a:p>
      </dgm:t>
    </dgm:pt>
    <dgm:pt modelId="{5329076B-50C9-4790-94C1-C891A8F12A51}" type="parTrans" cxnId="{307CB37E-42D0-4B93-A957-E9E4725230D4}">
      <dgm:prSet/>
      <dgm:spPr>
        <a:ln w="28575"/>
      </dgm:spPr>
      <dgm:t>
        <a:bodyPr/>
        <a:lstStyle/>
        <a:p>
          <a:endParaRPr lang="en-US"/>
        </a:p>
      </dgm:t>
    </dgm:pt>
    <dgm:pt modelId="{21777071-5AE8-4DE3-8959-84C2E7CC633A}" type="sibTrans" cxnId="{307CB37E-42D0-4B93-A957-E9E4725230D4}">
      <dgm:prSet/>
      <dgm:spPr/>
      <dgm:t>
        <a:bodyPr/>
        <a:lstStyle/>
        <a:p>
          <a:endParaRPr lang="en-US"/>
        </a:p>
      </dgm:t>
    </dgm:pt>
    <dgm:pt modelId="{F18251EC-857E-4C3C-A417-4314D52A7ECC}" type="pres">
      <dgm:prSet presAssocID="{77A1D925-F21D-4572-AB9E-C21752D3F3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D4AF91E-7FF6-4925-A5A1-6D559B8A945E}" type="pres">
      <dgm:prSet presAssocID="{77BC9CE7-C72A-4E92-99BF-46A1445F4E42}" presName="hierRoot1" presStyleCnt="0">
        <dgm:presLayoutVars>
          <dgm:hierBranch val="init"/>
        </dgm:presLayoutVars>
      </dgm:prSet>
      <dgm:spPr/>
    </dgm:pt>
    <dgm:pt modelId="{24C7E069-1740-4166-8427-289E518B6FCF}" type="pres">
      <dgm:prSet presAssocID="{77BC9CE7-C72A-4E92-99BF-46A1445F4E42}" presName="rootComposite1" presStyleCnt="0"/>
      <dgm:spPr/>
    </dgm:pt>
    <dgm:pt modelId="{0770FAA7-9EA9-4469-86D4-89ED5219CAEA}" type="pres">
      <dgm:prSet presAssocID="{77BC9CE7-C72A-4E92-99BF-46A1445F4E42}" presName="rootText1" presStyleLbl="node0" presStyleIdx="0" presStyleCnt="1" custLinFactNeighborX="-404" custLinFactNeighborY="-431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214D9D-CC38-4646-9A33-573033CAAA7C}" type="pres">
      <dgm:prSet presAssocID="{77BC9CE7-C72A-4E92-99BF-46A1445F4E4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430F8EE-848B-4AB0-A44E-26E5E41F6545}" type="pres">
      <dgm:prSet presAssocID="{77BC9CE7-C72A-4E92-99BF-46A1445F4E42}" presName="hierChild2" presStyleCnt="0"/>
      <dgm:spPr/>
    </dgm:pt>
    <dgm:pt modelId="{8B61BEF1-A61B-445D-B846-BEDCDF7429D1}" type="pres">
      <dgm:prSet presAssocID="{43A553A6-338D-4258-B871-04302EFCE261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4F161EF-BEB1-4B7F-91A3-CD2809F3E341}" type="pres">
      <dgm:prSet presAssocID="{CC0FB945-B4F7-4FD4-A057-AB3E81D4893E}" presName="hierRoot2" presStyleCnt="0">
        <dgm:presLayoutVars>
          <dgm:hierBranch val="init"/>
        </dgm:presLayoutVars>
      </dgm:prSet>
      <dgm:spPr/>
    </dgm:pt>
    <dgm:pt modelId="{62960AFB-A9E6-49C2-9D9F-2F2E5E664420}" type="pres">
      <dgm:prSet presAssocID="{CC0FB945-B4F7-4FD4-A057-AB3E81D4893E}" presName="rootComposite" presStyleCnt="0"/>
      <dgm:spPr/>
    </dgm:pt>
    <dgm:pt modelId="{DE71EFAE-FD6F-4135-ADFA-D4F1660F0936}" type="pres">
      <dgm:prSet presAssocID="{CC0FB945-B4F7-4FD4-A057-AB3E81D4893E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F98D5C-3271-4DAF-B392-79BCFEC5C6AF}" type="pres">
      <dgm:prSet presAssocID="{CC0FB945-B4F7-4FD4-A057-AB3E81D4893E}" presName="rootConnector" presStyleLbl="node2" presStyleIdx="0" presStyleCnt="4"/>
      <dgm:spPr/>
      <dgm:t>
        <a:bodyPr/>
        <a:lstStyle/>
        <a:p>
          <a:endParaRPr lang="en-US"/>
        </a:p>
      </dgm:t>
    </dgm:pt>
    <dgm:pt modelId="{0ED89AC0-A0FA-421E-A4E9-68C354C6BEBE}" type="pres">
      <dgm:prSet presAssocID="{CC0FB945-B4F7-4FD4-A057-AB3E81D4893E}" presName="hierChild4" presStyleCnt="0"/>
      <dgm:spPr/>
    </dgm:pt>
    <dgm:pt modelId="{CBFEB544-E7DC-4079-8639-0EE5DE97450E}" type="pres">
      <dgm:prSet presAssocID="{CC0FB945-B4F7-4FD4-A057-AB3E81D4893E}" presName="hierChild5" presStyleCnt="0"/>
      <dgm:spPr/>
    </dgm:pt>
    <dgm:pt modelId="{2659DAE8-FA97-4BD6-BAB3-F87D27931427}" type="pres">
      <dgm:prSet presAssocID="{5329076B-50C9-4790-94C1-C891A8F12A51}" presName="Name37" presStyleLbl="parChTrans1D2" presStyleIdx="1" presStyleCnt="4"/>
      <dgm:spPr/>
      <dgm:t>
        <a:bodyPr/>
        <a:lstStyle/>
        <a:p>
          <a:endParaRPr lang="en-US"/>
        </a:p>
      </dgm:t>
    </dgm:pt>
    <dgm:pt modelId="{023A04B2-5EF5-4DD6-AFBC-D8B91FAA8FD9}" type="pres">
      <dgm:prSet presAssocID="{A0FBE35C-D8E3-4C98-9936-22973B8BA802}" presName="hierRoot2" presStyleCnt="0">
        <dgm:presLayoutVars>
          <dgm:hierBranch val="init"/>
        </dgm:presLayoutVars>
      </dgm:prSet>
      <dgm:spPr/>
    </dgm:pt>
    <dgm:pt modelId="{ED8CBC35-AB6D-40EA-8321-136544D7740A}" type="pres">
      <dgm:prSet presAssocID="{A0FBE35C-D8E3-4C98-9936-22973B8BA802}" presName="rootComposite" presStyleCnt="0"/>
      <dgm:spPr/>
    </dgm:pt>
    <dgm:pt modelId="{1ED37A29-F6D9-44E7-BB24-C411E14CCA0F}" type="pres">
      <dgm:prSet presAssocID="{A0FBE35C-D8E3-4C98-9936-22973B8BA802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D404F6-BD1F-4DB9-9055-DC644B2EA903}" type="pres">
      <dgm:prSet presAssocID="{A0FBE35C-D8E3-4C98-9936-22973B8BA802}" presName="rootConnector" presStyleLbl="node2" presStyleIdx="1" presStyleCnt="4"/>
      <dgm:spPr/>
      <dgm:t>
        <a:bodyPr/>
        <a:lstStyle/>
        <a:p>
          <a:endParaRPr lang="en-US"/>
        </a:p>
      </dgm:t>
    </dgm:pt>
    <dgm:pt modelId="{DA3FF627-C506-4B4F-976D-C6E1D1C9E7C1}" type="pres">
      <dgm:prSet presAssocID="{A0FBE35C-D8E3-4C98-9936-22973B8BA802}" presName="hierChild4" presStyleCnt="0"/>
      <dgm:spPr/>
    </dgm:pt>
    <dgm:pt modelId="{FA1D141F-9AE5-4081-A079-29D4D8EBB3EA}" type="pres">
      <dgm:prSet presAssocID="{A0FBE35C-D8E3-4C98-9936-22973B8BA802}" presName="hierChild5" presStyleCnt="0"/>
      <dgm:spPr/>
    </dgm:pt>
    <dgm:pt modelId="{9E5DF63B-B7F7-4770-BE4E-CB5B66FADD89}" type="pres">
      <dgm:prSet presAssocID="{CFA6ADC9-F1F0-4DDA-AC85-5A261733B036}" presName="Name37" presStyleLbl="parChTrans1D2" presStyleIdx="2" presStyleCnt="4"/>
      <dgm:spPr/>
      <dgm:t>
        <a:bodyPr/>
        <a:lstStyle/>
        <a:p>
          <a:endParaRPr lang="en-US"/>
        </a:p>
      </dgm:t>
    </dgm:pt>
    <dgm:pt modelId="{9F8F59AA-8B85-422F-8E66-F90CE6D06178}" type="pres">
      <dgm:prSet presAssocID="{A8E40EF2-C694-4B6A-87E9-5A0CDAED1537}" presName="hierRoot2" presStyleCnt="0">
        <dgm:presLayoutVars>
          <dgm:hierBranch val="init"/>
        </dgm:presLayoutVars>
      </dgm:prSet>
      <dgm:spPr/>
    </dgm:pt>
    <dgm:pt modelId="{DF8938AA-2120-4691-8196-F88F15F48468}" type="pres">
      <dgm:prSet presAssocID="{A8E40EF2-C694-4B6A-87E9-5A0CDAED1537}" presName="rootComposite" presStyleCnt="0"/>
      <dgm:spPr/>
    </dgm:pt>
    <dgm:pt modelId="{6C0DE005-7DD3-4101-8346-04B11067767E}" type="pres">
      <dgm:prSet presAssocID="{A8E40EF2-C694-4B6A-87E9-5A0CDAED1537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AB927C-CF47-4B42-8A2C-9C7C66C81081}" type="pres">
      <dgm:prSet presAssocID="{A8E40EF2-C694-4B6A-87E9-5A0CDAED1537}" presName="rootConnector" presStyleLbl="node2" presStyleIdx="2" presStyleCnt="4"/>
      <dgm:spPr/>
      <dgm:t>
        <a:bodyPr/>
        <a:lstStyle/>
        <a:p>
          <a:endParaRPr lang="en-US"/>
        </a:p>
      </dgm:t>
    </dgm:pt>
    <dgm:pt modelId="{A492D3E5-60E5-4DB5-B70E-9D0D28893377}" type="pres">
      <dgm:prSet presAssocID="{A8E40EF2-C694-4B6A-87E9-5A0CDAED1537}" presName="hierChild4" presStyleCnt="0"/>
      <dgm:spPr/>
    </dgm:pt>
    <dgm:pt modelId="{D610E796-28EA-42FA-BCA9-C8FF6790A40D}" type="pres">
      <dgm:prSet presAssocID="{A8E40EF2-C694-4B6A-87E9-5A0CDAED1537}" presName="hierChild5" presStyleCnt="0"/>
      <dgm:spPr/>
    </dgm:pt>
    <dgm:pt modelId="{69EB919A-EECE-4F0D-8CFB-AC621162CAA0}" type="pres">
      <dgm:prSet presAssocID="{4D3E508D-FD8D-4F91-8BD7-C19D5A8DACCF}" presName="Name37" presStyleLbl="parChTrans1D2" presStyleIdx="3" presStyleCnt="4"/>
      <dgm:spPr/>
      <dgm:t>
        <a:bodyPr/>
        <a:lstStyle/>
        <a:p>
          <a:endParaRPr lang="en-US"/>
        </a:p>
      </dgm:t>
    </dgm:pt>
    <dgm:pt modelId="{FB3FB5FE-7A97-4780-B8F5-975F2D136CD1}" type="pres">
      <dgm:prSet presAssocID="{2DBB10B4-CF5D-4938-A270-AAFF88E26140}" presName="hierRoot2" presStyleCnt="0">
        <dgm:presLayoutVars>
          <dgm:hierBranch val="init"/>
        </dgm:presLayoutVars>
      </dgm:prSet>
      <dgm:spPr/>
    </dgm:pt>
    <dgm:pt modelId="{6B3DDA20-D1A7-41A2-B6AB-44AF770619A8}" type="pres">
      <dgm:prSet presAssocID="{2DBB10B4-CF5D-4938-A270-AAFF88E26140}" presName="rootComposite" presStyleCnt="0"/>
      <dgm:spPr/>
    </dgm:pt>
    <dgm:pt modelId="{CBB8A80E-A5E7-4650-8573-FED03B60E482}" type="pres">
      <dgm:prSet presAssocID="{2DBB10B4-CF5D-4938-A270-AAFF88E26140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01DF9B-543D-4AF8-8108-A9CD556BEA60}" type="pres">
      <dgm:prSet presAssocID="{2DBB10B4-CF5D-4938-A270-AAFF88E26140}" presName="rootConnector" presStyleLbl="node2" presStyleIdx="3" presStyleCnt="4"/>
      <dgm:spPr/>
      <dgm:t>
        <a:bodyPr/>
        <a:lstStyle/>
        <a:p>
          <a:endParaRPr lang="en-US"/>
        </a:p>
      </dgm:t>
    </dgm:pt>
    <dgm:pt modelId="{D91B68C0-6FF6-480E-87FA-CCC92E699485}" type="pres">
      <dgm:prSet presAssocID="{2DBB10B4-CF5D-4938-A270-AAFF88E26140}" presName="hierChild4" presStyleCnt="0"/>
      <dgm:spPr/>
    </dgm:pt>
    <dgm:pt modelId="{3039AE65-F711-4D51-BDFD-285DC65E7396}" type="pres">
      <dgm:prSet presAssocID="{2DBB10B4-CF5D-4938-A270-AAFF88E26140}" presName="hierChild5" presStyleCnt="0"/>
      <dgm:spPr/>
    </dgm:pt>
    <dgm:pt modelId="{6248A030-2DF3-4A5E-9D7A-C2D98A5DBFDB}" type="pres">
      <dgm:prSet presAssocID="{77BC9CE7-C72A-4E92-99BF-46A1445F4E42}" presName="hierChild3" presStyleCnt="0"/>
      <dgm:spPr/>
    </dgm:pt>
  </dgm:ptLst>
  <dgm:cxnLst>
    <dgm:cxn modelId="{0DC2B49D-272E-48E1-B353-9240E7B8CF8C}" type="presOf" srcId="{2DBB10B4-CF5D-4938-A270-AAFF88E26140}" destId="{C301DF9B-543D-4AF8-8108-A9CD556BEA60}" srcOrd="1" destOrd="0" presId="urn:microsoft.com/office/officeart/2005/8/layout/orgChart1"/>
    <dgm:cxn modelId="{D7CC489E-6A84-46B6-8A52-0F5B25F73007}" type="presOf" srcId="{A0FBE35C-D8E3-4C98-9936-22973B8BA802}" destId="{E2D404F6-BD1F-4DB9-9055-DC644B2EA903}" srcOrd="1" destOrd="0" presId="urn:microsoft.com/office/officeart/2005/8/layout/orgChart1"/>
    <dgm:cxn modelId="{CCCF09A0-6A9A-4508-8637-807915158194}" srcId="{77A1D925-F21D-4572-AB9E-C21752D3F3E2}" destId="{77BC9CE7-C72A-4E92-99BF-46A1445F4E42}" srcOrd="0" destOrd="0" parTransId="{73433196-7F1F-4DB0-8DE3-D197D9756D1A}" sibTransId="{223B638C-D001-45EC-8334-01C62E7F6159}"/>
    <dgm:cxn modelId="{15429D4F-D020-4C39-B81B-E0AE455A6F92}" type="presOf" srcId="{43A553A6-338D-4258-B871-04302EFCE261}" destId="{8B61BEF1-A61B-445D-B846-BEDCDF7429D1}" srcOrd="0" destOrd="0" presId="urn:microsoft.com/office/officeart/2005/8/layout/orgChart1"/>
    <dgm:cxn modelId="{BB305C77-B6FF-4966-B28F-ADB04675BC92}" type="presOf" srcId="{CC0FB945-B4F7-4FD4-A057-AB3E81D4893E}" destId="{A2F98D5C-3271-4DAF-B392-79BCFEC5C6AF}" srcOrd="1" destOrd="0" presId="urn:microsoft.com/office/officeart/2005/8/layout/orgChart1"/>
    <dgm:cxn modelId="{1B168A30-EB93-4A16-8C6A-E3D4EFDDB46D}" type="presOf" srcId="{4D3E508D-FD8D-4F91-8BD7-C19D5A8DACCF}" destId="{69EB919A-EECE-4F0D-8CFB-AC621162CAA0}" srcOrd="0" destOrd="0" presId="urn:microsoft.com/office/officeart/2005/8/layout/orgChart1"/>
    <dgm:cxn modelId="{C140319F-F93F-4A3F-B001-547F16D18197}" srcId="{77BC9CE7-C72A-4E92-99BF-46A1445F4E42}" destId="{CC0FB945-B4F7-4FD4-A057-AB3E81D4893E}" srcOrd="0" destOrd="0" parTransId="{43A553A6-338D-4258-B871-04302EFCE261}" sibTransId="{2CFFAF02-D64D-4D4F-BD3C-10FB62EC1B19}"/>
    <dgm:cxn modelId="{498FA607-29A0-460D-85C9-75761D6468AC}" type="presOf" srcId="{77BC9CE7-C72A-4E92-99BF-46A1445F4E42}" destId="{D4214D9D-CC38-4646-9A33-573033CAAA7C}" srcOrd="1" destOrd="0" presId="urn:microsoft.com/office/officeart/2005/8/layout/orgChart1"/>
    <dgm:cxn modelId="{CF271468-E136-44F8-A68F-51379297DC27}" type="presOf" srcId="{CC0FB945-B4F7-4FD4-A057-AB3E81D4893E}" destId="{DE71EFAE-FD6F-4135-ADFA-D4F1660F0936}" srcOrd="0" destOrd="0" presId="urn:microsoft.com/office/officeart/2005/8/layout/orgChart1"/>
    <dgm:cxn modelId="{09B95A2F-D5B3-4422-8A2F-E068B2C71BFA}" type="presOf" srcId="{5329076B-50C9-4790-94C1-C891A8F12A51}" destId="{2659DAE8-FA97-4BD6-BAB3-F87D27931427}" srcOrd="0" destOrd="0" presId="urn:microsoft.com/office/officeart/2005/8/layout/orgChart1"/>
    <dgm:cxn modelId="{7D700FFB-F610-44A6-AA42-65A75842053F}" type="presOf" srcId="{77A1D925-F21D-4572-AB9E-C21752D3F3E2}" destId="{F18251EC-857E-4C3C-A417-4314D52A7ECC}" srcOrd="0" destOrd="0" presId="urn:microsoft.com/office/officeart/2005/8/layout/orgChart1"/>
    <dgm:cxn modelId="{18655C40-D0D4-4575-8337-8BAF41B9FBF4}" type="presOf" srcId="{77BC9CE7-C72A-4E92-99BF-46A1445F4E42}" destId="{0770FAA7-9EA9-4469-86D4-89ED5219CAEA}" srcOrd="0" destOrd="0" presId="urn:microsoft.com/office/officeart/2005/8/layout/orgChart1"/>
    <dgm:cxn modelId="{B741A01C-743D-494B-AA60-F94E9BCA112D}" type="presOf" srcId="{A0FBE35C-D8E3-4C98-9936-22973B8BA802}" destId="{1ED37A29-F6D9-44E7-BB24-C411E14CCA0F}" srcOrd="0" destOrd="0" presId="urn:microsoft.com/office/officeart/2005/8/layout/orgChart1"/>
    <dgm:cxn modelId="{D0CCA1B2-51E9-49BC-81E1-74FDB8346EE9}" type="presOf" srcId="{A8E40EF2-C694-4B6A-87E9-5A0CDAED1537}" destId="{B4AB927C-CF47-4B42-8A2C-9C7C66C81081}" srcOrd="1" destOrd="0" presId="urn:microsoft.com/office/officeart/2005/8/layout/orgChart1"/>
    <dgm:cxn modelId="{8BF36190-2962-4293-9BBE-6895FEDE2017}" type="presOf" srcId="{2DBB10B4-CF5D-4938-A270-AAFF88E26140}" destId="{CBB8A80E-A5E7-4650-8573-FED03B60E482}" srcOrd="0" destOrd="0" presId="urn:microsoft.com/office/officeart/2005/8/layout/orgChart1"/>
    <dgm:cxn modelId="{307CB37E-42D0-4B93-A957-E9E4725230D4}" srcId="{77BC9CE7-C72A-4E92-99BF-46A1445F4E42}" destId="{A0FBE35C-D8E3-4C98-9936-22973B8BA802}" srcOrd="1" destOrd="0" parTransId="{5329076B-50C9-4790-94C1-C891A8F12A51}" sibTransId="{21777071-5AE8-4DE3-8959-84C2E7CC633A}"/>
    <dgm:cxn modelId="{B461A338-21B7-45C7-9D72-A6414DDC60B1}" srcId="{77BC9CE7-C72A-4E92-99BF-46A1445F4E42}" destId="{2DBB10B4-CF5D-4938-A270-AAFF88E26140}" srcOrd="3" destOrd="0" parTransId="{4D3E508D-FD8D-4F91-8BD7-C19D5A8DACCF}" sibTransId="{02284936-59CA-4472-8A76-7808149E4983}"/>
    <dgm:cxn modelId="{014F6F5A-647F-4BD9-A672-2AFC80E4B75A}" type="presOf" srcId="{CFA6ADC9-F1F0-4DDA-AC85-5A261733B036}" destId="{9E5DF63B-B7F7-4770-BE4E-CB5B66FADD89}" srcOrd="0" destOrd="0" presId="urn:microsoft.com/office/officeart/2005/8/layout/orgChart1"/>
    <dgm:cxn modelId="{103B38E9-C368-4DEA-A6A1-A7BD3D1BB4DD}" type="presOf" srcId="{A8E40EF2-C694-4B6A-87E9-5A0CDAED1537}" destId="{6C0DE005-7DD3-4101-8346-04B11067767E}" srcOrd="0" destOrd="0" presId="urn:microsoft.com/office/officeart/2005/8/layout/orgChart1"/>
    <dgm:cxn modelId="{59C5602E-80C2-4D4B-A490-1498A7BAD527}" srcId="{77BC9CE7-C72A-4E92-99BF-46A1445F4E42}" destId="{A8E40EF2-C694-4B6A-87E9-5A0CDAED1537}" srcOrd="2" destOrd="0" parTransId="{CFA6ADC9-F1F0-4DDA-AC85-5A261733B036}" sibTransId="{595536F0-A37F-4492-AD82-F495CBA826DE}"/>
    <dgm:cxn modelId="{A1C9D1D9-302C-4B20-BEF9-413301F29044}" type="presParOf" srcId="{F18251EC-857E-4C3C-A417-4314D52A7ECC}" destId="{2D4AF91E-7FF6-4925-A5A1-6D559B8A945E}" srcOrd="0" destOrd="0" presId="urn:microsoft.com/office/officeart/2005/8/layout/orgChart1"/>
    <dgm:cxn modelId="{BAD3A2E7-13B2-485C-A920-363A04489A86}" type="presParOf" srcId="{2D4AF91E-7FF6-4925-A5A1-6D559B8A945E}" destId="{24C7E069-1740-4166-8427-289E518B6FCF}" srcOrd="0" destOrd="0" presId="urn:microsoft.com/office/officeart/2005/8/layout/orgChart1"/>
    <dgm:cxn modelId="{3F618B9F-79C8-48C6-9813-941C909F792A}" type="presParOf" srcId="{24C7E069-1740-4166-8427-289E518B6FCF}" destId="{0770FAA7-9EA9-4469-86D4-89ED5219CAEA}" srcOrd="0" destOrd="0" presId="urn:microsoft.com/office/officeart/2005/8/layout/orgChart1"/>
    <dgm:cxn modelId="{A08FFF00-5695-44CB-BCC8-AE4E4A448818}" type="presParOf" srcId="{24C7E069-1740-4166-8427-289E518B6FCF}" destId="{D4214D9D-CC38-4646-9A33-573033CAAA7C}" srcOrd="1" destOrd="0" presId="urn:microsoft.com/office/officeart/2005/8/layout/orgChart1"/>
    <dgm:cxn modelId="{39EE62D6-451C-4DA3-A830-4B6B30387FB0}" type="presParOf" srcId="{2D4AF91E-7FF6-4925-A5A1-6D559B8A945E}" destId="{D430F8EE-848B-4AB0-A44E-26E5E41F6545}" srcOrd="1" destOrd="0" presId="urn:microsoft.com/office/officeart/2005/8/layout/orgChart1"/>
    <dgm:cxn modelId="{C43FDDF8-F02A-4E55-A904-65273625D9FC}" type="presParOf" srcId="{D430F8EE-848B-4AB0-A44E-26E5E41F6545}" destId="{8B61BEF1-A61B-445D-B846-BEDCDF7429D1}" srcOrd="0" destOrd="0" presId="urn:microsoft.com/office/officeart/2005/8/layout/orgChart1"/>
    <dgm:cxn modelId="{05EE3AAD-CB2C-4AFD-AE5D-17CC545AEE2E}" type="presParOf" srcId="{D430F8EE-848B-4AB0-A44E-26E5E41F6545}" destId="{14F161EF-BEB1-4B7F-91A3-CD2809F3E341}" srcOrd="1" destOrd="0" presId="urn:microsoft.com/office/officeart/2005/8/layout/orgChart1"/>
    <dgm:cxn modelId="{DF34E61D-CDC1-4A0F-9AA9-4076C3C85FFE}" type="presParOf" srcId="{14F161EF-BEB1-4B7F-91A3-CD2809F3E341}" destId="{62960AFB-A9E6-49C2-9D9F-2F2E5E664420}" srcOrd="0" destOrd="0" presId="urn:microsoft.com/office/officeart/2005/8/layout/orgChart1"/>
    <dgm:cxn modelId="{F79DDAB5-633E-4E3B-964D-72C505D559A8}" type="presParOf" srcId="{62960AFB-A9E6-49C2-9D9F-2F2E5E664420}" destId="{DE71EFAE-FD6F-4135-ADFA-D4F1660F0936}" srcOrd="0" destOrd="0" presId="urn:microsoft.com/office/officeart/2005/8/layout/orgChart1"/>
    <dgm:cxn modelId="{1FDCCFB8-968E-4EA2-9406-88EB343091DE}" type="presParOf" srcId="{62960AFB-A9E6-49C2-9D9F-2F2E5E664420}" destId="{A2F98D5C-3271-4DAF-B392-79BCFEC5C6AF}" srcOrd="1" destOrd="0" presId="urn:microsoft.com/office/officeart/2005/8/layout/orgChart1"/>
    <dgm:cxn modelId="{854B3F59-00B6-43AE-A65F-36AFFBEA35A1}" type="presParOf" srcId="{14F161EF-BEB1-4B7F-91A3-CD2809F3E341}" destId="{0ED89AC0-A0FA-421E-A4E9-68C354C6BEBE}" srcOrd="1" destOrd="0" presId="urn:microsoft.com/office/officeart/2005/8/layout/orgChart1"/>
    <dgm:cxn modelId="{7556FB4D-071B-4920-B00E-D4EFB7715A38}" type="presParOf" srcId="{14F161EF-BEB1-4B7F-91A3-CD2809F3E341}" destId="{CBFEB544-E7DC-4079-8639-0EE5DE97450E}" srcOrd="2" destOrd="0" presId="urn:microsoft.com/office/officeart/2005/8/layout/orgChart1"/>
    <dgm:cxn modelId="{B385F389-A7F3-47A7-B7F2-0E7B1759148E}" type="presParOf" srcId="{D430F8EE-848B-4AB0-A44E-26E5E41F6545}" destId="{2659DAE8-FA97-4BD6-BAB3-F87D27931427}" srcOrd="2" destOrd="0" presId="urn:microsoft.com/office/officeart/2005/8/layout/orgChart1"/>
    <dgm:cxn modelId="{ABCCFE72-230C-4713-9EBC-37030F12D469}" type="presParOf" srcId="{D430F8EE-848B-4AB0-A44E-26E5E41F6545}" destId="{023A04B2-5EF5-4DD6-AFBC-D8B91FAA8FD9}" srcOrd="3" destOrd="0" presId="urn:microsoft.com/office/officeart/2005/8/layout/orgChart1"/>
    <dgm:cxn modelId="{60A7032B-5DC3-41D5-9E64-A03D6FD8742A}" type="presParOf" srcId="{023A04B2-5EF5-4DD6-AFBC-D8B91FAA8FD9}" destId="{ED8CBC35-AB6D-40EA-8321-136544D7740A}" srcOrd="0" destOrd="0" presId="urn:microsoft.com/office/officeart/2005/8/layout/orgChart1"/>
    <dgm:cxn modelId="{D1CC56DF-51C0-4D49-9F2E-A1E4E47B6FF4}" type="presParOf" srcId="{ED8CBC35-AB6D-40EA-8321-136544D7740A}" destId="{1ED37A29-F6D9-44E7-BB24-C411E14CCA0F}" srcOrd="0" destOrd="0" presId="urn:microsoft.com/office/officeart/2005/8/layout/orgChart1"/>
    <dgm:cxn modelId="{09E18151-C162-440C-AFAA-6FE2B4B6F6E0}" type="presParOf" srcId="{ED8CBC35-AB6D-40EA-8321-136544D7740A}" destId="{E2D404F6-BD1F-4DB9-9055-DC644B2EA903}" srcOrd="1" destOrd="0" presId="urn:microsoft.com/office/officeart/2005/8/layout/orgChart1"/>
    <dgm:cxn modelId="{EED30020-578E-4C33-B877-3C8792C68AD2}" type="presParOf" srcId="{023A04B2-5EF5-4DD6-AFBC-D8B91FAA8FD9}" destId="{DA3FF627-C506-4B4F-976D-C6E1D1C9E7C1}" srcOrd="1" destOrd="0" presId="urn:microsoft.com/office/officeart/2005/8/layout/orgChart1"/>
    <dgm:cxn modelId="{7F678BD5-5FFE-44D2-BCDA-58EF490242CA}" type="presParOf" srcId="{023A04B2-5EF5-4DD6-AFBC-D8B91FAA8FD9}" destId="{FA1D141F-9AE5-4081-A079-29D4D8EBB3EA}" srcOrd="2" destOrd="0" presId="urn:microsoft.com/office/officeart/2005/8/layout/orgChart1"/>
    <dgm:cxn modelId="{065F7433-F0A3-4F6D-B62B-744E3119B519}" type="presParOf" srcId="{D430F8EE-848B-4AB0-A44E-26E5E41F6545}" destId="{9E5DF63B-B7F7-4770-BE4E-CB5B66FADD89}" srcOrd="4" destOrd="0" presId="urn:microsoft.com/office/officeart/2005/8/layout/orgChart1"/>
    <dgm:cxn modelId="{B351C748-DE03-4F73-93A2-F14E3C0A1283}" type="presParOf" srcId="{D430F8EE-848B-4AB0-A44E-26E5E41F6545}" destId="{9F8F59AA-8B85-422F-8E66-F90CE6D06178}" srcOrd="5" destOrd="0" presId="urn:microsoft.com/office/officeart/2005/8/layout/orgChart1"/>
    <dgm:cxn modelId="{8F436C3B-2E85-4D94-9025-BEF2603ACDE6}" type="presParOf" srcId="{9F8F59AA-8B85-422F-8E66-F90CE6D06178}" destId="{DF8938AA-2120-4691-8196-F88F15F48468}" srcOrd="0" destOrd="0" presId="urn:microsoft.com/office/officeart/2005/8/layout/orgChart1"/>
    <dgm:cxn modelId="{702ECFDE-1AC5-4906-91E8-EFB3B30F79BA}" type="presParOf" srcId="{DF8938AA-2120-4691-8196-F88F15F48468}" destId="{6C0DE005-7DD3-4101-8346-04B11067767E}" srcOrd="0" destOrd="0" presId="urn:microsoft.com/office/officeart/2005/8/layout/orgChart1"/>
    <dgm:cxn modelId="{7A6AB9A0-EEE0-4A67-A2DF-A55EE4F8F05D}" type="presParOf" srcId="{DF8938AA-2120-4691-8196-F88F15F48468}" destId="{B4AB927C-CF47-4B42-8A2C-9C7C66C81081}" srcOrd="1" destOrd="0" presId="urn:microsoft.com/office/officeart/2005/8/layout/orgChart1"/>
    <dgm:cxn modelId="{BF27FBEC-64FD-4485-8E04-40643CF84E67}" type="presParOf" srcId="{9F8F59AA-8B85-422F-8E66-F90CE6D06178}" destId="{A492D3E5-60E5-4DB5-B70E-9D0D28893377}" srcOrd="1" destOrd="0" presId="urn:microsoft.com/office/officeart/2005/8/layout/orgChart1"/>
    <dgm:cxn modelId="{FF80A185-A863-40E0-8FB8-D40E9F556B37}" type="presParOf" srcId="{9F8F59AA-8B85-422F-8E66-F90CE6D06178}" destId="{D610E796-28EA-42FA-BCA9-C8FF6790A40D}" srcOrd="2" destOrd="0" presId="urn:microsoft.com/office/officeart/2005/8/layout/orgChart1"/>
    <dgm:cxn modelId="{87581842-1573-4084-8634-7462D7DA1874}" type="presParOf" srcId="{D430F8EE-848B-4AB0-A44E-26E5E41F6545}" destId="{69EB919A-EECE-4F0D-8CFB-AC621162CAA0}" srcOrd="6" destOrd="0" presId="urn:microsoft.com/office/officeart/2005/8/layout/orgChart1"/>
    <dgm:cxn modelId="{955F6673-F358-44F1-9ACC-87E5183E8F93}" type="presParOf" srcId="{D430F8EE-848B-4AB0-A44E-26E5E41F6545}" destId="{FB3FB5FE-7A97-4780-B8F5-975F2D136CD1}" srcOrd="7" destOrd="0" presId="urn:microsoft.com/office/officeart/2005/8/layout/orgChart1"/>
    <dgm:cxn modelId="{5D7712D2-1EF8-4DDB-8887-7501291A2296}" type="presParOf" srcId="{FB3FB5FE-7A97-4780-B8F5-975F2D136CD1}" destId="{6B3DDA20-D1A7-41A2-B6AB-44AF770619A8}" srcOrd="0" destOrd="0" presId="urn:microsoft.com/office/officeart/2005/8/layout/orgChart1"/>
    <dgm:cxn modelId="{B6CE6335-FEB9-4A10-BE7B-2D7488D0779E}" type="presParOf" srcId="{6B3DDA20-D1A7-41A2-B6AB-44AF770619A8}" destId="{CBB8A80E-A5E7-4650-8573-FED03B60E482}" srcOrd="0" destOrd="0" presId="urn:microsoft.com/office/officeart/2005/8/layout/orgChart1"/>
    <dgm:cxn modelId="{F6075251-A47C-43F2-B1FA-49B97A087306}" type="presParOf" srcId="{6B3DDA20-D1A7-41A2-B6AB-44AF770619A8}" destId="{C301DF9B-543D-4AF8-8108-A9CD556BEA60}" srcOrd="1" destOrd="0" presId="urn:microsoft.com/office/officeart/2005/8/layout/orgChart1"/>
    <dgm:cxn modelId="{2F3DE8E1-D695-4A6A-B5FC-810136470D25}" type="presParOf" srcId="{FB3FB5FE-7A97-4780-B8F5-975F2D136CD1}" destId="{D91B68C0-6FF6-480E-87FA-CCC92E699485}" srcOrd="1" destOrd="0" presId="urn:microsoft.com/office/officeart/2005/8/layout/orgChart1"/>
    <dgm:cxn modelId="{5720F2CB-B7AA-4B09-97E9-D3178506DA82}" type="presParOf" srcId="{FB3FB5FE-7A97-4780-B8F5-975F2D136CD1}" destId="{3039AE65-F711-4D51-BDFD-285DC65E7396}" srcOrd="2" destOrd="0" presId="urn:microsoft.com/office/officeart/2005/8/layout/orgChart1"/>
    <dgm:cxn modelId="{26DD1209-EB81-438B-846C-FDCCE478DEBC}" type="presParOf" srcId="{2D4AF91E-7FF6-4925-A5A1-6D559B8A945E}" destId="{6248A030-2DF3-4A5E-9D7A-C2D98A5DBFD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B919A-EECE-4F0D-8CFB-AC621162CAA0}">
      <dsp:nvSpPr>
        <dsp:cNvPr id="0" name=""/>
        <dsp:cNvSpPr/>
      </dsp:nvSpPr>
      <dsp:spPr>
        <a:xfrm>
          <a:off x="5457818" y="2041112"/>
          <a:ext cx="4291593" cy="1004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6592"/>
              </a:lnTo>
              <a:lnTo>
                <a:pt x="4291593" y="756592"/>
              </a:lnTo>
              <a:lnTo>
                <a:pt x="4291593" y="1004314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DF63B-B7F7-4770-BE4E-CB5B66FADD89}">
      <dsp:nvSpPr>
        <dsp:cNvPr id="0" name=""/>
        <dsp:cNvSpPr/>
      </dsp:nvSpPr>
      <dsp:spPr>
        <a:xfrm>
          <a:off x="5457818" y="2041112"/>
          <a:ext cx="1436885" cy="1004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6592"/>
              </a:lnTo>
              <a:lnTo>
                <a:pt x="1436885" y="756592"/>
              </a:lnTo>
              <a:lnTo>
                <a:pt x="1436885" y="1004314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9DAE8-FA97-4BD6-BAB3-F87D27931427}">
      <dsp:nvSpPr>
        <dsp:cNvPr id="0" name=""/>
        <dsp:cNvSpPr/>
      </dsp:nvSpPr>
      <dsp:spPr>
        <a:xfrm>
          <a:off x="4039995" y="2041112"/>
          <a:ext cx="1417822" cy="1004314"/>
        </a:xfrm>
        <a:custGeom>
          <a:avLst/>
          <a:gdLst/>
          <a:ahLst/>
          <a:cxnLst/>
          <a:rect l="0" t="0" r="0" b="0"/>
          <a:pathLst>
            <a:path>
              <a:moveTo>
                <a:pt x="1417822" y="0"/>
              </a:moveTo>
              <a:lnTo>
                <a:pt x="1417822" y="756592"/>
              </a:lnTo>
              <a:lnTo>
                <a:pt x="0" y="756592"/>
              </a:lnTo>
              <a:lnTo>
                <a:pt x="0" y="1004314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1BEF1-A61B-445D-B846-BEDCDF7429D1}">
      <dsp:nvSpPr>
        <dsp:cNvPr id="0" name=""/>
        <dsp:cNvSpPr/>
      </dsp:nvSpPr>
      <dsp:spPr>
        <a:xfrm>
          <a:off x="1185287" y="2041112"/>
          <a:ext cx="4272530" cy="1004314"/>
        </a:xfrm>
        <a:custGeom>
          <a:avLst/>
          <a:gdLst/>
          <a:ahLst/>
          <a:cxnLst/>
          <a:rect l="0" t="0" r="0" b="0"/>
          <a:pathLst>
            <a:path>
              <a:moveTo>
                <a:pt x="4272530" y="0"/>
              </a:moveTo>
              <a:lnTo>
                <a:pt x="4272530" y="756592"/>
              </a:lnTo>
              <a:lnTo>
                <a:pt x="0" y="756592"/>
              </a:lnTo>
              <a:lnTo>
                <a:pt x="0" y="1004314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70FAA7-9EA9-4469-86D4-89ED5219CAEA}">
      <dsp:nvSpPr>
        <dsp:cNvPr id="0" name=""/>
        <dsp:cNvSpPr/>
      </dsp:nvSpPr>
      <dsp:spPr>
        <a:xfrm>
          <a:off x="4278187" y="861480"/>
          <a:ext cx="2359262" cy="1179631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4000" b="1" kern="1200" dirty="0"/>
            <a:t>دور الدولة</a:t>
          </a:r>
          <a:endParaRPr lang="en-US" sz="4000" b="1" kern="1200" dirty="0"/>
        </a:p>
      </dsp:txBody>
      <dsp:txXfrm>
        <a:off x="4278187" y="861480"/>
        <a:ext cx="2359262" cy="1179631"/>
      </dsp:txXfrm>
    </dsp:sp>
    <dsp:sp modelId="{DE71EFAE-FD6F-4135-ADFA-D4F1660F0936}">
      <dsp:nvSpPr>
        <dsp:cNvPr id="0" name=""/>
        <dsp:cNvSpPr/>
      </dsp:nvSpPr>
      <dsp:spPr>
        <a:xfrm>
          <a:off x="5656" y="3045427"/>
          <a:ext cx="2359262" cy="1179631"/>
        </a:xfrm>
        <a:prstGeom prst="rect">
          <a:avLst/>
        </a:prstGeom>
        <a:solidFill>
          <a:srgbClr val="C000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800" b="1" kern="1200" dirty="0"/>
            <a:t>حوار التوافق الوطني </a:t>
          </a:r>
          <a:endParaRPr lang="en-US" sz="2800" b="1" kern="1200" dirty="0"/>
        </a:p>
      </dsp:txBody>
      <dsp:txXfrm>
        <a:off x="5656" y="3045427"/>
        <a:ext cx="2359262" cy="1179631"/>
      </dsp:txXfrm>
    </dsp:sp>
    <dsp:sp modelId="{1ED37A29-F6D9-44E7-BB24-C411E14CCA0F}">
      <dsp:nvSpPr>
        <dsp:cNvPr id="0" name=""/>
        <dsp:cNvSpPr/>
      </dsp:nvSpPr>
      <dsp:spPr>
        <a:xfrm>
          <a:off x="2860364" y="3045427"/>
          <a:ext cx="2359262" cy="1179631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800" b="1" kern="1200" dirty="0"/>
            <a:t>اللجنة البحرينية المستقلة لتقصي الحقائق</a:t>
          </a:r>
          <a:endParaRPr lang="en-US" sz="2800" b="1" kern="1200" dirty="0"/>
        </a:p>
      </dsp:txBody>
      <dsp:txXfrm>
        <a:off x="2860364" y="3045427"/>
        <a:ext cx="2359262" cy="1179631"/>
      </dsp:txXfrm>
    </dsp:sp>
    <dsp:sp modelId="{6C0DE005-7DD3-4101-8346-04B11067767E}">
      <dsp:nvSpPr>
        <dsp:cNvPr id="0" name=""/>
        <dsp:cNvSpPr/>
      </dsp:nvSpPr>
      <dsp:spPr>
        <a:xfrm>
          <a:off x="5715072" y="3045427"/>
          <a:ext cx="2359262" cy="1179631"/>
        </a:xfrm>
        <a:prstGeom prst="rect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800" b="1" kern="1200" dirty="0" smtClean="0"/>
            <a:t>تفعيل </a:t>
          </a:r>
          <a:r>
            <a:rPr lang="ar-BH" sz="2800" b="1" kern="1200" dirty="0"/>
            <a:t>اتفاقية الدفاع المشترك لدول الخليج العربية</a:t>
          </a:r>
          <a:endParaRPr lang="en-US" sz="2800" b="1" kern="1200" dirty="0"/>
        </a:p>
      </dsp:txBody>
      <dsp:txXfrm>
        <a:off x="5715072" y="3045427"/>
        <a:ext cx="2359262" cy="1179631"/>
      </dsp:txXfrm>
    </dsp:sp>
    <dsp:sp modelId="{CBB8A80E-A5E7-4650-8573-FED03B60E482}">
      <dsp:nvSpPr>
        <dsp:cNvPr id="0" name=""/>
        <dsp:cNvSpPr/>
      </dsp:nvSpPr>
      <dsp:spPr>
        <a:xfrm>
          <a:off x="8569780" y="3045427"/>
          <a:ext cx="2359262" cy="1179631"/>
        </a:xfrm>
        <a:prstGeom prst="rect">
          <a:avLst/>
        </a:prstGeom>
        <a:solidFill>
          <a:srgbClr val="00B05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800" b="1" kern="1200" dirty="0"/>
            <a:t>إعلان حالة السلامة الوطنية</a:t>
          </a:r>
          <a:endParaRPr lang="en-US" sz="2800" b="1" kern="1200" dirty="0"/>
        </a:p>
      </dsp:txBody>
      <dsp:txXfrm>
        <a:off x="8569780" y="3045427"/>
        <a:ext cx="2359262" cy="1179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012A2BD-F265-4645-BDC2-3F0626236C79}"/>
              </a:ext>
            </a:extLst>
          </p:cNvPr>
          <p:cNvSpPr/>
          <p:nvPr/>
        </p:nvSpPr>
        <p:spPr>
          <a:xfrm>
            <a:off x="1333500" y="2143124"/>
            <a:ext cx="9258300" cy="19523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4400" dirty="0">
                <a:solidFill>
                  <a:schemeClr val="tx1"/>
                </a:solidFill>
              </a:rPr>
              <a:t>مادة التربية للمواطنة </a:t>
            </a:r>
            <a:endParaRPr lang="ar-BH" sz="4400" dirty="0" smtClean="0">
              <a:solidFill>
                <a:schemeClr val="tx1"/>
              </a:solidFill>
            </a:endParaRPr>
          </a:p>
          <a:p>
            <a:pPr algn="ctr"/>
            <a:r>
              <a:rPr lang="ar-BH" sz="4400" dirty="0" smtClean="0">
                <a:solidFill>
                  <a:schemeClr val="tx1"/>
                </a:solidFill>
              </a:rPr>
              <a:t>الحلقة الثالثة</a:t>
            </a:r>
            <a:endParaRPr lang="ar-BH" sz="4400" dirty="0">
              <a:solidFill>
                <a:schemeClr val="tx1"/>
              </a:solidFill>
            </a:endParaRPr>
          </a:p>
          <a:p>
            <a:pPr algn="ctr"/>
            <a:r>
              <a:rPr lang="ar-BH" sz="4400" dirty="0">
                <a:solidFill>
                  <a:schemeClr val="tx1"/>
                </a:solidFill>
              </a:rPr>
              <a:t>الصف الثالث الإعدادي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F36F708-FA89-469E-99FF-39089AD3BCFB}"/>
              </a:ext>
            </a:extLst>
          </p:cNvPr>
          <p:cNvSpPr/>
          <p:nvPr/>
        </p:nvSpPr>
        <p:spPr>
          <a:xfrm>
            <a:off x="2776537" y="4267200"/>
            <a:ext cx="6638925" cy="13620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b="1" dirty="0" smtClean="0">
                <a:solidFill>
                  <a:srgbClr val="C00000"/>
                </a:solidFill>
              </a:rPr>
              <a:t>درس</a:t>
            </a:r>
          </a:p>
          <a:p>
            <a:pPr algn="ctr"/>
            <a:r>
              <a:rPr lang="ar-BH" sz="3600" b="1" dirty="0" smtClean="0">
                <a:solidFill>
                  <a:srgbClr val="C00000"/>
                </a:solidFill>
              </a:rPr>
              <a:t>«حماية </a:t>
            </a:r>
            <a:r>
              <a:rPr lang="ar-BH" sz="3600" b="1" dirty="0">
                <a:solidFill>
                  <a:srgbClr val="C00000"/>
                </a:solidFill>
              </a:rPr>
              <a:t>سلامة </a:t>
            </a:r>
            <a:r>
              <a:rPr lang="ar-BH" sz="3600" b="1" dirty="0" smtClean="0">
                <a:solidFill>
                  <a:srgbClr val="C00000"/>
                </a:solidFill>
              </a:rPr>
              <a:t>وطننا»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28">
            <a:extLst>
              <a:ext uri="{FF2B5EF4-FFF2-40B4-BE49-F238E27FC236}">
                <a16:creationId xmlns:a16="http://schemas.microsoft.com/office/drawing/2014/main" xmlns="" id="{C2F3A2B1-4CC6-4707-AC4C-B4FFEE298DA4}"/>
              </a:ext>
            </a:extLst>
          </p:cNvPr>
          <p:cNvSpPr/>
          <p:nvPr/>
        </p:nvSpPr>
        <p:spPr>
          <a:xfrm>
            <a:off x="3829050" y="231247"/>
            <a:ext cx="4533900" cy="97599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32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Simplified Arabic" panose="02020603050405020304" pitchFamily="18" charset="-78"/>
              </a:rPr>
              <a:t>2- المبادرات التطوعية</a:t>
            </a:r>
            <a:endParaRPr lang="en-US" sz="32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6ABA17A-DD30-4078-8AA9-121E9EAB84E8}"/>
              </a:ext>
            </a:extLst>
          </p:cNvPr>
          <p:cNvSpPr/>
          <p:nvPr/>
        </p:nvSpPr>
        <p:spPr>
          <a:xfrm>
            <a:off x="3154998" y="1363076"/>
            <a:ext cx="9010650" cy="4547079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BH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كان التّيقّظ الوطنيّ لمؤامرة أحداث العام </a:t>
            </a:r>
            <a:r>
              <a:rPr lang="ar-BH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2011م، </a:t>
            </a:r>
            <a:r>
              <a:rPr lang="ar-BH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والذي هدف إلى تقويض الدّولة من خلال شلّ </a:t>
            </a:r>
            <a:r>
              <a:rPr lang="ar-BH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مؤسّساتها، وتعطيل </a:t>
            </a:r>
            <a:r>
              <a:rPr lang="ar-BH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سير مرافقها الحيويّة، وما تلا هذا التّيقّظ من هبّة تطوّعيّة نبيلة واسعة، من أبرز الأمثلة </a:t>
            </a:r>
            <a:r>
              <a:rPr lang="ar-BH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الرّائعة، </a:t>
            </a:r>
            <a:r>
              <a:rPr lang="ar-BH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التي ترجم بها شعب مملكة البحرين مفهوم المواطنة </a:t>
            </a:r>
            <a:r>
              <a:rPr lang="ar-BH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الإيجابيّة؛ </a:t>
            </a:r>
            <a:r>
              <a:rPr lang="ar-BH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فقد بادرت ضمائر وسواعد وطنيّة، مدفوعة بالولاء والانتماء، إلى رفض جرائم العنف </a:t>
            </a:r>
            <a:r>
              <a:rPr lang="ar-BH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والتخريب، </a:t>
            </a:r>
            <a:r>
              <a:rPr lang="ar-BH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وكان لحرصها على أن تستمر مسيرة الحياة في مملكة البحرين دورٌ بارزٌ في أن يَظل الوطنُ </a:t>
            </a:r>
            <a:r>
              <a:rPr lang="ar-BH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واقفًا شامخًا </a:t>
            </a:r>
            <a:r>
              <a:rPr lang="ar-BH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في وجه الظروف الصعبة.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15F1AC4-7ACB-4C64-89C7-FE2AAEF946E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840230"/>
            <a:ext cx="2935923" cy="270129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B8CC48B-D971-4E79-97A0-1B3A2FCF689F}"/>
              </a:ext>
            </a:extLst>
          </p:cNvPr>
          <p:cNvSpPr/>
          <p:nvPr/>
        </p:nvSpPr>
        <p:spPr>
          <a:xfrm>
            <a:off x="219075" y="4747125"/>
            <a:ext cx="2779077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ts val="1700"/>
              </a:lnSpc>
              <a:tabLst>
                <a:tab pos="4272280" algn="l"/>
              </a:tabLst>
            </a:pPr>
            <a:r>
              <a:rPr lang="ar-BH" b="1" dirty="0">
                <a:latin typeface="Calibri" panose="020F0502020204030204" pitchFamily="34" charset="0"/>
                <a:ea typeface="Times New Roman" panose="02020603050405020304" pitchFamily="18" charset="0"/>
              </a:rPr>
              <a:t> نصب تذكارى في ديوان وزارة التربية والتعليم </a:t>
            </a:r>
            <a:r>
              <a:rPr lang="ar-BH" b="1" dirty="0">
                <a:ea typeface="Times New Roman" panose="02020603050405020304" pitchFamily="18" charset="0"/>
              </a:rPr>
              <a:t>يخلّد ملحمة التطوع فى التعليم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194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4F9BA9-5F50-418C-B129-27467FC3D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625"/>
            <a:ext cx="10515600" cy="758825"/>
          </a:xfrm>
        </p:spPr>
        <p:txBody>
          <a:bodyPr/>
          <a:lstStyle/>
          <a:p>
            <a:pPr algn="ctr"/>
            <a:r>
              <a:rPr lang="ar-BH" b="1" dirty="0">
                <a:solidFill>
                  <a:srgbClr val="C00000"/>
                </a:solidFill>
              </a:rPr>
              <a:t>نشاط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80A0C14A-BF3F-4DFD-B074-B600AA31B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869748"/>
              </p:ext>
            </p:extLst>
          </p:nvPr>
        </p:nvGraphicFramePr>
        <p:xfrm>
          <a:off x="838200" y="1764711"/>
          <a:ext cx="10401300" cy="4094095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3256626329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xmlns="" val="1227168811"/>
                    </a:ext>
                  </a:extLst>
                </a:gridCol>
              </a:tblGrid>
              <a:tr h="689575">
                <a:tc>
                  <a:txBody>
                    <a:bodyPr/>
                    <a:lstStyle/>
                    <a:p>
                      <a:pPr algn="r" rtl="1"/>
                      <a:endParaRPr lang="en-US" sz="28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0" dirty="0"/>
                        <a:t>أعلنت مملكة البحرين حالة السلامة الوطنية عام 2011م بسبب الأحوال </a:t>
                      </a:r>
                      <a:r>
                        <a:rPr lang="ar-BH" sz="2800" b="0" dirty="0" smtClean="0"/>
                        <a:t>الصحية.</a:t>
                      </a:r>
                      <a:endParaRPr lang="en-US" sz="28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36380279"/>
                  </a:ext>
                </a:extLst>
              </a:tr>
              <a:tr h="625906">
                <a:tc>
                  <a:txBody>
                    <a:bodyPr/>
                    <a:lstStyle/>
                    <a:p>
                      <a:pPr algn="r" rtl="1"/>
                      <a:endParaRPr lang="en-US" sz="2800" b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2800" dirty="0">
                          <a:effectLst/>
                          <a:ea typeface="Times New Roman" panose="02020603050405020304" pitchFamily="18" charset="0"/>
                        </a:rPr>
                        <a:t>ضمت اللجنة الوطنية لتقصي الحقائق نخبة من الفقهاء والخبراء الدّوليّين في مجال القانون وحقوق الإنسان </a:t>
                      </a:r>
                      <a:r>
                        <a:rPr lang="ar-BH" sz="2800" dirty="0"/>
                        <a:t>.</a:t>
                      </a:r>
                      <a:endParaRPr lang="en-US" sz="28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1396723"/>
                  </a:ext>
                </a:extLst>
              </a:tr>
              <a:tr h="613353">
                <a:tc>
                  <a:txBody>
                    <a:bodyPr/>
                    <a:lstStyle/>
                    <a:p>
                      <a:pPr algn="r" rtl="1"/>
                      <a:endParaRPr lang="en-US" sz="2800" b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2800" dirty="0">
                          <a:ea typeface="Times New Roman" panose="02020603050405020304" pitchFamily="18" charset="0"/>
                        </a:rPr>
                        <a:t>أعلن شعب البحرين وقوفه خلف حكومته في ما اتّخذته من تدابير لحماية سلامة الوطن ومكاسبه</a:t>
                      </a:r>
                      <a:r>
                        <a:rPr lang="ar-BH" sz="2800" dirty="0"/>
                        <a:t>. </a:t>
                      </a:r>
                      <a:endParaRPr lang="en-US" sz="28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4696614"/>
                  </a:ext>
                </a:extLst>
              </a:tr>
              <a:tr h="661776">
                <a:tc>
                  <a:txBody>
                    <a:bodyPr/>
                    <a:lstStyle/>
                    <a:p>
                      <a:pPr algn="r" rtl="1"/>
                      <a:endParaRPr lang="en-US" sz="2800" b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2800" b="0" dirty="0">
                          <a:solidFill>
                            <a:schemeClr val="tx1"/>
                          </a:solidFill>
                          <a:cs typeface="+mn-cs"/>
                        </a:rPr>
                        <a:t>حوار التوافق الوطني اقتصر على جلسة واحدة.</a:t>
                      </a:r>
                      <a:endParaRPr lang="en-US" sz="28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8318427"/>
                  </a:ext>
                </a:extLst>
              </a:tr>
              <a:tr h="597679">
                <a:tc>
                  <a:txBody>
                    <a:bodyPr/>
                    <a:lstStyle/>
                    <a:p>
                      <a:pPr algn="r" rtl="1"/>
                      <a:endParaRPr lang="en-US" sz="2800" b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2800" dirty="0" smtClean="0"/>
                        <a:t>تكاتف </a:t>
                      </a:r>
                      <a:r>
                        <a:rPr lang="ar-BH" sz="2800" dirty="0"/>
                        <a:t>الشعب البحريني لحماية الوطن من المخاطر التي تهدد سلامته. </a:t>
                      </a:r>
                      <a:endParaRPr lang="en-US" sz="28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1545579"/>
                  </a:ext>
                </a:extLst>
              </a:tr>
            </a:tbl>
          </a:graphicData>
        </a:graphic>
      </p:graphicFrame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xmlns="" id="{3E0045BD-0B83-44BC-8244-01633A539B99}"/>
              </a:ext>
            </a:extLst>
          </p:cNvPr>
          <p:cNvSpPr/>
          <p:nvPr/>
        </p:nvSpPr>
        <p:spPr>
          <a:xfrm>
            <a:off x="1514475" y="969963"/>
            <a:ext cx="9324975" cy="4572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800" b="1" dirty="0"/>
              <a:t>ضع علامة )√) أمام العبارة الصحيحة وعلامة(×) أمام العبارة </a:t>
            </a:r>
            <a:r>
              <a:rPr lang="ar-BH" sz="2800" b="1" dirty="0" smtClean="0"/>
              <a:t>الخاطئة: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8269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4F9BA9-5F50-418C-B129-27467FC3D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625"/>
            <a:ext cx="10515600" cy="758825"/>
          </a:xfrm>
        </p:spPr>
        <p:txBody>
          <a:bodyPr/>
          <a:lstStyle/>
          <a:p>
            <a:pPr algn="ctr"/>
            <a:r>
              <a:rPr lang="ar-BH" b="1" dirty="0">
                <a:solidFill>
                  <a:srgbClr val="C00000"/>
                </a:solidFill>
              </a:rPr>
              <a:t>الإجابة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80A0C14A-BF3F-4DFD-B074-B600AA31B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988022"/>
              </p:ext>
            </p:extLst>
          </p:nvPr>
        </p:nvGraphicFramePr>
        <p:xfrm>
          <a:off x="838200" y="1764711"/>
          <a:ext cx="10401300" cy="4094095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3256626329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xmlns="" val="1227168811"/>
                    </a:ext>
                  </a:extLst>
                </a:gridCol>
              </a:tblGrid>
              <a:tr h="689575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dirty="0">
                          <a:solidFill>
                            <a:schemeClr val="tx1"/>
                          </a:solidFill>
                          <a:cs typeface="+mn-cs"/>
                        </a:rPr>
                        <a:t>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0" dirty="0"/>
                        <a:t>أعلنت مملكة البحرين حالة السلامة الوطنية عام 2011م بسبب الأحوال </a:t>
                      </a:r>
                      <a:r>
                        <a:rPr lang="ar-BH" sz="2800" b="0" dirty="0" smtClean="0"/>
                        <a:t>الصحية</a:t>
                      </a:r>
                      <a:r>
                        <a:rPr lang="ar-BH" sz="2800" b="0" dirty="0"/>
                        <a:t>.</a:t>
                      </a:r>
                      <a:endParaRPr lang="en-US" sz="28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36380279"/>
                  </a:ext>
                </a:extLst>
              </a:tr>
              <a:tr h="625906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dirty="0">
                          <a:solidFill>
                            <a:schemeClr val="tx1"/>
                          </a:solidFill>
                          <a:cs typeface="+mn-cs"/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2800" dirty="0">
                          <a:effectLst/>
                          <a:ea typeface="Times New Roman" panose="02020603050405020304" pitchFamily="18" charset="0"/>
                        </a:rPr>
                        <a:t>ضمت اللجنة الوطنية لتقصي الحقائق نخبة من الفقهاء والخبراء الدّوليّين في مجال القانون وحقوق الإنسان </a:t>
                      </a:r>
                      <a:r>
                        <a:rPr lang="ar-BH" sz="2800" dirty="0"/>
                        <a:t>.</a:t>
                      </a:r>
                      <a:endParaRPr lang="en-US" sz="28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1396723"/>
                  </a:ext>
                </a:extLst>
              </a:tr>
              <a:tr h="613353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dirty="0">
                          <a:solidFill>
                            <a:schemeClr val="tx1"/>
                          </a:solidFill>
                          <a:cs typeface="+mn-cs"/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2800" dirty="0">
                          <a:ea typeface="Times New Roman" panose="02020603050405020304" pitchFamily="18" charset="0"/>
                        </a:rPr>
                        <a:t>أعلن شعب البحرين وقوفه خلف حكومته في ما اتّخذته من تدابير لحماية سلامة الوطن ومكاسبه</a:t>
                      </a:r>
                      <a:r>
                        <a:rPr lang="ar-BH" sz="2800" dirty="0"/>
                        <a:t>. </a:t>
                      </a:r>
                      <a:endParaRPr lang="en-US" sz="28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4696614"/>
                  </a:ext>
                </a:extLst>
              </a:tr>
              <a:tr h="661776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dirty="0">
                          <a:solidFill>
                            <a:schemeClr val="tx1"/>
                          </a:solidFill>
                          <a:cs typeface="+mn-cs"/>
                        </a:rPr>
                        <a:t>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2800" b="0" dirty="0">
                          <a:solidFill>
                            <a:schemeClr val="tx1"/>
                          </a:solidFill>
                          <a:cs typeface="+mn-cs"/>
                        </a:rPr>
                        <a:t>حوار التوافق الوطني اقتصر على جلسة واحدة.</a:t>
                      </a:r>
                      <a:endParaRPr lang="en-US" sz="28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8318427"/>
                  </a:ext>
                </a:extLst>
              </a:tr>
              <a:tr h="597679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dirty="0">
                          <a:solidFill>
                            <a:schemeClr val="tx1"/>
                          </a:solidFill>
                          <a:cs typeface="+mn-cs"/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2800" dirty="0" smtClean="0"/>
                        <a:t>تكاتف </a:t>
                      </a:r>
                      <a:r>
                        <a:rPr lang="ar-BH" sz="2800" dirty="0"/>
                        <a:t>الشعب البحريني لحماية الوطن من المخاطر التي تهدد سلامته. </a:t>
                      </a:r>
                      <a:endParaRPr lang="en-US" sz="28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1545579"/>
                  </a:ext>
                </a:extLst>
              </a:tr>
            </a:tbl>
          </a:graphicData>
        </a:graphic>
      </p:graphicFrame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xmlns="" id="{3E0045BD-0B83-44BC-8244-01633A539B99}"/>
              </a:ext>
            </a:extLst>
          </p:cNvPr>
          <p:cNvSpPr/>
          <p:nvPr/>
        </p:nvSpPr>
        <p:spPr>
          <a:xfrm>
            <a:off x="1514475" y="969963"/>
            <a:ext cx="9324975" cy="4572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800" b="1" dirty="0"/>
              <a:t>ضع علامة )√) أمام العبارة الصحيحة وعلامة(×) أمام العبارة الخاطئة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2555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6A77864-6672-47FC-95BB-E86AE3104709}"/>
              </a:ext>
            </a:extLst>
          </p:cNvPr>
          <p:cNvSpPr/>
          <p:nvPr/>
        </p:nvSpPr>
        <p:spPr>
          <a:xfrm>
            <a:off x="1762121" y="2557760"/>
            <a:ext cx="866775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sz="7200" b="1" cap="none" spc="0" dirty="0">
                <a:ln w="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</a:rPr>
              <a:t>تمنياتنا لكم بالنجاح والتوفيق</a:t>
            </a:r>
            <a:endParaRPr lang="en-US" sz="7200" b="1" cap="none" spc="0" dirty="0">
              <a:ln w="0"/>
              <a:solidFill>
                <a:srgbClr val="00B05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922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B8D25B3-0432-4E99-B7A6-3D8CC9A1907C}"/>
              </a:ext>
            </a:extLst>
          </p:cNvPr>
          <p:cNvSpPr/>
          <p:nvPr/>
        </p:nvSpPr>
        <p:spPr>
          <a:xfrm>
            <a:off x="3829050" y="461655"/>
            <a:ext cx="4848225" cy="64729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4000" b="1" dirty="0"/>
              <a:t>المحتويات</a:t>
            </a:r>
            <a:endParaRPr lang="en-US" sz="40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E1D7388-A967-4A86-A486-45818A12D51C}"/>
              </a:ext>
            </a:extLst>
          </p:cNvPr>
          <p:cNvSpPr/>
          <p:nvPr/>
        </p:nvSpPr>
        <p:spPr>
          <a:xfrm>
            <a:off x="3605212" y="2853660"/>
            <a:ext cx="5295900" cy="1256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2800" b="1" dirty="0" smtClean="0">
                <a:solidFill>
                  <a:schemeClr val="tx1"/>
                </a:solidFill>
              </a:rPr>
              <a:t>أولًا: </a:t>
            </a:r>
            <a:r>
              <a:rPr lang="ar-BH" sz="2800" b="1" dirty="0">
                <a:solidFill>
                  <a:schemeClr val="tx1"/>
                </a:solidFill>
              </a:rPr>
              <a:t>دور الدولة الحكمة والمسؤولية والشجاعة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61EB05E-8BB6-4551-833A-AFE173C73E87}"/>
              </a:ext>
            </a:extLst>
          </p:cNvPr>
          <p:cNvSpPr/>
          <p:nvPr/>
        </p:nvSpPr>
        <p:spPr>
          <a:xfrm>
            <a:off x="3605212" y="4301358"/>
            <a:ext cx="5295900" cy="1256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800" b="1" dirty="0">
                <a:solidFill>
                  <a:schemeClr val="tx1"/>
                </a:solidFill>
              </a:rPr>
              <a:t>ثانيًا: دور </a:t>
            </a:r>
            <a:r>
              <a:rPr lang="ar-BH" sz="2800" b="1" dirty="0" smtClean="0">
                <a:solidFill>
                  <a:schemeClr val="tx1"/>
                </a:solidFill>
              </a:rPr>
              <a:t>المواطنين « </a:t>
            </a:r>
            <a:r>
              <a:rPr lang="ar-BH" sz="2800" b="1" dirty="0">
                <a:solidFill>
                  <a:schemeClr val="tx1"/>
                </a:solidFill>
              </a:rPr>
              <a:t>الولاء ونبذ العنف والتمسك بالوحدة </a:t>
            </a:r>
            <a:r>
              <a:rPr lang="ar-BH" sz="2800" b="1" dirty="0" smtClean="0">
                <a:solidFill>
                  <a:schemeClr val="tx1"/>
                </a:solidFill>
              </a:rPr>
              <a:t>الوطنية»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7B3DCA0-0605-4591-A773-F8B9BD022ABB}"/>
              </a:ext>
            </a:extLst>
          </p:cNvPr>
          <p:cNvSpPr/>
          <p:nvPr/>
        </p:nvSpPr>
        <p:spPr>
          <a:xfrm>
            <a:off x="3605212" y="1613975"/>
            <a:ext cx="5295900" cy="837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2800" b="1" dirty="0">
                <a:solidFill>
                  <a:schemeClr val="tx1"/>
                </a:solidFill>
              </a:rPr>
              <a:t>الأهداف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10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38DD4B-360E-4C7B-825C-BC9CAFA90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BH" sz="5400" b="1" dirty="0">
                <a:solidFill>
                  <a:srgbClr val="FF0000"/>
                </a:solidFill>
                <a:cs typeface="+mn-cs"/>
              </a:rPr>
              <a:t>الأهداف</a:t>
            </a:r>
            <a:endParaRPr lang="en-US" sz="54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EE54D4-4FCC-4F39-8F6E-94B66D345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679825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200000"/>
              </a:lnSpc>
            </a:pPr>
            <a:r>
              <a:rPr lang="ar-BH" sz="4000" dirty="0"/>
              <a:t>أن يتعرف المتعلم دور الدولة والمواطن في حماية سلامة الوطن.</a:t>
            </a:r>
          </a:p>
          <a:p>
            <a:pPr algn="r" rtl="1">
              <a:lnSpc>
                <a:spcPct val="200000"/>
              </a:lnSpc>
            </a:pPr>
            <a:r>
              <a:rPr lang="ar-BH" sz="4000" dirty="0"/>
              <a:t>أن يستنتج المتعلم السبل الصحيحة لحماية سلامة الوطن.</a:t>
            </a:r>
          </a:p>
          <a:p>
            <a:pPr algn="r" rtl="1">
              <a:lnSpc>
                <a:spcPct val="200000"/>
              </a:lnSpc>
            </a:pPr>
            <a:r>
              <a:rPr lang="ar-BH" sz="4000" dirty="0"/>
              <a:t>أن يقدر المتعلم أهمية حماية سلامة الوطن.</a:t>
            </a:r>
          </a:p>
          <a:p>
            <a:pPr marL="0" indent="0" algn="r" rtl="1">
              <a:lnSpc>
                <a:spcPct val="200000"/>
              </a:lnSpc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058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653"/>
            <a:ext cx="10515600" cy="1216025"/>
          </a:xfrm>
        </p:spPr>
        <p:txBody>
          <a:bodyPr>
            <a:normAutofit/>
          </a:bodyPr>
          <a:lstStyle/>
          <a:p>
            <a:pPr algn="ctr"/>
            <a:r>
              <a:rPr lang="ar-BH" sz="4000" b="1" dirty="0">
                <a:solidFill>
                  <a:srgbClr val="FF0000"/>
                </a:solidFill>
                <a:cs typeface="+mn-cs"/>
              </a:rPr>
              <a:t>أولًا: دور </a:t>
            </a:r>
            <a:r>
              <a:rPr lang="ar-BH" sz="4000" b="1" dirty="0" smtClean="0">
                <a:solidFill>
                  <a:srgbClr val="FF0000"/>
                </a:solidFill>
                <a:cs typeface="+mn-cs"/>
              </a:rPr>
              <a:t>الدولة «الحكمة </a:t>
            </a:r>
            <a:r>
              <a:rPr lang="ar-BH" sz="4000" b="1" dirty="0">
                <a:solidFill>
                  <a:srgbClr val="FF0000"/>
                </a:solidFill>
                <a:cs typeface="+mn-cs"/>
              </a:rPr>
              <a:t>والمسؤولية </a:t>
            </a:r>
            <a:r>
              <a:rPr lang="ar-BH" sz="4000" b="1" dirty="0" smtClean="0">
                <a:solidFill>
                  <a:srgbClr val="FF0000"/>
                </a:solidFill>
                <a:cs typeface="+mn-cs"/>
              </a:rPr>
              <a:t>والشجاعة»</a:t>
            </a:r>
            <a:endParaRPr lang="en-US" sz="4000" b="1" dirty="0">
              <a:solidFill>
                <a:srgbClr val="FF0000"/>
              </a:solidFill>
              <a:cs typeface="+mn-cs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10061907-B6F3-47C3-A7E1-0408059CF4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2332721"/>
              </p:ext>
            </p:extLst>
          </p:nvPr>
        </p:nvGraphicFramePr>
        <p:xfrm>
          <a:off x="638175" y="719666"/>
          <a:ext cx="10934700" cy="5595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331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">
            <a:extLst>
              <a:ext uri="{FF2B5EF4-FFF2-40B4-BE49-F238E27FC236}">
                <a16:creationId xmlns:a16="http://schemas.microsoft.com/office/drawing/2014/main" xmlns="" id="{AA57074D-1011-4CA7-94A7-61E886F71290}"/>
              </a:ext>
            </a:extLst>
          </p:cNvPr>
          <p:cNvSpPr/>
          <p:nvPr/>
        </p:nvSpPr>
        <p:spPr>
          <a:xfrm>
            <a:off x="476251" y="465137"/>
            <a:ext cx="6438900" cy="25854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EG" sz="32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إعلان السّلامة الوطنيّة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EG" sz="3200" b="1" dirty="0">
                <a:effectLst/>
                <a:ea typeface="Times New Roman" panose="02020603050405020304" pitchFamily="18" charset="0"/>
              </a:rPr>
              <a:t>هو إعلان يمنح </a:t>
            </a:r>
            <a:r>
              <a:rPr lang="ar-EG" sz="3200" b="1" dirty="0" smtClean="0">
                <a:effectLst/>
                <a:ea typeface="Times New Roman" panose="02020603050405020304" pitchFamily="18" charset="0"/>
              </a:rPr>
              <a:t>-</a:t>
            </a:r>
            <a:r>
              <a:rPr lang="ar-BH" sz="3200" b="1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ar-EG" sz="3200" b="1" dirty="0" smtClean="0">
                <a:effectLst/>
                <a:ea typeface="Times New Roman" panose="02020603050405020304" pitchFamily="18" charset="0"/>
              </a:rPr>
              <a:t>بناء </a:t>
            </a:r>
            <a:r>
              <a:rPr lang="ar-EG" sz="3200" b="1" dirty="0">
                <a:effectLst/>
                <a:ea typeface="Times New Roman" panose="02020603050405020304" pitchFamily="18" charset="0"/>
              </a:rPr>
              <a:t>على </a:t>
            </a:r>
            <a:r>
              <a:rPr lang="ar-EG" sz="3200" b="1" dirty="0" smtClean="0">
                <a:effectLst/>
                <a:ea typeface="Times New Roman" panose="02020603050405020304" pitchFamily="18" charset="0"/>
              </a:rPr>
              <a:t>الدّستور-</a:t>
            </a:r>
            <a:r>
              <a:rPr lang="ar-BH" sz="3200" b="1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ar-EG" sz="3200" b="1" dirty="0" smtClean="0">
                <a:effectLst/>
                <a:ea typeface="Times New Roman" panose="02020603050405020304" pitchFamily="18" charset="0"/>
              </a:rPr>
              <a:t>سلطات </a:t>
            </a:r>
            <a:r>
              <a:rPr lang="ar-EG" sz="3200" b="1" dirty="0">
                <a:effectLst/>
                <a:ea typeface="Times New Roman" panose="02020603050405020304" pitchFamily="18" charset="0"/>
              </a:rPr>
              <a:t>البلد وسائل استثنائيّة مؤقتة للتّعامل السّريع والفعّال  مع خطر أو تهديد كبيرين.</a:t>
            </a:r>
            <a:endParaRPr lang="en-US" sz="3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xmlns="" id="{607B814E-9835-46C0-87BC-DF57F208144D}"/>
              </a:ext>
            </a:extLst>
          </p:cNvPr>
          <p:cNvSpPr/>
          <p:nvPr/>
        </p:nvSpPr>
        <p:spPr>
          <a:xfrm>
            <a:off x="6991350" y="586263"/>
            <a:ext cx="4838699" cy="2343150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3600" b="1" dirty="0">
                <a:solidFill>
                  <a:srgbClr val="FF0000"/>
                </a:solidFill>
                <a:ea typeface="Times New Roman" panose="02020603050405020304" pitchFamily="18" charset="0"/>
              </a:rPr>
              <a:t>(1) </a:t>
            </a:r>
            <a:r>
              <a:rPr lang="ar-EG" sz="3600" b="1" dirty="0">
                <a:solidFill>
                  <a:srgbClr val="FF0000"/>
                </a:solidFill>
                <a:ea typeface="Times New Roman" panose="02020603050405020304" pitchFamily="18" charset="0"/>
              </a:rPr>
              <a:t>إعلان السّلامة الوطنيّة</a:t>
            </a:r>
            <a:endParaRPr lang="en-US" sz="3600" dirty="0">
              <a:ea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A70BBE7-33C9-499C-8079-AF47F3B02905}"/>
              </a:ext>
            </a:extLst>
          </p:cNvPr>
          <p:cNvSpPr/>
          <p:nvPr/>
        </p:nvSpPr>
        <p:spPr>
          <a:xfrm>
            <a:off x="592430" y="3369568"/>
            <a:ext cx="9852337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just" rtl="1"/>
            <a:r>
              <a:rPr lang="ar-EG" sz="3200" dirty="0">
                <a:ea typeface="Times New Roman" panose="02020603050405020304" pitchFamily="18" charset="0"/>
              </a:rPr>
              <a:t>إزاء جسامة المخاطر التي انطوت عليها أحداث العام </a:t>
            </a:r>
            <a:r>
              <a:rPr lang="ar-EG" sz="3200" dirty="0" smtClean="0">
                <a:ea typeface="Times New Roman" panose="02020603050405020304" pitchFamily="18" charset="0"/>
              </a:rPr>
              <a:t>2011م</a:t>
            </a:r>
            <a:r>
              <a:rPr lang="ar-EG" sz="3200" dirty="0">
                <a:ea typeface="Times New Roman" panose="02020603050405020304" pitchFamily="18" charset="0"/>
              </a:rPr>
              <a:t>، والتّهديدات التي شكّلتها على أمن </a:t>
            </a:r>
            <a:r>
              <a:rPr lang="ar-EG" sz="3200" dirty="0" smtClean="0">
                <a:ea typeface="Times New Roman" panose="02020603050405020304" pitchFamily="18" charset="0"/>
              </a:rPr>
              <a:t>الوطن</a:t>
            </a:r>
            <a:r>
              <a:rPr lang="ar-BH" sz="3200" dirty="0" smtClean="0">
                <a:ea typeface="Times New Roman" panose="02020603050405020304" pitchFamily="18" charset="0"/>
              </a:rPr>
              <a:t>،</a:t>
            </a:r>
            <a:r>
              <a:rPr lang="ar-EG" sz="3200" dirty="0" smtClean="0">
                <a:ea typeface="Times New Roman" panose="02020603050405020304" pitchFamily="18" charset="0"/>
              </a:rPr>
              <a:t> واستقراره</a:t>
            </a:r>
            <a:r>
              <a:rPr lang="ar-BH" sz="3200" dirty="0" smtClean="0">
                <a:ea typeface="Times New Roman" panose="02020603050405020304" pitchFamily="18" charset="0"/>
              </a:rPr>
              <a:t>،</a:t>
            </a:r>
            <a:r>
              <a:rPr lang="ar-EG" sz="3200" dirty="0" smtClean="0">
                <a:ea typeface="Times New Roman" panose="02020603050405020304" pitchFamily="18" charset="0"/>
              </a:rPr>
              <a:t> </a:t>
            </a:r>
            <a:r>
              <a:rPr lang="ar-EG" sz="3200" dirty="0">
                <a:ea typeface="Times New Roman" panose="02020603050405020304" pitchFamily="18" charset="0"/>
              </a:rPr>
              <a:t>ووحدة </a:t>
            </a:r>
            <a:r>
              <a:rPr lang="ar-EG" sz="3200" dirty="0" smtClean="0">
                <a:ea typeface="Times New Roman" panose="02020603050405020304" pitchFamily="18" charset="0"/>
              </a:rPr>
              <a:t>المجتمع</a:t>
            </a:r>
            <a:r>
              <a:rPr lang="ar-BH" sz="3200" dirty="0" smtClean="0">
                <a:ea typeface="Times New Roman" panose="02020603050405020304" pitchFamily="18" charset="0"/>
              </a:rPr>
              <a:t>،</a:t>
            </a:r>
            <a:r>
              <a:rPr lang="ar-EG" sz="3200" dirty="0" smtClean="0">
                <a:ea typeface="Times New Roman" panose="02020603050405020304" pitchFamily="18" charset="0"/>
              </a:rPr>
              <a:t> ورخائه</a:t>
            </a:r>
            <a:r>
              <a:rPr lang="ar-BH" sz="3200" dirty="0" smtClean="0">
                <a:ea typeface="Times New Roman" panose="02020603050405020304" pitchFamily="18" charset="0"/>
              </a:rPr>
              <a:t>،</a:t>
            </a:r>
            <a:r>
              <a:rPr lang="ar-EG" sz="3200" dirty="0" smtClean="0">
                <a:ea typeface="Times New Roman" panose="02020603050405020304" pitchFamily="18" charset="0"/>
              </a:rPr>
              <a:t> </a:t>
            </a:r>
            <a:r>
              <a:rPr lang="ar-EG" sz="3200" dirty="0">
                <a:ea typeface="Times New Roman" panose="02020603050405020304" pitchFamily="18" charset="0"/>
              </a:rPr>
              <a:t>وسيادة مملكة </a:t>
            </a:r>
            <a:r>
              <a:rPr lang="ar-EG" sz="3200" dirty="0" smtClean="0">
                <a:ea typeface="Times New Roman" panose="02020603050405020304" pitchFamily="18" charset="0"/>
              </a:rPr>
              <a:t>البحرين</a:t>
            </a:r>
            <a:r>
              <a:rPr lang="ar-BH" sz="3200" dirty="0" smtClean="0">
                <a:ea typeface="Times New Roman" panose="02020603050405020304" pitchFamily="18" charset="0"/>
              </a:rPr>
              <a:t>،</a:t>
            </a:r>
            <a:r>
              <a:rPr lang="ar-EG" sz="3200" dirty="0" smtClean="0">
                <a:ea typeface="Times New Roman" panose="02020603050405020304" pitchFamily="18" charset="0"/>
              </a:rPr>
              <a:t> </a:t>
            </a:r>
            <a:r>
              <a:rPr lang="ar-EG" sz="3200" dirty="0">
                <a:ea typeface="Times New Roman" panose="02020603050405020304" pitchFamily="18" charset="0"/>
              </a:rPr>
              <a:t>واستقلالها، أعلن جلالة الملك حمد بن عيسى </a:t>
            </a:r>
            <a:r>
              <a:rPr lang="ar-EG" sz="3200" dirty="0" smtClean="0">
                <a:ea typeface="Times New Roman" panose="02020603050405020304" pitchFamily="18" charset="0"/>
              </a:rPr>
              <a:t>آل</a:t>
            </a:r>
            <a:r>
              <a:rPr lang="ar-BH" sz="3200" dirty="0" smtClean="0">
                <a:ea typeface="Times New Roman" panose="02020603050405020304" pitchFamily="18" charset="0"/>
              </a:rPr>
              <a:t> </a:t>
            </a:r>
            <a:r>
              <a:rPr lang="ar-EG" sz="3200" dirty="0" smtClean="0">
                <a:ea typeface="Times New Roman" panose="02020603050405020304" pitchFamily="18" charset="0"/>
              </a:rPr>
              <a:t>خليفة</a:t>
            </a:r>
            <a:r>
              <a:rPr lang="ar-EG" sz="3200" dirty="0">
                <a:ea typeface="Times New Roman" panose="02020603050405020304" pitchFamily="18" charset="0"/>
              </a:rPr>
              <a:t>، رأس الدّولة والمسؤول الأوّل عن سلامتها، حالة السّلامة الوطنيّة، </a:t>
            </a:r>
            <a:r>
              <a:rPr lang="ar-EG" sz="3200" dirty="0" smtClean="0">
                <a:ea typeface="Times New Roman" panose="02020603050405020304" pitchFamily="18" charset="0"/>
              </a:rPr>
              <a:t>طبق</a:t>
            </a:r>
            <a:r>
              <a:rPr lang="ar-BH" sz="3200" dirty="0">
                <a:ea typeface="Times New Roman" panose="02020603050405020304" pitchFamily="18" charset="0"/>
              </a:rPr>
              <a:t>ً</a:t>
            </a:r>
            <a:r>
              <a:rPr lang="ar-EG" sz="3200" dirty="0" smtClean="0">
                <a:ea typeface="Times New Roman" panose="02020603050405020304" pitchFamily="18" charset="0"/>
              </a:rPr>
              <a:t>ا </a:t>
            </a:r>
            <a:r>
              <a:rPr lang="ar-EG" sz="3200" dirty="0">
                <a:ea typeface="Times New Roman" panose="02020603050405020304" pitchFamily="18" charset="0"/>
              </a:rPr>
              <a:t>لما ينصّ عليه دستور مملكة البحرين</a:t>
            </a:r>
            <a:r>
              <a:rPr lang="ar-BH" sz="3200" dirty="0">
                <a:ea typeface="Times New Roman" panose="02020603050405020304" pitchFamily="18" charset="0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903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24">
            <a:extLst>
              <a:ext uri="{FF2B5EF4-FFF2-40B4-BE49-F238E27FC236}">
                <a16:creationId xmlns:a16="http://schemas.microsoft.com/office/drawing/2014/main" xmlns="" id="{76D23D37-4F28-40F1-8C35-CDE945D7611C}"/>
              </a:ext>
            </a:extLst>
          </p:cNvPr>
          <p:cNvSpPr/>
          <p:nvPr/>
        </p:nvSpPr>
        <p:spPr>
          <a:xfrm>
            <a:off x="2819400" y="311527"/>
            <a:ext cx="6553200" cy="86677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2- تفعيل اتفاقية الدفاع المشترك لدول الخليج العربية</a:t>
            </a:r>
            <a:endParaRPr lang="en-US" sz="2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xmlns="" id="{3B9F29AC-69E3-4C25-8489-BD67AFBDBCC7}"/>
              </a:ext>
            </a:extLst>
          </p:cNvPr>
          <p:cNvSpPr/>
          <p:nvPr/>
        </p:nvSpPr>
        <p:spPr>
          <a:xfrm>
            <a:off x="116891" y="5076133"/>
            <a:ext cx="3357142" cy="437803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BH" sz="2000" b="1">
                <a:effectLst/>
                <a:ea typeface="Times New Roman" panose="02020603050405020304" pitchFamily="18" charset="0"/>
              </a:rPr>
              <a:t>شعار قوّات درع الجزيرة المشتركة</a:t>
            </a:r>
            <a:endParaRPr lang="en-US" sz="2800">
              <a:effectLst/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A7E6985-2902-4F00-B871-E8C5E840C2DB}"/>
              </a:ext>
            </a:extLst>
          </p:cNvPr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866554"/>
            <a:ext cx="2981325" cy="28670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95F3B06-407C-4F0D-9C4D-FC06BA7221F3}"/>
              </a:ext>
            </a:extLst>
          </p:cNvPr>
          <p:cNvSpPr/>
          <p:nvPr/>
        </p:nvSpPr>
        <p:spPr>
          <a:xfrm>
            <a:off x="3781425" y="2179034"/>
            <a:ext cx="7667625" cy="30469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just" rtl="1"/>
            <a:r>
              <a:rPr lang="ar-EG" sz="3200" dirty="0">
                <a:ea typeface="Times New Roman" panose="02020603050405020304" pitchFamily="18" charset="0"/>
              </a:rPr>
              <a:t>استناد</a:t>
            </a:r>
            <a:r>
              <a:rPr lang="ar-BH" sz="3200" dirty="0">
                <a:ea typeface="Times New Roman" panose="02020603050405020304" pitchFamily="18" charset="0"/>
              </a:rPr>
              <a:t>ًا</a:t>
            </a:r>
            <a:r>
              <a:rPr lang="ar-EG" sz="3200" dirty="0">
                <a:ea typeface="Times New Roman" panose="02020603050405020304" pitchFamily="18" charset="0"/>
              </a:rPr>
              <a:t> إلى اتّفاقيّة الدّفاع المشترك المبرمة بين دول مجلس التّعاون لدول الخليج </a:t>
            </a:r>
            <a:r>
              <a:rPr lang="ar-EG" sz="3200" dirty="0" smtClean="0">
                <a:ea typeface="Times New Roman" panose="02020603050405020304" pitchFamily="18" charset="0"/>
              </a:rPr>
              <a:t>العربيّة</a:t>
            </a:r>
            <a:r>
              <a:rPr lang="ar-BH" sz="3200" dirty="0" smtClean="0">
                <a:ea typeface="Times New Roman" panose="02020603050405020304" pitchFamily="18" charset="0"/>
              </a:rPr>
              <a:t>،</a:t>
            </a:r>
            <a:r>
              <a:rPr lang="ar-EG" sz="3200" dirty="0" smtClean="0">
                <a:ea typeface="Times New Roman" panose="02020603050405020304" pitchFamily="18" charset="0"/>
              </a:rPr>
              <a:t> </a:t>
            </a:r>
            <a:r>
              <a:rPr lang="ar-EG" sz="3200" dirty="0">
                <a:ea typeface="Times New Roman" panose="02020603050405020304" pitchFamily="18" charset="0"/>
              </a:rPr>
              <a:t>التي تنصّ على التّضامن الدّفاعيّ في حال تعرّض أيّة دولة </a:t>
            </a:r>
            <a:r>
              <a:rPr lang="ar-EG" sz="3200" dirty="0" smtClean="0">
                <a:ea typeface="Times New Roman" panose="02020603050405020304" pitchFamily="18" charset="0"/>
              </a:rPr>
              <a:t>عضولأيّ </a:t>
            </a:r>
            <a:r>
              <a:rPr lang="ar-EG" sz="3200" dirty="0">
                <a:ea typeface="Times New Roman" panose="02020603050405020304" pitchFamily="18" charset="0"/>
              </a:rPr>
              <a:t>خطر داهم، طلبت مملكة البحرين من </a:t>
            </a:r>
            <a:r>
              <a:rPr lang="ar-EG" sz="3200" dirty="0" smtClean="0">
                <a:ea typeface="Times New Roman" panose="02020603050405020304" pitchFamily="18" charset="0"/>
              </a:rPr>
              <a:t>شقيقاتها</a:t>
            </a:r>
            <a:r>
              <a:rPr lang="ar-BH" sz="3200" dirty="0" smtClean="0">
                <a:ea typeface="Times New Roman" panose="02020603050405020304" pitchFamily="18" charset="0"/>
              </a:rPr>
              <a:t> الدول</a:t>
            </a:r>
            <a:r>
              <a:rPr lang="ar-EG" sz="3200" dirty="0" smtClean="0">
                <a:ea typeface="Times New Roman" panose="02020603050405020304" pitchFamily="18" charset="0"/>
              </a:rPr>
              <a:t> </a:t>
            </a:r>
            <a:r>
              <a:rPr lang="ar-EG" sz="3200" dirty="0">
                <a:ea typeface="Times New Roman" panose="02020603050405020304" pitchFamily="18" charset="0"/>
              </a:rPr>
              <a:t>الخليجيّة مشاركة " قوّات درع الجزيرة</a:t>
            </a:r>
            <a:r>
              <a:rPr lang="ar-BH" sz="3200" dirty="0">
                <a:ea typeface="Times New Roman" panose="02020603050405020304" pitchFamily="18" charset="0"/>
              </a:rPr>
              <a:t> المشتركة </a:t>
            </a:r>
            <a:r>
              <a:rPr lang="ar-EG" sz="3200" dirty="0">
                <a:ea typeface="Times New Roman" panose="02020603050405020304" pitchFamily="18" charset="0"/>
              </a:rPr>
              <a:t>" في حراسة حدودها وحماية منشآتها الحيويّة</a:t>
            </a:r>
            <a:r>
              <a:rPr lang="ar-BH" sz="3200" dirty="0">
                <a:ea typeface="Times New Roman" panose="02020603050405020304" pitchFamily="18" charset="0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355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25">
            <a:extLst>
              <a:ext uri="{FF2B5EF4-FFF2-40B4-BE49-F238E27FC236}">
                <a16:creationId xmlns:a16="http://schemas.microsoft.com/office/drawing/2014/main" xmlns="" id="{2468B723-B9D6-4B32-A695-654752AB4EAF}"/>
              </a:ext>
            </a:extLst>
          </p:cNvPr>
          <p:cNvSpPr/>
          <p:nvPr/>
        </p:nvSpPr>
        <p:spPr>
          <a:xfrm>
            <a:off x="2963862" y="485775"/>
            <a:ext cx="6494463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32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3- اللجنة البحرينية المستقلة لتقصي الحقائق</a:t>
            </a:r>
            <a:endParaRPr lang="en-US" sz="3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Rounded Rectangle 9">
            <a:extLst>
              <a:ext uri="{FF2B5EF4-FFF2-40B4-BE49-F238E27FC236}">
                <a16:creationId xmlns:a16="http://schemas.microsoft.com/office/drawing/2014/main" xmlns="" id="{5345BE2C-7053-43F0-A99D-3D17E0F0BDA9}"/>
              </a:ext>
            </a:extLst>
          </p:cNvPr>
          <p:cNvSpPr/>
          <p:nvPr/>
        </p:nvSpPr>
        <p:spPr>
          <a:xfrm>
            <a:off x="1733550" y="1885951"/>
            <a:ext cx="8724899" cy="36766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 rtl="1">
              <a:spcBef>
                <a:spcPts val="0"/>
              </a:spcBef>
              <a:spcAft>
                <a:spcPts val="0"/>
              </a:spcAft>
            </a:pPr>
            <a:r>
              <a:rPr lang="ar-BH" sz="3200" dirty="0">
                <a:effectLst/>
                <a:ea typeface="Times New Roman" panose="02020603050405020304" pitchFamily="18" charset="0"/>
              </a:rPr>
              <a:t>هي اللّجنة الملكيّة المستقلّة للتحقيق في </a:t>
            </a:r>
            <a:r>
              <a:rPr lang="ar-BH" sz="3200" dirty="0" smtClean="0">
                <a:effectLst/>
                <a:ea typeface="Times New Roman" panose="02020603050405020304" pitchFamily="18" charset="0"/>
              </a:rPr>
              <a:t>الأحداث، </a:t>
            </a:r>
            <a:r>
              <a:rPr lang="ar-BH" sz="3200" dirty="0">
                <a:effectLst/>
                <a:ea typeface="Times New Roman" panose="02020603050405020304" pitchFamily="18" charset="0"/>
              </a:rPr>
              <a:t>التي وقعت في مملكة البحرين خلال شهري فبراير ومارس 2011م، وهي لجنة تضمّ نخبة من الفقهاء والخبراء الدّوليّين في مجال القانون وحقوق الإنسان على صعيد العالم، تشكّلت بالأمر الملكيّ </a:t>
            </a:r>
            <a:r>
              <a:rPr lang="ar-BH" sz="3200" dirty="0" smtClean="0">
                <a:effectLst/>
                <a:ea typeface="Times New Roman" panose="02020603050405020304" pitchFamily="18" charset="0"/>
              </a:rPr>
              <a:t>رقم (28</a:t>
            </a:r>
            <a:r>
              <a:rPr lang="ar-BH" sz="3200" dirty="0">
                <a:effectLst/>
                <a:ea typeface="Times New Roman" panose="02020603050405020304" pitchFamily="18" charset="0"/>
              </a:rPr>
              <a:t>) لسنة 2011م الصّادر في 29 يونيو 2011م، وذلك بعد التّشاور مع الجهات المعنيّة بحقوق الإنسان ضمن الأمم المتّحدة.</a:t>
            </a:r>
            <a:endParaRPr lang="en-US" sz="32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66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7B7143B-08F1-4590-9A83-24BA2E439AF8}"/>
              </a:ext>
            </a:extLst>
          </p:cNvPr>
          <p:cNvSpPr/>
          <p:nvPr/>
        </p:nvSpPr>
        <p:spPr>
          <a:xfrm>
            <a:off x="3314701" y="1809661"/>
            <a:ext cx="8315324" cy="35394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just" rtl="1"/>
            <a:r>
              <a:rPr lang="ar-BH" sz="3200" dirty="0">
                <a:ea typeface="Times New Roman" panose="02020603050405020304" pitchFamily="18" charset="0"/>
              </a:rPr>
              <a:t>حرصت قيادة مملكة البحرين الحكيمة على إشراك فئات المجتمع في قراراتها </a:t>
            </a:r>
            <a:r>
              <a:rPr lang="ar-BH" sz="3200" dirty="0" smtClean="0">
                <a:ea typeface="Times New Roman" panose="02020603050405020304" pitchFamily="18" charset="0"/>
              </a:rPr>
              <a:t>المصيرية، </a:t>
            </a:r>
            <a:r>
              <a:rPr lang="ar-BH" sz="3200" dirty="0">
                <a:ea typeface="Times New Roman" panose="02020603050405020304" pitchFamily="18" charset="0"/>
              </a:rPr>
              <a:t>والتمسك </a:t>
            </a:r>
            <a:r>
              <a:rPr lang="ar-BH" sz="3200" dirty="0" smtClean="0">
                <a:ea typeface="Times New Roman" panose="02020603050405020304" pitchFamily="18" charset="0"/>
              </a:rPr>
              <a:t>بالديمقراطية، </a:t>
            </a:r>
            <a:r>
              <a:rPr lang="ar-BH" sz="3200" dirty="0">
                <a:ea typeface="Times New Roman" panose="02020603050405020304" pitchFamily="18" charset="0"/>
              </a:rPr>
              <a:t>التي أكّدها دستور مملكة البحرين؛ فدعمت الحوار الوطني بين مختلف القوى السياسية الفعّالة في الوطن، وحافظت على استمراريته في جلسات عُقدت على فترتين زمنيتين </a:t>
            </a:r>
            <a:r>
              <a:rPr lang="ar-BH" sz="3200" dirty="0" smtClean="0">
                <a:ea typeface="Times New Roman" panose="02020603050405020304" pitchFamily="18" charset="0"/>
              </a:rPr>
              <a:t>مختلفتين، </a:t>
            </a:r>
            <a:r>
              <a:rPr lang="ar-EG" sz="3200" dirty="0">
                <a:ea typeface="Times New Roman" panose="02020603050405020304" pitchFamily="18" charset="0"/>
              </a:rPr>
              <a:t>وجرى التوصل إلى مرئيّات شاملة وضعت بها الأساس لمستقبل مشترك آمن ومزدهر</a:t>
            </a:r>
            <a:r>
              <a:rPr lang="ar-BH" sz="3200" dirty="0">
                <a:ea typeface="Times New Roman" panose="02020603050405020304" pitchFamily="18" charset="0"/>
              </a:rPr>
              <a:t>.</a:t>
            </a:r>
            <a:endParaRPr lang="en-US" sz="3200" dirty="0"/>
          </a:p>
        </p:txBody>
      </p:sp>
      <p:pic>
        <p:nvPicPr>
          <p:cNvPr id="5" name="Picture 4" descr="نتيجة بحث الصور عن حوار التوافق الوطني البحرين">
            <a:extLst>
              <a:ext uri="{FF2B5EF4-FFF2-40B4-BE49-F238E27FC236}">
                <a16:creationId xmlns:a16="http://schemas.microsoft.com/office/drawing/2014/main" xmlns="" id="{620805B0-8E17-4344-BC08-53D7ED39CA45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17" y="1809661"/>
            <a:ext cx="2789237" cy="35394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6" name="Rounded Rectangle 226">
            <a:extLst>
              <a:ext uri="{FF2B5EF4-FFF2-40B4-BE49-F238E27FC236}">
                <a16:creationId xmlns:a16="http://schemas.microsoft.com/office/drawing/2014/main" xmlns="" id="{139D5E65-29B8-4F58-9F99-936F6A5C2B26}"/>
              </a:ext>
            </a:extLst>
          </p:cNvPr>
          <p:cNvSpPr/>
          <p:nvPr/>
        </p:nvSpPr>
        <p:spPr>
          <a:xfrm>
            <a:off x="3905250" y="496252"/>
            <a:ext cx="4819649" cy="87534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EG" sz="32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4- حوار التوافق الوطني</a:t>
            </a:r>
            <a:endParaRPr lang="en-US" sz="32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92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C4EF37-5273-4851-B88A-8DD1F6B2B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0825"/>
            <a:ext cx="11049000" cy="1006475"/>
          </a:xfrm>
        </p:spPr>
        <p:txBody>
          <a:bodyPr>
            <a:normAutofit/>
          </a:bodyPr>
          <a:lstStyle/>
          <a:p>
            <a:pPr algn="r" rtl="1"/>
            <a:r>
              <a:rPr lang="ar-BH" sz="4000" b="1" dirty="0">
                <a:solidFill>
                  <a:srgbClr val="FF0000"/>
                </a:solidFill>
                <a:cs typeface="+mn-cs"/>
              </a:rPr>
              <a:t>ثانيًا: دور المواطنين: الولاء ونبذ العنف والتمسك بالوحدة الوطنية</a:t>
            </a:r>
            <a:endParaRPr lang="en-US" sz="40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F2AA2AF-8154-435F-A531-6A2B8E8BFF5E}"/>
              </a:ext>
            </a:extLst>
          </p:cNvPr>
          <p:cNvSpPr/>
          <p:nvPr/>
        </p:nvSpPr>
        <p:spPr>
          <a:xfrm>
            <a:off x="3400425" y="2219315"/>
            <a:ext cx="8343900" cy="37061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BH" sz="3200" dirty="0">
                <a:ea typeface="Times New Roman" panose="02020603050405020304" pitchFamily="18" charset="0"/>
              </a:rPr>
              <a:t>أعلن شعب البحرين وقوفه خلف حكومته في ما اتّخذته من تدابير لحماية سلامة الوطن </a:t>
            </a:r>
            <a:r>
              <a:rPr lang="ar-BH" sz="3200" dirty="0" smtClean="0">
                <a:ea typeface="Times New Roman" panose="02020603050405020304" pitchFamily="18" charset="0"/>
              </a:rPr>
              <a:t>ومكاسبه؛ </a:t>
            </a:r>
            <a:r>
              <a:rPr lang="ar-BH" sz="3200" dirty="0">
                <a:ea typeface="Times New Roman" panose="02020603050405020304" pitchFamily="18" charset="0"/>
              </a:rPr>
              <a:t>فكان هذا الموقف العفويّ والطّبيعيّ من شعب البحرين الغيور والأبيّ درعًا آخر من الدّروع </a:t>
            </a:r>
            <a:r>
              <a:rPr lang="ar-BH" sz="3200" dirty="0" smtClean="0">
                <a:ea typeface="Times New Roman" panose="02020603050405020304" pitchFamily="18" charset="0"/>
              </a:rPr>
              <a:t>المنيعة، </a:t>
            </a:r>
            <a:r>
              <a:rPr lang="ar-BH" sz="3200" dirty="0">
                <a:ea typeface="Times New Roman" panose="02020603050405020304" pitchFamily="18" charset="0"/>
              </a:rPr>
              <a:t>التي تحصّنت بها مملكة البحرين في وجه الأزمة.</a:t>
            </a:r>
            <a:endParaRPr lang="en-US" sz="3200" dirty="0"/>
          </a:p>
        </p:txBody>
      </p:sp>
      <p:sp>
        <p:nvSpPr>
          <p:cNvPr id="5" name="Rounded Rectangle 227">
            <a:extLst>
              <a:ext uri="{FF2B5EF4-FFF2-40B4-BE49-F238E27FC236}">
                <a16:creationId xmlns:a16="http://schemas.microsoft.com/office/drawing/2014/main" xmlns="" id="{075E2682-0854-4EDC-96B3-C2B442C65953}"/>
              </a:ext>
            </a:extLst>
          </p:cNvPr>
          <p:cNvSpPr/>
          <p:nvPr/>
        </p:nvSpPr>
        <p:spPr>
          <a:xfrm>
            <a:off x="6096000" y="1338684"/>
            <a:ext cx="5124450" cy="79924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32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1- الإدانة الشّعبيّة الواسعة للأحداث</a:t>
            </a:r>
            <a:endParaRPr lang="en-US" sz="32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4811B26-6BCE-4BDE-99FC-1ED6E0D2B60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2238364"/>
            <a:ext cx="2962275" cy="28194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FD5F7E1-B1F5-4612-B405-E59F3139E321}"/>
              </a:ext>
            </a:extLst>
          </p:cNvPr>
          <p:cNvSpPr/>
          <p:nvPr/>
        </p:nvSpPr>
        <p:spPr>
          <a:xfrm>
            <a:off x="180975" y="5112935"/>
            <a:ext cx="3133725" cy="925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ts val="1700"/>
              </a:lnSpc>
            </a:pPr>
            <a:r>
              <a:rPr lang="ar-BH" sz="2000" b="1" dirty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مئات الآلاف من المواطنين البحرينيّين </a:t>
            </a:r>
            <a:endParaRPr lang="en-US" sz="20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ar-BH" sz="2000" b="1" dirty="0">
                <a:ea typeface="Times New Roman" panose="02020603050405020304" pitchFamily="18" charset="0"/>
                <a:cs typeface="Sakkal Majalla" panose="02000000000000000000" pitchFamily="2" charset="-78"/>
              </a:rPr>
              <a:t>يخرجون للتّنديد بأعمال العنف والتّخريب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5159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TMPLT.potx</Template>
  <TotalTime>400</TotalTime>
  <Words>711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Sakkal Majalla</vt:lpstr>
      <vt:lpstr>Simplified Arabic</vt:lpstr>
      <vt:lpstr>Times New Roman</vt:lpstr>
      <vt:lpstr>Office Theme</vt:lpstr>
      <vt:lpstr>PowerPoint Presentation</vt:lpstr>
      <vt:lpstr>PowerPoint Presentation</vt:lpstr>
      <vt:lpstr>الأهداف</vt:lpstr>
      <vt:lpstr>أولًا: دور الدولة «الحكمة والمسؤولية والشجاعة»</vt:lpstr>
      <vt:lpstr>PowerPoint Presentation</vt:lpstr>
      <vt:lpstr>PowerPoint Presentation</vt:lpstr>
      <vt:lpstr>PowerPoint Presentation</vt:lpstr>
      <vt:lpstr>PowerPoint Presentation</vt:lpstr>
      <vt:lpstr>ثانيًا: دور المواطنين: الولاء ونبذ العنف والتمسك بالوحدة الوطنية</vt:lpstr>
      <vt:lpstr>PowerPoint Presentation</vt:lpstr>
      <vt:lpstr>نشاط</vt:lpstr>
      <vt:lpstr>الإجابة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 Khaled Mohamed Ebrahim Busaad</dc:creator>
  <cp:lastModifiedBy>user</cp:lastModifiedBy>
  <cp:revision>61</cp:revision>
  <dcterms:created xsi:type="dcterms:W3CDTF">2020-03-04T10:47:58Z</dcterms:created>
  <dcterms:modified xsi:type="dcterms:W3CDTF">2020-03-19T07:07:21Z</dcterms:modified>
</cp:coreProperties>
</file>