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9" r:id="rId12"/>
    <p:sldId id="276" r:id="rId13"/>
    <p:sldId id="280" r:id="rId14"/>
    <p:sldId id="277" r:id="rId15"/>
    <p:sldId id="282" r:id="rId16"/>
    <p:sldId id="283" r:id="rId17"/>
    <p:sldId id="26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F3"/>
    <a:srgbClr val="EDC1ED"/>
    <a:srgbClr val="FF99FF"/>
    <a:srgbClr val="F6B4F6"/>
    <a:srgbClr val="FA968E"/>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7846143" y="6306207"/>
            <a:ext cx="392281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37E19BB5-E565-4217-8360-802E762D7E1C}"/>
              </a:ext>
            </a:extLst>
          </p:cNvPr>
          <p:cNvSpPr/>
          <p:nvPr/>
        </p:nvSpPr>
        <p:spPr>
          <a:xfrm>
            <a:off x="6725326" y="2660735"/>
            <a:ext cx="3999813" cy="707886"/>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rtl="1"/>
            <a:r>
              <a:rPr lang="ar-BH" sz="4000" dirty="0">
                <a:latin typeface="Sakkal Majalla" panose="02000000000000000000" pitchFamily="2" charset="-78"/>
                <a:cs typeface="Sakkal Majalla" panose="02000000000000000000" pitchFamily="2" charset="-78"/>
              </a:rPr>
              <a:t>الصف: الثالث الإعدادي</a:t>
            </a:r>
            <a:endParaRPr lang="en-US" sz="4000"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6B97B621-7AA2-4689-B684-5BAEA39B44D3}"/>
              </a:ext>
            </a:extLst>
          </p:cNvPr>
          <p:cNvSpPr/>
          <p:nvPr/>
        </p:nvSpPr>
        <p:spPr>
          <a:xfrm>
            <a:off x="6872802" y="3562894"/>
            <a:ext cx="3704860" cy="707886"/>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rtl="1"/>
            <a:r>
              <a:rPr lang="ar-BH" sz="4000" dirty="0">
                <a:latin typeface="Sakkal Majalla" panose="02000000000000000000" pitchFamily="2" charset="-78"/>
                <a:cs typeface="Sakkal Majalla" panose="02000000000000000000" pitchFamily="2" charset="-78"/>
              </a:rPr>
              <a:t>الفصل الدراسي الثاني</a:t>
            </a:r>
            <a:endParaRPr lang="en-US" sz="4000" dirty="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E18AA864-F7A7-4C00-B1E2-510CF59EBD2C}"/>
              </a:ext>
            </a:extLst>
          </p:cNvPr>
          <p:cNvSpPr/>
          <p:nvPr/>
        </p:nvSpPr>
        <p:spPr>
          <a:xfrm>
            <a:off x="6489534" y="1815922"/>
            <a:ext cx="4219575" cy="72390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800" dirty="0">
                <a:solidFill>
                  <a:schemeClr val="tx1"/>
                </a:solidFill>
                <a:latin typeface="Sakkal Majalla" panose="02000000000000000000" pitchFamily="2" charset="-78"/>
                <a:cs typeface="Sakkal Majalla" panose="02000000000000000000" pitchFamily="2" charset="-78"/>
              </a:rPr>
              <a:t>مادة التربية للمواطنة</a:t>
            </a:r>
          </a:p>
        </p:txBody>
      </p:sp>
      <p:sp>
        <p:nvSpPr>
          <p:cNvPr id="10" name="Rectangle: Rounded Corners 2">
            <a:extLst>
              <a:ext uri="{FF2B5EF4-FFF2-40B4-BE49-F238E27FC236}">
                <a16:creationId xmlns:a16="http://schemas.microsoft.com/office/drawing/2014/main" xmlns="" id="{9366756B-0DB6-4E66-B6C0-E715717D584E}"/>
              </a:ext>
            </a:extLst>
          </p:cNvPr>
          <p:cNvSpPr/>
          <p:nvPr/>
        </p:nvSpPr>
        <p:spPr>
          <a:xfrm>
            <a:off x="1866362" y="4471652"/>
            <a:ext cx="8306874" cy="1359697"/>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rgbClr val="FF0000"/>
                </a:solidFill>
                <a:latin typeface="Sakkal Majalla" panose="02000000000000000000" pitchFamily="2" charset="-78"/>
                <a:cs typeface="Sakkal Majalla" panose="02000000000000000000" pitchFamily="2" charset="-78"/>
              </a:rPr>
              <a:t>الدرس الحادي عشر: </a:t>
            </a:r>
            <a:r>
              <a:rPr lang="ar-BH" sz="3600" dirty="0">
                <a:solidFill>
                  <a:schemeClr val="tx1"/>
                </a:solidFill>
                <a:latin typeface="Sakkal Majalla" panose="02000000000000000000" pitchFamily="2" charset="-78"/>
                <a:cs typeface="Sakkal Majalla" panose="02000000000000000000" pitchFamily="2" charset="-78"/>
              </a:rPr>
              <a:t>وطننا ينتصر ويواصل المسيرة</a:t>
            </a:r>
          </a:p>
          <a:p>
            <a:pPr algn="ctr"/>
            <a:r>
              <a:rPr lang="ar-BH" sz="3200" dirty="0">
                <a:solidFill>
                  <a:schemeClr val="tx1"/>
                </a:solidFill>
                <a:latin typeface="Sakkal Majalla" panose="02000000000000000000" pitchFamily="2" charset="-78"/>
                <a:cs typeface="Sakkal Majalla" panose="02000000000000000000" pitchFamily="2" charset="-78"/>
              </a:rPr>
              <a:t>(ص95/87) </a:t>
            </a:r>
            <a:endParaRPr lang="en-US" sz="3200" dirty="0">
              <a:solidFill>
                <a:schemeClr val="tx1"/>
              </a:solidFill>
              <a:latin typeface="Sakkal Majalla" panose="02000000000000000000" pitchFamily="2" charset="-78"/>
              <a:cs typeface="Sakkal Majalla" panose="02000000000000000000" pitchFamily="2" charset="-78"/>
            </a:endParaRPr>
          </a:p>
        </p:txBody>
      </p:sp>
      <p:pic>
        <p:nvPicPr>
          <p:cNvPr id="11" name="Picture 10" descr="Bahrain flag-XXL-anim.gif">
            <a:extLst>
              <a:ext uri="{FF2B5EF4-FFF2-40B4-BE49-F238E27FC236}">
                <a16:creationId xmlns:a16="http://schemas.microsoft.com/office/drawing/2014/main" xmlns="" id="{C487BCB9-E282-4FA3-8CD1-06365E040639}"/>
              </a:ext>
            </a:extLst>
          </p:cNvPr>
          <p:cNvPicPr>
            <a:picLocks noChangeAspect="1"/>
          </p:cNvPicPr>
          <p:nvPr/>
        </p:nvPicPr>
        <p:blipFill>
          <a:blip r:embed="rId3"/>
          <a:stretch>
            <a:fillRect/>
          </a:stretch>
        </p:blipFill>
        <p:spPr>
          <a:xfrm>
            <a:off x="1329953" y="1799438"/>
            <a:ext cx="4439783" cy="2435986"/>
          </a:xfrm>
          <a:prstGeom prst="rect">
            <a:avLst/>
          </a:prstGeom>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905135" y="6306207"/>
            <a:ext cx="386382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565670" y="1943824"/>
            <a:ext cx="10908257" cy="560182"/>
          </a:xfrm>
          <a:prstGeom prst="roundRect">
            <a:avLst/>
          </a:prstGeom>
          <a:solidFill>
            <a:schemeClr val="accent6">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بعد عام 2011م جاءت الإصلاحات التي تحققت لمملكة البحرين كثيرة وشاملة، ومن أبرزها: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9" name="Rectangle: Folded Corner 2">
            <a:extLst>
              <a:ext uri="{FF2B5EF4-FFF2-40B4-BE49-F238E27FC236}">
                <a16:creationId xmlns:a16="http://schemas.microsoft.com/office/drawing/2014/main" xmlns="" id="{679FEBED-5107-46D5-9D45-ED40705B96B3}"/>
              </a:ext>
            </a:extLst>
          </p:cNvPr>
          <p:cNvSpPr/>
          <p:nvPr/>
        </p:nvSpPr>
        <p:spPr>
          <a:xfrm>
            <a:off x="4082187" y="421400"/>
            <a:ext cx="6107192" cy="717961"/>
          </a:xfrm>
          <a:prstGeom prst="foldedCorner">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1- في مجال تعزيز المشاركة والمساءلة والحريات</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9158748" y="3400464"/>
            <a:ext cx="2883292" cy="1450519"/>
          </a:xfrm>
          <a:prstGeom prst="roundRect">
            <a:avLst/>
          </a:prstGeom>
          <a:solidFill>
            <a:schemeClr val="accent1">
              <a:lumMod val="20000"/>
              <a:lumOff val="8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dirty="0">
                <a:solidFill>
                  <a:schemeClr val="tx1"/>
                </a:solidFill>
                <a:latin typeface="Sakkal Majalla" panose="02000000000000000000" pitchFamily="2" charset="-78"/>
                <a:cs typeface="Sakkal Majalla" panose="02000000000000000000" pitchFamily="2" charset="-78"/>
              </a:rPr>
              <a:t> الإجراءات التي تتعلق </a:t>
            </a:r>
            <a:r>
              <a:rPr lang="ar-BH" sz="2700" dirty="0">
                <a:solidFill>
                  <a:srgbClr val="FF0000"/>
                </a:solidFill>
                <a:latin typeface="Sakkal Majalla" panose="02000000000000000000" pitchFamily="2" charset="-78"/>
                <a:cs typeface="Sakkal Majalla" panose="02000000000000000000" pitchFamily="2" charset="-78"/>
              </a:rPr>
              <a:t>بتعزيز المشاركة والمساءلة والحريات</a:t>
            </a:r>
            <a:r>
              <a:rPr lang="ar-BH" sz="2700" dirty="0">
                <a:solidFill>
                  <a:schemeClr val="tx1"/>
                </a:solidFill>
                <a:latin typeface="Sakkal Majalla" panose="02000000000000000000" pitchFamily="2" charset="-78"/>
                <a:cs typeface="Sakkal Majalla" panose="02000000000000000000" pitchFamily="2" charset="-78"/>
              </a:rPr>
              <a:t>.</a:t>
            </a:r>
          </a:p>
        </p:txBody>
      </p:sp>
      <p:sp>
        <p:nvSpPr>
          <p:cNvPr id="12" name="Rounded Rectangle 11"/>
          <p:cNvSpPr/>
          <p:nvPr/>
        </p:nvSpPr>
        <p:spPr>
          <a:xfrm>
            <a:off x="4483510" y="3312105"/>
            <a:ext cx="4100051" cy="1538878"/>
          </a:xfrm>
          <a:prstGeom prst="roundRect">
            <a:avLst/>
          </a:prstGeom>
          <a:solidFill>
            <a:schemeClr val="accent2">
              <a:lumMod val="40000"/>
              <a:lumOff val="6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dirty="0">
                <a:solidFill>
                  <a:schemeClr val="tx1"/>
                </a:solidFill>
                <a:latin typeface="Sakkal Majalla" panose="02000000000000000000" pitchFamily="2" charset="-78"/>
                <a:cs typeface="Sakkal Majalla" panose="02000000000000000000" pitchFamily="2" charset="-78"/>
              </a:rPr>
              <a:t>تعديلات 2012م على دستور مملكة البحرين.</a:t>
            </a:r>
          </a:p>
        </p:txBody>
      </p:sp>
      <p:sp>
        <p:nvSpPr>
          <p:cNvPr id="14" name="Rounded Rectangle 13"/>
          <p:cNvSpPr/>
          <p:nvPr/>
        </p:nvSpPr>
        <p:spPr>
          <a:xfrm>
            <a:off x="0" y="3385715"/>
            <a:ext cx="4100051" cy="1465268"/>
          </a:xfrm>
          <a:prstGeom prst="roundRect">
            <a:avLst/>
          </a:prstGeom>
          <a:solidFill>
            <a:schemeClr val="accent2">
              <a:lumMod val="40000"/>
              <a:lumOff val="6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dirty="0">
                <a:solidFill>
                  <a:schemeClr val="tx1"/>
                </a:solidFill>
                <a:latin typeface="Sakkal Majalla" panose="02000000000000000000" pitchFamily="2" charset="-78"/>
                <a:cs typeface="Sakkal Majalla" panose="02000000000000000000" pitchFamily="2" charset="-78"/>
              </a:rPr>
              <a:t>إنشاء الهيئة العليا للإعلام</a:t>
            </a:r>
          </a:p>
        </p:txBody>
      </p:sp>
    </p:spTree>
    <p:extLst>
      <p:ext uri="{BB962C8B-B14F-4D97-AF65-F5344CB8AC3E}">
        <p14:creationId xmlns:p14="http://schemas.microsoft.com/office/powerpoint/2010/main" val="11301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905135" y="6306207"/>
            <a:ext cx="386382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ounded Rectangle 12"/>
          <p:cNvSpPr/>
          <p:nvPr/>
        </p:nvSpPr>
        <p:spPr>
          <a:xfrm>
            <a:off x="633213" y="3598606"/>
            <a:ext cx="10970325" cy="2064775"/>
          </a:xfrm>
          <a:prstGeom prst="roundRect">
            <a:avLst/>
          </a:prstGeom>
          <a:solidFill>
            <a:srgbClr val="F6B4F6"/>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BH" sz="2700" dirty="0">
              <a:solidFill>
                <a:schemeClr val="tx1"/>
              </a:solidFill>
              <a:latin typeface="Sakkal Majalla" panose="02000000000000000000" pitchFamily="2" charset="-78"/>
              <a:cs typeface="Sakkal Majalla" panose="02000000000000000000" pitchFamily="2" charset="-78"/>
            </a:endParaRPr>
          </a:p>
          <a:p>
            <a:pPr algn="justLow" rtl="1"/>
            <a:r>
              <a:rPr lang="ar-BH" sz="2700" dirty="0">
                <a:solidFill>
                  <a:schemeClr val="tx1"/>
                </a:solidFill>
                <a:latin typeface="Sakkal Majalla" panose="02000000000000000000" pitchFamily="2" charset="-78"/>
                <a:cs typeface="Sakkal Majalla" panose="02000000000000000000" pitchFamily="2" charset="-78"/>
              </a:rPr>
              <a:t>تعكس هاتان الخطوتان الإصلاحيتان ثقة قيادتنا الرشيدة بشعبها وبتعامله المسؤول مع مساحات الحرية وفرص المشاركة وصلاحيات المساءلة؛ بحيث إذا جرى تعزيز هذه المساحات والفرص والصلاحيات تواكبت الحريّة مع المسؤولية والمشاركة مع التكامل والمساءلة مع الاعتدال.</a:t>
            </a:r>
            <a:endParaRPr lang="ar-BH" sz="2700" dirty="0">
              <a:solidFill>
                <a:srgbClr val="FF0000"/>
              </a:solidFill>
              <a:latin typeface="Sakkal Majalla" panose="02000000000000000000" pitchFamily="2" charset="-78"/>
              <a:cs typeface="Sakkal Majalla" panose="02000000000000000000" pitchFamily="2" charset="-78"/>
            </a:endParaRPr>
          </a:p>
          <a:p>
            <a:pPr algn="justLow" rtl="1"/>
            <a:endParaRPr lang="en-US" sz="2700" dirty="0">
              <a:solidFill>
                <a:schemeClr val="tx1"/>
              </a:solidFill>
              <a:latin typeface="Sakkal Majalla" panose="02000000000000000000" pitchFamily="2" charset="-78"/>
              <a:cs typeface="Sakkal Majalla" panose="02000000000000000000" pitchFamily="2" charset="-78"/>
            </a:endParaRPr>
          </a:p>
        </p:txBody>
      </p:sp>
      <p:sp>
        <p:nvSpPr>
          <p:cNvPr id="15" name="Rounded Rectangle 14"/>
          <p:cNvSpPr/>
          <p:nvPr/>
        </p:nvSpPr>
        <p:spPr>
          <a:xfrm>
            <a:off x="633214" y="1348139"/>
            <a:ext cx="10970324" cy="19997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dirty="0">
                <a:solidFill>
                  <a:schemeClr val="tx1"/>
                </a:solidFill>
                <a:latin typeface="Sakkal Majalla" panose="02000000000000000000" pitchFamily="2" charset="-78"/>
                <a:cs typeface="Sakkal Majalla" panose="02000000000000000000" pitchFamily="2" charset="-78"/>
              </a:rPr>
              <a:t>وهما مثالان ساطعان على التزام قيادتنا الرّشيدة بتحقيق تطلعات شعبها الوفيّ كما وردت في مخرجات حوار التوافق الوطني، وعلى التزامها بتنفيذ توصيات اللجنة المستقلة لتقصي الحقائق.</a:t>
            </a:r>
          </a:p>
          <a:p>
            <a:pPr algn="ctr"/>
            <a:endParaRPr lang="en-US" dirty="0"/>
          </a:p>
        </p:txBody>
      </p:sp>
    </p:spTree>
    <p:extLst>
      <p:ext uri="{BB962C8B-B14F-4D97-AF65-F5344CB8AC3E}">
        <p14:creationId xmlns:p14="http://schemas.microsoft.com/office/powerpoint/2010/main" val="1111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905135" y="6306207"/>
            <a:ext cx="386382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938979" y="1575341"/>
            <a:ext cx="10314040" cy="1891539"/>
          </a:xfrm>
          <a:prstGeom prst="roundRect">
            <a:avLst/>
          </a:prstGeom>
          <a:solidFill>
            <a:srgbClr val="F6B4F6"/>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dirty="0">
                <a:solidFill>
                  <a:schemeClr val="tx1"/>
                </a:solidFill>
                <a:latin typeface="Sakkal Majalla" panose="02000000000000000000" pitchFamily="2" charset="-78"/>
                <a:cs typeface="Sakkal Majalla" panose="02000000000000000000" pitchFamily="2" charset="-78"/>
              </a:rPr>
              <a:t>أطلقت مملكة البحرين عام 2008م رؤيتها الاقتصادية حتى عام 2030م شاملة طموحاتها في مجالات كل من الاقتصاد والحكومة والمجتمع.</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9" name="Rectangle: Folded Corner 2">
            <a:extLst>
              <a:ext uri="{FF2B5EF4-FFF2-40B4-BE49-F238E27FC236}">
                <a16:creationId xmlns:a16="http://schemas.microsoft.com/office/drawing/2014/main" xmlns="" id="{679FEBED-5107-46D5-9D45-ED40705B96B3}"/>
              </a:ext>
            </a:extLst>
          </p:cNvPr>
          <p:cNvSpPr/>
          <p:nvPr/>
        </p:nvSpPr>
        <p:spPr>
          <a:xfrm>
            <a:off x="7433188" y="428690"/>
            <a:ext cx="2962670" cy="717961"/>
          </a:xfrm>
          <a:prstGeom prst="foldedCorner">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2- في المجال الإنمائي</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938979" y="3790336"/>
            <a:ext cx="10314040" cy="1489587"/>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BH" sz="2700" dirty="0">
              <a:solidFill>
                <a:schemeClr val="tx1"/>
              </a:solidFill>
              <a:latin typeface="Sakkal Majalla" panose="02000000000000000000" pitchFamily="2" charset="-78"/>
              <a:cs typeface="Sakkal Majalla" panose="02000000000000000000" pitchFamily="2" charset="-78"/>
            </a:endParaRPr>
          </a:p>
          <a:p>
            <a:pPr algn="justLow" rtl="1"/>
            <a:r>
              <a:rPr lang="ar-BH" sz="2700" dirty="0">
                <a:solidFill>
                  <a:schemeClr val="tx1"/>
                </a:solidFill>
                <a:latin typeface="Sakkal Majalla" panose="02000000000000000000" pitchFamily="2" charset="-78"/>
                <a:cs typeface="Sakkal Majalla" panose="02000000000000000000" pitchFamily="2" charset="-78"/>
              </a:rPr>
              <a:t>وقد قطعت مملكتنا الغالية حتى العام 2011م أشواطا مهمة على طريق تحقيق هذه الرؤية</a:t>
            </a:r>
            <a:r>
              <a:rPr lang="ar-BH" sz="2700" dirty="0" smtClean="0">
                <a:solidFill>
                  <a:schemeClr val="tx1"/>
                </a:solidFill>
                <a:latin typeface="Sakkal Majalla" panose="02000000000000000000" pitchFamily="2" charset="-78"/>
                <a:cs typeface="Sakkal Majalla" panose="02000000000000000000" pitchFamily="2" charset="-78"/>
              </a:rPr>
              <a:t>. ثم </a:t>
            </a:r>
            <a:r>
              <a:rPr lang="ar-BH" sz="2700" dirty="0">
                <a:solidFill>
                  <a:schemeClr val="tx1"/>
                </a:solidFill>
                <a:latin typeface="Sakkal Majalla" panose="02000000000000000000" pitchFamily="2" charset="-78"/>
                <a:cs typeface="Sakkal Majalla" panose="02000000000000000000" pitchFamily="2" charset="-78"/>
              </a:rPr>
              <a:t>اندلعت أحداث العنف والتخريب مخلّفة أضرارا جسيمة.</a:t>
            </a:r>
          </a:p>
          <a:p>
            <a:pPr algn="justLow" rtl="1"/>
            <a:endParaRPr lang="ar-BH" sz="27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477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860891" y="6306207"/>
            <a:ext cx="390806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Folded Corner 2">
            <a:extLst>
              <a:ext uri="{FF2B5EF4-FFF2-40B4-BE49-F238E27FC236}">
                <a16:creationId xmlns:a16="http://schemas.microsoft.com/office/drawing/2014/main" xmlns="" id="{679FEBED-5107-46D5-9D45-ED40705B96B3}"/>
              </a:ext>
            </a:extLst>
          </p:cNvPr>
          <p:cNvSpPr/>
          <p:nvPr/>
        </p:nvSpPr>
        <p:spPr>
          <a:xfrm>
            <a:off x="7433188" y="428690"/>
            <a:ext cx="2962670" cy="717961"/>
          </a:xfrm>
          <a:prstGeom prst="foldedCorner">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2- في المجال الإنمائي</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2" name="Rounded Rectangle 11"/>
          <p:cNvSpPr/>
          <p:nvPr/>
        </p:nvSpPr>
        <p:spPr>
          <a:xfrm>
            <a:off x="609600" y="1575262"/>
            <a:ext cx="10835147" cy="1823146"/>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ar-BH" sz="2700" dirty="0">
                <a:solidFill>
                  <a:schemeClr val="tx1"/>
                </a:solidFill>
                <a:latin typeface="Sakkal Majalla" panose="02000000000000000000" pitchFamily="2" charset="-78"/>
                <a:cs typeface="Sakkal Majalla" panose="02000000000000000000" pitchFamily="2" charset="-78"/>
              </a:rPr>
              <a:t>ثم استأنفت بلادنا مسيرة بناء التنمية والرخاء، ومن أسباب ذلك:</a:t>
            </a:r>
          </a:p>
          <a:p>
            <a:pPr marL="457200" indent="-457200" algn="justLow" rtl="1">
              <a:lnSpc>
                <a:spcPct val="150000"/>
              </a:lnSpc>
              <a:buFontTx/>
              <a:buChar char="-"/>
            </a:pPr>
            <a:r>
              <a:rPr lang="ar-BH" sz="2700" dirty="0">
                <a:solidFill>
                  <a:schemeClr val="tx1"/>
                </a:solidFill>
                <a:latin typeface="Sakkal Majalla" panose="02000000000000000000" pitchFamily="2" charset="-78"/>
                <a:cs typeface="Sakkal Majalla" panose="02000000000000000000" pitchFamily="2" charset="-78"/>
              </a:rPr>
              <a:t>نجاح مملكتنا في التخطي السريع لهذه الأحداث.</a:t>
            </a:r>
          </a:p>
          <a:p>
            <a:pPr marL="457200" indent="-457200" algn="justLow" rtl="1">
              <a:lnSpc>
                <a:spcPct val="150000"/>
              </a:lnSpc>
              <a:buFontTx/>
              <a:buChar char="-"/>
            </a:pPr>
            <a:r>
              <a:rPr lang="ar-BH" sz="2700" dirty="0">
                <a:solidFill>
                  <a:schemeClr val="tx1"/>
                </a:solidFill>
                <a:latin typeface="Sakkal Majalla" panose="02000000000000000000" pitchFamily="2" charset="-78"/>
                <a:cs typeface="Sakkal Majalla" panose="02000000000000000000" pitchFamily="2" charset="-78"/>
              </a:rPr>
              <a:t>التزام قيادتنا الوطنية بتحقيق تطلعات شعبها.</a:t>
            </a:r>
          </a:p>
        </p:txBody>
      </p:sp>
      <p:sp>
        <p:nvSpPr>
          <p:cNvPr id="13" name="Rounded Rectangle 12"/>
          <p:cNvSpPr/>
          <p:nvPr/>
        </p:nvSpPr>
        <p:spPr>
          <a:xfrm>
            <a:off x="577885" y="3745267"/>
            <a:ext cx="10866862" cy="2183806"/>
          </a:xfrm>
          <a:prstGeom prst="roundRect">
            <a:avLst/>
          </a:prstGeom>
          <a:solidFill>
            <a:schemeClr val="accent5">
              <a:lumMod val="20000"/>
              <a:lumOff val="8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ar-BH" sz="2700" dirty="0">
              <a:solidFill>
                <a:schemeClr val="tx1"/>
              </a:solidFill>
              <a:latin typeface="Sakkal Majalla" panose="02000000000000000000" pitchFamily="2" charset="-78"/>
              <a:cs typeface="Sakkal Majalla" panose="02000000000000000000" pitchFamily="2" charset="-78"/>
            </a:endParaRPr>
          </a:p>
          <a:p>
            <a:pPr algn="justLow" rtl="1">
              <a:lnSpc>
                <a:spcPct val="150000"/>
              </a:lnSpc>
            </a:pPr>
            <a:endParaRPr lang="ar-BH" sz="2700" dirty="0">
              <a:solidFill>
                <a:schemeClr val="tx1"/>
              </a:solidFill>
              <a:latin typeface="Sakkal Majalla" panose="02000000000000000000" pitchFamily="2" charset="-78"/>
              <a:cs typeface="Sakkal Majalla" panose="02000000000000000000" pitchFamily="2" charset="-78"/>
            </a:endParaRPr>
          </a:p>
          <a:p>
            <a:pPr algn="justLow" rtl="1">
              <a:lnSpc>
                <a:spcPct val="150000"/>
              </a:lnSpc>
            </a:pPr>
            <a:r>
              <a:rPr lang="ar-BH" sz="2700" dirty="0">
                <a:solidFill>
                  <a:schemeClr val="tx1"/>
                </a:solidFill>
                <a:latin typeface="Sakkal Majalla" panose="02000000000000000000" pitchFamily="2" charset="-78"/>
                <a:cs typeface="Sakkal Majalla" panose="02000000000000000000" pitchFamily="2" charset="-78"/>
              </a:rPr>
              <a:t>بيّن تقرير التنمية الإنسانية للعام 2016م حصول مملكة البحرين على المرتبة 47 عالميا بالرغم من التحديات التي ظهرت في الأثناء والمرتبطة بانخفاض أسعار النفط وبالانعكاسات الاقتصادية للأوضاع الأمنية المتقلبة في محيطنا الإقليمي.</a:t>
            </a:r>
            <a:endParaRPr lang="ar-BH" sz="2700" dirty="0">
              <a:solidFill>
                <a:srgbClr val="FF0000"/>
              </a:solidFill>
              <a:latin typeface="Sakkal Majalla" panose="02000000000000000000" pitchFamily="2" charset="-78"/>
              <a:cs typeface="Sakkal Majalla" panose="02000000000000000000" pitchFamily="2" charset="-78"/>
            </a:endParaRPr>
          </a:p>
          <a:p>
            <a:pPr algn="justLow" rtl="1"/>
            <a:endParaRPr lang="en-US" sz="2700" dirty="0">
              <a:solidFill>
                <a:schemeClr val="tx1"/>
              </a:solidFill>
              <a:latin typeface="Sakkal Majalla" panose="02000000000000000000" pitchFamily="2" charset="-78"/>
              <a:cs typeface="Sakkal Majalla" panose="02000000000000000000" pitchFamily="2" charset="-78"/>
            </a:endParaRPr>
          </a:p>
          <a:p>
            <a:pPr algn="justLow" rtl="1"/>
            <a:endParaRPr lang="en-US" sz="27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09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728155" y="6306207"/>
            <a:ext cx="40408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Left Arrow Callout 5"/>
          <p:cNvSpPr/>
          <p:nvPr/>
        </p:nvSpPr>
        <p:spPr>
          <a:xfrm>
            <a:off x="9431438" y="1150758"/>
            <a:ext cx="2150961" cy="4700922"/>
          </a:xfrm>
          <a:prstGeom prst="leftArrowCallout">
            <a:avLst>
              <a:gd name="adj1" fmla="val 25000"/>
              <a:gd name="adj2" fmla="val 25000"/>
              <a:gd name="adj3" fmla="val 25000"/>
              <a:gd name="adj4" fmla="val 58968"/>
            </a:avLst>
          </a:prstGeom>
          <a:solidFill>
            <a:srgbClr val="FFC000"/>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10544315" y="998610"/>
            <a:ext cx="861774" cy="4994034"/>
          </a:xfrm>
          <a:prstGeom prst="rect">
            <a:avLst/>
          </a:prstGeom>
          <a:noFill/>
          <a:effectLst>
            <a:innerShdw blurRad="114300">
              <a:prstClr val="black"/>
            </a:innerShdw>
          </a:effectLst>
        </p:spPr>
        <p:txBody>
          <a:bodyPr vert="vert270" wrap="square" rtlCol="0">
            <a:spAutoFit/>
          </a:bodyPr>
          <a:lstStyle/>
          <a:p>
            <a:pPr algn="ctr"/>
            <a:r>
              <a:rPr lang="ar-BH" sz="4400" b="1" dirty="0">
                <a:solidFill>
                  <a:srgbClr val="FF0000"/>
                </a:solidFill>
                <a:latin typeface="Sakkal Majalla" panose="02000000000000000000" pitchFamily="2" charset="-78"/>
                <a:cs typeface="Sakkal Majalla" panose="02000000000000000000" pitchFamily="2" charset="-78"/>
              </a:rPr>
              <a:t>الخلاصة</a:t>
            </a:r>
            <a:endParaRPr lang="en-US"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508608" y="705928"/>
            <a:ext cx="9541221" cy="1008861"/>
          </a:xfrm>
          <a:prstGeom prst="rect">
            <a:avLst/>
          </a:prstGeom>
          <a:solidFill>
            <a:schemeClr val="tx2">
              <a:lumMod val="20000"/>
              <a:lumOff val="80000"/>
            </a:schemeClr>
          </a:solidFill>
          <a:ln w="28575">
            <a:solidFill>
              <a:schemeClr val="tx1"/>
            </a:solid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dirty="0">
                <a:solidFill>
                  <a:schemeClr val="tx1"/>
                </a:solidFill>
                <a:latin typeface="Sakkal Majalla" panose="02000000000000000000" pitchFamily="2" charset="-78"/>
                <a:cs typeface="Sakkal Majalla" panose="02000000000000000000" pitchFamily="2" charset="-78"/>
              </a:rPr>
              <a:t>جرى توسيع مساحات الحرية وفرص المشاركة وصلاحيات المساءلة من خلال إجراءات التعديلات التي أدخلت على الدستور عام 2012م. </a:t>
            </a:r>
          </a:p>
        </p:txBody>
      </p:sp>
      <p:sp>
        <p:nvSpPr>
          <p:cNvPr id="16" name="Rectangle 15"/>
          <p:cNvSpPr/>
          <p:nvPr/>
        </p:nvSpPr>
        <p:spPr>
          <a:xfrm>
            <a:off x="520939" y="1952379"/>
            <a:ext cx="8677349" cy="1008861"/>
          </a:xfrm>
          <a:prstGeom prst="rect">
            <a:avLst/>
          </a:prstGeom>
          <a:solidFill>
            <a:schemeClr val="accent6">
              <a:lumMod val="20000"/>
              <a:lumOff val="80000"/>
            </a:schemeClr>
          </a:solidFill>
          <a:ln w="28575">
            <a:solidFill>
              <a:schemeClr val="tx1"/>
            </a:solid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dirty="0">
                <a:solidFill>
                  <a:schemeClr val="tx1"/>
                </a:solidFill>
                <a:latin typeface="Sakkal Majalla" panose="02000000000000000000" pitchFamily="2" charset="-78"/>
                <a:cs typeface="Sakkal Majalla" panose="02000000000000000000" pitchFamily="2" charset="-78"/>
              </a:rPr>
              <a:t>إعطاء صلاحيات كبيرة لمجلس النواب، وتشكيل الهيئة العليا للإعلام والاتصال المعنيّة بتعزيز حرية الرأي والتعبير.</a:t>
            </a:r>
          </a:p>
        </p:txBody>
      </p:sp>
      <p:sp>
        <p:nvSpPr>
          <p:cNvPr id="17" name="Rectangle 16"/>
          <p:cNvSpPr/>
          <p:nvPr/>
        </p:nvSpPr>
        <p:spPr>
          <a:xfrm>
            <a:off x="536794" y="3198831"/>
            <a:ext cx="8677349" cy="1008861"/>
          </a:xfrm>
          <a:prstGeom prst="rect">
            <a:avLst/>
          </a:prstGeom>
          <a:solidFill>
            <a:schemeClr val="accent2">
              <a:lumMod val="20000"/>
              <a:lumOff val="80000"/>
            </a:schemeClr>
          </a:solidFill>
          <a:ln w="28575">
            <a:solidFill>
              <a:schemeClr val="tx1"/>
            </a:solid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dirty="0">
                <a:solidFill>
                  <a:schemeClr val="tx1"/>
                </a:solidFill>
                <a:latin typeface="Sakkal Majalla" panose="02000000000000000000" pitchFamily="2" charset="-78"/>
                <a:cs typeface="Sakkal Majalla" panose="02000000000000000000" pitchFamily="2" charset="-78"/>
              </a:rPr>
              <a:t>جرى إحراز منجزات إنمائية شاملة ونوعية في مجال كل من الاقتصاد والحكومة والمجتمع.</a:t>
            </a:r>
          </a:p>
        </p:txBody>
      </p:sp>
      <p:sp>
        <p:nvSpPr>
          <p:cNvPr id="18" name="Rectangle 17"/>
          <p:cNvSpPr/>
          <p:nvPr/>
        </p:nvSpPr>
        <p:spPr>
          <a:xfrm>
            <a:off x="536794" y="4475887"/>
            <a:ext cx="9541222" cy="1375793"/>
          </a:xfrm>
          <a:prstGeom prst="rect">
            <a:avLst/>
          </a:prstGeom>
          <a:solidFill>
            <a:srgbClr val="FBD1F3"/>
          </a:solidFill>
          <a:ln w="28575">
            <a:solidFill>
              <a:schemeClr val="tx1"/>
            </a:solid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dirty="0">
                <a:solidFill>
                  <a:schemeClr val="tx1"/>
                </a:solidFill>
                <a:latin typeface="Sakkal Majalla" panose="02000000000000000000" pitchFamily="2" charset="-78"/>
                <a:cs typeface="Sakkal Majalla" panose="02000000000000000000" pitchFamily="2" charset="-78"/>
              </a:rPr>
              <a:t>وعلى الرغم من الصعوبات الظرفية التي يفرضها واقع الاقتصاد العالمي وتقلّب المحيط الإقليمي فإن حكومة مملكتنا الشغوفة بالإنجاز متمسكة بالحوار ومؤسساتها الدستورية التي تُعد إنجازًا للوطن.</a:t>
            </a:r>
          </a:p>
        </p:txBody>
      </p:sp>
    </p:spTree>
    <p:extLst>
      <p:ext uri="{BB962C8B-B14F-4D97-AF65-F5344CB8AC3E}">
        <p14:creationId xmlns:p14="http://schemas.microsoft.com/office/powerpoint/2010/main" val="205680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728155" y="6306207"/>
            <a:ext cx="40408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2" name="Tableau 59"/>
          <p:cNvGraphicFramePr>
            <a:graphicFrameLocks noGrp="1"/>
          </p:cNvGraphicFramePr>
          <p:nvPr>
            <p:extLst>
              <p:ext uri="{D42A27DB-BD31-4B8C-83A1-F6EECF244321}">
                <p14:modId xmlns:p14="http://schemas.microsoft.com/office/powerpoint/2010/main" val="1382110695"/>
              </p:ext>
            </p:extLst>
          </p:nvPr>
        </p:nvGraphicFramePr>
        <p:xfrm>
          <a:off x="1140261" y="2242062"/>
          <a:ext cx="10293096" cy="3615165"/>
        </p:xfrm>
        <a:graphic>
          <a:graphicData uri="http://schemas.openxmlformats.org/drawingml/2006/table">
            <a:tbl>
              <a:tblPr rtl="1"/>
              <a:tblGrid>
                <a:gridCol w="8506690">
                  <a:extLst>
                    <a:ext uri="{9D8B030D-6E8A-4147-A177-3AD203B41FA5}">
                      <a16:colId xmlns:a16="http://schemas.microsoft.com/office/drawing/2014/main" xmlns="" val="20000"/>
                    </a:ext>
                  </a:extLst>
                </a:gridCol>
                <a:gridCol w="1786406">
                  <a:extLst>
                    <a:ext uri="{9D8B030D-6E8A-4147-A177-3AD203B41FA5}">
                      <a16:colId xmlns:a16="http://schemas.microsoft.com/office/drawing/2014/main" xmlns="" val="20001"/>
                    </a:ext>
                  </a:extLst>
                </a:gridCol>
              </a:tblGrid>
              <a:tr h="918056">
                <a:tc>
                  <a:txBody>
                    <a:bodyPr/>
                    <a:lstStyle/>
                    <a:p>
                      <a:pPr algn="ctr" rtl="1">
                        <a:lnSpc>
                          <a:spcPct val="115000"/>
                        </a:lnSpc>
                        <a:spcAft>
                          <a:spcPts val="0"/>
                        </a:spcAft>
                      </a:pPr>
                      <a:r>
                        <a:rPr lang="ar-BH" sz="2400" b="0" dirty="0">
                          <a:latin typeface="Sakkal Majalla" panose="02000000000000000000" pitchFamily="2" charset="-78"/>
                          <a:ea typeface="Times New Roman"/>
                          <a:cs typeface="Sakkal Majalla" panose="02000000000000000000" pitchFamily="2" charset="-78"/>
                        </a:rPr>
                        <a:t>العبارة</a:t>
                      </a:r>
                      <a:endParaRPr lang="fr-FR" sz="2400" b="0" dirty="0">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marL="0" algn="ctr" defTabSz="914400" rtl="1" eaLnBrk="1" latinLnBrk="0" hangingPunct="1">
                        <a:lnSpc>
                          <a:spcPct val="115000"/>
                        </a:lnSpc>
                        <a:spcAft>
                          <a:spcPts val="0"/>
                        </a:spcAft>
                      </a:pPr>
                      <a:r>
                        <a:rPr lang="ar-BH" sz="2400" b="0" kern="1200" dirty="0">
                          <a:solidFill>
                            <a:schemeClr val="tx1"/>
                          </a:solidFill>
                          <a:latin typeface="Sakkal Majalla" panose="02000000000000000000" pitchFamily="2" charset="-78"/>
                          <a:ea typeface="Times New Roman"/>
                          <a:cs typeface="Sakkal Majalla" panose="02000000000000000000" pitchFamily="2" charset="-78"/>
                        </a:rPr>
                        <a:t>العلامة</a:t>
                      </a:r>
                      <a:endParaRPr lang="fr-FR" sz="2400" b="0" kern="120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0000"/>
                  </a:ext>
                </a:extLst>
              </a:tr>
              <a:tr h="6724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 </a:t>
                      </a:r>
                      <a:r>
                        <a:rPr lang="ar-BH" sz="2400" b="0" dirty="0">
                          <a:solidFill>
                            <a:schemeClr val="tx1"/>
                          </a:solidFill>
                          <a:latin typeface="Sakkal Majalla" panose="02000000000000000000" pitchFamily="2" charset="-78"/>
                          <a:cs typeface="Sakkal Majalla" panose="02000000000000000000" pitchFamily="2" charset="-78"/>
                        </a:rPr>
                        <a:t>إنشاء الهيئة العليا للإعلام أتى تحقيقا</a:t>
                      </a:r>
                      <a:r>
                        <a:rPr lang="ar-BH" sz="2400" b="0" baseline="0" dirty="0">
                          <a:solidFill>
                            <a:schemeClr val="tx1"/>
                          </a:solidFill>
                          <a:latin typeface="Sakkal Majalla" panose="02000000000000000000" pitchFamily="2" charset="-78"/>
                          <a:cs typeface="Sakkal Majalla" panose="02000000000000000000" pitchFamily="2" charset="-78"/>
                        </a:rPr>
                        <a:t> للتطلعات </a:t>
                      </a:r>
                      <a:r>
                        <a:rPr lang="ar-BH" sz="2400" b="0" baseline="0" dirty="0" smtClean="0">
                          <a:solidFill>
                            <a:schemeClr val="tx1"/>
                          </a:solidFill>
                          <a:latin typeface="Sakkal Majalla" panose="02000000000000000000" pitchFamily="2" charset="-78"/>
                          <a:cs typeface="Sakkal Majalla" panose="02000000000000000000" pitchFamily="2" charset="-78"/>
                        </a:rPr>
                        <a:t>الشعبية</a:t>
                      </a:r>
                      <a:r>
                        <a:rPr lang="ar-BH" sz="2400" b="0" dirty="0" smtClean="0">
                          <a:solidFill>
                            <a:schemeClr val="tx1"/>
                          </a:solidFill>
                          <a:latin typeface="Sakkal Majalla" panose="02000000000000000000" pitchFamily="2" charset="-78"/>
                          <a:cs typeface="Sakkal Majalla" panose="02000000000000000000" pitchFamily="2" charset="-78"/>
                        </a:rPr>
                        <a:t>.</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1"/>
                  </a:ext>
                </a:extLst>
              </a:tr>
              <a:tr h="63505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 شكلت الوحدة الوطنية درعًا حصينًا في وجه الفرقة </a:t>
                      </a:r>
                      <a:r>
                        <a:rPr lang="ar-BH" sz="2400" b="0" kern="1200" baseline="0" dirty="0" smtClean="0">
                          <a:solidFill>
                            <a:schemeClr val="tx1"/>
                          </a:solidFill>
                          <a:latin typeface="Sakkal Majalla" panose="02000000000000000000" pitchFamily="2" charset="-78"/>
                          <a:ea typeface="Times New Roman"/>
                          <a:cs typeface="Sakkal Majalla" panose="02000000000000000000" pitchFamily="2" charset="-78"/>
                        </a:rPr>
                        <a:t>والانقسام.</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2"/>
                  </a:ext>
                </a:extLst>
              </a:tr>
              <a:tr h="6724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أطلقت البحرين رؤيتها الاقتصادية عام 2012م</a:t>
                      </a:r>
                      <a:r>
                        <a:rPr lang="ar-BH" sz="2400" b="0" dirty="0">
                          <a:latin typeface="Sakkal Majalla" panose="02000000000000000000" pitchFamily="2" charset="-78"/>
                          <a:cs typeface="Sakkal Majalla" panose="02000000000000000000" pitchFamily="2" charset="-78"/>
                        </a:rPr>
                        <a:t>. </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3"/>
                  </a:ext>
                </a:extLst>
              </a:tr>
              <a:tr h="7172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dirty="0">
                          <a:latin typeface="Calibri" panose="020F0502020204030204" pitchFamily="34" charset="0"/>
                          <a:ea typeface="Times New Roman" panose="02020603050405020304" pitchFamily="18" charset="0"/>
                          <a:cs typeface="Sakkal Majalla" panose="02000000000000000000" pitchFamily="2" charset="-78"/>
                        </a:rPr>
                        <a:t>تم إجراء</a:t>
                      </a:r>
                      <a:r>
                        <a:rPr lang="ar-BH" sz="2400" b="0" baseline="0" dirty="0">
                          <a:latin typeface="Calibri" panose="020F0502020204030204" pitchFamily="34" charset="0"/>
                          <a:ea typeface="Times New Roman" panose="02020603050405020304" pitchFamily="18" charset="0"/>
                          <a:cs typeface="Sakkal Majalla" panose="02000000000000000000" pitchFamily="2" charset="-78"/>
                        </a:rPr>
                        <a:t> تعديلات للدستور عام 2014م</a:t>
                      </a:r>
                      <a:r>
                        <a:rPr lang="ar-BH" sz="2400" b="0" dirty="0">
                          <a:latin typeface="Calibri" panose="020F0502020204030204" pitchFamily="34" charset="0"/>
                          <a:ea typeface="Times New Roman" panose="02020603050405020304" pitchFamily="18" charset="0"/>
                          <a:cs typeface="Sakkal Majalla" panose="02000000000000000000" pitchFamily="2" charset="-78"/>
                        </a:rPr>
                        <a:t>.</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dirty="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4"/>
                  </a:ext>
                </a:extLst>
              </a:tr>
            </a:tbl>
          </a:graphicData>
        </a:graphic>
      </p:graphicFrame>
      <p:grpSp>
        <p:nvGrpSpPr>
          <p:cNvPr id="2" name="Group 1"/>
          <p:cNvGrpSpPr/>
          <p:nvPr/>
        </p:nvGrpSpPr>
        <p:grpSpPr>
          <a:xfrm>
            <a:off x="661988" y="1403638"/>
            <a:ext cx="10989238" cy="628426"/>
            <a:chOff x="661988" y="1403638"/>
            <a:chExt cx="10989238" cy="628426"/>
          </a:xfrm>
        </p:grpSpPr>
        <p:sp>
          <p:nvSpPr>
            <p:cNvPr id="14" name="Rectangle 14"/>
            <p:cNvSpPr>
              <a:spLocks noChangeArrowheads="1"/>
            </p:cNvSpPr>
            <p:nvPr/>
          </p:nvSpPr>
          <p:spPr bwMode="auto">
            <a:xfrm>
              <a:off x="661988" y="1478066"/>
              <a:ext cx="1098923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BH" sz="3000" b="1" dirty="0">
                  <a:solidFill>
                    <a:srgbClr val="C00000"/>
                  </a:solidFill>
                  <a:latin typeface="Sakkal Majalla" panose="02000000000000000000" pitchFamily="2" charset="-78"/>
                  <a:ea typeface="Times New Roman" pitchFamily="18" charset="0"/>
                  <a:cs typeface="Sakkal Majalla" panose="02000000000000000000" pitchFamily="2" charset="-78"/>
                </a:rPr>
                <a:t>- ضع علامة (       ) أمام العبارة  الصحيحة، وعلامة  (       )  أمام العبارة الخاطئة: </a:t>
              </a:r>
              <a:endParaRPr lang="ar-BH" sz="3000" b="1" dirty="0">
                <a:solidFill>
                  <a:srgbClr val="C00000"/>
                </a:solidFill>
                <a:latin typeface="Sakkal Majalla" panose="02000000000000000000" pitchFamily="2" charset="-78"/>
                <a:cs typeface="Sakkal Majalla" panose="02000000000000000000" pitchFamily="2" charset="-78"/>
              </a:endParaRPr>
            </a:p>
          </p:txBody>
        </p:sp>
        <p:pic>
          <p:nvPicPr>
            <p:cNvPr id="15" name="Picture 18" descr="نتيجة بحث الصور عن علامة صح"/>
            <p:cNvPicPr>
              <a:picLocks noChangeAspect="1" noChangeArrowheads="1"/>
            </p:cNvPicPr>
            <p:nvPr/>
          </p:nvPicPr>
          <p:blipFill>
            <a:blip r:embed="rId3"/>
            <a:srcRect/>
            <a:stretch>
              <a:fillRect/>
            </a:stretch>
          </p:blipFill>
          <p:spPr bwMode="auto">
            <a:xfrm>
              <a:off x="9748556" y="1403638"/>
              <a:ext cx="427038" cy="488950"/>
            </a:xfrm>
            <a:prstGeom prst="rect">
              <a:avLst/>
            </a:prstGeom>
            <a:noFill/>
          </p:spPr>
        </p:pic>
        <p:pic>
          <p:nvPicPr>
            <p:cNvPr id="19" name="Picture 5" descr="نتيجة بحث الصور عن x"/>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flipV="1">
              <a:off x="5502431" y="1512531"/>
              <a:ext cx="367306" cy="322593"/>
            </a:xfrm>
            <a:prstGeom prst="rect">
              <a:avLst/>
            </a:prstGeom>
            <a:noFill/>
          </p:spPr>
        </p:pic>
      </p:grpSp>
      <p:sp>
        <p:nvSpPr>
          <p:cNvPr id="3" name="Rounded Rectangle 2"/>
          <p:cNvSpPr/>
          <p:nvPr/>
        </p:nvSpPr>
        <p:spPr>
          <a:xfrm>
            <a:off x="7534589" y="295955"/>
            <a:ext cx="1831047" cy="7374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النشاط التقويمي</a:t>
            </a:r>
            <a:endParaRPr lang="en-US" sz="2400" b="1" dirty="0">
              <a:solidFill>
                <a:schemeClr val="tx1"/>
              </a:solidFill>
            </a:endParaRPr>
          </a:p>
        </p:txBody>
      </p:sp>
      <p:sp>
        <p:nvSpPr>
          <p:cNvPr id="20" name="Rounded Rectangle 19"/>
          <p:cNvSpPr/>
          <p:nvPr/>
        </p:nvSpPr>
        <p:spPr>
          <a:xfrm>
            <a:off x="3424152" y="265324"/>
            <a:ext cx="1831047" cy="7374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المدة: 5دقائق</a:t>
            </a:r>
            <a:endParaRPr lang="en-US" sz="2400" b="1" dirty="0">
              <a:solidFill>
                <a:schemeClr val="tx1"/>
              </a:solidFill>
            </a:endParaRPr>
          </a:p>
        </p:txBody>
      </p:sp>
    </p:spTree>
    <p:extLst>
      <p:ext uri="{BB962C8B-B14F-4D97-AF65-F5344CB8AC3E}">
        <p14:creationId xmlns:p14="http://schemas.microsoft.com/office/powerpoint/2010/main" val="2314317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728155" y="6306207"/>
            <a:ext cx="40408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2" name="Tableau 59"/>
          <p:cNvGraphicFramePr>
            <a:graphicFrameLocks noGrp="1"/>
          </p:cNvGraphicFramePr>
          <p:nvPr>
            <p:extLst>
              <p:ext uri="{D42A27DB-BD31-4B8C-83A1-F6EECF244321}">
                <p14:modId xmlns:p14="http://schemas.microsoft.com/office/powerpoint/2010/main" val="3233459026"/>
              </p:ext>
            </p:extLst>
          </p:nvPr>
        </p:nvGraphicFramePr>
        <p:xfrm>
          <a:off x="1140261" y="2242062"/>
          <a:ext cx="10293096" cy="3615165"/>
        </p:xfrm>
        <a:graphic>
          <a:graphicData uri="http://schemas.openxmlformats.org/drawingml/2006/table">
            <a:tbl>
              <a:tblPr rtl="1"/>
              <a:tblGrid>
                <a:gridCol w="8506690">
                  <a:extLst>
                    <a:ext uri="{9D8B030D-6E8A-4147-A177-3AD203B41FA5}">
                      <a16:colId xmlns:a16="http://schemas.microsoft.com/office/drawing/2014/main" xmlns="" val="20000"/>
                    </a:ext>
                  </a:extLst>
                </a:gridCol>
                <a:gridCol w="1786406">
                  <a:extLst>
                    <a:ext uri="{9D8B030D-6E8A-4147-A177-3AD203B41FA5}">
                      <a16:colId xmlns:a16="http://schemas.microsoft.com/office/drawing/2014/main" xmlns="" val="20001"/>
                    </a:ext>
                  </a:extLst>
                </a:gridCol>
              </a:tblGrid>
              <a:tr h="918056">
                <a:tc>
                  <a:txBody>
                    <a:bodyPr/>
                    <a:lstStyle/>
                    <a:p>
                      <a:pPr algn="ctr" rtl="1">
                        <a:lnSpc>
                          <a:spcPct val="115000"/>
                        </a:lnSpc>
                        <a:spcAft>
                          <a:spcPts val="0"/>
                        </a:spcAft>
                      </a:pPr>
                      <a:r>
                        <a:rPr lang="ar-BH" sz="2400" b="0" dirty="0">
                          <a:latin typeface="Sakkal Majalla" panose="02000000000000000000" pitchFamily="2" charset="-78"/>
                          <a:ea typeface="Times New Roman"/>
                          <a:cs typeface="Sakkal Majalla" panose="02000000000000000000" pitchFamily="2" charset="-78"/>
                        </a:rPr>
                        <a:t>العبارة</a:t>
                      </a:r>
                      <a:endParaRPr lang="fr-FR" sz="2400" b="0" dirty="0">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a:txBody>
                    <a:bodyPr/>
                    <a:lstStyle/>
                    <a:p>
                      <a:pPr marL="0" algn="ctr" defTabSz="914400" rtl="1" eaLnBrk="1" latinLnBrk="0" hangingPunct="1">
                        <a:lnSpc>
                          <a:spcPct val="115000"/>
                        </a:lnSpc>
                        <a:spcAft>
                          <a:spcPts val="0"/>
                        </a:spcAft>
                      </a:pPr>
                      <a:r>
                        <a:rPr lang="ar-BH" sz="2400" b="0" kern="1200" dirty="0">
                          <a:solidFill>
                            <a:schemeClr val="tx1"/>
                          </a:solidFill>
                          <a:latin typeface="Sakkal Majalla" panose="02000000000000000000" pitchFamily="2" charset="-78"/>
                          <a:ea typeface="Times New Roman"/>
                          <a:cs typeface="Sakkal Majalla" panose="02000000000000000000" pitchFamily="2" charset="-78"/>
                        </a:rPr>
                        <a:t>العلامة</a:t>
                      </a:r>
                      <a:endParaRPr lang="fr-FR" sz="2400" b="0" kern="120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0000"/>
                  </a:ext>
                </a:extLst>
              </a:tr>
              <a:tr h="6724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 </a:t>
                      </a:r>
                      <a:r>
                        <a:rPr lang="ar-BH" sz="2400" b="0" dirty="0">
                          <a:solidFill>
                            <a:schemeClr val="tx1"/>
                          </a:solidFill>
                          <a:latin typeface="Sakkal Majalla" panose="02000000000000000000" pitchFamily="2" charset="-78"/>
                          <a:cs typeface="Sakkal Majalla" panose="02000000000000000000" pitchFamily="2" charset="-78"/>
                        </a:rPr>
                        <a:t>إنشاء الهيئة العليا للإعلام أتى تحقيقا</a:t>
                      </a:r>
                      <a:r>
                        <a:rPr lang="ar-BH" sz="2400" b="0" baseline="0" dirty="0">
                          <a:solidFill>
                            <a:schemeClr val="tx1"/>
                          </a:solidFill>
                          <a:latin typeface="Sakkal Majalla" panose="02000000000000000000" pitchFamily="2" charset="-78"/>
                          <a:cs typeface="Sakkal Majalla" panose="02000000000000000000" pitchFamily="2" charset="-78"/>
                        </a:rPr>
                        <a:t> للتطلعات </a:t>
                      </a:r>
                      <a:r>
                        <a:rPr lang="ar-BH" sz="2400" b="0" baseline="0" dirty="0" smtClean="0">
                          <a:solidFill>
                            <a:schemeClr val="tx1"/>
                          </a:solidFill>
                          <a:latin typeface="Sakkal Majalla" panose="02000000000000000000" pitchFamily="2" charset="-78"/>
                          <a:cs typeface="Sakkal Majalla" panose="02000000000000000000" pitchFamily="2" charset="-78"/>
                        </a:rPr>
                        <a:t>الشعبية</a:t>
                      </a:r>
                      <a:r>
                        <a:rPr lang="ar-BH" sz="2400" b="0" dirty="0" smtClean="0">
                          <a:solidFill>
                            <a:schemeClr val="tx1"/>
                          </a:solidFill>
                          <a:latin typeface="Sakkal Majalla" panose="02000000000000000000" pitchFamily="2" charset="-78"/>
                          <a:cs typeface="Sakkal Majalla" panose="02000000000000000000" pitchFamily="2" charset="-78"/>
                        </a:rPr>
                        <a:t>.</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dirty="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1"/>
                  </a:ext>
                </a:extLst>
              </a:tr>
              <a:tr h="63505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 شكلت الوحدة الوطنية درعًا حصينًا في وجه الفرقة </a:t>
                      </a:r>
                      <a:r>
                        <a:rPr lang="ar-BH" sz="2400" b="0" kern="1200" baseline="0" dirty="0" smtClean="0">
                          <a:solidFill>
                            <a:schemeClr val="tx1"/>
                          </a:solidFill>
                          <a:latin typeface="Sakkal Majalla" panose="02000000000000000000" pitchFamily="2" charset="-78"/>
                          <a:ea typeface="Times New Roman"/>
                          <a:cs typeface="Sakkal Majalla" panose="02000000000000000000" pitchFamily="2" charset="-78"/>
                        </a:rPr>
                        <a:t>والانقسام.</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2"/>
                  </a:ext>
                </a:extLst>
              </a:tr>
              <a:tr h="67241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kern="1200" baseline="0" dirty="0">
                          <a:solidFill>
                            <a:schemeClr val="tx1"/>
                          </a:solidFill>
                          <a:latin typeface="Sakkal Majalla" panose="02000000000000000000" pitchFamily="2" charset="-78"/>
                          <a:ea typeface="Times New Roman"/>
                          <a:cs typeface="Sakkal Majalla" panose="02000000000000000000" pitchFamily="2" charset="-78"/>
                        </a:rPr>
                        <a:t>أطلقت البحرين رؤيتها الاقتصادية عام 2012م</a:t>
                      </a:r>
                      <a:r>
                        <a:rPr lang="ar-BH" sz="2400" b="0" dirty="0">
                          <a:latin typeface="Sakkal Majalla" panose="02000000000000000000" pitchFamily="2" charset="-78"/>
                          <a:cs typeface="Sakkal Majalla" panose="02000000000000000000" pitchFamily="2" charset="-78"/>
                        </a:rPr>
                        <a:t>. </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dirty="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3"/>
                  </a:ext>
                </a:extLst>
              </a:tr>
              <a:tr h="7172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400" b="0" dirty="0">
                          <a:latin typeface="Calibri" panose="020F0502020204030204" pitchFamily="34" charset="0"/>
                          <a:ea typeface="Times New Roman" panose="02020603050405020304" pitchFamily="18" charset="0"/>
                          <a:cs typeface="Sakkal Majalla" panose="02000000000000000000" pitchFamily="2" charset="-78"/>
                        </a:rPr>
                        <a:t>تم إجراء</a:t>
                      </a:r>
                      <a:r>
                        <a:rPr lang="ar-BH" sz="2400" b="0" baseline="0" dirty="0">
                          <a:latin typeface="Calibri" panose="020F0502020204030204" pitchFamily="34" charset="0"/>
                          <a:ea typeface="Times New Roman" panose="02020603050405020304" pitchFamily="18" charset="0"/>
                          <a:cs typeface="Sakkal Majalla" panose="02000000000000000000" pitchFamily="2" charset="-78"/>
                        </a:rPr>
                        <a:t> تعديلات للدستور عام 2014م</a:t>
                      </a:r>
                      <a:r>
                        <a:rPr lang="ar-BH" sz="2400" b="0" dirty="0">
                          <a:latin typeface="Calibri" panose="020F0502020204030204" pitchFamily="34" charset="0"/>
                          <a:ea typeface="Times New Roman" panose="02020603050405020304" pitchFamily="18" charset="0"/>
                          <a:cs typeface="Sakkal Majalla" panose="02000000000000000000" pitchFamily="2" charset="-78"/>
                        </a:rPr>
                        <a:t>.</a:t>
                      </a:r>
                      <a:endParaRPr lang="fr-FR" sz="2400" b="0" kern="1200" baseline="0" dirty="0">
                        <a:solidFill>
                          <a:schemeClr val="tx1"/>
                        </a:solidFill>
                        <a:latin typeface="Sakkal Majalla" panose="02000000000000000000" pitchFamily="2" charset="-78"/>
                        <a:ea typeface="Times New Roman"/>
                        <a:cs typeface="Sakkal Majalla" panose="02000000000000000000" pitchFamily="2" charset="-78"/>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tc>
                  <a:txBody>
                    <a:bodyPr/>
                    <a:lstStyle/>
                    <a:p>
                      <a:pPr algn="r" rtl="1">
                        <a:lnSpc>
                          <a:spcPct val="115000"/>
                        </a:lnSpc>
                        <a:spcAft>
                          <a:spcPts val="0"/>
                        </a:spcAft>
                      </a:pPr>
                      <a:endParaRPr lang="ar-BH" sz="2400" b="0" dirty="0">
                        <a:latin typeface="Calibri"/>
                        <a:ea typeface="Times New Roman"/>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F3F3"/>
                    </a:solidFill>
                  </a:tcPr>
                </a:tc>
                <a:extLst>
                  <a:ext uri="{0D108BD9-81ED-4DB2-BD59-A6C34878D82A}">
                    <a16:rowId xmlns:a16="http://schemas.microsoft.com/office/drawing/2014/main" xmlns="" val="10004"/>
                  </a:ext>
                </a:extLst>
              </a:tr>
            </a:tbl>
          </a:graphicData>
        </a:graphic>
      </p:graphicFrame>
      <p:grpSp>
        <p:nvGrpSpPr>
          <p:cNvPr id="2" name="Group 1"/>
          <p:cNvGrpSpPr/>
          <p:nvPr/>
        </p:nvGrpSpPr>
        <p:grpSpPr>
          <a:xfrm>
            <a:off x="661988" y="1427411"/>
            <a:ext cx="10989238" cy="604653"/>
            <a:chOff x="661988" y="1427411"/>
            <a:chExt cx="10989238" cy="604653"/>
          </a:xfrm>
        </p:grpSpPr>
        <p:sp>
          <p:nvSpPr>
            <p:cNvPr id="14" name="Rectangle 14"/>
            <p:cNvSpPr>
              <a:spLocks noChangeArrowheads="1"/>
            </p:cNvSpPr>
            <p:nvPr/>
          </p:nvSpPr>
          <p:spPr bwMode="auto">
            <a:xfrm>
              <a:off x="661988" y="1478066"/>
              <a:ext cx="1098923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BH" sz="3000" b="1" dirty="0">
                  <a:solidFill>
                    <a:srgbClr val="C00000"/>
                  </a:solidFill>
                  <a:latin typeface="Sakkal Majalla" panose="02000000000000000000" pitchFamily="2" charset="-78"/>
                  <a:ea typeface="Times New Roman" pitchFamily="18" charset="0"/>
                  <a:cs typeface="Sakkal Majalla" panose="02000000000000000000" pitchFamily="2" charset="-78"/>
                </a:rPr>
                <a:t>- ضع علامة (       ) أمام العبارة  الصحيحة، وعلامة  (       )  أمام العبارة الخاطئة: </a:t>
              </a:r>
              <a:endParaRPr lang="ar-BH" sz="3000" b="1" dirty="0">
                <a:solidFill>
                  <a:srgbClr val="C00000"/>
                </a:solidFill>
                <a:latin typeface="Sakkal Majalla" panose="02000000000000000000" pitchFamily="2" charset="-78"/>
                <a:cs typeface="Sakkal Majalla" panose="02000000000000000000" pitchFamily="2" charset="-78"/>
              </a:endParaRPr>
            </a:p>
          </p:txBody>
        </p:sp>
        <p:pic>
          <p:nvPicPr>
            <p:cNvPr id="15" name="Picture 18" descr="نتيجة بحث الصور عن علامة صح"/>
            <p:cNvPicPr>
              <a:picLocks noChangeAspect="1" noChangeArrowheads="1"/>
            </p:cNvPicPr>
            <p:nvPr/>
          </p:nvPicPr>
          <p:blipFill>
            <a:blip r:embed="rId3"/>
            <a:srcRect/>
            <a:stretch>
              <a:fillRect/>
            </a:stretch>
          </p:blipFill>
          <p:spPr bwMode="auto">
            <a:xfrm>
              <a:off x="9748556" y="1427411"/>
              <a:ext cx="427038" cy="488950"/>
            </a:xfrm>
            <a:prstGeom prst="rect">
              <a:avLst/>
            </a:prstGeom>
            <a:noFill/>
          </p:spPr>
        </p:pic>
        <p:pic>
          <p:nvPicPr>
            <p:cNvPr id="19" name="Picture 5" descr="نتيجة بحث الصور عن x"/>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flipV="1">
              <a:off x="5462314" y="1571280"/>
              <a:ext cx="367306" cy="322593"/>
            </a:xfrm>
            <a:prstGeom prst="rect">
              <a:avLst/>
            </a:prstGeom>
            <a:noFill/>
          </p:spPr>
        </p:pic>
      </p:grpSp>
      <p:sp>
        <p:nvSpPr>
          <p:cNvPr id="3" name="Rounded Rectangle 2"/>
          <p:cNvSpPr/>
          <p:nvPr/>
        </p:nvSpPr>
        <p:spPr>
          <a:xfrm>
            <a:off x="4523329" y="188192"/>
            <a:ext cx="2551881" cy="7374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إجابة النشاط التقويمي</a:t>
            </a:r>
            <a:endParaRPr lang="en-US" sz="2400" b="1" dirty="0">
              <a:solidFill>
                <a:schemeClr val="tx1"/>
              </a:solidFill>
            </a:endParaRPr>
          </a:p>
        </p:txBody>
      </p:sp>
      <p:pic>
        <p:nvPicPr>
          <p:cNvPr id="13" name="Picture 18" descr="نتيجة بحث الصور عن علامة صح"/>
          <p:cNvPicPr>
            <a:picLocks noChangeAspect="1" noChangeArrowheads="1"/>
          </p:cNvPicPr>
          <p:nvPr/>
        </p:nvPicPr>
        <p:blipFill>
          <a:blip r:embed="rId3"/>
          <a:srcRect/>
          <a:stretch>
            <a:fillRect/>
          </a:stretch>
        </p:blipFill>
        <p:spPr bwMode="auto">
          <a:xfrm>
            <a:off x="1839042" y="3903639"/>
            <a:ext cx="427038" cy="488950"/>
          </a:xfrm>
          <a:prstGeom prst="rect">
            <a:avLst/>
          </a:prstGeom>
          <a:noFill/>
        </p:spPr>
      </p:pic>
      <p:pic>
        <p:nvPicPr>
          <p:cNvPr id="16" name="Picture 18" descr="نتيجة بحث الصور عن علامة صح"/>
          <p:cNvPicPr>
            <a:picLocks noChangeAspect="1" noChangeArrowheads="1"/>
          </p:cNvPicPr>
          <p:nvPr/>
        </p:nvPicPr>
        <p:blipFill>
          <a:blip r:embed="rId3"/>
          <a:srcRect/>
          <a:stretch>
            <a:fillRect/>
          </a:stretch>
        </p:blipFill>
        <p:spPr bwMode="auto">
          <a:xfrm>
            <a:off x="1839042" y="3277167"/>
            <a:ext cx="427038" cy="488950"/>
          </a:xfrm>
          <a:prstGeom prst="rect">
            <a:avLst/>
          </a:prstGeom>
          <a:noFill/>
        </p:spPr>
      </p:pic>
      <p:pic>
        <p:nvPicPr>
          <p:cNvPr id="17" name="Picture 5" descr="نتيجة بحث الصور عن x"/>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flipV="1">
            <a:off x="1839042" y="5433770"/>
            <a:ext cx="367306" cy="322593"/>
          </a:xfrm>
          <a:prstGeom prst="rect">
            <a:avLst/>
          </a:prstGeom>
          <a:noFill/>
        </p:spPr>
      </p:pic>
      <p:pic>
        <p:nvPicPr>
          <p:cNvPr id="18" name="Picture 5" descr="نتيجة بحث الصور عن x"/>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flipV="1">
            <a:off x="1839042" y="4801222"/>
            <a:ext cx="367306" cy="322593"/>
          </a:xfrm>
          <a:prstGeom prst="rect">
            <a:avLst/>
          </a:prstGeom>
          <a:noFill/>
        </p:spPr>
      </p:pic>
    </p:spTree>
    <p:extLst>
      <p:ext uri="{BB962C8B-B14F-4D97-AF65-F5344CB8AC3E}">
        <p14:creationId xmlns:p14="http://schemas.microsoft.com/office/powerpoint/2010/main" val="317651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Rectangle 34"/>
          <p:cNvSpPr/>
          <p:nvPr/>
        </p:nvSpPr>
        <p:spPr>
          <a:xfrm>
            <a:off x="319678" y="1099908"/>
            <a:ext cx="11432439" cy="4932609"/>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49919" y="1999540"/>
            <a:ext cx="5339759" cy="2387014"/>
          </a:xfrm>
          <a:prstGeom prst="rect">
            <a:avLst/>
          </a:prstGeom>
          <a:solidFill>
            <a:schemeClr val="accent4">
              <a:lumMod val="20000"/>
              <a:lumOff val="80000"/>
            </a:schemeClr>
          </a:solidFill>
          <a:ln w="28575">
            <a:solidFill>
              <a:schemeClr val="tx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rgbClr val="FF0000"/>
                </a:solidFill>
                <a:latin typeface="Sakkal Majalla" panose="02000000000000000000" pitchFamily="2" charset="-78"/>
                <a:cs typeface="Sakkal Majalla" panose="02000000000000000000" pitchFamily="2" charset="-78"/>
              </a:rPr>
              <a:t>انتهى الدرس</a:t>
            </a:r>
          </a:p>
          <a:p>
            <a:pPr algn="ctr" rtl="1"/>
            <a:r>
              <a:rPr lang="ar-BH" sz="4000" b="1" dirty="0">
                <a:solidFill>
                  <a:srgbClr val="FF0000"/>
                </a:solidFill>
                <a:latin typeface="Sakkal Majalla" panose="02000000000000000000" pitchFamily="2" charset="-78"/>
                <a:cs typeface="Sakkal Majalla" panose="02000000000000000000" pitchFamily="2" charset="-78"/>
              </a:rPr>
              <a:t>شكرًا لحسن استماعكم ومتابعتكم</a:t>
            </a:r>
          </a:p>
        </p:txBody>
      </p:sp>
    </p:spTree>
    <p:extLst>
      <p:ext uri="{BB962C8B-B14F-4D97-AF65-F5344CB8AC3E}">
        <p14:creationId xmlns:p14="http://schemas.microsoft.com/office/powerpoint/2010/main" val="297519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052619" y="6306207"/>
            <a:ext cx="37163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BFBF5B95-7500-4ADB-AA02-35BF183F2DBF}"/>
              </a:ext>
            </a:extLst>
          </p:cNvPr>
          <p:cNvSpPr/>
          <p:nvPr/>
        </p:nvSpPr>
        <p:spPr>
          <a:xfrm>
            <a:off x="3245477" y="1378111"/>
            <a:ext cx="4369911" cy="934597"/>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6000" b="1" dirty="0">
                <a:solidFill>
                  <a:srgbClr val="FF0000"/>
                </a:solidFill>
                <a:latin typeface="Sakkal Majalla" panose="02000000000000000000" pitchFamily="2" charset="-78"/>
                <a:cs typeface="Sakkal Majalla" panose="02000000000000000000" pitchFamily="2" charset="-78"/>
              </a:rPr>
              <a:t>المحتويات</a:t>
            </a:r>
            <a:endParaRPr lang="en-US" sz="6000" b="1" dirty="0">
              <a:solidFill>
                <a:srgbClr val="FF0000"/>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B8A30475-C1E0-42EA-AD9E-07963C3682E5}"/>
              </a:ext>
            </a:extLst>
          </p:cNvPr>
          <p:cNvSpPr/>
          <p:nvPr/>
        </p:nvSpPr>
        <p:spPr>
          <a:xfrm>
            <a:off x="2485622" y="4329350"/>
            <a:ext cx="6245448" cy="1213453"/>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chemeClr val="tx1"/>
                </a:solidFill>
                <a:latin typeface="Sakkal Majalla" panose="02000000000000000000" pitchFamily="2" charset="-78"/>
                <a:cs typeface="Sakkal Majalla" panose="02000000000000000000" pitchFamily="2" charset="-78"/>
              </a:rPr>
              <a:t>المحاور</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D5FEB862-CD30-4F3D-9E4D-2BB2852E89BC}"/>
              </a:ext>
            </a:extLst>
          </p:cNvPr>
          <p:cNvSpPr/>
          <p:nvPr/>
        </p:nvSpPr>
        <p:spPr>
          <a:xfrm>
            <a:off x="2485622" y="2673389"/>
            <a:ext cx="6245448" cy="1213453"/>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000" b="1" dirty="0">
                <a:solidFill>
                  <a:schemeClr val="tx1"/>
                </a:solidFill>
                <a:latin typeface="Sakkal Majalla" panose="02000000000000000000" pitchFamily="2" charset="-78"/>
                <a:cs typeface="Sakkal Majalla" panose="02000000000000000000" pitchFamily="2" charset="-78"/>
              </a:rPr>
              <a:t>الأهداف</a:t>
            </a:r>
            <a:endParaRPr lang="en-US" sz="4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sp>
        <p:nvSpPr>
          <p:cNvPr id="9" name="TextBox 8"/>
          <p:cNvSpPr txBox="1"/>
          <p:nvPr/>
        </p:nvSpPr>
        <p:spPr>
          <a:xfrm>
            <a:off x="1910367" y="1898980"/>
            <a:ext cx="10972800" cy="523220"/>
          </a:xfrm>
          <a:prstGeom prst="rect">
            <a:avLst/>
          </a:prstGeom>
          <a:noFill/>
        </p:spPr>
        <p:txBody>
          <a:bodyPr wrap="square" rtlCol="0">
            <a:spAutoFit/>
          </a:bodyPr>
          <a:lstStyle/>
          <a:p>
            <a:pPr algn="r" rtl="1"/>
            <a:endParaRPr lang="en-US" sz="2800" dirty="0">
              <a:cs typeface="Sultan normal"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949381" y="6306207"/>
            <a:ext cx="3819577"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6424CE5F-9DB5-4AC0-9514-1227883C812D}"/>
              </a:ext>
            </a:extLst>
          </p:cNvPr>
          <p:cNvSpPr/>
          <p:nvPr/>
        </p:nvSpPr>
        <p:spPr>
          <a:xfrm>
            <a:off x="3712073" y="1580355"/>
            <a:ext cx="4691386" cy="83799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6000" b="1" dirty="0">
                <a:solidFill>
                  <a:srgbClr val="FF0000"/>
                </a:solidFill>
                <a:latin typeface="Sakkal Majalla" panose="02000000000000000000" pitchFamily="2" charset="-78"/>
                <a:cs typeface="Sakkal Majalla" panose="02000000000000000000" pitchFamily="2" charset="-78"/>
              </a:rPr>
              <a:t>الأهداف</a:t>
            </a:r>
            <a:endParaRPr lang="en-US" sz="6000" b="1" dirty="0">
              <a:solidFill>
                <a:srgbClr val="FF0000"/>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xmlns="" id="{81DCC002-CD5E-46DD-A37B-4DBB443936B4}"/>
              </a:ext>
            </a:extLst>
          </p:cNvPr>
          <p:cNvSpPr/>
          <p:nvPr/>
        </p:nvSpPr>
        <p:spPr>
          <a:xfrm>
            <a:off x="2096890" y="2858368"/>
            <a:ext cx="7921753" cy="912664"/>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chemeClr val="tx1"/>
                </a:solidFill>
                <a:latin typeface="Sakkal Majalla" panose="02000000000000000000" pitchFamily="2" charset="-78"/>
                <a:cs typeface="Sakkal Majalla" panose="02000000000000000000" pitchFamily="2" charset="-78"/>
              </a:rPr>
              <a:t>التعرف على انتصارات الوطن.</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xmlns="" id="{81DCC002-CD5E-46DD-A37B-4DBB443936B4}"/>
              </a:ext>
            </a:extLst>
          </p:cNvPr>
          <p:cNvSpPr/>
          <p:nvPr/>
        </p:nvSpPr>
        <p:spPr>
          <a:xfrm>
            <a:off x="2096890" y="4161855"/>
            <a:ext cx="7921753" cy="947082"/>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chemeClr val="tx1"/>
                </a:solidFill>
                <a:latin typeface="Sakkal Majalla" panose="02000000000000000000" pitchFamily="2" charset="-78"/>
                <a:cs typeface="Sakkal Majalla" panose="02000000000000000000" pitchFamily="2" charset="-78"/>
              </a:rPr>
              <a:t>الاعتزاز بانتصار الوطن ومواصلة مسيرة الإصلاح والتحديث</a:t>
            </a:r>
            <a:r>
              <a:rPr lang="en-US" sz="3600" b="1" dirty="0">
                <a:solidFill>
                  <a:schemeClr val="tx1"/>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905135" y="6306207"/>
            <a:ext cx="386382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81DCC002-CD5E-46DD-A37B-4DBB443936B4}"/>
              </a:ext>
            </a:extLst>
          </p:cNvPr>
          <p:cNvSpPr/>
          <p:nvPr/>
        </p:nvSpPr>
        <p:spPr>
          <a:xfrm>
            <a:off x="2263205" y="3028648"/>
            <a:ext cx="7334249" cy="83799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أولًا: انتصار الوطن.</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xmlns="" id="{9AF57A5C-8DE8-412C-8774-09A3641B9379}"/>
              </a:ext>
            </a:extLst>
          </p:cNvPr>
          <p:cNvSpPr/>
          <p:nvPr/>
        </p:nvSpPr>
        <p:spPr>
          <a:xfrm>
            <a:off x="2263205" y="4285640"/>
            <a:ext cx="7334249" cy="83799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latin typeface="Sakkal Majalla" panose="02000000000000000000" pitchFamily="2" charset="-78"/>
                <a:cs typeface="Sakkal Majalla" panose="02000000000000000000" pitchFamily="2" charset="-78"/>
              </a:rPr>
              <a:t>ثانيًا: مواصلة مسيرة الإصلاح.</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xmlns="" id="{6424CE5F-9DB5-4AC0-9514-1227883C812D}"/>
              </a:ext>
            </a:extLst>
          </p:cNvPr>
          <p:cNvSpPr/>
          <p:nvPr/>
        </p:nvSpPr>
        <p:spPr>
          <a:xfrm>
            <a:off x="3435184" y="1646237"/>
            <a:ext cx="4691386" cy="83799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6000" b="1" dirty="0">
                <a:solidFill>
                  <a:srgbClr val="FF0000"/>
                </a:solidFill>
                <a:latin typeface="Sakkal Majalla" panose="02000000000000000000" pitchFamily="2" charset="-78"/>
                <a:cs typeface="Sakkal Majalla" panose="02000000000000000000" pitchFamily="2" charset="-78"/>
              </a:rPr>
              <a:t>المحاور</a:t>
            </a:r>
            <a:endParaRPr lang="en-US" sz="60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84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052619" y="6306207"/>
            <a:ext cx="371633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1257299" y="1874734"/>
            <a:ext cx="10010469" cy="3555118"/>
          </a:xfrm>
          <a:prstGeom prst="roundRect">
            <a:avLst/>
          </a:prstGeom>
          <a:solidFill>
            <a:schemeClr val="accent4">
              <a:lumMod val="20000"/>
              <a:lumOff val="80000"/>
            </a:schemeClr>
          </a:solidFill>
          <a:ln w="285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3200" b="1" dirty="0">
                <a:solidFill>
                  <a:schemeClr val="tx1"/>
                </a:solidFill>
                <a:latin typeface="Sakkal Majalla" panose="02000000000000000000" pitchFamily="2" charset="-78"/>
                <a:cs typeface="Sakkal Majalla" panose="02000000000000000000" pitchFamily="2" charset="-78"/>
              </a:rPr>
              <a:t>أظهرت مملكة البحرين الحكمة والمسؤولية والشجاعة في تخطي آثار أحداث 2011م المؤسفة، والانطلاق مجددًا بإرادة وطنية حرّة نحو مستقبل آمن ومزدهر، متحصنة في وجه المخاطر بما استخلصته من عبر وبما تحلّت به من تصميم على استكمال مسيرتها درب الإصلاح والتنمية.</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xmlns="" id="{6424CE5F-9DB5-4AC0-9514-1227883C812D}"/>
              </a:ext>
            </a:extLst>
          </p:cNvPr>
          <p:cNvSpPr/>
          <p:nvPr/>
        </p:nvSpPr>
        <p:spPr>
          <a:xfrm>
            <a:off x="3547114" y="821749"/>
            <a:ext cx="4691386" cy="83799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6000" b="1" dirty="0">
                <a:solidFill>
                  <a:srgbClr val="FF0000"/>
                </a:solidFill>
                <a:latin typeface="Sakkal Majalla" panose="02000000000000000000" pitchFamily="2" charset="-78"/>
                <a:cs typeface="Sakkal Majalla" panose="02000000000000000000" pitchFamily="2" charset="-78"/>
              </a:rPr>
              <a:t>مقدمة</a:t>
            </a:r>
            <a:endParaRPr lang="en-US" sz="60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045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008375" y="6306207"/>
            <a:ext cx="376058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528034" y="1233378"/>
            <a:ext cx="11003589" cy="1705593"/>
          </a:xfrm>
          <a:prstGeom prst="roundRect">
            <a:avLst/>
          </a:prstGeom>
          <a:solidFill>
            <a:schemeClr val="accent6">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chemeClr val="tx1"/>
              </a:solidFill>
              <a:latin typeface="Sakkal Majalla" panose="02000000000000000000" pitchFamily="2" charset="-78"/>
              <a:cs typeface="Sakkal Majalla" panose="02000000000000000000" pitchFamily="2" charset="-78"/>
            </a:endParaRPr>
          </a:p>
          <a:p>
            <a:pPr algn="ctr" rtl="1"/>
            <a:r>
              <a:rPr lang="ar-BH" sz="2800" b="1" dirty="0">
                <a:solidFill>
                  <a:schemeClr val="tx1"/>
                </a:solidFill>
                <a:latin typeface="Sakkal Majalla" panose="02000000000000000000" pitchFamily="2" charset="-78"/>
                <a:cs typeface="Sakkal Majalla" panose="02000000000000000000" pitchFamily="2" charset="-78"/>
              </a:rPr>
              <a:t>نجح التكاتف الرائع بين قيادتنا الوطنية الحكيمة وشعبنا المتسامح الأبي في التعامل مع أحداث العنف والتخريب عام 2011م واستعادة مملكتنا الغالية أمنها واستقرارها.</a:t>
            </a:r>
          </a:p>
          <a:p>
            <a:pPr algn="ctr" rtl="1"/>
            <a:r>
              <a:rPr lang="ar-BH" sz="2800" b="1" dirty="0">
                <a:solidFill>
                  <a:srgbClr val="FF0000"/>
                </a:solidFill>
                <a:latin typeface="Sakkal Majalla" panose="02000000000000000000" pitchFamily="2" charset="-78"/>
                <a:cs typeface="Sakkal Majalla" panose="02000000000000000000" pitchFamily="2" charset="-78"/>
              </a:rPr>
              <a:t>أعلن مليكنا الغالي حفظه الله ورعاه في موقف عزيز النظير :</a:t>
            </a:r>
          </a:p>
          <a:p>
            <a:pPr algn="ctr"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9" name="Rectangle: Folded Corner 2">
            <a:extLst>
              <a:ext uri="{FF2B5EF4-FFF2-40B4-BE49-F238E27FC236}">
                <a16:creationId xmlns:a16="http://schemas.microsoft.com/office/drawing/2014/main" xmlns="" id="{679FEBED-5107-46D5-9D45-ED40705B96B3}"/>
              </a:ext>
            </a:extLst>
          </p:cNvPr>
          <p:cNvSpPr/>
          <p:nvPr/>
        </p:nvSpPr>
        <p:spPr>
          <a:xfrm>
            <a:off x="5847008" y="175855"/>
            <a:ext cx="4548849" cy="717961"/>
          </a:xfrm>
          <a:prstGeom prst="foldedCorner">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b="1" dirty="0">
                <a:latin typeface="Sakkal Majalla" panose="02000000000000000000" pitchFamily="2" charset="-78"/>
                <a:cs typeface="Sakkal Majalla" panose="02000000000000000000" pitchFamily="2" charset="-78"/>
              </a:rPr>
              <a:t>أولًا: انتصار الوطن</a:t>
            </a:r>
            <a:endParaRPr lang="en-US" sz="3200" b="1" dirty="0">
              <a:latin typeface="Sakkal Majalla" panose="02000000000000000000" pitchFamily="2" charset="-78"/>
              <a:cs typeface="Sakkal Majalla" panose="02000000000000000000" pitchFamily="2" charset="-78"/>
            </a:endParaRPr>
          </a:p>
        </p:txBody>
      </p:sp>
      <p:sp>
        <p:nvSpPr>
          <p:cNvPr id="12" name="Rounded Rectangle 11"/>
          <p:cNvSpPr/>
          <p:nvPr/>
        </p:nvSpPr>
        <p:spPr>
          <a:xfrm>
            <a:off x="9505133" y="3102410"/>
            <a:ext cx="2263825" cy="2869565"/>
          </a:xfrm>
          <a:prstGeom prst="round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 </a:t>
            </a:r>
            <a:r>
              <a:rPr lang="ar-BH" sz="3200" b="1" dirty="0">
                <a:solidFill>
                  <a:schemeClr val="tx1"/>
                </a:solidFill>
                <a:latin typeface="Sakkal Majalla" panose="02000000000000000000" pitchFamily="2" charset="-78"/>
                <a:cs typeface="Sakkal Majalla" panose="02000000000000000000" pitchFamily="2" charset="-78"/>
              </a:rPr>
              <a:t>أنّ الذي كسب هو الوطن. </a:t>
            </a:r>
          </a:p>
        </p:txBody>
      </p:sp>
      <p:sp>
        <p:nvSpPr>
          <p:cNvPr id="13" name="Rounded Rectangle 12"/>
          <p:cNvSpPr/>
          <p:nvPr/>
        </p:nvSpPr>
        <p:spPr>
          <a:xfrm>
            <a:off x="7011487" y="3102410"/>
            <a:ext cx="2263825" cy="2869565"/>
          </a:xfrm>
          <a:prstGeom prst="round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 </a:t>
            </a:r>
            <a:r>
              <a:rPr lang="ar-BH" sz="3200" b="1" dirty="0">
                <a:solidFill>
                  <a:schemeClr val="tx1"/>
                </a:solidFill>
                <a:latin typeface="Sakkal Majalla" panose="02000000000000000000" pitchFamily="2" charset="-78"/>
                <a:cs typeface="Sakkal Majalla" panose="02000000000000000000" pitchFamily="2" charset="-78"/>
              </a:rPr>
              <a:t>أنّ القيم التي انتصرت هي قيم المواطنة.</a:t>
            </a:r>
          </a:p>
        </p:txBody>
      </p:sp>
      <p:sp>
        <p:nvSpPr>
          <p:cNvPr id="14" name="Rounded Rectangle 13"/>
          <p:cNvSpPr/>
          <p:nvPr/>
        </p:nvSpPr>
        <p:spPr>
          <a:xfrm>
            <a:off x="4069724" y="3067722"/>
            <a:ext cx="2753087" cy="2904253"/>
          </a:xfrm>
          <a:prstGeom prst="round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 </a:t>
            </a:r>
            <a:r>
              <a:rPr lang="ar-BH" sz="3200" b="1" dirty="0">
                <a:solidFill>
                  <a:schemeClr val="tx1"/>
                </a:solidFill>
                <a:latin typeface="Sakkal Majalla" panose="02000000000000000000" pitchFamily="2" charset="-78"/>
                <a:cs typeface="Sakkal Majalla" panose="02000000000000000000" pitchFamily="2" charset="-78"/>
              </a:rPr>
              <a:t>أنّ الأحداث لم تزد استقلال إرادة وطننا وعروبة كيانه إلا رسوخًا.</a:t>
            </a:r>
          </a:p>
        </p:txBody>
      </p:sp>
      <p:sp>
        <p:nvSpPr>
          <p:cNvPr id="15" name="Rounded Rectangle 14"/>
          <p:cNvSpPr/>
          <p:nvPr/>
        </p:nvSpPr>
        <p:spPr>
          <a:xfrm>
            <a:off x="634961" y="3102410"/>
            <a:ext cx="3270805" cy="2869565"/>
          </a:xfrm>
          <a:prstGeom prst="round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 </a:t>
            </a:r>
            <a:r>
              <a:rPr lang="ar-BH" sz="3200" b="1" dirty="0">
                <a:solidFill>
                  <a:schemeClr val="tx1"/>
                </a:solidFill>
                <a:latin typeface="Sakkal Majalla" panose="02000000000000000000" pitchFamily="2" charset="-78"/>
                <a:cs typeface="Sakkal Majalla" panose="02000000000000000000" pitchFamily="2" charset="-78"/>
              </a:rPr>
              <a:t>أنّ بحريننا الرؤوم ستظل خيمتنا الجامعة التي تُوحد ولا تفرّق، وتتجاوز ولا تنتقم، وتتسامح و لا تحقد. </a:t>
            </a:r>
            <a:endParaRPr lang="en-US" sz="32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61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067369" y="6306207"/>
            <a:ext cx="370159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518002" y="1396819"/>
            <a:ext cx="11003589" cy="1814761"/>
          </a:xfrm>
          <a:prstGeom prst="roundRect">
            <a:avLst/>
          </a:prstGeom>
          <a:solidFill>
            <a:schemeClr val="accent2">
              <a:lumMod val="40000"/>
              <a:lumOff val="6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800" b="1" dirty="0">
              <a:solidFill>
                <a:schemeClr val="tx1"/>
              </a:solidFill>
              <a:latin typeface="Sakkal Majalla" panose="02000000000000000000" pitchFamily="2" charset="-78"/>
              <a:cs typeface="Sakkal Majalla" panose="02000000000000000000" pitchFamily="2" charset="-78"/>
            </a:endParaRPr>
          </a:p>
          <a:p>
            <a:pPr algn="ctr" rtl="1"/>
            <a:r>
              <a:rPr lang="ar-BH" sz="2800" b="1" dirty="0">
                <a:solidFill>
                  <a:schemeClr val="tx1"/>
                </a:solidFill>
                <a:latin typeface="Sakkal Majalla" panose="02000000000000000000" pitchFamily="2" charset="-78"/>
                <a:cs typeface="Sakkal Majalla" panose="02000000000000000000" pitchFamily="2" charset="-78"/>
              </a:rPr>
              <a:t>إنّ نبل الوصف الذي وصفت به قيادتنا الغالية النصر المؤزر الذي أحرزته مملكتنا في وجه المؤامرة وتأكيدها أن مملكة البحرين رغم ما جرى ستكون كعهدها ((</a:t>
            </a:r>
            <a:r>
              <a:rPr lang="ar-BH" sz="2800" b="1" dirty="0">
                <a:solidFill>
                  <a:srgbClr val="FF0000"/>
                </a:solidFill>
                <a:latin typeface="Sakkal Majalla" panose="02000000000000000000" pitchFamily="2" charset="-78"/>
                <a:cs typeface="Sakkal Majalla" panose="02000000000000000000" pitchFamily="2" charset="-78"/>
              </a:rPr>
              <a:t>وطنًا يتعايش فيه الجميع محفوظي الكرامة</a:t>
            </a:r>
            <a:r>
              <a:rPr lang="ar-BH" sz="2800" b="1" dirty="0">
                <a:solidFill>
                  <a:schemeClr val="tx1"/>
                </a:solidFill>
                <a:latin typeface="Sakkal Majalla" panose="02000000000000000000" pitchFamily="2" charset="-78"/>
                <a:cs typeface="Sakkal Majalla" panose="02000000000000000000" pitchFamily="2" charset="-78"/>
              </a:rPr>
              <a:t>))، لهما أمران يعكسان قيادة حكيمة ومسؤولة ومصممة على التجاوز وتوحيد الصف.</a:t>
            </a:r>
            <a:endParaRPr lang="ar-BH" sz="2800" b="1" dirty="0">
              <a:solidFill>
                <a:srgbClr val="FF0000"/>
              </a:solidFill>
              <a:latin typeface="Sakkal Majalla" panose="02000000000000000000" pitchFamily="2" charset="-78"/>
              <a:cs typeface="Sakkal Majalla" panose="02000000000000000000" pitchFamily="2" charset="-78"/>
            </a:endParaRPr>
          </a:p>
          <a:p>
            <a:pPr algn="ctr"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6" name="Rounded Rectangle 15"/>
          <p:cNvSpPr/>
          <p:nvPr/>
        </p:nvSpPr>
        <p:spPr>
          <a:xfrm>
            <a:off x="518003" y="3425781"/>
            <a:ext cx="11003589" cy="1734352"/>
          </a:xfrm>
          <a:prstGeom prst="roundRect">
            <a:avLst/>
          </a:prstGeom>
          <a:solidFill>
            <a:schemeClr val="accent6">
              <a:lumMod val="20000"/>
              <a:lumOff val="8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ومن منطلق هذه الخصال القيادية التي شكلت صمّام الأمان لوطننا الغالي اتجهت قيادتنا الرشيدة وعلى رأسها جلالة الملك المفدى حفظه الله ورعاه إلى تأكيد ضرورة أن يجمع مجتمعنا المتيقظ والمتسامح بين أمرين متكاملين: </a:t>
            </a:r>
            <a:r>
              <a:rPr lang="ar-BH" sz="2800" b="1" dirty="0">
                <a:solidFill>
                  <a:srgbClr val="FF0000"/>
                </a:solidFill>
                <a:latin typeface="Sakkal Majalla" panose="02000000000000000000" pitchFamily="2" charset="-78"/>
                <a:cs typeface="Sakkal Majalla" panose="02000000000000000000" pitchFamily="2" charset="-78"/>
              </a:rPr>
              <a:t>استخلاص الدروس مما جرى</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rgbClr val="FF0000"/>
                </a:solidFill>
                <a:latin typeface="Sakkal Majalla" panose="02000000000000000000" pitchFamily="2" charset="-78"/>
                <a:cs typeface="Sakkal Majalla" panose="02000000000000000000" pitchFamily="2" charset="-78"/>
              </a:rPr>
              <a:t>والتطلع إلى المستقبل</a:t>
            </a:r>
            <a:r>
              <a:rPr lang="ar-BH" sz="2800" b="1" dirty="0">
                <a:solidFill>
                  <a:schemeClr val="tx1"/>
                </a:solidFill>
                <a:latin typeface="Sakkal Majalla" panose="02000000000000000000" pitchFamily="2" charset="-78"/>
                <a:cs typeface="Sakkal Majalla" panose="02000000000000000000" pitchFamily="2" charset="-78"/>
              </a:rPr>
              <a:t>.</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17" name="Rounded Rectangle 16"/>
          <p:cNvSpPr/>
          <p:nvPr/>
        </p:nvSpPr>
        <p:spPr>
          <a:xfrm>
            <a:off x="518004" y="5318975"/>
            <a:ext cx="11003589" cy="751532"/>
          </a:xfrm>
          <a:prstGeom prst="roundRect">
            <a:avLst/>
          </a:prstGeom>
          <a:solidFill>
            <a:schemeClr val="accent1">
              <a:lumMod val="40000"/>
              <a:lumOff val="6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FF0000"/>
                </a:solidFill>
                <a:latin typeface="Sakkal Majalla" panose="02000000000000000000" pitchFamily="2" charset="-78"/>
                <a:cs typeface="Sakkal Majalla" panose="02000000000000000000" pitchFamily="2" charset="-78"/>
              </a:rPr>
              <a:t>من أجل أن تواصل مملكتنا مسيرة الخير والنماء حرّة الإرادة وموحّدة الصف.</a:t>
            </a:r>
          </a:p>
        </p:txBody>
      </p:sp>
    </p:spTree>
    <p:extLst>
      <p:ext uri="{BB962C8B-B14F-4D97-AF65-F5344CB8AC3E}">
        <p14:creationId xmlns:p14="http://schemas.microsoft.com/office/powerpoint/2010/main" val="9964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518000" y="1506828"/>
            <a:ext cx="11003589" cy="4078283"/>
          </a:xfrm>
          <a:prstGeom prst="roundRect">
            <a:avLst/>
          </a:prstGeom>
          <a:solidFill>
            <a:schemeClr val="accent4">
              <a:lumMod val="20000"/>
              <a:lumOff val="80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استأنف الشعب البحريني وقيادته المسيرة على طريق التطوير والإنماء:</a:t>
            </a:r>
          </a:p>
          <a:p>
            <a:pPr marL="457200" indent="-457200" algn="just" rtl="1">
              <a:buFontTx/>
              <a:buChar char="-"/>
            </a:pPr>
            <a:r>
              <a:rPr lang="ar-BH" sz="2800" b="1" dirty="0">
                <a:solidFill>
                  <a:schemeClr val="tx1"/>
                </a:solidFill>
                <a:latin typeface="Sakkal Majalla" panose="02000000000000000000" pitchFamily="2" charset="-78"/>
                <a:cs typeface="Sakkal Majalla" panose="02000000000000000000" pitchFamily="2" charset="-78"/>
              </a:rPr>
              <a:t>متحصّنين بالدروس المستفادة من التجارب والتحدّيات.</a:t>
            </a:r>
          </a:p>
          <a:p>
            <a:pPr marL="457200" indent="-457200" algn="just" rtl="1">
              <a:buFontTx/>
              <a:buChar char="-"/>
            </a:pPr>
            <a:r>
              <a:rPr lang="ar-BH" sz="2800" b="1" dirty="0">
                <a:solidFill>
                  <a:schemeClr val="tx1"/>
                </a:solidFill>
                <a:latin typeface="Sakkal Majalla" panose="02000000000000000000" pitchFamily="2" charset="-78"/>
                <a:cs typeface="Sakkal Majalla" panose="02000000000000000000" pitchFamily="2" charset="-78"/>
              </a:rPr>
              <a:t>مُتَوَقِّينَ من المؤامرات بالتيقظ الوطني.</a:t>
            </a:r>
          </a:p>
          <a:p>
            <a:pPr marL="457200" indent="-457200" algn="just" rtl="1">
              <a:buFontTx/>
              <a:buChar char="-"/>
            </a:pPr>
            <a:r>
              <a:rPr lang="ar-BH" sz="2800" b="1" dirty="0">
                <a:solidFill>
                  <a:schemeClr val="tx1"/>
                </a:solidFill>
                <a:latin typeface="Sakkal Majalla" panose="02000000000000000000" pitchFamily="2" charset="-78"/>
                <a:cs typeface="Sakkal Majalla" panose="02000000000000000000" pitchFamily="2" charset="-78"/>
              </a:rPr>
              <a:t>متدرّعين في وجه الفرقة والانقسام بوحدتهم الوطنية الحرّة.</a:t>
            </a:r>
          </a:p>
          <a:p>
            <a:pPr marL="457200" indent="-457200" algn="just" rtl="1">
              <a:buFontTx/>
              <a:buChar char="-"/>
            </a:pPr>
            <a:r>
              <a:rPr lang="ar-BH" sz="2800" b="1" dirty="0">
                <a:solidFill>
                  <a:schemeClr val="tx1"/>
                </a:solidFill>
                <a:latin typeface="Sakkal Majalla" panose="02000000000000000000" pitchFamily="2" charset="-78"/>
                <a:cs typeface="Sakkal Majalla" panose="02000000000000000000" pitchFamily="2" charset="-78"/>
              </a:rPr>
              <a:t>متزوّدين بالتسامح والتعايش من أجل مستقبل آمن ومزدهر </a:t>
            </a:r>
            <a:r>
              <a:rPr lang="ar-BH" sz="2800" b="1" dirty="0" err="1">
                <a:solidFill>
                  <a:schemeClr val="tx1"/>
                </a:solidFill>
                <a:latin typeface="Sakkal Majalla" panose="02000000000000000000" pitchFamily="2" charset="-78"/>
                <a:cs typeface="Sakkal Majalla" panose="02000000000000000000" pitchFamily="2" charset="-78"/>
              </a:rPr>
              <a:t>تصوغه</a:t>
            </a:r>
            <a:r>
              <a:rPr lang="ar-BH" sz="2800" b="1" dirty="0">
                <a:solidFill>
                  <a:schemeClr val="tx1"/>
                </a:solidFill>
                <a:latin typeface="Sakkal Majalla" panose="02000000000000000000" pitchFamily="2" charset="-78"/>
                <a:cs typeface="Sakkal Majalla" panose="02000000000000000000" pitchFamily="2" charset="-78"/>
              </a:rPr>
              <a:t> إرادتهم الوطنية الحرّة. </a:t>
            </a:r>
          </a:p>
          <a:p>
            <a:pPr marL="457200" indent="-457200" algn="ctr" rtl="1">
              <a:buFontTx/>
              <a:buChar char="-"/>
            </a:pPr>
            <a:endParaRPr lang="ar-BH" sz="2800" b="1" dirty="0">
              <a:solidFill>
                <a:schemeClr val="tx1"/>
              </a:solidFill>
              <a:latin typeface="Sakkal Majalla" panose="02000000000000000000" pitchFamily="2" charset="-78"/>
              <a:cs typeface="Sakkal Majalla" panose="02000000000000000000" pitchFamily="2" charset="-78"/>
            </a:endParaRPr>
          </a:p>
          <a:p>
            <a:pPr marL="457200" indent="-457200" algn="ctr" rtl="1">
              <a:buFontTx/>
              <a:buChar char="-"/>
            </a:pPr>
            <a:endParaRPr lang="ar-BH" sz="2800" b="1" dirty="0">
              <a:solidFill>
                <a:srgbClr val="FF0000"/>
              </a:solidFill>
              <a:latin typeface="Sakkal Majalla" panose="02000000000000000000" pitchFamily="2" charset="-78"/>
              <a:cs typeface="Sakkal Majalla" panose="02000000000000000000" pitchFamily="2" charset="-78"/>
            </a:endParaRPr>
          </a:p>
          <a:p>
            <a:pPr algn="ctr"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p:cNvSpPr/>
          <p:nvPr/>
        </p:nvSpPr>
        <p:spPr>
          <a:xfrm>
            <a:off x="1080867" y="4256908"/>
            <a:ext cx="9877853" cy="1012469"/>
          </a:xfrm>
          <a:prstGeom prst="roundRect">
            <a:avLst/>
          </a:prstGeom>
          <a:solidFill>
            <a:schemeClr val="accent6">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FF0000"/>
                </a:solidFill>
                <a:latin typeface="Sakkal Majalla" panose="02000000000000000000" pitchFamily="2" charset="-78"/>
                <a:cs typeface="Sakkal Majalla" panose="02000000000000000000" pitchFamily="2" charset="-78"/>
              </a:rPr>
              <a:t>بالاستناد إلى تعاليم ديننا الإسلامي الحنيف وثقافتنا العربية الأصيلة التي تنبذ الكراهية والعنف والتخريب وتؤكد الأخوة والمحبة والسلام.</a:t>
            </a:r>
          </a:p>
        </p:txBody>
      </p:sp>
    </p:spTree>
    <p:extLst>
      <p:ext uri="{BB962C8B-B14F-4D97-AF65-F5344CB8AC3E}">
        <p14:creationId xmlns:p14="http://schemas.microsoft.com/office/powerpoint/2010/main" val="13792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609600" y="1228403"/>
            <a:ext cx="10972800" cy="646331"/>
          </a:xfrm>
          <a:prstGeom prst="rect">
            <a:avLst/>
          </a:prstGeom>
          <a:noFill/>
        </p:spPr>
        <p:txBody>
          <a:bodyPr wrap="square" rtlCol="0">
            <a:spAutoFit/>
          </a:bodyPr>
          <a:lstStyle/>
          <a:p>
            <a:pPr algn="r" rtl="1"/>
            <a:endParaRPr lang="en-US" sz="3600" b="1" dirty="0">
              <a:cs typeface="Sultan bold" pitchFamily="2" charset="-78"/>
            </a:endParaRPr>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008375" y="6306207"/>
            <a:ext cx="376058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609600" y="1622111"/>
            <a:ext cx="11003589" cy="4291552"/>
          </a:xfrm>
          <a:prstGeom prst="roundRect">
            <a:avLst/>
          </a:prstGeom>
          <a:solidFill>
            <a:schemeClr val="accent6">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chemeClr val="tx1"/>
              </a:solidFill>
              <a:latin typeface="Sakkal Majalla" panose="02000000000000000000" pitchFamily="2" charset="-78"/>
              <a:cs typeface="Sakkal Majalla" panose="02000000000000000000" pitchFamily="2" charset="-78"/>
            </a:endParaRPr>
          </a:p>
          <a:p>
            <a:pPr algn="ctr" rtl="1"/>
            <a:r>
              <a:rPr lang="ar-BH" sz="3200" b="1" dirty="0">
                <a:solidFill>
                  <a:schemeClr val="tx1"/>
                </a:solidFill>
                <a:latin typeface="Sakkal Majalla" panose="02000000000000000000" pitchFamily="2" charset="-78"/>
                <a:cs typeface="Sakkal Majalla" panose="02000000000000000000" pitchFamily="2" charset="-78"/>
              </a:rPr>
              <a:t>إنّ نضج الشعب البحريني وأصالة معدنه اللذيّن تجليا في محنة العام 2011م قد أثبتا جدارة هذا الشعب باستعادة العمل الوطني على أساس مشروع الإصلاح والتحديث الذي أطلقه جلالة الملك المفدى حفظه الله ورعاه، بكل ما ينطوي عليه من قيم جامعة ومبادئ مثلى وآفاق واعدة.</a:t>
            </a:r>
          </a:p>
          <a:p>
            <a:pPr algn="ctr" rtl="1"/>
            <a:r>
              <a:rPr lang="ar-BH" sz="3200" b="1" dirty="0">
                <a:solidFill>
                  <a:schemeClr val="tx1"/>
                </a:solidFill>
                <a:latin typeface="Sakkal Majalla" panose="02000000000000000000" pitchFamily="2" charset="-78"/>
                <a:cs typeface="Sakkal Majalla" panose="02000000000000000000" pitchFamily="2" charset="-78"/>
              </a:rPr>
              <a:t>فاستجابت القيادة المظفّرة المستشعرة لتطلعات شعبها معلنة أن المشروع الذي بايعها عليه هذا الشعب ماضٍ إلى غاياته، وتوالت الإجراءات لتعزيز الحقوق والحريات وفرص المشاركة في الحياة العامة، كما توالت الجهود والمشروعات لزيادة نمو الاقتصاد الوطني وتعزيز رخاء المواطنين.</a:t>
            </a:r>
            <a:endParaRPr lang="ar-BH" sz="3200" b="1" dirty="0">
              <a:solidFill>
                <a:srgbClr val="FF0000"/>
              </a:solidFill>
              <a:latin typeface="Sakkal Majalla" panose="02000000000000000000" pitchFamily="2" charset="-78"/>
              <a:cs typeface="Sakkal Majalla" panose="02000000000000000000" pitchFamily="2" charset="-78"/>
            </a:endParaRPr>
          </a:p>
          <a:p>
            <a:pPr algn="ctr"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9" name="Rectangle: Folded Corner 2">
            <a:extLst>
              <a:ext uri="{FF2B5EF4-FFF2-40B4-BE49-F238E27FC236}">
                <a16:creationId xmlns:a16="http://schemas.microsoft.com/office/drawing/2014/main" xmlns="" id="{679FEBED-5107-46D5-9D45-ED40705B96B3}"/>
              </a:ext>
            </a:extLst>
          </p:cNvPr>
          <p:cNvSpPr/>
          <p:nvPr/>
        </p:nvSpPr>
        <p:spPr>
          <a:xfrm>
            <a:off x="5847008" y="715073"/>
            <a:ext cx="4548849" cy="717961"/>
          </a:xfrm>
          <a:prstGeom prst="foldedCorner">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b="1" dirty="0">
                <a:latin typeface="Sakkal Majalla" panose="02000000000000000000" pitchFamily="2" charset="-78"/>
                <a:cs typeface="Sakkal Majalla" panose="02000000000000000000" pitchFamily="2" charset="-78"/>
              </a:rPr>
              <a:t>ثانيًا: مواصلة مسيرة الإصلاح </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720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1208</TotalTime>
  <Words>993</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Sakkal Majalla</vt:lpstr>
      <vt:lpstr>Sultan bold</vt:lpstr>
      <vt:lpstr>Sultan normal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Admin</cp:lastModifiedBy>
  <cp:revision>100</cp:revision>
  <cp:lastPrinted>2021-01-17T11:49:49Z</cp:lastPrinted>
  <dcterms:created xsi:type="dcterms:W3CDTF">2020-03-04T10:47:58Z</dcterms:created>
  <dcterms:modified xsi:type="dcterms:W3CDTF">2021-02-16T11:00:58Z</dcterms:modified>
</cp:coreProperties>
</file>