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81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6F5B2-3C74-4348-994D-F068BA7A5AB2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B9842-4DFE-4A6E-A13B-54C67C48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78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6.em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7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em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CBE4CD-1158-4D0E-A122-BF778328A9B7}"/>
              </a:ext>
            </a:extLst>
          </p:cNvPr>
          <p:cNvSpPr txBox="1">
            <a:spLocks/>
          </p:cNvSpPr>
          <p:nvPr/>
        </p:nvSpPr>
        <p:spPr>
          <a:xfrm>
            <a:off x="851792" y="2342872"/>
            <a:ext cx="9895118" cy="1450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dirty="0" err="1">
                <a:solidFill>
                  <a:srgbClr val="7030A0"/>
                </a:solidFill>
                <a:latin typeface="Algerian" panose="04020705040A02060702" pitchFamily="82" charset="0"/>
              </a:rPr>
              <a:t>Troisieme</a:t>
            </a:r>
            <a:r>
              <a:rPr lang="en-US" sz="5400" dirty="0">
                <a:solidFill>
                  <a:srgbClr val="7030A0"/>
                </a:solidFill>
                <a:latin typeface="Algerian" panose="04020705040A02060702" pitchFamily="82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lgerian" panose="04020705040A02060702" pitchFamily="82" charset="0"/>
              </a:rPr>
              <a:t>annee</a:t>
            </a:r>
            <a:br>
              <a:rPr lang="en-US" sz="5400" dirty="0">
                <a:solidFill>
                  <a:srgbClr val="7030A0"/>
                </a:solidFill>
                <a:latin typeface="Algerian" panose="04020705040A02060702" pitchFamily="82" charset="0"/>
              </a:rPr>
            </a:br>
            <a:r>
              <a:rPr lang="en-US" sz="5400" dirty="0">
                <a:solidFill>
                  <a:srgbClr val="7030A0"/>
                </a:solidFill>
                <a:latin typeface="Algerian" panose="04020705040A02060702" pitchFamily="82" charset="0"/>
              </a:rPr>
              <a:t>COLLEGE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7169D8-3682-4DE0-B8C1-5AEF29489F64}"/>
              </a:ext>
            </a:extLst>
          </p:cNvPr>
          <p:cNvSpPr txBox="1">
            <a:spLocks/>
          </p:cNvSpPr>
          <p:nvPr/>
        </p:nvSpPr>
        <p:spPr>
          <a:xfrm>
            <a:off x="2750329" y="4385316"/>
            <a:ext cx="6418557" cy="1045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C00000"/>
                </a:solidFill>
              </a:rPr>
              <a:t>Unit</a:t>
            </a:r>
            <a:r>
              <a:rPr lang="fr-FR" sz="2800" b="1" dirty="0">
                <a:solidFill>
                  <a:srgbClr val="C00000"/>
                </a:solidFill>
              </a:rPr>
              <a:t>é</a:t>
            </a:r>
            <a:r>
              <a:rPr lang="en-US" sz="2800" b="1" dirty="0">
                <a:solidFill>
                  <a:srgbClr val="C00000"/>
                </a:solidFill>
              </a:rPr>
              <a:t> 4: </a:t>
            </a:r>
            <a:r>
              <a:rPr lang="en-US" sz="2800" b="1" dirty="0" err="1">
                <a:solidFill>
                  <a:srgbClr val="C00000"/>
                </a:solidFill>
              </a:rPr>
              <a:t>Vivement</a:t>
            </a:r>
            <a:r>
              <a:rPr lang="en-US" sz="2800" b="1" dirty="0">
                <a:solidFill>
                  <a:srgbClr val="C00000"/>
                </a:solidFill>
              </a:rPr>
              <a:t> la fête </a:t>
            </a:r>
          </a:p>
          <a:p>
            <a:r>
              <a:rPr lang="en-US" sz="2800" b="1" dirty="0"/>
              <a:t>Le</a:t>
            </a:r>
            <a:r>
              <a:rPr lang="fr-FR" sz="2800" b="1" dirty="0" err="1"/>
              <a:t>çon</a:t>
            </a:r>
            <a:r>
              <a:rPr lang="fr-FR" sz="2800" b="1" dirty="0"/>
              <a:t> 3: La mère</a:t>
            </a:r>
          </a:p>
        </p:txBody>
      </p:sp>
      <p:pic>
        <p:nvPicPr>
          <p:cNvPr id="8" name="Audio 1">
            <a:hlinkClick r:id="" action="ppaction://media"/>
            <a:extLst>
              <a:ext uri="{FF2B5EF4-FFF2-40B4-BE49-F238E27FC236}">
                <a16:creationId xmlns:a16="http://schemas.microsoft.com/office/drawing/2014/main" id="{8947E905-02A4-439B-A5A9-077DCEF1D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7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17764" y="900753"/>
            <a:ext cx="3770660" cy="3562065"/>
            <a:chOff x="2217764" y="900753"/>
            <a:chExt cx="3770660" cy="3562065"/>
          </a:xfrm>
        </p:grpSpPr>
        <p:sp>
          <p:nvSpPr>
            <p:cNvPr id="2" name="Vertical Scroll 1"/>
            <p:cNvSpPr/>
            <p:nvPr/>
          </p:nvSpPr>
          <p:spPr>
            <a:xfrm>
              <a:off x="2217764" y="900753"/>
              <a:ext cx="3770660" cy="3562065"/>
            </a:xfrm>
            <a:prstGeom prst="verticalScroll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 sz="3200" b="1" dirty="0">
                <a:solidFill>
                  <a:schemeClr val="accent5"/>
                </a:solidFill>
              </a:endParaRPr>
            </a:p>
            <a:p>
              <a:pPr algn="ctr"/>
              <a:r>
                <a:rPr lang="en-US" sz="3200" b="1" dirty="0">
                  <a:solidFill>
                    <a:schemeClr val="accent5"/>
                  </a:solidFill>
                </a:rPr>
                <a:t>La </a:t>
              </a:r>
              <a:r>
                <a:rPr lang="en-US" sz="3200" b="1" dirty="0" err="1">
                  <a:solidFill>
                    <a:schemeClr val="accent5"/>
                  </a:solidFill>
                </a:rPr>
                <a:t>gloire</a:t>
              </a:r>
              <a:r>
                <a:rPr lang="en-US" sz="3200" b="1" dirty="0">
                  <a:solidFill>
                    <a:schemeClr val="accent5"/>
                  </a:solidFill>
                </a:rPr>
                <a:t> </a:t>
              </a:r>
            </a:p>
            <a:p>
              <a:pPr algn="ctr"/>
              <a:r>
                <a:rPr lang="en-US" sz="3200" b="1" dirty="0">
                  <a:solidFill>
                    <a:schemeClr val="accent5"/>
                  </a:solidFill>
                </a:rPr>
                <a:t>de </a:t>
              </a:r>
            </a:p>
            <a:p>
              <a:pPr algn="ctr"/>
              <a:r>
                <a:rPr lang="en-US" sz="3200" b="1" dirty="0" err="1">
                  <a:solidFill>
                    <a:schemeClr val="accent5"/>
                  </a:solidFill>
                </a:rPr>
                <a:t>mon</a:t>
              </a:r>
              <a:r>
                <a:rPr lang="en-US" sz="3200" b="1" dirty="0">
                  <a:solidFill>
                    <a:schemeClr val="accent5"/>
                  </a:solidFill>
                </a:rPr>
                <a:t> </a:t>
              </a:r>
              <a:r>
                <a:rPr lang="en-US" sz="3200" b="1" dirty="0" err="1">
                  <a:solidFill>
                    <a:schemeClr val="accent5"/>
                  </a:solidFill>
                </a:rPr>
                <a:t>père</a:t>
              </a:r>
              <a:endParaRPr lang="en-US" sz="3200" b="1" dirty="0">
                <a:solidFill>
                  <a:schemeClr val="accent5"/>
                </a:solidFill>
              </a:endParaRPr>
            </a:p>
            <a:p>
              <a:pPr algn="r"/>
              <a:endParaRPr lang="en-US" sz="2000" b="1" dirty="0">
                <a:solidFill>
                  <a:schemeClr val="accent5"/>
                </a:solidFill>
              </a:endParaRPr>
            </a:p>
            <a:p>
              <a:pPr algn="r"/>
              <a:endParaRPr lang="en-US" sz="2000" b="1" dirty="0">
                <a:solidFill>
                  <a:schemeClr val="accent5"/>
                </a:solidFill>
              </a:endParaRPr>
            </a:p>
            <a:p>
              <a:pPr algn="r"/>
              <a:r>
                <a:rPr lang="en-US" sz="2000" b="1" dirty="0">
                  <a:solidFill>
                    <a:schemeClr val="accent5"/>
                  </a:solidFill>
                </a:rPr>
                <a:t>1957</a:t>
              </a:r>
              <a:r>
                <a:rPr lang="en-US" sz="3200" dirty="0">
                  <a:solidFill>
                    <a:schemeClr val="accent5"/>
                  </a:solidFill>
                </a:rPr>
                <a:t> </a:t>
              </a:r>
              <a:endParaRPr lang="ar-BH" sz="3200" dirty="0">
                <a:solidFill>
                  <a:schemeClr val="accent5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317073" y="918682"/>
              <a:ext cx="1787858" cy="39578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</a:rPr>
                <a:t>Roman</a:t>
              </a:r>
              <a:endParaRPr lang="ar-BH" sz="2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01048" y="982638"/>
            <a:ext cx="3554576" cy="3480179"/>
            <a:chOff x="6701048" y="982638"/>
            <a:chExt cx="3554576" cy="3480179"/>
          </a:xfrm>
        </p:grpSpPr>
        <p:sp>
          <p:nvSpPr>
            <p:cNvPr id="3" name="Vertical Scroll 2"/>
            <p:cNvSpPr/>
            <p:nvPr/>
          </p:nvSpPr>
          <p:spPr>
            <a:xfrm>
              <a:off x="6701048" y="982638"/>
              <a:ext cx="3554576" cy="3480179"/>
            </a:xfrm>
            <a:prstGeom prst="verticalScroll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 sz="3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Le </a:t>
              </a:r>
              <a:r>
                <a:rPr lang="en-US" sz="3200" b="1" dirty="0" err="1">
                  <a:solidFill>
                    <a:srgbClr val="FF0000"/>
                  </a:solidFill>
                </a:rPr>
                <a:t>ch</a:t>
              </a:r>
              <a:r>
                <a:rPr lang="fr-FR" sz="3200" b="1" dirty="0">
                  <a:solidFill>
                    <a:srgbClr val="FF0000"/>
                  </a:solidFill>
                </a:rPr>
                <a:t>â</a:t>
              </a:r>
              <a:r>
                <a:rPr lang="en-US" sz="3200" b="1" dirty="0" err="1">
                  <a:solidFill>
                    <a:srgbClr val="FF0000"/>
                  </a:solidFill>
                </a:rPr>
                <a:t>teau</a:t>
              </a:r>
              <a:endParaRPr lang="en-US" sz="3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 de 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ma </a:t>
              </a:r>
              <a:r>
                <a:rPr lang="en-US" sz="3200" b="1" dirty="0" err="1">
                  <a:solidFill>
                    <a:srgbClr val="FF0000"/>
                  </a:solidFill>
                </a:rPr>
                <a:t>mère</a:t>
              </a:r>
              <a:endParaRPr lang="en-US" sz="3200" b="1" dirty="0">
                <a:solidFill>
                  <a:srgbClr val="FF0000"/>
                </a:solidFill>
              </a:endParaRPr>
            </a:p>
            <a:p>
              <a:pPr algn="r"/>
              <a:endParaRPr lang="en-US" sz="2000" b="1" dirty="0">
                <a:solidFill>
                  <a:srgbClr val="FF0000"/>
                </a:solidFill>
              </a:endParaRPr>
            </a:p>
            <a:p>
              <a:pPr algn="r"/>
              <a:endParaRPr lang="en-US" sz="2000" b="1" dirty="0">
                <a:solidFill>
                  <a:srgbClr val="FF0000"/>
                </a:solidFill>
              </a:endParaRPr>
            </a:p>
            <a:p>
              <a:pPr algn="r"/>
              <a:r>
                <a:rPr lang="en-US" sz="2000" b="1" dirty="0">
                  <a:solidFill>
                    <a:srgbClr val="FF0000"/>
                  </a:solidFill>
                </a:rPr>
                <a:t>19</a:t>
              </a:r>
              <a:r>
                <a:rPr lang="fr-FR" sz="2000" b="1" dirty="0">
                  <a:solidFill>
                    <a:srgbClr val="FF0000"/>
                  </a:solidFill>
                </a:rPr>
                <a:t>57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endParaRPr lang="ar-BH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847724" y="1000567"/>
              <a:ext cx="1774209" cy="39150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</a:rPr>
                <a:t>Roman</a:t>
              </a:r>
              <a:endParaRPr lang="ar-BH" sz="28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104827" y="5056627"/>
            <a:ext cx="5742897" cy="450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Qui a 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</a:rPr>
              <a:t>é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crit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ces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deux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romans?</a:t>
            </a:r>
            <a:endParaRPr lang="ar-BH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Explosion 2 7"/>
          <p:cNvSpPr/>
          <p:nvPr/>
        </p:nvSpPr>
        <p:spPr>
          <a:xfrm>
            <a:off x="8138614" y="4271880"/>
            <a:ext cx="4053386" cy="2019869"/>
          </a:xfrm>
          <a:prstGeom prst="irregularSeal2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Marcel </a:t>
            </a:r>
            <a:r>
              <a:rPr lang="en-US" sz="3200" b="1" dirty="0" err="1">
                <a:solidFill>
                  <a:srgbClr val="FFFF00"/>
                </a:solidFill>
              </a:rPr>
              <a:t>Pagnol</a:t>
            </a:r>
            <a:endParaRPr lang="ar-BH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6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600"/>
                            </p:stCondLst>
                            <p:childTnLst>
                              <p:par>
                                <p:cTn id="26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CD46513-054B-404F-82D6-5440DF2666A6}"/>
              </a:ext>
            </a:extLst>
          </p:cNvPr>
          <p:cNvGrpSpPr/>
          <p:nvPr/>
        </p:nvGrpSpPr>
        <p:grpSpPr>
          <a:xfrm>
            <a:off x="328359" y="328044"/>
            <a:ext cx="2231961" cy="544329"/>
            <a:chOff x="294525" y="261185"/>
            <a:chExt cx="1978743" cy="6669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C9195E-D72B-48A4-A9B0-DB8754EE5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25" y="285861"/>
              <a:ext cx="514173" cy="514173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4AF16BBA-5D26-4A5F-ACC9-6B90F0F741CC}"/>
                </a:ext>
              </a:extLst>
            </p:cNvPr>
            <p:cNvSpPr txBox="1">
              <a:spLocks/>
            </p:cNvSpPr>
            <p:nvPr/>
          </p:nvSpPr>
          <p:spPr>
            <a:xfrm>
              <a:off x="752426" y="261185"/>
              <a:ext cx="1520842" cy="6669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Activit</a:t>
              </a:r>
              <a:r>
                <a: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endPara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095ABF8A-8D42-40A3-A8F8-8DDDC294C057}"/>
              </a:ext>
            </a:extLst>
          </p:cNvPr>
          <p:cNvSpPr txBox="1">
            <a:spLocks/>
          </p:cNvSpPr>
          <p:nvPr/>
        </p:nvSpPr>
        <p:spPr>
          <a:xfrm>
            <a:off x="2694043" y="189105"/>
            <a:ext cx="8292831" cy="8222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Ouvre ton livre à la 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46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Lis la conjugaison des verbes « 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donner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et « 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offrir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au futur simple.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7F9A5EA-C581-4E78-9837-F9B7C9110D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674" y="1179513"/>
            <a:ext cx="9982200" cy="50387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24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A8B364-5C80-4438-ABF5-1535FA9FEB6B}"/>
              </a:ext>
            </a:extLst>
          </p:cNvPr>
          <p:cNvGrpSpPr/>
          <p:nvPr/>
        </p:nvGrpSpPr>
        <p:grpSpPr>
          <a:xfrm>
            <a:off x="298440" y="499565"/>
            <a:ext cx="2318149" cy="666946"/>
            <a:chOff x="302064" y="183554"/>
            <a:chExt cx="2914595" cy="6669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8DACBC-EDFE-4EBA-978F-1A4CD0D2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64" y="183554"/>
              <a:ext cx="639231" cy="639231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5E7BBF0-D03F-4104-85F1-1EAF9C3D07FA}"/>
                </a:ext>
              </a:extLst>
            </p:cNvPr>
            <p:cNvSpPr txBox="1">
              <a:spLocks/>
            </p:cNvSpPr>
            <p:nvPr/>
          </p:nvSpPr>
          <p:spPr>
            <a:xfrm>
              <a:off x="941295" y="183554"/>
              <a:ext cx="2275364" cy="6669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Activit</a:t>
              </a:r>
              <a:r>
                <a: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endPara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448DC65-7431-4CA2-BF4C-3C3B86D30820}"/>
              </a:ext>
            </a:extLst>
          </p:cNvPr>
          <p:cNvSpPr txBox="1">
            <a:spLocks/>
          </p:cNvSpPr>
          <p:nvPr/>
        </p:nvSpPr>
        <p:spPr>
          <a:xfrm>
            <a:off x="2906285" y="456254"/>
            <a:ext cx="6791066" cy="6669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Ouvre ton livre à la 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Fais l’exercice n°5.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86B5A0-8FA2-4F1F-8FBD-5C30DF69C4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858" y="1557106"/>
            <a:ext cx="10906813" cy="484568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BB454-FB5E-469C-B013-1985450B4745}"/>
              </a:ext>
            </a:extLst>
          </p:cNvPr>
          <p:cNvSpPr txBox="1"/>
          <p:nvPr/>
        </p:nvSpPr>
        <p:spPr>
          <a:xfrm>
            <a:off x="6519577" y="2901102"/>
            <a:ext cx="106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sera</a:t>
            </a:r>
            <a:endParaRPr lang="en-GB" sz="2800" b="1" dirty="0"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7B9B2-BC61-4C2D-A000-707A4A0E26EB}"/>
              </a:ext>
            </a:extLst>
          </p:cNvPr>
          <p:cNvSpPr txBox="1"/>
          <p:nvPr/>
        </p:nvSpPr>
        <p:spPr>
          <a:xfrm>
            <a:off x="4318420" y="4120302"/>
            <a:ext cx="1236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offrira</a:t>
            </a:r>
            <a:endParaRPr lang="en-GB" sz="2800" b="1" dirty="0"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519465-61D6-43C7-B072-109891A8CB7D}"/>
              </a:ext>
            </a:extLst>
          </p:cNvPr>
          <p:cNvSpPr txBox="1"/>
          <p:nvPr/>
        </p:nvSpPr>
        <p:spPr>
          <a:xfrm>
            <a:off x="4517811" y="3498221"/>
            <a:ext cx="1065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auras</a:t>
            </a:r>
            <a:endParaRPr lang="en-GB" sz="2800" b="1" dirty="0"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1EB0EE-44F3-4409-9FAD-D2CFB2AC8C6E}"/>
              </a:ext>
            </a:extLst>
          </p:cNvPr>
          <p:cNvSpPr txBox="1"/>
          <p:nvPr/>
        </p:nvSpPr>
        <p:spPr>
          <a:xfrm>
            <a:off x="6846804" y="4763887"/>
            <a:ext cx="174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donnerons</a:t>
            </a:r>
            <a:endParaRPr lang="en-GB" sz="2400" b="1" dirty="0"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34D731-08BC-48CD-AFDC-E438AAB95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94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32"/>
    </mc:Choice>
    <mc:Fallback xmlns="">
      <p:transition spd="slow" advTm="7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3" grpId="0"/>
      <p:bldP spid="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AF60EF-2F81-4E91-84AD-6C0C06E62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3" t="12586" r="19535" b="20576"/>
          <a:stretch/>
        </p:blipFill>
        <p:spPr>
          <a:xfrm>
            <a:off x="3329510" y="1405461"/>
            <a:ext cx="6029644" cy="3835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825AE5-9941-481E-96B5-7DC7B9E8789F}"/>
              </a:ext>
            </a:extLst>
          </p:cNvPr>
          <p:cNvSpPr txBox="1"/>
          <p:nvPr/>
        </p:nvSpPr>
        <p:spPr>
          <a:xfrm>
            <a:off x="3060568" y="272064"/>
            <a:ext cx="8063061" cy="954107"/>
          </a:xfrm>
          <a:prstGeom prst="rect">
            <a:avLst/>
          </a:prstGeom>
          <a:solidFill>
            <a:srgbClr val="FFCCCC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Observe la photo de ce magasin à Paris. </a:t>
            </a:r>
          </a:p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Quel est le mot qui désigne un membre de la famille? </a:t>
            </a:r>
            <a:endParaRPr lang="en-GB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4185139" y="5418498"/>
            <a:ext cx="3452602" cy="860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r-F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mère</a:t>
            </a:r>
            <a:endParaRPr lang="ar-BH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C93469-2EB7-4F49-8F09-41837187DD22}"/>
              </a:ext>
            </a:extLst>
          </p:cNvPr>
          <p:cNvGrpSpPr/>
          <p:nvPr/>
        </p:nvGrpSpPr>
        <p:grpSpPr>
          <a:xfrm>
            <a:off x="202956" y="262637"/>
            <a:ext cx="2468935" cy="757271"/>
            <a:chOff x="110690" y="261184"/>
            <a:chExt cx="2457225" cy="7572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C03414-26F4-4D34-89D7-A4F5B6FCB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90" y="261184"/>
              <a:ext cx="720877" cy="720877"/>
            </a:xfrm>
            <a:prstGeom prst="rect">
              <a:avLst/>
            </a:prstGeom>
          </p:spPr>
        </p:pic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4463261A-385F-4A99-B8D1-05DA47877714}"/>
                </a:ext>
              </a:extLst>
            </p:cNvPr>
            <p:cNvSpPr txBox="1">
              <a:spLocks/>
            </p:cNvSpPr>
            <p:nvPr/>
          </p:nvSpPr>
          <p:spPr>
            <a:xfrm>
              <a:off x="831567" y="399437"/>
              <a:ext cx="1736348" cy="6190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Activit</a:t>
              </a:r>
              <a:r>
                <a: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endPara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F74770-0457-4427-9E3B-7D6E658396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81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0"/>
    </mc:Choice>
    <mc:Fallback xmlns="">
      <p:transition spd="slow" advTm="2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39F9D-A5E8-47DB-972C-79A10D820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04" y="1954306"/>
            <a:ext cx="11365731" cy="3962400"/>
          </a:xfrm>
          <a:solidFill>
            <a:srgbClr val="D7E6F3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À bientôt,  Amélie.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Je t’aime beaucoup et je t’embrasse très fort.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Tu n’es pas seulement ma mère mais aussi ma meilleure amie.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Pour moi, tu es le symbole de l’affection et de la protection.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À l’occasion de la fête des mères, je t’écris cette lettre pour te dire tout mon amour et  toute ma gratitude.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Chère maman,</a:t>
            </a:r>
          </a:p>
          <a:p>
            <a:pPr>
              <a:lnSpc>
                <a:spcPct val="150000"/>
              </a:lnSpc>
            </a:pPr>
            <a:endParaRPr lang="fr-FR" sz="2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F9C63-889F-477C-BD65-3C6EF17B477F}"/>
              </a:ext>
            </a:extLst>
          </p:cNvPr>
          <p:cNvGrpSpPr/>
          <p:nvPr/>
        </p:nvGrpSpPr>
        <p:grpSpPr>
          <a:xfrm>
            <a:off x="664904" y="449249"/>
            <a:ext cx="2687896" cy="751663"/>
            <a:chOff x="47338" y="134109"/>
            <a:chExt cx="2774401" cy="7516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0E8B66-958B-4FE2-ADB0-2E4AD7001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8" y="134109"/>
              <a:ext cx="708309" cy="751663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80591CD-63E0-4185-9957-3D6D8C684E7E}"/>
                </a:ext>
              </a:extLst>
            </p:cNvPr>
            <p:cNvSpPr txBox="1">
              <a:spLocks/>
            </p:cNvSpPr>
            <p:nvPr/>
          </p:nvSpPr>
          <p:spPr>
            <a:xfrm>
              <a:off x="755647" y="176468"/>
              <a:ext cx="2066092" cy="6669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Activit</a:t>
              </a:r>
              <a:r>
                <a: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5274071-AE7D-4A39-87FD-6354030E9AB8}"/>
              </a:ext>
            </a:extLst>
          </p:cNvPr>
          <p:cNvSpPr txBox="1">
            <a:spLocks/>
          </p:cNvSpPr>
          <p:nvPr/>
        </p:nvSpPr>
        <p:spPr>
          <a:xfrm>
            <a:off x="3684513" y="478944"/>
            <a:ext cx="7842583" cy="6669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Mets en ordre les phrases de la lettre suivante.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AE0C5E-5BD5-4C90-AF8C-03E11C21FC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7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5"/>
    </mc:Choice>
    <mc:Fallback xmlns="">
      <p:transition spd="slow" advTm="3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4506B-7B0A-4778-A9EF-B3719217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930" y="1737895"/>
            <a:ext cx="10273553" cy="4429824"/>
          </a:xfrm>
          <a:solidFill>
            <a:srgbClr val="D7E6F3"/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Chère maman,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À l’occasion de la fête des mères, je t’écris cette lettre pour te dire tout mon amour et toute ma gratitude.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Pour moi, tu es le symbole de l’affection et de la protection.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Tu n’es pas seulement ma mère mais aussi ma meilleure amie.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Je t’aime beaucoup et je t’embrasse très fort.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2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À bientôt,  Amélie </a:t>
            </a:r>
          </a:p>
        </p:txBody>
      </p:sp>
      <p:pic>
        <p:nvPicPr>
          <p:cNvPr id="8" name="Graphic 7" descr="Checklist">
            <a:extLst>
              <a:ext uri="{FF2B5EF4-FFF2-40B4-BE49-F238E27FC236}">
                <a16:creationId xmlns:a16="http://schemas.microsoft.com/office/drawing/2014/main" id="{8F2A2CDA-A3E7-4336-A5F6-FA167395C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301" y="621824"/>
            <a:ext cx="1307969" cy="1307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B0D156-1401-4444-A18A-7FE951047005}"/>
              </a:ext>
            </a:extLst>
          </p:cNvPr>
          <p:cNvSpPr txBox="1"/>
          <p:nvPr/>
        </p:nvSpPr>
        <p:spPr>
          <a:xfrm>
            <a:off x="189316" y="144623"/>
            <a:ext cx="185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Corrigé</a:t>
            </a:r>
            <a:r>
              <a:rPr lang="fr-FR" dirty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7">
            <a:extLst>
              <a:ext uri="{FF2B5EF4-FFF2-40B4-BE49-F238E27FC236}">
                <a16:creationId xmlns:a16="http://schemas.microsoft.com/office/drawing/2014/main" id="{41BC7230-D16B-4DC6-BAFB-7FC63D40AD6F}"/>
              </a:ext>
            </a:extLst>
          </p:cNvPr>
          <p:cNvSpPr/>
          <p:nvPr/>
        </p:nvSpPr>
        <p:spPr>
          <a:xfrm>
            <a:off x="3532049" y="587980"/>
            <a:ext cx="4840986" cy="966886"/>
          </a:xfrm>
          <a:prstGeom prst="ribbon2">
            <a:avLst/>
          </a:prstGeom>
          <a:solidFill>
            <a:srgbClr val="00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/>
              <a:t>Je </a:t>
            </a:r>
            <a:r>
              <a:rPr lang="en-US" sz="4000" b="1" dirty="0" err="1"/>
              <a:t>retiens</a:t>
            </a:r>
            <a:endParaRPr lang="ar-BH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BB6FE-97C4-4F2E-9E47-5B36B3B63F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94" t="40356" r="8451" b="35431"/>
          <a:stretch/>
        </p:blipFill>
        <p:spPr>
          <a:xfrm>
            <a:off x="1111878" y="2331553"/>
            <a:ext cx="9681328" cy="26677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39D10E-C4C5-4A80-ACB8-76A5291EB3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3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2"/>
    </mc:Choice>
    <mc:Fallback xmlns="">
      <p:transition spd="slow" advTm="1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7A114B-5C73-4DFE-86FC-0A393B644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5" t="4513" r="14173" b="9041"/>
          <a:stretch/>
        </p:blipFill>
        <p:spPr>
          <a:xfrm>
            <a:off x="2884714" y="2727820"/>
            <a:ext cx="5540829" cy="2737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1C0681-7AA3-4695-9527-78AEC342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740" y="1733648"/>
            <a:ext cx="7886700" cy="99417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Century Gothic" panose="020B0502020202020204" pitchFamily="34" charset="0"/>
              </a:rPr>
              <a:t>Merci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pour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solidFill>
                  <a:srgbClr val="CC66FF"/>
                </a:solidFill>
                <a:latin typeface="Century Gothic" panose="020B0502020202020204" pitchFamily="34" charset="0"/>
              </a:rPr>
              <a:t>votre</a:t>
            </a:r>
            <a:r>
              <a:rPr lang="fr-FR" b="1" dirty="0">
                <a:latin typeface="Century Gothic" panose="020B0502020202020204" pitchFamily="34" charset="0"/>
              </a:rPr>
              <a:t> </a:t>
            </a:r>
            <a:r>
              <a:rPr lang="fr-FR" b="1" dirty="0">
                <a:solidFill>
                  <a:srgbClr val="FF9933"/>
                </a:solidFill>
                <a:latin typeface="Century Gothic" panose="020B0502020202020204" pitchFamily="34" charset="0"/>
              </a:rPr>
              <a:t>attention</a:t>
            </a:r>
            <a:r>
              <a:rPr lang="fr-FR" b="1" dirty="0">
                <a:latin typeface="Century Gothic" panose="020B0502020202020204" pitchFamily="34" charset="0"/>
              </a:rPr>
              <a:t>! 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5"/>
    </mc:Choice>
    <mc:Fallback xmlns="">
      <p:transition spd="slow" advTm="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148529-F09B-4B98-946B-072C32E9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606" y="294133"/>
            <a:ext cx="1860523" cy="68954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1</a:t>
            </a:r>
            <a:endParaRPr lang="ar-B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43B17-F6D1-4844-8686-26A943204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7" y="240346"/>
            <a:ext cx="722613" cy="8433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9DFD082-4A71-4BDB-85DF-5946A26BC7F2}"/>
              </a:ext>
            </a:extLst>
          </p:cNvPr>
          <p:cNvSpPr txBox="1">
            <a:spLocks/>
          </p:cNvSpPr>
          <p:nvPr/>
        </p:nvSpPr>
        <p:spPr>
          <a:xfrm>
            <a:off x="3382392" y="294133"/>
            <a:ext cx="8219513" cy="6895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Ouvre ton livre à la </a:t>
            </a: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Observe cette image.</a:t>
            </a:r>
            <a:endParaRPr lang="ar-BH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287B99-6899-474F-8ED4-746511A8176C}"/>
              </a:ext>
            </a:extLst>
          </p:cNvPr>
          <p:cNvSpPr txBox="1"/>
          <p:nvPr/>
        </p:nvSpPr>
        <p:spPr>
          <a:xfrm>
            <a:off x="4017943" y="4670566"/>
            <a:ext cx="453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Que fait l’enfant? 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16ADC9-5C9C-4A35-BE38-60DC8253AB89}"/>
              </a:ext>
            </a:extLst>
          </p:cNvPr>
          <p:cNvSpPr txBox="1"/>
          <p:nvPr/>
        </p:nvSpPr>
        <p:spPr>
          <a:xfrm>
            <a:off x="2307942" y="5387241"/>
            <a:ext cx="7959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Il pense à sa mère. </a:t>
            </a:r>
          </a:p>
          <a:p>
            <a:r>
              <a:rPr 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Il écrit une lettre à sa mère.</a:t>
            </a:r>
            <a:endParaRPr lang="en-GB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E80231-D250-42C5-9CD5-C2CB5FAACE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490456" y="1349974"/>
            <a:ext cx="6772275" cy="3257550"/>
            <a:chOff x="2490456" y="1349974"/>
            <a:chExt cx="6772275" cy="32575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0456" y="1349974"/>
              <a:ext cx="6772275" cy="325755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9061"/>
            <a:stretch>
              <a:fillRect/>
            </a:stretch>
          </p:blipFill>
          <p:spPr>
            <a:xfrm>
              <a:off x="3151696" y="1533293"/>
              <a:ext cx="866247" cy="1029060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7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0"/>
    </mc:Choice>
    <mc:Fallback xmlns="">
      <p:transition spd="slow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3" grpId="0"/>
      <p:bldP spid="4" grpId="0" build="p"/>
      <p:bldP spid="4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E3900B-0604-44CF-B47C-9CA425A98C42}"/>
              </a:ext>
            </a:extLst>
          </p:cNvPr>
          <p:cNvSpPr/>
          <p:nvPr/>
        </p:nvSpPr>
        <p:spPr>
          <a:xfrm>
            <a:off x="2400930" y="2967635"/>
            <a:ext cx="8963756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"/>
            </a:pP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Exprimer sa gratitude envers ses parents.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0AF184-9ACB-4301-9F91-EDFB1AAEAA42}"/>
              </a:ext>
            </a:extLst>
          </p:cNvPr>
          <p:cNvGrpSpPr/>
          <p:nvPr/>
        </p:nvGrpSpPr>
        <p:grpSpPr>
          <a:xfrm>
            <a:off x="863645" y="790590"/>
            <a:ext cx="5992576" cy="1992225"/>
            <a:chOff x="2025749" y="888248"/>
            <a:chExt cx="5992576" cy="1992225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9DED4395-A073-4BD5-BDCE-1E2C3224170C}"/>
                </a:ext>
              </a:extLst>
            </p:cNvPr>
            <p:cNvSpPr txBox="1">
              <a:spLocks/>
            </p:cNvSpPr>
            <p:nvPr/>
          </p:nvSpPr>
          <p:spPr>
            <a:xfrm>
              <a:off x="3840324" y="1324695"/>
              <a:ext cx="4178001" cy="1320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 b="1" u="sng" dirty="0">
                  <a:solidFill>
                    <a:srgbClr val="002060"/>
                  </a:solidFill>
                  <a:latin typeface="Algerian" panose="04020705040A02060702" pitchFamily="82" charset="0"/>
                  <a:cs typeface="Simplified Arabic" panose="02020603050405020304" pitchFamily="18" charset="-78"/>
                </a:rPr>
                <a:t>Objectif</a:t>
              </a:r>
              <a:endParaRPr lang="en-US" sz="2800" b="1" u="sng" dirty="0">
                <a:solidFill>
                  <a:srgbClr val="002060"/>
                </a:solidFill>
                <a:latin typeface="Algerian" panose="04020705040A02060702" pitchFamily="8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664862-9D09-415B-8D31-550925D11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042" t="40048" r="57713" b="35337"/>
            <a:stretch/>
          </p:blipFill>
          <p:spPr>
            <a:xfrm>
              <a:off x="2025749" y="888248"/>
              <a:ext cx="2194559" cy="1992225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608C3F-7809-4F67-87FD-7AF2F60B7C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2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2"/>
    </mc:Choice>
    <mc:Fallback xmlns="">
      <p:transition spd="slow" advTm="9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077527-7373-4BBF-8B58-A3C137822725}"/>
              </a:ext>
            </a:extLst>
          </p:cNvPr>
          <p:cNvGrpSpPr/>
          <p:nvPr/>
        </p:nvGrpSpPr>
        <p:grpSpPr>
          <a:xfrm>
            <a:off x="0" y="188394"/>
            <a:ext cx="2400867" cy="746050"/>
            <a:chOff x="264015" y="183553"/>
            <a:chExt cx="2772515" cy="6491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282816-7AA4-4CEC-9E0D-9F786A84D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15" y="190979"/>
              <a:ext cx="641744" cy="641744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DBFB49C-94C4-4EBF-A88A-61CE52DABD85}"/>
                </a:ext>
              </a:extLst>
            </p:cNvPr>
            <p:cNvSpPr txBox="1">
              <a:spLocks/>
            </p:cNvSpPr>
            <p:nvPr/>
          </p:nvSpPr>
          <p:spPr>
            <a:xfrm>
              <a:off x="941295" y="183553"/>
              <a:ext cx="2095235" cy="6109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Activit</a:t>
              </a:r>
              <a:r>
                <a: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  <a:p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BA07BEA-1957-4D67-85AC-E06F181F7FF3}"/>
              </a:ext>
            </a:extLst>
          </p:cNvPr>
          <p:cNvSpPr txBox="1">
            <a:spLocks/>
          </p:cNvSpPr>
          <p:nvPr/>
        </p:nvSpPr>
        <p:spPr>
          <a:xfrm>
            <a:off x="2547258" y="211766"/>
            <a:ext cx="9492342" cy="6487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Ouvre ton livre à la 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Lis la lettre et réponds aux questions.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D92EC-4C6B-434B-A028-900E5C49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9" t="20259" r="9042" b="2829"/>
          <a:stretch/>
        </p:blipFill>
        <p:spPr>
          <a:xfrm>
            <a:off x="320510" y="1263192"/>
            <a:ext cx="11613823" cy="5090474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8F5F8D6-D333-4E38-BF5D-362D499A50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70641" y="6329480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/>
          </p:cNvSpPr>
          <p:nvPr/>
        </p:nvSpPr>
        <p:spPr>
          <a:xfrm>
            <a:off x="8349483" y="6371522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19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6"/>
    </mc:Choice>
    <mc:Fallback xmlns="">
      <p:transition spd="slow" advTm="2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219C-2AC6-45A4-9853-A975438755D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645" y="207389"/>
            <a:ext cx="11434714" cy="621133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F6D23D-802F-4799-8EF2-358F766E8697}"/>
              </a:ext>
            </a:extLst>
          </p:cNvPr>
          <p:cNvSpPr txBox="1"/>
          <p:nvPr/>
        </p:nvSpPr>
        <p:spPr>
          <a:xfrm>
            <a:off x="1152819" y="1228486"/>
            <a:ext cx="743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</a:rPr>
              <a:t>Tendresse </a:t>
            </a:r>
            <a:r>
              <a:rPr lang="fr-FR" sz="3200" b="1" dirty="0">
                <a:solidFill>
                  <a:srgbClr val="C00000"/>
                </a:solidFill>
              </a:rPr>
              <a:t>–</a:t>
            </a:r>
            <a:r>
              <a:rPr lang="fr-FR" sz="3200" b="1" dirty="0">
                <a:solidFill>
                  <a:srgbClr val="0070C0"/>
                </a:solidFill>
              </a:rPr>
              <a:t> </a:t>
            </a:r>
            <a:r>
              <a:rPr lang="fr-FR" sz="3200" b="1" dirty="0">
                <a:solidFill>
                  <a:srgbClr val="FF0000"/>
                </a:solidFill>
              </a:rPr>
              <a:t>bonheur</a:t>
            </a:r>
            <a:r>
              <a:rPr lang="fr-FR" sz="3200" b="1" dirty="0">
                <a:solidFill>
                  <a:srgbClr val="0070C0"/>
                </a:solidFill>
              </a:rPr>
              <a:t> </a:t>
            </a:r>
            <a:r>
              <a:rPr lang="fr-FR" sz="3200" b="1" dirty="0">
                <a:solidFill>
                  <a:srgbClr val="CC0066"/>
                </a:solidFill>
              </a:rPr>
              <a:t>-</a:t>
            </a:r>
            <a:r>
              <a:rPr lang="fr-FR" sz="3200" b="1" dirty="0">
                <a:solidFill>
                  <a:srgbClr val="0070C0"/>
                </a:solidFill>
              </a:rPr>
              <a:t> </a:t>
            </a:r>
            <a:r>
              <a:rPr lang="fr-FR" sz="3200" b="1" dirty="0">
                <a:solidFill>
                  <a:srgbClr val="CC0066"/>
                </a:solidFill>
              </a:rPr>
              <a:t>amour</a:t>
            </a:r>
            <a:r>
              <a:rPr lang="fr-FR" sz="3200" b="1" dirty="0">
                <a:solidFill>
                  <a:srgbClr val="0070C0"/>
                </a:solidFill>
              </a:rPr>
              <a:t>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–</a:t>
            </a:r>
            <a:r>
              <a:rPr lang="fr-FR" sz="3200" b="1" dirty="0">
                <a:solidFill>
                  <a:srgbClr val="0070C0"/>
                </a:solidFill>
              </a:rPr>
              <a:t> </a:t>
            </a: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protection </a:t>
            </a:r>
            <a:endParaRPr lang="en-GB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B4879CD9-6F17-4927-9E5F-64DAE3211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8191" y="4141998"/>
            <a:ext cx="351148" cy="351148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769BD6CD-5684-410A-8630-25F403EF4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2739" y="5457407"/>
            <a:ext cx="363717" cy="363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6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65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B6A32776-AA85-4B5C-8D1F-A0C31EC8BDF8}"/>
              </a:ext>
            </a:extLst>
          </p:cNvPr>
          <p:cNvSpPr/>
          <p:nvPr/>
        </p:nvSpPr>
        <p:spPr>
          <a:xfrm>
            <a:off x="1704165" y="136478"/>
            <a:ext cx="9180136" cy="117370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</a:t>
            </a:r>
            <a:r>
              <a:rPr lang="fr-F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endParaRPr lang="fr-FR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b="1" dirty="0">
                <a:solidFill>
                  <a:schemeClr val="accent5"/>
                </a:solidFill>
                <a:latin typeface="Arial Nova" panose="020B0504020202020204" pitchFamily="34" charset="0"/>
              </a:rPr>
              <a:t>De quoi parle ce verset ? </a:t>
            </a:r>
            <a:endParaRPr lang="en-GB" sz="2800" b="1" dirty="0">
              <a:solidFill>
                <a:schemeClr val="accent5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82939" y="4814341"/>
            <a:ext cx="4196685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</a:rPr>
              <a:t>اللغة الأم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63890" y="4814341"/>
            <a:ext cx="3766782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r-FR" sz="3200" b="1" dirty="0">
                <a:solidFill>
                  <a:srgbClr val="FF0000"/>
                </a:solidFill>
              </a:rPr>
              <a:t>La langue maternelle</a:t>
            </a:r>
            <a:endParaRPr lang="ar-BH" sz="3200" b="1" dirty="0">
              <a:solidFill>
                <a:srgbClr val="FF0000"/>
              </a:solidFill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6651812" y="1468751"/>
            <a:ext cx="5235388" cy="1701751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BH" sz="2400" b="1" dirty="0">
                <a:solidFill>
                  <a:schemeClr val="accent6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﴿</a:t>
            </a:r>
            <a:r>
              <a:rPr lang="ar-BH" sz="3600" b="1" dirty="0">
                <a:solidFill>
                  <a:schemeClr val="accent6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 وَوَصَّيْنَا الْإِنْسَانَ بِوَالِدَيْهِ إِحْسَانا</a:t>
            </a:r>
            <a:r>
              <a:rPr lang="ar-BH" sz="2400" b="1" dirty="0">
                <a:solidFill>
                  <a:schemeClr val="accent6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... ﴾ </a:t>
            </a:r>
            <a:r>
              <a:rPr lang="ar-BH" b="1" dirty="0">
                <a:solidFill>
                  <a:schemeClr val="accent6"/>
                </a:solidFill>
              </a:rPr>
              <a:t>[الأحقاف: 15]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197893" y="1551886"/>
            <a:ext cx="6400800" cy="1659674"/>
          </a:xfrm>
          <a:prstGeom prst="notched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r-FR" sz="2800" b="1" dirty="0">
                <a:solidFill>
                  <a:schemeClr val="accent6"/>
                </a:solidFill>
                <a:latin typeface="Arabic Typesetting" panose="03020402040406030203" pitchFamily="66" charset="-78"/>
              </a:rPr>
              <a:t>Ce verset recommande d</a:t>
            </a:r>
            <a:r>
              <a:rPr lang="fr-FR" sz="2000" b="1" dirty="0">
                <a:solidFill>
                  <a:schemeClr val="accent6"/>
                </a:solidFill>
                <a:latin typeface="Arabic Typesetting" panose="03020402040406030203" pitchFamily="66" charset="-78"/>
              </a:rPr>
              <a:t>’</a:t>
            </a:r>
            <a:r>
              <a:rPr lang="fr-FR" sz="2800" b="1" dirty="0">
                <a:solidFill>
                  <a:schemeClr val="accent6"/>
                </a:solidFill>
                <a:latin typeface="Arabic Typesetting" panose="03020402040406030203" pitchFamily="66" charset="-78"/>
              </a:rPr>
              <a:t>être bon avec ses parents.</a:t>
            </a:r>
          </a:p>
          <a:p>
            <a:r>
              <a:rPr lang="ar-BH" sz="2800" b="1" dirty="0">
                <a:solidFill>
                  <a:schemeClr val="accent6"/>
                </a:solidFill>
                <a:latin typeface="Arabic Typesetting" panose="03020402040406030203" pitchFamily="66" charset="-78"/>
              </a:rPr>
              <a:t>)</a:t>
            </a:r>
            <a:r>
              <a:rPr lang="fr-FR" sz="2800" b="1" dirty="0">
                <a:solidFill>
                  <a:schemeClr val="accent6"/>
                </a:solidFill>
                <a:latin typeface="Arabic Typesetting" panose="03020402040406030203" pitchFamily="66" charset="-78"/>
              </a:rPr>
              <a:t> de les traiter avec bonté </a:t>
            </a:r>
            <a:r>
              <a:rPr lang="ar-BH" sz="2800" b="1" dirty="0">
                <a:solidFill>
                  <a:schemeClr val="accent6"/>
                </a:solidFill>
                <a:latin typeface="Arabic Typesetting" panose="03020402040406030203" pitchFamily="66" charset="-78"/>
              </a:rPr>
              <a:t>(</a:t>
            </a:r>
            <a:r>
              <a:rPr lang="fr-FR" sz="2800" b="1" dirty="0">
                <a:solidFill>
                  <a:schemeClr val="accent6"/>
                </a:solidFill>
                <a:latin typeface="Arabic Typesetting" panose="03020402040406030203" pitchFamily="66" charset="-78"/>
              </a:rPr>
              <a:t> </a:t>
            </a:r>
            <a:endParaRPr lang="fr-FR" sz="2800" b="1" dirty="0">
              <a:solidFill>
                <a:schemeClr val="accent6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5214984" y="3636666"/>
            <a:ext cx="2183642" cy="1337480"/>
          </a:xfrm>
          <a:prstGeom prst="left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Je </a:t>
            </a:r>
            <a:r>
              <a:rPr lang="en-US" sz="2400" b="1" dirty="0" err="1">
                <a:solidFill>
                  <a:srgbClr val="FF0000"/>
                </a:solidFill>
              </a:rPr>
              <a:t>traduis</a:t>
            </a:r>
            <a:endParaRPr lang="ar-BH" sz="2400" b="1" dirty="0">
              <a:solidFill>
                <a:srgbClr val="FF0000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A776FF6-7B62-479B-B56C-3298BB273E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760" y="0"/>
            <a:ext cx="1412099" cy="108775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87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0"/>
    </mc:Choice>
    <mc:Fallback xmlns=""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2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A8B364-5C80-4438-ABF5-1535FA9FEB6B}"/>
              </a:ext>
            </a:extLst>
          </p:cNvPr>
          <p:cNvGrpSpPr/>
          <p:nvPr/>
        </p:nvGrpSpPr>
        <p:grpSpPr>
          <a:xfrm>
            <a:off x="453210" y="494772"/>
            <a:ext cx="2900353" cy="682449"/>
            <a:chOff x="428224" y="178761"/>
            <a:chExt cx="2900353" cy="6824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8DACBC-EDFE-4EBA-978F-1A4CD0D2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24" y="178761"/>
              <a:ext cx="677654" cy="677654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5E7BBF0-D03F-4104-85F1-1EAF9C3D07FA}"/>
                </a:ext>
              </a:extLst>
            </p:cNvPr>
            <p:cNvSpPr txBox="1">
              <a:spLocks/>
            </p:cNvSpPr>
            <p:nvPr/>
          </p:nvSpPr>
          <p:spPr>
            <a:xfrm>
              <a:off x="1053213" y="250477"/>
              <a:ext cx="2275364" cy="61073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Activit</a:t>
              </a:r>
              <a:r>
                <a:rPr lang="fr-FR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 </a:t>
              </a:r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ar-B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448DC65-7431-4CA2-BF4C-3C3B86D30820}"/>
              </a:ext>
            </a:extLst>
          </p:cNvPr>
          <p:cNvSpPr txBox="1">
            <a:spLocks/>
          </p:cNvSpPr>
          <p:nvPr/>
        </p:nvSpPr>
        <p:spPr>
          <a:xfrm>
            <a:off x="3556423" y="566488"/>
            <a:ext cx="3525695" cy="5927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Chasse l’intrus.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149FFBD-5078-4703-9658-8645CEFB90D0}"/>
              </a:ext>
            </a:extLst>
          </p:cNvPr>
          <p:cNvSpPr/>
          <p:nvPr/>
        </p:nvSpPr>
        <p:spPr>
          <a:xfrm>
            <a:off x="3353563" y="1474380"/>
            <a:ext cx="4745449" cy="47718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200" u="sng" dirty="0">
                <a:solidFill>
                  <a:srgbClr val="C00000"/>
                </a:solidFill>
              </a:rPr>
              <a:t>Gentillesse </a:t>
            </a:r>
          </a:p>
          <a:p>
            <a:pPr algn="ctr">
              <a:lnSpc>
                <a:spcPct val="150000"/>
              </a:lnSpc>
            </a:pPr>
            <a:r>
              <a:rPr lang="fr-FR" sz="3200" u="sng" dirty="0">
                <a:solidFill>
                  <a:srgbClr val="C00000"/>
                </a:solidFill>
              </a:rPr>
              <a:t>Tendresse</a:t>
            </a:r>
          </a:p>
          <a:p>
            <a:pPr algn="ctr">
              <a:lnSpc>
                <a:spcPct val="150000"/>
              </a:lnSpc>
            </a:pPr>
            <a:r>
              <a:rPr lang="fr-FR" sz="3200" u="sng" dirty="0">
                <a:solidFill>
                  <a:srgbClr val="C00000"/>
                </a:solidFill>
              </a:rPr>
              <a:t>Agressivité</a:t>
            </a:r>
          </a:p>
          <a:p>
            <a:pPr algn="ctr">
              <a:lnSpc>
                <a:spcPct val="150000"/>
              </a:lnSpc>
            </a:pPr>
            <a:r>
              <a:rPr lang="fr-FR" sz="3200" u="sng" dirty="0">
                <a:solidFill>
                  <a:srgbClr val="C00000"/>
                </a:solidFill>
              </a:rPr>
              <a:t>Patience </a:t>
            </a:r>
          </a:p>
          <a:p>
            <a:pPr algn="ctr">
              <a:lnSpc>
                <a:spcPct val="150000"/>
              </a:lnSpc>
            </a:pPr>
            <a:r>
              <a:rPr lang="fr-FR" sz="3200" u="sng" dirty="0">
                <a:solidFill>
                  <a:srgbClr val="C00000"/>
                </a:solidFill>
              </a:rPr>
              <a:t>Amour  </a:t>
            </a:r>
          </a:p>
          <a:p>
            <a:pPr algn="ctr">
              <a:lnSpc>
                <a:spcPct val="150000"/>
              </a:lnSpc>
            </a:pPr>
            <a:r>
              <a:rPr lang="fr-FR" sz="3200" u="sng" dirty="0">
                <a:solidFill>
                  <a:srgbClr val="C00000"/>
                </a:solidFill>
              </a:rPr>
              <a:t>Affection </a:t>
            </a:r>
            <a:endParaRPr lang="en-GB" sz="2400" u="sng" dirty="0">
              <a:solidFill>
                <a:srgbClr val="C00000"/>
              </a:solidFill>
            </a:endParaRPr>
          </a:p>
        </p:txBody>
      </p:sp>
      <p:sp>
        <p:nvSpPr>
          <p:cNvPr id="2" name="Flowchart: Preparation 1"/>
          <p:cNvSpPr/>
          <p:nvPr/>
        </p:nvSpPr>
        <p:spPr>
          <a:xfrm>
            <a:off x="4444334" y="3127658"/>
            <a:ext cx="2563906" cy="950258"/>
          </a:xfrm>
          <a:prstGeom prst="flowChartPreparation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0B2FC5-E735-48EE-A091-8C6A3BEF0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6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24CA050-96D2-4CA6-BF96-2E543295CCE0}"/>
              </a:ext>
            </a:extLst>
          </p:cNvPr>
          <p:cNvGrpSpPr/>
          <p:nvPr/>
        </p:nvGrpSpPr>
        <p:grpSpPr>
          <a:xfrm>
            <a:off x="373356" y="215484"/>
            <a:ext cx="2270534" cy="666946"/>
            <a:chOff x="493628" y="125085"/>
            <a:chExt cx="2270534" cy="6669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9AEEEB1-5078-44B2-9A8F-29DD94E1E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28" y="125085"/>
              <a:ext cx="525247" cy="525247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86DBF3D-D633-46B4-B908-986363660D93}"/>
                </a:ext>
              </a:extLst>
            </p:cNvPr>
            <p:cNvSpPr txBox="1">
              <a:spLocks/>
            </p:cNvSpPr>
            <p:nvPr/>
          </p:nvSpPr>
          <p:spPr>
            <a:xfrm>
              <a:off x="1004574" y="125085"/>
              <a:ext cx="1759588" cy="6669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Activit</a:t>
              </a:r>
              <a:r>
                <a: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8B0C08CF-89BB-4A6B-8006-00D0BE1B993A}"/>
              </a:ext>
            </a:extLst>
          </p:cNvPr>
          <p:cNvSpPr txBox="1">
            <a:spLocks/>
          </p:cNvSpPr>
          <p:nvPr/>
        </p:nvSpPr>
        <p:spPr>
          <a:xfrm>
            <a:off x="3288778" y="215484"/>
            <a:ext cx="8597850" cy="6367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Ouvre ton livre à la </a:t>
            </a:r>
            <a:r>
              <a:rPr lang="fr-F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71</a:t>
            </a: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Fais l’exercice n°1.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A25E7-A6D8-40F3-AA66-527149C2CB5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980" y="1371536"/>
            <a:ext cx="11048215" cy="4958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C74E5E-0864-4768-8B41-CEE3A5D68E12}"/>
              </a:ext>
            </a:extLst>
          </p:cNvPr>
          <p:cNvSpPr txBox="1"/>
          <p:nvPr/>
        </p:nvSpPr>
        <p:spPr>
          <a:xfrm>
            <a:off x="2356373" y="3240848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GB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B0B71-34B2-45CD-A1AF-74C982AF2612}"/>
              </a:ext>
            </a:extLst>
          </p:cNvPr>
          <p:cNvSpPr txBox="1"/>
          <p:nvPr/>
        </p:nvSpPr>
        <p:spPr>
          <a:xfrm>
            <a:off x="1641785" y="3240848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GB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751B91-978C-443C-B0F1-FE58B5C7FCFF}"/>
              </a:ext>
            </a:extLst>
          </p:cNvPr>
          <p:cNvSpPr txBox="1"/>
          <p:nvPr/>
        </p:nvSpPr>
        <p:spPr>
          <a:xfrm>
            <a:off x="2938985" y="3211870"/>
            <a:ext cx="302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GB" sz="3200" b="1" dirty="0">
              <a:solidFill>
                <a:srgbClr val="00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536CA-D133-49A5-BD34-13E3574A6536}"/>
              </a:ext>
            </a:extLst>
          </p:cNvPr>
          <p:cNvSpPr txBox="1"/>
          <p:nvPr/>
        </p:nvSpPr>
        <p:spPr>
          <a:xfrm>
            <a:off x="2231885" y="3808829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en-GB" sz="3200" b="1" dirty="0"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AB9651-4370-4FE3-92DE-5F3FBA824C0B}"/>
              </a:ext>
            </a:extLst>
          </p:cNvPr>
          <p:cNvSpPr txBox="1"/>
          <p:nvPr/>
        </p:nvSpPr>
        <p:spPr>
          <a:xfrm>
            <a:off x="1641785" y="3826758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GB" sz="32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135654-2BF1-40DB-B555-983E25BD7744}"/>
              </a:ext>
            </a:extLst>
          </p:cNvPr>
          <p:cNvSpPr txBox="1"/>
          <p:nvPr/>
        </p:nvSpPr>
        <p:spPr>
          <a:xfrm>
            <a:off x="2213956" y="4429950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GB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DAFEB8-A796-48EE-9323-9E293F29F46B}"/>
              </a:ext>
            </a:extLst>
          </p:cNvPr>
          <p:cNvSpPr txBox="1"/>
          <p:nvPr/>
        </p:nvSpPr>
        <p:spPr>
          <a:xfrm>
            <a:off x="1811139" y="4429950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GB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552C2-9CAD-49EE-BF3D-D08E18B4D0AA}"/>
              </a:ext>
            </a:extLst>
          </p:cNvPr>
          <p:cNvSpPr txBox="1"/>
          <p:nvPr/>
        </p:nvSpPr>
        <p:spPr>
          <a:xfrm>
            <a:off x="1707301" y="5035402"/>
            <a:ext cx="433444" cy="77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GB" sz="3200" b="1" dirty="0">
              <a:solidFill>
                <a:srgbClr val="CC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589460-7758-4F95-98AE-730761CE0874}"/>
              </a:ext>
            </a:extLst>
          </p:cNvPr>
          <p:cNvSpPr txBox="1"/>
          <p:nvPr/>
        </p:nvSpPr>
        <p:spPr>
          <a:xfrm>
            <a:off x="2642269" y="4433183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GB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42A0C1-0ED3-44A7-A1EB-FB3F160CAE7E}"/>
              </a:ext>
            </a:extLst>
          </p:cNvPr>
          <p:cNvSpPr txBox="1"/>
          <p:nvPr/>
        </p:nvSpPr>
        <p:spPr>
          <a:xfrm>
            <a:off x="2568147" y="5038256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GB" sz="3200" b="1" dirty="0">
              <a:solidFill>
                <a:srgbClr val="00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8913C-85BA-4E6C-B013-1947BFB35F1F}"/>
              </a:ext>
            </a:extLst>
          </p:cNvPr>
          <p:cNvSpPr txBox="1"/>
          <p:nvPr/>
        </p:nvSpPr>
        <p:spPr>
          <a:xfrm>
            <a:off x="2124492" y="5032618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GB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9BFE6F-D5A4-4DC2-A750-F18ABB9B17DA}"/>
              </a:ext>
            </a:extLst>
          </p:cNvPr>
          <p:cNvSpPr txBox="1"/>
          <p:nvPr/>
        </p:nvSpPr>
        <p:spPr>
          <a:xfrm>
            <a:off x="2499624" y="5659393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B18FC5-5B68-4CBF-BC09-C4EA5E121C24}"/>
              </a:ext>
            </a:extLst>
          </p:cNvPr>
          <p:cNvSpPr txBox="1"/>
          <p:nvPr/>
        </p:nvSpPr>
        <p:spPr>
          <a:xfrm>
            <a:off x="2274296" y="5650890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GB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4EF654-3A4A-43FE-8826-B5C2073EE0EF}"/>
              </a:ext>
            </a:extLst>
          </p:cNvPr>
          <p:cNvSpPr txBox="1"/>
          <p:nvPr/>
        </p:nvSpPr>
        <p:spPr>
          <a:xfrm>
            <a:off x="1719088" y="5659393"/>
            <a:ext cx="358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n-GB" sz="32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409B2AA-8E40-4B51-B6FF-AB8C50FC2E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0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60"/>
    </mc:Choice>
    <mc:Fallback xmlns="">
      <p:transition spd="slow" advTm="69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17" y="2578745"/>
            <a:ext cx="10172700" cy="4381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A8B364-5C80-4438-ABF5-1535FA9FEB6B}"/>
              </a:ext>
            </a:extLst>
          </p:cNvPr>
          <p:cNvGrpSpPr/>
          <p:nvPr/>
        </p:nvGrpSpPr>
        <p:grpSpPr>
          <a:xfrm>
            <a:off x="563347" y="351421"/>
            <a:ext cx="2305359" cy="594270"/>
            <a:chOff x="510081" y="338653"/>
            <a:chExt cx="2305359" cy="5942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8DACBC-EDFE-4EBA-978F-1A4CD0D2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81" y="338653"/>
              <a:ext cx="594270" cy="594270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5E7BBF0-D03F-4104-85F1-1EAF9C3D07FA}"/>
                </a:ext>
              </a:extLst>
            </p:cNvPr>
            <p:cNvSpPr txBox="1">
              <a:spLocks/>
            </p:cNvSpPr>
            <p:nvPr/>
          </p:nvSpPr>
          <p:spPr>
            <a:xfrm>
              <a:off x="1053213" y="338653"/>
              <a:ext cx="1762227" cy="5792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Activit</a:t>
              </a:r>
              <a:r>
                <a:rPr lang="fr-FR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 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FFCC9C2-5A87-499A-86E6-0D0D91F3167A}"/>
              </a:ext>
            </a:extLst>
          </p:cNvPr>
          <p:cNvSpPr txBox="1">
            <a:spLocks/>
          </p:cNvSpPr>
          <p:nvPr/>
        </p:nvSpPr>
        <p:spPr>
          <a:xfrm>
            <a:off x="2961000" y="329158"/>
            <a:ext cx="9105494" cy="5790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Choisis le verbe conjugué qui convient dans chaque phrase.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2E906-3CBC-40F3-9D0C-3E4855ACC395}"/>
              </a:ext>
            </a:extLst>
          </p:cNvPr>
          <p:cNvSpPr txBox="1"/>
          <p:nvPr/>
        </p:nvSpPr>
        <p:spPr>
          <a:xfrm>
            <a:off x="1106479" y="1462316"/>
            <a:ext cx="1076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adore / se sacrifie /  protègent / offres /  pardonne</a:t>
            </a:r>
            <a:endParaRPr lang="en-GB" sz="32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199" y="2548034"/>
            <a:ext cx="13088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 err="1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offres</a:t>
            </a:r>
            <a:endParaRPr lang="ar-BH" sz="24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27" y="3354090"/>
            <a:ext cx="13088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adore</a:t>
            </a:r>
            <a:endParaRPr lang="ar-BH" sz="24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5255" y="4117515"/>
            <a:ext cx="16136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r-FR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protègent</a:t>
            </a:r>
            <a:endParaRPr lang="ar-BH" sz="24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6037" y="4913727"/>
            <a:ext cx="18108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r-FR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pardonne</a:t>
            </a:r>
            <a:endParaRPr lang="ar-BH" sz="24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4636" y="5711241"/>
            <a:ext cx="19475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r-FR" sz="24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 sacrifie</a:t>
            </a:r>
            <a:endParaRPr lang="ar-BH" sz="2400" b="1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CF0771A-7DF6-4CBE-A6BC-BA91C1753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3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5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55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550"/>
                            </p:stCondLst>
                            <p:childTnLst>
                              <p:par>
                                <p:cTn id="52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550"/>
                            </p:stCondLst>
                            <p:childTnLst>
                              <p:par>
                                <p:cTn id="58" presetID="50" presetClass="entr" presetSubtype="0" decel="10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50"/>
                            </p:stCondLst>
                            <p:childTnLst>
                              <p:par>
                                <p:cTn id="64" presetID="50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3" grpId="0"/>
      <p:bldP spid="3" grpId="1"/>
      <p:bldP spid="4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5.1|4.5|15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1.9|1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2|5.4|2|2.7|2.1|2|1.8|1.7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1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1.9|2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|7|36.5|3.9|3.8|5.1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6|4.2|3.7|8.6|30.7|6.8|2.7|1.6|4.2|1.6|2.7|2|2.7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8.9|38.9|1.7|3.3|1.7|2.9|2.4|3.1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32</TotalTime>
  <Words>547</Words>
  <Application>Microsoft Office PowerPoint</Application>
  <PresentationFormat>Widescreen</PresentationFormat>
  <Paragraphs>115</Paragraphs>
  <Slides>17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Activité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Merci pour votre attention!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Salma Mohamed Abdulfattah Isa</cp:lastModifiedBy>
  <cp:revision>16</cp:revision>
  <cp:lastPrinted>2021-01-17T11:49:49Z</cp:lastPrinted>
  <dcterms:created xsi:type="dcterms:W3CDTF">2020-03-04T10:47:58Z</dcterms:created>
  <dcterms:modified xsi:type="dcterms:W3CDTF">2021-03-29T09:54:43Z</dcterms:modified>
</cp:coreProperties>
</file>