
<file path=[Content_Types].xml><?xml version="1.0" encoding="utf-8"?>
<Types xmlns="http://schemas.openxmlformats.org/package/2006/content-types">
  <Default Extension="png" ContentType="image/png"/>
  <Default Extension="tmp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99"/>
    <a:srgbClr val="EEEEEE"/>
    <a:srgbClr val="CCCC00"/>
    <a:srgbClr val="00CC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6F5B2-3C74-4348-994D-F068BA7A5AB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B9842-4DFE-4A6E-A13B-54C67C48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ma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wma"/><Relationship Id="rId2" Type="http://schemas.openxmlformats.org/officeDocument/2006/relationships/audi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wma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wm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tmp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wma"/><Relationship Id="rId7" Type="http://schemas.openxmlformats.org/officeDocument/2006/relationships/image" Target="../media/image13.emf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2.em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audio" Target="NULL" TargetMode="Externa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1"/>
          <p:cNvSpPr txBox="1"/>
          <p:nvPr/>
        </p:nvSpPr>
        <p:spPr>
          <a:xfrm>
            <a:off x="3785659" y="3815649"/>
            <a:ext cx="5965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Unité </a:t>
            </a:r>
            <a:r>
              <a:rPr lang="fr-FR" sz="4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3: à votre service </a:t>
            </a:r>
            <a:endParaRPr lang="fr-FR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2"/>
          <p:cNvSpPr txBox="1"/>
          <p:nvPr/>
        </p:nvSpPr>
        <p:spPr>
          <a:xfrm>
            <a:off x="1028502" y="4629155"/>
            <a:ext cx="10796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Leçon 3</a:t>
            </a:r>
            <a:r>
              <a:rPr lang="fr-FR" sz="4000" b="1" dirty="0" smtClean="0">
                <a:solidFill>
                  <a:schemeClr val="accent1"/>
                </a:solidFill>
              </a:rPr>
              <a:t>: chez un opérateur de télécommunication</a:t>
            </a:r>
            <a:endParaRPr lang="fr-FR" sz="4000" b="1" dirty="0">
              <a:solidFill>
                <a:schemeClr val="accent1"/>
              </a:solidFill>
            </a:endParaRPr>
          </a:p>
        </p:txBody>
      </p:sp>
      <p:sp>
        <p:nvSpPr>
          <p:cNvPr id="8" name="ZoneTexte 4"/>
          <p:cNvSpPr txBox="1"/>
          <p:nvPr/>
        </p:nvSpPr>
        <p:spPr>
          <a:xfrm>
            <a:off x="5098622" y="5442661"/>
            <a:ext cx="251383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>
                <a:solidFill>
                  <a:srgbClr val="CC0099"/>
                </a:solidFill>
                <a:latin typeface="Century Gothic" panose="020B0502020202020204" pitchFamily="34" charset="0"/>
              </a:rPr>
              <a:t>Séance </a:t>
            </a:r>
            <a:r>
              <a:rPr lang="fr-FR" sz="4000" b="1" smtClean="0">
                <a:solidFill>
                  <a:srgbClr val="CC0099"/>
                </a:solidFill>
                <a:latin typeface="Century Gothic" panose="020B0502020202020204" pitchFamily="34" charset="0"/>
              </a:rPr>
              <a:t>2</a:t>
            </a:r>
            <a:endParaRPr lang="fr-FR" sz="4000" b="1" dirty="0">
              <a:solidFill>
                <a:srgbClr val="CC0099"/>
              </a:solidFill>
              <a:latin typeface="Century Gothic" panose="020B0502020202020204" pitchFamily="34" charset="0"/>
            </a:endParaRPr>
          </a:p>
          <a:p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9" name="ZoneTexte 3"/>
          <p:cNvSpPr txBox="1"/>
          <p:nvPr/>
        </p:nvSpPr>
        <p:spPr>
          <a:xfrm>
            <a:off x="3568353" y="1760065"/>
            <a:ext cx="51764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Français</a:t>
            </a:r>
          </a:p>
          <a:p>
            <a:pPr algn="ctr"/>
            <a:r>
              <a:rPr lang="fr-FR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fr-FR" sz="4000" b="1" baseline="30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ème</a:t>
            </a:r>
            <a:r>
              <a:rPr lang="fr-FR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</a:t>
            </a:r>
            <a:r>
              <a:rPr lang="fr-FR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année collège</a:t>
            </a:r>
          </a:p>
          <a:p>
            <a:pPr algn="ctr"/>
            <a:r>
              <a:rPr lang="fr-FR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fr-FR" sz="4000" b="1" baseline="30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ème</a:t>
            </a:r>
            <a:r>
              <a:rPr lang="fr-FR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semestre</a:t>
            </a:r>
            <a:r>
              <a:rPr lang="fr-FR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fr-FR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09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32"/>
    </mc:Choice>
    <mc:Fallback xmlns="">
      <p:transition spd="slow" advTm="34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535577" y="261257"/>
            <a:ext cx="11430000" cy="6087292"/>
          </a:xfrm>
          <a:prstGeom prst="snipRoundRect">
            <a:avLst/>
          </a:prstGeom>
          <a:ln w="38100">
            <a:solidFill>
              <a:srgbClr val="CC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u="sng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3</a:t>
            </a:r>
          </a:p>
          <a:p>
            <a:pPr algn="ctr"/>
            <a:endParaRPr lang="fr-FR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 les phrases suivantes à l’imparfait:</a:t>
            </a:r>
          </a:p>
          <a:p>
            <a:endParaRPr lang="fr-F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Vous écrivez un texto à votre ami .</a:t>
            </a:r>
          </a:p>
          <a:p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2-Eléna lit lentement le message à sa mère.</a:t>
            </a:r>
          </a:p>
          <a:p>
            <a:endParaRPr lang="fr-F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3-Nous écoutons ensemble l’enregistrement.</a:t>
            </a:r>
          </a:p>
          <a:p>
            <a:endParaRPr lang="fr-F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-4- Manon et Lucas parlent longuement au technicien.</a:t>
            </a:r>
          </a:p>
          <a:p>
            <a:endParaRPr lang="fr-FR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10341" y="3001878"/>
            <a:ext cx="4950823" cy="3722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Vous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écriviez un texto à votre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ami.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10341" y="3726933"/>
            <a:ext cx="5212821" cy="372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</a:rPr>
              <a:t>Eléna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lisait lentement le message à sa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mère.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0341" y="4477627"/>
            <a:ext cx="5447213" cy="3526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Nous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écoutions ensemble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l’enregistrement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0341" y="5199984"/>
            <a:ext cx="6178980" cy="3526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6699"/>
                </a:solidFill>
              </a:rPr>
              <a:t>-Manon et Lucas </a:t>
            </a:r>
            <a:r>
              <a:rPr lang="fr-FR" sz="2000" b="1" dirty="0" smtClean="0">
                <a:solidFill>
                  <a:srgbClr val="FF6699"/>
                </a:solidFill>
              </a:rPr>
              <a:t>parlaient </a:t>
            </a:r>
            <a:r>
              <a:rPr lang="fr-FR" sz="2000" b="1" dirty="0">
                <a:solidFill>
                  <a:srgbClr val="FF6699"/>
                </a:solidFill>
              </a:rPr>
              <a:t>longuement au </a:t>
            </a:r>
            <a:r>
              <a:rPr lang="fr-FR" sz="2000" b="1" dirty="0" smtClean="0">
                <a:solidFill>
                  <a:srgbClr val="FF6699"/>
                </a:solidFill>
              </a:rPr>
              <a:t>technicien.</a:t>
            </a:r>
            <a:endParaRPr lang="en-US" sz="2000" b="1" dirty="0">
              <a:solidFill>
                <a:srgbClr val="FF66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25" y="405434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419433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46147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9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0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76"/>
    </mc:Choice>
    <mc:Fallback xmlns="">
      <p:transition spd="slow" advTm="63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A114B-5C73-4DFE-86FC-0A393B6447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5" t="4513" r="14173" b="9041"/>
          <a:stretch/>
        </p:blipFill>
        <p:spPr>
          <a:xfrm>
            <a:off x="3034183" y="2727820"/>
            <a:ext cx="5540829" cy="2737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C0681-7AA3-4695-9527-78AEC342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209" y="1575386"/>
            <a:ext cx="7886700" cy="994172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Merci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pour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rgbClr val="CC66FF"/>
                </a:solidFill>
                <a:latin typeface="Century Gothic" panose="020B0502020202020204" pitchFamily="34" charset="0"/>
              </a:rPr>
              <a:t>votre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smtClean="0">
                <a:solidFill>
                  <a:srgbClr val="FF9933"/>
                </a:solidFill>
                <a:latin typeface="Century Gothic" panose="020B0502020202020204" pitchFamily="34" charset="0"/>
              </a:rPr>
              <a:t>attention</a:t>
            </a:r>
            <a:r>
              <a:rPr lang="fr-FR" b="1" dirty="0" smtClean="0">
                <a:latin typeface="Century Gothic" panose="020B0502020202020204" pitchFamily="34" charset="0"/>
              </a:rPr>
              <a:t>!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4"/>
    </mc:Choice>
    <mc:Fallback xmlns="">
      <p:transition spd="slow" advTm="8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21" y="3539"/>
            <a:ext cx="5398478" cy="736844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 mise en situation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921" y="653316"/>
            <a:ext cx="12104077" cy="5770929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99CC"/>
                </a:solidFill>
              </a:rPr>
              <a:t>Observons</a:t>
            </a:r>
          </a:p>
          <a:p>
            <a:endParaRPr lang="fr-FR" sz="24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" y="1161733"/>
            <a:ext cx="10567850" cy="4977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5" y="0"/>
            <a:ext cx="1354906" cy="104369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516" end="2487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9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83"/>
    </mc:Choice>
    <mc:Fallback xmlns="">
      <p:transition spd="slow" advTm="33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8DD0-0113-4E50-A330-3A35E1C4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30" y="226226"/>
            <a:ext cx="2595318" cy="75376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+mn-lt"/>
                <a:cs typeface="Andalus" panose="02020603050405020304" pitchFamily="18" charset="-78"/>
              </a:rPr>
              <a:t>Objectifs</a:t>
            </a:r>
            <a:r>
              <a:rPr lang="en-GB" sz="4000" b="1" dirty="0">
                <a:solidFill>
                  <a:srgbClr val="002060"/>
                </a:solidFill>
                <a:latin typeface="+mn-lt"/>
                <a:cs typeface="Andalus" panose="02020603050405020304" pitchFamily="18" charset="-78"/>
              </a:rPr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EC777-EDB2-4479-8E06-53873C13F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46" y="1188994"/>
            <a:ext cx="8426128" cy="3853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rgbClr val="C00000"/>
                </a:solidFill>
              </a:rPr>
              <a:t>1- </a:t>
            </a:r>
            <a:r>
              <a:rPr lang="en-GB" sz="3600" b="1" dirty="0" err="1" smtClean="0">
                <a:solidFill>
                  <a:srgbClr val="C00000"/>
                </a:solidFill>
              </a:rPr>
              <a:t>S’approprier</a:t>
            </a:r>
            <a:r>
              <a:rPr lang="en-GB" sz="3600" b="1" dirty="0" smtClean="0">
                <a:solidFill>
                  <a:srgbClr val="C00000"/>
                </a:solidFill>
              </a:rPr>
              <a:t> le </a:t>
            </a:r>
            <a:r>
              <a:rPr lang="en-GB" sz="3600" b="1" dirty="0" err="1" smtClean="0">
                <a:solidFill>
                  <a:srgbClr val="C00000"/>
                </a:solidFill>
              </a:rPr>
              <a:t>lexique</a:t>
            </a:r>
            <a:r>
              <a:rPr lang="en-GB" sz="3600" b="1" dirty="0" smtClean="0">
                <a:solidFill>
                  <a:srgbClr val="C00000"/>
                </a:solidFill>
              </a:rPr>
              <a:t> de la t</a:t>
            </a:r>
            <a:r>
              <a:rPr lang="fr-FR" sz="3600" b="1" dirty="0" err="1" smtClean="0">
                <a:solidFill>
                  <a:srgbClr val="C00000"/>
                </a:solidFill>
              </a:rPr>
              <a:t>élécommunication</a:t>
            </a:r>
            <a:r>
              <a:rPr lang="en-GB" sz="36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92D050"/>
                </a:solidFill>
              </a:rPr>
              <a:t>2- </a:t>
            </a:r>
            <a:r>
              <a:rPr lang="en-GB" sz="3600" b="1" dirty="0" err="1">
                <a:solidFill>
                  <a:srgbClr val="92D050"/>
                </a:solidFill>
              </a:rPr>
              <a:t>C</a:t>
            </a:r>
            <a:r>
              <a:rPr lang="en-GB" sz="3600" b="1" dirty="0" err="1" smtClean="0">
                <a:solidFill>
                  <a:srgbClr val="92D050"/>
                </a:solidFill>
              </a:rPr>
              <a:t>omprendre</a:t>
            </a:r>
            <a:r>
              <a:rPr lang="en-GB" sz="3600" b="1" dirty="0" smtClean="0">
                <a:solidFill>
                  <a:srgbClr val="92D050"/>
                </a:solidFill>
              </a:rPr>
              <a:t> et </a:t>
            </a:r>
            <a:r>
              <a:rPr lang="en-GB" sz="3600" b="1" dirty="0" err="1" smtClean="0">
                <a:solidFill>
                  <a:srgbClr val="92D050"/>
                </a:solidFill>
              </a:rPr>
              <a:t>pratiquer</a:t>
            </a:r>
            <a:r>
              <a:rPr lang="en-GB" sz="3600" b="1" dirty="0" smtClean="0">
                <a:solidFill>
                  <a:srgbClr val="92D050"/>
                </a:solidFill>
              </a:rPr>
              <a:t> la nominalisation.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3- </a:t>
            </a:r>
            <a:r>
              <a:rPr lang="en-GB" sz="3600" b="1" dirty="0" err="1" smtClean="0">
                <a:solidFill>
                  <a:srgbClr val="0070C0"/>
                </a:solidFill>
              </a:rPr>
              <a:t>Apprendre</a:t>
            </a:r>
            <a:r>
              <a:rPr lang="en-GB" sz="3600" b="1" dirty="0" smtClean="0">
                <a:solidFill>
                  <a:srgbClr val="0070C0"/>
                </a:solidFill>
              </a:rPr>
              <a:t> à </a:t>
            </a:r>
            <a:r>
              <a:rPr lang="en-GB" sz="3600" b="1" dirty="0" err="1" smtClean="0">
                <a:solidFill>
                  <a:srgbClr val="0070C0"/>
                </a:solidFill>
              </a:rPr>
              <a:t>conjuguer</a:t>
            </a:r>
            <a:r>
              <a:rPr lang="en-GB" sz="3600" b="1" dirty="0" smtClean="0">
                <a:solidFill>
                  <a:srgbClr val="0070C0"/>
                </a:solidFill>
              </a:rPr>
              <a:t> à </a:t>
            </a:r>
            <a:r>
              <a:rPr lang="en-GB" sz="3600" b="1" dirty="0" err="1" smtClean="0">
                <a:solidFill>
                  <a:srgbClr val="0070C0"/>
                </a:solidFill>
              </a:rPr>
              <a:t>l’imparfait</a:t>
            </a:r>
            <a:r>
              <a:rPr lang="en-GB" sz="3600" b="1" dirty="0" smtClean="0">
                <a:solidFill>
                  <a:srgbClr val="0070C0"/>
                </a:solidFill>
              </a:rPr>
              <a:t>.</a:t>
            </a:r>
            <a:endParaRPr lang="en-GB" sz="3600" b="1" dirty="0">
              <a:solidFill>
                <a:srgbClr val="0070C0"/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endParaRPr lang="en-GB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2164"/>
          <a:stretch/>
        </p:blipFill>
        <p:spPr>
          <a:xfrm>
            <a:off x="7978894" y="1477074"/>
            <a:ext cx="3879805" cy="2839542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014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5"/>
    </mc:Choice>
    <mc:Fallback xmlns="">
      <p:transition spd="slow" advTm="37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215152" y="5781"/>
            <a:ext cx="11040035" cy="6051176"/>
          </a:xfrm>
          <a:prstGeom prst="snipRoundRect">
            <a:avLst/>
          </a:prstGeom>
          <a:ln w="3810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01466"/>
              </p:ext>
            </p:extLst>
          </p:nvPr>
        </p:nvGraphicFramePr>
        <p:xfrm>
          <a:off x="1156444" y="1811941"/>
          <a:ext cx="9755970" cy="262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7985">
                  <a:extLst>
                    <a:ext uri="{9D8B030D-6E8A-4147-A177-3AD203B41FA5}">
                      <a16:colId xmlns:a16="http://schemas.microsoft.com/office/drawing/2014/main" val="659730082"/>
                    </a:ext>
                  </a:extLst>
                </a:gridCol>
                <a:gridCol w="4877985">
                  <a:extLst>
                    <a:ext uri="{9D8B030D-6E8A-4147-A177-3AD203B41FA5}">
                      <a16:colId xmlns:a16="http://schemas.microsoft.com/office/drawing/2014/main" val="3667561412"/>
                    </a:ext>
                  </a:extLst>
                </a:gridCol>
              </a:tblGrid>
              <a:tr h="437912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        Appellation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       Définition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91223"/>
                  </a:ext>
                </a:extLst>
              </a:tr>
              <a:tr h="437912">
                <a:tc>
                  <a:txBody>
                    <a:bodyPr/>
                    <a:lstStyle/>
                    <a:p>
                      <a:r>
                        <a:rPr lang="fr-FR" dirty="0" smtClean="0"/>
                        <a:t>1-Code PIN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A- Application de partage de photos et de vidéos.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573084"/>
                  </a:ext>
                </a:extLst>
              </a:tr>
              <a:tr h="437912">
                <a:tc>
                  <a:txBody>
                    <a:bodyPr/>
                    <a:lstStyle/>
                    <a:p>
                      <a:r>
                        <a:rPr lang="fr-FR" dirty="0" smtClean="0"/>
                        <a:t>2-Instagram/Snapchat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B- Application de conversation.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976898"/>
                  </a:ext>
                </a:extLst>
              </a:tr>
              <a:tr h="437912">
                <a:tc>
                  <a:txBody>
                    <a:bodyPr/>
                    <a:lstStyle/>
                    <a:p>
                      <a:r>
                        <a:rPr lang="fr-FR" dirty="0" smtClean="0"/>
                        <a:t>3-Whatsapp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C- Numéro</a:t>
                      </a:r>
                      <a:r>
                        <a:rPr lang="fr-FR" baseline="0" dirty="0" smtClean="0"/>
                        <a:t> d’identification personnelle.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92140"/>
                  </a:ext>
                </a:extLst>
              </a:tr>
              <a:tr h="437912">
                <a:tc>
                  <a:txBody>
                    <a:bodyPr/>
                    <a:lstStyle/>
                    <a:p>
                      <a:r>
                        <a:rPr lang="fr-FR" dirty="0" smtClean="0"/>
                        <a:t>4-Facebook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D- Message</a:t>
                      </a:r>
                      <a:r>
                        <a:rPr lang="fr-FR" baseline="0" dirty="0" smtClean="0"/>
                        <a:t> écrit texto.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407192"/>
                  </a:ext>
                </a:extLst>
              </a:tr>
              <a:tr h="437912">
                <a:tc>
                  <a:txBody>
                    <a:bodyPr/>
                    <a:lstStyle/>
                    <a:p>
                      <a:r>
                        <a:rPr lang="fr-FR" dirty="0" smtClean="0"/>
                        <a:t>5-SMS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F- Réseau social.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028906"/>
                  </a:ext>
                </a:extLst>
              </a:tr>
            </a:tbl>
          </a:graphicData>
        </a:graphic>
      </p:graphicFrame>
      <p:sp>
        <p:nvSpPr>
          <p:cNvPr id="5" name="Snip Diagonal Corner Rectangle 4"/>
          <p:cNvSpPr/>
          <p:nvPr/>
        </p:nvSpPr>
        <p:spPr>
          <a:xfrm>
            <a:off x="4020671" y="174812"/>
            <a:ext cx="3590364" cy="605117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Activité  1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24958" y="4713442"/>
          <a:ext cx="8128002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8228668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531203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8437744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23820087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5416694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571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Appellation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002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Définition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79128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949824" y="922011"/>
            <a:ext cx="8001000" cy="712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Choisis la bonne définition:</a:t>
            </a:r>
            <a:endParaRPr lang="en-US" sz="2400" b="1" dirty="0"/>
          </a:p>
        </p:txBody>
      </p:sp>
      <p:sp>
        <p:nvSpPr>
          <p:cNvPr id="2" name="Bevel 1"/>
          <p:cNvSpPr/>
          <p:nvPr/>
        </p:nvSpPr>
        <p:spPr>
          <a:xfrm>
            <a:off x="3291840" y="5107577"/>
            <a:ext cx="561703" cy="313509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</a:t>
            </a:r>
            <a:endParaRPr lang="en-US" b="1" dirty="0"/>
          </a:p>
        </p:txBody>
      </p:sp>
      <p:sp>
        <p:nvSpPr>
          <p:cNvPr id="8" name="Bevel 7"/>
          <p:cNvSpPr/>
          <p:nvPr/>
        </p:nvSpPr>
        <p:spPr>
          <a:xfrm>
            <a:off x="4801646" y="5091430"/>
            <a:ext cx="561703" cy="313509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A</a:t>
            </a:r>
            <a:endParaRPr lang="en-US" b="1" dirty="0"/>
          </a:p>
        </p:txBody>
      </p:sp>
      <p:sp>
        <p:nvSpPr>
          <p:cNvPr id="9" name="Bevel 8"/>
          <p:cNvSpPr/>
          <p:nvPr/>
        </p:nvSpPr>
        <p:spPr>
          <a:xfrm>
            <a:off x="6187440" y="5084282"/>
            <a:ext cx="561703" cy="313509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B</a:t>
            </a:r>
            <a:endParaRPr lang="en-US" b="1" dirty="0"/>
          </a:p>
        </p:txBody>
      </p:sp>
      <p:sp>
        <p:nvSpPr>
          <p:cNvPr id="10" name="Bevel 9"/>
          <p:cNvSpPr/>
          <p:nvPr/>
        </p:nvSpPr>
        <p:spPr>
          <a:xfrm>
            <a:off x="7573234" y="5091429"/>
            <a:ext cx="561703" cy="313509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F</a:t>
            </a:r>
            <a:endParaRPr lang="en-US" b="1" dirty="0"/>
          </a:p>
        </p:txBody>
      </p:sp>
      <p:sp>
        <p:nvSpPr>
          <p:cNvPr id="11" name="Bevel 10"/>
          <p:cNvSpPr/>
          <p:nvPr/>
        </p:nvSpPr>
        <p:spPr>
          <a:xfrm>
            <a:off x="8750194" y="5094259"/>
            <a:ext cx="561703" cy="313509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D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361" y="5781"/>
            <a:ext cx="1144639" cy="8817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5262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2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98"/>
    </mc:Choice>
    <mc:Fallback xmlns="">
      <p:transition spd="slow" advTm="63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65759" y="365760"/>
            <a:ext cx="11299371" cy="5878285"/>
          </a:xfrm>
          <a:prstGeom prst="roundRect">
            <a:avLst/>
          </a:prstGeom>
          <a:ln w="57150">
            <a:solidFill>
              <a:srgbClr val="CC00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564776"/>
            <a:ext cx="10219763" cy="5569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83" y="35920"/>
            <a:ext cx="1373101" cy="105771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34179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838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200" end="1952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80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76"/>
    </mc:Choice>
    <mc:Fallback xmlns="">
      <p:transition spd="slow" advTm="26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83325" y="418011"/>
            <a:ext cx="11155680" cy="569540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36" y="395301"/>
            <a:ext cx="6163535" cy="55351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28136" y="887506"/>
            <a:ext cx="3999358" cy="5145804"/>
          </a:xfrm>
          <a:prstGeom prst="roundRect">
            <a:avLst/>
          </a:prstGeom>
          <a:ln>
            <a:solidFill>
              <a:srgbClr val="CC009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u="sng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2</a:t>
            </a:r>
          </a:p>
          <a:p>
            <a:pPr algn="ctr"/>
            <a:endParaRPr lang="fr-FR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 les mots entre parenthèses dans la grille suivante</a:t>
            </a:r>
            <a:r>
              <a:rPr lang="fr-FR" sz="24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fr-FR" sz="2400" dirty="0" smtClean="0">
                <a:solidFill>
                  <a:srgbClr val="00CC00"/>
                </a:solidFill>
              </a:rPr>
              <a:t>( chatter / abonnement/</a:t>
            </a:r>
            <a:r>
              <a:rPr lang="fr-FR" sz="2400" dirty="0">
                <a:solidFill>
                  <a:srgbClr val="00CC00"/>
                </a:solidFill>
              </a:rPr>
              <a:t> Smartphone/ </a:t>
            </a:r>
            <a:r>
              <a:rPr lang="fr-FR" sz="2400" dirty="0" smtClean="0">
                <a:solidFill>
                  <a:srgbClr val="00CC00"/>
                </a:solidFill>
              </a:rPr>
              <a:t>opérateur/ tactile)</a:t>
            </a:r>
            <a:endParaRPr lang="en-US" sz="2400" dirty="0">
              <a:solidFill>
                <a:srgbClr val="00CC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10" y="478649"/>
            <a:ext cx="1276648" cy="9834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67291" y="3614468"/>
            <a:ext cx="2837827" cy="234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22234" y="3062377"/>
            <a:ext cx="2602039" cy="205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49351" y="3768150"/>
            <a:ext cx="2400132" cy="21623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918385" y="1462062"/>
            <a:ext cx="2018581" cy="1662887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61165" y="1184579"/>
            <a:ext cx="2762088" cy="24181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69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44"/>
    </mc:Choice>
    <mc:Fallback xmlns="">
      <p:transition spd="slow" advTm="51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04949" y="261258"/>
            <a:ext cx="11521439" cy="5826034"/>
          </a:xfrm>
          <a:prstGeom prst="round2DiagRect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98370" y="692331"/>
            <a:ext cx="5734595" cy="6792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C0099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verbe au nom = la nominalisation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46250"/>
              </p:ext>
            </p:extLst>
          </p:nvPr>
        </p:nvGraphicFramePr>
        <p:xfrm>
          <a:off x="2101667" y="1640438"/>
          <a:ext cx="8128000" cy="37153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690716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31497476"/>
                    </a:ext>
                  </a:extLst>
                </a:gridCol>
              </a:tblGrid>
              <a:tr h="556372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                   </a:t>
                      </a:r>
                      <a:r>
                        <a:rPr lang="fr-FR" sz="2400" dirty="0" smtClean="0"/>
                        <a:t>Verbe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   </a:t>
                      </a:r>
                      <a:r>
                        <a:rPr lang="fr-FR" sz="2400" dirty="0" smtClean="0"/>
                        <a:t>Nom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28570"/>
                  </a:ext>
                </a:extLst>
              </a:tr>
              <a:tr h="45128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Communiquer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31092"/>
                  </a:ext>
                </a:extLst>
              </a:tr>
              <a:tr h="45128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Résilier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945366"/>
                  </a:ext>
                </a:extLst>
              </a:tr>
              <a:tr h="45128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Connecter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08540"/>
                  </a:ext>
                </a:extLst>
              </a:tr>
              <a:tr h="45128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Transférer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49384"/>
                  </a:ext>
                </a:extLst>
              </a:tr>
              <a:tr h="45128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Formater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336111"/>
                  </a:ext>
                </a:extLst>
              </a:tr>
              <a:tr h="45128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Verrouiller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98819"/>
                  </a:ext>
                </a:extLst>
              </a:tr>
              <a:tr h="45128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Télécharger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91280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544491" y="2202336"/>
            <a:ext cx="2207623" cy="3918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CC00"/>
                </a:solidFill>
              </a:rPr>
              <a:t>   Communication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44490" y="2625266"/>
            <a:ext cx="2207623" cy="3918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FF0000"/>
                </a:solidFill>
              </a:rPr>
              <a:t>        Résiliation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44489" y="3097226"/>
            <a:ext cx="2207623" cy="3918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7030A0"/>
                </a:solidFill>
              </a:rPr>
              <a:t>       Connexion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44489" y="3569186"/>
            <a:ext cx="2207623" cy="3918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         Transfert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44489" y="4459551"/>
            <a:ext cx="2207623" cy="3918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Verrouillage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44488" y="4948366"/>
            <a:ext cx="2207623" cy="3918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FF66FF"/>
                </a:solidFill>
              </a:rPr>
              <a:t>     Téléchargement</a:t>
            </a:r>
            <a:endParaRPr lang="en-US" b="1" dirty="0">
              <a:solidFill>
                <a:srgbClr val="FF66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44489" y="4031403"/>
            <a:ext cx="2207623" cy="3918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CCCC00"/>
                </a:solidFill>
              </a:rPr>
              <a:t>        Formatage</a:t>
            </a:r>
            <a:endParaRPr lang="en-US" b="1" dirty="0">
              <a:solidFill>
                <a:srgbClr val="CCCC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397931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35042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9246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5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96"/>
    </mc:Choice>
    <mc:Fallback xmlns="">
      <p:transition spd="slow" advTm="75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78824" y="157247"/>
            <a:ext cx="11403874" cy="5982788"/>
          </a:xfrm>
          <a:prstGeom prst="round2DiagRect">
            <a:avLst/>
          </a:prstGeom>
          <a:ln w="38100">
            <a:solidFill>
              <a:srgbClr val="FF006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23361" y="470262"/>
            <a:ext cx="4415246" cy="680144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CC00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Conjugaison: l’imparfait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30883"/>
              </p:ext>
            </p:extLst>
          </p:nvPr>
        </p:nvGraphicFramePr>
        <p:xfrm>
          <a:off x="2166984" y="1411662"/>
          <a:ext cx="7399710" cy="352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855">
                  <a:extLst>
                    <a:ext uri="{9D8B030D-6E8A-4147-A177-3AD203B41FA5}">
                      <a16:colId xmlns:a16="http://schemas.microsoft.com/office/drawing/2014/main" val="1284669559"/>
                    </a:ext>
                  </a:extLst>
                </a:gridCol>
                <a:gridCol w="3699855">
                  <a:extLst>
                    <a:ext uri="{9D8B030D-6E8A-4147-A177-3AD203B41FA5}">
                      <a16:colId xmlns:a16="http://schemas.microsoft.com/office/drawing/2014/main" val="907707833"/>
                    </a:ext>
                  </a:extLst>
                </a:gridCol>
              </a:tblGrid>
              <a:tr h="58710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EEEEEE"/>
                          </a:solidFill>
                        </a:rPr>
                        <a:t>écouter</a:t>
                      </a:r>
                      <a:r>
                        <a:rPr lang="fr-FR" sz="2800" baseline="0" dirty="0" smtClean="0">
                          <a:solidFill>
                            <a:srgbClr val="EEEEEE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EEEEE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cap="none" spc="0" dirty="0" smtClean="0">
                          <a:ln/>
                          <a:solidFill>
                            <a:srgbClr val="EEEEEE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parler </a:t>
                      </a:r>
                      <a:endParaRPr lang="en-US" sz="2800" b="1" cap="none" spc="0" dirty="0">
                        <a:ln/>
                        <a:solidFill>
                          <a:srgbClr val="EEEEEE"/>
                        </a:solid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024614"/>
                  </a:ext>
                </a:extLst>
              </a:tr>
              <a:tr h="587108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J’écout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Je parl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89597"/>
                  </a:ext>
                </a:extLst>
              </a:tr>
              <a:tr h="587108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Tu écout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Tu parl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46856"/>
                  </a:ext>
                </a:extLst>
              </a:tr>
              <a:tr h="587108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Il/Elle/On</a:t>
                      </a:r>
                      <a:r>
                        <a:rPr lang="fr-FR" sz="2400" b="1" baseline="0" dirty="0" smtClean="0"/>
                        <a:t> écout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ait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Il/Elle/On parl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731043"/>
                  </a:ext>
                </a:extLst>
              </a:tr>
              <a:tr h="587108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Nous écout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ions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Nous parl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ions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14988"/>
                  </a:ext>
                </a:extLst>
              </a:tr>
              <a:tr h="587108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Vous écout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iez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Vous parl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iez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60869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835"/>
              </p:ext>
            </p:extLst>
          </p:nvPr>
        </p:nvGraphicFramePr>
        <p:xfrm>
          <a:off x="2166983" y="4976352"/>
          <a:ext cx="7399712" cy="66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856">
                  <a:extLst>
                    <a:ext uri="{9D8B030D-6E8A-4147-A177-3AD203B41FA5}">
                      <a16:colId xmlns:a16="http://schemas.microsoft.com/office/drawing/2014/main" val="3954619655"/>
                    </a:ext>
                  </a:extLst>
                </a:gridCol>
                <a:gridCol w="3699856">
                  <a:extLst>
                    <a:ext uri="{9D8B030D-6E8A-4147-A177-3AD203B41FA5}">
                      <a16:colId xmlns:a16="http://schemas.microsoft.com/office/drawing/2014/main" val="2779304710"/>
                    </a:ext>
                  </a:extLst>
                </a:gridCol>
              </a:tblGrid>
              <a:tr h="666001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Ils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/ Elles écout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aient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Ils/Elles parl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aient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6596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94886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359051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401093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890" y="1425315"/>
            <a:ext cx="1501508" cy="147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97" y="1506032"/>
            <a:ext cx="1599600" cy="1694368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007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2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36"/>
    </mc:Choice>
    <mc:Fallback xmlns="">
      <p:transition spd="slow" advTm="31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87696" y="86260"/>
            <a:ext cx="11508377" cy="5956663"/>
          </a:xfrm>
          <a:prstGeom prst="round2DiagRect">
            <a:avLst/>
          </a:prstGeom>
          <a:ln w="57150">
            <a:solidFill>
              <a:srgbClr val="CC00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90084"/>
              </p:ext>
            </p:extLst>
          </p:nvPr>
        </p:nvGraphicFramePr>
        <p:xfrm>
          <a:off x="2467155" y="575639"/>
          <a:ext cx="7021902" cy="464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951">
                  <a:extLst>
                    <a:ext uri="{9D8B030D-6E8A-4147-A177-3AD203B41FA5}">
                      <a16:colId xmlns:a16="http://schemas.microsoft.com/office/drawing/2014/main" val="1284669559"/>
                    </a:ext>
                  </a:extLst>
                </a:gridCol>
                <a:gridCol w="3510951">
                  <a:extLst>
                    <a:ext uri="{9D8B030D-6E8A-4147-A177-3AD203B41FA5}">
                      <a16:colId xmlns:a16="http://schemas.microsoft.com/office/drawing/2014/main" val="907707833"/>
                    </a:ext>
                  </a:extLst>
                </a:gridCol>
              </a:tblGrid>
              <a:tr h="774917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EEEEEE"/>
                          </a:solidFill>
                        </a:rPr>
                        <a:t>écrire</a:t>
                      </a:r>
                      <a:r>
                        <a:rPr lang="fr-FR" sz="2800" baseline="0" dirty="0" smtClean="0">
                          <a:solidFill>
                            <a:srgbClr val="EEEEEE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EEEEE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cap="none" spc="0" dirty="0" smtClean="0">
                          <a:ln/>
                          <a:solidFill>
                            <a:srgbClr val="EEEEEE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Lire</a:t>
                      </a:r>
                      <a:endParaRPr lang="en-US" sz="2800" b="1" cap="none" spc="0" dirty="0">
                        <a:ln/>
                        <a:solidFill>
                          <a:srgbClr val="EEEEEE"/>
                        </a:solid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024614"/>
                  </a:ext>
                </a:extLst>
              </a:tr>
              <a:tr h="774917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J’ écriv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Je lis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89597"/>
                  </a:ext>
                </a:extLst>
              </a:tr>
              <a:tr h="774917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Tu écriv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Tu lis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46856"/>
                  </a:ext>
                </a:extLst>
              </a:tr>
              <a:tr h="774917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Il/Elle/On</a:t>
                      </a:r>
                      <a:r>
                        <a:rPr lang="fr-FR" sz="2400" b="1" baseline="0" dirty="0" smtClean="0"/>
                        <a:t> écriv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ait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Il/Elle/On lis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731043"/>
                  </a:ext>
                </a:extLst>
              </a:tr>
              <a:tr h="774917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Nous écriv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ions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Nous lis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ions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14988"/>
                  </a:ext>
                </a:extLst>
              </a:tr>
              <a:tr h="774917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Vous écriv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iez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Vous lis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iez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60869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84676"/>
              </p:ext>
            </p:extLst>
          </p:nvPr>
        </p:nvGraphicFramePr>
        <p:xfrm>
          <a:off x="2467155" y="5225141"/>
          <a:ext cx="7021902" cy="66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951">
                  <a:extLst>
                    <a:ext uri="{9D8B030D-6E8A-4147-A177-3AD203B41FA5}">
                      <a16:colId xmlns:a16="http://schemas.microsoft.com/office/drawing/2014/main" val="3954619655"/>
                    </a:ext>
                  </a:extLst>
                </a:gridCol>
                <a:gridCol w="3510951">
                  <a:extLst>
                    <a:ext uri="{9D8B030D-6E8A-4147-A177-3AD203B41FA5}">
                      <a16:colId xmlns:a16="http://schemas.microsoft.com/office/drawing/2014/main" val="2779304710"/>
                    </a:ext>
                  </a:extLst>
                </a:gridCol>
              </a:tblGrid>
              <a:tr h="666001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Ils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/ Elles écriv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aient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Ils/Elles lis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aient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65966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86260"/>
            <a:ext cx="1646183" cy="12680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0641" y="635042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9246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4934" y="1915423"/>
            <a:ext cx="1568417" cy="1561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2008" t="6900"/>
          <a:stretch/>
        </p:blipFill>
        <p:spPr>
          <a:xfrm>
            <a:off x="948906" y="1575742"/>
            <a:ext cx="1224951" cy="1900702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14" end="1812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26"/>
    </mc:Choice>
    <mc:Fallback xmlns="">
      <p:transition spd="slow" advTm="31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5|4.2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|8.9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1|2.3|2.7|2.1|1.9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.6|2.3|2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|3|3.2|2.9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|4.1|4.4|4.9|4.1|4.5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8.2|11.7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216</TotalTime>
  <Words>398</Words>
  <Application>Microsoft Office PowerPoint</Application>
  <PresentationFormat>Widescreen</PresentationFormat>
  <Paragraphs>117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Andalus</vt:lpstr>
      <vt:lpstr>Arial</vt:lpstr>
      <vt:lpstr>Calibri</vt:lpstr>
      <vt:lpstr>Calibri Light</vt:lpstr>
      <vt:lpstr>Century Gothic</vt:lpstr>
      <vt:lpstr>Sakkal Majalla</vt:lpstr>
      <vt:lpstr>Office Theme</vt:lpstr>
      <vt:lpstr>PowerPoint Presentation</vt:lpstr>
      <vt:lpstr>La mise en situation</vt:lpstr>
      <vt:lpstr>Objectifs: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 pour votre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nabeel buhaza</cp:lastModifiedBy>
  <cp:revision>32</cp:revision>
  <cp:lastPrinted>2021-01-17T11:49:49Z</cp:lastPrinted>
  <dcterms:created xsi:type="dcterms:W3CDTF">2020-03-04T10:47:58Z</dcterms:created>
  <dcterms:modified xsi:type="dcterms:W3CDTF">2021-03-03T08:30:28Z</dcterms:modified>
</cp:coreProperties>
</file>