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99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F5B2-3C74-4348-994D-F068BA7A5A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9842-4DFE-4A6E-A13B-54C67C48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audio" Target="../media/media1.m4a"/><Relationship Id="rId7" Type="http://schemas.openxmlformats.org/officeDocument/2006/relationships/audio" Target="../media/media3.wm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microsoft.com/office/2007/relationships/media" Target="../media/media3.wma"/><Relationship Id="rId5" Type="http://schemas.openxmlformats.org/officeDocument/2006/relationships/audio" Target="../media/media2.m4a"/><Relationship Id="rId10" Type="http://schemas.openxmlformats.org/officeDocument/2006/relationships/image" Target="../media/image2.png"/><Relationship Id="rId4" Type="http://schemas.microsoft.com/office/2007/relationships/media" Target="../media/media2.m4a"/><Relationship Id="rId9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wm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m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wma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wma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wma"/><Relationship Id="rId7" Type="http://schemas.openxmlformats.org/officeDocument/2006/relationships/image" Target="../media/image10.emf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9.tmp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wm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AD4B1A5-FB49-42AB-9681-9C90C501DC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20627" y="5175101"/>
            <a:ext cx="400928" cy="407963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40BCF80-624E-46BE-9439-5D4F168FAA4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20627" y="5705209"/>
            <a:ext cx="400930" cy="400929"/>
          </a:xfrm>
          <a:prstGeom prst="rect">
            <a:avLst/>
          </a:prstGeom>
          <a:solidFill>
            <a:srgbClr val="E4E4E4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FC5F43-3731-4DD2-B94A-227EDB2E36B8}"/>
              </a:ext>
            </a:extLst>
          </p:cNvPr>
          <p:cNvSpPr/>
          <p:nvPr/>
        </p:nvSpPr>
        <p:spPr>
          <a:xfrm>
            <a:off x="11543876" y="4983098"/>
            <a:ext cx="600222" cy="1185203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1"/>
          <p:cNvSpPr txBox="1"/>
          <p:nvPr/>
        </p:nvSpPr>
        <p:spPr>
          <a:xfrm>
            <a:off x="3785659" y="3815649"/>
            <a:ext cx="5965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Unité </a:t>
            </a:r>
            <a:r>
              <a:rPr lang="fr-FR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3: à votre service </a:t>
            </a:r>
            <a:endParaRPr lang="fr-FR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2"/>
          <p:cNvSpPr txBox="1"/>
          <p:nvPr/>
        </p:nvSpPr>
        <p:spPr>
          <a:xfrm>
            <a:off x="1028502" y="4629155"/>
            <a:ext cx="10796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Leçon 3</a:t>
            </a:r>
            <a:r>
              <a:rPr lang="fr-FR" sz="4000" b="1" dirty="0" smtClean="0">
                <a:solidFill>
                  <a:schemeClr val="accent1"/>
                </a:solidFill>
              </a:rPr>
              <a:t>: chez un opérateur de télécommunication</a:t>
            </a:r>
            <a:endParaRPr lang="fr-FR" sz="4000" b="1" dirty="0">
              <a:solidFill>
                <a:schemeClr val="accent1"/>
              </a:solidFill>
            </a:endParaRPr>
          </a:p>
        </p:txBody>
      </p:sp>
      <p:sp>
        <p:nvSpPr>
          <p:cNvPr id="11" name="ZoneTexte 4"/>
          <p:cNvSpPr txBox="1"/>
          <p:nvPr/>
        </p:nvSpPr>
        <p:spPr>
          <a:xfrm>
            <a:off x="5098622" y="5442661"/>
            <a:ext cx="251383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CC0099"/>
                </a:solidFill>
                <a:latin typeface="Century Gothic" panose="020B0502020202020204" pitchFamily="34" charset="0"/>
              </a:rPr>
              <a:t>Séance </a:t>
            </a:r>
            <a:r>
              <a:rPr lang="fr-FR" sz="4000" b="1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1</a:t>
            </a:r>
            <a:endParaRPr lang="fr-FR" sz="4000" b="1" dirty="0">
              <a:solidFill>
                <a:srgbClr val="CC0099"/>
              </a:solidFill>
              <a:latin typeface="Century Gothic" panose="020B0502020202020204" pitchFamily="34" charset="0"/>
            </a:endParaRPr>
          </a:p>
          <a:p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12" name="ZoneTexte 3"/>
          <p:cNvSpPr txBox="1"/>
          <p:nvPr/>
        </p:nvSpPr>
        <p:spPr>
          <a:xfrm>
            <a:off x="3568353" y="1760065"/>
            <a:ext cx="51764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Français</a:t>
            </a:r>
          </a:p>
          <a:p>
            <a:pPr algn="ctr"/>
            <a:r>
              <a:rPr lang="fr-FR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fr-FR" sz="4000" b="1" baseline="30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ème</a:t>
            </a:r>
            <a:r>
              <a:rPr lang="fr-FR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</a:t>
            </a:r>
            <a:r>
              <a:rPr lang="fr-F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année collège</a:t>
            </a:r>
          </a:p>
          <a:p>
            <a:pPr algn="ctr"/>
            <a:r>
              <a:rPr lang="fr-FR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fr-FR" sz="4000" b="1" baseline="30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ème</a:t>
            </a:r>
            <a:r>
              <a:rPr lang="fr-FR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semestre</a:t>
            </a:r>
            <a:r>
              <a:rPr lang="fr-FR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fr-FR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96"/>
    </mc:Choice>
    <mc:Fallback xmlns="">
      <p:transition spd="slow" advTm="39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8DD0-0113-4E50-A330-3A35E1C4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1" y="514306"/>
            <a:ext cx="3148149" cy="75376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9999FF"/>
            </a:solidFill>
          </a:ln>
        </p:spPr>
        <p:txBody>
          <a:bodyPr>
            <a:noAutofit/>
          </a:bodyPr>
          <a:lstStyle/>
          <a:p>
            <a:r>
              <a:rPr lang="en-GB" sz="4000" b="1" dirty="0" err="1">
                <a:solidFill>
                  <a:srgbClr val="7030A0"/>
                </a:solidFill>
                <a:latin typeface="Century Gothic" panose="020B0502020202020204" pitchFamily="34" charset="0"/>
                <a:cs typeface="Andalus" panose="02020603050405020304" pitchFamily="18" charset="-78"/>
              </a:rPr>
              <a:t>Objectifs</a:t>
            </a:r>
            <a:r>
              <a:rPr lang="en-GB" sz="4000" b="1" dirty="0">
                <a:solidFill>
                  <a:srgbClr val="7030A0"/>
                </a:solidFill>
                <a:latin typeface="Century Gothic" panose="020B0502020202020204" pitchFamily="34" charset="0"/>
                <a:cs typeface="Andalus" panose="02020603050405020304" pitchFamily="18" charset="-78"/>
              </a:rPr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C777-EDB2-4479-8E06-53873C13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059598"/>
            <a:ext cx="11939954" cy="3853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Century Gothic" panose="020B0502020202020204" pitchFamily="34" charset="0"/>
              </a:rPr>
              <a:t>1- Passer </a:t>
            </a:r>
            <a:r>
              <a:rPr lang="en-GB" sz="3600" b="1" dirty="0" err="1" smtClean="0">
                <a:latin typeface="Century Gothic" panose="020B0502020202020204" pitchFamily="34" charset="0"/>
              </a:rPr>
              <a:t>une</a:t>
            </a:r>
            <a:r>
              <a:rPr lang="en-GB" sz="3600" b="1" dirty="0" smtClean="0">
                <a:latin typeface="Century Gothic" panose="020B0502020202020204" pitchFamily="34" charset="0"/>
              </a:rPr>
              <a:t> </a:t>
            </a:r>
            <a:r>
              <a:rPr lang="en-GB" sz="3600" b="1" dirty="0" err="1" smtClean="0">
                <a:latin typeface="Century Gothic" panose="020B0502020202020204" pitchFamily="34" charset="0"/>
              </a:rPr>
              <a:t>commande</a:t>
            </a:r>
            <a:r>
              <a:rPr lang="en-GB" sz="3600" b="1" dirty="0" smtClean="0">
                <a:latin typeface="Century Gothic" panose="020B0502020202020204" pitchFamily="34" charset="0"/>
              </a:rPr>
              <a:t> .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2- </a:t>
            </a:r>
            <a:r>
              <a:rPr lang="en-GB" sz="36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Parler</a:t>
            </a:r>
            <a:r>
              <a:rPr lang="en-GB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des </a:t>
            </a:r>
            <a:r>
              <a:rPr lang="en-GB" sz="36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caractéristiques</a:t>
            </a:r>
            <a:r>
              <a:rPr lang="en-GB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du GSM.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3- </a:t>
            </a:r>
            <a:r>
              <a:rPr lang="en-GB" sz="3600" b="1" dirty="0" err="1" smtClean="0">
                <a:solidFill>
                  <a:srgbClr val="FF0066"/>
                </a:solidFill>
                <a:latin typeface="Century Gothic" panose="020B0502020202020204" pitchFamily="34" charset="0"/>
              </a:rPr>
              <a:t>Décrire</a:t>
            </a:r>
            <a:r>
              <a:rPr lang="en-GB" sz="36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 un Smartphone .</a:t>
            </a:r>
            <a:endParaRPr lang="en-GB" sz="3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arenR"/>
            </a:pPr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3919" y="1271582"/>
            <a:ext cx="2330367" cy="427149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80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3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0"/>
    </mc:Choice>
    <mc:Fallback xmlns="">
      <p:transition spd="slow" advTm="33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1" y="310355"/>
            <a:ext cx="5982789" cy="5995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10355"/>
            <a:ext cx="6209211" cy="5995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38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4158" y="625841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1"/>
    </mc:Choice>
    <mc:Fallback xmlns="">
      <p:transition spd="slow" advTm="20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0641" y="367465"/>
            <a:ext cx="11299371" cy="5878285"/>
          </a:xfrm>
          <a:prstGeom prst="roundRect">
            <a:avLst/>
          </a:prstGeom>
          <a:ln w="57150">
            <a:solidFill>
              <a:srgbClr val="CC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1- Où se passe la scène?</a:t>
            </a:r>
          </a:p>
          <a:p>
            <a:r>
              <a:rPr lang="fr-FR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La scène se passe dans une boutique de téléphonie mobile.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2- Que veut acheter le client?</a:t>
            </a:r>
          </a:p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Le client veut acheter un Smartphone. 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3-Que lui suggère l’employée? </a:t>
            </a:r>
          </a:p>
          <a:p>
            <a:r>
              <a:rPr lang="fr-FR" sz="2400" dirty="0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L’employée lui suggère un IPhone dernier cri .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4-Quels sont les principales caractéristiques de cet appareil?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Cet appareil a un grand écran tactile, une grande capacité de stockage et une batterie très performante</a:t>
            </a:r>
            <a:r>
              <a:rPr lang="fr-FR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5- Qu’est-ce qu’elle lui propose comme offre?</a:t>
            </a:r>
          </a:p>
          <a:p>
            <a:r>
              <a:rPr lang="fr-F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Elle lui propose l’offre suivante: 200 sms gratuits et 1000 minutes d’appels vers tous les opérateurs.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37692" y="445346"/>
            <a:ext cx="2965268" cy="8882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Questions: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4703" t="6591" b="6123"/>
          <a:stretch/>
        </p:blipFill>
        <p:spPr>
          <a:xfrm>
            <a:off x="9351034" y="548620"/>
            <a:ext cx="1738518" cy="302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01" y="1086925"/>
            <a:ext cx="1646183" cy="12680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35042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9246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8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40"/>
    </mc:Choice>
    <mc:Fallback xmlns="">
      <p:transition spd="slow" advTm="106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83325" y="418011"/>
            <a:ext cx="11155680" cy="569540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</a:t>
            </a:r>
            <a:r>
              <a:rPr lang="fr-F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</a:t>
            </a:r>
            <a:r>
              <a:rPr lang="fr-F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  <a:endParaRPr lang="fr-FR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>
                <a:solidFill>
                  <a:srgbClr val="00B050"/>
                </a:solidFill>
              </a:rPr>
              <a:t>Entoure la bonne </a:t>
            </a:r>
            <a:r>
              <a:rPr lang="fr-FR" sz="2800" b="1" dirty="0" smtClean="0">
                <a:solidFill>
                  <a:srgbClr val="00B050"/>
                </a:solidFill>
              </a:rPr>
              <a:t>réponse:</a:t>
            </a:r>
          </a:p>
          <a:p>
            <a:r>
              <a:rPr lang="fr-FR" sz="2400" b="1" dirty="0" smtClean="0"/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Elle me recommande ce smartphone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       </a:t>
            </a:r>
            <a:r>
              <a:rPr lang="fr-FR" sz="2400" dirty="0" smtClean="0">
                <a:solidFill>
                  <a:srgbClr val="C00000"/>
                </a:solidFill>
              </a:rPr>
              <a:t>        </a:t>
            </a:r>
            <a:r>
              <a:rPr lang="fr-FR" sz="2400" dirty="0" err="1" smtClean="0">
                <a:solidFill>
                  <a:srgbClr val="C00000"/>
                </a:solidFill>
              </a:rPr>
              <a:t>a-</a:t>
            </a:r>
            <a:r>
              <a:rPr lang="fr-FR" sz="2400" dirty="0" err="1" smtClean="0">
                <a:solidFill>
                  <a:srgbClr val="0070C0"/>
                </a:solidFill>
              </a:rPr>
              <a:t>Il</a:t>
            </a:r>
            <a:r>
              <a:rPr lang="fr-FR" sz="2400" dirty="0" smtClean="0">
                <a:solidFill>
                  <a:srgbClr val="0070C0"/>
                </a:solidFill>
              </a:rPr>
              <a:t> est soldé.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 </a:t>
            </a:r>
            <a:r>
              <a:rPr lang="en-US" sz="2400" dirty="0" smtClean="0">
                <a:solidFill>
                  <a:srgbClr val="C00000"/>
                </a:solidFill>
              </a:rPr>
              <a:t>b-</a:t>
            </a:r>
            <a:r>
              <a:rPr lang="en-US" sz="2400" dirty="0" smtClean="0">
                <a:solidFill>
                  <a:srgbClr val="0070C0"/>
                </a:solidFill>
              </a:rPr>
              <a:t>Il </a:t>
            </a:r>
            <a:r>
              <a:rPr lang="en-US" sz="2400" dirty="0" err="1" smtClean="0">
                <a:solidFill>
                  <a:srgbClr val="0070C0"/>
                </a:solidFill>
              </a:rPr>
              <a:t>est</a:t>
            </a:r>
            <a:r>
              <a:rPr lang="en-US" sz="2400" dirty="0" smtClean="0">
                <a:solidFill>
                  <a:srgbClr val="0070C0"/>
                </a:solidFill>
              </a:rPr>
              <a:t> démodé.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2-Son appareil photo a une haute résolution.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               </a:t>
            </a:r>
            <a:r>
              <a:rPr lang="fr-FR" sz="2400" dirty="0" err="1" smtClean="0">
                <a:solidFill>
                  <a:srgbClr val="C00000"/>
                </a:solidFill>
              </a:rPr>
              <a:t>a-</a:t>
            </a:r>
            <a:r>
              <a:rPr lang="fr-FR" sz="2400" dirty="0" err="1" smtClean="0">
                <a:solidFill>
                  <a:srgbClr val="0070C0"/>
                </a:solidFill>
              </a:rPr>
              <a:t>Il</a:t>
            </a:r>
            <a:r>
              <a:rPr lang="fr-FR" sz="2400" dirty="0" smtClean="0">
                <a:solidFill>
                  <a:srgbClr val="0070C0"/>
                </a:solidFill>
              </a:rPr>
              <a:t> permet de passer des appels gratuitement.</a:t>
            </a:r>
          </a:p>
          <a:p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              b-</a:t>
            </a:r>
            <a:r>
              <a:rPr lang="fr-FR" sz="2400" dirty="0" smtClean="0">
                <a:solidFill>
                  <a:srgbClr val="0070C0"/>
                </a:solidFill>
              </a:rPr>
              <a:t>Il permet d’avoir des images de bonne qualité.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3-Ce portable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posséde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écran tactile.</a:t>
            </a:r>
          </a:p>
          <a:p>
            <a:r>
              <a:rPr lang="fr-FR" sz="2400" dirty="0" smtClean="0"/>
              <a:t>         </a:t>
            </a:r>
            <a:r>
              <a:rPr lang="fr-FR" sz="2400" dirty="0" smtClean="0">
                <a:solidFill>
                  <a:srgbClr val="C00000"/>
                </a:solidFill>
              </a:rPr>
              <a:t>      </a:t>
            </a:r>
            <a:r>
              <a:rPr lang="fr-FR" sz="2400" dirty="0" err="1" smtClean="0">
                <a:solidFill>
                  <a:srgbClr val="C00000"/>
                </a:solidFill>
              </a:rPr>
              <a:t>a-</a:t>
            </a:r>
            <a:r>
              <a:rPr lang="fr-FR" sz="2400" dirty="0" err="1" smtClean="0">
                <a:solidFill>
                  <a:srgbClr val="0070C0"/>
                </a:solidFill>
              </a:rPr>
              <a:t>On</a:t>
            </a:r>
            <a:r>
              <a:rPr lang="fr-FR" sz="2400" dirty="0" smtClean="0">
                <a:solidFill>
                  <a:srgbClr val="0070C0"/>
                </a:solidFill>
              </a:rPr>
              <a:t> peut accéder facilement à toutes les applications.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               </a:t>
            </a:r>
            <a:r>
              <a:rPr lang="fr-FR" sz="2400" dirty="0" err="1" smtClean="0">
                <a:solidFill>
                  <a:srgbClr val="C00000"/>
                </a:solidFill>
              </a:rPr>
              <a:t>b-</a:t>
            </a:r>
            <a:r>
              <a:rPr lang="fr-FR" sz="2400" dirty="0" err="1">
                <a:solidFill>
                  <a:srgbClr val="0070C0"/>
                </a:solidFill>
              </a:rPr>
              <a:t>On</a:t>
            </a:r>
            <a:r>
              <a:rPr lang="fr-FR" sz="2400" dirty="0">
                <a:solidFill>
                  <a:srgbClr val="0070C0"/>
                </a:solidFill>
              </a:rPr>
              <a:t> peut avoir </a:t>
            </a:r>
            <a:r>
              <a:rPr lang="fr-FR" sz="2400" dirty="0" smtClean="0">
                <a:solidFill>
                  <a:srgbClr val="0070C0"/>
                </a:solidFill>
              </a:rPr>
              <a:t>des photos en couleur.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4-Ce téléphone est très moderne</a:t>
            </a:r>
            <a:r>
              <a:rPr lang="fr-FR" sz="2400" dirty="0" smtClean="0"/>
              <a:t>.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                </a:t>
            </a:r>
            <a:r>
              <a:rPr lang="fr-FR" sz="2400" dirty="0" err="1" smtClean="0">
                <a:solidFill>
                  <a:srgbClr val="C00000"/>
                </a:solidFill>
              </a:rPr>
              <a:t>a-</a:t>
            </a:r>
            <a:r>
              <a:rPr lang="fr-FR" sz="2400" dirty="0" err="1">
                <a:solidFill>
                  <a:srgbClr val="0070C0"/>
                </a:solidFill>
              </a:rPr>
              <a:t>I</a:t>
            </a:r>
            <a:r>
              <a:rPr lang="fr-FR" sz="2400" dirty="0" err="1" smtClean="0">
                <a:solidFill>
                  <a:srgbClr val="0070C0"/>
                </a:solidFill>
              </a:rPr>
              <a:t>l</a:t>
            </a:r>
            <a:r>
              <a:rPr lang="fr-FR" sz="2400" dirty="0" smtClean="0">
                <a:solidFill>
                  <a:srgbClr val="0070C0"/>
                </a:solidFill>
              </a:rPr>
              <a:t> met du temps pour démarrer.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                b-</a:t>
            </a:r>
            <a:r>
              <a:rPr lang="fr-FR" sz="2400" dirty="0">
                <a:solidFill>
                  <a:srgbClr val="0070C0"/>
                </a:solidFill>
              </a:rPr>
              <a:t>I</a:t>
            </a:r>
            <a:r>
              <a:rPr lang="fr-FR" sz="2400" dirty="0" smtClean="0">
                <a:solidFill>
                  <a:srgbClr val="0070C0"/>
                </a:solidFill>
              </a:rPr>
              <a:t>l fait partie de la dernière génération.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393" y="1935884"/>
            <a:ext cx="2243522" cy="55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210" y="3059291"/>
            <a:ext cx="6468823" cy="532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210" y="3749039"/>
            <a:ext cx="7053942" cy="555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210" y="5279974"/>
            <a:ext cx="5515236" cy="5460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49871" y="643495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228713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60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9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29"/>
    </mc:Choice>
    <mc:Fallback xmlns="">
      <p:transition spd="slow" advTm="45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04949" y="261258"/>
            <a:ext cx="11521439" cy="5826034"/>
          </a:xfrm>
          <a:prstGeom prst="round2DiagRect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</a:t>
            </a:r>
            <a:r>
              <a:rPr lang="fr-F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endParaRPr lang="fr-F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 smtClean="0">
                <a:solidFill>
                  <a:schemeClr val="tx1"/>
                </a:solidFill>
              </a:rPr>
              <a:t>Mets les mots suivants en ordre pour obtenir des phrases correctes:</a:t>
            </a:r>
          </a:p>
          <a:p>
            <a:endParaRPr lang="fr-F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gratuitement/ des/ peux / envoyer/ Tu / sms</a:t>
            </a:r>
          </a:p>
          <a:p>
            <a:r>
              <a:rPr lang="fr-FR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peux envoyer des sms gratuitement.</a:t>
            </a:r>
          </a:p>
          <a:p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2-facilement/ ce réseau / on / Grâce à / très / se connecter / peut 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Grâce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ce 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réseau, on peut se connecter très  facilement.</a:t>
            </a:r>
          </a:p>
          <a:p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3-un opérateur /Il / un contrat / avec / de téléphonie mobile / a établi</a:t>
            </a:r>
          </a:p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a établi un contrat avec un opérateur de téléphonie mobile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son téléphone / a mis / silencieux / Le spectateur / en mode</a:t>
            </a:r>
          </a:p>
          <a:p>
            <a:r>
              <a:rPr lang="fr-FR" sz="2400" dirty="0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spectateur a mis son téléphone en mode silencieux.</a:t>
            </a:r>
          </a:p>
          <a:p>
            <a:pPr algn="ctr"/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05" y="396815"/>
            <a:ext cx="1646183" cy="126806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70641" y="6224000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91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5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79"/>
    </mc:Choice>
    <mc:Fallback xmlns="">
      <p:transition spd="slow" advTm="71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38166" y="38313"/>
            <a:ext cx="11403874" cy="5982788"/>
          </a:xfrm>
          <a:prstGeom prst="round2DiagRect">
            <a:avLst/>
          </a:prstGeom>
          <a:ln w="38100">
            <a:solidFill>
              <a:srgbClr val="FF006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11" y="834805"/>
            <a:ext cx="7124572" cy="51857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41371" y="339634"/>
            <a:ext cx="4101737" cy="680144"/>
          </a:xfrm>
          <a:prstGeom prst="roundRect">
            <a:avLst/>
          </a:prstGeom>
          <a:ln w="38100">
            <a:solidFill>
              <a:srgbClr val="CC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Activité 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75793" y="3427676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964" t="11252" r="2727"/>
          <a:stretch/>
        </p:blipFill>
        <p:spPr>
          <a:xfrm>
            <a:off x="846920" y="2160882"/>
            <a:ext cx="2129193" cy="226773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36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9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4"/>
    </mc:Choice>
    <mc:Fallback xmlns="">
      <p:transition spd="slow" advTm="25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04949" y="182880"/>
            <a:ext cx="11508377" cy="5956663"/>
          </a:xfrm>
          <a:prstGeom prst="round2DiagRect">
            <a:avLst/>
          </a:prstGeom>
          <a:ln w="57150">
            <a:solidFill>
              <a:srgbClr val="CC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Aide-toi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mots suivants pour décrire ton smartphone</a:t>
            </a:r>
            <a:r>
              <a:rPr lang="fr-FR" dirty="0" smtClean="0"/>
              <a:t>:</a:t>
            </a:r>
          </a:p>
          <a:p>
            <a:r>
              <a:rPr lang="fr-FR" sz="2000" dirty="0" smtClean="0"/>
              <a:t>Dernier cri / un grand écran tactile /  une camera à haute résolution / une mémoire 512 GB  /  j’ai acheté / </a:t>
            </a:r>
            <a:r>
              <a:rPr lang="fr-FR" sz="2000" smtClean="0"/>
              <a:t>un </a:t>
            </a:r>
            <a:r>
              <a:rPr lang="fr-FR" sz="2000" smtClean="0"/>
              <a:t>IPhone </a:t>
            </a:r>
            <a:r>
              <a:rPr lang="fr-FR" sz="2000" dirty="0" smtClean="0"/>
              <a:t>/  il vient de paraître /  ses caractéristiques sont: …..</a:t>
            </a:r>
          </a:p>
          <a:p>
            <a:endParaRPr lang="fr-FR" sz="2000" dirty="0"/>
          </a:p>
          <a:p>
            <a:r>
              <a:rPr lang="fr-FR" sz="20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4441371" y="339634"/>
            <a:ext cx="4101737" cy="613955"/>
          </a:xfrm>
          <a:prstGeom prst="roundRect">
            <a:avLst/>
          </a:prstGeom>
          <a:ln w="38100">
            <a:solidFill>
              <a:srgbClr val="CC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Activité </a:t>
            </a:r>
            <a:r>
              <a:rPr lang="fr-FR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367" y="182880"/>
            <a:ext cx="921268" cy="158060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66"/>
    </mc:Choice>
    <mc:Fallback xmlns="">
      <p:transition spd="slow" advTm="55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A114B-5C73-4DFE-86FC-0A393B6447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5" t="4513" r="14173" b="9041"/>
          <a:stretch/>
        </p:blipFill>
        <p:spPr>
          <a:xfrm>
            <a:off x="2884714" y="2727820"/>
            <a:ext cx="5540829" cy="2737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C0681-7AA3-4695-9527-78AEC342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778" y="1733648"/>
            <a:ext cx="7886700" cy="994172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Merci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pour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CC66FF"/>
                </a:solidFill>
                <a:latin typeface="Century Gothic" panose="020B0502020202020204" pitchFamily="34" charset="0"/>
              </a:rPr>
              <a:t>votre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smtClean="0">
                <a:solidFill>
                  <a:srgbClr val="FF9933"/>
                </a:solidFill>
                <a:latin typeface="Century Gothic" panose="020B0502020202020204" pitchFamily="34" charset="0"/>
              </a:rPr>
              <a:t>attention</a:t>
            </a:r>
            <a:r>
              <a:rPr lang="fr-FR" b="1" dirty="0" smtClean="0">
                <a:latin typeface="Century Gothic" panose="020B0502020202020204" pitchFamily="34" charset="0"/>
              </a:rPr>
              <a:t>!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3" end="190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4"/>
    </mc:Choice>
    <mc:Fallback xmlns="">
      <p:transition spd="slow" advTm="7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6.4|5.9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|7.2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5|2.3|2.5|3.4|3.1|5.5|8.5|2.9|3|3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6.9|18.8|9.3|3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6.8|9.3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2.2|13.6|1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525</TotalTime>
  <Words>484</Words>
  <Application>Microsoft Office PowerPoint</Application>
  <PresentationFormat>Widescreen</PresentationFormat>
  <Paragraphs>63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Andalus</vt:lpstr>
      <vt:lpstr>Arial</vt:lpstr>
      <vt:lpstr>Calibri</vt:lpstr>
      <vt:lpstr>Calibri Light</vt:lpstr>
      <vt:lpstr>Century Gothic</vt:lpstr>
      <vt:lpstr>Sakkal Majalla</vt:lpstr>
      <vt:lpstr>Times New Roman</vt:lpstr>
      <vt:lpstr>Office Theme</vt:lpstr>
      <vt:lpstr>PowerPoint Presentation</vt:lpstr>
      <vt:lpstr>Objectifs: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 pour votre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Salma Mohamed Abdulfattah Isa</cp:lastModifiedBy>
  <cp:revision>28</cp:revision>
  <cp:lastPrinted>2021-01-17T11:49:49Z</cp:lastPrinted>
  <dcterms:created xsi:type="dcterms:W3CDTF">2020-03-04T10:47:58Z</dcterms:created>
  <dcterms:modified xsi:type="dcterms:W3CDTF">2021-03-03T09:07:21Z</dcterms:modified>
</cp:coreProperties>
</file>